
<file path=[Content_Types].xml><?xml version="1.0" encoding="utf-8"?>
<Types xmlns="http://schemas.openxmlformats.org/package/2006/content-types">
  <Default Extension="bin" ContentType="image/unknown"/>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2"/>
    <p:sldId id="382" r:id="rId3"/>
    <p:sldId id="383" r:id="rId4"/>
    <p:sldId id="316" r:id="rId5"/>
    <p:sldId id="387" r:id="rId6"/>
    <p:sldId id="389" r:id="rId7"/>
    <p:sldId id="347" r:id="rId8"/>
    <p:sldId id="386" r:id="rId9"/>
    <p:sldId id="384" r:id="rId10"/>
    <p:sldId id="388" r:id="rId11"/>
    <p:sldId id="364" r:id="rId12"/>
    <p:sldId id="365" r:id="rId13"/>
    <p:sldId id="348" r:id="rId14"/>
    <p:sldId id="385" r:id="rId15"/>
    <p:sldId id="283" r:id="rId16"/>
    <p:sldId id="390" r:id="rId17"/>
    <p:sldId id="359" r:id="rId18"/>
    <p:sldId id="380" r:id="rId19"/>
    <p:sldId id="298" r:id="rId20"/>
    <p:sldId id="391" r:id="rId21"/>
    <p:sldId id="327" r:id="rId22"/>
    <p:sldId id="325" r:id="rId23"/>
    <p:sldId id="313" r:id="rId24"/>
    <p:sldId id="314" r:id="rId25"/>
    <p:sldId id="33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6">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7D91"/>
    <a:srgbClr val="F7931D"/>
    <a:srgbClr val="3B87CD"/>
    <a:srgbClr val="E0702A"/>
    <a:srgbClr val="AD4F0F"/>
    <a:srgbClr val="D36113"/>
    <a:srgbClr val="5DD2FF"/>
    <a:srgbClr val="00B0F0"/>
    <a:srgbClr val="1596F3"/>
    <a:srgbClr val="F794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28" autoAdjust="0"/>
    <p:restoredTop sz="94660"/>
  </p:normalViewPr>
  <p:slideViewPr>
    <p:cSldViewPr snapToGrid="0" showGuides="1">
      <p:cViewPr varScale="1">
        <p:scale>
          <a:sx n="56" d="100"/>
          <a:sy n="56" d="100"/>
        </p:scale>
        <p:origin x="1164" y="44"/>
      </p:cViewPr>
      <p:guideLst>
        <p:guide orient="horz" pos="2256"/>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1B62FB90-C021-40C3-ACC1-60A35BBA1602}" type="slidenum">
              <a:rPr lang="en-US" smtClean="0"/>
              <a:t>1</a:t>
            </a:fld>
            <a:endParaRPr lang="en-US"/>
          </a:p>
        </p:txBody>
      </p:sp>
    </p:spTree>
    <p:extLst>
      <p:ext uri="{BB962C8B-B14F-4D97-AF65-F5344CB8AC3E}">
        <p14:creationId xmlns:p14="http://schemas.microsoft.com/office/powerpoint/2010/main" val="1221151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FC246-19DB-08B6-CD2D-421D3413B8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41E678-6C6A-065F-C137-DA10D4BDDDE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38EF978-B56C-5AE0-6989-AABB5788B4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7198D7-DD56-FBFC-9BEE-B6CDA1D8B27D}"/>
              </a:ext>
            </a:extLst>
          </p:cNvPr>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561484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32046-F823-7985-AFC9-15196E569E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231966-A8E2-2786-32BE-CD488AB52CC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9616413-4F33-34E1-4895-138E3249A5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40EE8F-EF9A-D699-0EF1-88CA26238D17}"/>
              </a:ext>
            </a:extLst>
          </p:cNvPr>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409915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33433752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CD86B-BB6F-E3A3-5EC3-F24EA1B8E0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9FA887-F5B3-6291-F7E5-D062AB99F03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ED49BED-C39A-ABDD-7F82-648112782B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15B26B-2470-BF9A-F391-A4B52390BFB5}"/>
              </a:ext>
            </a:extLst>
          </p:cNvPr>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1850800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5D57E-F07B-7828-BBBE-E3470A4845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E9D01E-25BC-789B-7165-E61C5A295D9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E19316F-06B1-0FC3-7FBF-1D4AED497C4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6A023D-75A3-8D2E-44E1-66208CC2E66F}"/>
              </a:ext>
            </a:extLst>
          </p:cNvPr>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3005391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92C84-4B84-56E4-675F-A7DD4B7A35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ECE02A-3EB7-07FA-F4C4-FEDFDDD21A1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E115A2C-4F94-6A55-AB70-06AE05C375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1276E8-29FD-F7B4-3CE6-9E18F2D347AC}"/>
              </a:ext>
            </a:extLst>
          </p:cNvPr>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133050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A5B27-199F-6706-3D77-54D750A37E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7E158B-7FF7-FE87-71A0-4C76D57E375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A7FE8A4-37AB-871C-5222-E7B32FAF05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8316FB-4F74-77F9-37B8-C391CC784724}"/>
              </a:ext>
            </a:extLst>
          </p:cNvPr>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2523867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6E541-A914-36BF-DC92-6F8CFD46EE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ACC530-5440-9DB6-1BE1-1424C6346D9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D5DCAC1-77CA-2177-057C-3DB05074D3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6F5C83-2E7D-7299-A24A-5C9F9A28B255}"/>
              </a:ext>
            </a:extLst>
          </p:cNvPr>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1428772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4B5EF-D085-DC9D-EE47-4C90C42C9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B17EE2-8C30-CBAF-EE7F-F45806E58CE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AD63D93-A7BC-066A-E6B5-481D26D31E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5C5F8D-F7FD-0068-7366-D9613ECF6387}"/>
              </a:ext>
            </a:extLst>
          </p:cNvPr>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2009231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4/10/2025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4/10/2025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4/10/2025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4/10/2025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3.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image" Target="../media/image9.bin"/><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FDDC1D3-56A5-49DF-FC0A-0CDA8D2B9AD1}"/>
              </a:ext>
            </a:extLst>
          </p:cNvPr>
          <p:cNvPicPr>
            <a:picLocks noChangeAspect="1" noChangeArrowheads="1"/>
          </p:cNvPicPr>
          <p:nvPr/>
        </p:nvPicPr>
        <p:blipFill>
          <a:blip r:embed="rId3">
            <a:alphaModFix amt="34000"/>
            <a:extLst>
              <a:ext uri="{28A0092B-C50C-407E-A947-70E740481C1C}">
                <a14:useLocalDpi xmlns:a14="http://schemas.microsoft.com/office/drawing/2010/main" val="0"/>
              </a:ext>
            </a:extLst>
          </a:blip>
          <a:srcRect/>
          <a:stretch>
            <a:fillRect/>
          </a:stretch>
        </p:blipFill>
        <p:spPr bwMode="auto">
          <a:xfrm>
            <a:off x="3531" y="14356"/>
            <a:ext cx="12195531" cy="7995743"/>
          </a:xfrm>
          <a:prstGeom prst="rect">
            <a:avLst/>
          </a:prstGeom>
          <a:solidFill>
            <a:schemeClr val="accent1">
              <a:alpha val="30000"/>
            </a:schemeClr>
          </a:solidFill>
        </p:spPr>
      </p:pic>
      <p:sp>
        <p:nvSpPr>
          <p:cNvPr id="6" name="Round Single Corner Rectangle 22"/>
          <p:cNvSpPr/>
          <p:nvPr/>
        </p:nvSpPr>
        <p:spPr>
          <a:xfrm flipV="1">
            <a:off x="-1" y="14354"/>
            <a:ext cx="12188469" cy="1803015"/>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276370" y="815127"/>
            <a:ext cx="1585595" cy="861774"/>
          </a:xfrm>
          <a:prstGeom prst="rect">
            <a:avLst/>
          </a:prstGeom>
          <a:noFill/>
        </p:spPr>
        <p:txBody>
          <a:bodyPr wrap="square" rtlCol="0">
            <a:spAutoFit/>
          </a:bodyPr>
          <a:lstStyle/>
          <a:p>
            <a:pPr algn="ctr"/>
            <a:r>
              <a:rPr lang="en-US" sz="5000" b="1" dirty="0">
                <a:solidFill>
                  <a:schemeClr val="bg1"/>
                </a:solidFill>
                <a:latin typeface="Myriad Pro" pitchFamily="34" charset="0"/>
              </a:rPr>
              <a:t>Unit</a:t>
            </a:r>
          </a:p>
        </p:txBody>
      </p:sp>
      <p:sp>
        <p:nvSpPr>
          <p:cNvPr id="12" name="TextBox 11"/>
          <p:cNvSpPr txBox="1"/>
          <p:nvPr/>
        </p:nvSpPr>
        <p:spPr>
          <a:xfrm>
            <a:off x="2566418" y="880641"/>
            <a:ext cx="10514857" cy="784830"/>
          </a:xfrm>
          <a:prstGeom prst="rect">
            <a:avLst/>
          </a:prstGeom>
          <a:noFill/>
        </p:spPr>
        <p:txBody>
          <a:bodyPr wrap="square" rtlCol="0">
            <a:spAutoFit/>
          </a:bodyPr>
          <a:lstStyle/>
          <a:p>
            <a:r>
              <a:rPr lang="en-US" sz="4500" b="1" dirty="0">
                <a:solidFill>
                  <a:schemeClr val="bg1"/>
                </a:solidFill>
                <a:latin typeface="Myriad Pro" pitchFamily="34" charset="0"/>
              </a:rPr>
              <a:t>OUR CUSTOMS AND TRADITIONS</a:t>
            </a:r>
          </a:p>
        </p:txBody>
      </p:sp>
      <p:grpSp>
        <p:nvGrpSpPr>
          <p:cNvPr id="3" name="Group 2">
            <a:extLst>
              <a:ext uri="{FF2B5EF4-FFF2-40B4-BE49-F238E27FC236}">
                <a16:creationId xmlns:a16="http://schemas.microsoft.com/office/drawing/2014/main" id="{EB7CA55F-600A-3DA2-2157-2E838DB6A65D}"/>
              </a:ext>
            </a:extLst>
          </p:cNvPr>
          <p:cNvGrpSpPr/>
          <p:nvPr/>
        </p:nvGrpSpPr>
        <p:grpSpPr>
          <a:xfrm>
            <a:off x="1857872" y="818918"/>
            <a:ext cx="722440" cy="829945"/>
            <a:chOff x="2086472" y="818918"/>
            <a:chExt cx="722440" cy="829945"/>
          </a:xfrm>
        </p:grpSpPr>
        <p:grpSp>
          <p:nvGrpSpPr>
            <p:cNvPr id="7" name="Group 6"/>
            <p:cNvGrpSpPr/>
            <p:nvPr/>
          </p:nvGrpSpPr>
          <p:grpSpPr>
            <a:xfrm>
              <a:off x="2096593" y="879283"/>
              <a:ext cx="712319" cy="709214"/>
              <a:chOff x="2180974" y="148629"/>
              <a:chExt cx="712319" cy="709214"/>
            </a:xfrm>
          </p:grpSpPr>
          <p:sp>
            <p:nvSpPr>
              <p:cNvPr id="8" name="Oval 7"/>
              <p:cNvSpPr/>
              <p:nvPr/>
            </p:nvSpPr>
            <p:spPr>
              <a:xfrm>
                <a:off x="2180974" y="148629"/>
                <a:ext cx="712319" cy="709214"/>
              </a:xfrm>
              <a:prstGeom prst="ellipse">
                <a:avLst/>
              </a:prstGeom>
              <a:solidFill>
                <a:srgbClr val="E5A82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hord 8"/>
              <p:cNvSpPr/>
              <p:nvPr/>
            </p:nvSpPr>
            <p:spPr>
              <a:xfrm rot="4088942">
                <a:off x="2197459" y="160739"/>
                <a:ext cx="676824" cy="685834"/>
              </a:xfrm>
              <a:prstGeom prst="chord">
                <a:avLst>
                  <a:gd name="adj1" fmla="val 2761841"/>
                  <a:gd name="adj2" fmla="val 16200000"/>
                </a:avLst>
              </a:prstGeom>
              <a:solidFill>
                <a:srgbClr val="E07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2"/>
            <p:cNvSpPr txBox="1"/>
            <p:nvPr/>
          </p:nvSpPr>
          <p:spPr>
            <a:xfrm>
              <a:off x="2086472" y="818918"/>
              <a:ext cx="722440" cy="829945"/>
            </a:xfrm>
            <a:prstGeom prst="rect">
              <a:avLst/>
            </a:prstGeom>
            <a:noFill/>
          </p:spPr>
          <p:txBody>
            <a:bodyPr wrap="square" rtlCol="0">
              <a:spAutoFit/>
            </a:bodyPr>
            <a:lstStyle/>
            <a:p>
              <a:pPr algn="ctr"/>
              <a:r>
                <a:rPr lang="en-US" sz="4800" b="1" dirty="0">
                  <a:solidFill>
                    <a:schemeClr val="bg1"/>
                  </a:solidFill>
                  <a:latin typeface="Myriad Pro" pitchFamily="34" charset="0"/>
                </a:rPr>
                <a:t>5</a:t>
              </a:r>
            </a:p>
          </p:txBody>
        </p:sp>
      </p:grpSp>
      <p:sp>
        <p:nvSpPr>
          <p:cNvPr id="14" name="Rounded Rectangle 23"/>
          <p:cNvSpPr/>
          <p:nvPr/>
        </p:nvSpPr>
        <p:spPr>
          <a:xfrm>
            <a:off x="2667125" y="3079228"/>
            <a:ext cx="8578432" cy="861774"/>
          </a:xfrm>
          <a:prstGeom prst="roundRect">
            <a:avLst>
              <a:gd name="adj" fmla="val 42661"/>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saturation sat="7000"/>
                    </a14:imgEffect>
                  </a14:imgLayer>
                </a14:imgProps>
              </a:ext>
              <a:ext uri="{28A0092B-C50C-407E-A947-70E740481C1C}">
                <a14:useLocalDpi xmlns:a14="http://schemas.microsoft.com/office/drawing/2010/main" val="0"/>
              </a:ext>
            </a:extLst>
          </a:blip>
          <a:stretch>
            <a:fillRect/>
          </a:stretch>
        </p:blipFill>
        <p:spPr>
          <a:xfrm>
            <a:off x="1778655" y="2773015"/>
            <a:ext cx="1436898" cy="1365441"/>
          </a:xfrm>
          <a:prstGeom prst="rect">
            <a:avLst/>
          </a:prstGeom>
        </p:spPr>
      </p:pic>
      <p:sp>
        <p:nvSpPr>
          <p:cNvPr id="16" name="TextBox 15"/>
          <p:cNvSpPr txBox="1"/>
          <p:nvPr/>
        </p:nvSpPr>
        <p:spPr>
          <a:xfrm>
            <a:off x="3206332" y="3079228"/>
            <a:ext cx="8734847" cy="861774"/>
          </a:xfrm>
          <a:prstGeom prst="rect">
            <a:avLst/>
          </a:prstGeom>
          <a:noFill/>
        </p:spPr>
        <p:txBody>
          <a:bodyPr wrap="square" rtlCol="0">
            <a:spAutoFit/>
          </a:bodyPr>
          <a:lstStyle/>
          <a:p>
            <a:r>
              <a:rPr lang="en-US" sz="5000" b="1" dirty="0">
                <a:solidFill>
                  <a:schemeClr val="bg1"/>
                </a:solidFill>
              </a:rPr>
              <a:t>LESSON 1: GETTING STARTED</a:t>
            </a:r>
          </a:p>
        </p:txBody>
      </p:sp>
      <p:sp>
        <p:nvSpPr>
          <p:cNvPr id="2" name="TextBox 1">
            <a:extLst>
              <a:ext uri="{FF2B5EF4-FFF2-40B4-BE49-F238E27FC236}">
                <a16:creationId xmlns:a16="http://schemas.microsoft.com/office/drawing/2014/main" id="{0C756AF3-DBB9-E1E4-496A-9FCB40CD915E}"/>
              </a:ext>
            </a:extLst>
          </p:cNvPr>
          <p:cNvSpPr txBox="1"/>
          <p:nvPr/>
        </p:nvSpPr>
        <p:spPr>
          <a:xfrm>
            <a:off x="-674602" y="65694"/>
            <a:ext cx="4888071" cy="784830"/>
          </a:xfrm>
          <a:prstGeom prst="rect">
            <a:avLst/>
          </a:prstGeom>
          <a:noFill/>
        </p:spPr>
        <p:txBody>
          <a:bodyPr wrap="square" rtlCol="0">
            <a:spAutoFit/>
          </a:bodyPr>
          <a:lstStyle/>
          <a:p>
            <a:pPr algn="ctr"/>
            <a:r>
              <a:rPr lang="en-US" sz="4500" b="1" u="sng" dirty="0">
                <a:solidFill>
                  <a:schemeClr val="bg1"/>
                </a:solidFill>
                <a:latin typeface="Myriad Pro" pitchFamily="34" charset="0"/>
              </a:rPr>
              <a:t>Period 35</a:t>
            </a:r>
          </a:p>
        </p:txBody>
      </p:sp>
    </p:spTree>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2A6FB-5D51-515D-D060-BC2C5A974AFC}"/>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9777FC1A-3C6F-E803-50BA-C3800A5A7A80}"/>
              </a:ext>
            </a:extLst>
          </p:cNvPr>
          <p:cNvGrpSpPr/>
          <p:nvPr/>
        </p:nvGrpSpPr>
        <p:grpSpPr>
          <a:xfrm>
            <a:off x="-3531" y="-7620"/>
            <a:ext cx="12192000" cy="1083309"/>
            <a:chOff x="0" y="-3"/>
            <a:chExt cx="12192000" cy="1083309"/>
          </a:xfrm>
        </p:grpSpPr>
        <p:sp>
          <p:nvSpPr>
            <p:cNvPr id="14" name="Round Single Corner Rectangle 13">
              <a:extLst>
                <a:ext uri="{FF2B5EF4-FFF2-40B4-BE49-F238E27FC236}">
                  <a16:creationId xmlns:a16="http://schemas.microsoft.com/office/drawing/2014/main" id="{6B06E110-EE5D-6725-F4A0-571A5E7E0D1B}"/>
                </a:ext>
              </a:extLst>
            </p:cNvPr>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 Single Corner Rectangle 14">
              <a:extLst>
                <a:ext uri="{FF2B5EF4-FFF2-40B4-BE49-F238E27FC236}">
                  <a16:creationId xmlns:a16="http://schemas.microsoft.com/office/drawing/2014/main" id="{03483604-28AB-D188-1007-2A4FE79CB0D6}"/>
                </a:ext>
              </a:extLst>
            </p:cNvPr>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a:extLst>
                <a:ext uri="{FF2B5EF4-FFF2-40B4-BE49-F238E27FC236}">
                  <a16:creationId xmlns:a16="http://schemas.microsoft.com/office/drawing/2014/main" id="{1E19151A-B6F3-C5A6-6F96-DCFA79123A17}"/>
                </a:ext>
              </a:extLst>
            </p:cNvPr>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677D9D53-0172-9AAD-DF2E-7F490BFBEA00}"/>
              </a:ext>
            </a:extLst>
          </p:cNvPr>
          <p:cNvSpPr/>
          <p:nvPr/>
        </p:nvSpPr>
        <p:spPr>
          <a:xfrm>
            <a:off x="1054884" y="4585809"/>
            <a:ext cx="4050892" cy="707886"/>
          </a:xfrm>
          <a:prstGeom prst="rect">
            <a:avLst/>
          </a:prstGeom>
        </p:spPr>
        <p:txBody>
          <a:bodyPr wrap="square">
            <a:spAutoFit/>
          </a:bodyPr>
          <a:lstStyle/>
          <a:p>
            <a:pPr lvl="0" algn="ctr"/>
            <a:r>
              <a:rPr lang="en-US" sz="4000" dirty="0" err="1"/>
              <a:t>đèn</a:t>
            </a:r>
            <a:r>
              <a:rPr lang="en-US" sz="4000" dirty="0"/>
              <a:t> </a:t>
            </a:r>
            <a:r>
              <a:rPr lang="en-US" sz="4000" dirty="0" err="1"/>
              <a:t>lồng</a:t>
            </a:r>
            <a:endParaRPr lang="en-US" sz="4000" dirty="0"/>
          </a:p>
        </p:txBody>
      </p:sp>
      <p:sp>
        <p:nvSpPr>
          <p:cNvPr id="2" name="Rectangle 1">
            <a:extLst>
              <a:ext uri="{FF2B5EF4-FFF2-40B4-BE49-F238E27FC236}">
                <a16:creationId xmlns:a16="http://schemas.microsoft.com/office/drawing/2014/main" id="{AB8BEB3D-CD12-4B78-E137-CB4E2FD39E27}"/>
              </a:ext>
            </a:extLst>
          </p:cNvPr>
          <p:cNvSpPr/>
          <p:nvPr/>
        </p:nvSpPr>
        <p:spPr>
          <a:xfrm>
            <a:off x="1910658" y="3194579"/>
            <a:ext cx="2411558" cy="707886"/>
          </a:xfrm>
          <a:prstGeom prst="rect">
            <a:avLst/>
          </a:prstGeom>
        </p:spPr>
        <p:txBody>
          <a:bodyPr wrap="none">
            <a:spAutoFit/>
          </a:bodyPr>
          <a:lstStyle/>
          <a:p>
            <a:pPr algn="ctr"/>
            <a:r>
              <a:rPr lang="en-US" sz="4000" b="1" dirty="0">
                <a:solidFill>
                  <a:schemeClr val="accent5">
                    <a:lumMod val="50000"/>
                  </a:schemeClr>
                </a:solidFill>
              </a:rPr>
              <a:t>/ˈ</a:t>
            </a:r>
            <a:r>
              <a:rPr lang="en-US" sz="4000" b="1" dirty="0" err="1">
                <a:solidFill>
                  <a:schemeClr val="accent5">
                    <a:lumMod val="50000"/>
                  </a:schemeClr>
                </a:solidFill>
              </a:rPr>
              <a:t>læn.tən</a:t>
            </a:r>
            <a:r>
              <a:rPr lang="en-US" sz="4000" b="1" dirty="0">
                <a:solidFill>
                  <a:schemeClr val="accent5">
                    <a:lumMod val="50000"/>
                  </a:schemeClr>
                </a:solidFill>
              </a:rPr>
              <a:t>/</a:t>
            </a:r>
          </a:p>
        </p:txBody>
      </p:sp>
      <p:sp>
        <p:nvSpPr>
          <p:cNvPr id="3" name="TextBox 2">
            <a:extLst>
              <a:ext uri="{FF2B5EF4-FFF2-40B4-BE49-F238E27FC236}">
                <a16:creationId xmlns:a16="http://schemas.microsoft.com/office/drawing/2014/main" id="{8ED56533-F70A-3F60-8B16-DB3D42C78D95}"/>
              </a:ext>
            </a:extLst>
          </p:cNvPr>
          <p:cNvSpPr txBox="1"/>
          <p:nvPr/>
        </p:nvSpPr>
        <p:spPr>
          <a:xfrm>
            <a:off x="487067" y="173266"/>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VOCABULARY</a:t>
            </a:r>
          </a:p>
        </p:txBody>
      </p:sp>
      <p:sp>
        <p:nvSpPr>
          <p:cNvPr id="10" name="Google Shape;1881;p31">
            <a:extLst>
              <a:ext uri="{FF2B5EF4-FFF2-40B4-BE49-F238E27FC236}">
                <a16:creationId xmlns:a16="http://schemas.microsoft.com/office/drawing/2014/main" id="{24A9FEC8-9EF7-7E04-AAED-5B65CBDA497A}"/>
              </a:ext>
            </a:extLst>
          </p:cNvPr>
          <p:cNvSpPr txBox="1"/>
          <p:nvPr/>
        </p:nvSpPr>
        <p:spPr>
          <a:xfrm>
            <a:off x="0" y="1759033"/>
            <a:ext cx="646826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000" b="1" dirty="0">
                <a:solidFill>
                  <a:srgbClr val="AD4F0F"/>
                </a:solidFill>
              </a:rPr>
              <a:t>lantern (n)</a:t>
            </a:r>
            <a:endParaRPr lang="en-US" sz="5000" dirty="0">
              <a:solidFill>
                <a:srgbClr val="AD4F0F"/>
              </a:solidFill>
            </a:endParaRPr>
          </a:p>
        </p:txBody>
      </p:sp>
      <p:pic>
        <p:nvPicPr>
          <p:cNvPr id="5" name="Picture 4">
            <a:extLst>
              <a:ext uri="{FF2B5EF4-FFF2-40B4-BE49-F238E27FC236}">
                <a16:creationId xmlns:a16="http://schemas.microsoft.com/office/drawing/2014/main" id="{05C93346-192E-0788-FB0B-2F2504EAF1B3}"/>
              </a:ext>
            </a:extLst>
          </p:cNvPr>
          <p:cNvPicPr>
            <a:picLocks noChangeAspect="1"/>
          </p:cNvPicPr>
          <p:nvPr/>
        </p:nvPicPr>
        <p:blipFill>
          <a:blip r:embed="rId3"/>
          <a:stretch>
            <a:fillRect/>
          </a:stretch>
        </p:blipFill>
        <p:spPr>
          <a:xfrm>
            <a:off x="5562196" y="1623060"/>
            <a:ext cx="5983718" cy="4286250"/>
          </a:xfrm>
          <a:prstGeom prst="rect">
            <a:avLst/>
          </a:prstGeom>
        </p:spPr>
      </p:pic>
    </p:spTree>
    <p:extLst>
      <p:ext uri="{BB962C8B-B14F-4D97-AF65-F5344CB8AC3E}">
        <p14:creationId xmlns:p14="http://schemas.microsoft.com/office/powerpoint/2010/main" val="59811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531" y="-7620"/>
            <a:ext cx="12192000" cy="1083309"/>
            <a:chOff x="0" y="-3"/>
            <a:chExt cx="12192000" cy="1083309"/>
          </a:xfrm>
        </p:grpSpPr>
        <p:sp>
          <p:nvSpPr>
            <p:cNvPr id="15" name="Round Single Corner Rectangle 14"/>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109222" y="1990536"/>
            <a:ext cx="523112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000" b="1" dirty="0">
                <a:solidFill>
                  <a:srgbClr val="AD4F0F"/>
                </a:solidFill>
              </a:rPr>
              <a:t>offering (n)</a:t>
            </a:r>
          </a:p>
        </p:txBody>
      </p:sp>
      <p:sp>
        <p:nvSpPr>
          <p:cNvPr id="12" name="Rectangle 11"/>
          <p:cNvSpPr/>
          <p:nvPr/>
        </p:nvSpPr>
        <p:spPr>
          <a:xfrm>
            <a:off x="730224" y="4482433"/>
            <a:ext cx="4050892" cy="707886"/>
          </a:xfrm>
          <a:prstGeom prst="rect">
            <a:avLst/>
          </a:prstGeom>
        </p:spPr>
        <p:txBody>
          <a:bodyPr wrap="square">
            <a:spAutoFit/>
          </a:bodyPr>
          <a:lstStyle/>
          <a:p>
            <a:pPr lvl="0" algn="ctr"/>
            <a:r>
              <a:rPr lang="en-US" sz="4000" dirty="0" err="1"/>
              <a:t>đồ</a:t>
            </a:r>
            <a:r>
              <a:rPr lang="en-US" sz="4000" dirty="0"/>
              <a:t> </a:t>
            </a:r>
            <a:r>
              <a:rPr lang="en-US" sz="4000" dirty="0" err="1"/>
              <a:t>thờ</a:t>
            </a:r>
            <a:r>
              <a:rPr lang="en-US" sz="4000" dirty="0"/>
              <a:t> </a:t>
            </a:r>
            <a:r>
              <a:rPr lang="en-US" sz="4000" dirty="0" err="1"/>
              <a:t>cúng</a:t>
            </a:r>
            <a:endParaRPr lang="en-US" sz="4000" dirty="0"/>
          </a:p>
        </p:txBody>
      </p:sp>
      <p:sp>
        <p:nvSpPr>
          <p:cNvPr id="2" name="Rectangle 1"/>
          <p:cNvSpPr/>
          <p:nvPr/>
        </p:nvSpPr>
        <p:spPr>
          <a:xfrm>
            <a:off x="1675460" y="3208881"/>
            <a:ext cx="2098651" cy="707886"/>
          </a:xfrm>
          <a:prstGeom prst="rect">
            <a:avLst/>
          </a:prstGeom>
        </p:spPr>
        <p:txBody>
          <a:bodyPr wrap="none">
            <a:spAutoFit/>
          </a:bodyPr>
          <a:lstStyle/>
          <a:p>
            <a:pPr algn="ctr"/>
            <a:r>
              <a:rPr lang="en-US" sz="4000" b="1" dirty="0">
                <a:solidFill>
                  <a:schemeClr val="accent1">
                    <a:lumMod val="50000"/>
                  </a:schemeClr>
                </a:solidFill>
                <a:effectLst/>
                <a:ea typeface="Calibri" panose="020F0502020204030204" pitchFamily="34" charset="0"/>
                <a:cs typeface="Calibri" panose="020F0502020204030204" pitchFamily="34" charset="0"/>
                <a:sym typeface="+mn-ea"/>
              </a:rPr>
              <a:t>/ˈ</a:t>
            </a:r>
            <a:r>
              <a:rPr lang="en-US" sz="4000" b="1" dirty="0" err="1">
                <a:solidFill>
                  <a:schemeClr val="accent1">
                    <a:lumMod val="50000"/>
                  </a:schemeClr>
                </a:solidFill>
                <a:effectLst/>
                <a:ea typeface="Calibri" panose="020F0502020204030204" pitchFamily="34" charset="0"/>
                <a:cs typeface="Calibri" panose="020F0502020204030204" pitchFamily="34" charset="0"/>
                <a:sym typeface="+mn-ea"/>
              </a:rPr>
              <a:t>ɒfərɪŋ</a:t>
            </a:r>
            <a:r>
              <a:rPr lang="en-US" sz="4000" b="1" dirty="0">
                <a:solidFill>
                  <a:schemeClr val="accent1">
                    <a:lumMod val="50000"/>
                  </a:schemeClr>
                </a:solidFill>
                <a:effectLst/>
                <a:ea typeface="Calibri" panose="020F0502020204030204" pitchFamily="34" charset="0"/>
                <a:cs typeface="Calibri" panose="020F0502020204030204" pitchFamily="34" charset="0"/>
                <a:sym typeface="+mn-ea"/>
              </a:rPr>
              <a:t>/</a:t>
            </a:r>
          </a:p>
        </p:txBody>
      </p:sp>
      <p:pic>
        <p:nvPicPr>
          <p:cNvPr id="6" name="Picture 5"/>
          <p:cNvPicPr>
            <a:picLocks noChangeAspect="1"/>
          </p:cNvPicPr>
          <p:nvPr/>
        </p:nvPicPr>
        <p:blipFill>
          <a:blip r:embed="rId3"/>
          <a:stretch>
            <a:fillRect/>
          </a:stretch>
        </p:blipFill>
        <p:spPr>
          <a:xfrm>
            <a:off x="5340350" y="1508761"/>
            <a:ext cx="6086571" cy="4081704"/>
          </a:xfrm>
          <a:prstGeom prst="rect">
            <a:avLst/>
          </a:prstGeom>
        </p:spPr>
      </p:pic>
      <p:sp>
        <p:nvSpPr>
          <p:cNvPr id="3" name="TextBox 2">
            <a:extLst>
              <a:ext uri="{FF2B5EF4-FFF2-40B4-BE49-F238E27FC236}">
                <a16:creationId xmlns:a16="http://schemas.microsoft.com/office/drawing/2014/main" id="{F02166A2-5514-645E-CE37-777CE3E22114}"/>
              </a:ext>
            </a:extLst>
          </p:cNvPr>
          <p:cNvSpPr txBox="1"/>
          <p:nvPr/>
        </p:nvSpPr>
        <p:spPr>
          <a:xfrm>
            <a:off x="487067" y="173266"/>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VOCABULARY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531" y="-7620"/>
            <a:ext cx="12192000" cy="1083309"/>
            <a:chOff x="0" y="-3"/>
            <a:chExt cx="12192000" cy="1083309"/>
          </a:xfrm>
        </p:grpSpPr>
        <p:sp>
          <p:nvSpPr>
            <p:cNvPr id="15" name="Round Single Corner Rectangle 14"/>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p:cNvSpPr/>
          <p:nvPr/>
        </p:nvSpPr>
        <p:spPr>
          <a:xfrm>
            <a:off x="966417" y="4630749"/>
            <a:ext cx="4050892" cy="707886"/>
          </a:xfrm>
          <a:prstGeom prst="rect">
            <a:avLst/>
          </a:prstGeom>
        </p:spPr>
        <p:txBody>
          <a:bodyPr wrap="square">
            <a:spAutoFit/>
          </a:bodyPr>
          <a:lstStyle/>
          <a:p>
            <a:pPr lvl="0" algn="ctr"/>
            <a:r>
              <a:rPr lang="en-US" sz="4000" dirty="0" err="1"/>
              <a:t>cây</a:t>
            </a:r>
            <a:r>
              <a:rPr lang="en-US" sz="4000" dirty="0"/>
              <a:t> </a:t>
            </a:r>
            <a:r>
              <a:rPr lang="en-US" sz="4000" dirty="0" err="1"/>
              <a:t>cảnh</a:t>
            </a:r>
            <a:endParaRPr lang="en-US" sz="4000" dirty="0"/>
          </a:p>
        </p:txBody>
      </p:sp>
      <p:sp>
        <p:nvSpPr>
          <p:cNvPr id="2" name="Rectangle 1"/>
          <p:cNvSpPr/>
          <p:nvPr/>
        </p:nvSpPr>
        <p:spPr>
          <a:xfrm>
            <a:off x="1101730" y="3264435"/>
            <a:ext cx="3780266" cy="707886"/>
          </a:xfrm>
          <a:prstGeom prst="rect">
            <a:avLst/>
          </a:prstGeom>
        </p:spPr>
        <p:txBody>
          <a:bodyPr wrap="none">
            <a:spAutoFit/>
          </a:bodyPr>
          <a:lstStyle/>
          <a:p>
            <a:pPr algn="ctr"/>
            <a:r>
              <a:rPr lang="en-US" sz="4000" b="1" dirty="0">
                <a:solidFill>
                  <a:schemeClr val="accent5">
                    <a:lumMod val="50000"/>
                  </a:schemeClr>
                </a:solidFill>
              </a:rPr>
              <a:t>/ɔːnəˈmentl triː/ </a:t>
            </a:r>
          </a:p>
        </p:txBody>
      </p:sp>
      <p:pic>
        <p:nvPicPr>
          <p:cNvPr id="4" name="Content Placeholder 3" descr="the-truong-phu"/>
          <p:cNvPicPr>
            <a:picLocks noGrp="1" noChangeAspect="1"/>
          </p:cNvPicPr>
          <p:nvPr>
            <p:ph idx="1"/>
          </p:nvPr>
        </p:nvPicPr>
        <p:blipFill>
          <a:blip r:embed="rId3"/>
          <a:stretch>
            <a:fillRect/>
          </a:stretch>
        </p:blipFill>
        <p:spPr>
          <a:xfrm>
            <a:off x="5728949" y="1821815"/>
            <a:ext cx="6096656" cy="4064635"/>
          </a:xfrm>
          <a:prstGeom prst="rect">
            <a:avLst/>
          </a:prstGeom>
        </p:spPr>
      </p:pic>
      <p:sp>
        <p:nvSpPr>
          <p:cNvPr id="7" name="Google Shape;1881;p31"/>
          <p:cNvSpPr txBox="1"/>
          <p:nvPr/>
        </p:nvSpPr>
        <p:spPr>
          <a:xfrm>
            <a:off x="-861083" y="1915797"/>
            <a:ext cx="7705893"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000" b="1" dirty="0">
                <a:solidFill>
                  <a:srgbClr val="AD4F0F"/>
                </a:solidFill>
              </a:rPr>
              <a:t>ornamental tree (n)</a:t>
            </a:r>
          </a:p>
        </p:txBody>
      </p:sp>
      <p:sp>
        <p:nvSpPr>
          <p:cNvPr id="3" name="TextBox 2">
            <a:extLst>
              <a:ext uri="{FF2B5EF4-FFF2-40B4-BE49-F238E27FC236}">
                <a16:creationId xmlns:a16="http://schemas.microsoft.com/office/drawing/2014/main" id="{FF1AF606-50CB-1FAF-F849-AA1B33C42F66}"/>
              </a:ext>
            </a:extLst>
          </p:cNvPr>
          <p:cNvSpPr txBox="1"/>
          <p:nvPr/>
        </p:nvSpPr>
        <p:spPr>
          <a:xfrm>
            <a:off x="487067" y="173266"/>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VOCABULARY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531" y="-7620"/>
            <a:ext cx="12192000" cy="1083309"/>
            <a:chOff x="0" y="-3"/>
            <a:chExt cx="12192000" cy="1083309"/>
          </a:xfrm>
        </p:grpSpPr>
        <p:sp>
          <p:nvSpPr>
            <p:cNvPr id="15" name="Round Single Corner Rectangle 14"/>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185138" y="1700772"/>
            <a:ext cx="523112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000" b="1" dirty="0">
                <a:solidFill>
                  <a:srgbClr val="AD4F0F"/>
                </a:solidFill>
              </a:rPr>
              <a:t>peach blossom (n)</a:t>
            </a:r>
          </a:p>
        </p:txBody>
      </p:sp>
      <p:sp>
        <p:nvSpPr>
          <p:cNvPr id="12" name="Rectangle 11"/>
          <p:cNvSpPr/>
          <p:nvPr/>
        </p:nvSpPr>
        <p:spPr>
          <a:xfrm>
            <a:off x="775256" y="4371307"/>
            <a:ext cx="4050892" cy="707886"/>
          </a:xfrm>
          <a:prstGeom prst="rect">
            <a:avLst/>
          </a:prstGeom>
        </p:spPr>
        <p:txBody>
          <a:bodyPr wrap="square">
            <a:spAutoFit/>
          </a:bodyPr>
          <a:lstStyle/>
          <a:p>
            <a:pPr lvl="0" algn="ctr"/>
            <a:r>
              <a:rPr lang="en-US" sz="4000" dirty="0" err="1"/>
              <a:t>hoa</a:t>
            </a:r>
            <a:r>
              <a:rPr lang="en-US" sz="4000" dirty="0"/>
              <a:t> </a:t>
            </a:r>
            <a:r>
              <a:rPr lang="en-US" sz="4000" dirty="0" err="1"/>
              <a:t>đào</a:t>
            </a:r>
            <a:endParaRPr lang="en-US" sz="4000" dirty="0"/>
          </a:p>
        </p:txBody>
      </p:sp>
      <p:sp>
        <p:nvSpPr>
          <p:cNvPr id="2" name="Rectangle 1"/>
          <p:cNvSpPr/>
          <p:nvPr/>
        </p:nvSpPr>
        <p:spPr>
          <a:xfrm>
            <a:off x="1084527" y="3070848"/>
            <a:ext cx="3432350" cy="707886"/>
          </a:xfrm>
          <a:prstGeom prst="rect">
            <a:avLst/>
          </a:prstGeom>
        </p:spPr>
        <p:txBody>
          <a:bodyPr wrap="none">
            <a:spAutoFit/>
          </a:bodyPr>
          <a:lstStyle/>
          <a:p>
            <a:pPr algn="ctr"/>
            <a:r>
              <a:rPr lang="en-US" sz="4000" b="1" dirty="0">
                <a:solidFill>
                  <a:schemeClr val="accent5">
                    <a:lumMod val="50000"/>
                  </a:schemeClr>
                </a:solidFill>
              </a:rPr>
              <a:t>/</a:t>
            </a:r>
            <a:r>
              <a:rPr lang="en-US" sz="4000" b="1" dirty="0" err="1">
                <a:solidFill>
                  <a:schemeClr val="accent5">
                    <a:lumMod val="50000"/>
                  </a:schemeClr>
                </a:solidFill>
              </a:rPr>
              <a:t>piːtʃ</a:t>
            </a:r>
            <a:r>
              <a:rPr lang="en-US" sz="4000" b="1" dirty="0">
                <a:solidFill>
                  <a:schemeClr val="accent5">
                    <a:lumMod val="50000"/>
                  </a:schemeClr>
                </a:solidFill>
              </a:rPr>
              <a:t> ˈ</a:t>
            </a:r>
            <a:r>
              <a:rPr lang="en-US" sz="4000" b="1" dirty="0" err="1">
                <a:solidFill>
                  <a:schemeClr val="accent5">
                    <a:lumMod val="50000"/>
                  </a:schemeClr>
                </a:solidFill>
              </a:rPr>
              <a:t>blɒs.əm</a:t>
            </a:r>
            <a:r>
              <a:rPr lang="en-US" sz="4000" b="1" dirty="0">
                <a:solidFill>
                  <a:schemeClr val="accent5">
                    <a:lumMod val="50000"/>
                  </a:schemeClr>
                </a:solidFill>
              </a:rPr>
              <a:t>/</a:t>
            </a:r>
          </a:p>
        </p:txBody>
      </p:sp>
      <p:sp>
        <p:nvSpPr>
          <p:cNvPr id="3" name="TextBox 2">
            <a:extLst>
              <a:ext uri="{FF2B5EF4-FFF2-40B4-BE49-F238E27FC236}">
                <a16:creationId xmlns:a16="http://schemas.microsoft.com/office/drawing/2014/main" id="{F14EC372-64CD-0CD9-4530-483997218271}"/>
              </a:ext>
            </a:extLst>
          </p:cNvPr>
          <p:cNvSpPr txBox="1"/>
          <p:nvPr/>
        </p:nvSpPr>
        <p:spPr>
          <a:xfrm>
            <a:off x="487067" y="173266"/>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VOCABULARY</a:t>
            </a:r>
          </a:p>
        </p:txBody>
      </p:sp>
      <p:pic>
        <p:nvPicPr>
          <p:cNvPr id="9" name="Picture 8">
            <a:extLst>
              <a:ext uri="{FF2B5EF4-FFF2-40B4-BE49-F238E27FC236}">
                <a16:creationId xmlns:a16="http://schemas.microsoft.com/office/drawing/2014/main" id="{47F27F06-15B2-941D-232A-CF08527E8803}"/>
              </a:ext>
            </a:extLst>
          </p:cNvPr>
          <p:cNvPicPr>
            <a:picLocks noChangeAspect="1"/>
          </p:cNvPicPr>
          <p:nvPr/>
        </p:nvPicPr>
        <p:blipFill>
          <a:blip r:embed="rId3"/>
          <a:stretch>
            <a:fillRect/>
          </a:stretch>
        </p:blipFill>
        <p:spPr>
          <a:xfrm>
            <a:off x="5583497" y="1477080"/>
            <a:ext cx="6098338" cy="42711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C0ED9-91CB-D057-9919-3CFFE7B6F672}"/>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86BFC411-1BD4-DA99-D279-A2CB91E6ADE9}"/>
              </a:ext>
            </a:extLst>
          </p:cNvPr>
          <p:cNvGrpSpPr/>
          <p:nvPr/>
        </p:nvGrpSpPr>
        <p:grpSpPr>
          <a:xfrm>
            <a:off x="-3531" y="-7620"/>
            <a:ext cx="12192000" cy="1083309"/>
            <a:chOff x="0" y="-3"/>
            <a:chExt cx="12192000" cy="1083309"/>
          </a:xfrm>
        </p:grpSpPr>
        <p:sp>
          <p:nvSpPr>
            <p:cNvPr id="15" name="Round Single Corner Rectangle 14">
              <a:extLst>
                <a:ext uri="{FF2B5EF4-FFF2-40B4-BE49-F238E27FC236}">
                  <a16:creationId xmlns:a16="http://schemas.microsoft.com/office/drawing/2014/main" id="{60678D29-6343-03DE-436F-B0E760B03F7F}"/>
                </a:ext>
              </a:extLst>
            </p:cNvPr>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a:extLst>
                <a:ext uri="{FF2B5EF4-FFF2-40B4-BE49-F238E27FC236}">
                  <a16:creationId xmlns:a16="http://schemas.microsoft.com/office/drawing/2014/main" id="{1EF1B761-7157-6A79-4B62-7769B2C24030}"/>
                </a:ext>
              </a:extLst>
            </p:cNvPr>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a:extLst>
                <a:ext uri="{FF2B5EF4-FFF2-40B4-BE49-F238E27FC236}">
                  <a16:creationId xmlns:a16="http://schemas.microsoft.com/office/drawing/2014/main" id="{B04FDFA6-9E8E-FF3D-FB31-0AA5E0FA8BC3}"/>
                </a:ext>
              </a:extLst>
            </p:cNvPr>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a:extLst>
              <a:ext uri="{FF2B5EF4-FFF2-40B4-BE49-F238E27FC236}">
                <a16:creationId xmlns:a16="http://schemas.microsoft.com/office/drawing/2014/main" id="{BE41A2FA-BE62-4880-B47D-FA10AB5A2B00}"/>
              </a:ext>
            </a:extLst>
          </p:cNvPr>
          <p:cNvSpPr txBox="1"/>
          <p:nvPr/>
        </p:nvSpPr>
        <p:spPr>
          <a:xfrm>
            <a:off x="173708" y="1639133"/>
            <a:ext cx="523112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000" b="1" dirty="0">
                <a:solidFill>
                  <a:srgbClr val="AD4F0F"/>
                </a:solidFill>
              </a:rPr>
              <a:t>pray (+ for) (v)</a:t>
            </a:r>
          </a:p>
        </p:txBody>
      </p:sp>
      <p:sp>
        <p:nvSpPr>
          <p:cNvPr id="12" name="Rectangle 11">
            <a:extLst>
              <a:ext uri="{FF2B5EF4-FFF2-40B4-BE49-F238E27FC236}">
                <a16:creationId xmlns:a16="http://schemas.microsoft.com/office/drawing/2014/main" id="{A9598074-C3BA-3BD4-3453-B593A524E59E}"/>
              </a:ext>
            </a:extLst>
          </p:cNvPr>
          <p:cNvSpPr/>
          <p:nvPr/>
        </p:nvSpPr>
        <p:spPr>
          <a:xfrm>
            <a:off x="763826" y="4387870"/>
            <a:ext cx="4050892" cy="707886"/>
          </a:xfrm>
          <a:prstGeom prst="rect">
            <a:avLst/>
          </a:prstGeom>
        </p:spPr>
        <p:txBody>
          <a:bodyPr wrap="square">
            <a:spAutoFit/>
          </a:bodyPr>
          <a:lstStyle/>
          <a:p>
            <a:pPr lvl="0" algn="ctr"/>
            <a:r>
              <a:rPr lang="en-US" sz="4000" dirty="0" err="1"/>
              <a:t>cầu</a:t>
            </a:r>
            <a:r>
              <a:rPr lang="en-US" sz="4000" dirty="0"/>
              <a:t> </a:t>
            </a:r>
            <a:r>
              <a:rPr lang="en-US" sz="4000" dirty="0" err="1"/>
              <a:t>nguyện</a:t>
            </a:r>
            <a:endParaRPr lang="en-US" sz="4000" dirty="0"/>
          </a:p>
        </p:txBody>
      </p:sp>
      <p:sp>
        <p:nvSpPr>
          <p:cNvPr id="2" name="Rectangle 1">
            <a:extLst>
              <a:ext uri="{FF2B5EF4-FFF2-40B4-BE49-F238E27FC236}">
                <a16:creationId xmlns:a16="http://schemas.microsoft.com/office/drawing/2014/main" id="{73A4AF4D-F57D-174D-8249-6432668FB0E6}"/>
              </a:ext>
            </a:extLst>
          </p:cNvPr>
          <p:cNvSpPr/>
          <p:nvPr/>
        </p:nvSpPr>
        <p:spPr>
          <a:xfrm>
            <a:off x="1978473" y="3036558"/>
            <a:ext cx="1621598" cy="707886"/>
          </a:xfrm>
          <a:prstGeom prst="rect">
            <a:avLst/>
          </a:prstGeom>
        </p:spPr>
        <p:txBody>
          <a:bodyPr wrap="none">
            <a:spAutoFit/>
          </a:bodyPr>
          <a:lstStyle/>
          <a:p>
            <a:pPr algn="ctr"/>
            <a:r>
              <a:rPr lang="en-US" sz="4000" b="1" dirty="0">
                <a:solidFill>
                  <a:schemeClr val="accent5">
                    <a:lumMod val="50000"/>
                  </a:schemeClr>
                </a:solidFill>
              </a:rPr>
              <a:t>/preɪ/ </a:t>
            </a:r>
          </a:p>
        </p:txBody>
      </p:sp>
      <p:pic>
        <p:nvPicPr>
          <p:cNvPr id="102" name="Content Placeholder 101">
            <a:extLst>
              <a:ext uri="{FF2B5EF4-FFF2-40B4-BE49-F238E27FC236}">
                <a16:creationId xmlns:a16="http://schemas.microsoft.com/office/drawing/2014/main" id="{9E37845A-66CC-D59C-8122-BA880B639A48}"/>
              </a:ext>
            </a:extLst>
          </p:cNvPr>
          <p:cNvPicPr>
            <a:picLocks noGrp="1"/>
          </p:cNvPicPr>
          <p:nvPr>
            <p:ph idx="1"/>
          </p:nvPr>
        </p:nvPicPr>
        <p:blipFill>
          <a:blip r:embed="rId3"/>
          <a:stretch>
            <a:fillRect/>
          </a:stretch>
        </p:blipFill>
        <p:spPr>
          <a:xfrm>
            <a:off x="5553710" y="1671320"/>
            <a:ext cx="6074410" cy="3954145"/>
          </a:xfrm>
          <a:prstGeom prst="rect">
            <a:avLst/>
          </a:prstGeom>
          <a:noFill/>
          <a:ln w="9525">
            <a:noFill/>
          </a:ln>
        </p:spPr>
      </p:pic>
      <p:sp>
        <p:nvSpPr>
          <p:cNvPr id="3" name="TextBox 2">
            <a:extLst>
              <a:ext uri="{FF2B5EF4-FFF2-40B4-BE49-F238E27FC236}">
                <a16:creationId xmlns:a16="http://schemas.microsoft.com/office/drawing/2014/main" id="{461A409E-C4E3-B23D-8C49-F9125E0EE149}"/>
              </a:ext>
            </a:extLst>
          </p:cNvPr>
          <p:cNvSpPr txBox="1"/>
          <p:nvPr/>
        </p:nvSpPr>
        <p:spPr>
          <a:xfrm>
            <a:off x="487067" y="173266"/>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VOCABULARY</a:t>
            </a:r>
          </a:p>
        </p:txBody>
      </p:sp>
    </p:spTree>
    <p:extLst>
      <p:ext uri="{BB962C8B-B14F-4D97-AF65-F5344CB8AC3E}">
        <p14:creationId xmlns:p14="http://schemas.microsoft.com/office/powerpoint/2010/main" val="79417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531" y="-7620"/>
            <a:ext cx="12192000" cy="1083309"/>
            <a:chOff x="0" y="-3"/>
            <a:chExt cx="12192000" cy="1083309"/>
          </a:xfrm>
        </p:grpSpPr>
        <p:sp>
          <p:nvSpPr>
            <p:cNvPr id="18" name="Round Single Corner Rectangle 17"/>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extLst>
              <p:ext uri="{D42A27DB-BD31-4B8C-83A1-F6EECF244321}">
                <p14:modId xmlns:p14="http://schemas.microsoft.com/office/powerpoint/2010/main" val="4156156330"/>
              </p:ext>
            </p:extLst>
          </p:nvPr>
        </p:nvGraphicFramePr>
        <p:xfrm>
          <a:off x="297180" y="1075689"/>
          <a:ext cx="11555731" cy="5394962"/>
        </p:xfrm>
        <a:graphic>
          <a:graphicData uri="http://schemas.openxmlformats.org/drawingml/2006/table">
            <a:tbl>
              <a:tblPr firstRow="1" bandRow="1">
                <a:tableStyleId>{5DA37D80-6434-44D0-A028-1B22A696006F}</a:tableStyleId>
              </a:tblPr>
              <a:tblGrid>
                <a:gridCol w="3718055">
                  <a:extLst>
                    <a:ext uri="{9D8B030D-6E8A-4147-A177-3AD203B41FA5}">
                      <a16:colId xmlns:a16="http://schemas.microsoft.com/office/drawing/2014/main" val="20000"/>
                    </a:ext>
                  </a:extLst>
                </a:gridCol>
                <a:gridCol w="2911345">
                  <a:extLst>
                    <a:ext uri="{9D8B030D-6E8A-4147-A177-3AD203B41FA5}">
                      <a16:colId xmlns:a16="http://schemas.microsoft.com/office/drawing/2014/main" val="20001"/>
                    </a:ext>
                  </a:extLst>
                </a:gridCol>
                <a:gridCol w="4926331">
                  <a:extLst>
                    <a:ext uri="{9D8B030D-6E8A-4147-A177-3AD203B41FA5}">
                      <a16:colId xmlns:a16="http://schemas.microsoft.com/office/drawing/2014/main" val="20002"/>
                    </a:ext>
                  </a:extLst>
                </a:gridCol>
              </a:tblGrid>
              <a:tr h="622397">
                <a:tc>
                  <a:txBody>
                    <a:bodyPr/>
                    <a:lstStyle/>
                    <a:p>
                      <a:pPr algn="ctr"/>
                      <a:r>
                        <a:rPr lang="en-US" sz="2800" b="1" dirty="0">
                          <a:solidFill>
                            <a:srgbClr val="0070C0"/>
                          </a:solidFill>
                        </a:rPr>
                        <a:t>New words</a:t>
                      </a:r>
                    </a:p>
                  </a:txBody>
                  <a:tcPr anchor="ctr"/>
                </a:tc>
                <a:tc>
                  <a:txBody>
                    <a:bodyPr/>
                    <a:lstStyle/>
                    <a:p>
                      <a:pPr algn="ctr"/>
                      <a:r>
                        <a:rPr lang="en-US" sz="2800" b="1" dirty="0">
                          <a:solidFill>
                            <a:srgbClr val="0070C0"/>
                          </a:solidFill>
                        </a:rPr>
                        <a:t>Pronunciation</a:t>
                      </a:r>
                    </a:p>
                  </a:txBody>
                  <a:tcPr anchor="ctr"/>
                </a:tc>
                <a:tc>
                  <a:txBody>
                    <a:bodyPr/>
                    <a:lstStyle/>
                    <a:p>
                      <a:pPr algn="ctr"/>
                      <a:r>
                        <a:rPr lang="en-US" sz="2800" b="1" dirty="0">
                          <a:solidFill>
                            <a:srgbClr val="0070C0"/>
                          </a:solidFill>
                        </a:rPr>
                        <a:t>Meaning</a:t>
                      </a:r>
                    </a:p>
                  </a:txBody>
                  <a:tcPr anchor="ctr"/>
                </a:tc>
                <a:extLst>
                  <a:ext uri="{0D108BD9-81ED-4DB2-BD59-A6C34878D82A}">
                    <a16:rowId xmlns:a16="http://schemas.microsoft.com/office/drawing/2014/main" val="10000"/>
                  </a:ext>
                </a:extLst>
              </a:tr>
              <a:tr h="681795">
                <a:tc>
                  <a:txBody>
                    <a:bodyPr/>
                    <a:lstStyle/>
                    <a:p>
                      <a:pPr marL="144145" marR="0" indent="-144145">
                        <a:lnSpc>
                          <a:spcPct val="107000"/>
                        </a:lnSpc>
                        <a:spcBef>
                          <a:spcPts val="0"/>
                        </a:spcBef>
                        <a:spcAft>
                          <a:spcPts val="0"/>
                        </a:spcAft>
                      </a:pPr>
                      <a:r>
                        <a:rPr lang="en-US" sz="2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admire (v)</a:t>
                      </a:r>
                    </a:p>
                  </a:txBody>
                  <a:tcPr marL="71755" marR="71755" marT="71755" marB="71755" anchor="ctr"/>
                </a:tc>
                <a:tc>
                  <a:txBody>
                    <a:bodyPr/>
                    <a:lstStyle/>
                    <a:p>
                      <a:pPr marL="0" marR="0" algn="ctr">
                        <a:lnSpc>
                          <a:spcPct val="107000"/>
                        </a:lnSpc>
                        <a:spcBef>
                          <a:spcPts val="0"/>
                        </a:spcBef>
                        <a:spcAft>
                          <a:spcPts val="0"/>
                        </a:spcAft>
                      </a:pPr>
                      <a:r>
                        <a:rPr lang="en-US"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/ədˈmaɪər/</a:t>
                      </a:r>
                    </a:p>
                  </a:txBody>
                  <a:tcPr marL="36195" marR="36195" marT="71755" marB="71755" anchor="ctr"/>
                </a:tc>
                <a:tc>
                  <a:txBody>
                    <a:bodyPr/>
                    <a:lstStyle/>
                    <a:p>
                      <a:pPr marL="0" marR="0" algn="ctr">
                        <a:lnSpc>
                          <a:spcPct val="107000"/>
                        </a:lnSpc>
                        <a:spcBef>
                          <a:spcPts val="0"/>
                        </a:spcBef>
                        <a:spcAft>
                          <a:spcPts val="0"/>
                        </a:spcAft>
                      </a:pP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khâm</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phục</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ngưỡng</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mộ</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ngắm</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1"/>
                  </a:ext>
                </a:extLst>
              </a:tr>
              <a:tr h="681795">
                <a:tc>
                  <a:txBody>
                    <a:bodyPr/>
                    <a:lstStyle/>
                    <a:p>
                      <a:pPr marL="144145" marR="0" indent="-144145">
                        <a:lnSpc>
                          <a:spcPct val="107000"/>
                        </a:lnSpc>
                        <a:spcBef>
                          <a:spcPts val="0"/>
                        </a:spcBef>
                        <a:spcAft>
                          <a:spcPts val="0"/>
                        </a:spcAft>
                      </a:pPr>
                      <a:r>
                        <a:rPr lang="en-US" sz="2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bad spirit (n)</a:t>
                      </a:r>
                    </a:p>
                  </a:txBody>
                  <a:tcPr marL="71755" marR="71755" marT="71755" marB="71755" anchor="ctr"/>
                </a:tc>
                <a:tc>
                  <a:txBody>
                    <a:bodyPr/>
                    <a:lstStyle/>
                    <a:p>
                      <a:pPr marL="0" marR="0" algn="ctr">
                        <a:lnSpc>
                          <a:spcPct val="107000"/>
                        </a:lnSpc>
                        <a:spcBef>
                          <a:spcPts val="0"/>
                        </a:spcBef>
                        <a:spcAft>
                          <a:spcPts val="0"/>
                        </a:spcAft>
                      </a:pP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bæd</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ˈ</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spɪr.ɪt</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2800" dirty="0" err="1">
                          <a:effectLst/>
                          <a:latin typeface="Calibri" panose="020F0502020204030204" pitchFamily="34" charset="0"/>
                          <a:ea typeface="Times New Roman" panose="02020603050405020304" pitchFamily="18" charset="0"/>
                          <a:cs typeface="Times New Roman" panose="02020603050405020304" pitchFamily="18" charset="0"/>
                        </a:rPr>
                        <a:t>điều</a:t>
                      </a: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cs typeface="Times New Roman" panose="02020603050405020304" pitchFamily="18" charset="0"/>
                        </a:rPr>
                        <a:t>xấu</a:t>
                      </a: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xa, </a:t>
                      </a:r>
                      <a:r>
                        <a:rPr lang="en-US" sz="2800" dirty="0" err="1">
                          <a:effectLst/>
                          <a:latin typeface="Calibri" panose="020F0502020204030204" pitchFamily="34" charset="0"/>
                          <a:ea typeface="Times New Roman" panose="02020603050405020304" pitchFamily="18" charset="0"/>
                          <a:cs typeface="Times New Roman" panose="02020603050405020304" pitchFamily="18" charset="0"/>
                        </a:rPr>
                        <a:t>tà</a:t>
                      </a: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ma</a:t>
                      </a:r>
                    </a:p>
                  </a:txBody>
                  <a:tcPr marL="36195" marR="36195" marT="71755" marB="71755" anchor="ctr"/>
                </a:tc>
                <a:extLst>
                  <a:ext uri="{0D108BD9-81ED-4DB2-BD59-A6C34878D82A}">
                    <a16:rowId xmlns:a16="http://schemas.microsoft.com/office/drawing/2014/main" val="3087922500"/>
                  </a:ext>
                </a:extLst>
              </a:tr>
              <a:tr h="681795">
                <a:tc>
                  <a:txBody>
                    <a:bodyPr/>
                    <a:lstStyle/>
                    <a:p>
                      <a:pPr marL="144145" marR="0" indent="-144145">
                        <a:lnSpc>
                          <a:spcPct val="107000"/>
                        </a:lnSpc>
                        <a:spcBef>
                          <a:spcPts val="0"/>
                        </a:spcBef>
                        <a:spcAft>
                          <a:spcPts val="0"/>
                        </a:spcAft>
                      </a:pPr>
                      <a:r>
                        <a:rPr lang="en-US" sz="2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 bamboo pole (n)</a:t>
                      </a:r>
                    </a:p>
                  </a:txBody>
                  <a:tcPr marL="71755" marR="71755" marT="71755" marB="71755" anchor="ctr"/>
                </a:tc>
                <a:tc>
                  <a:txBody>
                    <a:bodyPr/>
                    <a:lstStyle/>
                    <a:p>
                      <a:pPr marL="0" marR="0" algn="ctr">
                        <a:lnSpc>
                          <a:spcPct val="107000"/>
                        </a:lnSpc>
                        <a:spcBef>
                          <a:spcPts val="0"/>
                        </a:spcBef>
                        <a:spcAft>
                          <a:spcPts val="0"/>
                        </a:spcAft>
                      </a:pP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bæmˈbu</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ː </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pəʊl</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2800" dirty="0" err="1">
                          <a:effectLst/>
                          <a:latin typeface="Calibri" panose="020F0502020204030204" pitchFamily="34" charset="0"/>
                          <a:ea typeface="Times New Roman" panose="02020603050405020304" pitchFamily="18" charset="0"/>
                          <a:cs typeface="Times New Roman" panose="02020603050405020304" pitchFamily="18" charset="0"/>
                        </a:rPr>
                        <a:t>cây</a:t>
                      </a: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cs typeface="Times New Roman" panose="02020603050405020304" pitchFamily="18" charset="0"/>
                        </a:rPr>
                        <a:t>nêu</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2572516196"/>
                  </a:ext>
                </a:extLst>
              </a:tr>
              <a:tr h="681795">
                <a:tc>
                  <a:txBody>
                    <a:bodyPr/>
                    <a:lstStyle/>
                    <a:p>
                      <a:pPr marL="144145" marR="0" indent="-144145">
                        <a:lnSpc>
                          <a:spcPct val="107000"/>
                        </a:lnSpc>
                        <a:spcBef>
                          <a:spcPts val="0"/>
                        </a:spcBef>
                        <a:spcAft>
                          <a:spcPts val="0"/>
                        </a:spcAft>
                      </a:pPr>
                      <a:r>
                        <a:rPr lang="en-US" sz="2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 chase away (phr. v) </a:t>
                      </a:r>
                      <a:endParaRPr lang="en-US"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tʃeɪs</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əˈweɪ</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xua đuổi </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2"/>
                  </a:ext>
                </a:extLst>
              </a:tr>
              <a:tr h="681795">
                <a:tc>
                  <a:txBody>
                    <a:bodyPr/>
                    <a:lstStyle/>
                    <a:p>
                      <a:pPr marL="144145" marR="0" indent="-144145">
                        <a:lnSpc>
                          <a:spcPct val="107000"/>
                        </a:lnSpc>
                        <a:spcBef>
                          <a:spcPts val="0"/>
                        </a:spcBef>
                        <a:spcAft>
                          <a:spcPts val="0"/>
                        </a:spcAft>
                      </a:pPr>
                      <a:r>
                        <a:rPr lang="en-US" sz="2800" b="1" dirty="0">
                          <a:effectLst/>
                          <a:latin typeface="Calibri" panose="020F0502020204030204" pitchFamily="34" charset="0"/>
                          <a:ea typeface="Times New Roman" panose="02020603050405020304" pitchFamily="18" charset="0"/>
                          <a:cs typeface="Times New Roman" panose="02020603050405020304" pitchFamily="18" charset="0"/>
                        </a:rPr>
                        <a:t>5. decoration (n)</a:t>
                      </a:r>
                    </a:p>
                  </a:txBody>
                  <a:tcPr marL="71755" marR="71755" marT="71755" marB="71755" anchor="ctr"/>
                </a:tc>
                <a:tc>
                  <a:txBody>
                    <a:bodyPr/>
                    <a:lstStyle/>
                    <a:p>
                      <a:pPr marL="0" marR="0" algn="ctr">
                        <a:lnSpc>
                          <a:spcPct val="107000"/>
                        </a:lnSpc>
                        <a:spcBef>
                          <a:spcPts val="0"/>
                        </a:spcBef>
                        <a:spcAft>
                          <a:spcPts val="0"/>
                        </a:spcAft>
                      </a:pP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/ˌ</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dek.əˈreɪ.ʃən</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2800" dirty="0" err="1">
                          <a:effectLst/>
                          <a:latin typeface="Calibri" panose="020F0502020204030204" pitchFamily="34" charset="0"/>
                          <a:ea typeface="Times New Roman" panose="02020603050405020304" pitchFamily="18" charset="0"/>
                          <a:cs typeface="Times New Roman" panose="02020603050405020304" pitchFamily="18" charset="0"/>
                        </a:rPr>
                        <a:t>sự</a:t>
                      </a: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cs typeface="Times New Roman" panose="02020603050405020304" pitchFamily="18" charset="0"/>
                        </a:rPr>
                        <a:t>trang</a:t>
                      </a: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cs typeface="Times New Roman" panose="02020603050405020304" pitchFamily="18" charset="0"/>
                        </a:rPr>
                        <a:t>trí</a:t>
                      </a: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cs typeface="Times New Roman" panose="02020603050405020304" pitchFamily="18" charset="0"/>
                        </a:rPr>
                        <a:t>đồ</a:t>
                      </a: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cs typeface="Times New Roman" panose="02020603050405020304" pitchFamily="18" charset="0"/>
                        </a:rPr>
                        <a:t>trang</a:t>
                      </a: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cs typeface="Times New Roman" panose="02020603050405020304" pitchFamily="18" charset="0"/>
                        </a:rPr>
                        <a:t>trí</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2905310414"/>
                  </a:ext>
                </a:extLst>
              </a:tr>
              <a:tr h="681795">
                <a:tc>
                  <a:txBody>
                    <a:bodyPr/>
                    <a:lstStyle/>
                    <a:p>
                      <a:pPr marL="144145" marR="0" indent="-144145">
                        <a:lnSpc>
                          <a:spcPct val="107000"/>
                        </a:lnSpc>
                        <a:spcBef>
                          <a:spcPts val="0"/>
                        </a:spcBef>
                        <a:spcAft>
                          <a:spcPts val="0"/>
                        </a:spcAft>
                      </a:pPr>
                      <a:r>
                        <a:rPr lang="en-US" sz="2800" b="1" dirty="0">
                          <a:effectLst/>
                          <a:latin typeface="Calibri" panose="020F0502020204030204" pitchFamily="34" charset="0"/>
                          <a:ea typeface="Times New Roman" panose="02020603050405020304" pitchFamily="18" charset="0"/>
                          <a:cs typeface="Times New Roman" panose="02020603050405020304" pitchFamily="18" charset="0"/>
                        </a:rPr>
                        <a:t>6. decorative (adj)</a:t>
                      </a:r>
                    </a:p>
                  </a:txBody>
                  <a:tcPr marL="71755" marR="71755" marT="71755" marB="71755" anchor="ctr"/>
                </a:tc>
                <a:tc>
                  <a:txBody>
                    <a:bodyPr/>
                    <a:lstStyle/>
                    <a:p>
                      <a:pPr marL="0" marR="0" algn="ctr">
                        <a:lnSpc>
                          <a:spcPct val="107000"/>
                        </a:lnSpc>
                        <a:spcBef>
                          <a:spcPts val="0"/>
                        </a:spcBef>
                        <a:spcAft>
                          <a:spcPts val="0"/>
                        </a:spcAft>
                      </a:pP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/ˈ</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dek.ər.ə.tɪv</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2800" dirty="0" err="1">
                          <a:effectLst/>
                          <a:latin typeface="Calibri" panose="020F0502020204030204" pitchFamily="34" charset="0"/>
                          <a:ea typeface="Times New Roman" panose="02020603050405020304" pitchFamily="18" charset="0"/>
                          <a:cs typeface="Times New Roman" panose="02020603050405020304" pitchFamily="18" charset="0"/>
                        </a:rPr>
                        <a:t>để</a:t>
                      </a: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cs typeface="Times New Roman" panose="02020603050405020304" pitchFamily="18" charset="0"/>
                        </a:rPr>
                        <a:t>trang</a:t>
                      </a: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cs typeface="Times New Roman" panose="02020603050405020304" pitchFamily="18" charset="0"/>
                        </a:rPr>
                        <a:t>trí</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3210207076"/>
                  </a:ext>
                </a:extLst>
              </a:tr>
              <a:tr h="681795">
                <a:tc>
                  <a:txBody>
                    <a:bodyPr/>
                    <a:lstStyle/>
                    <a:p>
                      <a:pPr marL="144145" marR="0" indent="-144145">
                        <a:lnSpc>
                          <a:spcPct val="107000"/>
                        </a:lnSpc>
                        <a:spcBef>
                          <a:spcPts val="0"/>
                        </a:spcBef>
                        <a:spcAft>
                          <a:spcPts val="0"/>
                        </a:spcAft>
                      </a:pPr>
                      <a:r>
                        <a:rPr lang="en-US" sz="2800" b="1" dirty="0">
                          <a:effectLst/>
                          <a:latin typeface="Calibri" panose="020F0502020204030204" pitchFamily="34" charset="0"/>
                          <a:ea typeface="Times New Roman" panose="02020603050405020304" pitchFamily="18" charset="0"/>
                          <a:cs typeface="Times New Roman" panose="02020603050405020304" pitchFamily="18" charset="0"/>
                        </a:rPr>
                        <a:t>7. kumquat tree (n)</a:t>
                      </a:r>
                    </a:p>
                  </a:txBody>
                  <a:tcPr marL="71755" marR="71755" marT="71755" marB="71755" anchor="ctr"/>
                </a:tc>
                <a:tc>
                  <a:txBody>
                    <a:bodyPr/>
                    <a:lstStyle/>
                    <a:p>
                      <a:pPr marL="0" marR="0" algn="ctr">
                        <a:lnSpc>
                          <a:spcPct val="107000"/>
                        </a:lnSpc>
                        <a:spcBef>
                          <a:spcPts val="0"/>
                        </a:spcBef>
                        <a:spcAft>
                          <a:spcPts val="0"/>
                        </a:spcAft>
                      </a:pP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/ˈ</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kʌm.kwɒt</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triː/</a:t>
                      </a:r>
                    </a:p>
                  </a:txBody>
                  <a:tcPr marL="36195" marR="36195" marT="71755" marB="71755" anchor="ctr"/>
                </a:tc>
                <a:tc>
                  <a:txBody>
                    <a:bodyPr/>
                    <a:lstStyle/>
                    <a:p>
                      <a:pPr marL="0" marR="0" algn="ctr">
                        <a:lnSpc>
                          <a:spcPct val="107000"/>
                        </a:lnSpc>
                        <a:spcBef>
                          <a:spcPts val="0"/>
                        </a:spcBef>
                        <a:spcAft>
                          <a:spcPts val="0"/>
                        </a:spcAft>
                      </a:pPr>
                      <a:r>
                        <a:rPr lang="en-US" sz="2800" dirty="0" err="1">
                          <a:effectLst/>
                          <a:latin typeface="Calibri" panose="020F0502020204030204" pitchFamily="34" charset="0"/>
                          <a:ea typeface="Times New Roman" panose="02020603050405020304" pitchFamily="18" charset="0"/>
                          <a:cs typeface="Times New Roman" panose="02020603050405020304" pitchFamily="18" charset="0"/>
                        </a:rPr>
                        <a:t>cây</a:t>
                      </a: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cs typeface="Times New Roman" panose="02020603050405020304" pitchFamily="18" charset="0"/>
                        </a:rPr>
                        <a:t>quất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96104215"/>
                  </a:ext>
                </a:extLst>
              </a:tr>
            </a:tbl>
          </a:graphicData>
        </a:graphic>
      </p:graphicFrame>
      <p:sp>
        <p:nvSpPr>
          <p:cNvPr id="22" name="TextBox 21"/>
          <p:cNvSpPr txBox="1"/>
          <p:nvPr/>
        </p:nvSpPr>
        <p:spPr>
          <a:xfrm>
            <a:off x="487067" y="173266"/>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E0924-DCBC-FB96-024B-2DCDD3DB75F9}"/>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EA0C44C2-9270-BAE2-E9FE-751ED3972F45}"/>
              </a:ext>
            </a:extLst>
          </p:cNvPr>
          <p:cNvGrpSpPr/>
          <p:nvPr/>
        </p:nvGrpSpPr>
        <p:grpSpPr>
          <a:xfrm>
            <a:off x="-3531" y="-7620"/>
            <a:ext cx="12192000" cy="1083309"/>
            <a:chOff x="0" y="-3"/>
            <a:chExt cx="12192000" cy="1083309"/>
          </a:xfrm>
        </p:grpSpPr>
        <p:sp>
          <p:nvSpPr>
            <p:cNvPr id="18" name="Round Single Corner Rectangle 17">
              <a:extLst>
                <a:ext uri="{FF2B5EF4-FFF2-40B4-BE49-F238E27FC236}">
                  <a16:creationId xmlns:a16="http://schemas.microsoft.com/office/drawing/2014/main" id="{8E01EE07-B585-C06B-131E-7CC98BB7518F}"/>
                </a:ext>
              </a:extLst>
            </p:cNvPr>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a:extLst>
                <a:ext uri="{FF2B5EF4-FFF2-40B4-BE49-F238E27FC236}">
                  <a16:creationId xmlns:a16="http://schemas.microsoft.com/office/drawing/2014/main" id="{0BAA2625-8C2F-50A0-CCB1-A9A6E14A2453}"/>
                </a:ext>
              </a:extLst>
            </p:cNvPr>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a:extLst>
                <a:ext uri="{FF2B5EF4-FFF2-40B4-BE49-F238E27FC236}">
                  <a16:creationId xmlns:a16="http://schemas.microsoft.com/office/drawing/2014/main" id="{B18DEFAA-AC4E-FCE8-A378-601105BEA827}"/>
                </a:ext>
              </a:extLst>
            </p:cNvPr>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a:extLst>
              <a:ext uri="{FF2B5EF4-FFF2-40B4-BE49-F238E27FC236}">
                <a16:creationId xmlns:a16="http://schemas.microsoft.com/office/drawing/2014/main" id="{CF72FA25-AC90-526A-9F85-11904EBE4EE6}"/>
              </a:ext>
            </a:extLst>
          </p:cNvPr>
          <p:cNvGraphicFramePr>
            <a:graphicFrameLocks noGrp="1"/>
          </p:cNvGraphicFramePr>
          <p:nvPr>
            <p:extLst>
              <p:ext uri="{D42A27DB-BD31-4B8C-83A1-F6EECF244321}">
                <p14:modId xmlns:p14="http://schemas.microsoft.com/office/powerpoint/2010/main" val="4079761179"/>
              </p:ext>
            </p:extLst>
          </p:nvPr>
        </p:nvGraphicFramePr>
        <p:xfrm>
          <a:off x="314604" y="1085923"/>
          <a:ext cx="11555730" cy="4389118"/>
        </p:xfrm>
        <a:graphic>
          <a:graphicData uri="http://schemas.openxmlformats.org/drawingml/2006/table">
            <a:tbl>
              <a:tblPr firstRow="1" bandRow="1">
                <a:tableStyleId>{5DA37D80-6434-44D0-A028-1B22A696006F}</a:tableStyleId>
              </a:tblPr>
              <a:tblGrid>
                <a:gridCol w="3718055">
                  <a:extLst>
                    <a:ext uri="{9D8B030D-6E8A-4147-A177-3AD203B41FA5}">
                      <a16:colId xmlns:a16="http://schemas.microsoft.com/office/drawing/2014/main" val="20000"/>
                    </a:ext>
                  </a:extLst>
                </a:gridCol>
                <a:gridCol w="3014215">
                  <a:extLst>
                    <a:ext uri="{9D8B030D-6E8A-4147-A177-3AD203B41FA5}">
                      <a16:colId xmlns:a16="http://schemas.microsoft.com/office/drawing/2014/main" val="20001"/>
                    </a:ext>
                  </a:extLst>
                </a:gridCol>
                <a:gridCol w="4823460">
                  <a:extLst>
                    <a:ext uri="{9D8B030D-6E8A-4147-A177-3AD203B41FA5}">
                      <a16:colId xmlns:a16="http://schemas.microsoft.com/office/drawing/2014/main" val="20002"/>
                    </a:ext>
                  </a:extLst>
                </a:gridCol>
              </a:tblGrid>
              <a:tr h="677633">
                <a:tc>
                  <a:txBody>
                    <a:bodyPr/>
                    <a:lstStyle/>
                    <a:p>
                      <a:pPr algn="ctr"/>
                      <a:r>
                        <a:rPr lang="en-US" sz="2800" b="1" dirty="0">
                          <a:solidFill>
                            <a:srgbClr val="0070C0"/>
                          </a:solidFill>
                        </a:rPr>
                        <a:t>New words</a:t>
                      </a:r>
                    </a:p>
                  </a:txBody>
                  <a:tcPr anchor="ctr"/>
                </a:tc>
                <a:tc>
                  <a:txBody>
                    <a:bodyPr/>
                    <a:lstStyle/>
                    <a:p>
                      <a:pPr algn="ctr"/>
                      <a:r>
                        <a:rPr lang="en-US" sz="2800" b="1" dirty="0">
                          <a:solidFill>
                            <a:srgbClr val="0070C0"/>
                          </a:solidFill>
                        </a:rPr>
                        <a:t>Pronunciation</a:t>
                      </a:r>
                    </a:p>
                  </a:txBody>
                  <a:tcPr anchor="ctr"/>
                </a:tc>
                <a:tc>
                  <a:txBody>
                    <a:bodyPr/>
                    <a:lstStyle/>
                    <a:p>
                      <a:pPr algn="ctr"/>
                      <a:r>
                        <a:rPr lang="en-US" sz="2800" b="1" dirty="0">
                          <a:solidFill>
                            <a:srgbClr val="0070C0"/>
                          </a:solidFill>
                        </a:rPr>
                        <a:t>Meaning</a:t>
                      </a:r>
                    </a:p>
                  </a:txBody>
                  <a:tcPr anchor="ctr"/>
                </a:tc>
                <a:extLst>
                  <a:ext uri="{0D108BD9-81ED-4DB2-BD59-A6C34878D82A}">
                    <a16:rowId xmlns:a16="http://schemas.microsoft.com/office/drawing/2014/main" val="10000"/>
                  </a:ext>
                </a:extLst>
              </a:tr>
              <a:tr h="742297">
                <a:tc>
                  <a:txBody>
                    <a:bodyPr/>
                    <a:lstStyle/>
                    <a:p>
                      <a:pPr marL="144145" marR="0" indent="-144145">
                        <a:lnSpc>
                          <a:spcPct val="107000"/>
                        </a:lnSpc>
                        <a:spcBef>
                          <a:spcPts val="0"/>
                        </a:spcBef>
                        <a:spcAft>
                          <a:spcPts val="0"/>
                        </a:spcAft>
                      </a:pPr>
                      <a:r>
                        <a:rPr lang="en-US" sz="2800" b="1" dirty="0">
                          <a:effectLst/>
                          <a:latin typeface="Calibri" panose="020F0502020204030204" pitchFamily="34" charset="0"/>
                          <a:ea typeface="Times New Roman" panose="02020603050405020304" pitchFamily="18" charset="0"/>
                          <a:cs typeface="Times New Roman" panose="02020603050405020304" pitchFamily="18" charset="0"/>
                        </a:rPr>
                        <a:t>8. lantern (n)</a:t>
                      </a:r>
                    </a:p>
                  </a:txBody>
                  <a:tcPr marL="71755" marR="71755" marT="71755" marB="71755" anchor="ctr"/>
                </a:tc>
                <a:tc>
                  <a:txBody>
                    <a:bodyPr/>
                    <a:lstStyle/>
                    <a:p>
                      <a:pPr marL="0" marR="0" algn="ctr">
                        <a:lnSpc>
                          <a:spcPct val="107000"/>
                        </a:lnSpc>
                        <a:spcBef>
                          <a:spcPts val="0"/>
                        </a:spcBef>
                        <a:spcAft>
                          <a:spcPts val="0"/>
                        </a:spcAft>
                      </a:pP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/ˈ</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læn.tən</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2800" dirty="0" err="1">
                          <a:effectLst/>
                          <a:latin typeface="Calibri" panose="020F0502020204030204" pitchFamily="34" charset="0"/>
                          <a:ea typeface="Times New Roman" panose="02020603050405020304" pitchFamily="18" charset="0"/>
                          <a:cs typeface="Times New Roman" panose="02020603050405020304" pitchFamily="18" charset="0"/>
                        </a:rPr>
                        <a:t>đèn</a:t>
                      </a: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cs typeface="Times New Roman" panose="02020603050405020304" pitchFamily="18" charset="0"/>
                        </a:rPr>
                        <a:t>lồng</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642532230"/>
                  </a:ext>
                </a:extLst>
              </a:tr>
              <a:tr h="742297">
                <a:tc>
                  <a:txBody>
                    <a:bodyPr/>
                    <a:lstStyle/>
                    <a:p>
                      <a:pPr marL="144145" marR="0" indent="-144145">
                        <a:lnSpc>
                          <a:spcPct val="107000"/>
                        </a:lnSpc>
                        <a:spcBef>
                          <a:spcPts val="0"/>
                        </a:spcBef>
                        <a:spcAft>
                          <a:spcPts val="0"/>
                        </a:spcAft>
                        <a:buNone/>
                      </a:pPr>
                      <a:r>
                        <a:rPr lang="en-US" sz="2800" b="1" dirty="0">
                          <a:effectLst/>
                          <a:latin typeface="Calibri" panose="020F0502020204030204" pitchFamily="34" charset="0"/>
                          <a:ea typeface="Times New Roman" panose="02020603050405020304" pitchFamily="18" charset="0"/>
                          <a:cs typeface="Times New Roman" panose="02020603050405020304" pitchFamily="18" charset="0"/>
                        </a:rPr>
                        <a:t>9. offering (n)</a:t>
                      </a:r>
                    </a:p>
                  </a:txBody>
                  <a:tcPr marL="71755" marR="71755" marT="71755" marB="71755" anchor="ctr"/>
                </a:tc>
                <a:tc>
                  <a:txBody>
                    <a:bodyPr/>
                    <a:lstStyle/>
                    <a:p>
                      <a:pPr marL="0" marR="0" algn="ctr">
                        <a:lnSpc>
                          <a:spcPct val="107000"/>
                        </a:lnSpc>
                        <a:spcBef>
                          <a:spcPts val="0"/>
                        </a:spcBef>
                        <a:spcAft>
                          <a:spcPts val="0"/>
                        </a:spcAft>
                        <a:buNone/>
                      </a:pP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/ˈ</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ɒfərɪŋ</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buNone/>
                      </a:pPr>
                      <a:r>
                        <a:rPr lang="en-US" sz="2800" dirty="0" err="1">
                          <a:effectLst/>
                          <a:latin typeface="Calibri" panose="020F0502020204030204" pitchFamily="34" charset="0"/>
                          <a:ea typeface="Times New Roman" panose="02020603050405020304" pitchFamily="18" charset="0"/>
                          <a:cs typeface="Times New Roman" panose="02020603050405020304" pitchFamily="18" charset="0"/>
                        </a:rPr>
                        <a:t>đồ</a:t>
                      </a: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cs typeface="Times New Roman" panose="02020603050405020304" pitchFamily="18" charset="0"/>
                        </a:rPr>
                        <a:t>thờ</a:t>
                      </a:r>
                      <a:r>
                        <a:rPr lang="en-US" sz="2800" baseline="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800" baseline="0" dirty="0" err="1">
                          <a:effectLst/>
                          <a:latin typeface="Calibri" panose="020F0502020204030204" pitchFamily="34" charset="0"/>
                          <a:ea typeface="Times New Roman" panose="02020603050405020304" pitchFamily="18" charset="0"/>
                          <a:cs typeface="Times New Roman" panose="02020603050405020304" pitchFamily="18" charset="0"/>
                        </a:rPr>
                        <a:t>cúng</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2735223284"/>
                  </a:ext>
                </a:extLst>
              </a:tr>
              <a:tr h="742297">
                <a:tc>
                  <a:txBody>
                    <a:bodyPr/>
                    <a:lstStyle/>
                    <a:p>
                      <a:pPr marL="144145" marR="0" indent="-144145">
                        <a:lnSpc>
                          <a:spcPct val="107000"/>
                        </a:lnSpc>
                        <a:spcBef>
                          <a:spcPts val="0"/>
                        </a:spcBef>
                        <a:spcAft>
                          <a:spcPts val="0"/>
                        </a:spcAft>
                        <a:buNone/>
                      </a:pPr>
                      <a:r>
                        <a:rPr lang="en-US" sz="2800" b="1" dirty="0">
                          <a:effectLst/>
                          <a:latin typeface="Calibri" panose="020F0502020204030204" pitchFamily="34" charset="0"/>
                          <a:ea typeface="Times New Roman" panose="02020603050405020304" pitchFamily="18" charset="0"/>
                          <a:cs typeface="Times New Roman" panose="02020603050405020304" pitchFamily="18" charset="0"/>
                        </a:rPr>
                        <a:t>10. ornamental tree (n)</a:t>
                      </a:r>
                    </a:p>
                  </a:txBody>
                  <a:tcPr marL="71755" marR="71755" marT="71755" marB="71755" anchor="ctr"/>
                </a:tc>
                <a:tc>
                  <a:txBody>
                    <a:bodyPr/>
                    <a:lstStyle/>
                    <a:p>
                      <a:pPr marL="0" marR="0" algn="ctr">
                        <a:lnSpc>
                          <a:spcPct val="107000"/>
                        </a:lnSpc>
                        <a:spcBef>
                          <a:spcPts val="0"/>
                        </a:spcBef>
                        <a:spcAft>
                          <a:spcPts val="0"/>
                        </a:spcAft>
                        <a:buNone/>
                      </a:pP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ɔːnəˈmentl</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triː/</a:t>
                      </a:r>
                    </a:p>
                  </a:txBody>
                  <a:tcPr marL="36195" marR="36195" marT="71755" marB="71755" anchor="ctr"/>
                </a:tc>
                <a:tc>
                  <a:txBody>
                    <a:bodyPr/>
                    <a:lstStyle/>
                    <a:p>
                      <a:pPr marL="0" marR="0" algn="ctr">
                        <a:lnSpc>
                          <a:spcPct val="107000"/>
                        </a:lnSpc>
                        <a:spcBef>
                          <a:spcPts val="0"/>
                        </a:spcBef>
                        <a:spcAft>
                          <a:spcPts val="0"/>
                        </a:spcAft>
                        <a:buNone/>
                      </a:pPr>
                      <a:r>
                        <a:rPr lang="en-US" sz="2800" dirty="0" err="1">
                          <a:effectLst/>
                          <a:latin typeface="Calibri" panose="020F0502020204030204" pitchFamily="34" charset="0"/>
                          <a:ea typeface="Times New Roman" panose="02020603050405020304" pitchFamily="18" charset="0"/>
                          <a:cs typeface="Times New Roman" panose="02020603050405020304" pitchFamily="18" charset="0"/>
                        </a:rPr>
                        <a:t>cây</a:t>
                      </a: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cs typeface="Times New Roman" panose="02020603050405020304" pitchFamily="18" charset="0"/>
                        </a:rPr>
                        <a:t>cảnh</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936688350"/>
                  </a:ext>
                </a:extLst>
              </a:tr>
              <a:tr h="742297">
                <a:tc>
                  <a:txBody>
                    <a:bodyPr/>
                    <a:lstStyle/>
                    <a:p>
                      <a:pPr marL="144145" marR="0" indent="-144145">
                        <a:lnSpc>
                          <a:spcPct val="107000"/>
                        </a:lnSpc>
                        <a:spcBef>
                          <a:spcPts val="0"/>
                        </a:spcBef>
                        <a:spcAft>
                          <a:spcPts val="0"/>
                        </a:spcAft>
                      </a:pPr>
                      <a:r>
                        <a:rPr lang="en-US" sz="2800" b="1" dirty="0">
                          <a:effectLst/>
                          <a:latin typeface="Calibri" panose="020F0502020204030204" pitchFamily="34" charset="0"/>
                          <a:ea typeface="Times New Roman" panose="02020603050405020304" pitchFamily="18" charset="0"/>
                          <a:cs typeface="Times New Roman" panose="02020603050405020304" pitchFamily="18" charset="0"/>
                        </a:rPr>
                        <a:t>11. peach blossom (n)</a:t>
                      </a:r>
                    </a:p>
                  </a:txBody>
                  <a:tcPr marL="71755" marR="71755" marT="71755" marB="71755" anchor="ctr"/>
                </a:tc>
                <a:tc>
                  <a:txBody>
                    <a:bodyPr/>
                    <a:lstStyle/>
                    <a:p>
                      <a:pPr marL="0" marR="0" algn="ctr">
                        <a:lnSpc>
                          <a:spcPct val="107000"/>
                        </a:lnSpc>
                        <a:spcBef>
                          <a:spcPts val="0"/>
                        </a:spcBef>
                        <a:spcAft>
                          <a:spcPts val="0"/>
                        </a:spcAft>
                      </a:pP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piːtʃ</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ˈ</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blɒs.əm</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2800" dirty="0" err="1">
                          <a:effectLst/>
                          <a:latin typeface="Calibri" panose="020F0502020204030204" pitchFamily="34" charset="0"/>
                          <a:ea typeface="Times New Roman" panose="02020603050405020304" pitchFamily="18" charset="0"/>
                          <a:cs typeface="Times New Roman" panose="02020603050405020304" pitchFamily="18" charset="0"/>
                        </a:rPr>
                        <a:t>hoa</a:t>
                      </a: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cs typeface="Times New Roman" panose="02020603050405020304" pitchFamily="18" charset="0"/>
                        </a:rPr>
                        <a:t>đào</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2908838444"/>
                  </a:ext>
                </a:extLst>
              </a:tr>
              <a:tr h="742297">
                <a:tc>
                  <a:txBody>
                    <a:bodyPr/>
                    <a:lstStyle/>
                    <a:p>
                      <a:pPr marL="144145" marR="0" indent="-144145">
                        <a:lnSpc>
                          <a:spcPct val="107000"/>
                        </a:lnSpc>
                        <a:spcBef>
                          <a:spcPts val="0"/>
                        </a:spcBef>
                        <a:spcAft>
                          <a:spcPts val="0"/>
                        </a:spcAft>
                        <a:buNone/>
                      </a:pPr>
                      <a:r>
                        <a:rPr lang="en-US" sz="2800" b="1" dirty="0">
                          <a:effectLst/>
                          <a:latin typeface="Calibri" panose="020F0502020204030204" pitchFamily="34" charset="0"/>
                          <a:ea typeface="Times New Roman" panose="02020603050405020304" pitchFamily="18" charset="0"/>
                          <a:cs typeface="Times New Roman" panose="02020603050405020304" pitchFamily="18" charset="0"/>
                        </a:rPr>
                        <a:t>12. pray (v)</a:t>
                      </a:r>
                    </a:p>
                  </a:txBody>
                  <a:tcPr marL="71755" marR="71755" marT="71755" marB="71755" anchor="ctr"/>
                </a:tc>
                <a:tc>
                  <a:txBody>
                    <a:bodyPr/>
                    <a:lstStyle/>
                    <a:p>
                      <a:pPr marL="0" marR="0" algn="ctr">
                        <a:lnSpc>
                          <a:spcPct val="107000"/>
                        </a:lnSpc>
                        <a:spcBef>
                          <a:spcPts val="0"/>
                        </a:spcBef>
                        <a:spcAft>
                          <a:spcPts val="0"/>
                        </a:spcAft>
                        <a:buNone/>
                      </a:pP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preɪ</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buNone/>
                      </a:pPr>
                      <a:r>
                        <a:rPr lang="en-US" sz="2800" dirty="0" err="1">
                          <a:effectLst/>
                          <a:latin typeface="Calibri" panose="020F0502020204030204" pitchFamily="34" charset="0"/>
                          <a:ea typeface="Times New Roman" panose="02020603050405020304" pitchFamily="18" charset="0"/>
                          <a:cs typeface="Times New Roman" panose="02020603050405020304" pitchFamily="18" charset="0"/>
                        </a:rPr>
                        <a:t>cầu</a:t>
                      </a: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cs typeface="Times New Roman" panose="02020603050405020304" pitchFamily="18" charset="0"/>
                        </a:rPr>
                        <a:t>nguyện</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3"/>
                  </a:ext>
                </a:extLst>
              </a:tr>
            </a:tbl>
          </a:graphicData>
        </a:graphic>
      </p:graphicFrame>
      <p:sp>
        <p:nvSpPr>
          <p:cNvPr id="22" name="TextBox 21">
            <a:extLst>
              <a:ext uri="{FF2B5EF4-FFF2-40B4-BE49-F238E27FC236}">
                <a16:creationId xmlns:a16="http://schemas.microsoft.com/office/drawing/2014/main" id="{A3F315B2-A2EA-938D-96F9-11473A65FD78}"/>
              </a:ext>
            </a:extLst>
          </p:cNvPr>
          <p:cNvSpPr txBox="1"/>
          <p:nvPr/>
        </p:nvSpPr>
        <p:spPr>
          <a:xfrm>
            <a:off x="487067" y="173266"/>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9576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531" y="-7620"/>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4083284" y="242810"/>
            <a:ext cx="8022635" cy="523220"/>
          </a:xfrm>
          <a:prstGeom prst="rect">
            <a:avLst/>
          </a:prstGeom>
          <a:noFill/>
          <a:effectLst/>
        </p:spPr>
        <p:txBody>
          <a:bodyPr wrap="square" rtlCol="0">
            <a:spAutoFit/>
          </a:bodyPr>
          <a:lstStyle/>
          <a:p>
            <a:r>
              <a:rPr lang="en-US" sz="2800" b="1" u="sng" dirty="0">
                <a:effectLst>
                  <a:glow rad="88900">
                    <a:schemeClr val="bg1"/>
                  </a:glow>
                </a:effectLst>
                <a:cs typeface="Arial" panose="020B0604020202020204" pitchFamily="34" charset="0"/>
              </a:rPr>
              <a:t>Task 1, p. 50</a:t>
            </a:r>
            <a:r>
              <a:rPr lang="en-US" sz="2800" b="1" dirty="0">
                <a:effectLst>
                  <a:glow rad="88900">
                    <a:schemeClr val="bg1"/>
                  </a:glow>
                </a:effectLst>
                <a:cs typeface="Arial" panose="020B0604020202020204" pitchFamily="34" charset="0"/>
              </a:rPr>
              <a:t>: Listen and read.</a:t>
            </a:r>
          </a:p>
        </p:txBody>
      </p:sp>
      <p:sp>
        <p:nvSpPr>
          <p:cNvPr id="5" name="Content Placeholder 2"/>
          <p:cNvSpPr>
            <a:spLocks noGrp="1"/>
          </p:cNvSpPr>
          <p:nvPr/>
        </p:nvSpPr>
        <p:spPr>
          <a:xfrm>
            <a:off x="4526109" y="1625309"/>
            <a:ext cx="7925250" cy="9578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US" sz="3600" dirty="0">
                <a:sym typeface="+mn-ea"/>
              </a:rPr>
              <a:t>What can you see in the picture? </a:t>
            </a:r>
          </a:p>
        </p:txBody>
      </p:sp>
      <p:sp>
        <p:nvSpPr>
          <p:cNvPr id="22" name="TextBox 21"/>
          <p:cNvSpPr txBox="1"/>
          <p:nvPr/>
        </p:nvSpPr>
        <p:spPr>
          <a:xfrm>
            <a:off x="487067" y="173266"/>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stretch>
            <a:fillRect/>
          </a:stretch>
        </p:blipFill>
        <p:spPr>
          <a:xfrm>
            <a:off x="1" y="1691285"/>
            <a:ext cx="418174" cy="1293215"/>
          </a:xfrm>
          <a:prstGeom prst="rect">
            <a:avLst/>
          </a:prstGeom>
        </p:spPr>
      </p:pic>
      <p:pic>
        <p:nvPicPr>
          <p:cNvPr id="3" name="Picture 2">
            <a:extLst>
              <a:ext uri="{FF2B5EF4-FFF2-40B4-BE49-F238E27FC236}">
                <a16:creationId xmlns:a16="http://schemas.microsoft.com/office/drawing/2014/main" id="{789F8733-DD0E-3E78-1A3B-6B11DFBB8491}"/>
              </a:ext>
            </a:extLst>
          </p:cNvPr>
          <p:cNvPicPr>
            <a:picLocks noChangeAspect="1"/>
          </p:cNvPicPr>
          <p:nvPr/>
        </p:nvPicPr>
        <p:blipFill>
          <a:blip r:embed="rId4"/>
          <a:stretch>
            <a:fillRect/>
          </a:stretch>
        </p:blipFill>
        <p:spPr>
          <a:xfrm>
            <a:off x="86081" y="1072972"/>
            <a:ext cx="4440028" cy="5785027"/>
          </a:xfrm>
          <a:prstGeom prst="rect">
            <a:avLst/>
          </a:prstGeom>
        </p:spPr>
      </p:pic>
      <p:sp>
        <p:nvSpPr>
          <p:cNvPr id="4" name="Content Placeholder 2">
            <a:extLst>
              <a:ext uri="{FF2B5EF4-FFF2-40B4-BE49-F238E27FC236}">
                <a16:creationId xmlns:a16="http://schemas.microsoft.com/office/drawing/2014/main" id="{568FADF9-D02B-0142-B9AC-6823770432A1}"/>
              </a:ext>
            </a:extLst>
          </p:cNvPr>
          <p:cNvSpPr>
            <a:spLocks noGrp="1"/>
          </p:cNvSpPr>
          <p:nvPr/>
        </p:nvSpPr>
        <p:spPr>
          <a:xfrm>
            <a:off x="4526109" y="2984500"/>
            <a:ext cx="7925250" cy="23523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ym typeface="+mn-ea"/>
              </a:rPr>
              <a:t>- Can you guess what they are talking about?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531" y="-7620"/>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6354445" y="381816"/>
            <a:ext cx="8022635" cy="523220"/>
          </a:xfrm>
          <a:prstGeom prst="rect">
            <a:avLst/>
          </a:prstGeom>
          <a:noFill/>
          <a:effectLst/>
        </p:spPr>
        <p:txBody>
          <a:bodyPr wrap="square" rtlCol="0">
            <a:spAutoFit/>
          </a:bodyPr>
          <a:lstStyle/>
          <a:p>
            <a:r>
              <a:rPr lang="en-US" sz="2800" b="1" u="sng" dirty="0">
                <a:effectLst>
                  <a:glow rad="88900">
                    <a:schemeClr val="bg1"/>
                  </a:glow>
                </a:effectLst>
                <a:cs typeface="Arial" panose="020B0604020202020204" pitchFamily="34" charset="0"/>
              </a:rPr>
              <a:t>Task 1, p. 50</a:t>
            </a:r>
            <a:r>
              <a:rPr lang="en-US" sz="2800" b="1" dirty="0">
                <a:effectLst>
                  <a:glow rad="88900">
                    <a:schemeClr val="bg1"/>
                  </a:glow>
                </a:effectLst>
                <a:cs typeface="Arial" panose="020B0604020202020204" pitchFamily="34" charset="0"/>
              </a:rPr>
              <a:t>: Listen and read.</a:t>
            </a:r>
          </a:p>
        </p:txBody>
      </p:sp>
      <p:sp>
        <p:nvSpPr>
          <p:cNvPr id="11" name="TextBox 10"/>
          <p:cNvSpPr txBox="1"/>
          <p:nvPr/>
        </p:nvSpPr>
        <p:spPr>
          <a:xfrm>
            <a:off x="989671" y="1833610"/>
            <a:ext cx="10542965" cy="460375"/>
          </a:xfrm>
          <a:prstGeom prst="rect">
            <a:avLst/>
          </a:prstGeom>
          <a:noFill/>
        </p:spPr>
        <p:txBody>
          <a:bodyPr wrap="square">
            <a:spAutoFit/>
          </a:bodyPr>
          <a:lstStyle/>
          <a:p>
            <a:pPr>
              <a:lnSpc>
                <a:spcPct val="120000"/>
              </a:lnSpc>
            </a:pPr>
            <a:endParaRPr lang="en-US" sz="2000" dirty="0"/>
          </a:p>
        </p:txBody>
      </p:sp>
      <p:sp>
        <p:nvSpPr>
          <p:cNvPr id="22" name="TextBox 21"/>
          <p:cNvSpPr txBox="1"/>
          <p:nvPr/>
        </p:nvSpPr>
        <p:spPr>
          <a:xfrm>
            <a:off x="487067" y="173266"/>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5" name="TextBox 14"/>
          <p:cNvSpPr txBox="1"/>
          <p:nvPr/>
        </p:nvSpPr>
        <p:spPr>
          <a:xfrm>
            <a:off x="86081" y="942394"/>
            <a:ext cx="12102388" cy="5824351"/>
          </a:xfrm>
          <a:prstGeom prst="rect">
            <a:avLst/>
          </a:prstGeom>
          <a:noFill/>
        </p:spPr>
        <p:txBody>
          <a:bodyPr wrap="square">
            <a:spAutoFit/>
          </a:bodyPr>
          <a:lstStyle/>
          <a:p>
            <a:pPr>
              <a:lnSpc>
                <a:spcPct val="120000"/>
              </a:lnSpc>
            </a:pPr>
            <a:r>
              <a:rPr lang="en-US" sz="2400" b="1" i="1" dirty="0"/>
              <a:t>Elena:</a:t>
            </a:r>
            <a:r>
              <a:rPr lang="en-US" sz="2400" dirty="0"/>
              <a:t> Wow, this girl looks so cute.</a:t>
            </a:r>
          </a:p>
          <a:p>
            <a:pPr>
              <a:lnSpc>
                <a:spcPct val="120000"/>
              </a:lnSpc>
            </a:pPr>
            <a:r>
              <a:rPr lang="en-US" sz="2400" b="1" i="1" dirty="0"/>
              <a:t>Trang: </a:t>
            </a:r>
            <a:r>
              <a:rPr lang="en-US" sz="2400" dirty="0"/>
              <a:t>Yeah ... She’s my cousin. She’s at Sa Dec Flower Village. Tet is coming soon, so many people visit flower villages to take pictures with the blooming flowers.</a:t>
            </a:r>
          </a:p>
          <a:p>
            <a:pPr>
              <a:lnSpc>
                <a:spcPct val="120000"/>
              </a:lnSpc>
            </a:pPr>
            <a:r>
              <a:rPr lang="en-US" sz="2400" b="1" i="1" dirty="0"/>
              <a:t>Elena:</a:t>
            </a:r>
            <a:r>
              <a:rPr lang="en-US" sz="2400" dirty="0"/>
              <a:t> Oh, I’m fond of admiring the flowers. Does your family visit places like this too?</a:t>
            </a:r>
          </a:p>
          <a:p>
            <a:pPr>
              <a:lnSpc>
                <a:spcPct val="120000"/>
              </a:lnSpc>
            </a:pPr>
            <a:r>
              <a:rPr lang="en-US" sz="2400" b="1" i="1" dirty="0"/>
              <a:t>Trang:</a:t>
            </a:r>
            <a:r>
              <a:rPr lang="en-US" sz="2400" dirty="0"/>
              <a:t> Yes, we do. We usually visit Nhat Tan Village to buy kumquat trees and peach blossoms.</a:t>
            </a:r>
          </a:p>
          <a:p>
            <a:pPr>
              <a:lnSpc>
                <a:spcPct val="120000"/>
              </a:lnSpc>
            </a:pPr>
            <a:r>
              <a:rPr lang="en-US" sz="2400" b="1" i="1" dirty="0"/>
              <a:t>Elena:</a:t>
            </a:r>
            <a:r>
              <a:rPr lang="en-US" sz="2400" dirty="0"/>
              <a:t> I see flowers and ornamental trees everywhere these days. What are they for?</a:t>
            </a:r>
          </a:p>
          <a:p>
            <a:pPr>
              <a:lnSpc>
                <a:spcPct val="120000"/>
              </a:lnSpc>
            </a:pPr>
            <a:r>
              <a:rPr lang="en-US" sz="2400" b="1" i="1" dirty="0"/>
              <a:t>Trang:</a:t>
            </a:r>
            <a:r>
              <a:rPr lang="en-US" sz="2400" dirty="0"/>
              <a:t> We, Vietnamese, use plants and flowers for decorations and for oﬀerings. They are an important part of our Tet tradition.</a:t>
            </a:r>
          </a:p>
          <a:p>
            <a:pPr>
              <a:lnSpc>
                <a:spcPct val="120000"/>
              </a:lnSpc>
            </a:pPr>
            <a:r>
              <a:rPr lang="en-US" sz="2400" b="1" i="1" dirty="0"/>
              <a:t>Elena:</a:t>
            </a:r>
            <a:r>
              <a:rPr lang="en-US" sz="2400" dirty="0"/>
              <a:t> And what’s that tall tree in the photo?</a:t>
            </a:r>
          </a:p>
          <a:p>
            <a:pPr>
              <a:lnSpc>
                <a:spcPct val="120000"/>
              </a:lnSpc>
            </a:pPr>
            <a:r>
              <a:rPr lang="en-US" sz="2400" b="1" i="1" dirty="0"/>
              <a:t>Trang:</a:t>
            </a:r>
            <a:r>
              <a:rPr lang="en-US" sz="2400" dirty="0"/>
              <a:t> Well, it’s actually a bamboo pole. People place it in the yard of the communal house. They hang decorative items like small bells and lanterns on it. They want to chase away bad luck and pray for a lucky new year.</a:t>
            </a:r>
          </a:p>
          <a:p>
            <a:pPr>
              <a:lnSpc>
                <a:spcPct val="120000"/>
              </a:lnSpc>
            </a:pPr>
            <a:r>
              <a:rPr lang="en-US" sz="2400" b="1" i="1" dirty="0"/>
              <a:t>Elena:</a:t>
            </a:r>
            <a:r>
              <a:rPr lang="en-US" sz="2400" dirty="0"/>
              <a:t> Interesting! I didn’t know that.</a:t>
            </a:r>
          </a:p>
        </p:txBody>
      </p:sp>
      <p:pic>
        <p:nvPicPr>
          <p:cNvPr id="3" name="track-26 (mp3cut.net)">
            <a:hlinkClick r:id="" action="ppaction://media"/>
            <a:extLst>
              <a:ext uri="{FF2B5EF4-FFF2-40B4-BE49-F238E27FC236}">
                <a16:creationId xmlns:a16="http://schemas.microsoft.com/office/drawing/2014/main" id="{C8E8C7BF-330D-FFCB-99E9-3E6D031312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77739" y="449636"/>
            <a:ext cx="406400" cy="406400"/>
          </a:xfrm>
          <a:prstGeom prst="rect">
            <a:avLst/>
          </a:prstGeom>
        </p:spPr>
      </p:pic>
    </p:spTree>
    <p:extLst>
      <p:ext uri="{BB962C8B-B14F-4D97-AF65-F5344CB8AC3E}">
        <p14:creationId xmlns:p14="http://schemas.microsoft.com/office/powerpoint/2010/main" val="47545772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74825"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3531" y="-7620"/>
            <a:ext cx="12192000" cy="1083309"/>
            <a:chOff x="0" y="-3"/>
            <a:chExt cx="12192000" cy="1083309"/>
          </a:xfrm>
        </p:grpSpPr>
        <p:sp>
          <p:nvSpPr>
            <p:cNvPr id="24" name="Round Single Corner Rectangle 23"/>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ound Single Corner Rectangle 25"/>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3891600" y="-27474"/>
            <a:ext cx="8704917" cy="954107"/>
          </a:xfrm>
          <a:prstGeom prst="rect">
            <a:avLst/>
          </a:prstGeom>
          <a:noFill/>
          <a:effectLst/>
        </p:spPr>
        <p:txBody>
          <a:bodyPr wrap="square" rtlCol="0">
            <a:spAutoFit/>
          </a:bodyPr>
          <a:lstStyle/>
          <a:p>
            <a:r>
              <a:rPr lang="en-US" sz="2800" b="1" u="sng" dirty="0">
                <a:effectLst>
                  <a:glow rad="88900">
                    <a:schemeClr val="bg1"/>
                  </a:glow>
                </a:effectLst>
                <a:cs typeface="Arial" panose="020B0604020202020204" pitchFamily="34" charset="0"/>
              </a:rPr>
              <a:t>Task 2, p. 51</a:t>
            </a:r>
            <a:r>
              <a:rPr lang="en-US" sz="2800" b="1" dirty="0">
                <a:effectLst>
                  <a:glow rad="88900">
                    <a:schemeClr val="bg1"/>
                  </a:glow>
                </a:effectLst>
                <a:cs typeface="Arial" panose="020B0604020202020204" pitchFamily="34" charset="0"/>
              </a:rPr>
              <a:t>: Read the conversation again and tick T (True) or F (False).</a:t>
            </a:r>
          </a:p>
        </p:txBody>
      </p:sp>
      <p:sp>
        <p:nvSpPr>
          <p:cNvPr id="27" name="TextBox 26"/>
          <p:cNvSpPr txBox="1"/>
          <p:nvPr/>
        </p:nvSpPr>
        <p:spPr>
          <a:xfrm>
            <a:off x="487067" y="173266"/>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graphicFrame>
        <p:nvGraphicFramePr>
          <p:cNvPr id="28" name="Table 27"/>
          <p:cNvGraphicFramePr>
            <a:graphicFrameLocks noGrp="1"/>
          </p:cNvGraphicFramePr>
          <p:nvPr>
            <p:extLst>
              <p:ext uri="{D42A27DB-BD31-4B8C-83A1-F6EECF244321}">
                <p14:modId xmlns:p14="http://schemas.microsoft.com/office/powerpoint/2010/main" val="907669059"/>
              </p:ext>
            </p:extLst>
          </p:nvPr>
        </p:nvGraphicFramePr>
        <p:xfrm>
          <a:off x="416454" y="1105775"/>
          <a:ext cx="11269479" cy="4885616"/>
        </p:xfrm>
        <a:graphic>
          <a:graphicData uri="http://schemas.openxmlformats.org/drawingml/2006/table">
            <a:tbl>
              <a:tblPr firstRow="1" bandRow="1">
                <a:tableStyleId>{5C22544A-7EE6-4342-B048-85BDC9FD1C3A}</a:tableStyleId>
              </a:tblPr>
              <a:tblGrid>
                <a:gridCol w="9062992">
                  <a:extLst>
                    <a:ext uri="{9D8B030D-6E8A-4147-A177-3AD203B41FA5}">
                      <a16:colId xmlns:a16="http://schemas.microsoft.com/office/drawing/2014/main" val="238422361"/>
                    </a:ext>
                  </a:extLst>
                </a:gridCol>
                <a:gridCol w="1152939">
                  <a:extLst>
                    <a:ext uri="{9D8B030D-6E8A-4147-A177-3AD203B41FA5}">
                      <a16:colId xmlns:a16="http://schemas.microsoft.com/office/drawing/2014/main" val="679268740"/>
                    </a:ext>
                  </a:extLst>
                </a:gridCol>
                <a:gridCol w="1053548">
                  <a:extLst>
                    <a:ext uri="{9D8B030D-6E8A-4147-A177-3AD203B41FA5}">
                      <a16:colId xmlns:a16="http://schemas.microsoft.com/office/drawing/2014/main" val="3432448170"/>
                    </a:ext>
                  </a:extLst>
                </a:gridCol>
              </a:tblGrid>
              <a:tr h="740231">
                <a:tc>
                  <a:txBody>
                    <a:bodyPr/>
                    <a:lstStyle/>
                    <a:p>
                      <a:pPr algn="ctr"/>
                      <a:r>
                        <a:rPr lang="en-US" sz="4000" dirty="0">
                          <a:latin typeface="+mn-lt"/>
                        </a:rPr>
                        <a:t>Sentences</a:t>
                      </a:r>
                    </a:p>
                  </a:txBody>
                  <a:tcPr/>
                </a:tc>
                <a:tc>
                  <a:txBody>
                    <a:bodyPr/>
                    <a:lstStyle/>
                    <a:p>
                      <a:pPr algn="ctr"/>
                      <a:r>
                        <a:rPr lang="en-US" sz="4000" dirty="0">
                          <a:latin typeface="+mn-lt"/>
                        </a:rPr>
                        <a:t>T</a:t>
                      </a:r>
                    </a:p>
                  </a:txBody>
                  <a:tcPr/>
                </a:tc>
                <a:tc>
                  <a:txBody>
                    <a:bodyPr/>
                    <a:lstStyle/>
                    <a:p>
                      <a:pPr algn="ctr"/>
                      <a:r>
                        <a:rPr lang="en-US" sz="4000" dirty="0">
                          <a:latin typeface="+mn-lt"/>
                        </a:rPr>
                        <a:t>F</a:t>
                      </a:r>
                    </a:p>
                  </a:txBody>
                  <a:tcPr/>
                </a:tc>
                <a:extLst>
                  <a:ext uri="{0D108BD9-81ED-4DB2-BD59-A6C34878D82A}">
                    <a16:rowId xmlns:a16="http://schemas.microsoft.com/office/drawing/2014/main" val="3178287531"/>
                  </a:ext>
                </a:extLst>
              </a:tr>
              <a:tr h="751875">
                <a:tc>
                  <a:txBody>
                    <a:bodyPr/>
                    <a:lstStyle/>
                    <a:p>
                      <a:pPr>
                        <a:lnSpc>
                          <a:spcPct val="100000"/>
                        </a:lnSpc>
                      </a:pPr>
                      <a:r>
                        <a:rPr lang="en-US" sz="2800" dirty="0">
                          <a:latin typeface="+mn-lt"/>
                        </a:rPr>
                        <a:t>1. Elena and Trang are at Sa Dec Flower Village.</a:t>
                      </a: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950338469"/>
                  </a:ext>
                </a:extLst>
              </a:tr>
              <a:tr h="751875">
                <a:tc>
                  <a:txBody>
                    <a:bodyPr/>
                    <a:lstStyle/>
                    <a:p>
                      <a:pPr>
                        <a:lnSpc>
                          <a:spcPct val="100000"/>
                        </a:lnSpc>
                      </a:pPr>
                      <a:r>
                        <a:rPr lang="en-US" sz="2800" dirty="0">
                          <a:latin typeface="+mn-lt"/>
                        </a:rPr>
                        <a:t>2</a:t>
                      </a:r>
                      <a:r>
                        <a:rPr lang="en-US" sz="2800">
                          <a:latin typeface="+mn-lt"/>
                        </a:rPr>
                        <a:t>. Many people visit ﬂower villages to take photos.</a:t>
                      </a:r>
                      <a:endParaRPr lang="en-US" sz="2800" dirty="0">
                        <a:latin typeface="+mn-lt"/>
                      </a:endParaRP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268303926"/>
                  </a:ext>
                </a:extLst>
              </a:tr>
              <a:tr h="921902">
                <a:tc>
                  <a:txBody>
                    <a:bodyPr/>
                    <a:lstStyle/>
                    <a:p>
                      <a:pPr>
                        <a:lnSpc>
                          <a:spcPct val="100000"/>
                        </a:lnSpc>
                      </a:pPr>
                      <a:r>
                        <a:rPr lang="en-US" sz="2800" dirty="0">
                          <a:latin typeface="+mn-lt"/>
                        </a:rPr>
                        <a:t>3</a:t>
                      </a:r>
                      <a:r>
                        <a:rPr lang="en-US" sz="2800">
                          <a:latin typeface="+mn-lt"/>
                        </a:rPr>
                        <a:t>. Trang’s family usually buys kumquat trees and peach</a:t>
                      </a:r>
                    </a:p>
                    <a:p>
                      <a:pPr>
                        <a:lnSpc>
                          <a:spcPct val="100000"/>
                        </a:lnSpc>
                      </a:pPr>
                      <a:r>
                        <a:rPr lang="en-US" sz="2800">
                          <a:latin typeface="+mn-lt"/>
                        </a:rPr>
                        <a:t>blossoms at Nhat Tan Village.</a:t>
                      </a:r>
                      <a:endParaRPr lang="en-US" sz="2800" dirty="0">
                        <a:latin typeface="+mn-lt"/>
                      </a:endParaRP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017564808"/>
                  </a:ext>
                </a:extLst>
              </a:tr>
              <a:tr h="751875">
                <a:tc>
                  <a:txBody>
                    <a:bodyPr/>
                    <a:lstStyle/>
                    <a:p>
                      <a:pPr>
                        <a:lnSpc>
                          <a:spcPct val="100000"/>
                        </a:lnSpc>
                      </a:pPr>
                      <a:r>
                        <a:rPr lang="en-US" sz="2800" dirty="0">
                          <a:latin typeface="+mn-lt"/>
                        </a:rPr>
                        <a:t>4</a:t>
                      </a:r>
                      <a:r>
                        <a:rPr lang="en-US" sz="2800">
                          <a:latin typeface="+mn-lt"/>
                        </a:rPr>
                        <a:t>. Flowers are not part of any Vietnamese traditions.</a:t>
                      </a:r>
                      <a:endParaRPr lang="en-US" sz="2800" dirty="0">
                        <a:latin typeface="+mn-lt"/>
                      </a:endParaRP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237479811"/>
                  </a:ext>
                </a:extLst>
              </a:tr>
              <a:tr h="921902">
                <a:tc>
                  <a:txBody>
                    <a:bodyPr/>
                    <a:lstStyle/>
                    <a:p>
                      <a:pPr>
                        <a:lnSpc>
                          <a:spcPct val="100000"/>
                        </a:lnSpc>
                      </a:pPr>
                      <a:r>
                        <a:rPr lang="en-US" sz="2800" dirty="0">
                          <a:latin typeface="+mn-lt"/>
                        </a:rPr>
                        <a:t>5. People decorate bamboo poles with small bells and lanterns for New Years.</a:t>
                      </a: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532456224"/>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mid-autumn festival in vietnam">
            <a:extLst>
              <a:ext uri="{FF2B5EF4-FFF2-40B4-BE49-F238E27FC236}">
                <a16:creationId xmlns:a16="http://schemas.microsoft.com/office/drawing/2014/main" id="{2A87A867-A6E0-B09E-2CB0-937437EBD51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58226" y="118110"/>
            <a:ext cx="3307079" cy="220471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athering for lunar new year">
            <a:extLst>
              <a:ext uri="{FF2B5EF4-FFF2-40B4-BE49-F238E27FC236}">
                <a16:creationId xmlns:a16="http://schemas.microsoft.com/office/drawing/2014/main" id="{8D071FDE-41DA-BFCB-F65C-0078C175CE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695" y="118110"/>
            <a:ext cx="3307077" cy="220471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ac Ninh Lim Festival">
            <a:extLst>
              <a:ext uri="{FF2B5EF4-FFF2-40B4-BE49-F238E27FC236}">
                <a16:creationId xmlns:a16="http://schemas.microsoft.com/office/drawing/2014/main" id="{3A31DED7-AC5C-083E-40FB-1BE8846BBF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695" y="2468880"/>
            <a:ext cx="3307079" cy="175774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erfume Pagoda Festival">
            <a:extLst>
              <a:ext uri="{FF2B5EF4-FFF2-40B4-BE49-F238E27FC236}">
                <a16:creationId xmlns:a16="http://schemas.microsoft.com/office/drawing/2014/main" id="{BAD21485-FFBF-F1DB-237F-8ADB54E9AB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694" y="4400938"/>
            <a:ext cx="3307078" cy="220539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he solemn ceremony of Hung Kings Festival">
            <a:extLst>
              <a:ext uri="{FF2B5EF4-FFF2-40B4-BE49-F238E27FC236}">
                <a16:creationId xmlns:a16="http://schemas.microsoft.com/office/drawing/2014/main" id="{3300D3CE-55F6-957B-BE92-EB1D0230880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58226" y="2499951"/>
            <a:ext cx="3307079" cy="190098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Gong Festival">
            <a:extLst>
              <a:ext uri="{FF2B5EF4-FFF2-40B4-BE49-F238E27FC236}">
                <a16:creationId xmlns:a16="http://schemas.microsoft.com/office/drawing/2014/main" id="{C92B9BFE-D1FC-CA2E-4B30-BD18CD4F1AF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58226" y="4560039"/>
            <a:ext cx="3308099" cy="220539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8EA2E3F3-ECCA-6185-FD62-0CA80CCC146F}"/>
              </a:ext>
            </a:extLst>
          </p:cNvPr>
          <p:cNvSpPr/>
          <p:nvPr/>
        </p:nvSpPr>
        <p:spPr>
          <a:xfrm>
            <a:off x="4756016" y="2761595"/>
            <a:ext cx="2799213" cy="553998"/>
          </a:xfrm>
          <a:prstGeom prst="rect">
            <a:avLst/>
          </a:prstGeom>
          <a:solidFill>
            <a:schemeClr val="bg1"/>
          </a:solidFill>
        </p:spPr>
        <p:txBody>
          <a:bodyPr wrap="square" lIns="91440" tIns="45720" rIns="91440" bIns="45720">
            <a:spAutoFit/>
          </a:bodyPr>
          <a:lstStyle/>
          <a:p>
            <a:pPr algn="ctr"/>
            <a:r>
              <a:rPr lang="en-US" sz="3000" b="1" cap="none" spc="0" dirty="0">
                <a:ln w="22225">
                  <a:solidFill>
                    <a:schemeClr val="accent2"/>
                  </a:solidFill>
                  <a:prstDash val="solid"/>
                </a:ln>
                <a:solidFill>
                  <a:schemeClr val="accent2">
                    <a:lumMod val="40000"/>
                    <a:lumOff val="60000"/>
                  </a:schemeClr>
                </a:solidFill>
                <a:effectLst/>
              </a:rPr>
              <a:t>Lunar New Year</a:t>
            </a:r>
          </a:p>
        </p:txBody>
      </p:sp>
      <p:sp>
        <p:nvSpPr>
          <p:cNvPr id="18" name="Rectangle 17">
            <a:extLst>
              <a:ext uri="{FF2B5EF4-FFF2-40B4-BE49-F238E27FC236}">
                <a16:creationId xmlns:a16="http://schemas.microsoft.com/office/drawing/2014/main" id="{ECAF9C32-E7E1-C94D-E22D-0E401CD4D34A}"/>
              </a:ext>
            </a:extLst>
          </p:cNvPr>
          <p:cNvSpPr/>
          <p:nvPr/>
        </p:nvSpPr>
        <p:spPr>
          <a:xfrm>
            <a:off x="4035246" y="1655818"/>
            <a:ext cx="4103412" cy="553998"/>
          </a:xfrm>
          <a:prstGeom prst="rect">
            <a:avLst/>
          </a:prstGeom>
          <a:solidFill>
            <a:schemeClr val="bg1"/>
          </a:solidFill>
        </p:spPr>
        <p:txBody>
          <a:bodyPr wrap="square" lIns="91440" tIns="45720" rIns="91440" bIns="45720">
            <a:spAutoFit/>
          </a:bodyPr>
          <a:lstStyle/>
          <a:p>
            <a:pPr algn="l"/>
            <a:r>
              <a:rPr lang="vi-VN" sz="3000" b="1" i="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Google sans"/>
              </a:rPr>
              <a:t>Perfume Pagoda Festival</a:t>
            </a:r>
          </a:p>
        </p:txBody>
      </p:sp>
      <p:sp>
        <p:nvSpPr>
          <p:cNvPr id="19" name="TextBox 18">
            <a:extLst>
              <a:ext uri="{FF2B5EF4-FFF2-40B4-BE49-F238E27FC236}">
                <a16:creationId xmlns:a16="http://schemas.microsoft.com/office/drawing/2014/main" id="{0DD0254C-3729-9675-15A8-1E858B622F7A}"/>
              </a:ext>
            </a:extLst>
          </p:cNvPr>
          <p:cNvSpPr txBox="1"/>
          <p:nvPr/>
        </p:nvSpPr>
        <p:spPr>
          <a:xfrm>
            <a:off x="5026343" y="3865371"/>
            <a:ext cx="2083117" cy="553998"/>
          </a:xfrm>
          <a:prstGeom prst="rect">
            <a:avLst/>
          </a:prstGeom>
          <a:solidFill>
            <a:schemeClr val="bg1"/>
          </a:solidFill>
        </p:spPr>
        <p:txBody>
          <a:bodyPr wrap="square">
            <a:spAutoFit/>
          </a:bodyPr>
          <a:lstStyle/>
          <a:p>
            <a:pPr algn="l"/>
            <a:r>
              <a:rPr lang="vi-VN" sz="3000" i="0" dirty="0">
                <a:ln w="0"/>
                <a:solidFill>
                  <a:schemeClr val="accent1"/>
                </a:solidFill>
                <a:effectLst>
                  <a:outerShdw blurRad="38100" dist="25400" dir="5400000" algn="ctr" rotWithShape="0">
                    <a:srgbClr val="6E747A">
                      <a:alpha val="43000"/>
                    </a:srgbClr>
                  </a:outerShdw>
                </a:effectLst>
                <a:latin typeface="Google sans"/>
              </a:rPr>
              <a:t>Lim Festival</a:t>
            </a:r>
          </a:p>
        </p:txBody>
      </p:sp>
      <p:sp>
        <p:nvSpPr>
          <p:cNvPr id="20" name="TextBox 19">
            <a:extLst>
              <a:ext uri="{FF2B5EF4-FFF2-40B4-BE49-F238E27FC236}">
                <a16:creationId xmlns:a16="http://schemas.microsoft.com/office/drawing/2014/main" id="{FE130911-9435-C716-963B-89F644EB37A3}"/>
              </a:ext>
            </a:extLst>
          </p:cNvPr>
          <p:cNvSpPr txBox="1"/>
          <p:nvPr/>
        </p:nvSpPr>
        <p:spPr>
          <a:xfrm>
            <a:off x="4341041" y="5100468"/>
            <a:ext cx="3522799" cy="395878"/>
          </a:xfrm>
          <a:prstGeom prst="rect">
            <a:avLst/>
          </a:prstGeom>
          <a:solidFill>
            <a:schemeClr val="bg1"/>
          </a:solidFill>
        </p:spPr>
        <p:txBody>
          <a:bodyPr wrap="square">
            <a:spAutoFit/>
            <a:scene3d>
              <a:camera prst="orthographicFront"/>
              <a:lightRig rig="soft" dir="t">
                <a:rot lat="0" lon="0" rev="15600000"/>
              </a:lightRig>
            </a:scene3d>
            <a:sp3d extrusionH="57150" prstMaterial="softEdge">
              <a:bevelT w="25400" h="38100"/>
            </a:sp3d>
          </a:bodyPr>
          <a:lstStyle/>
          <a:p>
            <a:pPr algn="l">
              <a:lnSpc>
                <a:spcPts val="2100"/>
              </a:lnSpc>
              <a:spcBef>
                <a:spcPts val="1500"/>
              </a:spcBef>
              <a:spcAft>
                <a:spcPts val="750"/>
              </a:spcAft>
            </a:pPr>
            <a:r>
              <a:rPr lang="vi-VN" sz="3000" b="1" i="0" dirty="0">
                <a:ln/>
                <a:solidFill>
                  <a:schemeClr val="accent4"/>
                </a:solidFill>
                <a:latin typeface="VNFGothamBold"/>
              </a:rPr>
              <a:t>Mid-Autumn Festival</a:t>
            </a:r>
          </a:p>
        </p:txBody>
      </p:sp>
      <p:sp>
        <p:nvSpPr>
          <p:cNvPr id="21" name="TextBox 20">
            <a:extLst>
              <a:ext uri="{FF2B5EF4-FFF2-40B4-BE49-F238E27FC236}">
                <a16:creationId xmlns:a16="http://schemas.microsoft.com/office/drawing/2014/main" id="{24475B2C-17BF-693C-1C6A-07E1B2706AB3}"/>
              </a:ext>
            </a:extLst>
          </p:cNvPr>
          <p:cNvSpPr txBox="1"/>
          <p:nvPr/>
        </p:nvSpPr>
        <p:spPr>
          <a:xfrm>
            <a:off x="3908108" y="758779"/>
            <a:ext cx="4357687" cy="395878"/>
          </a:xfrm>
          <a:prstGeom prst="rect">
            <a:avLst/>
          </a:prstGeom>
          <a:solidFill>
            <a:schemeClr val="bg1"/>
          </a:solidFill>
        </p:spPr>
        <p:txBody>
          <a:bodyPr wrap="square">
            <a:spAutoFit/>
          </a:bodyPr>
          <a:lstStyle/>
          <a:p>
            <a:pPr algn="l">
              <a:lnSpc>
                <a:spcPts val="2100"/>
              </a:lnSpc>
              <a:spcBef>
                <a:spcPts val="1500"/>
              </a:spcBef>
              <a:spcAft>
                <a:spcPts val="750"/>
              </a:spcAft>
            </a:pPr>
            <a:r>
              <a:rPr lang="vi-VN" sz="3000" b="0" i="0" dirty="0">
                <a:solidFill>
                  <a:srgbClr val="9E0B0F"/>
                </a:solidFill>
                <a:effectLst/>
                <a:latin typeface="VNFGothamBold"/>
              </a:rPr>
              <a:t>Hùng Kings Temple Festival</a:t>
            </a:r>
          </a:p>
        </p:txBody>
      </p:sp>
      <p:sp>
        <p:nvSpPr>
          <p:cNvPr id="22" name="TextBox 21">
            <a:extLst>
              <a:ext uri="{FF2B5EF4-FFF2-40B4-BE49-F238E27FC236}">
                <a16:creationId xmlns:a16="http://schemas.microsoft.com/office/drawing/2014/main" id="{9C4CF364-C759-370B-7B37-191E434C94D6}"/>
              </a:ext>
            </a:extLst>
          </p:cNvPr>
          <p:cNvSpPr txBox="1"/>
          <p:nvPr/>
        </p:nvSpPr>
        <p:spPr>
          <a:xfrm>
            <a:off x="4626293" y="5935454"/>
            <a:ext cx="2791777" cy="553998"/>
          </a:xfrm>
          <a:prstGeom prst="rect">
            <a:avLst/>
          </a:prstGeom>
          <a:solidFill>
            <a:schemeClr val="bg1"/>
          </a:solidFill>
        </p:spPr>
        <p:txBody>
          <a:bodyPr wrap="square">
            <a:spAutoFit/>
          </a:bodyPr>
          <a:lstStyle/>
          <a:p>
            <a:r>
              <a:rPr lang="vi-VN" sz="3000" b="1" i="0" dirty="0">
                <a:solidFill>
                  <a:srgbClr val="717579"/>
                </a:solidFill>
                <a:effectLst/>
                <a:latin typeface="Open Sans" panose="020B0606030504020204" pitchFamily="34" charset="0"/>
              </a:rPr>
              <a:t>Gong Festival</a:t>
            </a:r>
            <a:endParaRPr lang="vi-VN" sz="3000" dirty="0"/>
          </a:p>
        </p:txBody>
      </p:sp>
    </p:spTree>
    <p:extLst>
      <p:ext uri="{BB962C8B-B14F-4D97-AF65-F5344CB8AC3E}">
        <p14:creationId xmlns:p14="http://schemas.microsoft.com/office/powerpoint/2010/main" val="211583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25E-6 -1.85185E-6 L 0.32292 0.50232 " pathEditMode="relative" rAng="0" ptsTypes="AA">
                                      <p:cBhvr>
                                        <p:cTn id="6" dur="2000" fill="hold"/>
                                        <p:tgtEl>
                                          <p:spTgt spid="21"/>
                                        </p:tgtEl>
                                        <p:attrNameLst>
                                          <p:attrName>ppt_x</p:attrName>
                                          <p:attrName>ppt_y</p:attrName>
                                        </p:attrNameLst>
                                      </p:cBhvr>
                                      <p:rCtr x="16146" y="25116"/>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25E-6 -2.96296E-6 L -0.32865 0.68148 " pathEditMode="relative" rAng="0" ptsTypes="AA">
                                      <p:cBhvr>
                                        <p:cTn id="10" dur="2000" fill="hold"/>
                                        <p:tgtEl>
                                          <p:spTgt spid="18"/>
                                        </p:tgtEl>
                                        <p:attrNameLst>
                                          <p:attrName>ppt_x</p:attrName>
                                          <p:attrName>ppt_y</p:attrName>
                                        </p:attrNameLst>
                                      </p:cBhvr>
                                      <p:rCtr x="-16432" y="34074"/>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29167E-6 -0.00487 L -0.35013 -0.1257 " pathEditMode="relative" rAng="0" ptsTypes="AA">
                                      <p:cBhvr>
                                        <p:cTn id="14" dur="2000" fill="hold"/>
                                        <p:tgtEl>
                                          <p:spTgt spid="17"/>
                                        </p:tgtEl>
                                        <p:attrNameLst>
                                          <p:attrName>ppt_x</p:attrName>
                                          <p:attrName>ppt_y</p:attrName>
                                        </p:attrNameLst>
                                      </p:cBhvr>
                                      <p:rCtr x="-17513" y="-6042"/>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3.75E-6 4.81481E-6 L -0.34388 -0.00487 " pathEditMode="relative" rAng="0" ptsTypes="AA">
                                      <p:cBhvr>
                                        <p:cTn id="18" dur="2000" fill="hold"/>
                                        <p:tgtEl>
                                          <p:spTgt spid="19"/>
                                        </p:tgtEl>
                                        <p:attrNameLst>
                                          <p:attrName>ppt_x</p:attrName>
                                          <p:attrName>ppt_y</p:attrName>
                                        </p:attrNameLst>
                                      </p:cBhvr>
                                      <p:rCtr x="-17201" y="-255"/>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8.33333E-7 -3.7037E-6 L 0.34883 -0.45023 " pathEditMode="relative" rAng="0" ptsTypes="AA">
                                      <p:cBhvr>
                                        <p:cTn id="22" dur="2000" fill="hold"/>
                                        <p:tgtEl>
                                          <p:spTgt spid="20"/>
                                        </p:tgtEl>
                                        <p:attrNameLst>
                                          <p:attrName>ppt_x</p:attrName>
                                          <p:attrName>ppt_y</p:attrName>
                                        </p:attrNameLst>
                                      </p:cBhvr>
                                      <p:rCtr x="17435" y="-22523"/>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2.08333E-7 2.96296E-6 L 0.35742 0.0574 " pathEditMode="relative" rAng="0" ptsTypes="AA">
                                      <p:cBhvr>
                                        <p:cTn id="26" dur="2000" fill="hold"/>
                                        <p:tgtEl>
                                          <p:spTgt spid="22"/>
                                        </p:tgtEl>
                                        <p:attrNameLst>
                                          <p:attrName>ppt_x</p:attrName>
                                          <p:attrName>ppt_y</p:attrName>
                                        </p:attrNameLst>
                                      </p:cBhvr>
                                      <p:rCtr x="17865" y="28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98FB9-E6ED-5C8A-F733-4B382131C852}"/>
            </a:ext>
          </a:extLst>
        </p:cNvPr>
        <p:cNvGrpSpPr/>
        <p:nvPr/>
      </p:nvGrpSpPr>
      <p:grpSpPr>
        <a:xfrm>
          <a:off x="0" y="0"/>
          <a:ext cx="0" cy="0"/>
          <a:chOff x="0" y="0"/>
          <a:chExt cx="0" cy="0"/>
        </a:xfrm>
      </p:grpSpPr>
      <p:grpSp>
        <p:nvGrpSpPr>
          <p:cNvPr id="23" name="Group 22">
            <a:extLst>
              <a:ext uri="{FF2B5EF4-FFF2-40B4-BE49-F238E27FC236}">
                <a16:creationId xmlns:a16="http://schemas.microsoft.com/office/drawing/2014/main" id="{A77C27C4-E67B-6226-B9D1-20F51E558C18}"/>
              </a:ext>
            </a:extLst>
          </p:cNvPr>
          <p:cNvGrpSpPr/>
          <p:nvPr/>
        </p:nvGrpSpPr>
        <p:grpSpPr>
          <a:xfrm>
            <a:off x="-3531" y="-7620"/>
            <a:ext cx="12192000" cy="1083309"/>
            <a:chOff x="0" y="-3"/>
            <a:chExt cx="12192000" cy="1083309"/>
          </a:xfrm>
        </p:grpSpPr>
        <p:sp>
          <p:nvSpPr>
            <p:cNvPr id="24" name="Round Single Corner Rectangle 23">
              <a:extLst>
                <a:ext uri="{FF2B5EF4-FFF2-40B4-BE49-F238E27FC236}">
                  <a16:creationId xmlns:a16="http://schemas.microsoft.com/office/drawing/2014/main" id="{793E1EE6-3C46-1E1B-9624-60022B66380C}"/>
                </a:ext>
              </a:extLst>
            </p:cNvPr>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a:extLst>
                <a:ext uri="{FF2B5EF4-FFF2-40B4-BE49-F238E27FC236}">
                  <a16:creationId xmlns:a16="http://schemas.microsoft.com/office/drawing/2014/main" id="{95426BAF-A2A8-4AA7-0F1B-D806113CEAC9}"/>
                </a:ext>
              </a:extLst>
            </p:cNvPr>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ound Single Corner Rectangle 25">
              <a:extLst>
                <a:ext uri="{FF2B5EF4-FFF2-40B4-BE49-F238E27FC236}">
                  <a16:creationId xmlns:a16="http://schemas.microsoft.com/office/drawing/2014/main" id="{2AE469A9-CF37-80EC-4F6C-FA9865622038}"/>
                </a:ext>
              </a:extLst>
            </p:cNvPr>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a:extLst>
              <a:ext uri="{FF2B5EF4-FFF2-40B4-BE49-F238E27FC236}">
                <a16:creationId xmlns:a16="http://schemas.microsoft.com/office/drawing/2014/main" id="{8CE7DE9F-F4F7-32FD-45A4-C95B0F5C66D5}"/>
              </a:ext>
            </a:extLst>
          </p:cNvPr>
          <p:cNvSpPr txBox="1"/>
          <p:nvPr/>
        </p:nvSpPr>
        <p:spPr>
          <a:xfrm>
            <a:off x="3891600" y="-27474"/>
            <a:ext cx="8704917" cy="954107"/>
          </a:xfrm>
          <a:prstGeom prst="rect">
            <a:avLst/>
          </a:prstGeom>
          <a:noFill/>
          <a:effectLst/>
        </p:spPr>
        <p:txBody>
          <a:bodyPr wrap="square" rtlCol="0">
            <a:spAutoFit/>
          </a:bodyPr>
          <a:lstStyle/>
          <a:p>
            <a:r>
              <a:rPr lang="en-US" sz="2800" b="1" u="sng" dirty="0">
                <a:effectLst>
                  <a:glow rad="88900">
                    <a:schemeClr val="bg1"/>
                  </a:glow>
                </a:effectLst>
                <a:cs typeface="Arial" panose="020B0604020202020204" pitchFamily="34" charset="0"/>
              </a:rPr>
              <a:t>Task 2, p. 51</a:t>
            </a:r>
            <a:r>
              <a:rPr lang="en-US" sz="2800" b="1" dirty="0">
                <a:effectLst>
                  <a:glow rad="88900">
                    <a:schemeClr val="bg1"/>
                  </a:glow>
                </a:effectLst>
                <a:cs typeface="Arial" panose="020B0604020202020204" pitchFamily="34" charset="0"/>
              </a:rPr>
              <a:t>: Read the conversation again and tick T (True) or F (False).</a:t>
            </a:r>
          </a:p>
        </p:txBody>
      </p:sp>
      <p:sp>
        <p:nvSpPr>
          <p:cNvPr id="27" name="TextBox 26">
            <a:extLst>
              <a:ext uri="{FF2B5EF4-FFF2-40B4-BE49-F238E27FC236}">
                <a16:creationId xmlns:a16="http://schemas.microsoft.com/office/drawing/2014/main" id="{BDD03E2C-BDBA-24F9-0901-07364563764E}"/>
              </a:ext>
            </a:extLst>
          </p:cNvPr>
          <p:cNvSpPr txBox="1"/>
          <p:nvPr/>
        </p:nvSpPr>
        <p:spPr>
          <a:xfrm>
            <a:off x="487067" y="173266"/>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graphicFrame>
        <p:nvGraphicFramePr>
          <p:cNvPr id="28" name="Table 27">
            <a:extLst>
              <a:ext uri="{FF2B5EF4-FFF2-40B4-BE49-F238E27FC236}">
                <a16:creationId xmlns:a16="http://schemas.microsoft.com/office/drawing/2014/main" id="{EB8D069E-3F08-DBC6-9574-06D5FD66217C}"/>
              </a:ext>
            </a:extLst>
          </p:cNvPr>
          <p:cNvGraphicFramePr>
            <a:graphicFrameLocks noGrp="1"/>
          </p:cNvGraphicFramePr>
          <p:nvPr/>
        </p:nvGraphicFramePr>
        <p:xfrm>
          <a:off x="416454" y="1105775"/>
          <a:ext cx="11269479" cy="4885616"/>
        </p:xfrm>
        <a:graphic>
          <a:graphicData uri="http://schemas.openxmlformats.org/drawingml/2006/table">
            <a:tbl>
              <a:tblPr firstRow="1" bandRow="1">
                <a:tableStyleId>{5C22544A-7EE6-4342-B048-85BDC9FD1C3A}</a:tableStyleId>
              </a:tblPr>
              <a:tblGrid>
                <a:gridCol w="9062992">
                  <a:extLst>
                    <a:ext uri="{9D8B030D-6E8A-4147-A177-3AD203B41FA5}">
                      <a16:colId xmlns:a16="http://schemas.microsoft.com/office/drawing/2014/main" val="238422361"/>
                    </a:ext>
                  </a:extLst>
                </a:gridCol>
                <a:gridCol w="1152939">
                  <a:extLst>
                    <a:ext uri="{9D8B030D-6E8A-4147-A177-3AD203B41FA5}">
                      <a16:colId xmlns:a16="http://schemas.microsoft.com/office/drawing/2014/main" val="679268740"/>
                    </a:ext>
                  </a:extLst>
                </a:gridCol>
                <a:gridCol w="1053548">
                  <a:extLst>
                    <a:ext uri="{9D8B030D-6E8A-4147-A177-3AD203B41FA5}">
                      <a16:colId xmlns:a16="http://schemas.microsoft.com/office/drawing/2014/main" val="3432448170"/>
                    </a:ext>
                  </a:extLst>
                </a:gridCol>
              </a:tblGrid>
              <a:tr h="740231">
                <a:tc>
                  <a:txBody>
                    <a:bodyPr/>
                    <a:lstStyle/>
                    <a:p>
                      <a:pPr algn="ctr"/>
                      <a:r>
                        <a:rPr lang="en-US" sz="4000" dirty="0">
                          <a:latin typeface="+mn-lt"/>
                        </a:rPr>
                        <a:t>Sentences</a:t>
                      </a:r>
                    </a:p>
                  </a:txBody>
                  <a:tcPr/>
                </a:tc>
                <a:tc>
                  <a:txBody>
                    <a:bodyPr/>
                    <a:lstStyle/>
                    <a:p>
                      <a:pPr algn="ctr"/>
                      <a:r>
                        <a:rPr lang="en-US" sz="4000" dirty="0">
                          <a:latin typeface="+mn-lt"/>
                        </a:rPr>
                        <a:t>T</a:t>
                      </a:r>
                    </a:p>
                  </a:txBody>
                  <a:tcPr/>
                </a:tc>
                <a:tc>
                  <a:txBody>
                    <a:bodyPr/>
                    <a:lstStyle/>
                    <a:p>
                      <a:pPr algn="ctr"/>
                      <a:r>
                        <a:rPr lang="en-US" sz="4000" dirty="0">
                          <a:latin typeface="+mn-lt"/>
                        </a:rPr>
                        <a:t>F</a:t>
                      </a:r>
                    </a:p>
                  </a:txBody>
                  <a:tcPr/>
                </a:tc>
                <a:extLst>
                  <a:ext uri="{0D108BD9-81ED-4DB2-BD59-A6C34878D82A}">
                    <a16:rowId xmlns:a16="http://schemas.microsoft.com/office/drawing/2014/main" val="3178287531"/>
                  </a:ext>
                </a:extLst>
              </a:tr>
              <a:tr h="751875">
                <a:tc>
                  <a:txBody>
                    <a:bodyPr/>
                    <a:lstStyle/>
                    <a:p>
                      <a:pPr>
                        <a:lnSpc>
                          <a:spcPct val="100000"/>
                        </a:lnSpc>
                      </a:pPr>
                      <a:r>
                        <a:rPr lang="en-US" sz="2800" dirty="0">
                          <a:latin typeface="+mn-lt"/>
                        </a:rPr>
                        <a:t>1. Elena and Trang are at Sa Dec Flower Village.</a:t>
                      </a: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950338469"/>
                  </a:ext>
                </a:extLst>
              </a:tr>
              <a:tr h="751875">
                <a:tc>
                  <a:txBody>
                    <a:bodyPr/>
                    <a:lstStyle/>
                    <a:p>
                      <a:pPr>
                        <a:lnSpc>
                          <a:spcPct val="100000"/>
                        </a:lnSpc>
                      </a:pPr>
                      <a:r>
                        <a:rPr lang="en-US" sz="2800" dirty="0">
                          <a:latin typeface="+mn-lt"/>
                        </a:rPr>
                        <a:t>2</a:t>
                      </a:r>
                      <a:r>
                        <a:rPr lang="en-US" sz="2800">
                          <a:latin typeface="+mn-lt"/>
                        </a:rPr>
                        <a:t>. Many people visit ﬂower villages to take photos.</a:t>
                      </a:r>
                      <a:endParaRPr lang="en-US" sz="2800" dirty="0">
                        <a:latin typeface="+mn-lt"/>
                      </a:endParaRP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268303926"/>
                  </a:ext>
                </a:extLst>
              </a:tr>
              <a:tr h="921902">
                <a:tc>
                  <a:txBody>
                    <a:bodyPr/>
                    <a:lstStyle/>
                    <a:p>
                      <a:pPr>
                        <a:lnSpc>
                          <a:spcPct val="100000"/>
                        </a:lnSpc>
                      </a:pPr>
                      <a:r>
                        <a:rPr lang="en-US" sz="2800" dirty="0">
                          <a:latin typeface="+mn-lt"/>
                        </a:rPr>
                        <a:t>3</a:t>
                      </a:r>
                      <a:r>
                        <a:rPr lang="en-US" sz="2800">
                          <a:latin typeface="+mn-lt"/>
                        </a:rPr>
                        <a:t>. Trang’s family usually buys kumquat trees and peach</a:t>
                      </a:r>
                    </a:p>
                    <a:p>
                      <a:pPr>
                        <a:lnSpc>
                          <a:spcPct val="100000"/>
                        </a:lnSpc>
                      </a:pPr>
                      <a:r>
                        <a:rPr lang="en-US" sz="2800">
                          <a:latin typeface="+mn-lt"/>
                        </a:rPr>
                        <a:t>blossoms at Nhat Tan Village.</a:t>
                      </a:r>
                      <a:endParaRPr lang="en-US" sz="2800" dirty="0">
                        <a:latin typeface="+mn-lt"/>
                      </a:endParaRP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017564808"/>
                  </a:ext>
                </a:extLst>
              </a:tr>
              <a:tr h="751875">
                <a:tc>
                  <a:txBody>
                    <a:bodyPr/>
                    <a:lstStyle/>
                    <a:p>
                      <a:pPr>
                        <a:lnSpc>
                          <a:spcPct val="100000"/>
                        </a:lnSpc>
                      </a:pPr>
                      <a:r>
                        <a:rPr lang="en-US" sz="2800" dirty="0">
                          <a:latin typeface="+mn-lt"/>
                        </a:rPr>
                        <a:t>4</a:t>
                      </a:r>
                      <a:r>
                        <a:rPr lang="en-US" sz="2800">
                          <a:latin typeface="+mn-lt"/>
                        </a:rPr>
                        <a:t>. Flowers are not part of any Vietnamese traditions.</a:t>
                      </a:r>
                      <a:endParaRPr lang="en-US" sz="2800" dirty="0">
                        <a:latin typeface="+mn-lt"/>
                      </a:endParaRP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237479811"/>
                  </a:ext>
                </a:extLst>
              </a:tr>
              <a:tr h="921902">
                <a:tc>
                  <a:txBody>
                    <a:bodyPr/>
                    <a:lstStyle/>
                    <a:p>
                      <a:pPr>
                        <a:lnSpc>
                          <a:spcPct val="100000"/>
                        </a:lnSpc>
                      </a:pPr>
                      <a:r>
                        <a:rPr lang="en-US" sz="2800" dirty="0">
                          <a:latin typeface="+mn-lt"/>
                        </a:rPr>
                        <a:t>5. People decorate bamboo poles with small bells and lanterns for New Years.</a:t>
                      </a: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532456224"/>
                  </a:ext>
                </a:extLst>
              </a:tr>
            </a:tbl>
          </a:graphicData>
        </a:graphic>
      </p:graphicFrame>
      <p:pic>
        <p:nvPicPr>
          <p:cNvPr id="2" name="Picture 1">
            <a:extLst>
              <a:ext uri="{FF2B5EF4-FFF2-40B4-BE49-F238E27FC236}">
                <a16:creationId xmlns:a16="http://schemas.microsoft.com/office/drawing/2014/main" id="{AC69F794-8105-40D5-3E66-D3FF3DA3E93B}"/>
              </a:ext>
            </a:extLst>
          </p:cNvPr>
          <p:cNvPicPr>
            <a:picLocks noChangeAspect="1"/>
          </p:cNvPicPr>
          <p:nvPr/>
        </p:nvPicPr>
        <p:blipFill>
          <a:blip r:embed="rId3"/>
          <a:stretch>
            <a:fillRect/>
          </a:stretch>
        </p:blipFill>
        <p:spPr>
          <a:xfrm>
            <a:off x="10846622" y="1813401"/>
            <a:ext cx="709070" cy="531064"/>
          </a:xfrm>
          <a:prstGeom prst="rect">
            <a:avLst/>
          </a:prstGeom>
        </p:spPr>
      </p:pic>
      <p:pic>
        <p:nvPicPr>
          <p:cNvPr id="3" name="Picture 2">
            <a:extLst>
              <a:ext uri="{FF2B5EF4-FFF2-40B4-BE49-F238E27FC236}">
                <a16:creationId xmlns:a16="http://schemas.microsoft.com/office/drawing/2014/main" id="{13B61FA7-82DE-AF09-290E-64B3DEE8819D}"/>
              </a:ext>
            </a:extLst>
          </p:cNvPr>
          <p:cNvPicPr>
            <a:picLocks noChangeAspect="1"/>
          </p:cNvPicPr>
          <p:nvPr/>
        </p:nvPicPr>
        <p:blipFill>
          <a:blip r:embed="rId3"/>
          <a:stretch>
            <a:fillRect/>
          </a:stretch>
        </p:blipFill>
        <p:spPr>
          <a:xfrm>
            <a:off x="9693824" y="2782206"/>
            <a:ext cx="709070" cy="531064"/>
          </a:xfrm>
          <a:prstGeom prst="rect">
            <a:avLst/>
          </a:prstGeom>
        </p:spPr>
      </p:pic>
      <p:pic>
        <p:nvPicPr>
          <p:cNvPr id="4" name="Picture 3">
            <a:extLst>
              <a:ext uri="{FF2B5EF4-FFF2-40B4-BE49-F238E27FC236}">
                <a16:creationId xmlns:a16="http://schemas.microsoft.com/office/drawing/2014/main" id="{D4622478-DB00-3305-00DE-9B9EA62FE0FC}"/>
              </a:ext>
            </a:extLst>
          </p:cNvPr>
          <p:cNvPicPr>
            <a:picLocks noChangeAspect="1"/>
          </p:cNvPicPr>
          <p:nvPr/>
        </p:nvPicPr>
        <p:blipFill>
          <a:blip r:embed="rId3"/>
          <a:stretch>
            <a:fillRect/>
          </a:stretch>
        </p:blipFill>
        <p:spPr>
          <a:xfrm>
            <a:off x="9693824" y="3570824"/>
            <a:ext cx="709070" cy="531064"/>
          </a:xfrm>
          <a:prstGeom prst="rect">
            <a:avLst/>
          </a:prstGeom>
        </p:spPr>
      </p:pic>
      <p:pic>
        <p:nvPicPr>
          <p:cNvPr id="5" name="Picture 4">
            <a:extLst>
              <a:ext uri="{FF2B5EF4-FFF2-40B4-BE49-F238E27FC236}">
                <a16:creationId xmlns:a16="http://schemas.microsoft.com/office/drawing/2014/main" id="{8E4FB28F-ED04-651F-AE7E-8960527956BF}"/>
              </a:ext>
            </a:extLst>
          </p:cNvPr>
          <p:cNvPicPr>
            <a:picLocks noChangeAspect="1"/>
          </p:cNvPicPr>
          <p:nvPr/>
        </p:nvPicPr>
        <p:blipFill>
          <a:blip r:embed="rId3"/>
          <a:stretch>
            <a:fillRect/>
          </a:stretch>
        </p:blipFill>
        <p:spPr>
          <a:xfrm>
            <a:off x="10803591" y="4377697"/>
            <a:ext cx="709070" cy="531064"/>
          </a:xfrm>
          <a:prstGeom prst="rect">
            <a:avLst/>
          </a:prstGeom>
        </p:spPr>
      </p:pic>
      <p:pic>
        <p:nvPicPr>
          <p:cNvPr id="6" name="Picture 5">
            <a:extLst>
              <a:ext uri="{FF2B5EF4-FFF2-40B4-BE49-F238E27FC236}">
                <a16:creationId xmlns:a16="http://schemas.microsoft.com/office/drawing/2014/main" id="{43965B5C-8C56-16FF-C803-F0D56CD826B3}"/>
              </a:ext>
            </a:extLst>
          </p:cNvPr>
          <p:cNvPicPr>
            <a:picLocks noChangeAspect="1"/>
          </p:cNvPicPr>
          <p:nvPr/>
        </p:nvPicPr>
        <p:blipFill>
          <a:blip r:embed="rId3"/>
          <a:stretch>
            <a:fillRect/>
          </a:stretch>
        </p:blipFill>
        <p:spPr>
          <a:xfrm>
            <a:off x="9693824" y="5164011"/>
            <a:ext cx="709070" cy="531064"/>
          </a:xfrm>
          <a:prstGeom prst="rect">
            <a:avLst/>
          </a:prstGeom>
        </p:spPr>
      </p:pic>
      <p:sp>
        <p:nvSpPr>
          <p:cNvPr id="7" name="Rectangle 6">
            <a:extLst>
              <a:ext uri="{FF2B5EF4-FFF2-40B4-BE49-F238E27FC236}">
                <a16:creationId xmlns:a16="http://schemas.microsoft.com/office/drawing/2014/main" id="{ACD54B9E-8AFF-8ADE-4203-4D805F64D8BE}"/>
              </a:ext>
            </a:extLst>
          </p:cNvPr>
          <p:cNvSpPr/>
          <p:nvPr/>
        </p:nvSpPr>
        <p:spPr>
          <a:xfrm>
            <a:off x="821705" y="1827531"/>
            <a:ext cx="6441620" cy="53106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0000"/>
                </a:solidFill>
              </a:rPr>
              <a:t>Trang’s cousin is at Sa Dec Flower Village.</a:t>
            </a:r>
            <a:endParaRPr lang="en-US" dirty="0">
              <a:solidFill>
                <a:srgbClr val="FF0000"/>
              </a:solidFill>
            </a:endParaRPr>
          </a:p>
        </p:txBody>
      </p:sp>
      <p:sp>
        <p:nvSpPr>
          <p:cNvPr id="8" name="Rectangle 7">
            <a:extLst>
              <a:ext uri="{FF2B5EF4-FFF2-40B4-BE49-F238E27FC236}">
                <a16:creationId xmlns:a16="http://schemas.microsoft.com/office/drawing/2014/main" id="{96734CD5-5A2B-1C08-2FEF-BCAE1FFCE0C8}"/>
              </a:ext>
            </a:extLst>
          </p:cNvPr>
          <p:cNvSpPr/>
          <p:nvPr/>
        </p:nvSpPr>
        <p:spPr>
          <a:xfrm>
            <a:off x="760358" y="4287778"/>
            <a:ext cx="7311859" cy="53336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0000"/>
                </a:solidFill>
              </a:rPr>
              <a:t>Flowers are an important part of Tet.</a:t>
            </a:r>
            <a:endParaRPr lang="en-US" dirty="0">
              <a:solidFill>
                <a:srgbClr val="FF0000"/>
              </a:solidFill>
            </a:endParaRPr>
          </a:p>
        </p:txBody>
      </p:sp>
    </p:spTree>
    <p:extLst>
      <p:ext uri="{BB962C8B-B14F-4D97-AF65-F5344CB8AC3E}">
        <p14:creationId xmlns:p14="http://schemas.microsoft.com/office/powerpoint/2010/main" val="63682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531" y="-7620"/>
            <a:ext cx="12192000" cy="1083309"/>
            <a:chOff x="0" y="-3"/>
            <a:chExt cx="12192000" cy="1083309"/>
          </a:xfrm>
        </p:grpSpPr>
        <p:sp>
          <p:nvSpPr>
            <p:cNvPr id="21" name="Round Single Corner Rectangle 20"/>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3215036" y="395750"/>
            <a:ext cx="8863120" cy="523220"/>
          </a:xfrm>
          <a:prstGeom prst="rect">
            <a:avLst/>
          </a:prstGeom>
          <a:noFill/>
          <a:effectLst/>
        </p:spPr>
        <p:txBody>
          <a:bodyPr wrap="square" rtlCol="0">
            <a:spAutoFit/>
          </a:bodyPr>
          <a:lstStyle/>
          <a:p>
            <a:r>
              <a:rPr lang="en-US" sz="2800" b="1" u="sng" dirty="0">
                <a:effectLst>
                  <a:glow rad="88900">
                    <a:schemeClr val="bg1"/>
                  </a:glow>
                </a:effectLst>
                <a:cs typeface="Arial" panose="020B0604020202020204" pitchFamily="34" charset="0"/>
              </a:rPr>
              <a:t>Task 3, p. 51</a:t>
            </a:r>
            <a:r>
              <a:rPr lang="en-US" sz="2800" b="1" dirty="0">
                <a:effectLst>
                  <a:glow rad="88900">
                    <a:schemeClr val="bg1"/>
                  </a:glow>
                </a:effectLst>
                <a:cs typeface="Arial" panose="020B0604020202020204" pitchFamily="34" charset="0"/>
              </a:rPr>
              <a:t>: Match the phrases with the correct pictures. </a:t>
            </a:r>
          </a:p>
        </p:txBody>
      </p:sp>
      <p:sp>
        <p:nvSpPr>
          <p:cNvPr id="24" name="TextBox 23"/>
          <p:cNvSpPr txBox="1"/>
          <p:nvPr/>
        </p:nvSpPr>
        <p:spPr>
          <a:xfrm>
            <a:off x="487067" y="173266"/>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3"/>
          <a:srcRect r="54030"/>
          <a:stretch/>
        </p:blipFill>
        <p:spPr>
          <a:xfrm>
            <a:off x="263825" y="2525589"/>
            <a:ext cx="2659481" cy="1854127"/>
          </a:xfrm>
          <a:prstGeom prst="rect">
            <a:avLst/>
          </a:prstGeom>
        </p:spPr>
      </p:pic>
      <p:pic>
        <p:nvPicPr>
          <p:cNvPr id="11" name="Picture 10"/>
          <p:cNvPicPr>
            <a:picLocks noChangeAspect="1"/>
          </p:cNvPicPr>
          <p:nvPr/>
        </p:nvPicPr>
        <p:blipFill rotWithShape="1">
          <a:blip r:embed="rId3"/>
          <a:srcRect l="51896"/>
          <a:stretch/>
        </p:blipFill>
        <p:spPr>
          <a:xfrm>
            <a:off x="4780631" y="2536528"/>
            <a:ext cx="2782904" cy="1854127"/>
          </a:xfrm>
          <a:prstGeom prst="rect">
            <a:avLst/>
          </a:prstGeom>
        </p:spPr>
      </p:pic>
      <p:pic>
        <p:nvPicPr>
          <p:cNvPr id="25" name="Picture 24"/>
          <p:cNvPicPr>
            <a:picLocks noChangeAspect="1"/>
          </p:cNvPicPr>
          <p:nvPr/>
        </p:nvPicPr>
        <p:blipFill rotWithShape="1">
          <a:blip r:embed="rId4"/>
          <a:srcRect b="68685"/>
          <a:stretch/>
        </p:blipFill>
        <p:spPr>
          <a:xfrm>
            <a:off x="9261311" y="2435072"/>
            <a:ext cx="2816845" cy="1847955"/>
          </a:xfrm>
          <a:prstGeom prst="rect">
            <a:avLst/>
          </a:prstGeom>
        </p:spPr>
      </p:pic>
      <p:pic>
        <p:nvPicPr>
          <p:cNvPr id="26" name="Picture 25"/>
          <p:cNvPicPr>
            <a:picLocks noChangeAspect="1"/>
          </p:cNvPicPr>
          <p:nvPr/>
        </p:nvPicPr>
        <p:blipFill rotWithShape="1">
          <a:blip r:embed="rId4"/>
          <a:srcRect t="34337" b="33593"/>
          <a:stretch/>
        </p:blipFill>
        <p:spPr>
          <a:xfrm>
            <a:off x="2347195" y="4623559"/>
            <a:ext cx="2816847" cy="1892526"/>
          </a:xfrm>
          <a:prstGeom prst="rect">
            <a:avLst/>
          </a:prstGeom>
        </p:spPr>
      </p:pic>
      <p:pic>
        <p:nvPicPr>
          <p:cNvPr id="27" name="Picture 26"/>
          <p:cNvPicPr>
            <a:picLocks noChangeAspect="1"/>
          </p:cNvPicPr>
          <p:nvPr/>
        </p:nvPicPr>
        <p:blipFill rotWithShape="1">
          <a:blip r:embed="rId4"/>
          <a:srcRect t="68871"/>
          <a:stretch/>
        </p:blipFill>
        <p:spPr>
          <a:xfrm>
            <a:off x="7033143" y="4617224"/>
            <a:ext cx="2816846" cy="1836984"/>
          </a:xfrm>
          <a:prstGeom prst="rect">
            <a:avLst/>
          </a:prstGeom>
        </p:spPr>
      </p:pic>
      <p:pic>
        <p:nvPicPr>
          <p:cNvPr id="2" name="Picture 1"/>
          <p:cNvPicPr>
            <a:picLocks noChangeAspect="1"/>
          </p:cNvPicPr>
          <p:nvPr/>
        </p:nvPicPr>
        <p:blipFill rotWithShape="1">
          <a:blip r:embed="rId5"/>
          <a:srcRect b="81877"/>
          <a:stretch/>
        </p:blipFill>
        <p:spPr>
          <a:xfrm>
            <a:off x="487066" y="1049515"/>
            <a:ext cx="3166211" cy="613416"/>
          </a:xfrm>
          <a:prstGeom prst="rect">
            <a:avLst/>
          </a:prstGeom>
        </p:spPr>
      </p:pic>
      <p:pic>
        <p:nvPicPr>
          <p:cNvPr id="3" name="Picture 2"/>
          <p:cNvPicPr>
            <a:picLocks noChangeAspect="1"/>
          </p:cNvPicPr>
          <p:nvPr/>
        </p:nvPicPr>
        <p:blipFill rotWithShape="1">
          <a:blip r:embed="rId5"/>
          <a:srcRect t="21838" b="62125"/>
          <a:stretch/>
        </p:blipFill>
        <p:spPr>
          <a:xfrm>
            <a:off x="4383302" y="1074791"/>
            <a:ext cx="3166215" cy="590292"/>
          </a:xfrm>
          <a:prstGeom prst="rect">
            <a:avLst/>
          </a:prstGeom>
        </p:spPr>
      </p:pic>
      <p:pic>
        <p:nvPicPr>
          <p:cNvPr id="4" name="Picture 3"/>
          <p:cNvPicPr>
            <a:picLocks noChangeAspect="1"/>
          </p:cNvPicPr>
          <p:nvPr/>
        </p:nvPicPr>
        <p:blipFill rotWithShape="1">
          <a:blip r:embed="rId5"/>
          <a:srcRect l="227" t="42242" r="-227" b="41526"/>
          <a:stretch/>
        </p:blipFill>
        <p:spPr>
          <a:xfrm>
            <a:off x="8715269" y="1070855"/>
            <a:ext cx="3166214" cy="597491"/>
          </a:xfrm>
          <a:prstGeom prst="rect">
            <a:avLst/>
          </a:prstGeom>
        </p:spPr>
      </p:pic>
      <p:pic>
        <p:nvPicPr>
          <p:cNvPr id="14" name="Picture 13"/>
          <p:cNvPicPr>
            <a:picLocks noChangeAspect="1"/>
          </p:cNvPicPr>
          <p:nvPr/>
        </p:nvPicPr>
        <p:blipFill rotWithShape="1">
          <a:blip r:embed="rId5"/>
          <a:srcRect t="61343" b="19491"/>
          <a:stretch/>
        </p:blipFill>
        <p:spPr>
          <a:xfrm>
            <a:off x="2347195" y="1655594"/>
            <a:ext cx="3166214" cy="705469"/>
          </a:xfrm>
          <a:prstGeom prst="rect">
            <a:avLst/>
          </a:prstGeom>
        </p:spPr>
      </p:pic>
      <p:pic>
        <p:nvPicPr>
          <p:cNvPr id="15" name="Picture 14"/>
          <p:cNvPicPr>
            <a:picLocks noChangeAspect="1"/>
          </p:cNvPicPr>
          <p:nvPr/>
        </p:nvPicPr>
        <p:blipFill rotWithShape="1">
          <a:blip r:embed="rId5"/>
          <a:srcRect t="82790"/>
          <a:stretch/>
        </p:blipFill>
        <p:spPr>
          <a:xfrm>
            <a:off x="6549285" y="1655594"/>
            <a:ext cx="3166215" cy="6334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4.81481E-6 L 0.12982 0.75254 " pathEditMode="relative" rAng="0" ptsTypes="AA">
                                      <p:cBhvr>
                                        <p:cTn id="6" dur="2000" fill="hold"/>
                                        <p:tgtEl>
                                          <p:spTgt spid="2"/>
                                        </p:tgtEl>
                                        <p:attrNameLst>
                                          <p:attrName>ppt_x</p:attrName>
                                          <p:attrName>ppt_y</p:attrName>
                                        </p:attrNameLst>
                                      </p:cBhvr>
                                      <p:rCtr x="6484" y="37616"/>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91667E-6 1.48148E-6 L -0.35898 0.43889 " pathEditMode="relative" rAng="0" ptsTypes="AA">
                                      <p:cBhvr>
                                        <p:cTn id="10" dur="2000" fill="hold"/>
                                        <p:tgtEl>
                                          <p:spTgt spid="3"/>
                                        </p:tgtEl>
                                        <p:attrNameLst>
                                          <p:attrName>ppt_x</p:attrName>
                                          <p:attrName>ppt_y</p:attrName>
                                        </p:attrNameLst>
                                      </p:cBhvr>
                                      <p:rCtr x="-17956" y="21944"/>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45833E-6 1.48148E-6 L -0.15495 0.75046 " pathEditMode="relative" rAng="0" ptsTypes="AA">
                                      <p:cBhvr>
                                        <p:cTn id="14" dur="2000" fill="hold"/>
                                        <p:tgtEl>
                                          <p:spTgt spid="4"/>
                                        </p:tgtEl>
                                        <p:attrNameLst>
                                          <p:attrName>ppt_x</p:attrName>
                                          <p:attrName>ppt_y</p:attrName>
                                        </p:attrNameLst>
                                      </p:cBhvr>
                                      <p:rCtr x="-7747" y="37523"/>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16667E-6 -4.07407E-6 L 0.1776 0.33172 " pathEditMode="relative" rAng="0" ptsTypes="AA">
                                      <p:cBhvr>
                                        <p:cTn id="18" dur="2000" fill="hold"/>
                                        <p:tgtEl>
                                          <p:spTgt spid="14"/>
                                        </p:tgtEl>
                                        <p:attrNameLst>
                                          <p:attrName>ppt_x</p:attrName>
                                          <p:attrName>ppt_y</p:attrName>
                                        </p:attrNameLst>
                                      </p:cBhvr>
                                      <p:rCtr x="8880" y="16574"/>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2.70833E-6 0 L 0.20299 0.33704 " pathEditMode="relative" rAng="0" ptsTypes="AA">
                                      <p:cBhvr>
                                        <p:cTn id="22" dur="2000" fill="hold"/>
                                        <p:tgtEl>
                                          <p:spTgt spid="15"/>
                                        </p:tgtEl>
                                        <p:attrNameLst>
                                          <p:attrName>ppt_x</p:attrName>
                                          <p:attrName>ppt_y</p:attrName>
                                        </p:attrNameLst>
                                      </p:cBhvr>
                                      <p:rCtr x="10143" y="16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3531" y="-7620"/>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2994661" y="70981"/>
            <a:ext cx="8892540" cy="954107"/>
          </a:xfrm>
          <a:prstGeom prst="rect">
            <a:avLst/>
          </a:prstGeom>
          <a:noFill/>
          <a:effectLst/>
        </p:spPr>
        <p:txBody>
          <a:bodyPr wrap="square" rtlCol="0">
            <a:spAutoFit/>
          </a:bodyPr>
          <a:lstStyle/>
          <a:p>
            <a:r>
              <a:rPr lang="en-US" sz="2800" b="1" u="sng" dirty="0">
                <a:effectLst>
                  <a:glow rad="88900">
                    <a:schemeClr val="bg1"/>
                  </a:glow>
                </a:effectLst>
                <a:cs typeface="Arial" panose="020B0604020202020204" pitchFamily="34" charset="0"/>
              </a:rPr>
              <a:t>Task 4, p. 51</a:t>
            </a:r>
            <a:r>
              <a:rPr lang="en-US" sz="2800" b="1" dirty="0">
                <a:effectLst>
                  <a:glow rad="88900">
                    <a:schemeClr val="bg1"/>
                  </a:glow>
                </a:effectLst>
                <a:cs typeface="Arial" panose="020B0604020202020204" pitchFamily="34" charset="0"/>
              </a:rPr>
              <a:t>: Complete the sentences with the verbs from the box.</a:t>
            </a:r>
          </a:p>
        </p:txBody>
      </p:sp>
      <p:sp>
        <p:nvSpPr>
          <p:cNvPr id="31" name="TextBox 30"/>
          <p:cNvSpPr txBox="1"/>
          <p:nvPr/>
        </p:nvSpPr>
        <p:spPr>
          <a:xfrm>
            <a:off x="487067" y="173266"/>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2" name="Text Box 6"/>
          <p:cNvSpPr txBox="1"/>
          <p:nvPr/>
        </p:nvSpPr>
        <p:spPr>
          <a:xfrm>
            <a:off x="228601" y="2202945"/>
            <a:ext cx="11877318" cy="3416320"/>
          </a:xfrm>
          <a:prstGeom prst="rect">
            <a:avLst/>
          </a:prstGeom>
          <a:noFill/>
        </p:spPr>
        <p:txBody>
          <a:bodyPr wrap="square" rtlCol="0" anchor="t">
            <a:spAutoFit/>
          </a:bodyPr>
          <a:lstStyle/>
          <a:p>
            <a:r>
              <a:rPr lang="en-US" sz="3200" b="1" dirty="0">
                <a:solidFill>
                  <a:srgbClr val="F7931D"/>
                </a:solidFill>
              </a:rPr>
              <a:t>1.</a:t>
            </a:r>
            <a:r>
              <a:rPr lang="en-US" sz="3200" dirty="0"/>
              <a:t> The British decorate their Christmas trees and ______ presents under them.</a:t>
            </a:r>
          </a:p>
          <a:p>
            <a:endParaRPr lang="en-US" sz="800" dirty="0"/>
          </a:p>
          <a:p>
            <a:r>
              <a:rPr lang="en-US" sz="3200" b="1" dirty="0">
                <a:solidFill>
                  <a:srgbClr val="F7931D"/>
                </a:solidFill>
              </a:rPr>
              <a:t>2.</a:t>
            </a:r>
            <a:r>
              <a:rPr lang="en-US" sz="3200" dirty="0"/>
              <a:t> Tom likes to ______ the view from the hill.</a:t>
            </a:r>
          </a:p>
          <a:p>
            <a:endParaRPr lang="en-US" sz="800" dirty="0"/>
          </a:p>
          <a:p>
            <a:r>
              <a:rPr lang="en-US" sz="3200" b="1" dirty="0">
                <a:solidFill>
                  <a:srgbClr val="F7931D"/>
                </a:solidFill>
              </a:rPr>
              <a:t>3.</a:t>
            </a:r>
            <a:r>
              <a:rPr lang="en-US" sz="3200" dirty="0"/>
              <a:t> In many cultures, knocking on wood is a way to ______ away bad spirits.</a:t>
            </a:r>
          </a:p>
          <a:p>
            <a:endParaRPr lang="en-US" sz="800" dirty="0"/>
          </a:p>
          <a:p>
            <a:r>
              <a:rPr lang="en-US" sz="3200" b="1" dirty="0">
                <a:solidFill>
                  <a:srgbClr val="F7931D"/>
                </a:solidFill>
              </a:rPr>
              <a:t>4.</a:t>
            </a:r>
            <a:r>
              <a:rPr lang="en-US" sz="3200" dirty="0"/>
              <a:t> Many Asians go to Buddhist temples to ______ for good luck.</a:t>
            </a:r>
          </a:p>
        </p:txBody>
      </p:sp>
      <p:sp>
        <p:nvSpPr>
          <p:cNvPr id="33" name="TextBox 32">
            <a:extLst>
              <a:ext uri="{FF2B5EF4-FFF2-40B4-BE49-F238E27FC236}">
                <a16:creationId xmlns:a16="http://schemas.microsoft.com/office/drawing/2014/main" id="{0AE78FE7-C418-4A32-AA4E-325C3CC90957}"/>
              </a:ext>
            </a:extLst>
          </p:cNvPr>
          <p:cNvSpPr txBox="1"/>
          <p:nvPr/>
        </p:nvSpPr>
        <p:spPr>
          <a:xfrm>
            <a:off x="8291381" y="2272634"/>
            <a:ext cx="1472516" cy="553998"/>
          </a:xfrm>
          <a:prstGeom prst="rect">
            <a:avLst/>
          </a:prstGeom>
          <a:noFill/>
        </p:spPr>
        <p:txBody>
          <a:bodyPr wrap="square">
            <a:spAutoFit/>
          </a:bodyPr>
          <a:lstStyle/>
          <a:p>
            <a:pPr algn="ctr"/>
            <a:r>
              <a:rPr lang="en-US" sz="3000" b="1">
                <a:solidFill>
                  <a:srgbClr val="EF4B66"/>
                </a:solidFill>
                <a:latin typeface="MyriadPro-Regular"/>
              </a:rPr>
              <a:t>place</a:t>
            </a:r>
            <a:endParaRPr lang="en-US" sz="3000" b="1" dirty="0">
              <a:solidFill>
                <a:srgbClr val="EF4B66"/>
              </a:solidFill>
            </a:endParaRPr>
          </a:p>
        </p:txBody>
      </p:sp>
      <p:sp>
        <p:nvSpPr>
          <p:cNvPr id="34" name="TextBox 33">
            <a:extLst>
              <a:ext uri="{FF2B5EF4-FFF2-40B4-BE49-F238E27FC236}">
                <a16:creationId xmlns:a16="http://schemas.microsoft.com/office/drawing/2014/main" id="{0AE78FE7-C418-4A32-AA4E-325C3CC90957}"/>
              </a:ext>
            </a:extLst>
          </p:cNvPr>
          <p:cNvSpPr txBox="1"/>
          <p:nvPr/>
        </p:nvSpPr>
        <p:spPr>
          <a:xfrm>
            <a:off x="2673095" y="3361308"/>
            <a:ext cx="1472516" cy="553998"/>
          </a:xfrm>
          <a:prstGeom prst="rect">
            <a:avLst/>
          </a:prstGeom>
          <a:noFill/>
        </p:spPr>
        <p:txBody>
          <a:bodyPr wrap="square">
            <a:spAutoFit/>
          </a:bodyPr>
          <a:lstStyle/>
          <a:p>
            <a:pPr algn="ctr"/>
            <a:r>
              <a:rPr lang="en-US" sz="3000" b="1" dirty="0">
                <a:solidFill>
                  <a:srgbClr val="EF4B66"/>
                </a:solidFill>
                <a:latin typeface="MyriadPro-Regular"/>
              </a:rPr>
              <a:t>admire</a:t>
            </a:r>
            <a:endParaRPr lang="en-US" sz="3000" b="1" dirty="0">
              <a:solidFill>
                <a:srgbClr val="EF4B66"/>
              </a:solidFill>
            </a:endParaRPr>
          </a:p>
        </p:txBody>
      </p:sp>
      <p:sp>
        <p:nvSpPr>
          <p:cNvPr id="35" name="TextBox 34">
            <a:extLst>
              <a:ext uri="{FF2B5EF4-FFF2-40B4-BE49-F238E27FC236}">
                <a16:creationId xmlns:a16="http://schemas.microsoft.com/office/drawing/2014/main" id="{0AE78FE7-C418-4A32-AA4E-325C3CC90957}"/>
              </a:ext>
            </a:extLst>
          </p:cNvPr>
          <p:cNvSpPr txBox="1"/>
          <p:nvPr/>
        </p:nvSpPr>
        <p:spPr>
          <a:xfrm>
            <a:off x="8467226" y="3974724"/>
            <a:ext cx="1472516" cy="553998"/>
          </a:xfrm>
          <a:prstGeom prst="rect">
            <a:avLst/>
          </a:prstGeom>
          <a:noFill/>
        </p:spPr>
        <p:txBody>
          <a:bodyPr wrap="square">
            <a:spAutoFit/>
          </a:bodyPr>
          <a:lstStyle/>
          <a:p>
            <a:pPr algn="ctr"/>
            <a:r>
              <a:rPr lang="en-US" sz="3000" b="1">
                <a:solidFill>
                  <a:srgbClr val="EF4B66"/>
                </a:solidFill>
                <a:latin typeface="MyriadPro-Regular"/>
              </a:rPr>
              <a:t>chase</a:t>
            </a:r>
            <a:endParaRPr lang="en-US" sz="3000" b="1" dirty="0">
              <a:solidFill>
                <a:srgbClr val="EF4B66"/>
              </a:solidFill>
            </a:endParaRPr>
          </a:p>
        </p:txBody>
      </p:sp>
      <p:sp>
        <p:nvSpPr>
          <p:cNvPr id="36" name="TextBox 35">
            <a:extLst>
              <a:ext uri="{FF2B5EF4-FFF2-40B4-BE49-F238E27FC236}">
                <a16:creationId xmlns:a16="http://schemas.microsoft.com/office/drawing/2014/main" id="{0AE78FE7-C418-4A32-AA4E-325C3CC90957}"/>
              </a:ext>
            </a:extLst>
          </p:cNvPr>
          <p:cNvSpPr txBox="1"/>
          <p:nvPr/>
        </p:nvSpPr>
        <p:spPr>
          <a:xfrm>
            <a:off x="7064924" y="5065267"/>
            <a:ext cx="1472516" cy="553998"/>
          </a:xfrm>
          <a:prstGeom prst="rect">
            <a:avLst/>
          </a:prstGeom>
          <a:noFill/>
        </p:spPr>
        <p:txBody>
          <a:bodyPr wrap="square">
            <a:spAutoFit/>
          </a:bodyPr>
          <a:lstStyle/>
          <a:p>
            <a:pPr algn="ctr"/>
            <a:r>
              <a:rPr lang="en-US" sz="3000" b="1">
                <a:solidFill>
                  <a:srgbClr val="EF4B66"/>
                </a:solidFill>
                <a:latin typeface="MyriadPro-Regular"/>
              </a:rPr>
              <a:t>pray</a:t>
            </a:r>
            <a:endParaRPr lang="en-US" sz="3000" b="1" dirty="0">
              <a:solidFill>
                <a:srgbClr val="EF4B66"/>
              </a:solidFill>
            </a:endParaRPr>
          </a:p>
        </p:txBody>
      </p:sp>
      <p:pic>
        <p:nvPicPr>
          <p:cNvPr id="4" name="Picture 3">
            <a:extLst>
              <a:ext uri="{FF2B5EF4-FFF2-40B4-BE49-F238E27FC236}">
                <a16:creationId xmlns:a16="http://schemas.microsoft.com/office/drawing/2014/main" id="{B96CD8F7-65C4-3705-F0C6-4E08A81FA074}"/>
              </a:ext>
            </a:extLst>
          </p:cNvPr>
          <p:cNvPicPr>
            <a:picLocks noChangeAspect="1"/>
          </p:cNvPicPr>
          <p:nvPr/>
        </p:nvPicPr>
        <p:blipFill>
          <a:blip r:embed="rId3"/>
          <a:stretch>
            <a:fillRect/>
          </a:stretch>
        </p:blipFill>
        <p:spPr>
          <a:xfrm>
            <a:off x="2904220" y="1212632"/>
            <a:ext cx="6027861" cy="6275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21"/>
          <p:cNvGrpSpPr/>
          <p:nvPr/>
        </p:nvGrpSpPr>
        <p:grpSpPr>
          <a:xfrm>
            <a:off x="-3531" y="-7620"/>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6051194" y="179976"/>
            <a:ext cx="5495878" cy="553998"/>
          </a:xfrm>
          <a:prstGeom prst="rect">
            <a:avLst/>
          </a:prstGeom>
          <a:noFill/>
          <a:effectLst/>
        </p:spPr>
        <p:txBody>
          <a:bodyPr wrap="square" rtlCol="0">
            <a:spAutoFit/>
          </a:bodyPr>
          <a:lstStyle/>
          <a:p>
            <a:r>
              <a:rPr lang="en-US" sz="3000" b="1" dirty="0">
                <a:solidFill>
                  <a:schemeClr val="bg1"/>
                </a:solidFill>
              </a:rPr>
              <a:t>New Years around the world.</a:t>
            </a:r>
          </a:p>
        </p:txBody>
      </p:sp>
      <p:sp>
        <p:nvSpPr>
          <p:cNvPr id="26" name="TextBox 25"/>
          <p:cNvSpPr txBox="1"/>
          <p:nvPr/>
        </p:nvSpPr>
        <p:spPr>
          <a:xfrm>
            <a:off x="3531" y="195865"/>
            <a:ext cx="6353348" cy="553998"/>
          </a:xfrm>
          <a:prstGeom prst="rect">
            <a:avLst/>
          </a:prstGeom>
          <a:noFill/>
          <a:effectLst/>
        </p:spPr>
        <p:txBody>
          <a:bodyPr wrap="square" rtlCol="0">
            <a:spAutoFit/>
          </a:bodyPr>
          <a:lstStyle/>
          <a:p>
            <a:r>
              <a:rPr lang="en-US" sz="3000" b="1" dirty="0">
                <a:effectLst>
                  <a:glow rad="88900">
                    <a:schemeClr val="bg1"/>
                  </a:glow>
                </a:effectLst>
                <a:latin typeface="Arial" panose="020B0604020202020204" pitchFamily="34" charset="0"/>
                <a:cs typeface="Arial" panose="020B0604020202020204" pitchFamily="34" charset="0"/>
              </a:rPr>
              <a:t>FURTHER PRACTICE</a:t>
            </a:r>
          </a:p>
        </p:txBody>
      </p:sp>
      <p:pic>
        <p:nvPicPr>
          <p:cNvPr id="3" name="Picture 2"/>
          <p:cNvPicPr>
            <a:picLocks noChangeAspect="1"/>
          </p:cNvPicPr>
          <p:nvPr/>
        </p:nvPicPr>
        <p:blipFill>
          <a:blip r:embed="rId3"/>
          <a:stretch>
            <a:fillRect/>
          </a:stretch>
        </p:blipFill>
        <p:spPr>
          <a:xfrm>
            <a:off x="4185674" y="210351"/>
            <a:ext cx="1906795" cy="592652"/>
          </a:xfrm>
          <a:prstGeom prst="rect">
            <a:avLst/>
          </a:prstGeom>
        </p:spPr>
      </p:pic>
      <p:sp>
        <p:nvSpPr>
          <p:cNvPr id="27" name="TextBox 26"/>
          <p:cNvSpPr txBox="1"/>
          <p:nvPr/>
        </p:nvSpPr>
        <p:spPr>
          <a:xfrm>
            <a:off x="86081" y="1001532"/>
            <a:ext cx="12143663" cy="954107"/>
          </a:xfrm>
          <a:prstGeom prst="rect">
            <a:avLst/>
          </a:prstGeom>
          <a:noFill/>
          <a:effectLst/>
        </p:spPr>
        <p:txBody>
          <a:bodyPr wrap="square" rtlCol="0">
            <a:spAutoFit/>
          </a:bodyPr>
          <a:lstStyle/>
          <a:p>
            <a:r>
              <a:rPr lang="en-US" sz="2700" b="1" u="sng" dirty="0">
                <a:effectLst>
                  <a:glow rad="88900">
                    <a:schemeClr val="bg1"/>
                  </a:glow>
                </a:effectLst>
                <a:cs typeface="Arial" panose="020B0604020202020204" pitchFamily="34" charset="0"/>
              </a:rPr>
              <a:t>Task 5, p. 51</a:t>
            </a:r>
            <a:r>
              <a:rPr lang="en-US" sz="2700" b="1" dirty="0">
                <a:effectLst>
                  <a:glow rad="88900">
                    <a:schemeClr val="bg1"/>
                  </a:glow>
                </a:effectLst>
                <a:cs typeface="Arial" panose="020B0604020202020204" pitchFamily="34" charset="0"/>
              </a:rPr>
              <a:t>: </a:t>
            </a:r>
            <a:r>
              <a:rPr lang="en-US" sz="2700" b="1" dirty="0"/>
              <a:t>People around the world celebrate New Years differently. Choose the  tradition below. </a:t>
            </a:r>
          </a:p>
        </p:txBody>
      </p:sp>
      <p:pic>
        <p:nvPicPr>
          <p:cNvPr id="11" name="Picture 10"/>
          <p:cNvPicPr>
            <a:picLocks noChangeAspect="1"/>
          </p:cNvPicPr>
          <p:nvPr/>
        </p:nvPicPr>
        <p:blipFill rotWithShape="1">
          <a:blip r:embed="rId4"/>
          <a:srcRect r="3207"/>
          <a:stretch/>
        </p:blipFill>
        <p:spPr>
          <a:xfrm>
            <a:off x="92272" y="2047368"/>
            <a:ext cx="5780463" cy="3048493"/>
          </a:xfrm>
          <a:prstGeom prst="rect">
            <a:avLst/>
          </a:prstGeom>
        </p:spPr>
      </p:pic>
      <p:pic>
        <p:nvPicPr>
          <p:cNvPr id="28" name="Picture 27"/>
          <p:cNvPicPr>
            <a:picLocks noChangeAspect="1"/>
          </p:cNvPicPr>
          <p:nvPr/>
        </p:nvPicPr>
        <p:blipFill rotWithShape="1">
          <a:blip r:embed="rId5"/>
          <a:srcRect r="1793"/>
          <a:stretch/>
        </p:blipFill>
        <p:spPr>
          <a:xfrm>
            <a:off x="6097191" y="1996739"/>
            <a:ext cx="5913478" cy="2605962"/>
          </a:xfrm>
          <a:prstGeom prst="rect">
            <a:avLst/>
          </a:prstGeom>
        </p:spPr>
      </p:pic>
      <p:sp>
        <p:nvSpPr>
          <p:cNvPr id="29" name="Oval 28"/>
          <p:cNvSpPr/>
          <p:nvPr/>
        </p:nvSpPr>
        <p:spPr>
          <a:xfrm>
            <a:off x="4125907" y="2607224"/>
            <a:ext cx="404055" cy="419391"/>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00294" y="3664842"/>
            <a:ext cx="404055" cy="419391"/>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600113" y="4749386"/>
            <a:ext cx="404055" cy="419391"/>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10251494" y="2582501"/>
            <a:ext cx="398927" cy="403673"/>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10242702" y="4049943"/>
            <a:ext cx="398927" cy="403673"/>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C554791C-EB87-3284-9125-76181728DEED}"/>
              </a:ext>
            </a:extLst>
          </p:cNvPr>
          <p:cNvCxnSpPr/>
          <p:nvPr/>
        </p:nvCxnSpPr>
        <p:spPr>
          <a:xfrm>
            <a:off x="6005750" y="2041870"/>
            <a:ext cx="0" cy="3053991"/>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417DB6CB-A12B-B976-E02A-21799982CD09}"/>
              </a:ext>
            </a:extLst>
          </p:cNvPr>
          <p:cNvPicPr>
            <a:picLocks noChangeAspect="1"/>
          </p:cNvPicPr>
          <p:nvPr/>
        </p:nvPicPr>
        <p:blipFill>
          <a:blip r:embed="rId6"/>
          <a:stretch>
            <a:fillRect/>
          </a:stretch>
        </p:blipFill>
        <p:spPr>
          <a:xfrm>
            <a:off x="4529962" y="4631736"/>
            <a:ext cx="7666866" cy="22162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2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circle(in)">
                                      <p:cBhvr>
                                        <p:cTn id="12" dur="20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circle(in)">
                                      <p:cBhvr>
                                        <p:cTn id="17" dur="20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circle(in)">
                                      <p:cBhvr>
                                        <p:cTn id="22" dur="20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circle(in)">
                                      <p:cBhvr>
                                        <p:cTn id="2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29" grpId="1" animBg="1"/>
      <p:bldP spid="30" grpId="0" bldLvl="0" animBg="1"/>
      <p:bldP spid="30" grpId="1" animBg="1"/>
      <p:bldP spid="31" grpId="0" bldLvl="0" animBg="1"/>
      <p:bldP spid="31" grpId="1" animBg="1"/>
      <p:bldP spid="32" grpId="0" bldLvl="0" animBg="1"/>
      <p:bldP spid="32" grpId="1" animBg="1"/>
      <p:bldP spid="33" grpId="0" bldLvl="0" animBg="1"/>
      <p:bldP spid="3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531" y="-7620"/>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4" y="1290971"/>
            <a:ext cx="3809720"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F3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9" name="TextBox 8"/>
          <p:cNvSpPr txBox="1"/>
          <p:nvPr/>
        </p:nvSpPr>
        <p:spPr>
          <a:xfrm>
            <a:off x="487067" y="2164568"/>
            <a:ext cx="10916556" cy="2308324"/>
          </a:xfrm>
          <a:prstGeom prst="rect">
            <a:avLst/>
          </a:prstGeom>
          <a:noFill/>
        </p:spPr>
        <p:txBody>
          <a:bodyPr wrap="square" rtlCol="0">
            <a:spAutoFit/>
          </a:bodyPr>
          <a:lstStyle/>
          <a:p>
            <a:pPr>
              <a:lnSpc>
                <a:spcPct val="150000"/>
              </a:lnSpc>
            </a:pPr>
            <a:r>
              <a:rPr lang="en-US" sz="3200" dirty="0"/>
              <a:t>What have we learnt in this lesson?</a:t>
            </a:r>
          </a:p>
          <a:p>
            <a:pPr marL="457200" indent="-457200">
              <a:lnSpc>
                <a:spcPct val="150000"/>
              </a:lnSpc>
              <a:buFont typeface="Wingdings" panose="05000000000000000000" pitchFamily="2" charset="2"/>
              <a:buChar char="ü"/>
            </a:pPr>
            <a:r>
              <a:rPr lang="en-US" sz="3200" dirty="0"/>
              <a:t>identify the topic of the unit</a:t>
            </a:r>
          </a:p>
          <a:p>
            <a:pPr marL="457200" indent="-457200">
              <a:lnSpc>
                <a:spcPct val="150000"/>
              </a:lnSpc>
              <a:buFont typeface="Wingdings" panose="05000000000000000000" pitchFamily="2" charset="2"/>
              <a:buChar char="ü"/>
            </a:pPr>
            <a:r>
              <a:rPr lang="en-US" sz="3200" dirty="0"/>
              <a:t>use lexical items related to </a:t>
            </a:r>
            <a:r>
              <a:rPr lang="en-US" sz="3200"/>
              <a:t>Tet holiday</a:t>
            </a:r>
            <a:endParaRPr lang="en-US" sz="3200" dirty="0"/>
          </a:p>
        </p:txBody>
      </p:sp>
      <p:pic>
        <p:nvPicPr>
          <p:cNvPr id="2050" name="Picture 2" descr="Recruiting Action Plan Wrap-Up – firecrack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0588" y="1436567"/>
            <a:ext cx="3203942" cy="215264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87067" y="173266"/>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arn(inVertical)">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531" y="-7620"/>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49944" y="1331913"/>
            <a:ext cx="10815315" cy="461665"/>
          </a:xfrm>
          <a:prstGeom prst="rect">
            <a:avLst/>
          </a:prstGeom>
          <a:noFill/>
          <a:effectLst/>
        </p:spPr>
        <p:txBody>
          <a:bodyPr wrap="square" rtlCol="0">
            <a:spAutoFit/>
          </a:bodyPr>
          <a:lstStyle/>
          <a:p>
            <a:r>
              <a:rPr lang="en-US" sz="2400" b="1">
                <a:effectLst>
                  <a:glow rad="88900">
                    <a:schemeClr val="bg1"/>
                  </a:glow>
                </a:effectLst>
                <a:latin typeface="Arial" panose="020B0604020202020204" pitchFamily="34" charset="0"/>
                <a:cs typeface="Arial" panose="020B0604020202020204" pitchFamily="34" charset="0"/>
              </a:rPr>
              <a:t>Homework</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F3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6603" y="1195393"/>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2" name="TextBox 1"/>
          <p:cNvSpPr txBox="1"/>
          <p:nvPr/>
        </p:nvSpPr>
        <p:spPr>
          <a:xfrm>
            <a:off x="827501" y="2435577"/>
            <a:ext cx="8149852" cy="1569660"/>
          </a:xfrm>
          <a:prstGeom prst="rect">
            <a:avLst/>
          </a:prstGeom>
          <a:noFill/>
        </p:spPr>
        <p:txBody>
          <a:bodyPr wrap="square" rtlCol="0">
            <a:spAutoFit/>
          </a:bodyPr>
          <a:lstStyle/>
          <a:p>
            <a:pPr>
              <a:lnSpc>
                <a:spcPct val="150000"/>
              </a:lnSpc>
            </a:pPr>
            <a:r>
              <a:rPr lang="en-US" sz="3200"/>
              <a:t>- Learn the new words by heart.</a:t>
            </a:r>
          </a:p>
          <a:p>
            <a:pPr>
              <a:lnSpc>
                <a:spcPct val="150000"/>
              </a:lnSpc>
            </a:pPr>
            <a:r>
              <a:rPr lang="en-US" sz="3200"/>
              <a:t>- Practise talking about Tet Holiday.</a:t>
            </a: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100000" l="13736" r="86264"/>
                    </a14:imgEffect>
                  </a14:imgLayer>
                </a14:imgProps>
              </a:ext>
              <a:ext uri="{28A0092B-C50C-407E-A947-70E740481C1C}">
                <a14:useLocalDpi xmlns:a14="http://schemas.microsoft.com/office/drawing/2010/main" val="0"/>
              </a:ext>
            </a:extLst>
          </a:blip>
          <a:stretch>
            <a:fillRect/>
          </a:stretch>
        </p:blipFill>
        <p:spPr>
          <a:xfrm>
            <a:off x="6557601" y="3473121"/>
            <a:ext cx="4249429" cy="2965261"/>
          </a:xfrm>
          <a:prstGeom prst="rect">
            <a:avLst/>
          </a:prstGeom>
        </p:spPr>
      </p:pic>
      <p:sp>
        <p:nvSpPr>
          <p:cNvPr id="22" name="TextBox 21"/>
          <p:cNvSpPr txBox="1"/>
          <p:nvPr/>
        </p:nvSpPr>
        <p:spPr>
          <a:xfrm>
            <a:off x="487067" y="173266"/>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FF07E-3571-D614-6C9C-10105A141BDA}"/>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F9A6406D-8D6F-4886-B5D4-4F7BA04F2625}"/>
              </a:ext>
            </a:extLst>
          </p:cNvPr>
          <p:cNvSpPr>
            <a:spLocks noGrp="1"/>
          </p:cNvSpPr>
          <p:nvPr>
            <p:ph idx="1"/>
          </p:nvPr>
        </p:nvSpPr>
        <p:spPr/>
        <p:txBody>
          <a:bodyPr/>
          <a:lstStyle/>
          <a:p>
            <a:endParaRPr lang="vi-VN"/>
          </a:p>
        </p:txBody>
      </p:sp>
      <p:pic>
        <p:nvPicPr>
          <p:cNvPr id="4" name="Picture 3" descr="flat-tet-background_23-2149252161"/>
          <p:cNvPicPr>
            <a:picLocks noChangeAspect="1"/>
          </p:cNvPicPr>
          <p:nvPr/>
        </p:nvPicPr>
        <p:blipFill>
          <a:blip r:embed="rId2"/>
          <a:stretch>
            <a:fillRect/>
          </a:stretch>
        </p:blipFill>
        <p:spPr>
          <a:xfrm>
            <a:off x="2769410" y="2228533"/>
            <a:ext cx="5923915" cy="3948430"/>
          </a:xfrm>
          <a:prstGeom prst="rect">
            <a:avLst/>
          </a:prstGeom>
        </p:spPr>
      </p:pic>
      <p:sp>
        <p:nvSpPr>
          <p:cNvPr id="43" name="TextBox 42"/>
          <p:cNvSpPr txBox="1"/>
          <p:nvPr/>
        </p:nvSpPr>
        <p:spPr>
          <a:xfrm>
            <a:off x="3517502" y="1277782"/>
            <a:ext cx="4427733" cy="583565"/>
          </a:xfrm>
          <a:prstGeom prst="rect">
            <a:avLst/>
          </a:prstGeom>
          <a:noFill/>
        </p:spPr>
        <p:txBody>
          <a:bodyPr wrap="square" rtlCol="0">
            <a:spAutoFit/>
          </a:bodyPr>
          <a:lstStyle/>
          <a:p>
            <a:pPr algn="ctr"/>
            <a:r>
              <a:rPr lang="en-US" sz="3200" b="1" dirty="0">
                <a:solidFill>
                  <a:srgbClr val="E0702A"/>
                </a:solidFill>
              </a:rPr>
              <a:t>Tet is coming!</a:t>
            </a:r>
          </a:p>
        </p:txBody>
      </p:sp>
      <p:grpSp>
        <p:nvGrpSpPr>
          <p:cNvPr id="6" name="Group 5">
            <a:extLst>
              <a:ext uri="{FF2B5EF4-FFF2-40B4-BE49-F238E27FC236}">
                <a16:creationId xmlns:a16="http://schemas.microsoft.com/office/drawing/2014/main" id="{4860B337-85C8-E083-A07D-17678F07AE8E}"/>
              </a:ext>
            </a:extLst>
          </p:cNvPr>
          <p:cNvGrpSpPr/>
          <p:nvPr/>
        </p:nvGrpSpPr>
        <p:grpSpPr>
          <a:xfrm>
            <a:off x="-3531" y="-7620"/>
            <a:ext cx="12192000" cy="1083309"/>
            <a:chOff x="0" y="-3"/>
            <a:chExt cx="12192000" cy="1083309"/>
          </a:xfrm>
        </p:grpSpPr>
        <p:sp>
          <p:nvSpPr>
            <p:cNvPr id="7" name="Round Single Corner Rectangle 15">
              <a:extLst>
                <a:ext uri="{FF2B5EF4-FFF2-40B4-BE49-F238E27FC236}">
                  <a16:creationId xmlns:a16="http://schemas.microsoft.com/office/drawing/2014/main" id="{960C11BE-2AAF-F023-D7E9-E92F9B6757FA}"/>
                </a:ext>
              </a:extLst>
            </p:cNvPr>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 Single Corner Rectangle 16">
              <a:extLst>
                <a:ext uri="{FF2B5EF4-FFF2-40B4-BE49-F238E27FC236}">
                  <a16:creationId xmlns:a16="http://schemas.microsoft.com/office/drawing/2014/main" id="{8CC9B7E8-CC9A-584D-8BD3-0E5079A15AD8}"/>
                </a:ext>
              </a:extLst>
            </p:cNvPr>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17">
              <a:extLst>
                <a:ext uri="{FF2B5EF4-FFF2-40B4-BE49-F238E27FC236}">
                  <a16:creationId xmlns:a16="http://schemas.microsoft.com/office/drawing/2014/main" id="{AF92208D-B816-4471-664F-2441A1C1607D}"/>
                </a:ext>
              </a:extLst>
            </p:cNvPr>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a:extLst>
              <a:ext uri="{FF2B5EF4-FFF2-40B4-BE49-F238E27FC236}">
                <a16:creationId xmlns:a16="http://schemas.microsoft.com/office/drawing/2014/main" id="{91EF6F13-447A-D1CD-12FD-652824F4F90A}"/>
              </a:ext>
            </a:extLst>
          </p:cNvPr>
          <p:cNvSpPr txBox="1"/>
          <p:nvPr/>
        </p:nvSpPr>
        <p:spPr>
          <a:xfrm>
            <a:off x="487067" y="173266"/>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PRESENTATION</a:t>
            </a:r>
          </a:p>
        </p:txBody>
      </p:sp>
    </p:spTree>
    <p:extLst>
      <p:ext uri="{BB962C8B-B14F-4D97-AF65-F5344CB8AC3E}">
        <p14:creationId xmlns:p14="http://schemas.microsoft.com/office/powerpoint/2010/main" val="77279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531" y="-7620"/>
            <a:ext cx="12192000" cy="1083309"/>
            <a:chOff x="0" y="-3"/>
            <a:chExt cx="12192000" cy="1083309"/>
          </a:xfrm>
        </p:grpSpPr>
        <p:sp>
          <p:nvSpPr>
            <p:cNvPr id="16" name="Round Single Corner Rectangle 15"/>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352118" y="1849931"/>
            <a:ext cx="523112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000" b="1" dirty="0">
                <a:solidFill>
                  <a:srgbClr val="AD4F0F"/>
                </a:solidFill>
              </a:rPr>
              <a:t>admire (v)</a:t>
            </a:r>
          </a:p>
        </p:txBody>
      </p:sp>
      <p:sp>
        <p:nvSpPr>
          <p:cNvPr id="12" name="Rectangle 11"/>
          <p:cNvSpPr/>
          <p:nvPr/>
        </p:nvSpPr>
        <p:spPr>
          <a:xfrm>
            <a:off x="212233" y="4133458"/>
            <a:ext cx="5501025" cy="1323439"/>
          </a:xfrm>
          <a:prstGeom prst="rect">
            <a:avLst/>
          </a:prstGeom>
        </p:spPr>
        <p:txBody>
          <a:bodyPr wrap="square">
            <a:spAutoFit/>
          </a:bodyPr>
          <a:lstStyle/>
          <a:p>
            <a:pPr lvl="0" algn="ctr"/>
            <a:r>
              <a:rPr lang="en-US" sz="4000" dirty="0" err="1"/>
              <a:t>khâm</a:t>
            </a:r>
            <a:r>
              <a:rPr lang="en-US" sz="4000" dirty="0"/>
              <a:t> </a:t>
            </a:r>
            <a:r>
              <a:rPr lang="en-US" sz="4000" dirty="0" err="1"/>
              <a:t>phục</a:t>
            </a:r>
            <a:r>
              <a:rPr lang="en-US" sz="4000" dirty="0"/>
              <a:t>, </a:t>
            </a:r>
            <a:r>
              <a:rPr lang="en-US" sz="4000" dirty="0" err="1"/>
              <a:t>ngưỡng</a:t>
            </a:r>
            <a:r>
              <a:rPr lang="en-US" sz="4000" dirty="0"/>
              <a:t> </a:t>
            </a:r>
            <a:r>
              <a:rPr lang="en-US" sz="4000" dirty="0" err="1"/>
              <a:t>mộ</a:t>
            </a:r>
            <a:r>
              <a:rPr lang="en-US" sz="4000" dirty="0"/>
              <a:t>/ </a:t>
            </a:r>
            <a:r>
              <a:rPr lang="en-US" sz="4000" dirty="0" err="1"/>
              <a:t>ngắm</a:t>
            </a:r>
            <a:r>
              <a:rPr lang="en-US" sz="4000" dirty="0"/>
              <a:t> (</a:t>
            </a:r>
            <a:r>
              <a:rPr lang="en-US" sz="4000" dirty="0" err="1"/>
              <a:t>hoa</a:t>
            </a:r>
            <a:r>
              <a:rPr lang="en-US" sz="4000" dirty="0"/>
              <a:t>, </a:t>
            </a:r>
            <a:r>
              <a:rPr lang="en-US" sz="4000" dirty="0" err="1"/>
              <a:t>trăng</a:t>
            </a:r>
            <a:r>
              <a:rPr lang="en-US" sz="4000" dirty="0"/>
              <a:t>…)</a:t>
            </a:r>
          </a:p>
        </p:txBody>
      </p:sp>
      <p:sp>
        <p:nvSpPr>
          <p:cNvPr id="2" name="Rectangle 1"/>
          <p:cNvSpPr/>
          <p:nvPr/>
        </p:nvSpPr>
        <p:spPr>
          <a:xfrm>
            <a:off x="1209663" y="3031933"/>
            <a:ext cx="3516037" cy="707886"/>
          </a:xfrm>
          <a:prstGeom prst="rect">
            <a:avLst/>
          </a:prstGeom>
        </p:spPr>
        <p:txBody>
          <a:bodyPr wrap="square">
            <a:spAutoFit/>
          </a:bodyPr>
          <a:lstStyle/>
          <a:p>
            <a:pPr algn="ctr"/>
            <a:r>
              <a:rPr lang="en-US" sz="4000" b="1" dirty="0">
                <a:solidFill>
                  <a:schemeClr val="accent5">
                    <a:lumMod val="50000"/>
                  </a:schemeClr>
                </a:solidFill>
              </a:rPr>
              <a:t>/</a:t>
            </a:r>
            <a:r>
              <a:rPr lang="en-US" sz="4000" b="1" dirty="0" err="1">
                <a:solidFill>
                  <a:schemeClr val="accent5">
                    <a:lumMod val="50000"/>
                  </a:schemeClr>
                </a:solidFill>
              </a:rPr>
              <a:t>ədˈmaɪər</a:t>
            </a:r>
            <a:r>
              <a:rPr lang="en-US" sz="4000" b="1" dirty="0">
                <a:solidFill>
                  <a:schemeClr val="accent5">
                    <a:lumMod val="50000"/>
                  </a:schemeClr>
                </a:solidFill>
              </a:rPr>
              <a:t>/</a:t>
            </a:r>
          </a:p>
        </p:txBody>
      </p:sp>
      <p:sp>
        <p:nvSpPr>
          <p:cNvPr id="15" name="TextBox 14"/>
          <p:cNvSpPr txBox="1"/>
          <p:nvPr/>
        </p:nvSpPr>
        <p:spPr>
          <a:xfrm>
            <a:off x="487067" y="173266"/>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VOCABULARY</a:t>
            </a:r>
          </a:p>
        </p:txBody>
      </p:sp>
      <p:pic>
        <p:nvPicPr>
          <p:cNvPr id="100" name="Content Placeholder 99"/>
          <p:cNvPicPr>
            <a:picLocks noGrp="1"/>
          </p:cNvPicPr>
          <p:nvPr>
            <p:ph idx="1"/>
          </p:nvPr>
        </p:nvPicPr>
        <p:blipFill>
          <a:blip r:embed="rId3"/>
          <a:stretch>
            <a:fillRect/>
          </a:stretch>
        </p:blipFill>
        <p:spPr>
          <a:xfrm>
            <a:off x="5843270" y="2101850"/>
            <a:ext cx="5759450" cy="300736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54C84-9018-6296-AC6E-93F5F9F874C5}"/>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565915B7-45FB-1413-2B26-2DD6B8BE14F0}"/>
              </a:ext>
            </a:extLst>
          </p:cNvPr>
          <p:cNvGrpSpPr/>
          <p:nvPr/>
        </p:nvGrpSpPr>
        <p:grpSpPr>
          <a:xfrm>
            <a:off x="-3531" y="-7620"/>
            <a:ext cx="12192000" cy="1083309"/>
            <a:chOff x="0" y="-3"/>
            <a:chExt cx="12192000" cy="1083309"/>
          </a:xfrm>
        </p:grpSpPr>
        <p:sp>
          <p:nvSpPr>
            <p:cNvPr id="16" name="Round Single Corner Rectangle 15">
              <a:extLst>
                <a:ext uri="{FF2B5EF4-FFF2-40B4-BE49-F238E27FC236}">
                  <a16:creationId xmlns:a16="http://schemas.microsoft.com/office/drawing/2014/main" id="{358A7306-CB5E-9056-89DB-403AEADE6347}"/>
                </a:ext>
              </a:extLst>
            </p:cNvPr>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a:extLst>
                <a:ext uri="{FF2B5EF4-FFF2-40B4-BE49-F238E27FC236}">
                  <a16:creationId xmlns:a16="http://schemas.microsoft.com/office/drawing/2014/main" id="{F12750A2-E5E4-DB64-320A-5CAA909601B9}"/>
                </a:ext>
              </a:extLst>
            </p:cNvPr>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a:extLst>
                <a:ext uri="{FF2B5EF4-FFF2-40B4-BE49-F238E27FC236}">
                  <a16:creationId xmlns:a16="http://schemas.microsoft.com/office/drawing/2014/main" id="{FB0C0C05-FCA8-9F69-009F-A35BCFE4537D}"/>
                </a:ext>
              </a:extLst>
            </p:cNvPr>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a:extLst>
              <a:ext uri="{FF2B5EF4-FFF2-40B4-BE49-F238E27FC236}">
                <a16:creationId xmlns:a16="http://schemas.microsoft.com/office/drawing/2014/main" id="{6A88EB6E-511A-09AD-D51C-CC37B60263EA}"/>
              </a:ext>
            </a:extLst>
          </p:cNvPr>
          <p:cNvSpPr txBox="1"/>
          <p:nvPr/>
        </p:nvSpPr>
        <p:spPr>
          <a:xfrm>
            <a:off x="352118" y="1849931"/>
            <a:ext cx="523112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000" b="1" dirty="0">
                <a:solidFill>
                  <a:srgbClr val="AD4F0F"/>
                </a:solidFill>
              </a:rPr>
              <a:t>bad spirit (n)</a:t>
            </a:r>
          </a:p>
        </p:txBody>
      </p:sp>
      <p:sp>
        <p:nvSpPr>
          <p:cNvPr id="12" name="Rectangle 11">
            <a:extLst>
              <a:ext uri="{FF2B5EF4-FFF2-40B4-BE49-F238E27FC236}">
                <a16:creationId xmlns:a16="http://schemas.microsoft.com/office/drawing/2014/main" id="{BD14BC48-22B1-972A-4775-2FA9A412EC63}"/>
              </a:ext>
            </a:extLst>
          </p:cNvPr>
          <p:cNvSpPr/>
          <p:nvPr/>
        </p:nvSpPr>
        <p:spPr>
          <a:xfrm>
            <a:off x="217169" y="4255624"/>
            <a:ext cx="5501025" cy="707886"/>
          </a:xfrm>
          <a:prstGeom prst="rect">
            <a:avLst/>
          </a:prstGeom>
        </p:spPr>
        <p:txBody>
          <a:bodyPr wrap="square">
            <a:spAutoFit/>
          </a:bodyPr>
          <a:lstStyle/>
          <a:p>
            <a:pPr lvl="0" algn="ctr"/>
            <a:r>
              <a:rPr lang="en-US" sz="4000" dirty="0" err="1"/>
              <a:t>điều</a:t>
            </a:r>
            <a:r>
              <a:rPr lang="en-US" sz="4000" dirty="0"/>
              <a:t> </a:t>
            </a:r>
            <a:r>
              <a:rPr lang="en-US" sz="4000" dirty="0" err="1"/>
              <a:t>xấu</a:t>
            </a:r>
            <a:r>
              <a:rPr lang="en-US" sz="4000" dirty="0"/>
              <a:t> xa, </a:t>
            </a:r>
            <a:r>
              <a:rPr lang="en-US" sz="4000" dirty="0" err="1"/>
              <a:t>tà</a:t>
            </a:r>
            <a:r>
              <a:rPr lang="en-US" sz="4000" dirty="0"/>
              <a:t> ma</a:t>
            </a:r>
          </a:p>
        </p:txBody>
      </p:sp>
      <p:sp>
        <p:nvSpPr>
          <p:cNvPr id="2" name="Rectangle 1">
            <a:extLst>
              <a:ext uri="{FF2B5EF4-FFF2-40B4-BE49-F238E27FC236}">
                <a16:creationId xmlns:a16="http://schemas.microsoft.com/office/drawing/2014/main" id="{2ED92733-4E48-D181-14C9-5696096B93E8}"/>
              </a:ext>
            </a:extLst>
          </p:cNvPr>
          <p:cNvSpPr/>
          <p:nvPr/>
        </p:nvSpPr>
        <p:spPr>
          <a:xfrm>
            <a:off x="1053557" y="3238103"/>
            <a:ext cx="3708430" cy="707886"/>
          </a:xfrm>
          <a:prstGeom prst="rect">
            <a:avLst/>
          </a:prstGeom>
        </p:spPr>
        <p:txBody>
          <a:bodyPr wrap="square">
            <a:spAutoFit/>
          </a:bodyPr>
          <a:lstStyle/>
          <a:p>
            <a:pPr algn="ctr"/>
            <a:r>
              <a:rPr lang="en-US" sz="4000" b="1" dirty="0">
                <a:solidFill>
                  <a:schemeClr val="accent5">
                    <a:lumMod val="50000"/>
                  </a:schemeClr>
                </a:solidFill>
              </a:rPr>
              <a:t>/</a:t>
            </a:r>
            <a:r>
              <a:rPr lang="en-US" sz="4000" b="1" dirty="0" err="1">
                <a:solidFill>
                  <a:schemeClr val="accent5">
                    <a:lumMod val="50000"/>
                  </a:schemeClr>
                </a:solidFill>
              </a:rPr>
              <a:t>bæd</a:t>
            </a:r>
            <a:r>
              <a:rPr lang="en-US" sz="4000" b="1" dirty="0">
                <a:solidFill>
                  <a:schemeClr val="accent5">
                    <a:lumMod val="50000"/>
                  </a:schemeClr>
                </a:solidFill>
              </a:rPr>
              <a:t> ˈ</a:t>
            </a:r>
            <a:r>
              <a:rPr lang="en-US" sz="4000" b="1" dirty="0" err="1">
                <a:solidFill>
                  <a:schemeClr val="accent5">
                    <a:lumMod val="50000"/>
                  </a:schemeClr>
                </a:solidFill>
              </a:rPr>
              <a:t>spɪr.ɪt</a:t>
            </a:r>
            <a:r>
              <a:rPr lang="en-US" sz="4000" b="1" dirty="0">
                <a:solidFill>
                  <a:schemeClr val="accent5">
                    <a:lumMod val="50000"/>
                  </a:schemeClr>
                </a:solidFill>
              </a:rPr>
              <a:t>/</a:t>
            </a:r>
          </a:p>
        </p:txBody>
      </p:sp>
      <p:sp>
        <p:nvSpPr>
          <p:cNvPr id="15" name="TextBox 14">
            <a:extLst>
              <a:ext uri="{FF2B5EF4-FFF2-40B4-BE49-F238E27FC236}">
                <a16:creationId xmlns:a16="http://schemas.microsoft.com/office/drawing/2014/main" id="{5EE6C8D3-662F-C02B-17B2-E30FF2E48BDF}"/>
              </a:ext>
            </a:extLst>
          </p:cNvPr>
          <p:cNvSpPr txBox="1"/>
          <p:nvPr/>
        </p:nvSpPr>
        <p:spPr>
          <a:xfrm>
            <a:off x="487067" y="173266"/>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VOCABULARY</a:t>
            </a:r>
          </a:p>
        </p:txBody>
      </p:sp>
      <p:pic>
        <p:nvPicPr>
          <p:cNvPr id="9" name="Picture 8">
            <a:extLst>
              <a:ext uri="{FF2B5EF4-FFF2-40B4-BE49-F238E27FC236}">
                <a16:creationId xmlns:a16="http://schemas.microsoft.com/office/drawing/2014/main" id="{274C747B-102F-6124-3B8D-523721EDFA1B}"/>
              </a:ext>
            </a:extLst>
          </p:cNvPr>
          <p:cNvPicPr>
            <a:picLocks noChangeAspect="1"/>
          </p:cNvPicPr>
          <p:nvPr/>
        </p:nvPicPr>
        <p:blipFill>
          <a:blip r:embed="rId3"/>
          <a:stretch>
            <a:fillRect/>
          </a:stretch>
        </p:blipFill>
        <p:spPr>
          <a:xfrm>
            <a:off x="6070534" y="1931670"/>
            <a:ext cx="5067909" cy="3393688"/>
          </a:xfrm>
          <a:prstGeom prst="rect">
            <a:avLst/>
          </a:prstGeom>
        </p:spPr>
      </p:pic>
    </p:spTree>
    <p:extLst>
      <p:ext uri="{BB962C8B-B14F-4D97-AF65-F5344CB8AC3E}">
        <p14:creationId xmlns:p14="http://schemas.microsoft.com/office/powerpoint/2010/main" val="290952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71C50-9392-537F-A923-5657D4F049F2}"/>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A64B8998-878F-A236-A387-61CAC9FEC6FF}"/>
              </a:ext>
            </a:extLst>
          </p:cNvPr>
          <p:cNvGrpSpPr/>
          <p:nvPr/>
        </p:nvGrpSpPr>
        <p:grpSpPr>
          <a:xfrm>
            <a:off x="-3531" y="-7620"/>
            <a:ext cx="12192000" cy="1083309"/>
            <a:chOff x="0" y="-3"/>
            <a:chExt cx="12192000" cy="1083309"/>
          </a:xfrm>
        </p:grpSpPr>
        <p:sp>
          <p:nvSpPr>
            <p:cNvPr id="16" name="Round Single Corner Rectangle 15">
              <a:extLst>
                <a:ext uri="{FF2B5EF4-FFF2-40B4-BE49-F238E27FC236}">
                  <a16:creationId xmlns:a16="http://schemas.microsoft.com/office/drawing/2014/main" id="{55B9F426-C2CC-4CA6-448F-9FF588239B6A}"/>
                </a:ext>
              </a:extLst>
            </p:cNvPr>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a:extLst>
                <a:ext uri="{FF2B5EF4-FFF2-40B4-BE49-F238E27FC236}">
                  <a16:creationId xmlns:a16="http://schemas.microsoft.com/office/drawing/2014/main" id="{7077A4CE-9AF6-87C3-897D-EE40BC1928CB}"/>
                </a:ext>
              </a:extLst>
            </p:cNvPr>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a:extLst>
                <a:ext uri="{FF2B5EF4-FFF2-40B4-BE49-F238E27FC236}">
                  <a16:creationId xmlns:a16="http://schemas.microsoft.com/office/drawing/2014/main" id="{C21811B6-3114-7983-478D-B921B385808D}"/>
                </a:ext>
              </a:extLst>
            </p:cNvPr>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a:extLst>
              <a:ext uri="{FF2B5EF4-FFF2-40B4-BE49-F238E27FC236}">
                <a16:creationId xmlns:a16="http://schemas.microsoft.com/office/drawing/2014/main" id="{0CB7E68A-545F-133C-0042-C1AF4055AE6E}"/>
              </a:ext>
            </a:extLst>
          </p:cNvPr>
          <p:cNvSpPr txBox="1"/>
          <p:nvPr/>
        </p:nvSpPr>
        <p:spPr>
          <a:xfrm>
            <a:off x="352118" y="1849931"/>
            <a:ext cx="523112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000" b="1" dirty="0">
                <a:solidFill>
                  <a:srgbClr val="AD4F0F"/>
                </a:solidFill>
              </a:rPr>
              <a:t>bamboo pole (n)</a:t>
            </a:r>
          </a:p>
        </p:txBody>
      </p:sp>
      <p:sp>
        <p:nvSpPr>
          <p:cNvPr id="12" name="Rectangle 11">
            <a:extLst>
              <a:ext uri="{FF2B5EF4-FFF2-40B4-BE49-F238E27FC236}">
                <a16:creationId xmlns:a16="http://schemas.microsoft.com/office/drawing/2014/main" id="{4E4ADDA1-6476-FD9F-A474-80350A1210CA}"/>
              </a:ext>
            </a:extLst>
          </p:cNvPr>
          <p:cNvSpPr/>
          <p:nvPr/>
        </p:nvSpPr>
        <p:spPr>
          <a:xfrm>
            <a:off x="217169" y="4255624"/>
            <a:ext cx="5501025" cy="707886"/>
          </a:xfrm>
          <a:prstGeom prst="rect">
            <a:avLst/>
          </a:prstGeom>
        </p:spPr>
        <p:txBody>
          <a:bodyPr wrap="square">
            <a:spAutoFit/>
          </a:bodyPr>
          <a:lstStyle/>
          <a:p>
            <a:pPr lvl="0" algn="ctr"/>
            <a:r>
              <a:rPr lang="en-US" sz="4000" dirty="0" err="1"/>
              <a:t>cây</a:t>
            </a:r>
            <a:r>
              <a:rPr lang="en-US" sz="4000" dirty="0"/>
              <a:t> </a:t>
            </a:r>
            <a:r>
              <a:rPr lang="en-US" sz="4000" dirty="0" err="1"/>
              <a:t>nêu</a:t>
            </a:r>
            <a:endParaRPr lang="en-US" sz="4000" dirty="0"/>
          </a:p>
        </p:txBody>
      </p:sp>
      <p:sp>
        <p:nvSpPr>
          <p:cNvPr id="2" name="Rectangle 1">
            <a:extLst>
              <a:ext uri="{FF2B5EF4-FFF2-40B4-BE49-F238E27FC236}">
                <a16:creationId xmlns:a16="http://schemas.microsoft.com/office/drawing/2014/main" id="{5DD84FCA-B7AC-AD7B-E147-924167AC1682}"/>
              </a:ext>
            </a:extLst>
          </p:cNvPr>
          <p:cNvSpPr/>
          <p:nvPr/>
        </p:nvSpPr>
        <p:spPr>
          <a:xfrm>
            <a:off x="1053557" y="3238103"/>
            <a:ext cx="3708430" cy="707886"/>
          </a:xfrm>
          <a:prstGeom prst="rect">
            <a:avLst/>
          </a:prstGeom>
        </p:spPr>
        <p:txBody>
          <a:bodyPr wrap="square">
            <a:spAutoFit/>
          </a:bodyPr>
          <a:lstStyle/>
          <a:p>
            <a:pPr algn="ctr"/>
            <a:r>
              <a:rPr lang="en-US" sz="4000" b="1" dirty="0">
                <a:solidFill>
                  <a:schemeClr val="accent5">
                    <a:lumMod val="50000"/>
                  </a:schemeClr>
                </a:solidFill>
              </a:rPr>
              <a:t>/</a:t>
            </a:r>
            <a:r>
              <a:rPr lang="en-US" sz="4000" b="1" dirty="0" err="1">
                <a:solidFill>
                  <a:schemeClr val="accent5">
                    <a:lumMod val="50000"/>
                  </a:schemeClr>
                </a:solidFill>
              </a:rPr>
              <a:t>bæmˈbu</a:t>
            </a:r>
            <a:r>
              <a:rPr lang="en-US" sz="4000" b="1" dirty="0">
                <a:solidFill>
                  <a:schemeClr val="accent5">
                    <a:lumMod val="50000"/>
                  </a:schemeClr>
                </a:solidFill>
              </a:rPr>
              <a:t>ː </a:t>
            </a:r>
            <a:r>
              <a:rPr lang="en-US" sz="4000" b="1" dirty="0" err="1">
                <a:solidFill>
                  <a:schemeClr val="accent5">
                    <a:lumMod val="50000"/>
                  </a:schemeClr>
                </a:solidFill>
              </a:rPr>
              <a:t>pəʊl</a:t>
            </a:r>
            <a:r>
              <a:rPr lang="en-US" sz="4000" b="1" dirty="0">
                <a:solidFill>
                  <a:schemeClr val="accent5">
                    <a:lumMod val="50000"/>
                  </a:schemeClr>
                </a:solidFill>
              </a:rPr>
              <a:t>/</a:t>
            </a:r>
          </a:p>
        </p:txBody>
      </p:sp>
      <p:sp>
        <p:nvSpPr>
          <p:cNvPr id="15" name="TextBox 14">
            <a:extLst>
              <a:ext uri="{FF2B5EF4-FFF2-40B4-BE49-F238E27FC236}">
                <a16:creationId xmlns:a16="http://schemas.microsoft.com/office/drawing/2014/main" id="{3B3C6013-D433-164F-19EB-27836B7AE79D}"/>
              </a:ext>
            </a:extLst>
          </p:cNvPr>
          <p:cNvSpPr txBox="1"/>
          <p:nvPr/>
        </p:nvSpPr>
        <p:spPr>
          <a:xfrm>
            <a:off x="487067" y="173266"/>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VOCABULARY</a:t>
            </a:r>
          </a:p>
        </p:txBody>
      </p:sp>
      <p:pic>
        <p:nvPicPr>
          <p:cNvPr id="6" name="Picture 5">
            <a:extLst>
              <a:ext uri="{FF2B5EF4-FFF2-40B4-BE49-F238E27FC236}">
                <a16:creationId xmlns:a16="http://schemas.microsoft.com/office/drawing/2014/main" id="{E6F25BD0-A4C2-BEB8-1B2E-367ECD6D26AA}"/>
              </a:ext>
            </a:extLst>
          </p:cNvPr>
          <p:cNvPicPr>
            <a:picLocks noChangeAspect="1"/>
          </p:cNvPicPr>
          <p:nvPr/>
        </p:nvPicPr>
        <p:blipFill>
          <a:blip r:embed="rId3"/>
          <a:stretch>
            <a:fillRect/>
          </a:stretch>
        </p:blipFill>
        <p:spPr>
          <a:xfrm>
            <a:off x="5583246" y="1556387"/>
            <a:ext cx="6043026" cy="4326322"/>
          </a:xfrm>
          <a:prstGeom prst="rect">
            <a:avLst/>
          </a:prstGeom>
        </p:spPr>
      </p:pic>
    </p:spTree>
    <p:extLst>
      <p:ext uri="{BB962C8B-B14F-4D97-AF65-F5344CB8AC3E}">
        <p14:creationId xmlns:p14="http://schemas.microsoft.com/office/powerpoint/2010/main" val="79842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531" y="-7620"/>
            <a:ext cx="12192000" cy="1083309"/>
            <a:chOff x="0" y="-3"/>
            <a:chExt cx="12192000" cy="1083309"/>
          </a:xfrm>
        </p:grpSpPr>
        <p:sp>
          <p:nvSpPr>
            <p:cNvPr id="14" name="Round Single Corner Rectangle 13"/>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 Single Corner Rectangle 14"/>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112396" y="1869249"/>
            <a:ext cx="646826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000" b="1" dirty="0">
                <a:solidFill>
                  <a:srgbClr val="AD4F0F"/>
                </a:solidFill>
              </a:rPr>
              <a:t>chase away (phr. v)</a:t>
            </a:r>
          </a:p>
        </p:txBody>
      </p:sp>
      <p:sp>
        <p:nvSpPr>
          <p:cNvPr id="12" name="Rectangle 11"/>
          <p:cNvSpPr/>
          <p:nvPr/>
        </p:nvSpPr>
        <p:spPr>
          <a:xfrm>
            <a:off x="1096291" y="4700109"/>
            <a:ext cx="4050892" cy="707886"/>
          </a:xfrm>
          <a:prstGeom prst="rect">
            <a:avLst/>
          </a:prstGeom>
        </p:spPr>
        <p:txBody>
          <a:bodyPr wrap="square">
            <a:spAutoFit/>
          </a:bodyPr>
          <a:lstStyle/>
          <a:p>
            <a:pPr lvl="0" algn="ctr"/>
            <a:r>
              <a:rPr lang="en-US" sz="4000" dirty="0" err="1"/>
              <a:t>xua</a:t>
            </a:r>
            <a:r>
              <a:rPr lang="en-US" sz="4000" dirty="0"/>
              <a:t> </a:t>
            </a:r>
            <a:r>
              <a:rPr lang="en-US" sz="4000" dirty="0" err="1"/>
              <a:t>đuổi</a:t>
            </a:r>
            <a:endParaRPr lang="en-US" sz="4000" dirty="0"/>
          </a:p>
        </p:txBody>
      </p:sp>
      <p:sp>
        <p:nvSpPr>
          <p:cNvPr id="2" name="Rectangle 1"/>
          <p:cNvSpPr/>
          <p:nvPr/>
        </p:nvSpPr>
        <p:spPr>
          <a:xfrm>
            <a:off x="1678489" y="3320250"/>
            <a:ext cx="2886496" cy="707886"/>
          </a:xfrm>
          <a:prstGeom prst="rect">
            <a:avLst/>
          </a:prstGeom>
        </p:spPr>
        <p:txBody>
          <a:bodyPr wrap="none">
            <a:spAutoFit/>
          </a:bodyPr>
          <a:lstStyle/>
          <a:p>
            <a:pPr algn="ctr"/>
            <a:r>
              <a:rPr lang="en-US" sz="4000" b="1" dirty="0">
                <a:solidFill>
                  <a:schemeClr val="accent5">
                    <a:lumMod val="50000"/>
                  </a:schemeClr>
                </a:solidFill>
              </a:rPr>
              <a:t>/</a:t>
            </a:r>
            <a:r>
              <a:rPr lang="en-US" sz="4000" b="1" dirty="0" err="1">
                <a:solidFill>
                  <a:schemeClr val="accent5">
                    <a:lumMod val="50000"/>
                  </a:schemeClr>
                </a:solidFill>
              </a:rPr>
              <a:t>tʃeɪs</a:t>
            </a:r>
            <a:r>
              <a:rPr lang="en-US" sz="4000" b="1" dirty="0">
                <a:solidFill>
                  <a:schemeClr val="accent5">
                    <a:lumMod val="50000"/>
                  </a:schemeClr>
                </a:solidFill>
              </a:rPr>
              <a:t> </a:t>
            </a:r>
            <a:r>
              <a:rPr lang="en-US" sz="4000" b="1" dirty="0" err="1">
                <a:solidFill>
                  <a:schemeClr val="accent5">
                    <a:lumMod val="50000"/>
                  </a:schemeClr>
                </a:solidFill>
              </a:rPr>
              <a:t>əˈweɪ</a:t>
            </a:r>
            <a:r>
              <a:rPr lang="en-US" sz="4000" b="1" dirty="0">
                <a:solidFill>
                  <a:schemeClr val="accent5">
                    <a:lumMod val="50000"/>
                  </a:schemeClr>
                </a:solidFill>
              </a:rPr>
              <a:t>/</a:t>
            </a:r>
          </a:p>
        </p:txBody>
      </p:sp>
      <p:pic>
        <p:nvPicPr>
          <p:cNvPr id="8" name="Content Placeholder 7" descr="2055293"/>
          <p:cNvPicPr>
            <a:picLocks noGrp="1" noChangeAspect="1"/>
          </p:cNvPicPr>
          <p:nvPr>
            <p:ph idx="1"/>
          </p:nvPr>
        </p:nvPicPr>
        <p:blipFill>
          <a:blip r:embed="rId3"/>
          <a:stretch>
            <a:fillRect/>
          </a:stretch>
        </p:blipFill>
        <p:spPr>
          <a:xfrm>
            <a:off x="6720205" y="1482238"/>
            <a:ext cx="4351655" cy="4351655"/>
          </a:xfrm>
          <a:prstGeom prst="rect">
            <a:avLst/>
          </a:prstGeom>
        </p:spPr>
      </p:pic>
      <p:sp>
        <p:nvSpPr>
          <p:cNvPr id="3" name="TextBox 2">
            <a:extLst>
              <a:ext uri="{FF2B5EF4-FFF2-40B4-BE49-F238E27FC236}">
                <a16:creationId xmlns:a16="http://schemas.microsoft.com/office/drawing/2014/main" id="{AA561EA0-91C8-2033-D904-9FED3664EB87}"/>
              </a:ext>
            </a:extLst>
          </p:cNvPr>
          <p:cNvSpPr txBox="1"/>
          <p:nvPr/>
        </p:nvSpPr>
        <p:spPr>
          <a:xfrm>
            <a:off x="487067" y="173266"/>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VOCABULARY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6AE4A-FB47-8B69-DECB-F9A4453E67B9}"/>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0FDCE670-9995-91CA-7539-6A3F90EA46C4}"/>
              </a:ext>
            </a:extLst>
          </p:cNvPr>
          <p:cNvGrpSpPr/>
          <p:nvPr/>
        </p:nvGrpSpPr>
        <p:grpSpPr>
          <a:xfrm>
            <a:off x="-3531" y="-7620"/>
            <a:ext cx="12192000" cy="1083309"/>
            <a:chOff x="0" y="-3"/>
            <a:chExt cx="12192000" cy="1083309"/>
          </a:xfrm>
        </p:grpSpPr>
        <p:sp>
          <p:nvSpPr>
            <p:cNvPr id="14" name="Round Single Corner Rectangle 13">
              <a:extLst>
                <a:ext uri="{FF2B5EF4-FFF2-40B4-BE49-F238E27FC236}">
                  <a16:creationId xmlns:a16="http://schemas.microsoft.com/office/drawing/2014/main" id="{A39F23EB-7C66-5739-4D52-97718832AF49}"/>
                </a:ext>
              </a:extLst>
            </p:cNvPr>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 Single Corner Rectangle 14">
              <a:extLst>
                <a:ext uri="{FF2B5EF4-FFF2-40B4-BE49-F238E27FC236}">
                  <a16:creationId xmlns:a16="http://schemas.microsoft.com/office/drawing/2014/main" id="{0DD1C238-F05C-F587-E7A3-BCE9320D9AE7}"/>
                </a:ext>
              </a:extLst>
            </p:cNvPr>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a:extLst>
                <a:ext uri="{FF2B5EF4-FFF2-40B4-BE49-F238E27FC236}">
                  <a16:creationId xmlns:a16="http://schemas.microsoft.com/office/drawing/2014/main" id="{27879ECB-B6B1-586F-7CC6-C8F134ADBA3E}"/>
                </a:ext>
              </a:extLst>
            </p:cNvPr>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a:extLst>
              <a:ext uri="{FF2B5EF4-FFF2-40B4-BE49-F238E27FC236}">
                <a16:creationId xmlns:a16="http://schemas.microsoft.com/office/drawing/2014/main" id="{EC65CAB0-26F0-FE74-7EBC-F21627BB7053}"/>
              </a:ext>
            </a:extLst>
          </p:cNvPr>
          <p:cNvSpPr txBox="1"/>
          <p:nvPr/>
        </p:nvSpPr>
        <p:spPr>
          <a:xfrm>
            <a:off x="-375799" y="1216735"/>
            <a:ext cx="646826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000" b="1" dirty="0">
                <a:solidFill>
                  <a:srgbClr val="AD4F0F"/>
                </a:solidFill>
              </a:rPr>
              <a:t>decoration (n)</a:t>
            </a:r>
            <a:endParaRPr lang="en-US" sz="5000" dirty="0">
              <a:solidFill>
                <a:srgbClr val="AD4F0F"/>
              </a:solidFill>
            </a:endParaRPr>
          </a:p>
        </p:txBody>
      </p:sp>
      <p:sp>
        <p:nvSpPr>
          <p:cNvPr id="12" name="Rectangle 11">
            <a:extLst>
              <a:ext uri="{FF2B5EF4-FFF2-40B4-BE49-F238E27FC236}">
                <a16:creationId xmlns:a16="http://schemas.microsoft.com/office/drawing/2014/main" id="{B74EA7A0-9907-CF96-7190-D6CA500BD490}"/>
              </a:ext>
            </a:extLst>
          </p:cNvPr>
          <p:cNvSpPr/>
          <p:nvPr/>
        </p:nvSpPr>
        <p:spPr>
          <a:xfrm>
            <a:off x="1233043" y="2927822"/>
            <a:ext cx="3302072" cy="1323439"/>
          </a:xfrm>
          <a:prstGeom prst="rect">
            <a:avLst/>
          </a:prstGeom>
        </p:spPr>
        <p:txBody>
          <a:bodyPr wrap="square">
            <a:spAutoFit/>
          </a:bodyPr>
          <a:lstStyle/>
          <a:p>
            <a:pPr lvl="0" algn="ctr"/>
            <a:r>
              <a:rPr lang="en-US" sz="4000" dirty="0" err="1"/>
              <a:t>sự</a:t>
            </a:r>
            <a:r>
              <a:rPr lang="en-US" sz="4000" dirty="0"/>
              <a:t> </a:t>
            </a:r>
            <a:r>
              <a:rPr lang="en-US" sz="4000" dirty="0" err="1"/>
              <a:t>trang</a:t>
            </a:r>
            <a:r>
              <a:rPr lang="en-US" sz="4000" dirty="0"/>
              <a:t> </a:t>
            </a:r>
            <a:r>
              <a:rPr lang="en-US" sz="4000" dirty="0" err="1"/>
              <a:t>trí</a:t>
            </a:r>
            <a:r>
              <a:rPr lang="en-US" sz="4000" dirty="0"/>
              <a:t>/ </a:t>
            </a:r>
            <a:r>
              <a:rPr lang="en-US" sz="4000" dirty="0" err="1"/>
              <a:t>đồ</a:t>
            </a:r>
            <a:r>
              <a:rPr lang="en-US" sz="4000" dirty="0"/>
              <a:t> </a:t>
            </a:r>
            <a:r>
              <a:rPr lang="en-US" sz="4000" dirty="0" err="1"/>
              <a:t>trang</a:t>
            </a:r>
            <a:r>
              <a:rPr lang="en-US" sz="4000" dirty="0"/>
              <a:t> </a:t>
            </a:r>
            <a:r>
              <a:rPr lang="en-US" sz="4000" dirty="0" err="1"/>
              <a:t>trí</a:t>
            </a:r>
            <a:endParaRPr lang="en-US" sz="4000" dirty="0"/>
          </a:p>
        </p:txBody>
      </p:sp>
      <p:sp>
        <p:nvSpPr>
          <p:cNvPr id="2" name="Rectangle 1">
            <a:extLst>
              <a:ext uri="{FF2B5EF4-FFF2-40B4-BE49-F238E27FC236}">
                <a16:creationId xmlns:a16="http://schemas.microsoft.com/office/drawing/2014/main" id="{83AC5E3C-EF8B-8438-C790-2313B756A3BA}"/>
              </a:ext>
            </a:extLst>
          </p:cNvPr>
          <p:cNvSpPr/>
          <p:nvPr/>
        </p:nvSpPr>
        <p:spPr>
          <a:xfrm>
            <a:off x="1135524" y="2184130"/>
            <a:ext cx="3497111" cy="707886"/>
          </a:xfrm>
          <a:prstGeom prst="rect">
            <a:avLst/>
          </a:prstGeom>
        </p:spPr>
        <p:txBody>
          <a:bodyPr wrap="none">
            <a:spAutoFit/>
          </a:bodyPr>
          <a:lstStyle/>
          <a:p>
            <a:pPr algn="ctr"/>
            <a:r>
              <a:rPr lang="en-US" sz="4000" b="1" dirty="0">
                <a:solidFill>
                  <a:schemeClr val="accent5">
                    <a:lumMod val="50000"/>
                  </a:schemeClr>
                </a:solidFill>
              </a:rPr>
              <a:t>/ˌ</a:t>
            </a:r>
            <a:r>
              <a:rPr lang="en-US" sz="4000" b="1" dirty="0" err="1">
                <a:solidFill>
                  <a:schemeClr val="accent5">
                    <a:lumMod val="50000"/>
                  </a:schemeClr>
                </a:solidFill>
              </a:rPr>
              <a:t>dek.əˈreɪ.ʃən</a:t>
            </a:r>
            <a:r>
              <a:rPr lang="en-US" sz="4000" b="1" dirty="0">
                <a:solidFill>
                  <a:schemeClr val="accent5">
                    <a:lumMod val="50000"/>
                  </a:schemeClr>
                </a:solidFill>
              </a:rPr>
              <a:t>/</a:t>
            </a:r>
          </a:p>
        </p:txBody>
      </p:sp>
      <p:sp>
        <p:nvSpPr>
          <p:cNvPr id="3" name="TextBox 2">
            <a:extLst>
              <a:ext uri="{FF2B5EF4-FFF2-40B4-BE49-F238E27FC236}">
                <a16:creationId xmlns:a16="http://schemas.microsoft.com/office/drawing/2014/main" id="{C019781E-E4BC-2C90-FDFB-AD10774FA8B4}"/>
              </a:ext>
            </a:extLst>
          </p:cNvPr>
          <p:cNvSpPr txBox="1"/>
          <p:nvPr/>
        </p:nvSpPr>
        <p:spPr>
          <a:xfrm>
            <a:off x="487067" y="173266"/>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VOCABULARY</a:t>
            </a:r>
          </a:p>
        </p:txBody>
      </p:sp>
      <p:pic>
        <p:nvPicPr>
          <p:cNvPr id="3074" name="Picture 2" descr="17+ beautiful Tet cafe decoration ideas to attract customers">
            <a:extLst>
              <a:ext uri="{FF2B5EF4-FFF2-40B4-BE49-F238E27FC236}">
                <a16:creationId xmlns:a16="http://schemas.microsoft.com/office/drawing/2014/main" id="{6EC3A8E2-852C-E7E8-435C-B1DB81CA93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9509" y="1657843"/>
            <a:ext cx="6373475" cy="3983422"/>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881;p31">
            <a:extLst>
              <a:ext uri="{FF2B5EF4-FFF2-40B4-BE49-F238E27FC236}">
                <a16:creationId xmlns:a16="http://schemas.microsoft.com/office/drawing/2014/main" id="{4325FFF3-C5AA-4598-80BF-E825587405A8}"/>
              </a:ext>
            </a:extLst>
          </p:cNvPr>
          <p:cNvSpPr txBox="1"/>
          <p:nvPr/>
        </p:nvSpPr>
        <p:spPr>
          <a:xfrm>
            <a:off x="-350055" y="4143447"/>
            <a:ext cx="646826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000" b="1" dirty="0">
                <a:solidFill>
                  <a:srgbClr val="AD4F0F"/>
                </a:solidFill>
              </a:rPr>
              <a:t>decorative (adj)</a:t>
            </a:r>
            <a:endParaRPr lang="en-US" sz="5000" dirty="0">
              <a:solidFill>
                <a:srgbClr val="AD4F0F"/>
              </a:solidFill>
            </a:endParaRPr>
          </a:p>
        </p:txBody>
      </p:sp>
      <p:sp>
        <p:nvSpPr>
          <p:cNvPr id="9" name="Rectangle 8">
            <a:extLst>
              <a:ext uri="{FF2B5EF4-FFF2-40B4-BE49-F238E27FC236}">
                <a16:creationId xmlns:a16="http://schemas.microsoft.com/office/drawing/2014/main" id="{87CB5E86-3288-015E-26D2-AFAC4F13CB4C}"/>
              </a:ext>
            </a:extLst>
          </p:cNvPr>
          <p:cNvSpPr/>
          <p:nvPr/>
        </p:nvSpPr>
        <p:spPr>
          <a:xfrm>
            <a:off x="1207299" y="5831413"/>
            <a:ext cx="3302072" cy="707886"/>
          </a:xfrm>
          <a:prstGeom prst="rect">
            <a:avLst/>
          </a:prstGeom>
        </p:spPr>
        <p:txBody>
          <a:bodyPr wrap="square">
            <a:spAutoFit/>
          </a:bodyPr>
          <a:lstStyle/>
          <a:p>
            <a:pPr lvl="0" algn="ctr"/>
            <a:r>
              <a:rPr lang="en-US" sz="4000" dirty="0" err="1"/>
              <a:t>để</a:t>
            </a:r>
            <a:r>
              <a:rPr lang="en-US" sz="4000" dirty="0"/>
              <a:t> </a:t>
            </a:r>
            <a:r>
              <a:rPr lang="en-US" sz="4000" dirty="0" err="1"/>
              <a:t>trang</a:t>
            </a:r>
            <a:r>
              <a:rPr lang="en-US" sz="4000" dirty="0"/>
              <a:t> </a:t>
            </a:r>
            <a:r>
              <a:rPr lang="en-US" sz="4000" dirty="0" err="1"/>
              <a:t>trí</a:t>
            </a:r>
            <a:endParaRPr lang="en-US" sz="4000" dirty="0"/>
          </a:p>
        </p:txBody>
      </p:sp>
      <p:sp>
        <p:nvSpPr>
          <p:cNvPr id="10" name="Rectangle 9">
            <a:extLst>
              <a:ext uri="{FF2B5EF4-FFF2-40B4-BE49-F238E27FC236}">
                <a16:creationId xmlns:a16="http://schemas.microsoft.com/office/drawing/2014/main" id="{4074BBA4-B746-36C3-7083-3627E187A391}"/>
              </a:ext>
            </a:extLst>
          </p:cNvPr>
          <p:cNvSpPr/>
          <p:nvPr/>
        </p:nvSpPr>
        <p:spPr>
          <a:xfrm>
            <a:off x="1260718" y="5064600"/>
            <a:ext cx="3195234" cy="707886"/>
          </a:xfrm>
          <a:prstGeom prst="rect">
            <a:avLst/>
          </a:prstGeom>
        </p:spPr>
        <p:txBody>
          <a:bodyPr wrap="none">
            <a:spAutoFit/>
          </a:bodyPr>
          <a:lstStyle/>
          <a:p>
            <a:pPr algn="ctr"/>
            <a:r>
              <a:rPr lang="en-US" sz="4000" b="1" dirty="0">
                <a:solidFill>
                  <a:schemeClr val="accent5">
                    <a:lumMod val="50000"/>
                  </a:schemeClr>
                </a:solidFill>
              </a:rPr>
              <a:t>/ˈ</a:t>
            </a:r>
            <a:r>
              <a:rPr lang="en-US" sz="4000" b="1" dirty="0" err="1">
                <a:solidFill>
                  <a:schemeClr val="accent5">
                    <a:lumMod val="50000"/>
                  </a:schemeClr>
                </a:solidFill>
              </a:rPr>
              <a:t>dek.ər.ə.tɪv</a:t>
            </a:r>
            <a:r>
              <a:rPr lang="en-US" sz="4000" b="1" dirty="0">
                <a:solidFill>
                  <a:schemeClr val="accent5">
                    <a:lumMod val="50000"/>
                  </a:schemeClr>
                </a:solidFill>
              </a:rPr>
              <a:t>/</a:t>
            </a:r>
          </a:p>
        </p:txBody>
      </p:sp>
    </p:spTree>
    <p:extLst>
      <p:ext uri="{BB962C8B-B14F-4D97-AF65-F5344CB8AC3E}">
        <p14:creationId xmlns:p14="http://schemas.microsoft.com/office/powerpoint/2010/main" val="343901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6"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E8A69-E581-74FB-4FAA-E8AD25F339D9}"/>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93996BF3-C9AD-B4F3-47D5-5641E7D8DC6D}"/>
              </a:ext>
            </a:extLst>
          </p:cNvPr>
          <p:cNvGrpSpPr/>
          <p:nvPr/>
        </p:nvGrpSpPr>
        <p:grpSpPr>
          <a:xfrm>
            <a:off x="-3531" y="-7620"/>
            <a:ext cx="12192000" cy="1083309"/>
            <a:chOff x="0" y="-3"/>
            <a:chExt cx="12192000" cy="1083309"/>
          </a:xfrm>
        </p:grpSpPr>
        <p:sp>
          <p:nvSpPr>
            <p:cNvPr id="14" name="Round Single Corner Rectangle 13">
              <a:extLst>
                <a:ext uri="{FF2B5EF4-FFF2-40B4-BE49-F238E27FC236}">
                  <a16:creationId xmlns:a16="http://schemas.microsoft.com/office/drawing/2014/main" id="{28FE4727-FB77-3DDA-A163-F1DE8190248E}"/>
                </a:ext>
              </a:extLst>
            </p:cNvPr>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 Single Corner Rectangle 14">
              <a:extLst>
                <a:ext uri="{FF2B5EF4-FFF2-40B4-BE49-F238E27FC236}">
                  <a16:creationId xmlns:a16="http://schemas.microsoft.com/office/drawing/2014/main" id="{B4117482-42CB-1FD5-3EF8-C68C3F54D4B0}"/>
                </a:ext>
              </a:extLst>
            </p:cNvPr>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a:extLst>
                <a:ext uri="{FF2B5EF4-FFF2-40B4-BE49-F238E27FC236}">
                  <a16:creationId xmlns:a16="http://schemas.microsoft.com/office/drawing/2014/main" id="{D1D2A012-BF39-669C-69B3-16A50EAD2B44}"/>
                </a:ext>
              </a:extLst>
            </p:cNvPr>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6D2215F9-865B-7748-A871-B3E40724BEF4}"/>
              </a:ext>
            </a:extLst>
          </p:cNvPr>
          <p:cNvSpPr/>
          <p:nvPr/>
        </p:nvSpPr>
        <p:spPr>
          <a:xfrm>
            <a:off x="1054884" y="4585809"/>
            <a:ext cx="4050892" cy="707886"/>
          </a:xfrm>
          <a:prstGeom prst="rect">
            <a:avLst/>
          </a:prstGeom>
        </p:spPr>
        <p:txBody>
          <a:bodyPr wrap="square">
            <a:spAutoFit/>
          </a:bodyPr>
          <a:lstStyle/>
          <a:p>
            <a:pPr lvl="0" algn="ctr"/>
            <a:r>
              <a:rPr lang="en-US" sz="4000" dirty="0" err="1"/>
              <a:t>cây</a:t>
            </a:r>
            <a:r>
              <a:rPr lang="en-US" sz="4000" dirty="0"/>
              <a:t> </a:t>
            </a:r>
            <a:r>
              <a:rPr lang="en-US" sz="4000" dirty="0" err="1"/>
              <a:t>quất</a:t>
            </a:r>
            <a:endParaRPr lang="en-US" sz="4000" dirty="0"/>
          </a:p>
        </p:txBody>
      </p:sp>
      <p:sp>
        <p:nvSpPr>
          <p:cNvPr id="2" name="Rectangle 1">
            <a:extLst>
              <a:ext uri="{FF2B5EF4-FFF2-40B4-BE49-F238E27FC236}">
                <a16:creationId xmlns:a16="http://schemas.microsoft.com/office/drawing/2014/main" id="{1512206E-0C09-0DCD-E9F1-66E81EC196B7}"/>
              </a:ext>
            </a:extLst>
          </p:cNvPr>
          <p:cNvSpPr/>
          <p:nvPr/>
        </p:nvSpPr>
        <p:spPr>
          <a:xfrm>
            <a:off x="1293662" y="3194579"/>
            <a:ext cx="3645550" cy="707886"/>
          </a:xfrm>
          <a:prstGeom prst="rect">
            <a:avLst/>
          </a:prstGeom>
        </p:spPr>
        <p:txBody>
          <a:bodyPr wrap="none">
            <a:spAutoFit/>
          </a:bodyPr>
          <a:lstStyle/>
          <a:p>
            <a:pPr algn="ctr"/>
            <a:r>
              <a:rPr lang="en-US" sz="4000" b="1" dirty="0">
                <a:solidFill>
                  <a:schemeClr val="accent5">
                    <a:lumMod val="50000"/>
                  </a:schemeClr>
                </a:solidFill>
              </a:rPr>
              <a:t>/ˈ</a:t>
            </a:r>
            <a:r>
              <a:rPr lang="en-US" sz="4000" b="1" dirty="0" err="1">
                <a:solidFill>
                  <a:schemeClr val="accent5">
                    <a:lumMod val="50000"/>
                  </a:schemeClr>
                </a:solidFill>
              </a:rPr>
              <a:t>kʌm.kwɒt</a:t>
            </a:r>
            <a:r>
              <a:rPr lang="en-US" sz="4000" b="1" dirty="0">
                <a:solidFill>
                  <a:schemeClr val="accent5">
                    <a:lumMod val="50000"/>
                  </a:schemeClr>
                </a:solidFill>
              </a:rPr>
              <a:t> triː/</a:t>
            </a:r>
          </a:p>
        </p:txBody>
      </p:sp>
      <p:sp>
        <p:nvSpPr>
          <p:cNvPr id="3" name="TextBox 2">
            <a:extLst>
              <a:ext uri="{FF2B5EF4-FFF2-40B4-BE49-F238E27FC236}">
                <a16:creationId xmlns:a16="http://schemas.microsoft.com/office/drawing/2014/main" id="{67DB1BA6-44DB-6E09-B4A6-671954F35E17}"/>
              </a:ext>
            </a:extLst>
          </p:cNvPr>
          <p:cNvSpPr txBox="1"/>
          <p:nvPr/>
        </p:nvSpPr>
        <p:spPr>
          <a:xfrm>
            <a:off x="487067" y="173266"/>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VOCABULARY</a:t>
            </a:r>
          </a:p>
        </p:txBody>
      </p:sp>
      <p:pic>
        <p:nvPicPr>
          <p:cNvPr id="9" name="Picture 8">
            <a:extLst>
              <a:ext uri="{FF2B5EF4-FFF2-40B4-BE49-F238E27FC236}">
                <a16:creationId xmlns:a16="http://schemas.microsoft.com/office/drawing/2014/main" id="{B148723B-9009-3071-7DEB-F7D23880E5AB}"/>
              </a:ext>
            </a:extLst>
          </p:cNvPr>
          <p:cNvPicPr>
            <a:picLocks noChangeAspect="1"/>
          </p:cNvPicPr>
          <p:nvPr/>
        </p:nvPicPr>
        <p:blipFill>
          <a:blip r:embed="rId3"/>
          <a:stretch>
            <a:fillRect/>
          </a:stretch>
        </p:blipFill>
        <p:spPr>
          <a:xfrm>
            <a:off x="5725048" y="1253331"/>
            <a:ext cx="6007848" cy="4351338"/>
          </a:xfrm>
          <a:prstGeom prst="rect">
            <a:avLst/>
          </a:prstGeom>
        </p:spPr>
      </p:pic>
      <p:sp>
        <p:nvSpPr>
          <p:cNvPr id="10" name="Google Shape;1881;p31">
            <a:extLst>
              <a:ext uri="{FF2B5EF4-FFF2-40B4-BE49-F238E27FC236}">
                <a16:creationId xmlns:a16="http://schemas.microsoft.com/office/drawing/2014/main" id="{5D903080-8C0C-2EC6-9186-CFDBC080B4C1}"/>
              </a:ext>
            </a:extLst>
          </p:cNvPr>
          <p:cNvSpPr txBox="1"/>
          <p:nvPr/>
        </p:nvSpPr>
        <p:spPr>
          <a:xfrm>
            <a:off x="139064" y="1772995"/>
            <a:ext cx="646826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000" b="1" dirty="0">
                <a:solidFill>
                  <a:srgbClr val="AD4F0F"/>
                </a:solidFill>
              </a:rPr>
              <a:t>kumquat tree (n)</a:t>
            </a:r>
            <a:endParaRPr lang="en-US" sz="5000" dirty="0">
              <a:solidFill>
                <a:srgbClr val="AD4F0F"/>
              </a:solidFill>
            </a:endParaRPr>
          </a:p>
        </p:txBody>
      </p:sp>
    </p:spTree>
    <p:extLst>
      <p:ext uri="{BB962C8B-B14F-4D97-AF65-F5344CB8AC3E}">
        <p14:creationId xmlns:p14="http://schemas.microsoft.com/office/powerpoint/2010/main" val="41586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1305</TotalTime>
  <Words>1060</Words>
  <Application>Microsoft Office PowerPoint</Application>
  <PresentationFormat>Widescreen</PresentationFormat>
  <Paragraphs>195</Paragraphs>
  <Slides>25</Slides>
  <Notes>23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Arial</vt:lpstr>
      <vt:lpstr>Calibri</vt:lpstr>
      <vt:lpstr>Calibri Light</vt:lpstr>
      <vt:lpstr>Google sans</vt:lpstr>
      <vt:lpstr>Myriad Pro</vt:lpstr>
      <vt:lpstr>MyriadPro-Regular</vt:lpstr>
      <vt:lpstr>Open Sans</vt:lpstr>
      <vt:lpstr>VNFGothamBold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Mai Day</cp:lastModifiedBy>
  <cp:revision>282</cp:revision>
  <dcterms:created xsi:type="dcterms:W3CDTF">2020-12-09T02:04:00Z</dcterms:created>
  <dcterms:modified xsi:type="dcterms:W3CDTF">2025-04-10T09:28:30Z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778948B657B8411088F599C3C7293FB0</vt:lpwstr>
  </property>
  <property fmtid="{D5CDD505-2E9C-101B-9397-08002B2CF9AE}" pid="3" name="KSOProductBuildVer">
    <vt:lpwstr>1033-11.2.0.11380</vt:lpwstr>
  </property>
</Properties>
</file>