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  <p:sldMasterId id="2147483699" r:id="rId4"/>
  </p:sldMasterIdLst>
  <p:notesMasterIdLst>
    <p:notesMasterId r:id="rId26"/>
  </p:notesMasterIdLst>
  <p:sldIdLst>
    <p:sldId id="271" r:id="rId5"/>
    <p:sldId id="376" r:id="rId6"/>
    <p:sldId id="339" r:id="rId7"/>
    <p:sldId id="342" r:id="rId8"/>
    <p:sldId id="343" r:id="rId9"/>
    <p:sldId id="281" r:id="rId10"/>
    <p:sldId id="315" r:id="rId11"/>
    <p:sldId id="316" r:id="rId12"/>
    <p:sldId id="317" r:id="rId13"/>
    <p:sldId id="283" r:id="rId14"/>
    <p:sldId id="344" r:id="rId15"/>
    <p:sldId id="276" r:id="rId16"/>
    <p:sldId id="345" r:id="rId17"/>
    <p:sldId id="346" r:id="rId18"/>
    <p:sldId id="298" r:id="rId19"/>
    <p:sldId id="327" r:id="rId20"/>
    <p:sldId id="325" r:id="rId21"/>
    <p:sldId id="313" r:id="rId22"/>
    <p:sldId id="338" r:id="rId23"/>
    <p:sldId id="347" r:id="rId24"/>
    <p:sldId id="34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040"/>
    <a:srgbClr val="FF0066"/>
    <a:srgbClr val="FF0000"/>
    <a:srgbClr val="66FF33"/>
    <a:srgbClr val="48C0B6"/>
    <a:srgbClr val="CBEAF0"/>
    <a:srgbClr val="CC6600"/>
    <a:srgbClr val="FFDAAB"/>
    <a:srgbClr val="F7941E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92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46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1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2D260-9B7C-4FC2-B70E-47C8BB21B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91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BA938-206E-4819-9972-EB70D5396A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940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567AE-55E8-4FE9-A6D5-6B9555C00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35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98BDA-EBA1-4E7C-BCC3-AE989C950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723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9EDCC-4E76-4724-8EE3-1AFABA8407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085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5578A-09B8-4A67-8339-1A77B7CE45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070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09E17-5062-4046-A52D-9BEB98EF8D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184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5F30F-C8BC-4F15-AC34-3DBCC6393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D4987-C73F-4091-8F22-0A7722B1C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607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808DC-2E21-443A-BA79-07739DAEF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695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E560F-8B11-4D25-998B-64F4B42D2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930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D8DE1-A9C5-4ADB-96CE-FA949C8745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467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"/>
          <p:cNvSpPr/>
          <p:nvPr/>
        </p:nvSpPr>
        <p:spPr>
          <a:xfrm>
            <a:off x="11154421" y="118399"/>
            <a:ext cx="943139" cy="325795"/>
          </a:xfrm>
          <a:prstGeom prst="roundRect">
            <a:avLst>
              <a:gd name="adj" fmla="val 3426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35697" tIns="35697" rIns="35697" bIns="35697" anchor="ctr"/>
          <a:lstStyle/>
          <a:p>
            <a:pPr algn="ctr" defTabSz="410541" hangingPunct="0">
              <a:defRPr sz="2200"/>
            </a:pPr>
            <a:endParaRPr sz="15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7" name="Rounded Rectangle"/>
          <p:cNvSpPr/>
          <p:nvPr/>
        </p:nvSpPr>
        <p:spPr>
          <a:xfrm>
            <a:off x="3550303" y="118399"/>
            <a:ext cx="5091392" cy="325795"/>
          </a:xfrm>
          <a:prstGeom prst="roundRect">
            <a:avLst>
              <a:gd name="adj" fmla="val 3426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35697" tIns="35697" rIns="35697" bIns="35697" anchor="ctr"/>
          <a:lstStyle/>
          <a:p>
            <a:pPr algn="ctr" defTabSz="410541" hangingPunct="0">
              <a:defRPr sz="2200"/>
            </a:pPr>
            <a:endParaRPr sz="15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8" name="Rounded Rectangle"/>
          <p:cNvSpPr/>
          <p:nvPr/>
        </p:nvSpPr>
        <p:spPr>
          <a:xfrm>
            <a:off x="5328507" y="6416770"/>
            <a:ext cx="1535020" cy="325796"/>
          </a:xfrm>
          <a:prstGeom prst="roundRect">
            <a:avLst>
              <a:gd name="adj" fmla="val 3426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35697" tIns="35697" rIns="35697" bIns="35697" anchor="ctr"/>
          <a:lstStyle/>
          <a:p>
            <a:pPr defTabSz="410541" hangingPunct="0">
              <a:defRPr sz="2200">
                <a:solidFill>
                  <a:srgbClr val="04A9B3"/>
                </a:solidFill>
              </a:defRPr>
            </a:pPr>
            <a:endParaRPr sz="1500" kern="0">
              <a:solidFill>
                <a:srgbClr val="04A9B3"/>
              </a:solidFill>
              <a:latin typeface="Helvetica Neue Medium"/>
              <a:sym typeface="Helvetica Neue Medium"/>
            </a:endParaRPr>
          </a:p>
        </p:txBody>
      </p:sp>
      <p:pic>
        <p:nvPicPr>
          <p:cNvPr id="29" name="Strips_ISW8_2.jpg" descr="Strips_ISW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1.png" descr="imag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73" y="-67175"/>
            <a:ext cx="1651849" cy="696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Home.png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54479" y="6352799"/>
            <a:ext cx="604988" cy="45374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ext"/>
          <p:cNvSpPr txBox="1">
            <a:spLocks noGrp="1"/>
          </p:cNvSpPr>
          <p:nvPr>
            <p:ph type="body" sz="quarter" idx="13"/>
          </p:nvPr>
        </p:nvSpPr>
        <p:spPr>
          <a:xfrm>
            <a:off x="3573130" y="60579"/>
            <a:ext cx="5045775" cy="441423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>
              <a:defRPr sz="2400">
                <a:solidFill>
                  <a:srgbClr val="FACA60"/>
                </a:solidFill>
              </a:defRPr>
            </a:pPr>
            <a:endParaRPr/>
          </a:p>
        </p:txBody>
      </p:sp>
      <p:sp>
        <p:nvSpPr>
          <p:cNvPr id="33" name="Text"/>
          <p:cNvSpPr txBox="1">
            <a:spLocks noGrp="1"/>
          </p:cNvSpPr>
          <p:nvPr>
            <p:ph type="body" sz="quarter" idx="14"/>
          </p:nvPr>
        </p:nvSpPr>
        <p:spPr>
          <a:xfrm>
            <a:off x="5479063" y="6358988"/>
            <a:ext cx="1233908" cy="441423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>
              <a:defRPr sz="2400">
                <a:solidFill>
                  <a:srgbClr val="FACA60"/>
                </a:solidFill>
              </a:defRPr>
            </a:pPr>
            <a:endParaRPr/>
          </a:p>
        </p:txBody>
      </p:sp>
      <p:sp>
        <p:nvSpPr>
          <p:cNvPr id="34" name="Arrow">
            <a:hlinkClick r:id="" action="ppaction://hlinkshowjump?jump=nextslide"/>
          </p:cNvPr>
          <p:cNvSpPr/>
          <p:nvPr/>
        </p:nvSpPr>
        <p:spPr>
          <a:xfrm>
            <a:off x="11662221" y="162523"/>
            <a:ext cx="379047" cy="237547"/>
          </a:xfrm>
          <a:prstGeom prst="rightArrow">
            <a:avLst>
              <a:gd name="adj1" fmla="val 39534"/>
              <a:gd name="adj2" fmla="val 69054"/>
            </a:avLst>
          </a:prstGeom>
          <a:solidFill>
            <a:srgbClr val="FACA60"/>
          </a:solidFill>
          <a:ln w="12700">
            <a:miter lim="400000"/>
          </a:ln>
        </p:spPr>
        <p:txBody>
          <a:bodyPr lIns="35697" tIns="35697" rIns="35697" bIns="35697" anchor="ctr"/>
          <a:lstStyle/>
          <a:p>
            <a:pPr defTabSz="410541" hangingPunct="0"/>
            <a:endParaRPr sz="17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5" name="Arrow">
            <a:hlinkClick r:id="" action="ppaction://hlinkshowjump?jump=previousslide"/>
          </p:cNvPr>
          <p:cNvSpPr/>
          <p:nvPr/>
        </p:nvSpPr>
        <p:spPr>
          <a:xfrm flipH="1">
            <a:off x="11197878" y="162523"/>
            <a:ext cx="379047" cy="237547"/>
          </a:xfrm>
          <a:prstGeom prst="rightArrow">
            <a:avLst>
              <a:gd name="adj1" fmla="val 39534"/>
              <a:gd name="adj2" fmla="val 69054"/>
            </a:avLst>
          </a:prstGeom>
          <a:solidFill>
            <a:srgbClr val="FACA60"/>
          </a:solidFill>
          <a:ln w="12700">
            <a:miter lim="400000"/>
          </a:ln>
        </p:spPr>
        <p:txBody>
          <a:bodyPr lIns="35697" tIns="35697" rIns="35697" bIns="35697" anchor="ctr"/>
          <a:lstStyle/>
          <a:p>
            <a:pPr defTabSz="410541" hangingPunct="0"/>
            <a:endParaRPr sz="17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17042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84" indent="0" algn="ctr">
              <a:buNone/>
              <a:defRPr/>
            </a:lvl2pPr>
            <a:lvl3pPr marL="913570" indent="0" algn="ctr">
              <a:buNone/>
              <a:defRPr/>
            </a:lvl3pPr>
            <a:lvl4pPr marL="1370361" indent="0" algn="ctr">
              <a:buNone/>
              <a:defRPr/>
            </a:lvl4pPr>
            <a:lvl5pPr marL="1827147" indent="0" algn="ctr">
              <a:buNone/>
              <a:defRPr/>
            </a:lvl5pPr>
            <a:lvl6pPr marL="2283931" indent="0" algn="ctr">
              <a:buNone/>
              <a:defRPr/>
            </a:lvl6pPr>
            <a:lvl7pPr marL="2740722" indent="0" algn="ctr">
              <a:buNone/>
              <a:defRPr/>
            </a:lvl7pPr>
            <a:lvl8pPr marL="3197505" indent="0" algn="ctr">
              <a:buNone/>
              <a:defRPr/>
            </a:lvl8pPr>
            <a:lvl9pPr marL="36542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A492F-441A-468D-A482-F355C879E9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11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5F2C3-66FB-4AC7-A177-CB80F6C6EF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08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1900"/>
            </a:lvl1pPr>
            <a:lvl2pPr marL="456784" indent="0">
              <a:buNone/>
              <a:defRPr sz="1800"/>
            </a:lvl2pPr>
            <a:lvl3pPr marL="913570" indent="0">
              <a:buNone/>
              <a:defRPr sz="1600"/>
            </a:lvl3pPr>
            <a:lvl4pPr marL="1370361" indent="0">
              <a:buNone/>
              <a:defRPr sz="1400"/>
            </a:lvl4pPr>
            <a:lvl5pPr marL="1827147" indent="0">
              <a:buNone/>
              <a:defRPr sz="1400"/>
            </a:lvl5pPr>
            <a:lvl6pPr marL="2283931" indent="0">
              <a:buNone/>
              <a:defRPr sz="1400"/>
            </a:lvl6pPr>
            <a:lvl7pPr marL="2740722" indent="0">
              <a:buNone/>
              <a:defRPr sz="1400"/>
            </a:lvl7pPr>
            <a:lvl8pPr marL="3197505" indent="0">
              <a:buNone/>
              <a:defRPr sz="1400"/>
            </a:lvl8pPr>
            <a:lvl9pPr marL="365429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7FDB2-27B3-429E-A81C-DB1AD46221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33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4" y="1600225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5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C2DC-1135-4E20-A4A7-AE78361C1E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25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784" indent="0">
              <a:buNone/>
              <a:defRPr sz="1900" b="1"/>
            </a:lvl2pPr>
            <a:lvl3pPr marL="913570" indent="0">
              <a:buNone/>
              <a:defRPr sz="1800" b="1"/>
            </a:lvl3pPr>
            <a:lvl4pPr marL="1370361" indent="0">
              <a:buNone/>
              <a:defRPr sz="1600" b="1"/>
            </a:lvl4pPr>
            <a:lvl5pPr marL="1827147" indent="0">
              <a:buNone/>
              <a:defRPr sz="1600" b="1"/>
            </a:lvl5pPr>
            <a:lvl6pPr marL="2283931" indent="0">
              <a:buNone/>
              <a:defRPr sz="1600" b="1"/>
            </a:lvl6pPr>
            <a:lvl7pPr marL="2740722" indent="0">
              <a:buNone/>
              <a:defRPr sz="1600" b="1"/>
            </a:lvl7pPr>
            <a:lvl8pPr marL="3197505" indent="0">
              <a:buNone/>
              <a:defRPr sz="1600" b="1"/>
            </a:lvl8pPr>
            <a:lvl9pPr marL="365429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7" y="1535113"/>
            <a:ext cx="5389033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784" indent="0">
              <a:buNone/>
              <a:defRPr sz="1900" b="1"/>
            </a:lvl2pPr>
            <a:lvl3pPr marL="913570" indent="0">
              <a:buNone/>
              <a:defRPr sz="1800" b="1"/>
            </a:lvl3pPr>
            <a:lvl4pPr marL="1370361" indent="0">
              <a:buNone/>
              <a:defRPr sz="1600" b="1"/>
            </a:lvl4pPr>
            <a:lvl5pPr marL="1827147" indent="0">
              <a:buNone/>
              <a:defRPr sz="1600" b="1"/>
            </a:lvl5pPr>
            <a:lvl6pPr marL="2283931" indent="0">
              <a:buNone/>
              <a:defRPr sz="1600" b="1"/>
            </a:lvl6pPr>
            <a:lvl7pPr marL="2740722" indent="0">
              <a:buNone/>
              <a:defRPr sz="1600" b="1"/>
            </a:lvl7pPr>
            <a:lvl8pPr marL="3197505" indent="0">
              <a:buNone/>
              <a:defRPr sz="1600" b="1"/>
            </a:lvl8pPr>
            <a:lvl9pPr marL="365429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7" y="2174875"/>
            <a:ext cx="5389033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46E23-5344-4BB8-A48D-03D9F917A5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6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54563-41AA-4D70-B084-FF48558F4E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97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DB225-2DD6-4047-879E-3FA6DC5240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33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2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84" indent="0">
              <a:buNone/>
              <a:defRPr sz="1200"/>
            </a:lvl2pPr>
            <a:lvl3pPr marL="913570" indent="0">
              <a:buNone/>
              <a:defRPr sz="1000"/>
            </a:lvl3pPr>
            <a:lvl4pPr marL="1370361" indent="0">
              <a:buNone/>
              <a:defRPr sz="900"/>
            </a:lvl4pPr>
            <a:lvl5pPr marL="1827147" indent="0">
              <a:buNone/>
              <a:defRPr sz="900"/>
            </a:lvl5pPr>
            <a:lvl6pPr marL="2283931" indent="0">
              <a:buNone/>
              <a:defRPr sz="900"/>
            </a:lvl6pPr>
            <a:lvl7pPr marL="2740722" indent="0">
              <a:buNone/>
              <a:defRPr sz="900"/>
            </a:lvl7pPr>
            <a:lvl8pPr marL="3197505" indent="0">
              <a:buNone/>
              <a:defRPr sz="900"/>
            </a:lvl8pPr>
            <a:lvl9pPr marL="365429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756E1-3FBB-48BA-AF4B-6492A18D70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47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6784" indent="0">
              <a:buNone/>
              <a:defRPr sz="2700"/>
            </a:lvl2pPr>
            <a:lvl3pPr marL="913570" indent="0">
              <a:buNone/>
              <a:defRPr sz="2300"/>
            </a:lvl3pPr>
            <a:lvl4pPr marL="1370361" indent="0">
              <a:buNone/>
              <a:defRPr sz="1900"/>
            </a:lvl4pPr>
            <a:lvl5pPr marL="1827147" indent="0">
              <a:buNone/>
              <a:defRPr sz="1900"/>
            </a:lvl5pPr>
            <a:lvl6pPr marL="2283931" indent="0">
              <a:buNone/>
              <a:defRPr sz="1900"/>
            </a:lvl6pPr>
            <a:lvl7pPr marL="2740722" indent="0">
              <a:buNone/>
              <a:defRPr sz="1900"/>
            </a:lvl7pPr>
            <a:lvl8pPr marL="3197505" indent="0">
              <a:buNone/>
              <a:defRPr sz="1900"/>
            </a:lvl8pPr>
            <a:lvl9pPr marL="3654293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84" indent="0">
              <a:buNone/>
              <a:defRPr sz="1200"/>
            </a:lvl2pPr>
            <a:lvl3pPr marL="913570" indent="0">
              <a:buNone/>
              <a:defRPr sz="1000"/>
            </a:lvl3pPr>
            <a:lvl4pPr marL="1370361" indent="0">
              <a:buNone/>
              <a:defRPr sz="900"/>
            </a:lvl4pPr>
            <a:lvl5pPr marL="1827147" indent="0">
              <a:buNone/>
              <a:defRPr sz="900"/>
            </a:lvl5pPr>
            <a:lvl6pPr marL="2283931" indent="0">
              <a:buNone/>
              <a:defRPr sz="900"/>
            </a:lvl6pPr>
            <a:lvl7pPr marL="2740722" indent="0">
              <a:buNone/>
              <a:defRPr sz="900"/>
            </a:lvl7pPr>
            <a:lvl8pPr marL="3197505" indent="0">
              <a:buNone/>
              <a:defRPr sz="900"/>
            </a:lvl8pPr>
            <a:lvl9pPr marL="365429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27C50-C144-4F5F-89B5-6209060242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53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FD7BC-DCE3-45FC-9623-EE86C12C3A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53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FE01D-23CC-4712-8E7D-ABD0599831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96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9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5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4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587DEBF-B2EF-4E69-8722-D26F06C943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2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2AF040-6E6A-4066-9AE3-749144CA25BE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Learn Smart World 8_Master.jpg" descr="i-Learn Smart World 8_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logo_reflection.png" descr="logo_reflec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13204" y="57841"/>
            <a:ext cx="2207525" cy="9313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914430" y="415925"/>
            <a:ext cx="10363201" cy="3184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697" tIns="35697" rIns="35697" bIns="35697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535383" y="4758537"/>
            <a:ext cx="2786188" cy="45502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697" tIns="35697" rIns="35697" bIns="3569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1046" y="6536542"/>
            <a:ext cx="243613" cy="241368"/>
          </a:xfrm>
          <a:prstGeom prst="rect">
            <a:avLst/>
          </a:prstGeom>
          <a:ln w="12700">
            <a:miter lim="400000"/>
          </a:ln>
        </p:spPr>
        <p:txBody>
          <a:bodyPr wrap="none" lIns="35697" tIns="35697" rIns="35697" bIns="35697">
            <a:spAutoFit/>
          </a:bodyPr>
          <a:lstStyle>
            <a:lvl1pPr algn="ctr">
              <a:defRPr sz="1100"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defTabSz="410541" hangingPunct="0"/>
            <a:fld id="{86CB4B4D-7CA3-9044-876B-883B54F8677D}" type="slidenum">
              <a:rPr lang="en-US" kern="0" smtClean="0"/>
              <a:pPr defTabSz="410541" hangingPunct="0"/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318570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</p:sldLayoutIdLst>
  <p:transition spd="med"/>
  <p:txStyles>
    <p:titleStyle>
      <a:lvl1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7" tIns="45680" rIns="91357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2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7" tIns="45680" rIns="91357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7" tIns="45680" rIns="91357" bIns="4568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6423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sym typeface="Helvetica Neue Medium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5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7" tIns="45680" rIns="91357" bIns="4568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6423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sym typeface="Helvetica Neue Medium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4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7" tIns="45680" rIns="91357" bIns="4568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642365" fontAlgn="base">
              <a:spcBef>
                <a:spcPct val="0"/>
              </a:spcBef>
              <a:spcAft>
                <a:spcPct val="0"/>
              </a:spcAft>
            </a:pPr>
            <a:fld id="{3BE806CA-58BA-4E30-A47A-17DAC4F235C8}" type="slidenum">
              <a:rPr lang="en-US" smtClean="0">
                <a:solidFill>
                  <a:srgbClr val="000000"/>
                </a:solidFill>
                <a:sym typeface="Helvetica Neue Medium"/>
              </a:rPr>
              <a:pPr defTabSz="6423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4421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67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357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036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714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593" indent="-342593" algn="l" rtl="0" fontAlgn="base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2278" indent="-285492" algn="l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962" indent="-228391" algn="l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751" indent="-228391" algn="l" rtl="0" fontAlgn="base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540" indent="-228391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2327" indent="-228391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69112" indent="-228391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5900" indent="-228391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2683" indent="-228391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84" algn="l" defTabSz="913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70" algn="l" defTabSz="913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1" algn="l" defTabSz="913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47" algn="l" defTabSz="913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31" algn="l" defTabSz="913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22" algn="l" defTabSz="913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05" algn="l" defTabSz="913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3" algn="l" defTabSz="913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9.jpe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jpe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jpe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2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158694"/>
              </p:ext>
            </p:extLst>
          </p:nvPr>
        </p:nvGraphicFramePr>
        <p:xfrm>
          <a:off x="1885595" y="1419863"/>
          <a:ext cx="9739581" cy="502906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028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>
                    <a:solidFill>
                      <a:srgbClr val="FFD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>
                    <a:solidFill>
                      <a:srgbClr val="FFD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>
                    <a:solidFill>
                      <a:srgbClr val="FFD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73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 island (n)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/ˈaɪlənd/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hòn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đảo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1315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 sunset (n)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/ˈsʌnset/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mặt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trời</a:t>
                      </a:r>
                      <a:r>
                        <a:rPr lang="en-US" sz="28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lặn</a:t>
                      </a:r>
                      <a:r>
                        <a:rPr lang="en-US" sz="28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hoàng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hôn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446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 landscape (n)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vi-VN" sz="2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ˈlændskeɪp</a:t>
                      </a:r>
                      <a:r>
                        <a:rPr lang="vi-VN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phong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cảnh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28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 penguin (n)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/ˈpeŋɡwɪn/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chim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cánh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cụt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0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9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sland ">
            <a:hlinkClick r:id="" action="ppaction://media"/>
            <a:extLst>
              <a:ext uri="{FF2B5EF4-FFF2-40B4-BE49-F238E27FC236}">
                <a16:creationId xmlns:a16="http://schemas.microsoft.com/office/drawing/2014/main" id="{F9F52B38-D92D-95AB-C78C-247F7B2944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6520" y="2348081"/>
            <a:ext cx="727645" cy="727645"/>
          </a:xfrm>
          <a:prstGeom prst="rect">
            <a:avLst/>
          </a:prstGeom>
        </p:spPr>
      </p:pic>
      <p:pic>
        <p:nvPicPr>
          <p:cNvPr id="12" name="sunset">
            <a:hlinkClick r:id="" action="ppaction://media"/>
            <a:extLst>
              <a:ext uri="{FF2B5EF4-FFF2-40B4-BE49-F238E27FC236}">
                <a16:creationId xmlns:a16="http://schemas.microsoft.com/office/drawing/2014/main" id="{2B9E3AAA-CE9F-02CE-C489-51F377EA51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6520" y="3394364"/>
            <a:ext cx="727645" cy="727645"/>
          </a:xfrm>
          <a:prstGeom prst="rect">
            <a:avLst/>
          </a:prstGeom>
        </p:spPr>
      </p:pic>
      <p:pic>
        <p:nvPicPr>
          <p:cNvPr id="13" name="landscape">
            <a:hlinkClick r:id="" action="ppaction://media"/>
            <a:extLst>
              <a:ext uri="{FF2B5EF4-FFF2-40B4-BE49-F238E27FC236}">
                <a16:creationId xmlns:a16="http://schemas.microsoft.com/office/drawing/2014/main" id="{01A921B6-791F-03E3-ACA1-03D5C7BF56D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6520" y="4440647"/>
            <a:ext cx="727645" cy="727645"/>
          </a:xfrm>
          <a:prstGeom prst="rect">
            <a:avLst/>
          </a:prstGeom>
        </p:spPr>
      </p:pic>
      <p:pic>
        <p:nvPicPr>
          <p:cNvPr id="14" name="penguin">
            <a:hlinkClick r:id="" action="ppaction://media"/>
            <a:extLst>
              <a:ext uri="{FF2B5EF4-FFF2-40B4-BE49-F238E27FC236}">
                <a16:creationId xmlns:a16="http://schemas.microsoft.com/office/drawing/2014/main" id="{508B6483-7A22-9561-4472-908DCD245E4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6521" y="5539028"/>
            <a:ext cx="727647" cy="7276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61257" y="785511"/>
            <a:ext cx="352757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* Vocabulary:</a:t>
            </a:r>
          </a:p>
        </p:txBody>
      </p:sp>
      <p:sp>
        <p:nvSpPr>
          <p:cNvPr id="2" name="Rectangle 1"/>
          <p:cNvSpPr/>
          <p:nvPr/>
        </p:nvSpPr>
        <p:spPr>
          <a:xfrm>
            <a:off x="2275687" y="2353189"/>
            <a:ext cx="98708" cy="101270"/>
          </a:xfrm>
          <a:prstGeom prst="rect">
            <a:avLst/>
          </a:prstGeom>
          <a:solidFill>
            <a:srgbClr val="FBB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13781" y="3507330"/>
            <a:ext cx="98708" cy="101270"/>
          </a:xfrm>
          <a:prstGeom prst="rect">
            <a:avLst/>
          </a:prstGeom>
          <a:solidFill>
            <a:srgbClr val="FBB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22374" y="4563718"/>
            <a:ext cx="98708" cy="101270"/>
          </a:xfrm>
          <a:prstGeom prst="rect">
            <a:avLst/>
          </a:prstGeom>
          <a:solidFill>
            <a:srgbClr val="FBB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13830" y="5689326"/>
            <a:ext cx="98708" cy="101270"/>
          </a:xfrm>
          <a:prstGeom prst="rect">
            <a:avLst/>
          </a:prstGeom>
          <a:solidFill>
            <a:srgbClr val="FBB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8623" y="1668592"/>
            <a:ext cx="4253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1. Who are these boys?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069" y="1069656"/>
            <a:ext cx="478100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* Set the scene: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E9EC66-E666-CEF8-DF86-BA2E7CBBB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030" y="1015302"/>
            <a:ext cx="4669052" cy="50458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42966" y="2343846"/>
            <a:ext cx="54048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2. What do you think they will </a:t>
            </a:r>
          </a:p>
          <a:p>
            <a:pPr algn="ctr"/>
            <a:r>
              <a:rPr lang="en-US" sz="3200" b="1" dirty="0">
                <a:solidFill>
                  <a:srgbClr val="0FB7BD"/>
                </a:solidFill>
              </a:rPr>
              <a:t>mention in the conversation ? 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17566" y="91440"/>
            <a:ext cx="11899678" cy="6474473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5FFCD08-5242-65E6-99A9-F5AE4E205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085" y="2317638"/>
            <a:ext cx="3597897" cy="42511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9672" y="1179015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9" y="1158541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3" y="10559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0B97A-0D15-FC6B-0A38-854D4982375D}"/>
              </a:ext>
            </a:extLst>
          </p:cNvPr>
          <p:cNvSpPr txBox="1"/>
          <p:nvPr/>
        </p:nvSpPr>
        <p:spPr>
          <a:xfrm>
            <a:off x="738371" y="1839024"/>
            <a:ext cx="1145363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Mark: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How was your holiday in Australia, </a:t>
            </a:r>
            <a:r>
              <a:rPr lang="en-US" dirty="0" err="1"/>
              <a:t>Phong</a:t>
            </a:r>
            <a:r>
              <a:rPr lang="en-US" dirty="0"/>
              <a:t>?</a:t>
            </a:r>
          </a:p>
          <a:p>
            <a:r>
              <a:rPr lang="en-US" b="1" i="1" dirty="0" err="1">
                <a:solidFill>
                  <a:srgbClr val="00B050"/>
                </a:solidFill>
              </a:rPr>
              <a:t>Phong</a:t>
            </a:r>
            <a:r>
              <a:rPr lang="en-US" b="1" i="1" dirty="0">
                <a:solidFill>
                  <a:srgbClr val="00B050"/>
                </a:solidFill>
              </a:rPr>
              <a:t>: </a:t>
            </a:r>
            <a:r>
              <a:rPr lang="en-US" dirty="0"/>
              <a:t>It was fantastic! I got to use my English in real life: asking for directions, reading maps, talking to local people, ...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Mark: </a:t>
            </a:r>
            <a:r>
              <a:rPr lang="en-US" dirty="0"/>
              <a:t>Oh … Your English is much better.</a:t>
            </a:r>
          </a:p>
          <a:p>
            <a:r>
              <a:rPr lang="en-US" b="1" i="1" dirty="0" err="1">
                <a:solidFill>
                  <a:srgbClr val="00B050"/>
                </a:solidFill>
              </a:rPr>
              <a:t>Phong</a:t>
            </a:r>
            <a:r>
              <a:rPr lang="en-US" b="1" i="1" dirty="0">
                <a:solidFill>
                  <a:srgbClr val="00B050"/>
                </a:solidFill>
              </a:rPr>
              <a:t>:</a:t>
            </a:r>
            <a:r>
              <a:rPr lang="en-US" b="1" i="1" dirty="0"/>
              <a:t> </a:t>
            </a:r>
            <a:r>
              <a:rPr lang="en-US" dirty="0"/>
              <a:t>Thanks.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Mark:</a:t>
            </a:r>
            <a:r>
              <a:rPr lang="en-US" dirty="0"/>
              <a:t> Did you travel a lot?</a:t>
            </a:r>
          </a:p>
          <a:p>
            <a:r>
              <a:rPr lang="en-US" b="1" i="1" dirty="0" err="1">
                <a:solidFill>
                  <a:srgbClr val="00B050"/>
                </a:solidFill>
              </a:rPr>
              <a:t>Phong</a:t>
            </a:r>
            <a:r>
              <a:rPr lang="en-US" b="1" i="1" dirty="0">
                <a:solidFill>
                  <a:srgbClr val="00B050"/>
                </a:solidFill>
              </a:rPr>
              <a:t>: </a:t>
            </a:r>
            <a:r>
              <a:rPr lang="en-US" dirty="0"/>
              <a:t>Just around Melbourne, the city with four seasons in a day.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Mark: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Wow ... I didn’t know that. How was it?</a:t>
            </a:r>
          </a:p>
          <a:p>
            <a:r>
              <a:rPr lang="en-US" b="1" i="1" dirty="0" err="1">
                <a:solidFill>
                  <a:srgbClr val="00B050"/>
                </a:solidFill>
              </a:rPr>
              <a:t>Phong</a:t>
            </a:r>
            <a:r>
              <a:rPr lang="en-US" b="1" i="1" dirty="0">
                <a:solidFill>
                  <a:srgbClr val="00B050"/>
                </a:solidFill>
              </a:rPr>
              <a:t>: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It was great! We took a tour to Phillip Island.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Mark: </a:t>
            </a:r>
            <a:r>
              <a:rPr lang="en-US" dirty="0"/>
              <a:t>What did you see?</a:t>
            </a:r>
          </a:p>
          <a:p>
            <a:r>
              <a:rPr lang="en-US" b="1" i="1" dirty="0" err="1">
                <a:solidFill>
                  <a:srgbClr val="00B050"/>
                </a:solidFill>
              </a:rPr>
              <a:t>Phong</a:t>
            </a:r>
            <a:r>
              <a:rPr lang="en-US" b="1" i="1" dirty="0">
                <a:solidFill>
                  <a:srgbClr val="00B050"/>
                </a:solidFill>
              </a:rPr>
              <a:t>:</a:t>
            </a:r>
            <a:r>
              <a:rPr lang="en-US" dirty="0"/>
              <a:t> We went penguin watching.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Mark: </a:t>
            </a:r>
            <a:r>
              <a:rPr lang="en-US" dirty="0">
                <a:solidFill>
                  <a:srgbClr val="0070C0"/>
                </a:solidFill>
              </a:rPr>
              <a:t>It </a:t>
            </a:r>
            <a:r>
              <a:rPr lang="en-US" dirty="0"/>
              <a:t>sounds pretty exciting.</a:t>
            </a:r>
          </a:p>
          <a:p>
            <a:r>
              <a:rPr lang="en-US" b="1" i="1" dirty="0" err="1">
                <a:solidFill>
                  <a:srgbClr val="00B050"/>
                </a:solidFill>
              </a:rPr>
              <a:t>Phong</a:t>
            </a:r>
            <a:r>
              <a:rPr lang="en-US" b="1" i="1" dirty="0">
                <a:solidFill>
                  <a:srgbClr val="00B050"/>
                </a:solidFill>
              </a:rPr>
              <a:t>: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It was. Australia has amazing landscapes.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Mark: </a:t>
            </a:r>
            <a:r>
              <a:rPr lang="en-US" dirty="0"/>
              <a:t>Yes, and Australians love outdoor activities.</a:t>
            </a:r>
          </a:p>
          <a:p>
            <a:r>
              <a:rPr lang="en-US" b="1" i="1" dirty="0" err="1">
                <a:solidFill>
                  <a:srgbClr val="00B050"/>
                </a:solidFill>
              </a:rPr>
              <a:t>Phong</a:t>
            </a:r>
            <a:r>
              <a:rPr lang="en-US" b="1" i="1" dirty="0">
                <a:solidFill>
                  <a:srgbClr val="00B050"/>
                </a:solidFill>
              </a:rPr>
              <a:t>: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Right. There were plenty of people enjoying the parks and beaches.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Mark:</a:t>
            </a:r>
            <a:r>
              <a:rPr lang="en-US" b="1" i="1" dirty="0"/>
              <a:t> </a:t>
            </a:r>
            <a:r>
              <a:rPr lang="en-US" dirty="0"/>
              <a:t>I’m glad that you had a wonderful time there.</a:t>
            </a:r>
          </a:p>
          <a:p>
            <a:r>
              <a:rPr lang="en-US" b="1" i="1" dirty="0" err="1">
                <a:solidFill>
                  <a:srgbClr val="00B050"/>
                </a:solidFill>
              </a:rPr>
              <a:t>Phong</a:t>
            </a:r>
            <a:r>
              <a:rPr lang="en-US" b="1" i="1" dirty="0">
                <a:solidFill>
                  <a:srgbClr val="00B050"/>
                </a:solidFill>
              </a:rPr>
              <a:t>: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Thanks, Mark.</a:t>
            </a:r>
          </a:p>
        </p:txBody>
      </p:sp>
      <p:pic>
        <p:nvPicPr>
          <p:cNvPr id="3" name="08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30619" y="1229424"/>
            <a:ext cx="609600" cy="609600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7566" y="91440"/>
            <a:ext cx="11899678" cy="6474473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2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8623" y="1668592"/>
            <a:ext cx="4253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1. Who are these boys?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069" y="1069656"/>
            <a:ext cx="478100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Set the scene: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E9EC66-E666-CEF8-DF86-BA2E7CBBB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030" y="1015302"/>
            <a:ext cx="4669052" cy="50458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42966" y="2343846"/>
            <a:ext cx="54048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2. What do you think they will </a:t>
            </a:r>
          </a:p>
          <a:p>
            <a:pPr algn="ctr"/>
            <a:r>
              <a:rPr lang="en-US" sz="3200" b="1" dirty="0">
                <a:solidFill>
                  <a:srgbClr val="0FB7BD"/>
                </a:solidFill>
              </a:rPr>
              <a:t>mention in the conversation ? </a:t>
            </a:r>
          </a:p>
        </p:txBody>
      </p:sp>
      <p:sp>
        <p:nvSpPr>
          <p:cNvPr id="8" name="Rectangle 7"/>
          <p:cNvSpPr/>
          <p:nvPr/>
        </p:nvSpPr>
        <p:spPr>
          <a:xfrm>
            <a:off x="663438" y="1759075"/>
            <a:ext cx="504779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1. They are </a:t>
            </a:r>
            <a:r>
              <a:rPr lang="en-US" sz="3200" b="1" dirty="0" err="1">
                <a:solidFill>
                  <a:srgbClr val="0FB7BD"/>
                </a:solidFill>
              </a:rPr>
              <a:t>Phong</a:t>
            </a:r>
            <a:r>
              <a:rPr lang="en-US" sz="3200" b="1" dirty="0">
                <a:solidFill>
                  <a:srgbClr val="0FB7BD"/>
                </a:solidFill>
              </a:rPr>
              <a:t> and Mark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3436" y="2472504"/>
            <a:ext cx="6638701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2. They mention </a:t>
            </a:r>
            <a:r>
              <a:rPr lang="en-US" sz="3200" b="1" dirty="0" err="1">
                <a:solidFill>
                  <a:srgbClr val="0FB7BD"/>
                </a:solidFill>
              </a:rPr>
              <a:t>Phong’s</a:t>
            </a:r>
            <a:r>
              <a:rPr lang="en-US" sz="3200" b="1" dirty="0">
                <a:solidFill>
                  <a:srgbClr val="0FB7BD"/>
                </a:solidFill>
              </a:rPr>
              <a:t> use of English in real life, his travels and Australia’s people and landscapes.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17566" y="91440"/>
            <a:ext cx="11899678" cy="6474473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5FFCD08-5242-65E6-99A9-F5AE4E205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085" y="2317638"/>
            <a:ext cx="3597897" cy="42511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9672" y="1179015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9" y="1158541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3" y="10559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prstClr val="white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0B97A-0D15-FC6B-0A38-854D4982375D}"/>
              </a:ext>
            </a:extLst>
          </p:cNvPr>
          <p:cNvSpPr txBox="1"/>
          <p:nvPr/>
        </p:nvSpPr>
        <p:spPr>
          <a:xfrm>
            <a:off x="738371" y="1839024"/>
            <a:ext cx="1145363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Mark: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How was your holiday in Australia, </a:t>
            </a:r>
            <a:r>
              <a:rPr lang="en-US" dirty="0" err="1">
                <a:solidFill>
                  <a:prstClr val="black"/>
                </a:solidFill>
              </a:rPr>
              <a:t>Phong</a:t>
            </a:r>
            <a:r>
              <a:rPr lang="en-US" dirty="0">
                <a:solidFill>
                  <a:prstClr val="black"/>
                </a:solidFill>
              </a:rPr>
              <a:t>?</a:t>
            </a:r>
          </a:p>
          <a:p>
            <a:r>
              <a:rPr lang="en-US" b="1" i="1" dirty="0" err="1">
                <a:solidFill>
                  <a:srgbClr val="00B050"/>
                </a:solidFill>
              </a:rPr>
              <a:t>Phong</a:t>
            </a:r>
            <a:r>
              <a:rPr lang="en-US" b="1" i="1" dirty="0">
                <a:solidFill>
                  <a:srgbClr val="00B050"/>
                </a:solidFill>
              </a:rPr>
              <a:t>: </a:t>
            </a:r>
            <a:r>
              <a:rPr lang="en-US" dirty="0">
                <a:solidFill>
                  <a:prstClr val="black"/>
                </a:solidFill>
              </a:rPr>
              <a:t>It was fantastic! I got to use my English in real life: asking for directions, reading maps, talking to local people, ...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Mark: </a:t>
            </a:r>
            <a:r>
              <a:rPr lang="en-US" dirty="0">
                <a:solidFill>
                  <a:prstClr val="black"/>
                </a:solidFill>
              </a:rPr>
              <a:t>Oh … Your English is much better.</a:t>
            </a:r>
          </a:p>
          <a:p>
            <a:r>
              <a:rPr lang="en-US" b="1" i="1" dirty="0" err="1">
                <a:solidFill>
                  <a:srgbClr val="00B050"/>
                </a:solidFill>
              </a:rPr>
              <a:t>Phong</a:t>
            </a:r>
            <a:r>
              <a:rPr lang="en-US" b="1" i="1" dirty="0">
                <a:solidFill>
                  <a:srgbClr val="00B050"/>
                </a:solidFill>
              </a:rPr>
              <a:t>: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Thanks.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Mark:</a:t>
            </a:r>
            <a:r>
              <a:rPr lang="en-US" dirty="0">
                <a:solidFill>
                  <a:prstClr val="black"/>
                </a:solidFill>
              </a:rPr>
              <a:t> Did you travel a lot?</a:t>
            </a:r>
          </a:p>
          <a:p>
            <a:r>
              <a:rPr lang="en-US" b="1" i="1" dirty="0" err="1">
                <a:solidFill>
                  <a:srgbClr val="00B050"/>
                </a:solidFill>
              </a:rPr>
              <a:t>Phong</a:t>
            </a:r>
            <a:r>
              <a:rPr lang="en-US" b="1" i="1" dirty="0">
                <a:solidFill>
                  <a:srgbClr val="00B050"/>
                </a:solidFill>
              </a:rPr>
              <a:t>: </a:t>
            </a:r>
            <a:r>
              <a:rPr lang="en-US" dirty="0">
                <a:solidFill>
                  <a:prstClr val="black"/>
                </a:solidFill>
              </a:rPr>
              <a:t>Just around Melbourne, the city with four seasons in a day.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Mark: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Wow ... I didn’t know that. How was it?</a:t>
            </a:r>
          </a:p>
          <a:p>
            <a:r>
              <a:rPr lang="en-US" b="1" i="1" dirty="0" err="1">
                <a:solidFill>
                  <a:srgbClr val="00B050"/>
                </a:solidFill>
              </a:rPr>
              <a:t>Phong</a:t>
            </a:r>
            <a:r>
              <a:rPr lang="en-US" b="1" i="1" dirty="0">
                <a:solidFill>
                  <a:srgbClr val="00B050"/>
                </a:solidFill>
              </a:rPr>
              <a:t>: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It was great! We took a tour to Phillip Island.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Mark: </a:t>
            </a:r>
            <a:r>
              <a:rPr lang="en-US" dirty="0">
                <a:solidFill>
                  <a:prstClr val="black"/>
                </a:solidFill>
              </a:rPr>
              <a:t>What did you see?</a:t>
            </a:r>
          </a:p>
          <a:p>
            <a:r>
              <a:rPr lang="en-US" b="1" i="1" dirty="0" err="1">
                <a:solidFill>
                  <a:srgbClr val="00B050"/>
                </a:solidFill>
              </a:rPr>
              <a:t>Phong</a:t>
            </a:r>
            <a:r>
              <a:rPr lang="en-US" b="1" i="1" dirty="0">
                <a:solidFill>
                  <a:srgbClr val="00B050"/>
                </a:solidFill>
              </a:rPr>
              <a:t>:</a:t>
            </a:r>
            <a:r>
              <a:rPr lang="en-US" dirty="0">
                <a:solidFill>
                  <a:prstClr val="black"/>
                </a:solidFill>
              </a:rPr>
              <a:t> We went penguin watching.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Mark: </a:t>
            </a:r>
            <a:r>
              <a:rPr lang="en-US" dirty="0">
                <a:solidFill>
                  <a:srgbClr val="0070C0"/>
                </a:solidFill>
              </a:rPr>
              <a:t>It </a:t>
            </a:r>
            <a:r>
              <a:rPr lang="en-US" dirty="0">
                <a:solidFill>
                  <a:prstClr val="black"/>
                </a:solidFill>
              </a:rPr>
              <a:t>sounds pretty exciting.</a:t>
            </a:r>
          </a:p>
          <a:p>
            <a:r>
              <a:rPr lang="en-US" b="1" i="1" dirty="0" err="1">
                <a:solidFill>
                  <a:srgbClr val="00B050"/>
                </a:solidFill>
              </a:rPr>
              <a:t>Phong</a:t>
            </a:r>
            <a:r>
              <a:rPr lang="en-US" b="1" i="1" dirty="0">
                <a:solidFill>
                  <a:srgbClr val="00B050"/>
                </a:solidFill>
              </a:rPr>
              <a:t>: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It was. Australia has amazing landscapes.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Mark: </a:t>
            </a:r>
            <a:r>
              <a:rPr lang="en-US" dirty="0">
                <a:solidFill>
                  <a:prstClr val="black"/>
                </a:solidFill>
              </a:rPr>
              <a:t>Yes, and Australians love outdoor activities.</a:t>
            </a:r>
          </a:p>
          <a:p>
            <a:r>
              <a:rPr lang="en-US" b="1" i="1" dirty="0" err="1">
                <a:solidFill>
                  <a:srgbClr val="00B050"/>
                </a:solidFill>
              </a:rPr>
              <a:t>Phong</a:t>
            </a:r>
            <a:r>
              <a:rPr lang="en-US" b="1" i="1" dirty="0">
                <a:solidFill>
                  <a:srgbClr val="00B050"/>
                </a:solidFill>
              </a:rPr>
              <a:t>: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Right. There were plenty of people enjoying the parks and beaches.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Mark: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I’m glad that you had a wonderful time there.</a:t>
            </a:r>
          </a:p>
          <a:p>
            <a:r>
              <a:rPr lang="en-US" b="1" i="1" dirty="0" err="1">
                <a:solidFill>
                  <a:srgbClr val="00B050"/>
                </a:solidFill>
              </a:rPr>
              <a:t>Phong</a:t>
            </a:r>
            <a:r>
              <a:rPr lang="en-US" b="1" i="1" dirty="0">
                <a:solidFill>
                  <a:srgbClr val="00B050"/>
                </a:solidFill>
              </a:rPr>
              <a:t>: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Thanks, Mark.</a:t>
            </a:r>
          </a:p>
        </p:txBody>
      </p:sp>
      <p:pic>
        <p:nvPicPr>
          <p:cNvPr id="3" name="08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10163" y="1179015"/>
            <a:ext cx="609600" cy="609600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7566" y="91440"/>
            <a:ext cx="11899678" cy="6474473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5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2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11445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are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Phong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Mark talking about?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9" y="1290971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5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A91D3-DC58-5D83-5A39-840D84982208}"/>
              </a:ext>
            </a:extLst>
          </p:cNvPr>
          <p:cNvSpPr txBox="1"/>
          <p:nvPr/>
        </p:nvSpPr>
        <p:spPr>
          <a:xfrm>
            <a:off x="1501253" y="2500712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00A9A5"/>
                </a:solidFill>
                <a:effectLst/>
                <a:latin typeface="ChronicaPro-Medium"/>
              </a:rPr>
              <a:t>A.</a:t>
            </a:r>
            <a:r>
              <a:rPr lang="en-US" sz="2800" b="0" i="0" dirty="0">
                <a:solidFill>
                  <a:srgbClr val="00A9A5"/>
                </a:solidFill>
                <a:effectLst/>
                <a:latin typeface="ChronicaPro-Medium"/>
              </a:rPr>
              <a:t>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Phong’s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holiday in Australia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English-speaking countries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The tour to Phillip Island</a:t>
            </a:r>
            <a:r>
              <a:rPr lang="en-US" sz="2800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EE9EC66-E666-CEF8-DF86-BA2E7CBBB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534" y="1896220"/>
            <a:ext cx="3597897" cy="425117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3F74132-B2EB-189F-B315-A0FEFF5B994D}"/>
              </a:ext>
            </a:extLst>
          </p:cNvPr>
          <p:cNvSpPr/>
          <p:nvPr/>
        </p:nvSpPr>
        <p:spPr>
          <a:xfrm>
            <a:off x="1501255" y="2811624"/>
            <a:ext cx="503853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7566" y="91440"/>
            <a:ext cx="11899678" cy="6474473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5" y="132710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 again and tick the information you can find in the conversation.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9" y="1290971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5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DEF650-679F-5EE3-0058-9069A14D4720}"/>
              </a:ext>
            </a:extLst>
          </p:cNvPr>
          <p:cNvSpPr txBox="1"/>
          <p:nvPr/>
        </p:nvSpPr>
        <p:spPr>
          <a:xfrm>
            <a:off x="1175132" y="1729445"/>
            <a:ext cx="798078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In Australia, </a:t>
            </a:r>
            <a:r>
              <a:rPr lang="en-US" sz="2600" b="0" i="0" dirty="0" err="1">
                <a:solidFill>
                  <a:srgbClr val="242021"/>
                </a:solidFill>
                <a:effectLst/>
                <a:latin typeface="ChronicaPro-Book"/>
              </a:rPr>
              <a:t>Phong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used English in real life.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600" b="0" i="0" dirty="0" err="1">
                <a:solidFill>
                  <a:srgbClr val="242021"/>
                </a:solidFill>
                <a:effectLst/>
                <a:latin typeface="ChronicaPro-Book"/>
              </a:rPr>
              <a:t>Phong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visited some museums.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Phillip Island is far from Melbourne.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Australia is beautiful.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Australians love outdoor activities.</a:t>
            </a:r>
            <a:r>
              <a:rPr lang="en-US" sz="26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D8EE2D-27ED-574D-C7B2-CD470CE6EBF5}"/>
              </a:ext>
            </a:extLst>
          </p:cNvPr>
          <p:cNvSpPr/>
          <p:nvPr/>
        </p:nvSpPr>
        <p:spPr>
          <a:xfrm>
            <a:off x="9155918" y="1921005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29706E-4EAB-B9F9-9152-0A60F8586F89}"/>
              </a:ext>
            </a:extLst>
          </p:cNvPr>
          <p:cNvSpPr/>
          <p:nvPr/>
        </p:nvSpPr>
        <p:spPr>
          <a:xfrm>
            <a:off x="9155918" y="2666521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CBAD5A-0016-BDF3-3FB5-67F79F2E892E}"/>
              </a:ext>
            </a:extLst>
          </p:cNvPr>
          <p:cNvSpPr/>
          <p:nvPr/>
        </p:nvSpPr>
        <p:spPr>
          <a:xfrm>
            <a:off x="9155918" y="3425030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7FAB9A-7688-43BE-3F66-2237224C0EB9}"/>
              </a:ext>
            </a:extLst>
          </p:cNvPr>
          <p:cNvSpPr/>
          <p:nvPr/>
        </p:nvSpPr>
        <p:spPr>
          <a:xfrm>
            <a:off x="9143934" y="4173079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75D0DA-B7E1-A99D-6D2C-4EE5DF51D7FC}"/>
              </a:ext>
            </a:extLst>
          </p:cNvPr>
          <p:cNvSpPr/>
          <p:nvPr/>
        </p:nvSpPr>
        <p:spPr>
          <a:xfrm>
            <a:off x="9178047" y="4953272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CE11E26E-70CF-D78A-AE3B-D539E8C9CB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5918" y="1793577"/>
            <a:ext cx="778076" cy="778076"/>
          </a:xfrm>
          <a:prstGeom prst="rect">
            <a:avLst/>
          </a:prstGeom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C50D4399-89D1-6716-2014-B3C939041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8047" y="4045651"/>
            <a:ext cx="778076" cy="778076"/>
          </a:xfrm>
          <a:prstGeom prst="rect">
            <a:avLst/>
          </a:prstGeom>
        </p:spPr>
      </p:pic>
      <p:pic>
        <p:nvPicPr>
          <p:cNvPr id="30" name="Graphic 29" descr="Checkmark with solid fill">
            <a:extLst>
              <a:ext uri="{FF2B5EF4-FFF2-40B4-BE49-F238E27FC236}">
                <a16:creationId xmlns:a16="http://schemas.microsoft.com/office/drawing/2014/main" id="{12E83A8F-5850-13CF-75EB-4748EB2C89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8047" y="4825844"/>
            <a:ext cx="778076" cy="7780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75133" y="5822875"/>
            <a:ext cx="752473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It was fantastic! </a:t>
            </a:r>
            <a:r>
              <a:rPr lang="en-US" sz="2800" dirty="0">
                <a:solidFill>
                  <a:srgbClr val="FF0000"/>
                </a:solidFill>
              </a:rPr>
              <a:t>I got to use my English in real life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5133" y="5822875"/>
            <a:ext cx="752473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2060"/>
                </a:solidFill>
              </a:rPr>
              <a:t>It was. </a:t>
            </a:r>
            <a:r>
              <a:rPr lang="en-US" sz="2800" dirty="0">
                <a:solidFill>
                  <a:srgbClr val="FF0000"/>
                </a:solidFill>
              </a:rPr>
              <a:t>Australia has amazing landscapes.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8805" y="5822875"/>
            <a:ext cx="762105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2060"/>
                </a:solidFill>
              </a:rPr>
              <a:t>Yes,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and Australians love outdoor activities.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17566" y="91440"/>
            <a:ext cx="11899678" cy="6474473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5" y="120867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/>
              <a:t>Complete the sentences with the words and phrases from the box.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9" y="1185871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5" y="10832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094599-C0B5-20D3-8010-829C61B70F41}"/>
              </a:ext>
            </a:extLst>
          </p:cNvPr>
          <p:cNvSpPr txBox="1"/>
          <p:nvPr/>
        </p:nvSpPr>
        <p:spPr>
          <a:xfrm>
            <a:off x="1131591" y="2682199"/>
            <a:ext cx="8957388" cy="373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This is a picture of the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in my village.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– Where did you go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___________________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?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    – On the beach.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– Is </a:t>
            </a:r>
            <a:r>
              <a:rPr lang="en-US" sz="2600" b="0" i="0" dirty="0" err="1">
                <a:solidFill>
                  <a:srgbClr val="242021"/>
                </a:solidFill>
                <a:effectLst/>
              </a:rPr>
              <a:t>Phu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 Quoc a(n)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?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    – Yes, it is.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We had dinner on the beach after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Most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like outdoor sports and games.</a:t>
            </a:r>
            <a:r>
              <a:rPr lang="en-US" sz="26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8F1C35-E97A-15AD-A6BA-191E3364CDD3}"/>
              </a:ext>
            </a:extLst>
          </p:cNvPr>
          <p:cNvSpPr txBox="1"/>
          <p:nvPr/>
        </p:nvSpPr>
        <p:spPr>
          <a:xfrm>
            <a:off x="1737555" y="1794525"/>
            <a:ext cx="7432573" cy="89255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 island</a:t>
            </a:r>
            <a:r>
              <a:rPr lang="en-US" sz="2600" b="0" i="0" dirty="0">
                <a:solidFill>
                  <a:srgbClr val="002060"/>
                </a:solidFill>
                <a:effectLst/>
              </a:rPr>
              <a:t>			sunset			landscape</a:t>
            </a:r>
          </a:p>
          <a:p>
            <a:r>
              <a:rPr lang="en-US" sz="2600" b="0" i="0" dirty="0">
                <a:solidFill>
                  <a:srgbClr val="002060"/>
                </a:solidFill>
                <a:effectLst/>
              </a:rPr>
              <a:t> Australians		penguin watching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DCC202-4246-6B2E-E671-089778BCEBD2}"/>
              </a:ext>
            </a:extLst>
          </p:cNvPr>
          <p:cNvSpPr txBox="1"/>
          <p:nvPr/>
        </p:nvSpPr>
        <p:spPr>
          <a:xfrm>
            <a:off x="4837971" y="2769058"/>
            <a:ext cx="16569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002060"/>
                </a:solidFill>
                <a:effectLst/>
              </a:rPr>
              <a:t>landscape</a:t>
            </a:r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95AB03-BEC5-5074-80CE-DDCD2A8A9E09}"/>
              </a:ext>
            </a:extLst>
          </p:cNvPr>
          <p:cNvSpPr txBox="1"/>
          <p:nvPr/>
        </p:nvSpPr>
        <p:spPr>
          <a:xfrm>
            <a:off x="4425164" y="3261501"/>
            <a:ext cx="334167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002060"/>
                </a:solidFill>
                <a:effectLst/>
              </a:rPr>
              <a:t>penguin watching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660D4E-7551-92CD-16C7-FD9FE10BF847}"/>
              </a:ext>
            </a:extLst>
          </p:cNvPr>
          <p:cNvSpPr txBox="1"/>
          <p:nvPr/>
        </p:nvSpPr>
        <p:spPr>
          <a:xfrm>
            <a:off x="4453895" y="4314542"/>
            <a:ext cx="11563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</a:rPr>
              <a:t>i</a:t>
            </a:r>
            <a:r>
              <a:rPr lang="en-US" sz="2600" b="1" i="0" dirty="0">
                <a:solidFill>
                  <a:srgbClr val="002060"/>
                </a:solidFill>
                <a:effectLst/>
              </a:rPr>
              <a:t>sland</a:t>
            </a:r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748C99-D8AF-01EA-D73E-91CD48CD8AC0}"/>
              </a:ext>
            </a:extLst>
          </p:cNvPr>
          <p:cNvSpPr txBox="1"/>
          <p:nvPr/>
        </p:nvSpPr>
        <p:spPr>
          <a:xfrm>
            <a:off x="6494959" y="5348380"/>
            <a:ext cx="125576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002060"/>
                </a:solidFill>
                <a:effectLst/>
              </a:rPr>
              <a:t>sunset</a:t>
            </a:r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664D1A-4646-EFA9-64B9-4F735B24F855}"/>
              </a:ext>
            </a:extLst>
          </p:cNvPr>
          <p:cNvSpPr txBox="1"/>
          <p:nvPr/>
        </p:nvSpPr>
        <p:spPr>
          <a:xfrm>
            <a:off x="2553415" y="5850378"/>
            <a:ext cx="19004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002060"/>
                </a:solidFill>
                <a:effectLst/>
              </a:rPr>
              <a:t>Australians</a:t>
            </a:r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17566" y="91440"/>
            <a:ext cx="11899678" cy="6474473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5" y="129097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MATCHING GAME: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What’s its capital city?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9" y="1290971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5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38C87-6533-18B2-0FD7-35F07B63F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1793577"/>
            <a:ext cx="5934891" cy="49288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0DBBC3-7C35-E0E9-053F-5950DD831FA1}"/>
              </a:ext>
            </a:extLst>
          </p:cNvPr>
          <p:cNvSpPr txBox="1"/>
          <p:nvPr/>
        </p:nvSpPr>
        <p:spPr>
          <a:xfrm>
            <a:off x="1947210" y="2356273"/>
            <a:ext cx="378200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 D.C.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Ottawa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London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vi-VN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Canberra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Wellington</a:t>
            </a:r>
            <a:endParaRPr lang="en-US" sz="28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7566" y="91440"/>
            <a:ext cx="11899678" cy="6474473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8985" y="33676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DISCUSSION</a:t>
            </a:r>
          </a:p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</a:rPr>
              <a:t>What do you know about the countries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9" y="1290971"/>
            <a:ext cx="50260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5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38C87-6533-18B2-0FD7-35F07B63F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462" y="1336315"/>
            <a:ext cx="4578588" cy="54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5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12090400" cy="685800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1599" y="144464"/>
            <a:ext cx="9741647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US" sz="5867" b="1" dirty="0">
                <a:solidFill>
                  <a:srgbClr val="0000FF"/>
                </a:solidFill>
                <a:latin typeface="VNI-Ariston" pitchFamily="2" charset="0"/>
              </a:rPr>
              <a:t>Welcome to our class 7E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EC924-60EE-4648-977E-F2C371C1AAD3}"/>
              </a:ext>
            </a:extLst>
          </p:cNvPr>
          <p:cNvSpPr txBox="1"/>
          <p:nvPr/>
        </p:nvSpPr>
        <p:spPr>
          <a:xfrm>
            <a:off x="699248" y="6003545"/>
            <a:ext cx="5880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TEACHER :NGUYỄN THỊ LANH</a:t>
            </a:r>
          </a:p>
        </p:txBody>
      </p:sp>
    </p:spTree>
    <p:extLst>
      <p:ext uri="{BB962C8B-B14F-4D97-AF65-F5344CB8AC3E}">
        <p14:creationId xmlns:p14="http://schemas.microsoft.com/office/powerpoint/2010/main" val="354641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573131" y="50469"/>
            <a:ext cx="5045775" cy="4616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479063" y="6348877"/>
            <a:ext cx="1233908" cy="461661"/>
          </a:xfrm>
        </p:spPr>
        <p:txBody>
          <a:bodyPr/>
          <a:lstStyle/>
          <a:p>
            <a:endParaRPr lang="en-US"/>
          </a:p>
        </p:txBody>
      </p:sp>
      <p:pic>
        <p:nvPicPr>
          <p:cNvPr id="5122" name="Picture 2" descr="C:\Users\dell\Pictures\anh-nen-power-point-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565008" y="574770"/>
            <a:ext cx="11066317" cy="1134879"/>
          </a:xfrm>
          <a:prstGeom prst="rect">
            <a:avLst/>
          </a:prstGeom>
        </p:spPr>
        <p:txBody>
          <a:bodyPr wrap="none" lIns="91326" tIns="45664" rIns="91326" bIns="45664" fromWordArt="1">
            <a:prstTxWarp prst="textDeflate">
              <a:avLst>
                <a:gd name="adj" fmla="val 26227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3321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VNI-Bodon-Poster"/>
                <a:cs typeface="Arial" charset="0"/>
                <a:sym typeface="Helvetica Neue Medium"/>
              </a:rPr>
              <a:t>HOMEWORK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3296" y="1916311"/>
            <a:ext cx="11145411" cy="62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24" tIns="45661" rIns="91324" bIns="45661">
            <a:spAutoFit/>
          </a:bodyPr>
          <a:lstStyle/>
          <a:p>
            <a:pPr defTabSz="913289" fontAlgn="base">
              <a:spcBef>
                <a:spcPct val="50000"/>
              </a:spcBef>
              <a:spcAft>
                <a:spcPct val="0"/>
              </a:spcAft>
            </a:pP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Learn by heart vocabulary. </a:t>
            </a:r>
          </a:p>
          <a:p>
            <a:pPr defTabSz="913289" fontAlgn="base">
              <a:spcBef>
                <a:spcPct val="50000"/>
              </a:spcBef>
              <a:spcAft>
                <a:spcPct val="0"/>
              </a:spcAft>
            </a:pP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Practice the conversation again.</a:t>
            </a:r>
          </a:p>
          <a:p>
            <a:pPr marL="457200" indent="-457200" defTabSz="913289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Do exercises in your workbooks.</a:t>
            </a:r>
          </a:p>
          <a:p>
            <a:pPr marL="457200" indent="-457200" defTabSz="913289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Search for more English- speaking countries. </a:t>
            </a:r>
          </a:p>
          <a:p>
            <a:pPr defTabSz="913289" fontAlgn="base">
              <a:spcBef>
                <a:spcPct val="50000"/>
              </a:spcBef>
              <a:spcAft>
                <a:spcPct val="0"/>
              </a:spcAft>
            </a:pP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Prepare: Lesson 2: A Closer look 1 on P.126-127.</a:t>
            </a:r>
            <a:endParaRPr lang="en-US" sz="3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Helvetica Neue Medium"/>
            </a:endParaRPr>
          </a:p>
          <a:p>
            <a:pPr defTabSz="913289" fontAlgn="base">
              <a:spcBef>
                <a:spcPct val="50000"/>
              </a:spcBef>
              <a:spcAft>
                <a:spcPct val="0"/>
              </a:spcAft>
            </a:pP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3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Helvetica Neue Medium"/>
            </a:endParaRPr>
          </a:p>
          <a:p>
            <a:pPr defTabSz="913289" fontAlgn="base">
              <a:spcBef>
                <a:spcPct val="50000"/>
              </a:spcBef>
              <a:spcAft>
                <a:spcPct val="0"/>
              </a:spcAft>
            </a:pP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3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Helvetica Neue Medium"/>
            </a:endParaRPr>
          </a:p>
          <a:p>
            <a:pPr marL="457200" indent="-457200" defTabSz="913289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457200" indent="-457200" defTabSz="913289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n-US" sz="3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83566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152dc47bf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 rot="-567748">
            <a:off x="3759200" y="1066800"/>
            <a:ext cx="72136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7" tIns="45673" rIns="91347" bIns="45673" anchor="ctr"/>
          <a:lstStyle/>
          <a:p>
            <a:pPr algn="ctr" defTabSz="9135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FF0000"/>
                </a:solidFill>
                <a:latin typeface=".VnMystical" pitchFamily="34" charset="0"/>
                <a:cs typeface="Arial" pitchFamily="34" charset="0"/>
                <a:sym typeface="Helvetica Neue Medium"/>
              </a:rPr>
              <a:t>Thanks for</a:t>
            </a:r>
          </a:p>
          <a:p>
            <a:pPr algn="ctr" defTabSz="9135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FF0000"/>
                </a:solidFill>
                <a:latin typeface=".VnMystical" pitchFamily="34" charset="0"/>
                <a:cs typeface="Arial" pitchFamily="34" charset="0"/>
                <a:sym typeface="Helvetica Neue Medium"/>
              </a:rPr>
              <a:t>your attention!</a:t>
            </a:r>
          </a:p>
          <a:p>
            <a:pPr algn="ctr" defTabSz="9135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Mystical" pitchFamily="34" charset="0"/>
                <a:cs typeface="Arial" pitchFamily="34" charset="0"/>
                <a:sym typeface="Helvetica Neue Medium"/>
              </a:rPr>
              <a:t>Goodbye!</a:t>
            </a:r>
          </a:p>
        </p:txBody>
      </p:sp>
      <p:pic>
        <p:nvPicPr>
          <p:cNvPr id="65540" name="Picture 4" descr="butterfly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3588">
            <a:off x="1539377" y="3118909"/>
            <a:ext cx="6575425" cy="107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 rot="-567748">
            <a:off x="1219223" y="5257800"/>
            <a:ext cx="1902884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7" tIns="45673" rIns="91347" bIns="45673" anchor="ctr"/>
          <a:lstStyle/>
          <a:p>
            <a:pPr algn="ctr" defTabSz="9135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66"/>
                </a:solidFill>
                <a:latin typeface=".VnMystical" pitchFamily="34" charset="0"/>
                <a:cs typeface="Arial" pitchFamily="34" charset="0"/>
                <a:sym typeface="Helvetica Neue Medium"/>
              </a:rPr>
              <a:t>Thanks for</a:t>
            </a:r>
          </a:p>
          <a:p>
            <a:pPr algn="ctr" defTabSz="9135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66"/>
                </a:solidFill>
                <a:latin typeface=".VnMystical" pitchFamily="34" charset="0"/>
                <a:cs typeface="Arial" pitchFamily="34" charset="0"/>
                <a:sym typeface="Helvetica Neue Medium"/>
              </a:rPr>
              <a:t>your attention!</a:t>
            </a:r>
          </a:p>
        </p:txBody>
      </p:sp>
      <p:pic>
        <p:nvPicPr>
          <p:cNvPr id="6" name="Picture 115" descr="rose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17" y="5279934"/>
            <a:ext cx="509452" cy="9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5" descr="rose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592" y="3429000"/>
            <a:ext cx="1936816" cy="20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293306"/>
      </p:ext>
    </p:extLst>
  </p:cSld>
  <p:clrMapOvr>
    <a:masterClrMapping/>
  </p:clrMapOvr>
  <p:transition spd="slow">
    <p:strips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6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63D153C-6179-4739-B9F6-5A8739BCF7A9}" type="slidenum">
              <a:rPr lang="en-US" altLang="en-US" sz="1400">
                <a:solidFill>
                  <a:srgbClr val="000000"/>
                </a:solidFill>
              </a:rPr>
              <a:pPr/>
              <a:t>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14339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14068" y="685313"/>
            <a:ext cx="29638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C00000"/>
                </a:solidFill>
                <a:latin typeface=".VnAristote" pitchFamily="34" charset="0"/>
                <a:cs typeface="Arial" charset="0"/>
              </a:rPr>
              <a:t>Unit 12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796099"/>
            <a:ext cx="12192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fani Heavy" pitchFamily="34" charset="0"/>
                <a:cs typeface="Arial" charset="0"/>
              </a:rPr>
              <a:t>ENGLISH-SPEAKING COUNTRIES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7565" y="808058"/>
            <a:ext cx="5185955" cy="584775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 u="sng" dirty="0">
                <a:solidFill>
                  <a:srgbClr val="000099"/>
                </a:solidFill>
                <a:latin typeface=".VnBodoni" pitchFamily="34" charset="0"/>
                <a:cs typeface="Arial" charset="0"/>
              </a:rPr>
              <a:t> Period : 94</a:t>
            </a:r>
            <a:endParaRPr lang="en-US" altLang="en-US" b="1" i="1" dirty="0">
              <a:solidFill>
                <a:srgbClr val="000099"/>
              </a:solidFill>
              <a:latin typeface=".VnBodoni" pitchFamily="34" charset="0"/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7565" y="3284492"/>
            <a:ext cx="12531635" cy="8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4" tIns="45708" rIns="91414" bIns="45708">
            <a:spAutoFit/>
          </a:bodyPr>
          <a:lstStyle>
            <a:lvl1pPr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defTabSz="914089">
              <a:spcBef>
                <a:spcPct val="50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Arial" charset="0"/>
              </a:rPr>
              <a:t>    </a:t>
            </a:r>
            <a:r>
              <a:rPr lang="en-US" sz="40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Lesson 1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  <a:r>
              <a:rPr lang="en-US" sz="4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cs typeface="Calibri"/>
                <a:sym typeface="Calibri"/>
              </a:rPr>
              <a:t>GETTING STARTED </a:t>
            </a:r>
            <a:endParaRPr lang="en-US" sz="2800" i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0542" y="4800068"/>
            <a:ext cx="5717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 </a:t>
            </a:r>
            <a:r>
              <a:rPr lang="en-US" sz="36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 holiday in Australia</a:t>
            </a:r>
          </a:p>
        </p:txBody>
      </p:sp>
    </p:spTree>
    <p:extLst>
      <p:ext uri="{BB962C8B-B14F-4D97-AF65-F5344CB8AC3E}">
        <p14:creationId xmlns:p14="http://schemas.microsoft.com/office/powerpoint/2010/main" val="142782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54FF36-EA96-1EE2-1BC0-5BDEEC579A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r="11729"/>
          <a:stretch/>
        </p:blipFill>
        <p:spPr bwMode="auto">
          <a:xfrm>
            <a:off x="9448802" y="1559102"/>
            <a:ext cx="2743201" cy="234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MEI Poll: Quebecers Say Yes to Western Canada Oil">
            <a:extLst>
              <a:ext uri="{FF2B5EF4-FFF2-40B4-BE49-F238E27FC236}">
                <a16:creationId xmlns:a16="http://schemas.microsoft.com/office/drawing/2014/main" id="{06D510CF-9D41-15F6-E4B9-80D8764766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385" y="1682468"/>
            <a:ext cx="2845897" cy="198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olorful Flag of United Kingdom on the map clipart free image download">
            <a:extLst>
              <a:ext uri="{FF2B5EF4-FFF2-40B4-BE49-F238E27FC236}">
                <a16:creationId xmlns:a16="http://schemas.microsoft.com/office/drawing/2014/main" id="{B61E604F-21E6-267C-A422-EA0CAE4A38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93" y="4055156"/>
            <a:ext cx="2468171" cy="2201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D65488-9155-7099-EDC7-3BB6BABD9F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87" y="4093483"/>
            <a:ext cx="3771071" cy="191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hâu Úc Ngày Của Biên Giới Thu - Miễn Phí vector hình ảnh trên Pixabay">
            <a:extLst>
              <a:ext uri="{FF2B5EF4-FFF2-40B4-BE49-F238E27FC236}">
                <a16:creationId xmlns:a16="http://schemas.microsoft.com/office/drawing/2014/main" id="{FBA22095-B4A8-9732-0619-AA56475EEE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581" y="1682472"/>
            <a:ext cx="2535499" cy="20935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F58788-60A9-0960-F269-33DEDB2FC04D}"/>
              </a:ext>
            </a:extLst>
          </p:cNvPr>
          <p:cNvSpPr txBox="1"/>
          <p:nvPr/>
        </p:nvSpPr>
        <p:spPr>
          <a:xfrm>
            <a:off x="4271809" y="966945"/>
            <a:ext cx="3648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FLAGS MATCHING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5E3473-891B-455C-45B5-5C273B46B74D}"/>
              </a:ext>
            </a:extLst>
          </p:cNvPr>
          <p:cNvSpPr txBox="1"/>
          <p:nvPr/>
        </p:nvSpPr>
        <p:spPr>
          <a:xfrm>
            <a:off x="287598" y="2948563"/>
            <a:ext cx="1403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Canada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A488F9-3497-D3C7-4259-2073AE166983}"/>
              </a:ext>
            </a:extLst>
          </p:cNvPr>
          <p:cNvSpPr txBox="1"/>
          <p:nvPr/>
        </p:nvSpPr>
        <p:spPr>
          <a:xfrm>
            <a:off x="282479" y="2152135"/>
            <a:ext cx="1494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USA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E34350-F571-7712-EA48-2DB5398586BA}"/>
              </a:ext>
            </a:extLst>
          </p:cNvPr>
          <p:cNvSpPr txBox="1"/>
          <p:nvPr/>
        </p:nvSpPr>
        <p:spPr>
          <a:xfrm>
            <a:off x="282357" y="3744991"/>
            <a:ext cx="1426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UK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D2DE2D-E658-D513-F9A5-820363E23389}"/>
              </a:ext>
            </a:extLst>
          </p:cNvPr>
          <p:cNvSpPr txBox="1"/>
          <p:nvPr/>
        </p:nvSpPr>
        <p:spPr>
          <a:xfrm>
            <a:off x="271814" y="4369575"/>
            <a:ext cx="2237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Zealand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B00232-397D-D247-613F-82E59C0D78AE}"/>
              </a:ext>
            </a:extLst>
          </p:cNvPr>
          <p:cNvSpPr txBox="1"/>
          <p:nvPr/>
        </p:nvSpPr>
        <p:spPr>
          <a:xfrm>
            <a:off x="287598" y="5148719"/>
            <a:ext cx="16979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3944984" y="1802678"/>
            <a:ext cx="301155" cy="349459"/>
          </a:xfrm>
          <a:prstGeom prst="ellipse">
            <a:avLst/>
          </a:prstGeom>
          <a:solidFill>
            <a:srgbClr val="FFDA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6753580" y="1802678"/>
            <a:ext cx="301155" cy="349459"/>
          </a:xfrm>
          <a:prstGeom prst="ellipse">
            <a:avLst/>
          </a:prstGeom>
          <a:solidFill>
            <a:srgbClr val="FFDA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9409865" y="1682468"/>
            <a:ext cx="301155" cy="349459"/>
          </a:xfrm>
          <a:prstGeom prst="ellipse">
            <a:avLst/>
          </a:prstGeom>
          <a:solidFill>
            <a:srgbClr val="FFDA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2" name="Oval 21"/>
          <p:cNvSpPr/>
          <p:nvPr/>
        </p:nvSpPr>
        <p:spPr>
          <a:xfrm>
            <a:off x="4593893" y="4093483"/>
            <a:ext cx="301155" cy="349459"/>
          </a:xfrm>
          <a:prstGeom prst="ellipse">
            <a:avLst/>
          </a:prstGeom>
          <a:solidFill>
            <a:srgbClr val="FFDA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8813073" y="4142840"/>
            <a:ext cx="301155" cy="349459"/>
          </a:xfrm>
          <a:prstGeom prst="ellipse">
            <a:avLst/>
          </a:prstGeom>
          <a:solidFill>
            <a:srgbClr val="FFDA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5</a:t>
            </a:r>
          </a:p>
        </p:txBody>
      </p:sp>
      <p:pic>
        <p:nvPicPr>
          <p:cNvPr id="24" name="Picture 9" descr="979084a5ntsqaag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6" y="1551720"/>
            <a:ext cx="2945554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18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07 0.04004 L 0.31601 0.0863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0146E-6 1.11111E-6 L 0.53562 -0.2347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1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8 0.01389 L 0.81633 0.1986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88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81 0.03055 L 0.3956 0.3650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6 0.01875 L 0.64556 0.2578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5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wiss-Belhotel International - Australia">
            <a:extLst>
              <a:ext uri="{FF2B5EF4-FFF2-40B4-BE49-F238E27FC236}">
                <a16:creationId xmlns:a16="http://schemas.microsoft.com/office/drawing/2014/main" id="{76ADC610-4221-444F-BD24-DE21E1167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03957"/>
            <a:ext cx="12192000" cy="53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"/>
            <a:ext cx="12192000" cy="13039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5115" y="1909468"/>
            <a:ext cx="9876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122687" y="3304653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holiday in Australia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712721" y="651979"/>
            <a:ext cx="5185955" cy="646331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i="1" u="sng" kern="0" dirty="0">
                <a:solidFill>
                  <a:srgbClr val="000099"/>
                </a:solidFill>
                <a:latin typeface=".VnBodoni" pitchFamily="34" charset="0"/>
                <a:cs typeface="Arial" charset="0"/>
              </a:rPr>
              <a:t>Period : 94</a:t>
            </a:r>
            <a:endParaRPr lang="en-US" altLang="en-US" sz="3600" b="1" i="1" kern="0" dirty="0">
              <a:solidFill>
                <a:srgbClr val="000099"/>
              </a:solidFill>
              <a:latin typeface=".VnBodoni" pitchFamily="34" charset="0"/>
              <a:cs typeface="Arial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084367" y="1227202"/>
            <a:ext cx="29638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FBB040"/>
                </a:solidFill>
                <a:latin typeface=".VnAristote" pitchFamily="34" charset="0"/>
                <a:cs typeface="Arial" charset="0"/>
              </a:rPr>
              <a:t>Unit 12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-169818" y="2678909"/>
            <a:ext cx="12531635" cy="58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4" tIns="45708" rIns="91414" bIns="45708">
            <a:spAutoFit/>
          </a:bodyPr>
          <a:lstStyle>
            <a:lvl1pPr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defTabSz="914089">
              <a:spcBef>
                <a:spcPct val="50000"/>
              </a:spcBef>
              <a:defRPr/>
            </a:pPr>
            <a:r>
              <a:rPr lang="en-US" sz="3200" i="1" dirty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en-US" sz="3000" i="1" dirty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en-US" sz="3000" i="1" dirty="0">
                <a:solidFill>
                  <a:srgbClr val="FBB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Lesson 1:</a:t>
            </a:r>
            <a:r>
              <a:rPr lang="en-US" sz="3000" i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000" dirty="0">
                <a:solidFill>
                  <a:srgbClr val="CBEA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cs typeface="Calibri"/>
                <a:sym typeface="Calibri"/>
              </a:rPr>
              <a:t>GETTING STARTED </a:t>
            </a:r>
            <a:endParaRPr lang="en-US" sz="2800" i="1" dirty="0">
              <a:solidFill>
                <a:srgbClr val="48C0B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5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353706" y="1512342"/>
            <a:ext cx="6730124" cy="108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island</a:t>
            </a:r>
            <a:r>
              <a:rPr lang="en-US" sz="48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5910" y="395905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hòn đảo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8901" y="2940577"/>
            <a:ext cx="2024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>
                <a:solidFill>
                  <a:srgbClr val="0FB7BD"/>
                </a:solidFill>
              </a:rPr>
              <a:t>ˈ</a:t>
            </a:r>
            <a:r>
              <a:rPr lang="vi-VN" sz="3600" b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aɪlənd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9" name="Picture 8" descr="14+ Island Clip Art - Preview : Cartoon Tropical | HDClipartAll">
            <a:extLst>
              <a:ext uri="{FF2B5EF4-FFF2-40B4-BE49-F238E27FC236}">
                <a16:creationId xmlns:a16="http://schemas.microsoft.com/office/drawing/2014/main" id="{271C92C0-05C3-FFC3-5B71-7882309737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65" y="1490113"/>
            <a:ext cx="4072489" cy="387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sland ">
            <a:hlinkClick r:id="" action="ppaction://media"/>
            <a:extLst>
              <a:ext uri="{FF2B5EF4-FFF2-40B4-BE49-F238E27FC236}">
                <a16:creationId xmlns:a16="http://schemas.microsoft.com/office/drawing/2014/main" id="{F7EC49FD-5A09-D4D8-4063-DD55066492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5132" y="5114877"/>
            <a:ext cx="1032445" cy="10324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015304"/>
            <a:ext cx="352757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* Vocabulary: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3816" y="169807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sunset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9823" y="4268285"/>
            <a:ext cx="5003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lặn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hoàng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hôn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3162" y="3112007"/>
            <a:ext cx="2044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3600" b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ˈsʌnset</a:t>
            </a:r>
            <a:r>
              <a:rPr lang="en-US" sz="3600" b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endParaRPr lang="en-US" sz="3600" b="1" dirty="0">
              <a:solidFill>
                <a:srgbClr val="0FB7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Premium Vector | Cartoon illustration of ocean landscape in sunset or  sunrise with beautiful pink sky and sun reflection over the water.  beautiful nature with palm trees and beach.">
            <a:extLst>
              <a:ext uri="{FF2B5EF4-FFF2-40B4-BE49-F238E27FC236}">
                <a16:creationId xmlns:a16="http://schemas.microsoft.com/office/drawing/2014/main" id="{FDE2E272-0B95-DC8E-D71A-04FA542E8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370" y="2026790"/>
            <a:ext cx="5037092" cy="3463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sunset">
            <a:hlinkClick r:id="" action="ppaction://media"/>
            <a:extLst>
              <a:ext uri="{FF2B5EF4-FFF2-40B4-BE49-F238E27FC236}">
                <a16:creationId xmlns:a16="http://schemas.microsoft.com/office/drawing/2014/main" id="{6107CA60-5059-23BD-41A5-FF17F22448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51269" y="5275559"/>
            <a:ext cx="967995" cy="9679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015304"/>
            <a:ext cx="352757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* Vocabulary:</a:t>
            </a:r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54343" y="171356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landscape</a:t>
            </a:r>
            <a:r>
              <a:rPr lang="en-US" sz="48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6086" y="441359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phong cảnh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3875" y="3299694"/>
            <a:ext cx="2775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3600" b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ˈlændskeɪp</a:t>
            </a:r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Free Animated Landscape Background (Sun, Tree ,Landscape, Garden) - YouTube">
            <a:extLst>
              <a:ext uri="{FF2B5EF4-FFF2-40B4-BE49-F238E27FC236}">
                <a16:creationId xmlns:a16="http://schemas.microsoft.com/office/drawing/2014/main" id="{6895B87D-0BFF-04F8-BFDD-684F3658CD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44" y="2473871"/>
            <a:ext cx="4493411" cy="2944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landscape">
            <a:hlinkClick r:id="" action="ppaction://media"/>
            <a:extLst>
              <a:ext uri="{FF2B5EF4-FFF2-40B4-BE49-F238E27FC236}">
                <a16:creationId xmlns:a16="http://schemas.microsoft.com/office/drawing/2014/main" id="{1BD3E3AA-D718-9D42-D89E-0325A416A4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98801" y="5445886"/>
            <a:ext cx="1085463" cy="10854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015304"/>
            <a:ext cx="352757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* Vocabulary: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1824" y="158882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penguin</a:t>
            </a:r>
            <a:r>
              <a:rPr lang="en-US" sz="48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5235" y="433487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chim cánh cụt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8956" y="3128986"/>
            <a:ext cx="2523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>
                <a:solidFill>
                  <a:srgbClr val="0FB7BD"/>
                </a:solidFill>
              </a:rPr>
              <a:t>ˈ</a:t>
            </a:r>
            <a:r>
              <a:rPr lang="vi-VN" sz="3600" b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peŋɡwɪn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hình ảnh của penguin">
            <a:extLst>
              <a:ext uri="{FF2B5EF4-FFF2-40B4-BE49-F238E27FC236}">
                <a16:creationId xmlns:a16="http://schemas.microsoft.com/office/drawing/2014/main" id="{C3D7A987-1016-62EE-7060-1EC6022A53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42" y="1876075"/>
            <a:ext cx="2284089" cy="367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enguin">
            <a:hlinkClick r:id="" action="ppaction://media"/>
            <a:extLst>
              <a:ext uri="{FF2B5EF4-FFF2-40B4-BE49-F238E27FC236}">
                <a16:creationId xmlns:a16="http://schemas.microsoft.com/office/drawing/2014/main" id="{E6CA38D5-FD81-C5D3-EACD-5C34DB32C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05048" y="4999711"/>
            <a:ext cx="1079241" cy="10792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015304"/>
            <a:ext cx="352757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* Vocabulary:</a:t>
            </a:r>
          </a:p>
        </p:txBody>
      </p:sp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hite">
  <a:themeElements>
    <a:clrScheme name="Whit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4A9B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3035</TotalTime>
  <Words>975</Words>
  <Application>Microsoft Office PowerPoint</Application>
  <PresentationFormat>Widescreen</PresentationFormat>
  <Paragraphs>176</Paragraphs>
  <Slides>21</Slides>
  <Notes>16</Notes>
  <HiddenSlides>0</HiddenSlides>
  <MMClips>10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46" baseType="lpstr">
      <vt:lpstr>.VnAristote</vt:lpstr>
      <vt:lpstr>.VnBodoni</vt:lpstr>
      <vt:lpstr>.VnMystical</vt:lpstr>
      <vt:lpstr>.VnTifani Heavy</vt:lpstr>
      <vt:lpstr>Arial</vt:lpstr>
      <vt:lpstr>Bodoni MT Black</vt:lpstr>
      <vt:lpstr>Broadway</vt:lpstr>
      <vt:lpstr>Calibri</vt:lpstr>
      <vt:lpstr>Calibri Light</vt:lpstr>
      <vt:lpstr>ChronicaPro-Bold</vt:lpstr>
      <vt:lpstr>ChronicaPro-Book</vt:lpstr>
      <vt:lpstr>ChronicaPro-Medium</vt:lpstr>
      <vt:lpstr>Helvetica Neue</vt:lpstr>
      <vt:lpstr>Helvetica Neue Light</vt:lpstr>
      <vt:lpstr>Helvetica Neue Medium</vt:lpstr>
      <vt:lpstr>Helvetica Neue Thin</vt:lpstr>
      <vt:lpstr>Myriad Pro</vt:lpstr>
      <vt:lpstr>Times New Roman</vt:lpstr>
      <vt:lpstr>VNI-Ariston</vt:lpstr>
      <vt:lpstr>VNI-Bodon-Poster</vt:lpstr>
      <vt:lpstr>Wingdings</vt:lpstr>
      <vt:lpstr>Office Theme</vt:lpstr>
      <vt:lpstr>2_Default Design</vt:lpstr>
      <vt:lpstr>1_White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188</cp:revision>
  <cp:lastPrinted>2023-04-27T04:32:01Z</cp:lastPrinted>
  <dcterms:created xsi:type="dcterms:W3CDTF">2020-12-09T02:04:09Z</dcterms:created>
  <dcterms:modified xsi:type="dcterms:W3CDTF">2024-05-23T00:52:17Z</dcterms:modified>
</cp:coreProperties>
</file>