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dp" ContentType="image/vnd.ms-photo"/>
  <Default Extension="gif" ContentType="image/gi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322" r:id="rId4"/>
    <p:sldId id="323" r:id="rId5"/>
    <p:sldId id="324" r:id="rId6"/>
    <p:sldId id="325" r:id="rId7"/>
    <p:sldId id="327" r:id="rId8"/>
    <p:sldId id="326" r:id="rId9"/>
    <p:sldId id="328" r:id="rId10"/>
    <p:sldId id="330" r:id="rId11"/>
    <p:sldId id="329" r:id="rId12"/>
    <p:sldId id="331" r:id="rId13"/>
    <p:sldId id="332" r:id="rId14"/>
    <p:sldId id="333" r:id="rId15"/>
    <p:sldId id="335" r:id="rId16"/>
    <p:sldId id="336" r:id="rId17"/>
    <p:sldId id="337" r:id="rId18"/>
    <p:sldId id="338" r:id="rId19"/>
    <p:sldId id="339" r:id="rId20"/>
    <p:sldId id="334" r:id="rId21"/>
    <p:sldId id="340" r:id="rId22"/>
    <p:sldId id="341" r:id="rId23"/>
    <p:sldId id="342" r:id="rId24"/>
    <p:sldId id="343" r:id="rId25"/>
    <p:sldId id="344" r:id="rId26"/>
    <p:sldId id="345" r:id="rId27"/>
    <p:sldId id="34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32" userDrawn="1">
          <p15:clr>
            <a:srgbClr val="A4A3A4"/>
          </p15:clr>
        </p15:guide>
        <p15:guide id="2" pos="7256" userDrawn="1">
          <p15:clr>
            <a:srgbClr val="A4A3A4"/>
          </p15:clr>
        </p15:guide>
        <p15:guide id="3" orient="horz" pos="672" userDrawn="1">
          <p15:clr>
            <a:srgbClr val="A4A3A4"/>
          </p15:clr>
        </p15:guide>
        <p15:guide id="4" orient="horz" pos="744" userDrawn="1">
          <p15:clr>
            <a:srgbClr val="A4A3A4"/>
          </p15:clr>
        </p15:guide>
        <p15:guide id="5" orient="horz" pos="3960" userDrawn="1">
          <p15:clr>
            <a:srgbClr val="A4A3A4"/>
          </p15:clr>
        </p15:guide>
        <p15:guide id="6" orient="horz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-582" y="-90"/>
      </p:cViewPr>
      <p:guideLst>
        <p:guide pos="432"/>
        <p:guide pos="7256"/>
        <p:guide orient="horz" pos="672"/>
        <p:guide orient="horz" pos="744"/>
        <p:guide orient="horz" pos="3960"/>
        <p:guide orient="horz"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3D40A32-3412-4678-B800-C3353DA8AFD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DAFCC46-F14D-41C5-B016-85A080E280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3D40A32-3412-4678-B800-C3353DA8AFD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DAFCC46-F14D-41C5-B016-85A080E280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3D40A32-3412-4678-B800-C3353DA8AFD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DAFCC46-F14D-41C5-B016-85A080E280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3D40A32-3412-4678-B800-C3353DA8AFD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DAFCC46-F14D-41C5-B016-85A080E280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3D40A32-3412-4678-B800-C3353DA8AFD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DAFCC46-F14D-41C5-B016-85A080E280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3D40A32-3412-4678-B800-C3353DA8AFD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DAFCC46-F14D-41C5-B016-85A080E280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3D40A32-3412-4678-B800-C3353DA8AFD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DAFCC46-F14D-41C5-B016-85A080E280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3D40A32-3412-4678-B800-C3353DA8AFD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DAFCC46-F14D-41C5-B016-85A080E280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3D40A32-3412-4678-B800-C3353DA8AFD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DAFCC46-F14D-41C5-B016-85A080E280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3D40A32-3412-4678-B800-C3353DA8AFD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DAFCC46-F14D-41C5-B016-85A080E280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3D40A32-3412-4678-B800-C3353DA8AFD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DAFCC46-F14D-41C5-B016-85A080E280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3D40A32-3412-4678-B800-C3353DA8AFD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DAFCC46-F14D-41C5-B016-85A080E280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image" Target="../media/image18.png"/><Relationship Id="rId7" Type="http://schemas.openxmlformats.org/officeDocument/2006/relationships/image" Target="../media/image17.png"/><Relationship Id="rId6" Type="http://schemas.microsoft.com/office/2007/relationships/hdphoto" Target="../media/image16.wdp"/><Relationship Id="rId5" Type="http://schemas.openxmlformats.org/officeDocument/2006/relationships/image" Target="../media/image15.png"/><Relationship Id="rId4" Type="http://schemas.microsoft.com/office/2007/relationships/hdphoto" Target="../media/image14.wdp"/><Relationship Id="rId3" Type="http://schemas.openxmlformats.org/officeDocument/2006/relationships/image" Target="../media/image13.png"/><Relationship Id="rId2" Type="http://schemas.microsoft.com/office/2007/relationships/hdphoto" Target="../media/image12.wdp"/><Relationship Id="rId18" Type="http://schemas.openxmlformats.org/officeDocument/2006/relationships/slideLayout" Target="../slideLayouts/slideLayout12.xml"/><Relationship Id="rId17" Type="http://schemas.openxmlformats.org/officeDocument/2006/relationships/audio" Target="../media/audio5.wav"/><Relationship Id="rId16" Type="http://schemas.openxmlformats.org/officeDocument/2006/relationships/audio" Target="../media/audio4.wav"/><Relationship Id="rId15" Type="http://schemas.openxmlformats.org/officeDocument/2006/relationships/audio" Target="../media/audio3.wav"/><Relationship Id="rId14" Type="http://schemas.openxmlformats.org/officeDocument/2006/relationships/audio" Target="../media/audio2.wav"/><Relationship Id="rId13" Type="http://schemas.openxmlformats.org/officeDocument/2006/relationships/audio" Target="../media/audio1.wav"/><Relationship Id="rId12" Type="http://schemas.openxmlformats.org/officeDocument/2006/relationships/image" Target="../media/image21.wmf"/><Relationship Id="rId11" Type="http://schemas.openxmlformats.org/officeDocument/2006/relationships/image" Target="../media/image20.GIF"/><Relationship Id="rId10" Type="http://schemas.openxmlformats.org/officeDocument/2006/relationships/slide" Target="slide1.xml"/><Relationship Id="rId1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8" Type="http://schemas.openxmlformats.org/officeDocument/2006/relationships/image" Target="../media/image18.png"/><Relationship Id="rId7" Type="http://schemas.openxmlformats.org/officeDocument/2006/relationships/image" Target="../media/image19.png"/><Relationship Id="rId6" Type="http://schemas.microsoft.com/office/2007/relationships/hdphoto" Target="../media/image16.wdp"/><Relationship Id="rId5" Type="http://schemas.openxmlformats.org/officeDocument/2006/relationships/image" Target="../media/image15.png"/><Relationship Id="rId4" Type="http://schemas.microsoft.com/office/2007/relationships/hdphoto" Target="../media/image14.wdp"/><Relationship Id="rId3" Type="http://schemas.openxmlformats.org/officeDocument/2006/relationships/image" Target="../media/image13.png"/><Relationship Id="rId2" Type="http://schemas.microsoft.com/office/2007/relationships/hdphoto" Target="../media/image12.wdp"/><Relationship Id="rId18" Type="http://schemas.openxmlformats.org/officeDocument/2006/relationships/slideLayout" Target="../slideLayouts/slideLayout12.xml"/><Relationship Id="rId17" Type="http://schemas.openxmlformats.org/officeDocument/2006/relationships/audio" Target="../media/audio5.wav"/><Relationship Id="rId16" Type="http://schemas.openxmlformats.org/officeDocument/2006/relationships/audio" Target="../media/audio4.wav"/><Relationship Id="rId15" Type="http://schemas.openxmlformats.org/officeDocument/2006/relationships/audio" Target="../media/audio2.wav"/><Relationship Id="rId14" Type="http://schemas.openxmlformats.org/officeDocument/2006/relationships/audio" Target="../media/audio3.wav"/><Relationship Id="rId13" Type="http://schemas.openxmlformats.org/officeDocument/2006/relationships/audio" Target="../media/audio1.wav"/><Relationship Id="rId12" Type="http://schemas.openxmlformats.org/officeDocument/2006/relationships/image" Target="../media/image21.wmf"/><Relationship Id="rId11" Type="http://schemas.openxmlformats.org/officeDocument/2006/relationships/image" Target="../media/image20.GIF"/><Relationship Id="rId10" Type="http://schemas.openxmlformats.org/officeDocument/2006/relationships/slide" Target="slide1.xml"/><Relationship Id="rId1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wmf"/><Relationship Id="rId8" Type="http://schemas.openxmlformats.org/officeDocument/2006/relationships/image" Target="../media/image20.GIF"/><Relationship Id="rId7" Type="http://schemas.openxmlformats.org/officeDocument/2006/relationships/slide" Target="slide1.xml"/><Relationship Id="rId6" Type="http://schemas.microsoft.com/office/2007/relationships/hdphoto" Target="../media/image16.wdp"/><Relationship Id="rId5" Type="http://schemas.openxmlformats.org/officeDocument/2006/relationships/image" Target="../media/image15.png"/><Relationship Id="rId4" Type="http://schemas.microsoft.com/office/2007/relationships/hdphoto" Target="../media/image14.wdp"/><Relationship Id="rId3" Type="http://schemas.openxmlformats.org/officeDocument/2006/relationships/image" Target="../media/image13.png"/><Relationship Id="rId2" Type="http://schemas.microsoft.com/office/2007/relationships/hdphoto" Target="../media/image12.wdp"/><Relationship Id="rId12" Type="http://schemas.openxmlformats.org/officeDocument/2006/relationships/slideLayout" Target="../slideLayouts/slideLayout12.xml"/><Relationship Id="rId11" Type="http://schemas.openxmlformats.org/officeDocument/2006/relationships/audio" Target="../media/audio5.wav"/><Relationship Id="rId10" Type="http://schemas.openxmlformats.org/officeDocument/2006/relationships/audio" Target="../media/audio4.wav"/><Relationship Id="rId1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6657" y="-43261"/>
            <a:ext cx="828537" cy="721686"/>
          </a:xfrm>
          <a:prstGeom prst="can">
            <a:avLst>
              <a:gd name="adj" fmla="val 1195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4049713" y="833284"/>
            <a:ext cx="4105275" cy="40558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37673" y="103240"/>
            <a:ext cx="2701317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dirty="0" smtClean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 VÀ NGHE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432" y="118147"/>
            <a:ext cx="4723089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30480" algn="ctr">
              <a:lnSpc>
                <a:spcPct val="107000"/>
              </a:lnSpc>
              <a:spcBef>
                <a:spcPts val="1500"/>
              </a:spcBef>
              <a:spcAft>
                <a:spcPts val="750"/>
              </a:spcAft>
            </a:pPr>
            <a:r>
              <a:rPr lang="en-US" sz="3200" spc="-7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spc="-7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7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200" spc="-7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83792" y="744633"/>
            <a:ext cx="18117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Khởi động</a:t>
            </a:r>
            <a:endParaRPr lang="en-US" sz="28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2153266" y="1349477"/>
            <a:ext cx="8804786" cy="4829376"/>
            <a:chOff x="2153266" y="1349477"/>
            <a:chExt cx="8804786" cy="482937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53266" y="1349477"/>
              <a:ext cx="8804786" cy="4829376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3790335" y="1681319"/>
              <a:ext cx="5809186" cy="23974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0"/>
                </a:spcAft>
              </a:pPr>
              <a:r>
                <a:rPr lang="en-US" sz="2800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Các</a:t>
              </a:r>
              <a:r>
                <a:rPr lang="en-US" sz="2800" dirty="0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em</a:t>
              </a:r>
              <a:r>
                <a:rPr lang="en-US" sz="2800" dirty="0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đã</a:t>
              </a:r>
              <a:r>
                <a:rPr lang="en-US" sz="2800" dirty="0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chuẩn</a:t>
              </a:r>
              <a:r>
                <a:rPr lang="en-US" sz="2800" dirty="0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bị</a:t>
              </a:r>
              <a:r>
                <a:rPr lang="en-US" sz="2800" dirty="0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những</a:t>
              </a:r>
              <a:r>
                <a:rPr lang="en-US" sz="2800" dirty="0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gì</a:t>
              </a:r>
              <a:r>
                <a:rPr lang="en-US" sz="2800" dirty="0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cho</a:t>
              </a:r>
              <a:r>
                <a:rPr lang="en-US" sz="2800" dirty="0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dự</a:t>
              </a:r>
              <a:r>
                <a:rPr lang="en-US" sz="2800" dirty="0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án</a:t>
              </a:r>
              <a:r>
                <a:rPr lang="en-US" sz="2800" dirty="0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đọc</a:t>
              </a:r>
              <a:r>
                <a:rPr lang="en-US" sz="2800" dirty="0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sách</a:t>
              </a:r>
              <a:r>
                <a:rPr lang="en-US" sz="2800" dirty="0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của</a:t>
              </a:r>
              <a:r>
                <a:rPr lang="en-US" sz="2800" dirty="0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chúng</a:t>
              </a:r>
              <a:r>
                <a:rPr lang="en-US" sz="2800" dirty="0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ta. </a:t>
              </a:r>
              <a:r>
                <a:rPr lang="en-US" sz="2800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Đây</a:t>
              </a:r>
              <a:r>
                <a:rPr lang="en-US" sz="2800" dirty="0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giai</a:t>
              </a:r>
              <a:r>
                <a:rPr lang="en-US" sz="2800" dirty="0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đoạn</a:t>
              </a:r>
              <a:r>
                <a:rPr lang="en-US" sz="2800" dirty="0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quan</a:t>
              </a:r>
              <a:r>
                <a:rPr lang="en-US" sz="2800" dirty="0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trọng</a:t>
              </a:r>
              <a:r>
                <a:rPr lang="en-US" sz="2800" dirty="0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nhất</a:t>
              </a:r>
              <a:r>
                <a:rPr lang="en-US" sz="2800" dirty="0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của</a:t>
              </a:r>
              <a:r>
                <a:rPr lang="en-US" sz="2800" dirty="0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dự</a:t>
              </a:r>
              <a:r>
                <a:rPr lang="en-US" sz="2800" dirty="0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án</a:t>
              </a:r>
              <a:r>
                <a:rPr lang="en-US" sz="2800" dirty="0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: </a:t>
              </a:r>
              <a:r>
                <a:rPr lang="en-US" sz="2800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Báo</a:t>
              </a:r>
              <a:r>
                <a:rPr lang="en-US" sz="2800" dirty="0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cáo</a:t>
              </a:r>
              <a:r>
                <a:rPr lang="en-US" sz="2800" dirty="0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kết</a:t>
              </a:r>
              <a:r>
                <a:rPr lang="en-US" sz="2800" dirty="0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quả</a:t>
              </a:r>
              <a:r>
                <a:rPr lang="en-US" sz="2800" dirty="0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dự</a:t>
              </a:r>
              <a:r>
                <a:rPr lang="en-US" sz="2800" dirty="0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án</a:t>
              </a:r>
              <a:r>
                <a:rPr lang="en-US" sz="2800" dirty="0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. </a:t>
              </a:r>
              <a:r>
                <a:rPr lang="en-US" sz="2800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Vậy</a:t>
              </a:r>
              <a:r>
                <a:rPr lang="en-US" sz="2800" dirty="0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em</a:t>
              </a:r>
              <a:r>
                <a:rPr lang="en-US" sz="2800" dirty="0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định</a:t>
              </a:r>
              <a:r>
                <a:rPr lang="en-US" sz="2800" dirty="0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chia </a:t>
              </a:r>
              <a:r>
                <a:rPr lang="en-US" sz="2800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sẻ</a:t>
              </a:r>
              <a:r>
                <a:rPr lang="en-US" sz="2800" dirty="0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điều</a:t>
              </a:r>
              <a:r>
                <a:rPr lang="en-US" sz="2800" dirty="0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gì</a:t>
              </a:r>
              <a:r>
                <a:rPr lang="en-US" sz="2800" dirty="0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về</a:t>
              </a:r>
              <a:r>
                <a:rPr lang="en-US" sz="2800" dirty="0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dự</a:t>
              </a:r>
              <a:r>
                <a:rPr lang="en-US" sz="2800" dirty="0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án</a:t>
              </a:r>
              <a:r>
                <a:rPr lang="en-US" sz="2800" dirty="0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của</a:t>
              </a:r>
              <a:r>
                <a:rPr lang="en-US" sz="2800" dirty="0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mình</a:t>
              </a:r>
              <a:r>
                <a:rPr lang="en-US" sz="2800" dirty="0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? </a:t>
              </a:r>
              <a:endPara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793" y="4078770"/>
            <a:ext cx="2214945" cy="220773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6657" y="-43261"/>
            <a:ext cx="828537" cy="721686"/>
          </a:xfrm>
          <a:prstGeom prst="can">
            <a:avLst>
              <a:gd name="adj" fmla="val 1195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4049713" y="833284"/>
            <a:ext cx="4105275" cy="40558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37673" y="103240"/>
            <a:ext cx="2701317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 VÀ NGHE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432" y="118147"/>
            <a:ext cx="4723089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30480" lvl="0" indent="0" algn="ctr" defTabSz="914400" rtl="0" eaLnBrk="1" fontAlgn="auto" latinLnBrk="0" hangingPunct="1">
              <a:lnSpc>
                <a:spcPct val="107000"/>
              </a:lnSpc>
              <a:spcBef>
                <a:spcPts val="1500"/>
              </a:spcBef>
              <a:spcAft>
                <a:spcPts val="75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-75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32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-75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kumimoji="0" lang="en-US" sz="32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96575" y="737419"/>
            <a:ext cx="26115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NÓI VÀ NGHE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1238516"/>
            <a:ext cx="3195618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bày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nói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30942" y="2118492"/>
            <a:ext cx="4572000" cy="3279418"/>
            <a:chOff x="1178634" y="3217648"/>
            <a:chExt cx="4572000" cy="3279418"/>
          </a:xfrm>
        </p:grpSpPr>
        <p:sp>
          <p:nvSpPr>
            <p:cNvPr id="14" name="Freeform 13"/>
            <p:cNvSpPr/>
            <p:nvPr/>
          </p:nvSpPr>
          <p:spPr>
            <a:xfrm>
              <a:off x="1918686" y="3217648"/>
              <a:ext cx="2987788" cy="776659"/>
            </a:xfrm>
            <a:custGeom>
              <a:avLst/>
              <a:gdLst>
                <a:gd name="connsiteX0" fmla="*/ 0 w 2987788"/>
                <a:gd name="connsiteY0" fmla="*/ 143990 h 1439897"/>
                <a:gd name="connsiteX1" fmla="*/ 143990 w 2987788"/>
                <a:gd name="connsiteY1" fmla="*/ 0 h 1439897"/>
                <a:gd name="connsiteX2" fmla="*/ 2843798 w 2987788"/>
                <a:gd name="connsiteY2" fmla="*/ 0 h 1439897"/>
                <a:gd name="connsiteX3" fmla="*/ 2987788 w 2987788"/>
                <a:gd name="connsiteY3" fmla="*/ 143990 h 1439897"/>
                <a:gd name="connsiteX4" fmla="*/ 2987788 w 2987788"/>
                <a:gd name="connsiteY4" fmla="*/ 1295907 h 1439897"/>
                <a:gd name="connsiteX5" fmla="*/ 2843798 w 2987788"/>
                <a:gd name="connsiteY5" fmla="*/ 1439897 h 1439897"/>
                <a:gd name="connsiteX6" fmla="*/ 143990 w 2987788"/>
                <a:gd name="connsiteY6" fmla="*/ 1439897 h 1439897"/>
                <a:gd name="connsiteX7" fmla="*/ 0 w 2987788"/>
                <a:gd name="connsiteY7" fmla="*/ 1295907 h 1439897"/>
                <a:gd name="connsiteX8" fmla="*/ 0 w 2987788"/>
                <a:gd name="connsiteY8" fmla="*/ 143990 h 1439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87788" h="1439897">
                  <a:moveTo>
                    <a:pt x="0" y="143990"/>
                  </a:moveTo>
                  <a:cubicBezTo>
                    <a:pt x="0" y="64467"/>
                    <a:pt x="64467" y="0"/>
                    <a:pt x="143990" y="0"/>
                  </a:cubicBezTo>
                  <a:lnTo>
                    <a:pt x="2843798" y="0"/>
                  </a:lnTo>
                  <a:cubicBezTo>
                    <a:pt x="2923321" y="0"/>
                    <a:pt x="2987788" y="64467"/>
                    <a:pt x="2987788" y="143990"/>
                  </a:cubicBezTo>
                  <a:lnTo>
                    <a:pt x="2987788" y="1295907"/>
                  </a:lnTo>
                  <a:cubicBezTo>
                    <a:pt x="2987788" y="1375430"/>
                    <a:pt x="2923321" y="1439897"/>
                    <a:pt x="2843798" y="1439897"/>
                  </a:cubicBezTo>
                  <a:lnTo>
                    <a:pt x="143990" y="1439897"/>
                  </a:lnTo>
                  <a:cubicBezTo>
                    <a:pt x="64467" y="1439897"/>
                    <a:pt x="0" y="1375430"/>
                    <a:pt x="0" y="1295907"/>
                  </a:cubicBezTo>
                  <a:lnTo>
                    <a:pt x="0" y="14399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0753" tIns="110753" rIns="110753" bIns="11075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* </a:t>
              </a:r>
              <a:r>
                <a:rPr lang="en-US" sz="2800" b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Mở</a:t>
              </a:r>
              <a:r>
                <a:rPr lang="en-US" sz="28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28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2846439" y="4247573"/>
              <a:ext cx="890120" cy="376689"/>
            </a:xfrm>
            <a:custGeom>
              <a:avLst/>
              <a:gdLst>
                <a:gd name="connsiteX0" fmla="*/ 0 w 539961"/>
                <a:gd name="connsiteY0" fmla="*/ 129591 h 647954"/>
                <a:gd name="connsiteX1" fmla="*/ 269981 w 539961"/>
                <a:gd name="connsiteY1" fmla="*/ 129591 h 647954"/>
                <a:gd name="connsiteX2" fmla="*/ 269981 w 539961"/>
                <a:gd name="connsiteY2" fmla="*/ 0 h 647954"/>
                <a:gd name="connsiteX3" fmla="*/ 539961 w 539961"/>
                <a:gd name="connsiteY3" fmla="*/ 323977 h 647954"/>
                <a:gd name="connsiteX4" fmla="*/ 269981 w 539961"/>
                <a:gd name="connsiteY4" fmla="*/ 647954 h 647954"/>
                <a:gd name="connsiteX5" fmla="*/ 269981 w 539961"/>
                <a:gd name="connsiteY5" fmla="*/ 518363 h 647954"/>
                <a:gd name="connsiteX6" fmla="*/ 0 w 539961"/>
                <a:gd name="connsiteY6" fmla="*/ 518363 h 647954"/>
                <a:gd name="connsiteX7" fmla="*/ 0 w 539961"/>
                <a:gd name="connsiteY7" fmla="*/ 129591 h 647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9961" h="647954">
                  <a:moveTo>
                    <a:pt x="431968" y="1"/>
                  </a:moveTo>
                  <a:lnTo>
                    <a:pt x="431968" y="323978"/>
                  </a:lnTo>
                  <a:lnTo>
                    <a:pt x="539961" y="323978"/>
                  </a:lnTo>
                  <a:lnTo>
                    <a:pt x="269981" y="647953"/>
                  </a:lnTo>
                  <a:lnTo>
                    <a:pt x="0" y="323978"/>
                  </a:lnTo>
                  <a:lnTo>
                    <a:pt x="107993" y="323978"/>
                  </a:lnTo>
                  <a:lnTo>
                    <a:pt x="107993" y="1"/>
                  </a:lnTo>
                  <a:lnTo>
                    <a:pt x="431968" y="1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9592" tIns="0" rIns="129591" bIns="16198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1178634" y="4741254"/>
              <a:ext cx="4572000" cy="1755812"/>
            </a:xfrm>
            <a:custGeom>
              <a:avLst/>
              <a:gdLst>
                <a:gd name="connsiteX0" fmla="*/ 0 w 2987788"/>
                <a:gd name="connsiteY0" fmla="*/ 143990 h 1439897"/>
                <a:gd name="connsiteX1" fmla="*/ 143990 w 2987788"/>
                <a:gd name="connsiteY1" fmla="*/ 0 h 1439897"/>
                <a:gd name="connsiteX2" fmla="*/ 2843798 w 2987788"/>
                <a:gd name="connsiteY2" fmla="*/ 0 h 1439897"/>
                <a:gd name="connsiteX3" fmla="*/ 2987788 w 2987788"/>
                <a:gd name="connsiteY3" fmla="*/ 143990 h 1439897"/>
                <a:gd name="connsiteX4" fmla="*/ 2987788 w 2987788"/>
                <a:gd name="connsiteY4" fmla="*/ 1295907 h 1439897"/>
                <a:gd name="connsiteX5" fmla="*/ 2843798 w 2987788"/>
                <a:gd name="connsiteY5" fmla="*/ 1439897 h 1439897"/>
                <a:gd name="connsiteX6" fmla="*/ 143990 w 2987788"/>
                <a:gd name="connsiteY6" fmla="*/ 1439897 h 1439897"/>
                <a:gd name="connsiteX7" fmla="*/ 0 w 2987788"/>
                <a:gd name="connsiteY7" fmla="*/ 1295907 h 1439897"/>
                <a:gd name="connsiteX8" fmla="*/ 0 w 2987788"/>
                <a:gd name="connsiteY8" fmla="*/ 143990 h 1439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87788" h="1439897">
                  <a:moveTo>
                    <a:pt x="0" y="143990"/>
                  </a:moveTo>
                  <a:cubicBezTo>
                    <a:pt x="0" y="64467"/>
                    <a:pt x="64467" y="0"/>
                    <a:pt x="143990" y="0"/>
                  </a:cubicBezTo>
                  <a:lnTo>
                    <a:pt x="2843798" y="0"/>
                  </a:lnTo>
                  <a:cubicBezTo>
                    <a:pt x="2923321" y="0"/>
                    <a:pt x="2987788" y="64467"/>
                    <a:pt x="2987788" y="143990"/>
                  </a:cubicBezTo>
                  <a:lnTo>
                    <a:pt x="2987788" y="1295907"/>
                  </a:lnTo>
                  <a:cubicBezTo>
                    <a:pt x="2987788" y="1375430"/>
                    <a:pt x="2923321" y="1439897"/>
                    <a:pt x="2843798" y="1439897"/>
                  </a:cubicBezTo>
                  <a:lnTo>
                    <a:pt x="143990" y="1439897"/>
                  </a:lnTo>
                  <a:cubicBezTo>
                    <a:pt x="64467" y="1439897"/>
                    <a:pt x="0" y="1375430"/>
                    <a:pt x="0" y="1295907"/>
                  </a:cubicBezTo>
                  <a:lnTo>
                    <a:pt x="0" y="14399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710599"/>
                <a:satOff val="100000"/>
                <a:lumOff val="-14705"/>
                <a:alphaOff val="0"/>
              </a:schemeClr>
            </a:fillRef>
            <a:effectRef idx="0">
              <a:schemeClr val="accent3">
                <a:hueOff val="2710599"/>
                <a:satOff val="100000"/>
                <a:lumOff val="-1470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0753" tIns="110753" rIns="110753" bIns="11075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chào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giới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thiệu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thân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vấn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bày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vấn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vấn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ấy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gợi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cuốn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ai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264781" y="1604833"/>
            <a:ext cx="6254119" cy="3812514"/>
            <a:chOff x="5278258" y="1791873"/>
            <a:chExt cx="6254119" cy="3812514"/>
          </a:xfrm>
        </p:grpSpPr>
        <p:sp>
          <p:nvSpPr>
            <p:cNvPr id="20" name="Freeform 19"/>
            <p:cNvSpPr/>
            <p:nvPr/>
          </p:nvSpPr>
          <p:spPr>
            <a:xfrm>
              <a:off x="8578255" y="2474060"/>
              <a:ext cx="2212714" cy="38402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92012"/>
                  </a:lnTo>
                  <a:lnTo>
                    <a:pt x="2212714" y="192012"/>
                  </a:lnTo>
                  <a:lnTo>
                    <a:pt x="2212714" y="384024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8532535" y="2474060"/>
              <a:ext cx="91440" cy="38402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384024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6365540" y="2474060"/>
              <a:ext cx="2212714" cy="38402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212714" y="0"/>
                  </a:moveTo>
                  <a:lnTo>
                    <a:pt x="2212714" y="192012"/>
                  </a:lnTo>
                  <a:lnTo>
                    <a:pt x="0" y="192012"/>
                  </a:lnTo>
                  <a:lnTo>
                    <a:pt x="0" y="384024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7279884" y="1791873"/>
              <a:ext cx="2596741" cy="682186"/>
            </a:xfrm>
            <a:custGeom>
              <a:avLst/>
              <a:gdLst>
                <a:gd name="connsiteX0" fmla="*/ 0 w 1828689"/>
                <a:gd name="connsiteY0" fmla="*/ 0 h 914344"/>
                <a:gd name="connsiteX1" fmla="*/ 1828689 w 1828689"/>
                <a:gd name="connsiteY1" fmla="*/ 0 h 914344"/>
                <a:gd name="connsiteX2" fmla="*/ 1828689 w 1828689"/>
                <a:gd name="connsiteY2" fmla="*/ 914344 h 914344"/>
                <a:gd name="connsiteX3" fmla="*/ 0 w 1828689"/>
                <a:gd name="connsiteY3" fmla="*/ 914344 h 914344"/>
                <a:gd name="connsiteX4" fmla="*/ 0 w 1828689"/>
                <a:gd name="connsiteY4" fmla="*/ 0 h 91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689" h="914344">
                  <a:moveTo>
                    <a:pt x="0" y="0"/>
                  </a:moveTo>
                  <a:lnTo>
                    <a:pt x="1828689" y="0"/>
                  </a:lnTo>
                  <a:lnTo>
                    <a:pt x="1828689" y="914344"/>
                  </a:lnTo>
                  <a:lnTo>
                    <a:pt x="0" y="914344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* </a:t>
              </a:r>
              <a:r>
                <a:rPr lang="en-US" sz="2800" b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Triển</a:t>
              </a:r>
              <a:r>
                <a:rPr lang="en-US" sz="28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khai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5278258" y="2808216"/>
              <a:ext cx="2069852" cy="2796171"/>
            </a:xfrm>
            <a:custGeom>
              <a:avLst/>
              <a:gdLst>
                <a:gd name="connsiteX0" fmla="*/ 0 w 1828689"/>
                <a:gd name="connsiteY0" fmla="*/ 0 h 914344"/>
                <a:gd name="connsiteX1" fmla="*/ 1828689 w 1828689"/>
                <a:gd name="connsiteY1" fmla="*/ 0 h 914344"/>
                <a:gd name="connsiteX2" fmla="*/ 1828689 w 1828689"/>
                <a:gd name="connsiteY2" fmla="*/ 914344 h 914344"/>
                <a:gd name="connsiteX3" fmla="*/ 0 w 1828689"/>
                <a:gd name="connsiteY3" fmla="*/ 914344 h 914344"/>
                <a:gd name="connsiteX4" fmla="*/ 0 w 1828689"/>
                <a:gd name="connsiteY4" fmla="*/ 0 h 91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689" h="914344">
                  <a:moveTo>
                    <a:pt x="0" y="0"/>
                  </a:moveTo>
                  <a:lnTo>
                    <a:pt x="1828689" y="0"/>
                  </a:lnTo>
                  <a:lnTo>
                    <a:pt x="1828689" y="914344"/>
                  </a:lnTo>
                  <a:lnTo>
                    <a:pt x="0" y="914344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bày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lượt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cương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>
              <a:off x="7377606" y="2808216"/>
              <a:ext cx="2309857" cy="2796171"/>
            </a:xfrm>
            <a:custGeom>
              <a:avLst/>
              <a:gdLst>
                <a:gd name="connsiteX0" fmla="*/ 0 w 1828689"/>
                <a:gd name="connsiteY0" fmla="*/ 0 h 914344"/>
                <a:gd name="connsiteX1" fmla="*/ 1828689 w 1828689"/>
                <a:gd name="connsiteY1" fmla="*/ 0 h 914344"/>
                <a:gd name="connsiteX2" fmla="*/ 1828689 w 1828689"/>
                <a:gd name="connsiteY2" fmla="*/ 914344 h 914344"/>
                <a:gd name="connsiteX3" fmla="*/ 0 w 1828689"/>
                <a:gd name="connsiteY3" fmla="*/ 914344 h 914344"/>
                <a:gd name="connsiteX4" fmla="*/ 0 w 1828689"/>
                <a:gd name="connsiteY4" fmla="*/ 0 h 91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689" h="914344">
                  <a:moveTo>
                    <a:pt x="0" y="0"/>
                  </a:moveTo>
                  <a:lnTo>
                    <a:pt x="1828689" y="0"/>
                  </a:lnTo>
                  <a:lnTo>
                    <a:pt x="1828689" y="914344"/>
                  </a:lnTo>
                  <a:lnTo>
                    <a:pt x="0" y="914344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lí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lẽ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chứng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cụ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đời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sống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rõ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vấn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>
              <a:off x="9703688" y="2808216"/>
              <a:ext cx="1828689" cy="2796171"/>
            </a:xfrm>
            <a:custGeom>
              <a:avLst/>
              <a:gdLst>
                <a:gd name="connsiteX0" fmla="*/ 0 w 1828689"/>
                <a:gd name="connsiteY0" fmla="*/ 0 h 914344"/>
                <a:gd name="connsiteX1" fmla="*/ 1828689 w 1828689"/>
                <a:gd name="connsiteY1" fmla="*/ 0 h 914344"/>
                <a:gd name="connsiteX2" fmla="*/ 1828689 w 1828689"/>
                <a:gd name="connsiteY2" fmla="*/ 914344 h 914344"/>
                <a:gd name="connsiteX3" fmla="*/ 0 w 1828689"/>
                <a:gd name="connsiteY3" fmla="*/ 914344 h 914344"/>
                <a:gd name="connsiteX4" fmla="*/ 0 w 1828689"/>
                <a:gd name="connsiteY4" fmla="*/ 0 h 91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689" h="914344">
                  <a:moveTo>
                    <a:pt x="0" y="0"/>
                  </a:moveTo>
                  <a:lnTo>
                    <a:pt x="1828689" y="0"/>
                  </a:lnTo>
                  <a:lnTo>
                    <a:pt x="1828689" y="914344"/>
                  </a:lnTo>
                  <a:lnTo>
                    <a:pt x="0" y="914344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Bộc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lộ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xúc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thái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phù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6657" y="-43261"/>
            <a:ext cx="828537" cy="721686"/>
          </a:xfrm>
          <a:prstGeom prst="can">
            <a:avLst>
              <a:gd name="adj" fmla="val 1195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4049713" y="833284"/>
            <a:ext cx="4105275" cy="40558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37673" y="103240"/>
            <a:ext cx="2701317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 VÀ NGHE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432" y="118147"/>
            <a:ext cx="4723089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30480" lvl="0" indent="0" algn="ctr" defTabSz="914400" rtl="0" eaLnBrk="1" fontAlgn="auto" latinLnBrk="0" hangingPunct="1">
              <a:lnSpc>
                <a:spcPct val="107000"/>
              </a:lnSpc>
              <a:spcBef>
                <a:spcPts val="1500"/>
              </a:spcBef>
              <a:spcAft>
                <a:spcPts val="75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-75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32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-75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kumimoji="0" lang="en-US" sz="32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96575" y="737419"/>
            <a:ext cx="26115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NÓI VÀ NGHE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1238516"/>
            <a:ext cx="3195618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2.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nói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580670" y="2305123"/>
            <a:ext cx="2469043" cy="1533833"/>
          </a:xfrm>
          <a:prstGeom prst="rightArrow">
            <a:avLst>
              <a:gd name="adj1" fmla="val 65493"/>
              <a:gd name="adj2" fmla="val 34559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Kết luận</a:t>
            </a:r>
            <a:endParaRPr lang="en-US" sz="320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Plaque 17"/>
          <p:cNvSpPr/>
          <p:nvPr/>
        </p:nvSpPr>
        <p:spPr>
          <a:xfrm>
            <a:off x="4351939" y="2200730"/>
            <a:ext cx="6333152" cy="1742620"/>
          </a:xfrm>
          <a:prstGeom prst="plaqu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quát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dung ý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vừa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thầy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/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lắng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nghe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6657" y="-43261"/>
            <a:ext cx="828537" cy="721686"/>
          </a:xfrm>
          <a:prstGeom prst="can">
            <a:avLst>
              <a:gd name="adj" fmla="val 1195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4049713" y="833284"/>
            <a:ext cx="4105275" cy="40558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37673" y="103240"/>
            <a:ext cx="2701317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 VÀ NGHE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432" y="118147"/>
            <a:ext cx="4723089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30480" lvl="0" indent="0" algn="ctr" defTabSz="914400" rtl="0" eaLnBrk="1" fontAlgn="auto" latinLnBrk="0" hangingPunct="1">
              <a:lnSpc>
                <a:spcPct val="107000"/>
              </a:lnSpc>
              <a:spcBef>
                <a:spcPts val="1500"/>
              </a:spcBef>
              <a:spcAft>
                <a:spcPts val="75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-75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32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-75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kumimoji="0" lang="en-US" sz="32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96575" y="737419"/>
            <a:ext cx="26115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NÓI VÀ NGHE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0400" y="997682"/>
            <a:ext cx="6096000" cy="101438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nói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Trao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đánh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93931" y="1604409"/>
            <a:ext cx="5950668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Bảng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kiểm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tra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kĩ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660400" y="2195958"/>
          <a:ext cx="10833100" cy="4303713"/>
        </p:xfrm>
        <a:graphic>
          <a:graphicData uri="http://schemas.openxmlformats.org/drawingml/2006/table">
            <a:tbl>
              <a:tblPr firstRow="1" firstCol="1" bandRow="1"/>
              <a:tblGrid>
                <a:gridCol w="5257801"/>
                <a:gridCol w="5575299"/>
              </a:tblGrid>
              <a:tr h="1485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nghe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nói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9731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Lắng 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nghe những chia sẻ của người nói và có thể ghi lại những điểm cần trao đổi, tranh luận.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 thể nêu ý kiến, đặt câu hỏi để tìm hiểu rõ hơn về vấn đề đời sống được gợi ra từ cuốn sách.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đắc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Lắng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thắc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mắc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thảo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523557"/>
          <a:ext cx="10833100" cy="587026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708275"/>
                <a:gridCol w="2708275"/>
                <a:gridCol w="2708275"/>
                <a:gridCol w="2708275"/>
              </a:tblGrid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PHIẾU ĐÁNH GIÁ THEO TIÊU CHÍ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7" marR="4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:……….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7" marR="4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7" marR="4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Mức độ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7" marR="4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</a:tr>
              <a:tr h="0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Chưa đạt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7" marR="4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7" marR="4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7" marR="4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1.Vấn đề đưa ra là vấn đề cố ý nghĩa trong đời sống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7" marR="4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7" marR="4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Vấn đề mang tính thời sự</a:t>
                      </a: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vấn đề phù hợp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7" marR="4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Vấn đề nóng bỏng trong XH hiện nay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7" marR="4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1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Nội dung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7" marR="4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ND sơ sài, không </a:t>
                      </a: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bám vào vấn đề đặt ra từ cuốn sách đã đọc, hoặc </a:t>
                      </a:r>
                      <a:r>
                        <a:rPr lang="vi-VN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 được </a:t>
                      </a: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quan điểm của cá nhân và không biết bảo vệ quan điểm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7" marR="4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HS đưa ra lí lẽ, bằng chứng thuyết phục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7" marR="4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 sức thuyết phục sử dụng lí lẽ và bằng chứng từ thực tế trong đời sống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tới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7" marR="4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380285"/>
          <a:ext cx="10833100" cy="6261611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708275"/>
                <a:gridCol w="2708275"/>
                <a:gridCol w="2708275"/>
                <a:gridCol w="2708275"/>
              </a:tblGrid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PHIẾU ĐÁNH GIÁ THEO TIÊU CHÍ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7" marR="4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:……….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7" marR="4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7" marR="4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Mức độ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7" marR="4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</a:tr>
              <a:tr h="0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Chưa đạt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7" marR="4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7" marR="4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7" marR="4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97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Nói to, rõ ràng, truyền cảm.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7" marR="4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Nói nhỏ, khó nghe; nói lắp, ngập ngừng…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7" marR="4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Nói to nhưng đôi chỗ lặp lại hoặc ngập ngừng 1 vài câu.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7" marR="4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Nói to, truyền cảm, hầu như không lặp lại hoặc ngập ngừng.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7" marR="4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4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Sử dụng yếu tố phi ngôn ngữ phù hợp.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7" marR="4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Điệu bộ thiếu tự tin, mắt chưa nhìn vào người nghe; nét mặt chưa biểu cảm hoặc biểu cảm không phù hợp.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7" marR="4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Điệu bộ tự tin, mắt nhìn vào người nghe; nét mặt biểu cảm phù hợp với nội dung câu chuyện.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7" marR="4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Điệu bộ rất tự tin, mắt nhìn vào người nghe; nét mặt sinh động.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7" marR="4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Mở đầu và kết thúc hợp lí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7" marR="4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 chào hỏi/ và không có lời kết thúc bài nói.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7" marR="4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 chào hỏi/ và có lời kết thúc bài nói.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7" marR="4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Chào hỏi/ và kết thúc bài nói một cách hấp dẫn.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47" marR="4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5"/>
            <a:ext cx="4906798" cy="118381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Aft>
                <a:spcPts val="0"/>
              </a:spcAft>
              <a:buFont typeface="+mj-lt"/>
              <a:buAutoNum type="alphaUcPeriod"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 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tiện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121287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cuốn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3423730"/>
            <a:ext cx="4906798" cy="113125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0"/>
              </a:spcAft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cuốn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57442" y="3423730"/>
            <a:ext cx="4906798" cy="113125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0"/>
              </a:spcAft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 Chi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cuốn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>
            <a:fillRect/>
          </a:stretch>
        </p:blipFill>
        <p:spPr>
          <a:xfrm>
            <a:off x="5245478" y="2277586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5291464" y="3769131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946" y="368900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sp>
        <p:nvSpPr>
          <p:cNvPr id="57" name="Cloud 56">
            <a:hlinkClick r:id="rId10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18236" y="6519645"/>
            <a:ext cx="18300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5" name="Picture 4" descr="n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177564" y="5879773"/>
            <a:ext cx="8064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115" descr="ALRMCLOK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7" y="5612280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60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59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58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57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56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55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3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54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53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52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51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50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49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48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47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46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45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44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43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42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41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40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39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38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37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36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35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34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33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32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31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30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29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28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27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26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25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24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23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22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21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20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19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18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17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16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15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14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13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12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11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10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9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8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7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6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5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4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Oval 176"/>
          <p:cNvSpPr>
            <a:spLocks noChangeArrowheads="1"/>
          </p:cNvSpPr>
          <p:nvPr/>
        </p:nvSpPr>
        <p:spPr bwMode="auto">
          <a:xfrm>
            <a:off x="330757" y="599328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0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8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9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9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2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3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6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7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8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30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31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32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3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34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35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36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7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38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39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40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41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42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43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44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45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46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47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48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49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50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51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52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53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54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55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56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57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58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59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60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vi-VN" sz="3200" b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2:</a:t>
            </a:r>
            <a:r>
              <a:rPr lang="vi-VN" sz="32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Đâu 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 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 lưu ý khi trình bày bài nói trình bày ý kiến về một vấn đề đời sống được gợi ra từ cuốn sách đã đọc?</a:t>
            </a:r>
            <a:endParaRPr lang="en-US" sz="320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26910" y="1949345"/>
            <a:ext cx="5020189" cy="118988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Aft>
                <a:spcPts val="0"/>
              </a:spcAft>
              <a:buFont typeface="+mj-lt"/>
              <a:buAutoNum type="alphaUcPeriod"/>
            </a:pP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Bộc lộ được cảm xúc, thái độ phù hợp.</a:t>
            </a:r>
            <a:endParaRPr lang="en-US" sz="200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4" y="1953535"/>
            <a:ext cx="5228749" cy="118569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0"/>
              </a:spcAft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ý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26910" y="3438676"/>
            <a:ext cx="5076717" cy="126382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0"/>
              </a:spcAft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044506" y="3412094"/>
            <a:ext cx="5263363" cy="129040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0"/>
              </a:spcAft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cương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376" y="2190258"/>
            <a:ext cx="898617" cy="78969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4985694" y="3730588"/>
            <a:ext cx="897294" cy="78526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776" y="3716988"/>
            <a:ext cx="897523" cy="78873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825" y="2277626"/>
            <a:ext cx="897523" cy="718018"/>
          </a:xfrm>
          <a:prstGeom prst="rect">
            <a:avLst/>
          </a:prstGeom>
        </p:spPr>
      </p:pic>
      <p:sp>
        <p:nvSpPr>
          <p:cNvPr id="18" name="Cloud 17">
            <a:hlinkClick r:id="rId10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7" name="Picture 4" descr="n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261937" y="5805621"/>
            <a:ext cx="8064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15" descr="ALRMCLOK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8" y="5487327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176"/>
          <p:cNvSpPr>
            <a:spLocks noChangeArrowheads="1"/>
          </p:cNvSpPr>
          <p:nvPr/>
        </p:nvSpPr>
        <p:spPr bwMode="auto">
          <a:xfrm>
            <a:off x="410368" y="586832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30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Oval 176"/>
          <p:cNvSpPr>
            <a:spLocks noChangeArrowheads="1"/>
          </p:cNvSpPr>
          <p:nvPr/>
        </p:nvSpPr>
        <p:spPr bwMode="auto">
          <a:xfrm>
            <a:off x="410368" y="586832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29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Oval 176"/>
          <p:cNvSpPr>
            <a:spLocks noChangeArrowheads="1"/>
          </p:cNvSpPr>
          <p:nvPr/>
        </p:nvSpPr>
        <p:spPr bwMode="auto">
          <a:xfrm>
            <a:off x="410368" y="586832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28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Oval 176"/>
          <p:cNvSpPr>
            <a:spLocks noChangeArrowheads="1"/>
          </p:cNvSpPr>
          <p:nvPr/>
        </p:nvSpPr>
        <p:spPr bwMode="auto">
          <a:xfrm>
            <a:off x="410368" y="586832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27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Oval 176"/>
          <p:cNvSpPr>
            <a:spLocks noChangeArrowheads="1"/>
          </p:cNvSpPr>
          <p:nvPr/>
        </p:nvSpPr>
        <p:spPr bwMode="auto">
          <a:xfrm>
            <a:off x="410368" y="586832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26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Oval 176"/>
          <p:cNvSpPr>
            <a:spLocks noChangeArrowheads="1"/>
          </p:cNvSpPr>
          <p:nvPr/>
        </p:nvSpPr>
        <p:spPr bwMode="auto">
          <a:xfrm>
            <a:off x="410368" y="586832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25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Oval 176"/>
          <p:cNvSpPr>
            <a:spLocks noChangeArrowheads="1"/>
          </p:cNvSpPr>
          <p:nvPr/>
        </p:nvSpPr>
        <p:spPr bwMode="auto">
          <a:xfrm>
            <a:off x="410368" y="586832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24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Oval 176"/>
          <p:cNvSpPr>
            <a:spLocks noChangeArrowheads="1"/>
          </p:cNvSpPr>
          <p:nvPr/>
        </p:nvSpPr>
        <p:spPr bwMode="auto">
          <a:xfrm>
            <a:off x="410368" y="586832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23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Oval 176"/>
          <p:cNvSpPr>
            <a:spLocks noChangeArrowheads="1"/>
          </p:cNvSpPr>
          <p:nvPr/>
        </p:nvSpPr>
        <p:spPr bwMode="auto">
          <a:xfrm>
            <a:off x="410368" y="586832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22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Oval 176"/>
          <p:cNvSpPr>
            <a:spLocks noChangeArrowheads="1"/>
          </p:cNvSpPr>
          <p:nvPr/>
        </p:nvSpPr>
        <p:spPr bwMode="auto">
          <a:xfrm>
            <a:off x="410368" y="586832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21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Oval 176"/>
          <p:cNvSpPr>
            <a:spLocks noChangeArrowheads="1"/>
          </p:cNvSpPr>
          <p:nvPr/>
        </p:nvSpPr>
        <p:spPr bwMode="auto">
          <a:xfrm>
            <a:off x="410368" y="586832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20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Oval 176"/>
          <p:cNvSpPr>
            <a:spLocks noChangeArrowheads="1"/>
          </p:cNvSpPr>
          <p:nvPr/>
        </p:nvSpPr>
        <p:spPr bwMode="auto">
          <a:xfrm>
            <a:off x="410368" y="586832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19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Oval 176"/>
          <p:cNvSpPr>
            <a:spLocks noChangeArrowheads="1"/>
          </p:cNvSpPr>
          <p:nvPr/>
        </p:nvSpPr>
        <p:spPr bwMode="auto">
          <a:xfrm>
            <a:off x="410368" y="586832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18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Oval 176"/>
          <p:cNvSpPr>
            <a:spLocks noChangeArrowheads="1"/>
          </p:cNvSpPr>
          <p:nvPr/>
        </p:nvSpPr>
        <p:spPr bwMode="auto">
          <a:xfrm>
            <a:off x="410368" y="586832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17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Oval 176"/>
          <p:cNvSpPr>
            <a:spLocks noChangeArrowheads="1"/>
          </p:cNvSpPr>
          <p:nvPr/>
        </p:nvSpPr>
        <p:spPr bwMode="auto">
          <a:xfrm>
            <a:off x="410368" y="586832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16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Oval 176"/>
          <p:cNvSpPr>
            <a:spLocks noChangeArrowheads="1"/>
          </p:cNvSpPr>
          <p:nvPr/>
        </p:nvSpPr>
        <p:spPr bwMode="auto">
          <a:xfrm>
            <a:off x="410368" y="586832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15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Oval 176"/>
          <p:cNvSpPr>
            <a:spLocks noChangeArrowheads="1"/>
          </p:cNvSpPr>
          <p:nvPr/>
        </p:nvSpPr>
        <p:spPr bwMode="auto">
          <a:xfrm>
            <a:off x="410368" y="586832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14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Oval 176"/>
          <p:cNvSpPr>
            <a:spLocks noChangeArrowheads="1"/>
          </p:cNvSpPr>
          <p:nvPr/>
        </p:nvSpPr>
        <p:spPr bwMode="auto">
          <a:xfrm>
            <a:off x="410368" y="586832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13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Oval 176"/>
          <p:cNvSpPr>
            <a:spLocks noChangeArrowheads="1"/>
          </p:cNvSpPr>
          <p:nvPr/>
        </p:nvSpPr>
        <p:spPr bwMode="auto">
          <a:xfrm>
            <a:off x="410368" y="586832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12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410368" y="586832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11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410368" y="586832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10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410368" y="586832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9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410368" y="586832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8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410368" y="586832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7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Oval 176"/>
          <p:cNvSpPr>
            <a:spLocks noChangeArrowheads="1"/>
          </p:cNvSpPr>
          <p:nvPr/>
        </p:nvSpPr>
        <p:spPr bwMode="auto">
          <a:xfrm>
            <a:off x="410368" y="586832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6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Oval 176"/>
          <p:cNvSpPr>
            <a:spLocks noChangeArrowheads="1"/>
          </p:cNvSpPr>
          <p:nvPr/>
        </p:nvSpPr>
        <p:spPr bwMode="auto">
          <a:xfrm>
            <a:off x="410368" y="586832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5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410368" y="586832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4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Oval 176"/>
          <p:cNvSpPr>
            <a:spLocks noChangeArrowheads="1"/>
          </p:cNvSpPr>
          <p:nvPr/>
        </p:nvSpPr>
        <p:spPr bwMode="auto">
          <a:xfrm>
            <a:off x="410368" y="586832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Oval 176"/>
          <p:cNvSpPr>
            <a:spLocks noChangeArrowheads="1"/>
          </p:cNvSpPr>
          <p:nvPr/>
        </p:nvSpPr>
        <p:spPr bwMode="auto">
          <a:xfrm>
            <a:off x="410368" y="586832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410368" y="586832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Oval 176"/>
          <p:cNvSpPr>
            <a:spLocks noChangeArrowheads="1"/>
          </p:cNvSpPr>
          <p:nvPr/>
        </p:nvSpPr>
        <p:spPr bwMode="auto">
          <a:xfrm>
            <a:off x="410368" y="586832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0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8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9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9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2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3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6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7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8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30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5" grpId="0" animBg="1"/>
      <p:bldP spid="46" grpId="0" animBg="1"/>
      <p:bldP spid="48" grpId="0" animBg="1"/>
      <p:bldP spid="50" grpId="0" animBg="1"/>
      <p:bldP spid="52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2172" y="857090"/>
            <a:ext cx="10526728" cy="2912041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phiêu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Cloud 16">
            <a:hlinkClick r:id="rId7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61978" y="6562165"/>
            <a:ext cx="18300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2" name="Picture 4" descr="n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75407" y="5855661"/>
            <a:ext cx="8064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115" descr="ALRMCLO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8168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60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59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58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57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56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55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54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53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52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3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51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50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49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48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47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46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45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44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43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42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41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40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39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38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37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36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35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34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33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32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31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30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29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28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27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26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25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24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23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22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21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20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19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18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17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16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15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14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13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12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11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10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9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8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7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6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5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4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Oval 176"/>
          <p:cNvSpPr>
            <a:spLocks noChangeArrowheads="1"/>
          </p:cNvSpPr>
          <p:nvPr/>
        </p:nvSpPr>
        <p:spPr bwMode="auto">
          <a:xfrm>
            <a:off x="228600" y="596916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0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DC2608"/>
              </a:solidFill>
              <a:effectLst/>
              <a:uLnTx/>
              <a:uFillTx/>
              <a:latin typeface=".VnBlack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6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8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90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1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30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40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7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0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10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20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30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40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60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70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80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90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00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10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20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30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40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50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60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470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80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490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10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20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30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40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50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60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70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80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90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00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4" grpId="0" animBg="1"/>
      <p:bldP spid="40" grpId="0" animBg="1"/>
      <p:bldP spid="41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6657" y="-43261"/>
            <a:ext cx="828537" cy="721686"/>
          </a:xfrm>
          <a:prstGeom prst="can">
            <a:avLst>
              <a:gd name="adj" fmla="val 1195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4049713" y="833284"/>
            <a:ext cx="4105275" cy="40558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37673" y="103240"/>
            <a:ext cx="2701317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 VÀ NGHE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432" y="118147"/>
            <a:ext cx="4723089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30480" lvl="0" indent="0" algn="ctr" defTabSz="914400" rtl="0" eaLnBrk="1" fontAlgn="auto" latinLnBrk="0" hangingPunct="1">
              <a:lnSpc>
                <a:spcPct val="107000"/>
              </a:lnSpc>
              <a:spcBef>
                <a:spcPts val="1500"/>
              </a:spcBef>
              <a:spcAft>
                <a:spcPts val="75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-75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32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-75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kumimoji="0" lang="en-US" sz="32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5002" y="715646"/>
            <a:ext cx="1694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685800" y="1349477"/>
            <a:ext cx="10833100" cy="45820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phiêu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Chi tiết, sự việc nào trong cuốn sách cho thấy rõ vấn đề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Dế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Mèn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nhờ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giúp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Dế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Choắt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Cốc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gây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Dế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Choắt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tưởng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thói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ngạo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đừng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6657" y="-43261"/>
            <a:ext cx="828537" cy="721686"/>
          </a:xfrm>
          <a:prstGeom prst="can">
            <a:avLst>
              <a:gd name="adj" fmla="val 1195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4049713" y="833284"/>
            <a:ext cx="4105275" cy="40558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37673" y="103240"/>
            <a:ext cx="2701317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 VÀ NGHE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432" y="118147"/>
            <a:ext cx="4723089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30480" lvl="0" indent="0" algn="ctr" defTabSz="914400" rtl="0" eaLnBrk="1" fontAlgn="auto" latinLnBrk="0" hangingPunct="1">
              <a:lnSpc>
                <a:spcPct val="107000"/>
              </a:lnSpc>
              <a:spcBef>
                <a:spcPts val="1500"/>
              </a:spcBef>
              <a:spcAft>
                <a:spcPts val="75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-75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32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-75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kumimoji="0" lang="en-US" sz="32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5002" y="715646"/>
            <a:ext cx="1694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300581"/>
            <a:ext cx="10833100" cy="4121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Ý kiến của em về vấn đề đó: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cư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Dế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Mèn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đừng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muộn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buSzPts val="1400"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thói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căng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Dế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Mèn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Dế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Choắt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chịu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Dế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Mèn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800" y="5332393"/>
            <a:ext cx="108331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spcAft>
                <a:spcPts val="0"/>
              </a:spcAft>
              <a:buSzPts val="1400"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cuốn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khiêm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tốn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nghe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6657" y="-43261"/>
            <a:ext cx="828537" cy="721686"/>
          </a:xfrm>
          <a:prstGeom prst="can">
            <a:avLst>
              <a:gd name="adj" fmla="val 1195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4049713" y="833284"/>
            <a:ext cx="4105275" cy="40558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37673" y="103240"/>
            <a:ext cx="2701317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 VÀ NGHE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432" y="118147"/>
            <a:ext cx="4723089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30480" lvl="0" indent="0" algn="ctr" defTabSz="914400" rtl="0" eaLnBrk="1" fontAlgn="auto" latinLnBrk="0" hangingPunct="1">
              <a:lnSpc>
                <a:spcPct val="107000"/>
              </a:lnSpc>
              <a:spcBef>
                <a:spcPts val="1500"/>
              </a:spcBef>
              <a:spcAft>
                <a:spcPts val="75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-75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32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-75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kumimoji="0" lang="en-US" sz="32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83792" y="744633"/>
            <a:ext cx="18117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Khởi động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5879" t="3094" r="17380" b="5414"/>
          <a:stretch>
            <a:fillRect/>
          </a:stretch>
        </p:blipFill>
        <p:spPr>
          <a:xfrm>
            <a:off x="660400" y="1529930"/>
            <a:ext cx="3316938" cy="38363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878" y="1477751"/>
            <a:ext cx="2699874" cy="335576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9436" y="1505687"/>
            <a:ext cx="3997283" cy="291331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483997" y="5426111"/>
            <a:ext cx="3762881" cy="101438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 vẽ minh họa sách hoặc truyện tranh.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42442" y="4949058"/>
            <a:ext cx="2604310" cy="95410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Nhật kí đọc sách của cá nhân.</a:t>
            </a:r>
            <a:endParaRPr lang="en-US" sz="2800" dirty="0"/>
          </a:p>
        </p:txBody>
      </p:sp>
      <p:sp>
        <p:nvSpPr>
          <p:cNvPr id="21" name="Rectangle 20"/>
          <p:cNvSpPr/>
          <p:nvPr/>
        </p:nvSpPr>
        <p:spPr>
          <a:xfrm>
            <a:off x="7311856" y="4618625"/>
            <a:ext cx="3948747" cy="147540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 băng hình ghi hình ảnh thuyết trình của một số cá nhân, nhóm.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6657" y="-43261"/>
            <a:ext cx="828537" cy="721686"/>
          </a:xfrm>
          <a:prstGeom prst="can">
            <a:avLst>
              <a:gd name="adj" fmla="val 1195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4049713" y="833284"/>
            <a:ext cx="4105275" cy="40558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37673" y="103240"/>
            <a:ext cx="2701317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 VÀ NGHE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432" y="118147"/>
            <a:ext cx="4723089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30480" lvl="0" indent="0" algn="ctr" defTabSz="914400" rtl="0" eaLnBrk="1" fontAlgn="auto" latinLnBrk="0" hangingPunct="1">
              <a:lnSpc>
                <a:spcPct val="107000"/>
              </a:lnSpc>
              <a:spcBef>
                <a:spcPts val="1500"/>
              </a:spcBef>
              <a:spcAft>
                <a:spcPts val="75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-75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32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-75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kumimoji="0" lang="en-US" sz="32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5002" y="715646"/>
            <a:ext cx="1694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1275737"/>
            <a:ext cx="10833100" cy="51855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3-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lô-gic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sung,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Ý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6657" y="-43261"/>
            <a:ext cx="828537" cy="721686"/>
          </a:xfrm>
          <a:prstGeom prst="can">
            <a:avLst>
              <a:gd name="adj" fmla="val 1195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4049713" y="833284"/>
            <a:ext cx="4105275" cy="40558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37673" y="103240"/>
            <a:ext cx="2701317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 VÀ NGHE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432" y="118147"/>
            <a:ext cx="4723089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30480" lvl="0" indent="0" algn="ctr" defTabSz="914400" rtl="0" eaLnBrk="1" fontAlgn="auto" latinLnBrk="0" hangingPunct="1">
              <a:lnSpc>
                <a:spcPct val="107000"/>
              </a:lnSpc>
              <a:spcBef>
                <a:spcPts val="1500"/>
              </a:spcBef>
              <a:spcAft>
                <a:spcPts val="75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-75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32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-75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kumimoji="0" lang="en-US" sz="32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5002" y="715646"/>
            <a:ext cx="1694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424205"/>
            <a:ext cx="10833100" cy="421044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4.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Dàn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bài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phiêu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xốc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ngạo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Choắt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Choắt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6657" y="-43261"/>
            <a:ext cx="828537" cy="721686"/>
          </a:xfrm>
          <a:prstGeom prst="can">
            <a:avLst>
              <a:gd name="adj" fmla="val 1195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4049713" y="833284"/>
            <a:ext cx="4105275" cy="40558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37673" y="103240"/>
            <a:ext cx="2701317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 VÀ NGHE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432" y="118147"/>
            <a:ext cx="4723089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30480" lvl="0" indent="0" algn="ctr" defTabSz="914400" rtl="0" eaLnBrk="1" fontAlgn="auto" latinLnBrk="0" hangingPunct="1">
              <a:lnSpc>
                <a:spcPct val="107000"/>
              </a:lnSpc>
              <a:spcBef>
                <a:spcPts val="1500"/>
              </a:spcBef>
              <a:spcAft>
                <a:spcPts val="75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-75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32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-75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kumimoji="0" lang="en-US" sz="32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5002" y="715646"/>
            <a:ext cx="1694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1424205"/>
            <a:ext cx="10833100" cy="452078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b.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Thân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Ý kiến của em về vấn đề đó: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cư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Dế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Mèn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đừng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Vì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tự mãn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uôn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rằng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coi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bỉ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nhen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hòi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huênh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ngạo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6657" y="-43261"/>
            <a:ext cx="828537" cy="721686"/>
          </a:xfrm>
          <a:prstGeom prst="can">
            <a:avLst>
              <a:gd name="adj" fmla="val 1195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4049713" y="833284"/>
            <a:ext cx="4105275" cy="40558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37673" y="103240"/>
            <a:ext cx="2701317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 VÀ NGHE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432" y="118147"/>
            <a:ext cx="4723089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30480" lvl="0" indent="0" algn="ctr" defTabSz="914400" rtl="0" eaLnBrk="1" fontAlgn="auto" latinLnBrk="0" hangingPunct="1">
              <a:lnSpc>
                <a:spcPct val="107000"/>
              </a:lnSpc>
              <a:spcBef>
                <a:spcPts val="1500"/>
              </a:spcBef>
              <a:spcAft>
                <a:spcPts val="75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-75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32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-75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kumimoji="0" lang="en-US" sz="32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5002" y="715646"/>
            <a:ext cx="1694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433688"/>
            <a:ext cx="10833100" cy="415113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muộn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buSzPts val="1400"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thói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căng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Dế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Mèn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Dế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Choắt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chịu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Dế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Mèn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vẫn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kẻ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rằng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ếch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ngồi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giếng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thôi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6657" y="-43261"/>
            <a:ext cx="828537" cy="721686"/>
          </a:xfrm>
          <a:prstGeom prst="can">
            <a:avLst>
              <a:gd name="adj" fmla="val 1195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4049713" y="833284"/>
            <a:ext cx="4105275" cy="40558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37673" y="103240"/>
            <a:ext cx="2701317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 VÀ NGHE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432" y="118147"/>
            <a:ext cx="4723089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30480" lvl="0" indent="0" algn="ctr" defTabSz="914400" rtl="0" eaLnBrk="1" fontAlgn="auto" latinLnBrk="0" hangingPunct="1">
              <a:lnSpc>
                <a:spcPct val="107000"/>
              </a:lnSpc>
              <a:spcBef>
                <a:spcPts val="1500"/>
              </a:spcBef>
              <a:spcAft>
                <a:spcPts val="75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-75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32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-75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kumimoji="0" lang="en-US" sz="32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5002" y="715646"/>
            <a:ext cx="1694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433688"/>
            <a:ext cx="10833100" cy="415113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muộn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Mèn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Choắt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chịu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oan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Mèn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cuộc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luôn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ếch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”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6657" y="-43261"/>
            <a:ext cx="828537" cy="721686"/>
          </a:xfrm>
          <a:prstGeom prst="can">
            <a:avLst>
              <a:gd name="adj" fmla="val 1195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4049713" y="833284"/>
            <a:ext cx="4105275" cy="40558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37673" y="103240"/>
            <a:ext cx="2701317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 VÀ NGHE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432" y="118147"/>
            <a:ext cx="4723089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30480" lvl="0" indent="0" algn="ctr" defTabSz="914400" rtl="0" eaLnBrk="1" fontAlgn="auto" latinLnBrk="0" hangingPunct="1">
              <a:lnSpc>
                <a:spcPct val="107000"/>
              </a:lnSpc>
              <a:spcBef>
                <a:spcPts val="1500"/>
              </a:spcBef>
              <a:spcAft>
                <a:spcPts val="75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-75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32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-75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kumimoji="0" lang="en-US" sz="32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5002" y="715646"/>
            <a:ext cx="1694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1438953"/>
            <a:ext cx="10833100" cy="501291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Hành động của em trước vấn đề cuốn sách đặt ra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đắn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nỗ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lực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ngừng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phút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giây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khiêm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tốn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nghe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giáo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phù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khen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chê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phù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Chú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ý: GV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HS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đủ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hấp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Chú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điệu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cử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6657" y="-43261"/>
            <a:ext cx="828537" cy="721686"/>
          </a:xfrm>
          <a:prstGeom prst="can">
            <a:avLst>
              <a:gd name="adj" fmla="val 1195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4049713" y="833284"/>
            <a:ext cx="4105275" cy="40558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37673" y="103240"/>
            <a:ext cx="2701317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 VÀ NGHE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432" y="118147"/>
            <a:ext cx="4723089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30480" lvl="0" indent="0" algn="ctr" defTabSz="914400" rtl="0" eaLnBrk="1" fontAlgn="auto" latinLnBrk="0" hangingPunct="1">
              <a:lnSpc>
                <a:spcPct val="107000"/>
              </a:lnSpc>
              <a:spcBef>
                <a:spcPts val="1500"/>
              </a:spcBef>
              <a:spcAft>
                <a:spcPts val="75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-75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32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-75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kumimoji="0" lang="en-US" sz="32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83792" y="744633"/>
            <a:ext cx="18117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Khởi động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194" y="1430594"/>
            <a:ext cx="3107300" cy="31073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834" y="1591197"/>
            <a:ext cx="5135291" cy="244162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85800" y="4723233"/>
            <a:ext cx="3427090" cy="101438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 cuốn sách đã đọc trong dự án.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76432" y="4173054"/>
            <a:ext cx="3881029" cy="101438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giới thiệu sách dưới các hình thức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Plaque 22"/>
          <p:cNvSpPr/>
          <p:nvPr/>
        </p:nvSpPr>
        <p:spPr>
          <a:xfrm>
            <a:off x="9468465" y="1430595"/>
            <a:ext cx="2050435" cy="2627698"/>
          </a:xfrm>
          <a:prstGeom prst="plaqu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latin typeface="Times New Roman" panose="02020603050405020304" pitchFamily="18" charset="0"/>
                <a:ea typeface="Calibri" panose="020F0502020204030204" pitchFamily="34" charset="0"/>
              </a:rPr>
              <a:t>Phiếu đánh giá theo tiêu chí HĐ nói.</a:t>
            </a:r>
            <a:endParaRPr lang="en-US" sz="2800"/>
          </a:p>
        </p:txBody>
      </p:sp>
      <p:sp>
        <p:nvSpPr>
          <p:cNvPr id="24" name="Plaque 23"/>
          <p:cNvSpPr/>
          <p:nvPr/>
        </p:nvSpPr>
        <p:spPr>
          <a:xfrm>
            <a:off x="9468464" y="4368136"/>
            <a:ext cx="2050435" cy="1724574"/>
          </a:xfrm>
          <a:prstGeom prst="plaqu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latin typeface="Times New Roman" panose="02020603050405020304" pitchFamily="18" charset="0"/>
                <a:ea typeface="Calibri" panose="020F0502020204030204" pitchFamily="34" charset="0"/>
              </a:rPr>
              <a:t>Danh mục sách.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6657" y="-43261"/>
            <a:ext cx="828537" cy="721686"/>
          </a:xfrm>
          <a:prstGeom prst="can">
            <a:avLst>
              <a:gd name="adj" fmla="val 1195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4049713" y="833284"/>
            <a:ext cx="4105275" cy="40558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37673" y="103240"/>
            <a:ext cx="2701317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 VÀ NGHE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432" y="118147"/>
            <a:ext cx="4723089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30480" lvl="0" indent="0" algn="ctr" defTabSz="914400" rtl="0" eaLnBrk="1" fontAlgn="auto" latinLnBrk="0" hangingPunct="1">
              <a:lnSpc>
                <a:spcPct val="107000"/>
              </a:lnSpc>
              <a:spcBef>
                <a:spcPts val="1500"/>
              </a:spcBef>
              <a:spcAft>
                <a:spcPts val="75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-75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32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-75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kumimoji="0" lang="en-US" sz="32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96575" y="737419"/>
            <a:ext cx="26115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 VÀ NGHE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555936" y="1313952"/>
            <a:ext cx="7746993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 THIỆU SẢN PHẨM MINH HỌA SÁCH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820174" y="2297549"/>
            <a:ext cx="10645844" cy="4105167"/>
            <a:chOff x="2184523" y="2055654"/>
            <a:chExt cx="7791413" cy="4105167"/>
          </a:xfrm>
        </p:grpSpPr>
        <p:sp>
          <p:nvSpPr>
            <p:cNvPr id="29" name="Freeform 28"/>
            <p:cNvSpPr/>
            <p:nvPr/>
          </p:nvSpPr>
          <p:spPr>
            <a:xfrm>
              <a:off x="2535322" y="2193523"/>
              <a:ext cx="3516734" cy="1150623"/>
            </a:xfrm>
            <a:custGeom>
              <a:avLst/>
              <a:gdLst>
                <a:gd name="connsiteX0" fmla="*/ 0 w 3681994"/>
                <a:gd name="connsiteY0" fmla="*/ 0 h 1150623"/>
                <a:gd name="connsiteX1" fmla="*/ 3681994 w 3681994"/>
                <a:gd name="connsiteY1" fmla="*/ 0 h 1150623"/>
                <a:gd name="connsiteX2" fmla="*/ 3681994 w 3681994"/>
                <a:gd name="connsiteY2" fmla="*/ 1150623 h 1150623"/>
                <a:gd name="connsiteX3" fmla="*/ 0 w 3681994"/>
                <a:gd name="connsiteY3" fmla="*/ 1150623 h 1150623"/>
                <a:gd name="connsiteX4" fmla="*/ 0 w 3681994"/>
                <a:gd name="connsiteY4" fmla="*/ 0 h 115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1994" h="1150623">
                  <a:moveTo>
                    <a:pt x="0" y="0"/>
                  </a:moveTo>
                  <a:lnTo>
                    <a:pt x="3681994" y="0"/>
                  </a:lnTo>
                  <a:lnTo>
                    <a:pt x="3681994" y="1150623"/>
                  </a:lnTo>
                  <a:lnTo>
                    <a:pt x="0" y="1150623"/>
                  </a:lnTo>
                  <a:lnTo>
                    <a:pt x="0" y="0"/>
                  </a:lnTo>
                  <a:close/>
                </a:path>
              </a:pathLst>
            </a:custGeom>
            <a:ln w="28575"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79355" tIns="106680" rIns="106680" bIns="10668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vi-VN" sz="2800" kern="1200" dirty="0" smtClean="0">
                  <a:latin typeface="+mj-lt"/>
                </a:rPr>
                <a:t>Tranh vẽ minh họa sách hoặc truyện tranh.</a:t>
              </a:r>
              <a:endParaRPr lang="en-US" sz="2800" kern="1200" dirty="0">
                <a:latin typeface="+mj-lt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184523" y="2055654"/>
              <a:ext cx="864703" cy="1208154"/>
            </a:xfrm>
            <a:prstGeom prst="rect">
              <a:avLst/>
            </a:prstGeom>
            <a:blipFill rotWithShape="1">
              <a:blip r:embed="rId2"/>
              <a:srcRect/>
              <a:stretch>
                <a:fillRect l="-25000" r="-25000"/>
              </a:stretch>
            </a:blipFill>
            <a:ln w="28575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6543219" y="2206222"/>
              <a:ext cx="3432717" cy="1150623"/>
            </a:xfrm>
            <a:custGeom>
              <a:avLst/>
              <a:gdLst>
                <a:gd name="connsiteX0" fmla="*/ 0 w 3681994"/>
                <a:gd name="connsiteY0" fmla="*/ 0 h 1150623"/>
                <a:gd name="connsiteX1" fmla="*/ 3681994 w 3681994"/>
                <a:gd name="connsiteY1" fmla="*/ 0 h 1150623"/>
                <a:gd name="connsiteX2" fmla="*/ 3681994 w 3681994"/>
                <a:gd name="connsiteY2" fmla="*/ 1150623 h 1150623"/>
                <a:gd name="connsiteX3" fmla="*/ 0 w 3681994"/>
                <a:gd name="connsiteY3" fmla="*/ 1150623 h 1150623"/>
                <a:gd name="connsiteX4" fmla="*/ 0 w 3681994"/>
                <a:gd name="connsiteY4" fmla="*/ 0 h 115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1994" h="1150623">
                  <a:moveTo>
                    <a:pt x="0" y="0"/>
                  </a:moveTo>
                  <a:lnTo>
                    <a:pt x="3681994" y="0"/>
                  </a:lnTo>
                  <a:lnTo>
                    <a:pt x="3681994" y="1150623"/>
                  </a:lnTo>
                  <a:lnTo>
                    <a:pt x="0" y="1150623"/>
                  </a:lnTo>
                  <a:lnTo>
                    <a:pt x="0" y="0"/>
                  </a:lnTo>
                  <a:close/>
                </a:path>
              </a:pathLst>
            </a:custGeom>
            <a:ln w="28575"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79355" tIns="106680" rIns="106680" bIns="10668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vi-VN" sz="2800" kern="1200" dirty="0" smtClean="0">
                  <a:latin typeface="+mj-lt"/>
                </a:rPr>
                <a:t>Nhật kí đọc sách của cá nhân.</a:t>
              </a:r>
              <a:endParaRPr lang="en-US" sz="2800" kern="1200" dirty="0">
                <a:latin typeface="+mj-lt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227502" y="2055654"/>
              <a:ext cx="805436" cy="1208154"/>
            </a:xfrm>
            <a:prstGeom prst="rect">
              <a:avLst/>
            </a:prstGeom>
            <a:blipFill>
              <a:blip r:embed="rId3"/>
              <a:srcRect/>
              <a:stretch>
                <a:fillRect l="-5000" r="-5000"/>
              </a:stretch>
            </a:blipFill>
            <a:ln w="28575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2535322" y="3656195"/>
              <a:ext cx="3516735" cy="1150623"/>
            </a:xfrm>
            <a:custGeom>
              <a:avLst/>
              <a:gdLst>
                <a:gd name="connsiteX0" fmla="*/ 0 w 3681994"/>
                <a:gd name="connsiteY0" fmla="*/ 0 h 1150623"/>
                <a:gd name="connsiteX1" fmla="*/ 3681994 w 3681994"/>
                <a:gd name="connsiteY1" fmla="*/ 0 h 1150623"/>
                <a:gd name="connsiteX2" fmla="*/ 3681994 w 3681994"/>
                <a:gd name="connsiteY2" fmla="*/ 1150623 h 1150623"/>
                <a:gd name="connsiteX3" fmla="*/ 0 w 3681994"/>
                <a:gd name="connsiteY3" fmla="*/ 1150623 h 1150623"/>
                <a:gd name="connsiteX4" fmla="*/ 0 w 3681994"/>
                <a:gd name="connsiteY4" fmla="*/ 0 h 115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1994" h="1150623">
                  <a:moveTo>
                    <a:pt x="0" y="0"/>
                  </a:moveTo>
                  <a:lnTo>
                    <a:pt x="3681994" y="0"/>
                  </a:lnTo>
                  <a:lnTo>
                    <a:pt x="3681994" y="1150623"/>
                  </a:lnTo>
                  <a:lnTo>
                    <a:pt x="0" y="1150623"/>
                  </a:lnTo>
                  <a:lnTo>
                    <a:pt x="0" y="0"/>
                  </a:lnTo>
                  <a:close/>
                </a:path>
              </a:pathLst>
            </a:custGeom>
            <a:ln w="28575"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79355" tIns="106680" rIns="106680" bIns="10668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vi-VN" sz="2800" kern="1200" dirty="0" smtClean="0">
                  <a:latin typeface="+mj-lt"/>
                </a:rPr>
                <a:t>Đoạn băng hình ghi hình ảnh thuyết trình của một số cá nhân, nhóm.</a:t>
              </a:r>
              <a:endParaRPr lang="en-US" sz="2800" kern="1200" dirty="0">
                <a:latin typeface="+mj-lt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243790" y="3504160"/>
              <a:ext cx="805436" cy="1208154"/>
            </a:xfrm>
            <a:prstGeom prst="rect">
              <a:avLst/>
            </a:prstGeom>
            <a:blipFill>
              <a:blip r:embed="rId4"/>
              <a:srcRect/>
              <a:stretch>
                <a:fillRect l="-63000" r="-63000"/>
              </a:stretch>
            </a:blipFill>
            <a:ln w="28575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6602863" y="3656194"/>
              <a:ext cx="3373073" cy="1150623"/>
            </a:xfrm>
            <a:custGeom>
              <a:avLst/>
              <a:gdLst>
                <a:gd name="connsiteX0" fmla="*/ 0 w 3681994"/>
                <a:gd name="connsiteY0" fmla="*/ 0 h 1150623"/>
                <a:gd name="connsiteX1" fmla="*/ 3681994 w 3681994"/>
                <a:gd name="connsiteY1" fmla="*/ 0 h 1150623"/>
                <a:gd name="connsiteX2" fmla="*/ 3681994 w 3681994"/>
                <a:gd name="connsiteY2" fmla="*/ 1150623 h 1150623"/>
                <a:gd name="connsiteX3" fmla="*/ 0 w 3681994"/>
                <a:gd name="connsiteY3" fmla="*/ 1150623 h 1150623"/>
                <a:gd name="connsiteX4" fmla="*/ 0 w 3681994"/>
                <a:gd name="connsiteY4" fmla="*/ 0 h 115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1994" h="1150623">
                  <a:moveTo>
                    <a:pt x="0" y="0"/>
                  </a:moveTo>
                  <a:lnTo>
                    <a:pt x="3681994" y="0"/>
                  </a:lnTo>
                  <a:lnTo>
                    <a:pt x="3681994" y="1150623"/>
                  </a:lnTo>
                  <a:lnTo>
                    <a:pt x="0" y="1150623"/>
                  </a:lnTo>
                  <a:lnTo>
                    <a:pt x="0" y="0"/>
                  </a:lnTo>
                  <a:close/>
                </a:path>
              </a:pathLst>
            </a:custGeom>
            <a:ln w="28575"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79355" tIns="106680" rIns="106680" bIns="10668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vi-VN" sz="2800" kern="1200" dirty="0" smtClean="0">
                  <a:latin typeface="+mj-lt"/>
                </a:rPr>
                <a:t>Các cuốn sách đã đọc trong dự án.</a:t>
              </a:r>
              <a:endParaRPr lang="en-US" sz="2800" kern="1200" dirty="0">
                <a:latin typeface="+mj-lt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227502" y="3504160"/>
              <a:ext cx="805436" cy="1208154"/>
            </a:xfrm>
            <a:prstGeom prst="rect">
              <a:avLst/>
            </a:prstGeom>
            <a:blipFill>
              <a:blip r:embed="rId5"/>
              <a:srcRect/>
              <a:stretch>
                <a:fillRect l="-25000" r="-25000"/>
              </a:stretch>
            </a:blipFill>
            <a:ln w="28575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Freeform 36"/>
            <p:cNvSpPr/>
            <p:nvPr/>
          </p:nvSpPr>
          <p:spPr>
            <a:xfrm>
              <a:off x="4539922" y="5090416"/>
              <a:ext cx="3465838" cy="1070405"/>
            </a:xfrm>
            <a:custGeom>
              <a:avLst/>
              <a:gdLst>
                <a:gd name="connsiteX0" fmla="*/ 0 w 3681994"/>
                <a:gd name="connsiteY0" fmla="*/ 0 h 1150623"/>
                <a:gd name="connsiteX1" fmla="*/ 3681994 w 3681994"/>
                <a:gd name="connsiteY1" fmla="*/ 0 h 1150623"/>
                <a:gd name="connsiteX2" fmla="*/ 3681994 w 3681994"/>
                <a:gd name="connsiteY2" fmla="*/ 1150623 h 1150623"/>
                <a:gd name="connsiteX3" fmla="*/ 0 w 3681994"/>
                <a:gd name="connsiteY3" fmla="*/ 1150623 h 1150623"/>
                <a:gd name="connsiteX4" fmla="*/ 0 w 3681994"/>
                <a:gd name="connsiteY4" fmla="*/ 0 h 115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1994" h="1150623">
                  <a:moveTo>
                    <a:pt x="0" y="0"/>
                  </a:moveTo>
                  <a:lnTo>
                    <a:pt x="3681994" y="0"/>
                  </a:lnTo>
                  <a:lnTo>
                    <a:pt x="3681994" y="1150623"/>
                  </a:lnTo>
                  <a:lnTo>
                    <a:pt x="0" y="1150623"/>
                  </a:lnTo>
                  <a:lnTo>
                    <a:pt x="0" y="0"/>
                  </a:lnTo>
                  <a:close/>
                </a:path>
              </a:pathLst>
            </a:custGeom>
            <a:ln w="28575"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79355" tIns="106680" rIns="106680" bIns="10668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vi-VN" sz="2800" kern="1200" dirty="0" smtClean="0">
                  <a:latin typeface="+mj-lt"/>
                </a:rPr>
                <a:t>Bài giới thiệu sách dưới các hình thức </a:t>
              </a:r>
              <a:endParaRPr lang="en-US" sz="2800" kern="1200" dirty="0">
                <a:latin typeface="+mj-lt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235646" y="4952667"/>
              <a:ext cx="805436" cy="1208154"/>
            </a:xfrm>
            <a:prstGeom prst="rect">
              <a:avLst/>
            </a:prstGeom>
            <a:blipFill>
              <a:blip r:embed="rId6"/>
              <a:srcRect/>
              <a:stretch>
                <a:fillRect l="-108000" r="-108000"/>
              </a:stretch>
            </a:blipFill>
            <a:ln w="28575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39" name="Rectangle 38"/>
          <p:cNvSpPr/>
          <p:nvPr/>
        </p:nvSpPr>
        <p:spPr>
          <a:xfrm>
            <a:off x="3991837" y="1701550"/>
            <a:ext cx="4221027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minh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họa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sách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6657" y="-43261"/>
            <a:ext cx="828537" cy="721686"/>
          </a:xfrm>
          <a:prstGeom prst="can">
            <a:avLst>
              <a:gd name="adj" fmla="val 1195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4049713" y="833284"/>
            <a:ext cx="4105275" cy="40558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37673" y="103240"/>
            <a:ext cx="2701317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 VÀ NGHE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432" y="118147"/>
            <a:ext cx="4723089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30480" lvl="0" indent="0" algn="ctr" defTabSz="914400" rtl="0" eaLnBrk="1" fontAlgn="auto" latinLnBrk="0" hangingPunct="1">
              <a:lnSpc>
                <a:spcPct val="107000"/>
              </a:lnSpc>
              <a:spcBef>
                <a:spcPts val="1500"/>
              </a:spcBef>
              <a:spcAft>
                <a:spcPts val="75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-75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32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-75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kumimoji="0" lang="en-US" sz="32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96575" y="737419"/>
            <a:ext cx="26115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NÓI VÀ NGHE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207" y="1238866"/>
            <a:ext cx="108331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II.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TRÌNH BÀY Ý KIẾN VỀ MỘT VẤN ĐỀ TRONG ĐỜI SỐNG ĐƯỢC 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 TỪ CUỐN SÁCH ĐÃ ĐỌC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5060" y="2101633"/>
            <a:ext cx="3414653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TRƯỚC KHI NÓI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964" y="2617253"/>
            <a:ext cx="7298772" cy="373106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905432" y="3037849"/>
            <a:ext cx="505869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Đề bài: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cuốn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cuốn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6657" y="-43261"/>
            <a:ext cx="828537" cy="721686"/>
          </a:xfrm>
          <a:prstGeom prst="can">
            <a:avLst>
              <a:gd name="adj" fmla="val 1195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4049713" y="833284"/>
            <a:ext cx="4105275" cy="40558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37673" y="103240"/>
            <a:ext cx="2701317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 VÀ NGHE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432" y="118147"/>
            <a:ext cx="4723089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30480" lvl="0" indent="0" algn="ctr" defTabSz="914400" rtl="0" eaLnBrk="1" fontAlgn="auto" latinLnBrk="0" hangingPunct="1">
              <a:lnSpc>
                <a:spcPct val="107000"/>
              </a:lnSpc>
              <a:spcBef>
                <a:spcPts val="1500"/>
              </a:spcBef>
              <a:spcAft>
                <a:spcPts val="75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-75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32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-75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kumimoji="0" lang="en-US" sz="32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96575" y="737419"/>
            <a:ext cx="26115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NÓI VÀ NGHE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207" y="1238866"/>
            <a:ext cx="108331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>
              <a:spcAft>
                <a:spcPts val="0"/>
              </a:spcAft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II. 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TRÌNH BÀY Ý KIẾN VỀ MỘT VẤN ĐỀ TRONG ĐỜI SỐNG ĐƯỢC </a:t>
            </a:r>
            <a:r>
              <a:rPr lang="vi-V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 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 TỪ CUỐN SÁCH ĐÃ ĐỌC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5060" y="2101633"/>
            <a:ext cx="3414653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TRƯỚC KHI NÓI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2225672" y="2421571"/>
            <a:ext cx="7753356" cy="3609285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nhằm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đích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dự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bao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phút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6657" y="-43261"/>
            <a:ext cx="828537" cy="721686"/>
          </a:xfrm>
          <a:prstGeom prst="can">
            <a:avLst>
              <a:gd name="adj" fmla="val 1195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4049713" y="833284"/>
            <a:ext cx="4105275" cy="40558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37673" y="103240"/>
            <a:ext cx="2701317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 VÀ NGHE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432" y="118147"/>
            <a:ext cx="4723089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30480" lvl="0" indent="0" algn="ctr" defTabSz="914400" rtl="0" eaLnBrk="1" fontAlgn="auto" latinLnBrk="0" hangingPunct="1">
              <a:lnSpc>
                <a:spcPct val="107000"/>
              </a:lnSpc>
              <a:spcBef>
                <a:spcPts val="1500"/>
              </a:spcBef>
              <a:spcAft>
                <a:spcPts val="75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-75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32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-75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kumimoji="0" lang="en-US" sz="32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96575" y="737419"/>
            <a:ext cx="26115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NÓI VÀ NGHE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3091" y="1130300"/>
            <a:ext cx="3414653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TRƯỚC KHI NÓI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0400" y="1607866"/>
            <a:ext cx="7330853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đích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1893708" y="2403987"/>
            <a:ext cx="3369725" cy="589936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Mục đích nói</a:t>
            </a:r>
            <a:endParaRPr lang="en-US" sz="2800">
              <a:solidFill>
                <a:srgbClr val="C00000"/>
              </a:solidFill>
            </a:endParaRPr>
          </a:p>
        </p:txBody>
      </p:sp>
      <p:sp>
        <p:nvSpPr>
          <p:cNvPr id="17" name="Round Diagonal Corner Rectangle 16"/>
          <p:cNvSpPr/>
          <p:nvPr/>
        </p:nvSpPr>
        <p:spPr>
          <a:xfrm>
            <a:off x="6941267" y="2403987"/>
            <a:ext cx="3369725" cy="589936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  <a:buSzPts val="1400"/>
            </a:pP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endParaRPr lang="en-US" sz="28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Plaque 17"/>
          <p:cNvSpPr/>
          <p:nvPr/>
        </p:nvSpPr>
        <p:spPr>
          <a:xfrm>
            <a:off x="1065374" y="3611511"/>
            <a:ext cx="4793225" cy="1550424"/>
          </a:xfrm>
          <a:prstGeom prst="plaqu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Plaque 18"/>
          <p:cNvSpPr/>
          <p:nvPr/>
        </p:nvSpPr>
        <p:spPr>
          <a:xfrm>
            <a:off x="6346102" y="3611511"/>
            <a:ext cx="4793225" cy="1550424"/>
          </a:xfrm>
          <a:prstGeom prst="plaqu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2672947" y="3160514"/>
            <a:ext cx="1578077" cy="235974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7991253" y="3160514"/>
            <a:ext cx="1578077" cy="235974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6657" y="-43261"/>
            <a:ext cx="828537" cy="721686"/>
          </a:xfrm>
          <a:prstGeom prst="can">
            <a:avLst>
              <a:gd name="adj" fmla="val 1195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4049713" y="833284"/>
            <a:ext cx="4105275" cy="40558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37673" y="103240"/>
            <a:ext cx="2701317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 VÀ NGHE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432" y="118147"/>
            <a:ext cx="4723089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30480" lvl="0" indent="0" algn="ctr" defTabSz="914400" rtl="0" eaLnBrk="1" fontAlgn="auto" latinLnBrk="0" hangingPunct="1">
              <a:lnSpc>
                <a:spcPct val="107000"/>
              </a:lnSpc>
              <a:spcBef>
                <a:spcPts val="1500"/>
              </a:spcBef>
              <a:spcAft>
                <a:spcPts val="75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-75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32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-75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kumimoji="0" lang="en-US" sz="32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96575" y="737419"/>
            <a:ext cx="26115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NÓI VÀ NGHE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692" y="1238866"/>
            <a:ext cx="40030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Chuẩn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nội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dung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nói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22" name="Round Diagonal Corner Rectangle 21"/>
          <p:cNvSpPr/>
          <p:nvPr/>
        </p:nvSpPr>
        <p:spPr>
          <a:xfrm>
            <a:off x="1434299" y="2029571"/>
            <a:ext cx="3369725" cy="589936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Lựa chọn vấn đề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Plaque 22"/>
          <p:cNvSpPr/>
          <p:nvPr/>
        </p:nvSpPr>
        <p:spPr>
          <a:xfrm>
            <a:off x="605965" y="3237094"/>
            <a:ext cx="4793225" cy="2858905"/>
          </a:xfrm>
          <a:prstGeom prst="plaqu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 các vấn đề đời sống mà cuốn sách đã gợi lên, em hãy chọn một vấn đề mà mình có nhiều ý kiến muốn chia sẻ nhất để chuẩn bị bài nói.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2213538" y="2786098"/>
            <a:ext cx="1578077" cy="235974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ound Diagonal Corner Rectangle 24"/>
          <p:cNvSpPr/>
          <p:nvPr/>
        </p:nvSpPr>
        <p:spPr>
          <a:xfrm>
            <a:off x="6940555" y="1329172"/>
            <a:ext cx="3369725" cy="589936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Plaque 25"/>
          <p:cNvSpPr/>
          <p:nvPr/>
        </p:nvSpPr>
        <p:spPr>
          <a:xfrm>
            <a:off x="5900306" y="2335321"/>
            <a:ext cx="5700181" cy="958473"/>
          </a:xfrm>
          <a:prstGeom prst="plaqu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7836378" y="2041238"/>
            <a:ext cx="1578077" cy="235974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Plaque 27"/>
          <p:cNvSpPr/>
          <p:nvPr/>
        </p:nvSpPr>
        <p:spPr>
          <a:xfrm>
            <a:off x="5907201" y="3367534"/>
            <a:ext cx="5693286" cy="958473"/>
          </a:xfrm>
          <a:prstGeom prst="plaqu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Chi tiết, sự việc nào trong cuốn sách cho thấy rõ vấn đề ấy?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29" name="Plaque 28"/>
          <p:cNvSpPr/>
          <p:nvPr/>
        </p:nvSpPr>
        <p:spPr>
          <a:xfrm>
            <a:off x="5900306" y="4368476"/>
            <a:ext cx="5693286" cy="958473"/>
          </a:xfrm>
          <a:prstGeom prst="plaqu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Ý kiến của em về vấn đề đó: Em đồng ý hay không đồng ý? Vì sao?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0" name="Plaque 29"/>
          <p:cNvSpPr/>
          <p:nvPr/>
        </p:nvSpPr>
        <p:spPr>
          <a:xfrm>
            <a:off x="5907201" y="5369418"/>
            <a:ext cx="5693286" cy="958473"/>
          </a:xfrm>
          <a:prstGeom prst="plaqu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Hành động của em trước vấn đề cuốn sách đặt ra?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6657" y="-43261"/>
            <a:ext cx="828537" cy="721686"/>
          </a:xfrm>
          <a:prstGeom prst="can">
            <a:avLst>
              <a:gd name="adj" fmla="val 1195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4049713" y="833284"/>
            <a:ext cx="4105275" cy="40558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37673" y="103240"/>
            <a:ext cx="2701317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 VÀ NGHE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432" y="118147"/>
            <a:ext cx="4723089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30480" lvl="0" indent="0" algn="ctr" defTabSz="914400" rtl="0" eaLnBrk="1" fontAlgn="auto" latinLnBrk="0" hangingPunct="1">
              <a:lnSpc>
                <a:spcPct val="107000"/>
              </a:lnSpc>
              <a:spcBef>
                <a:spcPts val="1500"/>
              </a:spcBef>
              <a:spcAft>
                <a:spcPts val="75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-75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32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-75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kumimoji="0" lang="en-US" sz="3200" b="0" i="0" u="none" strike="noStrike" kern="1200" cap="none" spc="-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96575" y="737419"/>
            <a:ext cx="26115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NÓI VÀ NGHE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ound Diagonal Corner Rectangle 24"/>
          <p:cNvSpPr/>
          <p:nvPr/>
        </p:nvSpPr>
        <p:spPr>
          <a:xfrm>
            <a:off x="2149256" y="1467463"/>
            <a:ext cx="7906187" cy="1354973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lô-gic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sung,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Plaque 25"/>
          <p:cNvSpPr/>
          <p:nvPr/>
        </p:nvSpPr>
        <p:spPr>
          <a:xfrm>
            <a:off x="2211672" y="3330517"/>
            <a:ext cx="7781355" cy="958473"/>
          </a:xfrm>
          <a:prstGeom prst="plaqu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Tên sách và tác giả của cuốn sách đã gợi lên vấn đề đời sống mà em muốn bày tỏ ý kiến.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5313311" y="2936736"/>
            <a:ext cx="1578077" cy="279482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laque 27"/>
          <p:cNvSpPr/>
          <p:nvPr/>
        </p:nvSpPr>
        <p:spPr>
          <a:xfrm>
            <a:off x="2211672" y="4411435"/>
            <a:ext cx="7771942" cy="883199"/>
          </a:xfrm>
          <a:prstGeom prst="plaqu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Plaque 28"/>
          <p:cNvSpPr/>
          <p:nvPr/>
        </p:nvSpPr>
        <p:spPr>
          <a:xfrm>
            <a:off x="2216379" y="5363672"/>
            <a:ext cx="7771943" cy="958473"/>
          </a:xfrm>
          <a:prstGeom prst="plaqu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11278</Words>
  <Application>WPS Presentation</Application>
  <PresentationFormat>Custom</PresentationFormat>
  <Paragraphs>762</Paragraphs>
  <Slides>25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43" baseType="lpstr">
      <vt:lpstr>Arial</vt:lpstr>
      <vt:lpstr>SimSun</vt:lpstr>
      <vt:lpstr>Wingdings</vt:lpstr>
      <vt:lpstr>Garamond</vt:lpstr>
      <vt:lpstr>Arial</vt:lpstr>
      <vt:lpstr>Calibri</vt:lpstr>
      <vt:lpstr>Times New Roman</vt:lpstr>
      <vt:lpstr>Calibri</vt:lpstr>
      <vt:lpstr>Open Sans</vt:lpstr>
      <vt:lpstr>Segoe Print</vt:lpstr>
      <vt:lpstr>Microsoft YaHei</vt:lpstr>
      <vt:lpstr>Arial Unicode MS</vt:lpstr>
      <vt:lpstr>MS Mincho</vt:lpstr>
      <vt:lpstr>Lucida Handwriting</vt:lpstr>
      <vt:lpstr>.VnBlack</vt:lpstr>
      <vt:lpstr>Calibri Light</vt:lpstr>
      <vt:lpstr>Office Theme</vt:lpstr>
      <vt:lpstr>2_Office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Than nguyen</cp:lastModifiedBy>
  <cp:revision>83</cp:revision>
  <dcterms:created xsi:type="dcterms:W3CDTF">2021-09-08T04:34:00Z</dcterms:created>
  <dcterms:modified xsi:type="dcterms:W3CDTF">2024-05-19T12:58:20Z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01991EB4011E42D1ACC8B75F0FB37360_13</vt:lpwstr>
  </property>
  <property fmtid="{D5CDD505-2E9C-101B-9397-08002B2CF9AE}" pid="3" name="KSOProductBuildVer">
    <vt:lpwstr>1033-12.2.0.16909</vt:lpwstr>
  </property>
</Properties>
</file>