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327" r:id="rId2"/>
    <p:sldId id="278" r:id="rId3"/>
    <p:sldId id="258" r:id="rId4"/>
    <p:sldId id="279" r:id="rId5"/>
    <p:sldId id="257" r:id="rId6"/>
    <p:sldId id="28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87" r:id="rId17"/>
    <p:sldId id="283" r:id="rId18"/>
    <p:sldId id="272" r:id="rId19"/>
    <p:sldId id="280" r:id="rId20"/>
    <p:sldId id="274" r:id="rId21"/>
    <p:sldId id="275" r:id="rId22"/>
    <p:sldId id="291" r:id="rId23"/>
    <p:sldId id="293" r:id="rId24"/>
    <p:sldId id="277" r:id="rId25"/>
    <p:sldId id="289" r:id="rId26"/>
    <p:sldId id="290" r:id="rId2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6F0"/>
    <a:srgbClr val="DEC8EE"/>
    <a:srgbClr val="FCC5B6"/>
    <a:srgbClr val="A2E3F0"/>
    <a:srgbClr val="F7D1ED"/>
    <a:srgbClr val="E2F6FA"/>
    <a:srgbClr val="FBAC97"/>
    <a:srgbClr val="CDACE6"/>
    <a:srgbClr val="E7F9EE"/>
    <a:srgbClr val="FCE9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0" autoAdjust="0"/>
    <p:restoredTop sz="92923" autoAdjust="0"/>
  </p:normalViewPr>
  <p:slideViewPr>
    <p:cSldViewPr snapToGrid="0" snapToObjects="1" showGuides="1">
      <p:cViewPr varScale="1">
        <p:scale>
          <a:sx n="55" d="100"/>
          <a:sy n="55" d="100"/>
        </p:scale>
        <p:origin x="928" y="44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5EDDD-62B6-3A42-80EF-C94A8ED3F323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E42BBB-4ED5-1448-9104-3B20048BC51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1106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Xin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, </a:t>
            </a:r>
            <a:r>
              <a:rPr lang="en-US" dirty="0" err="1"/>
              <a:t>hôm</a:t>
            </a:r>
            <a:r>
              <a:rPr lang="en-US" dirty="0"/>
              <a:t> nay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ban </a:t>
            </a:r>
            <a:r>
              <a:rPr lang="en-US" dirty="0" err="1"/>
              <a:t>giám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 KHCN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dự</a:t>
            </a:r>
            <a:r>
              <a:rPr lang="en-US" dirty="0"/>
              <a:t> </a:t>
            </a:r>
            <a:r>
              <a:rPr lang="en-US" dirty="0" err="1"/>
              <a:t>giờ</a:t>
            </a:r>
            <a:r>
              <a:rPr lang="en-US" dirty="0"/>
              <a:t> </a:t>
            </a:r>
            <a:r>
              <a:rPr lang="en-US" dirty="0" err="1"/>
              <a:t>thăm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ta,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nghị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nhiệt</a:t>
            </a:r>
            <a:r>
              <a:rPr lang="en-US" dirty="0"/>
              <a:t> </a:t>
            </a:r>
            <a:r>
              <a:rPr lang="en-US" dirty="0" err="1"/>
              <a:t>liệt</a:t>
            </a:r>
            <a:r>
              <a:rPr lang="en-US" dirty="0"/>
              <a:t> </a:t>
            </a:r>
            <a:r>
              <a:rPr lang="en-US" dirty="0" err="1"/>
              <a:t>chào</a:t>
            </a:r>
            <a:r>
              <a:rPr lang="en-US" dirty="0"/>
              <a:t> </a:t>
            </a:r>
            <a:r>
              <a:rPr lang="en-US" dirty="0" err="1"/>
              <a:t>mừng</a:t>
            </a:r>
            <a:r>
              <a:rPr lang="en-US" dirty="0"/>
              <a:t>….</a:t>
            </a:r>
          </a:p>
          <a:p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tận</a:t>
            </a:r>
            <a:r>
              <a:rPr lang="en-US" dirty="0"/>
              <a:t>,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,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chúng</a:t>
            </a:r>
            <a:r>
              <a:rPr lang="en-US" dirty="0"/>
              <a:t> ta </a:t>
            </a:r>
            <a:r>
              <a:rPr lang="en-US" dirty="0" err="1"/>
              <a:t>chinh</a:t>
            </a:r>
            <a:r>
              <a:rPr lang="en-US" dirty="0"/>
              <a:t> </a:t>
            </a:r>
            <a:r>
              <a:rPr lang="en-US" dirty="0" err="1"/>
              <a:t>phục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đỉnh</a:t>
            </a:r>
            <a:r>
              <a:rPr lang="en-US" dirty="0"/>
              <a:t> </a:t>
            </a:r>
            <a:r>
              <a:rPr lang="en-US" dirty="0" err="1"/>
              <a:t>núi</a:t>
            </a:r>
            <a:r>
              <a:rPr lang="en-US" dirty="0"/>
              <a:t>.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vậy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nắm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hôm</a:t>
            </a:r>
            <a:r>
              <a:rPr lang="en-US" dirty="0"/>
              <a:t> nay,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</a:t>
            </a:r>
            <a:r>
              <a:rPr lang="en-US" dirty="0" err="1"/>
              <a:t>tham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thi</a:t>
            </a:r>
            <a:r>
              <a:rPr lang="en-US" dirty="0"/>
              <a:t> ĐLĐO.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B4C534-7ECD-4846-9A83-0469F356FA18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493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Năng lượng của các vật đó giống hay khác nhau?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42BBB-4ED5-1448-9104-3B20048BC516}" type="slidenum">
              <a:rPr lang="en-VN" smtClean="0"/>
              <a:t>4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91964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Năng lượng của các vật đó giống hay khác nhau?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42BBB-4ED5-1448-9104-3B20048BC516}" type="slidenum">
              <a:rPr lang="en-VN" smtClean="0"/>
              <a:t>19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08792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Nl</a:t>
            </a:r>
            <a:r>
              <a:rPr lang="en-US" dirty="0"/>
              <a:t> </a:t>
            </a:r>
            <a:r>
              <a:rPr lang="en-US" dirty="0" err="1"/>
              <a:t>điện</a:t>
            </a:r>
            <a:r>
              <a:rPr lang="en-US" dirty="0"/>
              <a:t>, </a:t>
            </a:r>
            <a:r>
              <a:rPr lang="en-US" dirty="0" err="1"/>
              <a:t>nl</a:t>
            </a:r>
            <a:r>
              <a:rPr lang="en-US" dirty="0"/>
              <a:t> </a:t>
            </a:r>
            <a:r>
              <a:rPr lang="en-US" dirty="0" err="1"/>
              <a:t>ánh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, </a:t>
            </a:r>
            <a:r>
              <a:rPr lang="en-US" dirty="0" err="1"/>
              <a:t>nl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thanh</a:t>
            </a:r>
            <a:r>
              <a:rPr lang="en-US" dirty="0"/>
              <a:t>,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,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dirty="0" err="1"/>
              <a:t>năng</a:t>
            </a:r>
            <a:r>
              <a:rPr lang="en-US" dirty="0"/>
              <a:t> </a:t>
            </a:r>
            <a:r>
              <a:rPr lang="en-US" dirty="0" err="1"/>
              <a:t>hấp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, </a:t>
            </a:r>
            <a:r>
              <a:rPr lang="en-US" dirty="0" err="1"/>
              <a:t>thế</a:t>
            </a:r>
            <a:r>
              <a:rPr lang="en-US" dirty="0"/>
              <a:t> </a:t>
            </a:r>
            <a:r>
              <a:rPr lang="en-US" err="1"/>
              <a:t>năng</a:t>
            </a:r>
            <a:r>
              <a:rPr lang="en-US"/>
              <a:t> d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E42BBB-4ED5-1448-9104-3B20048BC516}" type="slidenum">
              <a:rPr lang="en-VN" smtClean="0"/>
              <a:t>22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26908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6BF9E-6B3F-F541-BD9C-887D0E1A1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B672F0-F69D-A340-B6D5-2FC5E73E58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1B6857-58E8-6D4C-B61F-AF9E2E675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B50B3-7DF2-A341-947A-6729196FB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EBDD86-2A02-3449-AAD7-724E9BE8B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063313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3BB25-D044-844E-A995-0B0F08874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69542-8E19-1142-A56A-71C28677F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76D7C-E03D-8345-98EE-0C4EA0DC4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3E0D73-D2B3-B644-B2E5-49E2B8F3F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A2955-0ADF-8843-B2D6-B7A681032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682401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0DDF8A-2EF5-5640-A841-1DA2B6A789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9E01A-B16B-CC4B-BF8D-1C358D879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63A848-39A3-F64D-B573-D02A5C803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C1F22-2359-CB4F-9F71-528B477D6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017DE4-1CDE-8548-9417-89BEFFDD9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535424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4CA53-0530-1A44-9EDB-89C686B4F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D5C95-21DB-6244-9892-564074D470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E2E7B6-E52B-3041-8188-227D18087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F1020-0FA2-4647-9D64-054A9C1F5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3AEAF-8F01-CE48-BC12-C3C4A156E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43441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3B29A-627F-4949-BCFB-B8B69A7B8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FB62D-63BD-3A41-9F6E-96ECC4DD6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DC563-DA6B-F249-BC4A-58AD6D81E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2C3C8A-98FE-364D-8953-68740AA3D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B6DA8E-FF12-9A47-B1C2-B14FCE923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1957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D7C46-EF2A-DB4D-BE17-50FC45DDD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8A1C6-4A10-4E41-8150-1C0BD30E1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955F4B-F7CD-3B44-8566-275AE7CB2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947A10-8B49-5749-B1B6-F2B94FF78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8EA583-DB65-7B46-9E73-59E58F862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59902-C100-8847-A20B-532A18FF6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2343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62689-0F6A-6C41-98D4-EBF26AAD6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3FBF1-BDB5-514B-9C6A-827BBF995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164696-DF5C-334B-ABDF-2BAED5231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73569-8F3A-5349-8D07-1F00B92F3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228020-AB1B-644A-A7A9-B2ADCFBB5A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56662B-3369-2944-864E-B176EA68D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00D9C2-74EC-674F-97F1-4523705D6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B88D7B-45B8-2F49-99C6-5C0BE0167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4746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24D3-F3AE-6540-9720-317B8C53C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2BD16-BBE9-3746-B423-8E1F6A39C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4CC4A0-20DE-AA44-90AE-FD75950E9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EFD44-4D15-6242-8894-B3A9A5131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76395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C7C672-7B06-594C-BA00-CA6D5501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DE8EB-DCC5-F742-9A86-719CAB41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187D3-EF5F-1F44-BD1E-6A02AC7F7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397069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4A9EA-92A6-3D49-9F8F-044843D1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DDE22-A0A8-A042-AA62-710B6FC55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F9C722-98DB-A240-84C8-780E8F1DF3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D63D19-C9A8-9541-B064-2CD2FF96C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132835-D430-364B-85B3-53670C36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D7528E-7EA4-A045-97A5-1E553CFAE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477753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7BBBE-34CA-284B-B389-EF559583E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73B03D-E94F-3B49-BD9F-D3D01C9843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984CE4-C96C-9841-A555-C8FA57CADF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8C8E4-3B1A-604A-8FB2-79B083C5C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11DF3-39C7-7B41-80E7-7DC8F6A4DF6D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A5BEE1-38F4-7E4B-943C-92AC616B8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F09B2D-8DEB-484D-9137-456628110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9682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2B7BD5-4DED-BC47-B3BD-D0152C46C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70AF7-0EEF-8B4C-A234-B5BEBABBCE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EB0AB-17D5-3F49-AA18-61DD9E445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11DF3-39C7-7B41-80E7-7DC8F6A4DF6D}" type="datetimeFigureOut">
              <a:rPr lang="en-VN" smtClean="0"/>
              <a:t>05/17/2024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DD3B7-1222-0C41-A409-9B01313555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E2BAD-B84C-C541-AA5B-C5C933856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14844-0BF1-A94D-9414-CB319581368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33434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7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75.png"/><Relationship Id="rId7" Type="http://schemas.openxmlformats.org/officeDocument/2006/relationships/image" Target="../media/image1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78.svg"/><Relationship Id="rId4" Type="http://schemas.openxmlformats.org/officeDocument/2006/relationships/image" Target="../media/image76.svg"/><Relationship Id="rId9" Type="http://schemas.openxmlformats.org/officeDocument/2006/relationships/image" Target="../media/image7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24.jpeg"/><Relationship Id="rId18" Type="http://schemas.openxmlformats.org/officeDocument/2006/relationships/image" Target="../media/image79.png"/><Relationship Id="rId3" Type="http://schemas.microsoft.com/office/2007/relationships/media" Target="../media/media3.mp4"/><Relationship Id="rId7" Type="http://schemas.openxmlformats.org/officeDocument/2006/relationships/image" Target="../media/image19.jpeg"/><Relationship Id="rId12" Type="http://schemas.openxmlformats.org/officeDocument/2006/relationships/image" Target="../media/image23.jpeg"/><Relationship Id="rId17" Type="http://schemas.openxmlformats.org/officeDocument/2006/relationships/image" Target="../media/image28.png"/><Relationship Id="rId2" Type="http://schemas.openxmlformats.org/officeDocument/2006/relationships/video" Target="../media/media1.mp4"/><Relationship Id="rId16" Type="http://schemas.openxmlformats.org/officeDocument/2006/relationships/image" Target="../media/image27.jpeg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2.jpe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video" Target="../media/media3.mp4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9.jpeg"/><Relationship Id="rId7" Type="http://schemas.openxmlformats.org/officeDocument/2006/relationships/image" Target="../media/image6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2.jpeg"/><Relationship Id="rId10" Type="http://schemas.openxmlformats.org/officeDocument/2006/relationships/image" Target="../media/image65.png"/><Relationship Id="rId4" Type="http://schemas.openxmlformats.org/officeDocument/2006/relationships/image" Target="../media/image21.jpeg"/><Relationship Id="rId9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24.jpe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67.png"/><Relationship Id="rId5" Type="http://schemas.openxmlformats.org/officeDocument/2006/relationships/image" Target="../media/image26.jpeg"/><Relationship Id="rId10" Type="http://schemas.openxmlformats.org/officeDocument/2006/relationships/image" Target="../media/image66.png"/><Relationship Id="rId4" Type="http://schemas.openxmlformats.org/officeDocument/2006/relationships/image" Target="../media/image25.jpeg"/><Relationship Id="rId9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7.svg"/><Relationship Id="rId3" Type="http://schemas.openxmlformats.org/officeDocument/2006/relationships/image" Target="../media/image70.png"/><Relationship Id="rId7" Type="http://schemas.openxmlformats.org/officeDocument/2006/relationships/image" Target="../media/image83.svg"/><Relationship Id="rId12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76.svg"/><Relationship Id="rId5" Type="http://schemas.openxmlformats.org/officeDocument/2006/relationships/image" Target="../media/image81.svg"/><Relationship Id="rId10" Type="http://schemas.openxmlformats.org/officeDocument/2006/relationships/image" Target="../media/image75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png"/><Relationship Id="rId4" Type="http://schemas.openxmlformats.org/officeDocument/2006/relationships/image" Target="../media/image9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96.png"/><Relationship Id="rId7" Type="http://schemas.openxmlformats.org/officeDocument/2006/relationships/image" Target="../media/image77.png"/><Relationship Id="rId12" Type="http://schemas.openxmlformats.org/officeDocument/2006/relationships/image" Target="../media/image101.sv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100.png"/><Relationship Id="rId5" Type="http://schemas.openxmlformats.org/officeDocument/2006/relationships/image" Target="../media/image15.png"/><Relationship Id="rId10" Type="http://schemas.openxmlformats.org/officeDocument/2006/relationships/image" Target="../media/image99.svg"/><Relationship Id="rId4" Type="http://schemas.openxmlformats.org/officeDocument/2006/relationships/image" Target="../media/image97.svg"/><Relationship Id="rId9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1.sv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11" Type="http://schemas.openxmlformats.org/officeDocument/2006/relationships/image" Target="../media/image24.jpeg"/><Relationship Id="rId5" Type="http://schemas.openxmlformats.org/officeDocument/2006/relationships/image" Target="../media/image19.jpeg"/><Relationship Id="rId15" Type="http://schemas.openxmlformats.org/officeDocument/2006/relationships/image" Target="../media/image28.png"/><Relationship Id="rId10" Type="http://schemas.openxmlformats.org/officeDocument/2006/relationships/image" Target="../media/image23.jpe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5.svg"/><Relationship Id="rId10" Type="http://schemas.openxmlformats.org/officeDocument/2006/relationships/image" Target="../media/image34.sv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A38ECFC-B561-7968-E286-2E668F4C4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71" t="33143" r="13644" b="11619"/>
          <a:stretch/>
        </p:blipFill>
        <p:spPr>
          <a:xfrm>
            <a:off x="0" y="-10255"/>
            <a:ext cx="12202507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911A98-9F32-A981-029D-C302842F4690}"/>
              </a:ext>
            </a:extLst>
          </p:cNvPr>
          <p:cNvSpPr txBox="1"/>
          <p:nvPr/>
        </p:nvSpPr>
        <p:spPr>
          <a:xfrm>
            <a:off x="2078550" y="221760"/>
            <a:ext cx="8078127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THĂM LỚP!</a:t>
            </a:r>
            <a:endParaRPr lang="x-none" sz="3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881;p29">
            <a:extLst>
              <a:ext uri="{FF2B5EF4-FFF2-40B4-BE49-F238E27FC236}">
                <a16:creationId xmlns:a16="http://schemas.microsoft.com/office/drawing/2014/main" id="{F52AD9B3-F3FA-2DBA-44A5-1CD3170BAACF}"/>
              </a:ext>
            </a:extLst>
          </p:cNvPr>
          <p:cNvSpPr txBox="1">
            <a:spLocks/>
          </p:cNvSpPr>
          <p:nvPr/>
        </p:nvSpPr>
        <p:spPr>
          <a:xfrm>
            <a:off x="16360" y="1873431"/>
            <a:ext cx="12202508" cy="269856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KHOA HỌC TỰ NHIÊN 6</a:t>
            </a:r>
          </a:p>
          <a:p>
            <a:pPr>
              <a:spcBef>
                <a:spcPts val="0"/>
              </a:spcBef>
            </a:pPr>
            <a:r>
              <a: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MÔN: VẬT LÝ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1B6AD3-2EC5-6CB2-EBCF-59C2DC5F7260}"/>
              </a:ext>
            </a:extLst>
          </p:cNvPr>
          <p:cNvSpPr txBox="1"/>
          <p:nvPr/>
        </p:nvSpPr>
        <p:spPr>
          <a:xfrm>
            <a:off x="897713" y="4882975"/>
            <a:ext cx="10396574" cy="982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GV: Nguyễn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Hải</a:t>
            </a:r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Yến</a:t>
            </a:r>
            <a:endParaRPr lang="x-none" sz="44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819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6545181" y="898082"/>
            <a:ext cx="4991308" cy="506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điện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nhà máy điện, pin,…cung cấp năng lượng điện.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điện được sử dụng rộng rãi trong sản xuất và đời sống.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Tháp Truyền Dẫn Dưới Bầu Trời Xám">
            <a:extLst>
              <a:ext uri="{FF2B5EF4-FFF2-40B4-BE49-F238E27FC236}">
                <a16:creationId xmlns:a16="http://schemas.microsoft.com/office/drawing/2014/main" id="{B008388E-ACA1-4348-97A0-700D46793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96" y="3878744"/>
            <a:ext cx="3077765" cy="230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ilt shift lens photography of clear glass bulb">
            <a:extLst>
              <a:ext uri="{FF2B5EF4-FFF2-40B4-BE49-F238E27FC236}">
                <a16:creationId xmlns:a16="http://schemas.microsoft.com/office/drawing/2014/main" id="{B4595582-A5AB-7E4E-9A1F-6176E2042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865" y="874366"/>
            <a:ext cx="4991308" cy="281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C9CACD-FCBC-D143-8424-20281798A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92" r="1"/>
          <a:stretch/>
        </p:blipFill>
        <p:spPr>
          <a:xfrm>
            <a:off x="3748618" y="3870031"/>
            <a:ext cx="2535806" cy="23170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46580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436660" y="898082"/>
            <a:ext cx="4641981" cy="506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âm thanh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trống, tiếng đàn, tiếng hát,…mang năng lượng.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này giúp con người nghe được âm thanh.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Ảnh lưu trữ miễn phí về âm lượng, Âm nhạc, âm trầm">
            <a:extLst>
              <a:ext uri="{FF2B5EF4-FFF2-40B4-BE49-F238E27FC236}">
                <a16:creationId xmlns:a16="http://schemas.microsoft.com/office/drawing/2014/main" id="{9D75A11E-A5B5-1D4C-9EBB-1AF3AE772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412" y="3151608"/>
            <a:ext cx="4529209" cy="301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oy singing on microphone with pop filter">
            <a:extLst>
              <a:ext uri="{FF2B5EF4-FFF2-40B4-BE49-F238E27FC236}">
                <a16:creationId xmlns:a16="http://schemas.microsoft.com/office/drawing/2014/main" id="{2C70AEEC-AF36-1F4D-B33B-9E4BDF413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8566" y="713411"/>
            <a:ext cx="3398479" cy="2266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woman playing ukulele at daytime">
            <a:extLst>
              <a:ext uri="{FF2B5EF4-FFF2-40B4-BE49-F238E27FC236}">
                <a16:creationId xmlns:a16="http://schemas.microsoft.com/office/drawing/2014/main" id="{99979797-2594-FB41-BD69-9AAF2408C1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14"/>
          <a:stretch/>
        </p:blipFill>
        <p:spPr bwMode="auto">
          <a:xfrm>
            <a:off x="5374205" y="725785"/>
            <a:ext cx="2708797" cy="224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7538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6328758" y="213889"/>
            <a:ext cx="5425529" cy="643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hoá học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lưu trữ trong lương thực – thực phẩm, trong pin, trong nhiên liệu,…được gọi là năng lượng hoá học.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trong lương thực – thực phẩm giúp con người sinh sống, phát triển; năng lượng trong nhiên liệu giúp máy móc hoạt động.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Ảnh lưu trữ miễn phí về an toàn, Chân dung, Châu Á">
            <a:extLst>
              <a:ext uri="{FF2B5EF4-FFF2-40B4-BE49-F238E27FC236}">
                <a16:creationId xmlns:a16="http://schemas.microsoft.com/office/drawing/2014/main" id="{C2B48A22-E106-4A43-A3EA-406B098F8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69"/>
          <a:stretch/>
        </p:blipFill>
        <p:spPr bwMode="auto">
          <a:xfrm flipH="1">
            <a:off x="898937" y="3591641"/>
            <a:ext cx="2445791" cy="267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food on a table&#10;&#10;Description automatically generated">
            <a:extLst>
              <a:ext uri="{FF2B5EF4-FFF2-40B4-BE49-F238E27FC236}">
                <a16:creationId xmlns:a16="http://schemas.microsoft.com/office/drawing/2014/main" id="{F5ACCEAD-3215-C21B-AD41-8BA80E989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032" y="793974"/>
            <a:ext cx="4760843" cy="2681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B8DF21-A38D-FFE3-E1DE-DE1C94002E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453" y="3591641"/>
            <a:ext cx="2529509" cy="2676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730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468159" y="312156"/>
            <a:ext cx="3698459" cy="6430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năng đàn hồi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như lò xo, dây cao su, đệm hơi, cánh cung,… khi bị biến dạng sẽ có thế năng đàn hồi.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vật đó biến dạng càng nhiều thì có thế năng đàn hồi càng lớn.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🔥Dây kéo lò xo tập... - Cửa hàng dụng cụ thể thao Tâm Chính | Facebook">
            <a:extLst>
              <a:ext uri="{FF2B5EF4-FFF2-40B4-BE49-F238E27FC236}">
                <a16:creationId xmlns:a16="http://schemas.microsoft.com/office/drawing/2014/main" id="{30EF8F2C-C32D-6F47-9C3B-BF4771092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742" y="3549691"/>
            <a:ext cx="4270827" cy="2842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ách làm súng cao su bắn đạn giấy">
            <a:extLst>
              <a:ext uri="{FF2B5EF4-FFF2-40B4-BE49-F238E27FC236}">
                <a16:creationId xmlns:a16="http://schemas.microsoft.com/office/drawing/2014/main" id="{109E819D-BF7F-FC4E-9D30-700571F585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008" y="596857"/>
            <a:ext cx="5641192" cy="275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Đánh giá nệm cao su nhân tạo có tốt hay không">
            <a:extLst>
              <a:ext uri="{FF2B5EF4-FFF2-40B4-BE49-F238E27FC236}">
                <a16:creationId xmlns:a16="http://schemas.microsoft.com/office/drawing/2014/main" id="{5DF1C32E-6241-6C4E-8863-79CCA4F722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64"/>
          <a:stretch/>
        </p:blipFill>
        <p:spPr bwMode="auto">
          <a:xfrm>
            <a:off x="4487211" y="3527267"/>
            <a:ext cx="2859578" cy="28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38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382862" y="4120572"/>
            <a:ext cx="11511497" cy="2589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năng hấp dẫn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ở trên cầu, cuốn sách ở trên giá sách, quả táo ở trên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cành,…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hấp dẫn được gọi là thế năng hấp dẫn.</a:t>
            </a:r>
          </a:p>
          <a:p>
            <a:pPr algn="just">
              <a:lnSpc>
                <a:spcPct val="13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ở càng cao so với mặt đất thì có thế năng hấp dẫn càng lớn.</a:t>
            </a:r>
            <a:endParaRPr lang="en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green apple fruit on green grass field during daytime">
            <a:extLst>
              <a:ext uri="{FF2B5EF4-FFF2-40B4-BE49-F238E27FC236}">
                <a16:creationId xmlns:a16="http://schemas.microsoft.com/office/drawing/2014/main" id="{6AEABFF5-A32B-1E4E-A7C2-9BAF479AD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62" y="325113"/>
            <a:ext cx="2530306" cy="37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books in brown wooden shelf">
            <a:extLst>
              <a:ext uri="{FF2B5EF4-FFF2-40B4-BE49-F238E27FC236}">
                <a16:creationId xmlns:a16="http://schemas.microsoft.com/office/drawing/2014/main" id="{70FB9268-42A8-8445-B97F-4942A8792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8831" y="308136"/>
            <a:ext cx="2615528" cy="37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assorted colored balloons mid airs">
            <a:extLst>
              <a:ext uri="{FF2B5EF4-FFF2-40B4-BE49-F238E27FC236}">
                <a16:creationId xmlns:a16="http://schemas.microsoft.com/office/drawing/2014/main" id="{14F545DF-84FA-6444-9893-825E94740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984" y="308136"/>
            <a:ext cx="5716031" cy="37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45725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658305" y="1068322"/>
            <a:ext cx="5474208" cy="4341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hạt nhân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Tàu ngầm nguyên tử, Mặt Trời và các ngôi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sao,…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động nhờ năng lượng hạt nhân. Đó là năng lượng lưu trữ trong tâm của nguyên tử.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90" name="Picture 6" descr="Hành tinh nguyên tử – Wikipedia tiếng Việt">
            <a:extLst>
              <a:ext uri="{FF2B5EF4-FFF2-40B4-BE49-F238E27FC236}">
                <a16:creationId xmlns:a16="http://schemas.microsoft.com/office/drawing/2014/main" id="{1B1D4C93-2C1A-8846-B127-2578CF5B8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669" y="837571"/>
            <a:ext cx="4560915" cy="518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477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0C4CFA-9BCA-29AC-24AF-2A9480B332CF}"/>
              </a:ext>
            </a:extLst>
          </p:cNvPr>
          <p:cNvCxnSpPr>
            <a:cxnSpLocks/>
          </p:cNvCxnSpPr>
          <p:nvPr/>
        </p:nvCxnSpPr>
        <p:spPr>
          <a:xfrm flipH="1" flipV="1">
            <a:off x="6068259" y="1362749"/>
            <a:ext cx="1" cy="14200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BFCA3CF-7597-6EFD-1743-2A1780AB4066}"/>
              </a:ext>
            </a:extLst>
          </p:cNvPr>
          <p:cNvCxnSpPr>
            <a:cxnSpLocks/>
            <a:endCxn id="26" idx="1"/>
          </p:cNvCxnSpPr>
          <p:nvPr/>
        </p:nvCxnSpPr>
        <p:spPr>
          <a:xfrm flipV="1">
            <a:off x="6988582" y="1840127"/>
            <a:ext cx="679042" cy="9664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992C72F-3F14-0D58-FF90-EE5C457460CD}"/>
              </a:ext>
            </a:extLst>
          </p:cNvPr>
          <p:cNvCxnSpPr>
            <a:cxnSpLocks/>
            <a:endCxn id="27" idx="1"/>
          </p:cNvCxnSpPr>
          <p:nvPr/>
        </p:nvCxnSpPr>
        <p:spPr>
          <a:xfrm flipV="1">
            <a:off x="7270736" y="3106487"/>
            <a:ext cx="1725623" cy="1697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39D3F22-8362-CF3B-679E-A9C5A3F21B0A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7270736" y="3719540"/>
            <a:ext cx="1262950" cy="7653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8625DC-564F-ABA6-4012-15E36D0E0E61}"/>
              </a:ext>
            </a:extLst>
          </p:cNvPr>
          <p:cNvCxnSpPr>
            <a:cxnSpLocks/>
          </p:cNvCxnSpPr>
          <p:nvPr/>
        </p:nvCxnSpPr>
        <p:spPr>
          <a:xfrm>
            <a:off x="6493959" y="4030510"/>
            <a:ext cx="627845" cy="11431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B7D363F-F484-10CE-B383-F25C0CA0B697}"/>
              </a:ext>
            </a:extLst>
          </p:cNvPr>
          <p:cNvCxnSpPr>
            <a:cxnSpLocks/>
          </p:cNvCxnSpPr>
          <p:nvPr/>
        </p:nvCxnSpPr>
        <p:spPr>
          <a:xfrm flipH="1">
            <a:off x="5200241" y="4103429"/>
            <a:ext cx="577569" cy="10702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8521F09-D720-6AFD-0D44-4D79830DFA3E}"/>
              </a:ext>
            </a:extLst>
          </p:cNvPr>
          <p:cNvCxnSpPr>
            <a:cxnSpLocks/>
            <a:endCxn id="31" idx="3"/>
          </p:cNvCxnSpPr>
          <p:nvPr/>
        </p:nvCxnSpPr>
        <p:spPr>
          <a:xfrm flipH="1">
            <a:off x="3738083" y="3794302"/>
            <a:ext cx="1326539" cy="6398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F6126FE-F44F-A29D-2039-C797BD5C1CF1}"/>
              </a:ext>
            </a:extLst>
          </p:cNvPr>
          <p:cNvCxnSpPr>
            <a:cxnSpLocks/>
            <a:endCxn id="32" idx="3"/>
          </p:cNvCxnSpPr>
          <p:nvPr/>
        </p:nvCxnSpPr>
        <p:spPr>
          <a:xfrm flipH="1" flipV="1">
            <a:off x="3083209" y="3086233"/>
            <a:ext cx="1981413" cy="146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2E9C340-FF6F-FD47-AF9B-97DEA2501481}"/>
              </a:ext>
            </a:extLst>
          </p:cNvPr>
          <p:cNvCxnSpPr>
            <a:cxnSpLocks/>
            <a:endCxn id="33" idx="3"/>
          </p:cNvCxnSpPr>
          <p:nvPr/>
        </p:nvCxnSpPr>
        <p:spPr>
          <a:xfrm flipH="1" flipV="1">
            <a:off x="4345737" y="1856954"/>
            <a:ext cx="949398" cy="91211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7BCA0C8-2988-53D9-A907-A2BF26A222A1}"/>
              </a:ext>
            </a:extLst>
          </p:cNvPr>
          <p:cNvSpPr/>
          <p:nvPr/>
        </p:nvSpPr>
        <p:spPr>
          <a:xfrm>
            <a:off x="4988206" y="902316"/>
            <a:ext cx="2133598" cy="9087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Động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năng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0C23689-B4BE-46DF-74AF-07E9ACF15F15}"/>
              </a:ext>
            </a:extLst>
          </p:cNvPr>
          <p:cNvSpPr/>
          <p:nvPr/>
        </p:nvSpPr>
        <p:spPr>
          <a:xfrm>
            <a:off x="7667624" y="1385751"/>
            <a:ext cx="2133598" cy="90875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NL </a:t>
            </a:r>
            <a:r>
              <a:rPr lang="en-US" sz="2800" dirty="0" err="1">
                <a:solidFill>
                  <a:schemeClr val="tx1"/>
                </a:solidFill>
              </a:rPr>
              <a:t>nhiệt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7281D84-EB58-1DD5-B04A-E63465F55C50}"/>
              </a:ext>
            </a:extLst>
          </p:cNvPr>
          <p:cNvSpPr/>
          <p:nvPr/>
        </p:nvSpPr>
        <p:spPr>
          <a:xfrm>
            <a:off x="8996359" y="2652111"/>
            <a:ext cx="2133598" cy="90875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NL </a:t>
            </a:r>
            <a:r>
              <a:rPr lang="en-US" sz="2800" dirty="0" err="1">
                <a:solidFill>
                  <a:schemeClr val="tx1"/>
                </a:solidFill>
              </a:rPr>
              <a:t>ánh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sáng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7884AC0-AB3F-FCC8-0A92-E363287A97D2}"/>
              </a:ext>
            </a:extLst>
          </p:cNvPr>
          <p:cNvSpPr/>
          <p:nvPr/>
        </p:nvSpPr>
        <p:spPr>
          <a:xfrm>
            <a:off x="8533686" y="4030510"/>
            <a:ext cx="2133598" cy="90875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NL </a:t>
            </a:r>
            <a:r>
              <a:rPr lang="en-US" sz="2800" dirty="0" err="1">
                <a:solidFill>
                  <a:schemeClr val="tx1"/>
                </a:solidFill>
              </a:rPr>
              <a:t>điện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D0A884E-3A72-C377-066C-E9658471F78A}"/>
              </a:ext>
            </a:extLst>
          </p:cNvPr>
          <p:cNvSpPr/>
          <p:nvPr/>
        </p:nvSpPr>
        <p:spPr>
          <a:xfrm>
            <a:off x="6483449" y="5083037"/>
            <a:ext cx="2133598" cy="908752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NL </a:t>
            </a:r>
            <a:r>
              <a:rPr lang="en-US" sz="2800" dirty="0" err="1"/>
              <a:t>âm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endParaRPr lang="vi-VN" sz="2800" dirty="0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E7C5BC1-71BB-9222-9681-A8770AFEA48B}"/>
              </a:ext>
            </a:extLst>
          </p:cNvPr>
          <p:cNvSpPr/>
          <p:nvPr/>
        </p:nvSpPr>
        <p:spPr>
          <a:xfrm>
            <a:off x="3703257" y="5083037"/>
            <a:ext cx="2133598" cy="908752"/>
          </a:xfrm>
          <a:prstGeom prst="roundRect">
            <a:avLst/>
          </a:prstGeom>
          <a:solidFill>
            <a:srgbClr val="F8633A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NL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endParaRPr lang="vi-VN" sz="2800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2B53A7C-7C88-EFF6-FA5C-EE22918AFBA7}"/>
              </a:ext>
            </a:extLst>
          </p:cNvPr>
          <p:cNvSpPr/>
          <p:nvPr/>
        </p:nvSpPr>
        <p:spPr>
          <a:xfrm>
            <a:off x="1604485" y="3979732"/>
            <a:ext cx="2133598" cy="908752"/>
          </a:xfrm>
          <a:prstGeom prst="roundRect">
            <a:avLst/>
          </a:prstGeom>
          <a:solidFill>
            <a:srgbClr val="A2E3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năng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đàn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hồi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735B21A-9145-F626-92E8-14249A56AFFC}"/>
              </a:ext>
            </a:extLst>
          </p:cNvPr>
          <p:cNvSpPr/>
          <p:nvPr/>
        </p:nvSpPr>
        <p:spPr>
          <a:xfrm>
            <a:off x="949611" y="2631857"/>
            <a:ext cx="2133598" cy="908752"/>
          </a:xfrm>
          <a:prstGeom prst="roundRect">
            <a:avLst/>
          </a:prstGeom>
          <a:solidFill>
            <a:srgbClr val="F2B4E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Thế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năng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hấp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dẫn</a:t>
            </a:r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6AE23A90-919E-C2F4-3EB6-E3096C686140}"/>
              </a:ext>
            </a:extLst>
          </p:cNvPr>
          <p:cNvSpPr/>
          <p:nvPr/>
        </p:nvSpPr>
        <p:spPr>
          <a:xfrm>
            <a:off x="2212139" y="1402578"/>
            <a:ext cx="2133598" cy="908752"/>
          </a:xfrm>
          <a:prstGeom prst="roundRect">
            <a:avLst/>
          </a:prstGeom>
          <a:solidFill>
            <a:srgbClr val="BAECC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NL </a:t>
            </a:r>
            <a:r>
              <a:rPr lang="en-US" sz="2800" dirty="0" err="1">
                <a:solidFill>
                  <a:schemeClr val="tx1"/>
                </a:solidFill>
              </a:rPr>
              <a:t>hạt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nhân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54" name="Picture 2" descr="Running free icon">
            <a:extLst>
              <a:ext uri="{FF2B5EF4-FFF2-40B4-BE49-F238E27FC236}">
                <a16:creationId xmlns:a16="http://schemas.microsoft.com/office/drawing/2014/main" id="{44DD1170-ABB5-824B-D32C-6EA5F75E1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260" y="732918"/>
            <a:ext cx="680297" cy="55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Energy free icon">
            <a:extLst>
              <a:ext uri="{FF2B5EF4-FFF2-40B4-BE49-F238E27FC236}">
                <a16:creationId xmlns:a16="http://schemas.microsoft.com/office/drawing/2014/main" id="{EB835DA7-5CE8-0D13-89DB-CAD4D3063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284" y="4181939"/>
            <a:ext cx="680298" cy="55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Chemistry free icon">
            <a:extLst>
              <a:ext uri="{FF2B5EF4-FFF2-40B4-BE49-F238E27FC236}">
                <a16:creationId xmlns:a16="http://schemas.microsoft.com/office/drawing/2014/main" id="{74AD0C54-C73C-2744-FD9D-1910148877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151" y="5424426"/>
            <a:ext cx="680299" cy="55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Fire free icon">
            <a:extLst>
              <a:ext uri="{FF2B5EF4-FFF2-40B4-BE49-F238E27FC236}">
                <a16:creationId xmlns:a16="http://schemas.microsoft.com/office/drawing/2014/main" id="{8C6895EE-B70B-723E-7753-D6718104B7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22" y="1451992"/>
            <a:ext cx="680298" cy="55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0" descr="Sun free icon">
            <a:extLst>
              <a:ext uri="{FF2B5EF4-FFF2-40B4-BE49-F238E27FC236}">
                <a16:creationId xmlns:a16="http://schemas.microsoft.com/office/drawing/2014/main" id="{7E2835BC-D6B0-6C92-D880-405554C4C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279" y="2764655"/>
            <a:ext cx="680298" cy="65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2" descr="Atom free icon">
            <a:extLst>
              <a:ext uri="{FF2B5EF4-FFF2-40B4-BE49-F238E27FC236}">
                <a16:creationId xmlns:a16="http://schemas.microsoft.com/office/drawing/2014/main" id="{83A98EC4-3FE3-3FE5-2735-BD6A4C643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991" y="1202013"/>
            <a:ext cx="680299" cy="55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 descr="Speaker filled audio tool">
            <a:extLst>
              <a:ext uri="{FF2B5EF4-FFF2-40B4-BE49-F238E27FC236}">
                <a16:creationId xmlns:a16="http://schemas.microsoft.com/office/drawing/2014/main" id="{5129B916-AA4C-2B71-D941-901470683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3" y="5452919"/>
            <a:ext cx="680298" cy="555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Sea level free icon">
            <a:extLst>
              <a:ext uri="{FF2B5EF4-FFF2-40B4-BE49-F238E27FC236}">
                <a16:creationId xmlns:a16="http://schemas.microsoft.com/office/drawing/2014/main" id="{9F91B14C-473A-DF19-FDA4-6BA743F1F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53" y="2551123"/>
            <a:ext cx="680299" cy="55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Spring free icon">
            <a:extLst>
              <a:ext uri="{FF2B5EF4-FFF2-40B4-BE49-F238E27FC236}">
                <a16:creationId xmlns:a16="http://schemas.microsoft.com/office/drawing/2014/main" id="{F23FD968-DAAC-9A94-6535-767048B86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57" y="4193646"/>
            <a:ext cx="680299" cy="55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BCD6DE-9273-7B77-7337-7F11C06A82CD}"/>
              </a:ext>
            </a:extLst>
          </p:cNvPr>
          <p:cNvSpPr/>
          <p:nvPr/>
        </p:nvSpPr>
        <p:spPr>
          <a:xfrm>
            <a:off x="4969565" y="2769073"/>
            <a:ext cx="2252869" cy="1319853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95000"/>
                  </a:schemeClr>
                </a:solidFill>
              </a:rPr>
              <a:t>NĂNG LƯỢNG</a:t>
            </a:r>
            <a:endParaRPr lang="vi-VN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8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3AC4F05-DC4D-02D2-A765-294A9E37B6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18" t="34566" r="17784" b="16456"/>
          <a:stretch/>
        </p:blipFill>
        <p:spPr>
          <a:xfrm>
            <a:off x="-11483" y="325567"/>
            <a:ext cx="12192000" cy="688330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F75779B9-C097-BAC0-C26F-E128BB18A55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18041"/>
          <a:stretch>
            <a:fillRect/>
          </a:stretch>
        </p:blipFill>
        <p:spPr>
          <a:xfrm>
            <a:off x="1033387" y="364489"/>
            <a:ext cx="7090532" cy="51999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84040" y="1822758"/>
            <a:ext cx="638922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NĂNG LƯỢNG: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Jun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J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đơn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kWh, </a:t>
            </a:r>
            <a:r>
              <a:rPr lang="en-US" sz="2400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cal</a:t>
            </a:r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BTU,…</a:t>
            </a:r>
          </a:p>
          <a:p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1kWh = 3 600 000 J</a:t>
            </a:r>
          </a:p>
          <a:p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1cal = 4,1855J</a:t>
            </a:r>
          </a:p>
          <a:p>
            <a:r>
              <a:rPr lang="en-US" sz="2400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1BTU= 1055 J</a:t>
            </a:r>
          </a:p>
        </p:txBody>
      </p:sp>
      <p:sp>
        <p:nvSpPr>
          <p:cNvPr id="2" name="Freeform 6">
            <a:extLst>
              <a:ext uri="{FF2B5EF4-FFF2-40B4-BE49-F238E27FC236}">
                <a16:creationId xmlns:a16="http://schemas.microsoft.com/office/drawing/2014/main" id="{293E6A2A-B188-862F-639D-C1713B83D841}"/>
              </a:ext>
            </a:extLst>
          </p:cNvPr>
          <p:cNvSpPr/>
          <p:nvPr/>
        </p:nvSpPr>
        <p:spPr>
          <a:xfrm>
            <a:off x="-11483" y="6259079"/>
            <a:ext cx="1797652" cy="595654"/>
          </a:xfrm>
          <a:custGeom>
            <a:avLst/>
            <a:gdLst/>
            <a:ahLst/>
            <a:cxnLst/>
            <a:rect l="l" t="t" r="r" b="b"/>
            <a:pathLst>
              <a:path w="2569410" h="915352">
                <a:moveTo>
                  <a:pt x="0" y="0"/>
                </a:moveTo>
                <a:lnTo>
                  <a:pt x="2569410" y="0"/>
                </a:lnTo>
                <a:lnTo>
                  <a:pt x="2569410" y="915353"/>
                </a:lnTo>
                <a:lnTo>
                  <a:pt x="0" y="915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13">
            <a:extLst>
              <a:ext uri="{FF2B5EF4-FFF2-40B4-BE49-F238E27FC236}">
                <a16:creationId xmlns:a16="http://schemas.microsoft.com/office/drawing/2014/main" id="{CCA58C98-D837-7CF5-F07F-81548FCFEAD9}"/>
              </a:ext>
            </a:extLst>
          </p:cNvPr>
          <p:cNvSpPr/>
          <p:nvPr/>
        </p:nvSpPr>
        <p:spPr>
          <a:xfrm>
            <a:off x="10839453" y="6428387"/>
            <a:ext cx="1439431" cy="429613"/>
          </a:xfrm>
          <a:custGeom>
            <a:avLst/>
            <a:gdLst/>
            <a:ahLst/>
            <a:cxnLst/>
            <a:rect l="l" t="t" r="r" b="b"/>
            <a:pathLst>
              <a:path w="2569410" h="915352">
                <a:moveTo>
                  <a:pt x="0" y="0"/>
                </a:moveTo>
                <a:lnTo>
                  <a:pt x="2569410" y="0"/>
                </a:lnTo>
                <a:lnTo>
                  <a:pt x="2569410" y="915353"/>
                </a:lnTo>
                <a:lnTo>
                  <a:pt x="0" y="915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3C9B327-9DFF-ACB2-DC27-95B03BCF494F}"/>
              </a:ext>
            </a:extLst>
          </p:cNvPr>
          <p:cNvGrpSpPr/>
          <p:nvPr/>
        </p:nvGrpSpPr>
        <p:grpSpPr>
          <a:xfrm>
            <a:off x="-11483" y="-1246"/>
            <a:ext cx="12203483" cy="866130"/>
            <a:chOff x="0" y="0"/>
            <a:chExt cx="754546" cy="26771"/>
          </a:xfrm>
        </p:grpSpPr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5CA086E5-3AAD-5327-62F6-3676A59B734B}"/>
                </a:ext>
              </a:extLst>
            </p:cNvPr>
            <p:cNvSpPr/>
            <p:nvPr/>
          </p:nvSpPr>
          <p:spPr>
            <a:xfrm>
              <a:off x="0" y="0"/>
              <a:ext cx="754546" cy="26771"/>
            </a:xfrm>
            <a:custGeom>
              <a:avLst/>
              <a:gdLst/>
              <a:ahLst/>
              <a:cxnLst/>
              <a:rect l="l" t="t" r="r" b="b"/>
              <a:pathLst>
                <a:path w="754546" h="26771">
                  <a:moveTo>
                    <a:pt x="0" y="0"/>
                  </a:moveTo>
                  <a:lnTo>
                    <a:pt x="754546" y="0"/>
                  </a:lnTo>
                  <a:lnTo>
                    <a:pt x="754546" y="26771"/>
                  </a:lnTo>
                  <a:lnTo>
                    <a:pt x="0" y="26771"/>
                  </a:lnTo>
                  <a:close/>
                </a:path>
              </a:pathLst>
            </a:custGeom>
            <a:solidFill>
              <a:srgbClr val="8593F2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8C2AE2F-5F28-3BAF-59C1-EE05B133AA11}"/>
                </a:ext>
              </a:extLst>
            </p:cNvPr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00"/>
                </a:lnSpc>
              </a:pPr>
              <a:endParaRPr/>
            </a:p>
          </p:txBody>
        </p:sp>
      </p:grpSp>
      <p:pic>
        <p:nvPicPr>
          <p:cNvPr id="14" name="Picture 10">
            <a:extLst>
              <a:ext uri="{FF2B5EF4-FFF2-40B4-BE49-F238E27FC236}">
                <a16:creationId xmlns:a16="http://schemas.microsoft.com/office/drawing/2014/main" id="{C6F0C8A0-C1C3-F374-927A-7685FFEB67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812786" y="4411896"/>
            <a:ext cx="3206313" cy="25810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827685" y="200986"/>
            <a:ext cx="77438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 118 - BÀI 41: NĂNG LƯỢNG</a:t>
            </a:r>
            <a:endParaRPr lang="en-US" sz="2800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147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6943E6CC-29FA-9CC9-15ED-C0FBBE7C0B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18" t="34566" r="17784" b="16456"/>
          <a:stretch/>
        </p:blipFill>
        <p:spPr>
          <a:xfrm>
            <a:off x="0" y="-6027"/>
            <a:ext cx="12192000" cy="7047419"/>
          </a:xfrm>
          <a:prstGeom prst="rect">
            <a:avLst/>
          </a:prstGeom>
        </p:spPr>
      </p:pic>
      <p:sp>
        <p:nvSpPr>
          <p:cNvPr id="13" name="Freeform 7">
            <a:extLst>
              <a:ext uri="{FF2B5EF4-FFF2-40B4-BE49-F238E27FC236}">
                <a16:creationId xmlns:a16="http://schemas.microsoft.com/office/drawing/2014/main" id="{FE3D3767-7590-690D-D6A0-C595E3013A65}"/>
              </a:ext>
            </a:extLst>
          </p:cNvPr>
          <p:cNvSpPr/>
          <p:nvPr/>
        </p:nvSpPr>
        <p:spPr>
          <a:xfrm>
            <a:off x="4255819" y="1173528"/>
            <a:ext cx="7588427" cy="5234186"/>
          </a:xfrm>
          <a:custGeom>
            <a:avLst/>
            <a:gdLst/>
            <a:ahLst/>
            <a:cxnLst/>
            <a:rect l="l" t="t" r="r" b="b"/>
            <a:pathLst>
              <a:path w="2644875" h="2069539">
                <a:moveTo>
                  <a:pt x="39318" y="0"/>
                </a:moveTo>
                <a:lnTo>
                  <a:pt x="2605557" y="0"/>
                </a:lnTo>
                <a:cubicBezTo>
                  <a:pt x="2615985" y="0"/>
                  <a:pt x="2625986" y="4142"/>
                  <a:pt x="2633359" y="11516"/>
                </a:cubicBezTo>
                <a:cubicBezTo>
                  <a:pt x="2640733" y="18889"/>
                  <a:pt x="2644875" y="28890"/>
                  <a:pt x="2644875" y="39318"/>
                </a:cubicBezTo>
                <a:lnTo>
                  <a:pt x="2644875" y="2030222"/>
                </a:lnTo>
                <a:cubicBezTo>
                  <a:pt x="2644875" y="2051936"/>
                  <a:pt x="2627272" y="2069539"/>
                  <a:pt x="2605557" y="2069539"/>
                </a:cubicBezTo>
                <a:lnTo>
                  <a:pt x="39318" y="2069539"/>
                </a:lnTo>
                <a:cubicBezTo>
                  <a:pt x="17603" y="2069539"/>
                  <a:pt x="0" y="2051936"/>
                  <a:pt x="0" y="2030222"/>
                </a:cubicBezTo>
                <a:lnTo>
                  <a:pt x="0" y="39318"/>
                </a:lnTo>
                <a:cubicBezTo>
                  <a:pt x="0" y="17603"/>
                  <a:pt x="17603" y="0"/>
                  <a:pt x="39318" y="0"/>
                </a:cubicBezTo>
                <a:close/>
              </a:path>
            </a:pathLst>
          </a:custGeom>
          <a:solidFill>
            <a:srgbClr val="FFF4D1"/>
          </a:solid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D25CBE-5E32-E94E-BB94-B46908EFF755}"/>
              </a:ext>
            </a:extLst>
          </p:cNvPr>
          <p:cNvSpPr txBox="1"/>
          <p:nvPr/>
        </p:nvSpPr>
        <p:spPr>
          <a:xfrm>
            <a:off x="4559165" y="2058190"/>
            <a:ext cx="6947420" cy="3635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3600" dirty="0">
                <a:latin typeface="Chalkboard SE" panose="03050602040202020205" pitchFamily="66" charset="77"/>
              </a:rPr>
              <a:t>Thảo luận </a:t>
            </a:r>
            <a:r>
              <a:rPr lang="en-VN" sz="3600" dirty="0">
                <a:solidFill>
                  <a:srgbClr val="FF003A"/>
                </a:solidFill>
                <a:latin typeface="Chalkboard SE" panose="03050602040202020205" pitchFamily="66" charset="77"/>
              </a:rPr>
              <a:t>nhóm </a:t>
            </a:r>
            <a:r>
              <a:rPr lang="en-VN" sz="3600" dirty="0">
                <a:latin typeface="Chalkboard SE" panose="03050602040202020205" pitchFamily="66" charset="77"/>
              </a:rPr>
              <a:t>trong </a:t>
            </a:r>
            <a:r>
              <a:rPr lang="en-US" sz="3600" dirty="0">
                <a:solidFill>
                  <a:srgbClr val="FF0000"/>
                </a:solidFill>
                <a:latin typeface="Chalkboard SE" panose="03050602040202020205" pitchFamily="66" charset="77"/>
              </a:rPr>
              <a:t>1</a:t>
            </a:r>
            <a:r>
              <a:rPr lang="en-VN" sz="3600" dirty="0">
                <a:solidFill>
                  <a:srgbClr val="FF0000"/>
                </a:solidFill>
                <a:latin typeface="Chalkboard SE" panose="03050602040202020205" pitchFamily="66" charset="77"/>
              </a:rPr>
              <a:t> phút</a:t>
            </a:r>
            <a:r>
              <a:rPr lang="en-VN" sz="3600" dirty="0">
                <a:latin typeface="Chalkboard SE" panose="03050602040202020205" pitchFamily="66" charset="77"/>
              </a:rPr>
              <a:t>, xác định lại các dạng năng lượng của từng vật ở đầu bài</a:t>
            </a:r>
            <a:r>
              <a:rPr lang="en-US" sz="3600" dirty="0">
                <a:latin typeface="Chalkboard SE" panose="03050602040202020205" pitchFamily="66" charset="77"/>
              </a:rPr>
              <a:t>.</a:t>
            </a:r>
          </a:p>
          <a:p>
            <a:pPr algn="just">
              <a:lnSpc>
                <a:spcPct val="130000"/>
              </a:lnSpc>
            </a:pPr>
            <a:r>
              <a:rPr lang="en-US" sz="3600" dirty="0">
                <a:latin typeface="Chalkboard SE" panose="03050602040202020205" pitchFamily="66" charset="77"/>
              </a:rPr>
              <a:t>Sau </a:t>
            </a:r>
            <a:r>
              <a:rPr lang="en-US" sz="3600" dirty="0" err="1">
                <a:latin typeface="Chalkboard SE" panose="03050602040202020205" pitchFamily="66" charset="77"/>
              </a:rPr>
              <a:t>đó</a:t>
            </a:r>
            <a:r>
              <a:rPr lang="en-US" sz="3600" dirty="0">
                <a:latin typeface="Chalkboard SE" panose="03050602040202020205" pitchFamily="66" charset="77"/>
              </a:rPr>
              <a:t>, 3 </a:t>
            </a:r>
            <a:r>
              <a:rPr lang="en-US" sz="3600" dirty="0" err="1">
                <a:latin typeface="Chalkboard SE" panose="03050602040202020205" pitchFamily="66" charset="77"/>
              </a:rPr>
              <a:t>đội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cử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đại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diện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halkboard SE" panose="03050602040202020205" pitchFamily="66" charset="77"/>
              </a:rPr>
              <a:t>5 </a:t>
            </a:r>
            <a:r>
              <a:rPr lang="en-US" sz="3600" dirty="0" err="1">
                <a:solidFill>
                  <a:srgbClr val="FF0000"/>
                </a:solidFill>
                <a:latin typeface="Chalkboard SE" panose="03050602040202020205" pitchFamily="66" charset="77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lên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bảng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hoàn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thành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trong</a:t>
            </a:r>
            <a:r>
              <a:rPr lang="en-US" sz="3600" dirty="0">
                <a:latin typeface="Chalkboard SE" panose="03050602040202020205" pitchFamily="66" charset="77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Chalkboard SE" panose="03050602040202020205" pitchFamily="66" charset="77"/>
              </a:rPr>
              <a:t>4 </a:t>
            </a:r>
            <a:r>
              <a:rPr lang="en-US" sz="3600" dirty="0" err="1">
                <a:solidFill>
                  <a:srgbClr val="FF0000"/>
                </a:solidFill>
                <a:latin typeface="Chalkboard SE" panose="03050602040202020205" pitchFamily="66" charset="77"/>
              </a:rPr>
              <a:t>phút</a:t>
            </a:r>
            <a:r>
              <a:rPr lang="en-US" sz="3600" dirty="0">
                <a:latin typeface="Chalkboard SE" panose="03050602040202020205" pitchFamily="66" charset="77"/>
              </a:rPr>
              <a:t>.</a:t>
            </a:r>
            <a:endParaRPr lang="en-VN" sz="3600" dirty="0">
              <a:latin typeface="Chalkboard SE" panose="03050602040202020205" pitchFamily="66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C0B82A1-7177-A519-A270-FA0E08AB3F51}"/>
              </a:ext>
            </a:extLst>
          </p:cNvPr>
          <p:cNvGrpSpPr/>
          <p:nvPr/>
        </p:nvGrpSpPr>
        <p:grpSpPr>
          <a:xfrm>
            <a:off x="300797" y="1407695"/>
            <a:ext cx="3626429" cy="4735250"/>
            <a:chOff x="108548" y="1336363"/>
            <a:chExt cx="3626429" cy="473525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A7CD61B-7CE3-67E6-D528-576E936FA115}"/>
                </a:ext>
              </a:extLst>
            </p:cNvPr>
            <p:cNvGrpSpPr/>
            <p:nvPr/>
          </p:nvGrpSpPr>
          <p:grpSpPr>
            <a:xfrm>
              <a:off x="108548" y="1336363"/>
              <a:ext cx="3626429" cy="4735250"/>
              <a:chOff x="200433" y="1662248"/>
              <a:chExt cx="3626429" cy="4735250"/>
            </a:xfrm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41966B9E-0D29-66BF-07F0-49B7119F8060}"/>
                  </a:ext>
                </a:extLst>
              </p:cNvPr>
              <p:cNvSpPr/>
              <p:nvPr/>
            </p:nvSpPr>
            <p:spPr>
              <a:xfrm>
                <a:off x="200433" y="1662248"/>
                <a:ext cx="3626429" cy="4735250"/>
              </a:xfrm>
              <a:custGeom>
                <a:avLst/>
                <a:gdLst/>
                <a:ahLst/>
                <a:cxnLst/>
                <a:rect l="l" t="t" r="r" b="b"/>
                <a:pathLst>
                  <a:path w="1437726" h="2048682">
                    <a:moveTo>
                      <a:pt x="72330" y="0"/>
                    </a:moveTo>
                    <a:lnTo>
                      <a:pt x="1365396" y="0"/>
                    </a:lnTo>
                    <a:cubicBezTo>
                      <a:pt x="1405343" y="0"/>
                      <a:pt x="1437726" y="32383"/>
                      <a:pt x="1437726" y="72330"/>
                    </a:cubicBezTo>
                    <a:lnTo>
                      <a:pt x="1437726" y="1976352"/>
                    </a:lnTo>
                    <a:cubicBezTo>
                      <a:pt x="1437726" y="1995535"/>
                      <a:pt x="1430105" y="2013932"/>
                      <a:pt x="1416541" y="2027497"/>
                    </a:cubicBezTo>
                    <a:cubicBezTo>
                      <a:pt x="1402976" y="2041061"/>
                      <a:pt x="1384579" y="2048682"/>
                      <a:pt x="1365396" y="2048682"/>
                    </a:cubicBezTo>
                    <a:lnTo>
                      <a:pt x="72330" y="2048682"/>
                    </a:lnTo>
                    <a:cubicBezTo>
                      <a:pt x="32383" y="2048682"/>
                      <a:pt x="0" y="2016298"/>
                      <a:pt x="0" y="1976352"/>
                    </a:cubicBezTo>
                    <a:lnTo>
                      <a:pt x="0" y="72330"/>
                    </a:lnTo>
                    <a:cubicBezTo>
                      <a:pt x="0" y="32383"/>
                      <a:pt x="32383" y="0"/>
                      <a:pt x="72330" y="0"/>
                    </a:cubicBez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/>
              <a:lstStyle/>
              <a:p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853BC076-0D74-B0C0-5B5A-08EB48EB14A0}"/>
                  </a:ext>
                </a:extLst>
              </p:cNvPr>
              <p:cNvGrpSpPr/>
              <p:nvPr/>
            </p:nvGrpSpPr>
            <p:grpSpPr>
              <a:xfrm>
                <a:off x="331858" y="2104945"/>
                <a:ext cx="3424228" cy="866995"/>
                <a:chOff x="645719" y="2302023"/>
                <a:chExt cx="3424228" cy="866995"/>
              </a:xfrm>
            </p:grpSpPr>
            <p:sp>
              <p:nvSpPr>
                <p:cNvPr id="7" name="Freeform 10">
                  <a:extLst>
                    <a:ext uri="{FF2B5EF4-FFF2-40B4-BE49-F238E27FC236}">
                      <a16:creationId xmlns:a16="http://schemas.microsoft.com/office/drawing/2014/main" id="{0E618FEB-268F-6940-7C01-F73A7F668C8A}"/>
                    </a:ext>
                  </a:extLst>
                </p:cNvPr>
                <p:cNvSpPr/>
                <p:nvPr/>
              </p:nvSpPr>
              <p:spPr>
                <a:xfrm>
                  <a:off x="645719" y="2302023"/>
                  <a:ext cx="3340964" cy="8669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860" h="335393">
                      <a:moveTo>
                        <a:pt x="78196" y="0"/>
                      </a:moveTo>
                      <a:lnTo>
                        <a:pt x="1251664" y="0"/>
                      </a:lnTo>
                      <a:cubicBezTo>
                        <a:pt x="1294851" y="0"/>
                        <a:pt x="1329860" y="35010"/>
                        <a:pt x="1329860" y="78196"/>
                      </a:cubicBezTo>
                      <a:lnTo>
                        <a:pt x="1329860" y="257196"/>
                      </a:lnTo>
                      <a:cubicBezTo>
                        <a:pt x="1329860" y="277935"/>
                        <a:pt x="1321622" y="297825"/>
                        <a:pt x="1306957" y="312489"/>
                      </a:cubicBezTo>
                      <a:cubicBezTo>
                        <a:pt x="1292292" y="327154"/>
                        <a:pt x="1272403" y="335393"/>
                        <a:pt x="1251664" y="335393"/>
                      </a:cubicBezTo>
                      <a:lnTo>
                        <a:pt x="78196" y="335393"/>
                      </a:lnTo>
                      <a:cubicBezTo>
                        <a:pt x="57457" y="335393"/>
                        <a:pt x="37568" y="327154"/>
                        <a:pt x="22903" y="312489"/>
                      </a:cubicBezTo>
                      <a:cubicBezTo>
                        <a:pt x="8239" y="297825"/>
                        <a:pt x="0" y="277935"/>
                        <a:pt x="0" y="257196"/>
                      </a:cubicBezTo>
                      <a:lnTo>
                        <a:pt x="0" y="78196"/>
                      </a:lnTo>
                      <a:cubicBezTo>
                        <a:pt x="0" y="57457"/>
                        <a:pt x="8239" y="37568"/>
                        <a:pt x="22903" y="22903"/>
                      </a:cubicBezTo>
                      <a:cubicBezTo>
                        <a:pt x="37568" y="8239"/>
                        <a:pt x="57457" y="0"/>
                        <a:pt x="7819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35501CE2-6E59-9BDF-097F-936A332AB5EF}"/>
                    </a:ext>
                  </a:extLst>
                </p:cNvPr>
                <p:cNvSpPr txBox="1"/>
                <p:nvPr/>
              </p:nvSpPr>
              <p:spPr>
                <a:xfrm>
                  <a:off x="728983" y="2473910"/>
                  <a:ext cx="334096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800" b="1" dirty="0">
                      <a:solidFill>
                        <a:srgbClr val="C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AI NHANH HƠN</a:t>
                  </a:r>
                </a:p>
              </p:txBody>
            </p:sp>
          </p:grpSp>
        </p:grpSp>
        <p:pic>
          <p:nvPicPr>
            <p:cNvPr id="4" name="Picture 11">
              <a:extLst>
                <a:ext uri="{FF2B5EF4-FFF2-40B4-BE49-F238E27FC236}">
                  <a16:creationId xmlns:a16="http://schemas.microsoft.com/office/drawing/2014/main" id="{47242868-F4CD-0508-5FE2-F8968D6B1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82751" y="3488049"/>
              <a:ext cx="2797669" cy="2486429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9CADD91-A37D-4AFF-22C6-4DE4EB76FB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63311" y="872915"/>
            <a:ext cx="3339128" cy="740140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910070CB-3164-0289-A10C-DF9834D9C611}"/>
              </a:ext>
            </a:extLst>
          </p:cNvPr>
          <p:cNvSpPr/>
          <p:nvPr/>
        </p:nvSpPr>
        <p:spPr>
          <a:xfrm>
            <a:off x="27214" y="-6027"/>
            <a:ext cx="2475354" cy="818217"/>
          </a:xfrm>
          <a:custGeom>
            <a:avLst/>
            <a:gdLst/>
            <a:ahLst/>
            <a:cxnLst/>
            <a:rect l="l" t="t" r="r" b="b"/>
            <a:pathLst>
              <a:path w="2569410" h="915352">
                <a:moveTo>
                  <a:pt x="0" y="0"/>
                </a:moveTo>
                <a:lnTo>
                  <a:pt x="2569410" y="0"/>
                </a:lnTo>
                <a:lnTo>
                  <a:pt x="2569410" y="915353"/>
                </a:lnTo>
                <a:lnTo>
                  <a:pt x="0" y="9153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99E9498D-45A7-2ED6-1F33-3DFF5F0DBA59}"/>
              </a:ext>
            </a:extLst>
          </p:cNvPr>
          <p:cNvSpPr/>
          <p:nvPr/>
        </p:nvSpPr>
        <p:spPr>
          <a:xfrm>
            <a:off x="10604783" y="6241119"/>
            <a:ext cx="1587217" cy="633803"/>
          </a:xfrm>
          <a:custGeom>
            <a:avLst/>
            <a:gdLst/>
            <a:ahLst/>
            <a:cxnLst/>
            <a:rect l="l" t="t" r="r" b="b"/>
            <a:pathLst>
              <a:path w="2569410" h="915352">
                <a:moveTo>
                  <a:pt x="0" y="0"/>
                </a:moveTo>
                <a:lnTo>
                  <a:pt x="2569410" y="0"/>
                </a:lnTo>
                <a:lnTo>
                  <a:pt x="2569410" y="915353"/>
                </a:lnTo>
                <a:lnTo>
                  <a:pt x="0" y="9153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830F856B-8E0B-E67D-EA49-15B6C6748B45}"/>
              </a:ext>
            </a:extLst>
          </p:cNvPr>
          <p:cNvSpPr/>
          <p:nvPr/>
        </p:nvSpPr>
        <p:spPr>
          <a:xfrm flipH="1">
            <a:off x="10892535" y="-144936"/>
            <a:ext cx="1228099" cy="1168157"/>
          </a:xfrm>
          <a:custGeom>
            <a:avLst/>
            <a:gdLst/>
            <a:ahLst/>
            <a:cxnLst/>
            <a:rect l="l" t="t" r="r" b="b"/>
            <a:pathLst>
              <a:path w="1921160" h="1989902">
                <a:moveTo>
                  <a:pt x="1921160" y="0"/>
                </a:moveTo>
                <a:lnTo>
                  <a:pt x="0" y="0"/>
                </a:lnTo>
                <a:lnTo>
                  <a:pt x="0" y="1989902"/>
                </a:lnTo>
                <a:lnTo>
                  <a:pt x="1921160" y="1989902"/>
                </a:lnTo>
                <a:lnTo>
                  <a:pt x="192116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6DA0057-7A91-67C1-A7AF-B17148DF96F6}"/>
              </a:ext>
            </a:extLst>
          </p:cNvPr>
          <p:cNvSpPr txBox="1"/>
          <p:nvPr/>
        </p:nvSpPr>
        <p:spPr>
          <a:xfrm>
            <a:off x="5463478" y="987203"/>
            <a:ext cx="5081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LUYỆN TẬP 1</a:t>
            </a:r>
          </a:p>
        </p:txBody>
      </p:sp>
    </p:spTree>
    <p:extLst>
      <p:ext uri="{BB962C8B-B14F-4D97-AF65-F5344CB8AC3E}">
        <p14:creationId xmlns:p14="http://schemas.microsoft.com/office/powerpoint/2010/main" val="139450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1A11A58-BE3B-7A49-AFE6-A1453AB3D965}"/>
              </a:ext>
            </a:extLst>
          </p:cNvPr>
          <p:cNvGrpSpPr/>
          <p:nvPr/>
        </p:nvGrpSpPr>
        <p:grpSpPr>
          <a:xfrm>
            <a:off x="3993346" y="1856459"/>
            <a:ext cx="2117429" cy="1954178"/>
            <a:chOff x="3987316" y="540428"/>
            <a:chExt cx="2117429" cy="1954178"/>
          </a:xfrm>
        </p:grpSpPr>
        <p:pic>
          <p:nvPicPr>
            <p:cNvPr id="53" name="Picture 52" descr="ĐÁNH GIÁ] 40 Viên Pin Tiểu AA - Pin con thỏ - Pin rabbit, giá rẻ 59,000đ!  Xem đánh giá ... | CuaHangGiaRe.Vn">
              <a:extLst>
                <a:ext uri="{FF2B5EF4-FFF2-40B4-BE49-F238E27FC236}">
                  <a16:creationId xmlns:a16="http://schemas.microsoft.com/office/drawing/2014/main" id="{0FFDE77E-9C10-36D3-77A3-16F5F8A55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4" b="5505"/>
            <a:stretch/>
          </p:blipFill>
          <p:spPr bwMode="auto">
            <a:xfrm>
              <a:off x="4226231" y="646358"/>
              <a:ext cx="1666609" cy="1440000"/>
            </a:xfrm>
            <a:prstGeom prst="rect">
              <a:avLst/>
            </a:prstGeom>
            <a:noFill/>
            <a:ln>
              <a:solidFill>
                <a:sysClr val="window" lastClr="FFFFFF">
                  <a:lumMod val="75000"/>
                </a:sys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4" name="Text Box 78">
              <a:extLst>
                <a:ext uri="{FF2B5EF4-FFF2-40B4-BE49-F238E27FC236}">
                  <a16:creationId xmlns:a16="http://schemas.microsoft.com/office/drawing/2014/main" id="{BEB36E72-D8F1-A0AB-62C2-39ABD7E39AA1}"/>
                </a:ext>
              </a:extLst>
            </p:cNvPr>
            <p:cNvSpPr txBox="1"/>
            <p:nvPr/>
          </p:nvSpPr>
          <p:spPr>
            <a:xfrm>
              <a:off x="4014325" y="2115511"/>
              <a:ext cx="2090420" cy="37909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Viên pin</a:t>
              </a:r>
              <a:endParaRPr lang="en-VN" sz="200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ounded Rectangle 22">
              <a:extLst>
                <a:ext uri="{FF2B5EF4-FFF2-40B4-BE49-F238E27FC236}">
                  <a16:creationId xmlns:a16="http://schemas.microsoft.com/office/drawing/2014/main" id="{98358DCE-DD06-FF3C-AF52-F86A3E5DB6EE}"/>
                </a:ext>
              </a:extLst>
            </p:cNvPr>
            <p:cNvSpPr/>
            <p:nvPr/>
          </p:nvSpPr>
          <p:spPr>
            <a:xfrm>
              <a:off x="3987316" y="540428"/>
              <a:ext cx="477830" cy="4778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2" name="Picture 2" descr="People">
            <a:extLst>
              <a:ext uri="{FF2B5EF4-FFF2-40B4-BE49-F238E27FC236}">
                <a16:creationId xmlns:a16="http://schemas.microsoft.com/office/drawing/2014/main" id="{807E54AC-7050-5746-A5EC-447C74E8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01" y="39829"/>
            <a:ext cx="875030" cy="87503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1658E-ACB7-B144-A3F4-582047083B67}"/>
              </a:ext>
            </a:extLst>
          </p:cNvPr>
          <p:cNvSpPr txBox="1"/>
          <p:nvPr/>
        </p:nvSpPr>
        <p:spPr>
          <a:xfrm>
            <a:off x="1538741" y="123401"/>
            <a:ext cx="37033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latin typeface="Chalkboard SE" panose="03050602040202020205" pitchFamily="66" charset="77"/>
              </a:rPr>
              <a:t>Hoạt động nhóm</a:t>
            </a:r>
          </a:p>
        </p:txBody>
      </p:sp>
      <p:pic>
        <p:nvPicPr>
          <p:cNvPr id="4" name="Picture 3" descr="Vì sao không nên hạ kính cửa sổ khi xe đang chạy?">
            <a:extLst>
              <a:ext uri="{FF2B5EF4-FFF2-40B4-BE49-F238E27FC236}">
                <a16:creationId xmlns:a16="http://schemas.microsoft.com/office/drawing/2014/main" id="{AAD1C974-F662-F344-8F7E-6EDEFF7A746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 bwMode="auto">
          <a:xfrm>
            <a:off x="1150564" y="1950840"/>
            <a:ext cx="2347223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Vì sao ngọn lửa lại bốc lên cao khi cháy? - VnExpress">
            <a:extLst>
              <a:ext uri="{FF2B5EF4-FFF2-40B4-BE49-F238E27FC236}">
                <a16:creationId xmlns:a16="http://schemas.microsoft.com/office/drawing/2014/main" id="{857601B1-3700-E24D-8CCB-1B77876570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76" y="1950840"/>
            <a:ext cx="192695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Why LEDs Are Better Than Any Other Light Source | REenergizeCO">
            <a:extLst>
              <a:ext uri="{FF2B5EF4-FFF2-40B4-BE49-F238E27FC236}">
                <a16:creationId xmlns:a16="http://schemas.microsoft.com/office/drawing/2014/main" id="{79527C33-3DA8-B344-AA29-5DD131A084D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35"/>
          <a:stretch/>
        </p:blipFill>
        <p:spPr bwMode="auto">
          <a:xfrm>
            <a:off x="9276666" y="1979993"/>
            <a:ext cx="1665920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Lỗi thường gặp khi tập đàn piano - Tiến Thành Music School">
            <a:extLst>
              <a:ext uri="{FF2B5EF4-FFF2-40B4-BE49-F238E27FC236}">
                <a16:creationId xmlns:a16="http://schemas.microsoft.com/office/drawing/2014/main" id="{B3EF18C5-DB60-7941-8DA9-670F6D89AA9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6" y="4487677"/>
            <a:ext cx="1920715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3D model Book shelf books and book end | CGTrader">
            <a:extLst>
              <a:ext uri="{FF2B5EF4-FFF2-40B4-BE49-F238E27FC236}">
                <a16:creationId xmlns:a16="http://schemas.microsoft.com/office/drawing/2014/main" id="{C6871175-F8B7-5544-9634-302FBC175C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r="1784"/>
          <a:stretch/>
        </p:blipFill>
        <p:spPr bwMode="auto">
          <a:xfrm>
            <a:off x="3025622" y="4487677"/>
            <a:ext cx="1794872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09D029-9B5D-374F-A9E7-1BE934D322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1666" r="7527"/>
          <a:stretch/>
        </p:blipFill>
        <p:spPr bwMode="auto">
          <a:xfrm>
            <a:off x="5366385" y="4487677"/>
            <a:ext cx="1818627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hực phẩm cho mùa dịch nên chọn những loại nào - LavenderCare">
            <a:extLst>
              <a:ext uri="{FF2B5EF4-FFF2-40B4-BE49-F238E27FC236}">
                <a16:creationId xmlns:a16="http://schemas.microsoft.com/office/drawing/2014/main" id="{58271402-9BA3-4646-84F3-FF3846DABA5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903" y="4492826"/>
            <a:ext cx="1523346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onstruindo átomos - Portal de Educação do Instituto Claro">
            <a:extLst>
              <a:ext uri="{FF2B5EF4-FFF2-40B4-BE49-F238E27FC236}">
                <a16:creationId xmlns:a16="http://schemas.microsoft.com/office/drawing/2014/main" id="{371B8A05-FF24-B845-80B5-4E8D6C7D108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40" y="4487677"/>
            <a:ext cx="1987927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56">
            <a:extLst>
              <a:ext uri="{FF2B5EF4-FFF2-40B4-BE49-F238E27FC236}">
                <a16:creationId xmlns:a16="http://schemas.microsoft.com/office/drawing/2014/main" id="{CF0B79CE-1505-9F4B-A93C-E44FF476C54C}"/>
              </a:ext>
            </a:extLst>
          </p:cNvPr>
          <p:cNvSpPr txBox="1"/>
          <p:nvPr/>
        </p:nvSpPr>
        <p:spPr>
          <a:xfrm>
            <a:off x="1278965" y="3419993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Ô tô đang chuyển động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77">
            <a:extLst>
              <a:ext uri="{FF2B5EF4-FFF2-40B4-BE49-F238E27FC236}">
                <a16:creationId xmlns:a16="http://schemas.microsoft.com/office/drawing/2014/main" id="{8B736C94-81D6-404E-ACB6-FBB7EE96B6B9}"/>
              </a:ext>
            </a:extLst>
          </p:cNvPr>
          <p:cNvSpPr txBox="1"/>
          <p:nvPr/>
        </p:nvSpPr>
        <p:spPr>
          <a:xfrm>
            <a:off x="6539541" y="3419993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Ngọn lửa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34F7F565-0027-8E44-9973-EAE3220C9A06}"/>
              </a:ext>
            </a:extLst>
          </p:cNvPr>
          <p:cNvSpPr txBox="1"/>
          <p:nvPr/>
        </p:nvSpPr>
        <p:spPr>
          <a:xfrm>
            <a:off x="9064416" y="3419993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Bóng đèn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73">
            <a:extLst>
              <a:ext uri="{FF2B5EF4-FFF2-40B4-BE49-F238E27FC236}">
                <a16:creationId xmlns:a16="http://schemas.microsoft.com/office/drawing/2014/main" id="{0351F3D9-5239-A449-B7DB-AEBE256F8388}"/>
              </a:ext>
            </a:extLst>
          </p:cNvPr>
          <p:cNvSpPr txBox="1"/>
          <p:nvPr/>
        </p:nvSpPr>
        <p:spPr>
          <a:xfrm>
            <a:off x="463242" y="5989102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Tiếng đàn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63">
            <a:extLst>
              <a:ext uri="{FF2B5EF4-FFF2-40B4-BE49-F238E27FC236}">
                <a16:creationId xmlns:a16="http://schemas.microsoft.com/office/drawing/2014/main" id="{627680DA-F1B1-A14E-821D-79DB30DAF267}"/>
              </a:ext>
            </a:extLst>
          </p:cNvPr>
          <p:cNvSpPr txBox="1"/>
          <p:nvPr/>
        </p:nvSpPr>
        <p:spPr>
          <a:xfrm>
            <a:off x="3025622" y="5989102"/>
            <a:ext cx="1794872" cy="159086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Cuốn sách trên giá sách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71">
            <a:extLst>
              <a:ext uri="{FF2B5EF4-FFF2-40B4-BE49-F238E27FC236}">
                <a16:creationId xmlns:a16="http://schemas.microsoft.com/office/drawing/2014/main" id="{08AC6000-32C8-BC48-A9E2-2D780A7ADF0A}"/>
              </a:ext>
            </a:extLst>
          </p:cNvPr>
          <p:cNvSpPr txBox="1"/>
          <p:nvPr/>
        </p:nvSpPr>
        <p:spPr>
          <a:xfrm>
            <a:off x="5059531" y="5989102"/>
            <a:ext cx="2364518" cy="87567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Dây chun đang bị kéo giãn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69">
            <a:extLst>
              <a:ext uri="{FF2B5EF4-FFF2-40B4-BE49-F238E27FC236}">
                <a16:creationId xmlns:a16="http://schemas.microsoft.com/office/drawing/2014/main" id="{AE137774-20E9-ED44-BC82-BEF524D98A41}"/>
              </a:ext>
            </a:extLst>
          </p:cNvPr>
          <p:cNvSpPr txBox="1"/>
          <p:nvPr/>
        </p:nvSpPr>
        <p:spPr>
          <a:xfrm>
            <a:off x="7385565" y="5984872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Thực phẩm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60">
            <a:extLst>
              <a:ext uri="{FF2B5EF4-FFF2-40B4-BE49-F238E27FC236}">
                <a16:creationId xmlns:a16="http://schemas.microsoft.com/office/drawing/2014/main" id="{BD1D1455-D354-EC4B-9037-FDA9DA6AF46E}"/>
              </a:ext>
            </a:extLst>
          </p:cNvPr>
          <p:cNvSpPr txBox="1"/>
          <p:nvPr/>
        </p:nvSpPr>
        <p:spPr>
          <a:xfrm>
            <a:off x="9748893" y="5984871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Nguyên tử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E92B580-1DF7-E143-AADA-FA3E0EC4D8BD}"/>
              </a:ext>
            </a:extLst>
          </p:cNvPr>
          <p:cNvSpPr/>
          <p:nvPr/>
        </p:nvSpPr>
        <p:spPr>
          <a:xfrm>
            <a:off x="911649" y="1844910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6502689-CBF5-D541-BE5D-A70F06D83178}"/>
              </a:ext>
            </a:extLst>
          </p:cNvPr>
          <p:cNvSpPr/>
          <p:nvPr/>
        </p:nvSpPr>
        <p:spPr>
          <a:xfrm>
            <a:off x="3987312" y="1844910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4097246-485C-1D48-BEC4-C345384B9676}"/>
              </a:ext>
            </a:extLst>
          </p:cNvPr>
          <p:cNvSpPr/>
          <p:nvPr/>
        </p:nvSpPr>
        <p:spPr>
          <a:xfrm>
            <a:off x="320101" y="4359055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FC0C33A-0914-7D4B-A2E9-A9AE7EBD0525}"/>
              </a:ext>
            </a:extLst>
          </p:cNvPr>
          <p:cNvSpPr/>
          <p:nvPr/>
        </p:nvSpPr>
        <p:spPr>
          <a:xfrm>
            <a:off x="2786707" y="4359055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7AA7468-64DF-804F-BC6F-253E8461119E}"/>
              </a:ext>
            </a:extLst>
          </p:cNvPr>
          <p:cNvSpPr/>
          <p:nvPr/>
        </p:nvSpPr>
        <p:spPr>
          <a:xfrm>
            <a:off x="6382361" y="1851217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BA8D2D0-FF19-314B-A2E8-187C838E824D}"/>
              </a:ext>
            </a:extLst>
          </p:cNvPr>
          <p:cNvSpPr/>
          <p:nvPr/>
        </p:nvSpPr>
        <p:spPr>
          <a:xfrm>
            <a:off x="9037751" y="1844910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18B309F-6A62-144A-A1B8-9A287A877BD7}"/>
              </a:ext>
            </a:extLst>
          </p:cNvPr>
          <p:cNvSpPr/>
          <p:nvPr/>
        </p:nvSpPr>
        <p:spPr>
          <a:xfrm>
            <a:off x="5127470" y="4359055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1FE5EE2-EC14-6440-8828-4DFE8C28ED95}"/>
              </a:ext>
            </a:extLst>
          </p:cNvPr>
          <p:cNvSpPr/>
          <p:nvPr/>
        </p:nvSpPr>
        <p:spPr>
          <a:xfrm>
            <a:off x="7491988" y="4359055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13B483-3051-BC49-A044-1C3B6DFB8262}"/>
              </a:ext>
            </a:extLst>
          </p:cNvPr>
          <p:cNvSpPr/>
          <p:nvPr/>
        </p:nvSpPr>
        <p:spPr>
          <a:xfrm>
            <a:off x="9561225" y="4359055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38E38D-C30B-42BD-E3E5-A05208AC86F8}"/>
              </a:ext>
            </a:extLst>
          </p:cNvPr>
          <p:cNvSpPr txBox="1"/>
          <p:nvPr/>
        </p:nvSpPr>
        <p:spPr>
          <a:xfrm>
            <a:off x="906916" y="1085786"/>
            <a:ext cx="11376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halkboard SE" panose="03050602040202020205" pitchFamily="66" charset="77"/>
              </a:rPr>
              <a:t>Hãy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xác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định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các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dạng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năng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lượng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của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mỗi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vật</a:t>
            </a:r>
            <a:r>
              <a:rPr lang="en-US" sz="3200" dirty="0">
                <a:latin typeface="Chalkboard SE" panose="03050602040202020205" pitchFamily="66" charset="77"/>
              </a:rPr>
              <a:t> ở </a:t>
            </a:r>
            <a:r>
              <a:rPr lang="en-US" sz="3200" dirty="0" err="1">
                <a:latin typeface="Chalkboard SE" panose="03050602040202020205" pitchFamily="66" charset="77"/>
              </a:rPr>
              <a:t>đầu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bài</a:t>
            </a:r>
            <a:endParaRPr lang="en-VN" sz="3200" dirty="0">
              <a:latin typeface="Chalkboard SE" panose="03050602040202020205" pitchFamily="66" charset="7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79E5E20-39E0-E6B7-311C-3F6EB0767CF0}"/>
              </a:ext>
            </a:extLst>
          </p:cNvPr>
          <p:cNvSpPr txBox="1"/>
          <p:nvPr/>
        </p:nvSpPr>
        <p:spPr>
          <a:xfrm>
            <a:off x="952075" y="1860945"/>
            <a:ext cx="53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lfaen" panose="010A0502050306030303" pitchFamily="18" charset="0"/>
              </a:rPr>
              <a:t>√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C52062-09C3-BBC2-68C8-CB1E7E9A3F71}"/>
              </a:ext>
            </a:extLst>
          </p:cNvPr>
          <p:cNvSpPr txBox="1"/>
          <p:nvPr/>
        </p:nvSpPr>
        <p:spPr>
          <a:xfrm>
            <a:off x="4052151" y="1869921"/>
            <a:ext cx="53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lfaen" panose="010A0502050306030303" pitchFamily="18" charset="0"/>
              </a:rPr>
              <a:t>√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79EFAD9-7955-1770-C39C-839824223BCD}"/>
              </a:ext>
            </a:extLst>
          </p:cNvPr>
          <p:cNvSpPr txBox="1"/>
          <p:nvPr/>
        </p:nvSpPr>
        <p:spPr>
          <a:xfrm>
            <a:off x="6402504" y="1828522"/>
            <a:ext cx="53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lfaen" panose="010A0502050306030303" pitchFamily="18" charset="0"/>
              </a:rPr>
              <a:t>√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5CE0F24-87E1-DC29-C2A1-04A2CF85CA3D}"/>
              </a:ext>
            </a:extLst>
          </p:cNvPr>
          <p:cNvSpPr txBox="1"/>
          <p:nvPr/>
        </p:nvSpPr>
        <p:spPr>
          <a:xfrm>
            <a:off x="9064416" y="1828522"/>
            <a:ext cx="53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lfaen" panose="010A0502050306030303" pitchFamily="18" charset="0"/>
              </a:rPr>
              <a:t>√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2840BAB-843F-DD51-1087-1A12A60936E4}"/>
              </a:ext>
            </a:extLst>
          </p:cNvPr>
          <p:cNvSpPr txBox="1"/>
          <p:nvPr/>
        </p:nvSpPr>
        <p:spPr>
          <a:xfrm>
            <a:off x="365603" y="4371754"/>
            <a:ext cx="53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lfaen" panose="010A0502050306030303" pitchFamily="18" charset="0"/>
              </a:rPr>
              <a:t>√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200D24F-59E2-1E06-B274-CE5EE629098F}"/>
              </a:ext>
            </a:extLst>
          </p:cNvPr>
          <p:cNvSpPr txBox="1"/>
          <p:nvPr/>
        </p:nvSpPr>
        <p:spPr>
          <a:xfrm>
            <a:off x="2789833" y="4371754"/>
            <a:ext cx="53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lfaen" panose="010A0502050306030303" pitchFamily="18" charset="0"/>
              </a:rPr>
              <a:t>√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25BF39E-623A-7BA2-5FB4-76DFDEF1B1C7}"/>
              </a:ext>
            </a:extLst>
          </p:cNvPr>
          <p:cNvSpPr txBox="1"/>
          <p:nvPr/>
        </p:nvSpPr>
        <p:spPr>
          <a:xfrm>
            <a:off x="5160584" y="4336360"/>
            <a:ext cx="53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lfaen" panose="010A0502050306030303" pitchFamily="18" charset="0"/>
              </a:rPr>
              <a:t>√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DE4D16-75D1-BE3C-7078-4A8319F04DBB}"/>
              </a:ext>
            </a:extLst>
          </p:cNvPr>
          <p:cNvSpPr txBox="1"/>
          <p:nvPr/>
        </p:nvSpPr>
        <p:spPr>
          <a:xfrm>
            <a:off x="7491988" y="4371754"/>
            <a:ext cx="53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lfaen" panose="010A0502050306030303" pitchFamily="18" charset="0"/>
              </a:rPr>
              <a:t>√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44C40F21-2F46-26E5-226B-5D8941D113E9}"/>
              </a:ext>
            </a:extLst>
          </p:cNvPr>
          <p:cNvSpPr txBox="1"/>
          <p:nvPr/>
        </p:nvSpPr>
        <p:spPr>
          <a:xfrm>
            <a:off x="9598832" y="4371754"/>
            <a:ext cx="5344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Sylfaen" panose="010A0502050306030303" pitchFamily="18" charset="0"/>
              </a:rPr>
              <a:t>√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5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E353669B-FE9A-C26D-32CA-4F16D078C6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32942" y="121628"/>
            <a:ext cx="1854497" cy="1042340"/>
          </a:xfrm>
          <a:prstGeom prst="rect">
            <a:avLst/>
          </a:prstGeom>
        </p:spPr>
      </p:pic>
      <p:pic>
        <p:nvPicPr>
          <p:cNvPr id="14" name="4 phút đếm ngược nhạc sôi nổi hào hứng 4 minutes countdown with music">
            <a:hlinkClick r:id="" action="ppaction://media"/>
            <a:extLst>
              <a:ext uri="{FF2B5EF4-FFF2-40B4-BE49-F238E27FC236}">
                <a16:creationId xmlns:a16="http://schemas.microsoft.com/office/drawing/2014/main" id="{8A7889CC-F8B0-E640-1412-DBCF8C8E29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800140" y="70099"/>
            <a:ext cx="1922459" cy="108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58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09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82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>
            <a:extLst>
              <a:ext uri="{FF2B5EF4-FFF2-40B4-BE49-F238E27FC236}">
                <a16:creationId xmlns:a16="http://schemas.microsoft.com/office/drawing/2014/main" id="{A0B97CA5-F187-1DE9-D52D-03218F3A4AC3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0"/>
            <a:chExt cx="4517126" cy="199460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9235256-F565-57D0-8506-0F44C77A7918}"/>
                </a:ext>
              </a:extLst>
            </p:cNvPr>
            <p:cNvSpPr/>
            <p:nvPr/>
          </p:nvSpPr>
          <p:spPr>
            <a:xfrm>
              <a:off x="0" y="0"/>
              <a:ext cx="4517126" cy="1994602"/>
            </a:xfrm>
            <a:custGeom>
              <a:avLst/>
              <a:gdLst/>
              <a:ahLst/>
              <a:cxnLst/>
              <a:rect l="l" t="t" r="r" b="b"/>
              <a:pathLst>
                <a:path w="4517126" h="1994602">
                  <a:moveTo>
                    <a:pt x="23021" y="0"/>
                  </a:moveTo>
                  <a:lnTo>
                    <a:pt x="4494104" y="0"/>
                  </a:lnTo>
                  <a:cubicBezTo>
                    <a:pt x="4500210" y="0"/>
                    <a:pt x="4506066" y="2425"/>
                    <a:pt x="4510383" y="6743"/>
                  </a:cubicBezTo>
                  <a:cubicBezTo>
                    <a:pt x="4514700" y="11060"/>
                    <a:pt x="4517126" y="16916"/>
                    <a:pt x="4517126" y="23021"/>
                  </a:cubicBezTo>
                  <a:lnTo>
                    <a:pt x="4517126" y="1971581"/>
                  </a:lnTo>
                  <a:cubicBezTo>
                    <a:pt x="4517126" y="1984295"/>
                    <a:pt x="4506819" y="1994602"/>
                    <a:pt x="4494104" y="1994602"/>
                  </a:cubicBezTo>
                  <a:lnTo>
                    <a:pt x="23021" y="1994602"/>
                  </a:lnTo>
                  <a:cubicBezTo>
                    <a:pt x="16916" y="1994602"/>
                    <a:pt x="11060" y="1992177"/>
                    <a:pt x="6743" y="1987859"/>
                  </a:cubicBezTo>
                  <a:cubicBezTo>
                    <a:pt x="2425" y="1983542"/>
                    <a:pt x="0" y="1977687"/>
                    <a:pt x="0" y="1971581"/>
                  </a:cubicBezTo>
                  <a:lnTo>
                    <a:pt x="0" y="23021"/>
                  </a:lnTo>
                  <a:cubicBezTo>
                    <a:pt x="0" y="16916"/>
                    <a:pt x="2425" y="11060"/>
                    <a:pt x="6743" y="6743"/>
                  </a:cubicBezTo>
                  <a:cubicBezTo>
                    <a:pt x="11060" y="2425"/>
                    <a:pt x="16916" y="0"/>
                    <a:pt x="23021" y="0"/>
                  </a:cubicBezTo>
                  <a:close/>
                </a:path>
              </a:pathLst>
            </a:custGeom>
            <a:solidFill>
              <a:srgbClr val="77AF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596D5AF8-F154-10ED-3C9B-1B418055626D}"/>
                </a:ext>
              </a:extLst>
            </p:cNvPr>
            <p:cNvSpPr txBox="1"/>
            <p:nvPr/>
          </p:nvSpPr>
          <p:spPr>
            <a:xfrm>
              <a:off x="0" y="-38100"/>
              <a:ext cx="4517126" cy="2032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>
            <a:extLst>
              <a:ext uri="{FF2B5EF4-FFF2-40B4-BE49-F238E27FC236}">
                <a16:creationId xmlns:a16="http://schemas.microsoft.com/office/drawing/2014/main" id="{AB384A70-A28A-4F97-C508-14D096D5844D}"/>
              </a:ext>
            </a:extLst>
          </p:cNvPr>
          <p:cNvGrpSpPr/>
          <p:nvPr/>
        </p:nvGrpSpPr>
        <p:grpSpPr>
          <a:xfrm>
            <a:off x="632019" y="717725"/>
            <a:ext cx="11055157" cy="5831874"/>
            <a:chOff x="0" y="0"/>
            <a:chExt cx="4483575" cy="2032990"/>
          </a:xfrm>
          <a:solidFill>
            <a:schemeClr val="bg1"/>
          </a:solidFill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07849BA0-A4BC-684C-5292-E3C272C3F09D}"/>
                </a:ext>
              </a:extLst>
            </p:cNvPr>
            <p:cNvSpPr/>
            <p:nvPr/>
          </p:nvSpPr>
          <p:spPr>
            <a:xfrm>
              <a:off x="0" y="0"/>
              <a:ext cx="4483575" cy="2032990"/>
            </a:xfrm>
            <a:custGeom>
              <a:avLst/>
              <a:gdLst/>
              <a:ahLst/>
              <a:cxnLst/>
              <a:rect l="l" t="t" r="r" b="b"/>
              <a:pathLst>
                <a:path w="4483575" h="2032990">
                  <a:moveTo>
                    <a:pt x="23194" y="0"/>
                  </a:moveTo>
                  <a:lnTo>
                    <a:pt x="4460381" y="0"/>
                  </a:lnTo>
                  <a:cubicBezTo>
                    <a:pt x="4473191" y="0"/>
                    <a:pt x="4483575" y="10384"/>
                    <a:pt x="4483575" y="23194"/>
                  </a:cubicBezTo>
                  <a:lnTo>
                    <a:pt x="4483575" y="2009797"/>
                  </a:lnTo>
                  <a:cubicBezTo>
                    <a:pt x="4483575" y="2015948"/>
                    <a:pt x="4481131" y="2021847"/>
                    <a:pt x="4476781" y="2026197"/>
                  </a:cubicBezTo>
                  <a:cubicBezTo>
                    <a:pt x="4472432" y="2030547"/>
                    <a:pt x="4466532" y="2032990"/>
                    <a:pt x="4460381" y="2032990"/>
                  </a:cubicBezTo>
                  <a:lnTo>
                    <a:pt x="23194" y="2032990"/>
                  </a:lnTo>
                  <a:cubicBezTo>
                    <a:pt x="17042" y="2032990"/>
                    <a:pt x="11143" y="2030547"/>
                    <a:pt x="6793" y="2026197"/>
                  </a:cubicBezTo>
                  <a:cubicBezTo>
                    <a:pt x="2444" y="2021847"/>
                    <a:pt x="0" y="2015948"/>
                    <a:pt x="0" y="2009797"/>
                  </a:cubicBezTo>
                  <a:lnTo>
                    <a:pt x="0" y="23194"/>
                  </a:lnTo>
                  <a:cubicBezTo>
                    <a:pt x="0" y="17042"/>
                    <a:pt x="2444" y="11143"/>
                    <a:pt x="6793" y="6793"/>
                  </a:cubicBezTo>
                  <a:cubicBezTo>
                    <a:pt x="11143" y="2444"/>
                    <a:pt x="17042" y="0"/>
                    <a:pt x="23194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3328B6E3-35AE-BF6E-D505-16C58CD7FCE3}"/>
                </a:ext>
              </a:extLst>
            </p:cNvPr>
            <p:cNvSpPr txBox="1"/>
            <p:nvPr/>
          </p:nvSpPr>
          <p:spPr>
            <a:xfrm>
              <a:off x="0" y="-38100"/>
              <a:ext cx="4483575" cy="207109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0CCB952-36B6-2174-DA7B-D5B743E452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180931"/>
              </p:ext>
            </p:extLst>
          </p:nvPr>
        </p:nvGraphicFramePr>
        <p:xfrm>
          <a:off x="1378226" y="1276257"/>
          <a:ext cx="9435548" cy="473642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127513">
                  <a:extLst>
                    <a:ext uri="{9D8B030D-6E8A-4147-A177-3AD203B41FA5}">
                      <a16:colId xmlns:a16="http://schemas.microsoft.com/office/drawing/2014/main" val="3282639161"/>
                    </a:ext>
                  </a:extLst>
                </a:gridCol>
                <a:gridCol w="3090701">
                  <a:extLst>
                    <a:ext uri="{9D8B030D-6E8A-4147-A177-3AD203B41FA5}">
                      <a16:colId xmlns:a16="http://schemas.microsoft.com/office/drawing/2014/main" val="2524215936"/>
                    </a:ext>
                  </a:extLst>
                </a:gridCol>
                <a:gridCol w="3217334">
                  <a:extLst>
                    <a:ext uri="{9D8B030D-6E8A-4147-A177-3AD203B41FA5}">
                      <a16:colId xmlns:a16="http://schemas.microsoft.com/office/drawing/2014/main" val="2525868900"/>
                    </a:ext>
                  </a:extLst>
                </a:gridCol>
              </a:tblGrid>
              <a:tr h="742228"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K (Knows)</a:t>
                      </a:r>
                      <a:endParaRPr lang="vi-VN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W (Wants)</a:t>
                      </a:r>
                      <a:endParaRPr lang="vi-VN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dirty="0">
                          <a:solidFill>
                            <a:schemeClr val="tx1"/>
                          </a:solidFill>
                        </a:rPr>
                        <a:t>L (Learns)</a:t>
                      </a:r>
                      <a:endParaRPr lang="vi-VN" sz="3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6403319"/>
                  </a:ext>
                </a:extLst>
              </a:tr>
              <a:tr h="3994194">
                <a:tc>
                  <a:txBody>
                    <a:bodyPr/>
                    <a:lstStyle/>
                    <a:p>
                      <a:pPr marL="174625" indent="-174625" algn="just">
                        <a:buFontTx/>
                        <a:buChar char="-"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Em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đã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biết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năng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  <a:p>
                      <a:pPr marL="174625" indent="-174625" algn="just">
                        <a:buFontTx/>
                        <a:buChar char="-"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Em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đã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nghe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năng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trong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trường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hợp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nào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4625" indent="-174625" algn="just">
                        <a:buFontTx/>
                        <a:buChar char="-"/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Em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muốn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biết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thêm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gì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về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năng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</a:rPr>
                        <a:t>lượng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  <a:p>
                      <a:pPr marL="0" indent="0" algn="just">
                        <a:buFontTx/>
                        <a:buNone/>
                      </a:pP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endParaRPr lang="vi-VN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4947824"/>
                  </a:ext>
                </a:extLst>
              </a:tr>
            </a:tbl>
          </a:graphicData>
        </a:graphic>
      </p:graphicFrame>
      <p:sp>
        <p:nvSpPr>
          <p:cNvPr id="10" name="Freeform 12">
            <a:extLst>
              <a:ext uri="{FF2B5EF4-FFF2-40B4-BE49-F238E27FC236}">
                <a16:creationId xmlns:a16="http://schemas.microsoft.com/office/drawing/2014/main" id="{FF77244D-AD3E-89CA-3C48-4E81A8F21D73}"/>
              </a:ext>
            </a:extLst>
          </p:cNvPr>
          <p:cNvSpPr/>
          <p:nvPr/>
        </p:nvSpPr>
        <p:spPr>
          <a:xfrm>
            <a:off x="10874278" y="5809953"/>
            <a:ext cx="1371406" cy="1078477"/>
          </a:xfrm>
          <a:custGeom>
            <a:avLst/>
            <a:gdLst/>
            <a:ahLst/>
            <a:cxnLst/>
            <a:rect l="l" t="t" r="r" b="b"/>
            <a:pathLst>
              <a:path w="3068674" h="2883275">
                <a:moveTo>
                  <a:pt x="0" y="0"/>
                </a:moveTo>
                <a:lnTo>
                  <a:pt x="3068674" y="0"/>
                </a:lnTo>
                <a:lnTo>
                  <a:pt x="3068674" y="2883275"/>
                </a:lnTo>
                <a:lnTo>
                  <a:pt x="0" y="28832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15BFF523-FBE7-3BB7-111C-C92726BF07B2}"/>
              </a:ext>
            </a:extLst>
          </p:cNvPr>
          <p:cNvSpPr/>
          <p:nvPr/>
        </p:nvSpPr>
        <p:spPr>
          <a:xfrm>
            <a:off x="10781381" y="42527"/>
            <a:ext cx="1371406" cy="1078477"/>
          </a:xfrm>
          <a:custGeom>
            <a:avLst/>
            <a:gdLst/>
            <a:ahLst/>
            <a:cxnLst/>
            <a:rect l="l" t="t" r="r" b="b"/>
            <a:pathLst>
              <a:path w="1666825" h="1518200">
                <a:moveTo>
                  <a:pt x="0" y="0"/>
                </a:moveTo>
                <a:lnTo>
                  <a:pt x="1666825" y="0"/>
                </a:lnTo>
                <a:lnTo>
                  <a:pt x="1666825" y="1518200"/>
                </a:lnTo>
                <a:lnTo>
                  <a:pt x="0" y="1518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1044CDB1-B946-9A35-735F-83A808665C09}"/>
              </a:ext>
            </a:extLst>
          </p:cNvPr>
          <p:cNvSpPr/>
          <p:nvPr/>
        </p:nvSpPr>
        <p:spPr>
          <a:xfrm>
            <a:off x="162717" y="269600"/>
            <a:ext cx="1371406" cy="1078477"/>
          </a:xfrm>
          <a:custGeom>
            <a:avLst/>
            <a:gdLst/>
            <a:ahLst/>
            <a:cxnLst/>
            <a:rect l="l" t="t" r="r" b="b"/>
            <a:pathLst>
              <a:path w="1436164" h="1087895">
                <a:moveTo>
                  <a:pt x="0" y="0"/>
                </a:moveTo>
                <a:lnTo>
                  <a:pt x="1436164" y="0"/>
                </a:lnTo>
                <a:lnTo>
                  <a:pt x="1436164" y="1087894"/>
                </a:lnTo>
                <a:lnTo>
                  <a:pt x="0" y="1087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9">
            <a:extLst>
              <a:ext uri="{FF2B5EF4-FFF2-40B4-BE49-F238E27FC236}">
                <a16:creationId xmlns:a16="http://schemas.microsoft.com/office/drawing/2014/main" id="{798505AF-CA7C-C554-2840-16520A53E9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26436" y="238361"/>
            <a:ext cx="3339128" cy="7401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4C8AF3-46B2-8636-8C79-A994F41C4671}"/>
              </a:ext>
            </a:extLst>
          </p:cNvPr>
          <p:cNvSpPr txBox="1"/>
          <p:nvPr/>
        </p:nvSpPr>
        <p:spPr>
          <a:xfrm>
            <a:off x="4738897" y="252114"/>
            <a:ext cx="2714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KWL</a:t>
            </a:r>
            <a:endParaRPr lang="vi-VN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76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ì sao không nên hạ kính cửa sổ khi xe đang chạy?">
            <a:extLst>
              <a:ext uri="{FF2B5EF4-FFF2-40B4-BE49-F238E27FC236}">
                <a16:creationId xmlns:a16="http://schemas.microsoft.com/office/drawing/2014/main" id="{AAD1C974-F662-F344-8F7E-6EDEFF7A74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 bwMode="auto">
          <a:xfrm>
            <a:off x="1150568" y="646358"/>
            <a:ext cx="2347223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 Box 56">
            <a:extLst>
              <a:ext uri="{FF2B5EF4-FFF2-40B4-BE49-F238E27FC236}">
                <a16:creationId xmlns:a16="http://schemas.microsoft.com/office/drawing/2014/main" id="{CF0B79CE-1505-9F4B-A93C-E44FF476C54C}"/>
              </a:ext>
            </a:extLst>
          </p:cNvPr>
          <p:cNvSpPr txBox="1"/>
          <p:nvPr/>
        </p:nvSpPr>
        <p:spPr>
          <a:xfrm>
            <a:off x="1278969" y="2115511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Ô tô đang chuyển động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E92B580-1DF7-E143-AADA-FA3E0EC4D8BD}"/>
              </a:ext>
            </a:extLst>
          </p:cNvPr>
          <p:cNvSpPr/>
          <p:nvPr/>
        </p:nvSpPr>
        <p:spPr>
          <a:xfrm>
            <a:off x="911653" y="540428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3AB212-91EB-4D5B-86F7-B964AA7B5C96}"/>
              </a:ext>
            </a:extLst>
          </p:cNvPr>
          <p:cNvGrpSpPr/>
          <p:nvPr/>
        </p:nvGrpSpPr>
        <p:grpSpPr>
          <a:xfrm>
            <a:off x="3987316" y="540428"/>
            <a:ext cx="2117429" cy="1954178"/>
            <a:chOff x="3987316" y="540428"/>
            <a:chExt cx="2117429" cy="1954178"/>
          </a:xfrm>
        </p:grpSpPr>
        <p:pic>
          <p:nvPicPr>
            <p:cNvPr id="5" name="Picture 4" descr="ĐÁNH GIÁ] 40 Viên Pin Tiểu AA - Pin con thỏ - Pin rabbit, giá rẻ 59,000đ!  Xem đánh giá ... | CuaHangGiaRe.Vn">
              <a:extLst>
                <a:ext uri="{FF2B5EF4-FFF2-40B4-BE49-F238E27FC236}">
                  <a16:creationId xmlns:a16="http://schemas.microsoft.com/office/drawing/2014/main" id="{95EEF343-821E-8E4C-A86F-EACD80A5CA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4" b="5505"/>
            <a:stretch/>
          </p:blipFill>
          <p:spPr bwMode="auto">
            <a:xfrm>
              <a:off x="4226231" y="646358"/>
              <a:ext cx="1666609" cy="1440000"/>
            </a:xfrm>
            <a:prstGeom prst="rect">
              <a:avLst/>
            </a:prstGeom>
            <a:noFill/>
            <a:ln>
              <a:solidFill>
                <a:sysClr val="window" lastClr="FFFFFF">
                  <a:lumMod val="75000"/>
                </a:sys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Text Box 78">
              <a:extLst>
                <a:ext uri="{FF2B5EF4-FFF2-40B4-BE49-F238E27FC236}">
                  <a16:creationId xmlns:a16="http://schemas.microsoft.com/office/drawing/2014/main" id="{9E20F147-DFA4-294D-8222-084FDCB37992}"/>
                </a:ext>
              </a:extLst>
            </p:cNvPr>
            <p:cNvSpPr txBox="1"/>
            <p:nvPr/>
          </p:nvSpPr>
          <p:spPr>
            <a:xfrm>
              <a:off x="4014325" y="2115511"/>
              <a:ext cx="2090420" cy="37909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Viên pin</a:t>
              </a:r>
              <a:endParaRPr lang="en-VN" sz="200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E6502689-CBF5-D541-BE5D-A70F06D83178}"/>
                </a:ext>
              </a:extLst>
            </p:cNvPr>
            <p:cNvSpPr/>
            <p:nvPr/>
          </p:nvSpPr>
          <p:spPr>
            <a:xfrm>
              <a:off x="3987316" y="540428"/>
              <a:ext cx="477830" cy="4778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F84D6044-8B91-48FB-BCC6-436A8E2788E2}"/>
              </a:ext>
            </a:extLst>
          </p:cNvPr>
          <p:cNvGrpSpPr/>
          <p:nvPr/>
        </p:nvGrpSpPr>
        <p:grpSpPr>
          <a:xfrm>
            <a:off x="6382365" y="546735"/>
            <a:ext cx="2247600" cy="1947871"/>
            <a:chOff x="6382365" y="546735"/>
            <a:chExt cx="2247600" cy="1947871"/>
          </a:xfrm>
        </p:grpSpPr>
        <p:pic>
          <p:nvPicPr>
            <p:cNvPr id="6" name="Picture 5" descr="Vì sao ngọn lửa lại bốc lên cao khi cháy? - VnExpress">
              <a:extLst>
                <a:ext uri="{FF2B5EF4-FFF2-40B4-BE49-F238E27FC236}">
                  <a16:creationId xmlns:a16="http://schemas.microsoft.com/office/drawing/2014/main" id="{857601B1-3700-E24D-8CCB-1B7787657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1280" y="646358"/>
              <a:ext cx="1926950" cy="14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Text Box 77">
              <a:extLst>
                <a:ext uri="{FF2B5EF4-FFF2-40B4-BE49-F238E27FC236}">
                  <a16:creationId xmlns:a16="http://schemas.microsoft.com/office/drawing/2014/main" id="{8B736C94-81D6-404E-ACB6-FBB7EE96B6B9}"/>
                </a:ext>
              </a:extLst>
            </p:cNvPr>
            <p:cNvSpPr txBox="1"/>
            <p:nvPr/>
          </p:nvSpPr>
          <p:spPr>
            <a:xfrm>
              <a:off x="6539545" y="2115511"/>
              <a:ext cx="2090420" cy="37909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3. Ngọn lửa</a:t>
              </a:r>
              <a:endParaRPr lang="en-VN" sz="200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B7AA7468-64DF-804F-BC6F-253E8461119E}"/>
                </a:ext>
              </a:extLst>
            </p:cNvPr>
            <p:cNvSpPr/>
            <p:nvPr/>
          </p:nvSpPr>
          <p:spPr>
            <a:xfrm>
              <a:off x="6382365" y="546735"/>
              <a:ext cx="477830" cy="4778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B0AB034-FBDC-4068-9597-BCC25A31AC22}"/>
              </a:ext>
            </a:extLst>
          </p:cNvPr>
          <p:cNvGrpSpPr/>
          <p:nvPr/>
        </p:nvGrpSpPr>
        <p:grpSpPr>
          <a:xfrm>
            <a:off x="9037755" y="540428"/>
            <a:ext cx="2117085" cy="1954178"/>
            <a:chOff x="9037755" y="540428"/>
            <a:chExt cx="2117085" cy="1954178"/>
          </a:xfrm>
        </p:grpSpPr>
        <p:pic>
          <p:nvPicPr>
            <p:cNvPr id="7" name="Picture 6" descr="Why LEDs Are Better Than Any Other Light Source | REenergizeCO">
              <a:extLst>
                <a:ext uri="{FF2B5EF4-FFF2-40B4-BE49-F238E27FC236}">
                  <a16:creationId xmlns:a16="http://schemas.microsoft.com/office/drawing/2014/main" id="{79527C33-3DA8-B344-AA29-5DD131A084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935"/>
            <a:stretch/>
          </p:blipFill>
          <p:spPr bwMode="auto">
            <a:xfrm>
              <a:off x="9276670" y="675511"/>
              <a:ext cx="1665920" cy="144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 Box 76">
              <a:extLst>
                <a:ext uri="{FF2B5EF4-FFF2-40B4-BE49-F238E27FC236}">
                  <a16:creationId xmlns:a16="http://schemas.microsoft.com/office/drawing/2014/main" id="{34F7F565-0027-8E44-9973-EAE3220C9A06}"/>
                </a:ext>
              </a:extLst>
            </p:cNvPr>
            <p:cNvSpPr txBox="1"/>
            <p:nvPr/>
          </p:nvSpPr>
          <p:spPr>
            <a:xfrm>
              <a:off x="9064420" y="2115511"/>
              <a:ext cx="2090420" cy="37909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 Bóng đèn</a:t>
              </a:r>
              <a:endParaRPr lang="en-VN" sz="200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EBA8D2D0-FF19-314B-A2E8-187C838E824D}"/>
                </a:ext>
              </a:extLst>
            </p:cNvPr>
            <p:cNvSpPr/>
            <p:nvPr/>
          </p:nvSpPr>
          <p:spPr>
            <a:xfrm>
              <a:off x="9037755" y="540428"/>
              <a:ext cx="477830" cy="4778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FC5AD5D-1FB9-8D4E-9202-79BB45F34122}"/>
              </a:ext>
            </a:extLst>
          </p:cNvPr>
          <p:cNvSpPr txBox="1"/>
          <p:nvPr/>
        </p:nvSpPr>
        <p:spPr>
          <a:xfrm>
            <a:off x="911653" y="486955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3A"/>
                </a:solidFill>
              </a:rPr>
              <a:t>✓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9A83470-0645-AF4F-84E3-9F62EBF6CE50}"/>
              </a:ext>
            </a:extLst>
          </p:cNvPr>
          <p:cNvSpPr txBox="1"/>
          <p:nvPr/>
        </p:nvSpPr>
        <p:spPr>
          <a:xfrm>
            <a:off x="3987316" y="486955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3A"/>
                </a:solidFill>
              </a:rPr>
              <a:t>✓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D2E1B97-E977-CD4D-B161-DC107B49D9F7}"/>
              </a:ext>
            </a:extLst>
          </p:cNvPr>
          <p:cNvSpPr txBox="1"/>
          <p:nvPr/>
        </p:nvSpPr>
        <p:spPr>
          <a:xfrm>
            <a:off x="6396484" y="497639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3A"/>
                </a:solidFill>
              </a:rPr>
              <a:t>✓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0B9CFE2-46AA-4440-A600-073EE03AD6D8}"/>
              </a:ext>
            </a:extLst>
          </p:cNvPr>
          <p:cNvSpPr txBox="1"/>
          <p:nvPr/>
        </p:nvSpPr>
        <p:spPr>
          <a:xfrm>
            <a:off x="9051674" y="481065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3A"/>
                </a:solidFill>
              </a:rPr>
              <a:t>✓</a:t>
            </a:r>
          </a:p>
        </p:txBody>
      </p:sp>
      <p:sp>
        <p:nvSpPr>
          <p:cNvPr id="40" name="Text Box 78">
            <a:extLst>
              <a:ext uri="{FF2B5EF4-FFF2-40B4-BE49-F238E27FC236}">
                <a16:creationId xmlns:a16="http://schemas.microsoft.com/office/drawing/2014/main" id="{C7CAA7C0-E1CB-5A49-A61A-9E894528B7DD}"/>
              </a:ext>
            </a:extLst>
          </p:cNvPr>
          <p:cNvSpPr txBox="1"/>
          <p:nvPr/>
        </p:nvSpPr>
        <p:spPr>
          <a:xfrm>
            <a:off x="1278969" y="3381870"/>
            <a:ext cx="2090420" cy="48177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 năng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78">
            <a:extLst>
              <a:ext uri="{FF2B5EF4-FFF2-40B4-BE49-F238E27FC236}">
                <a16:creationId xmlns:a16="http://schemas.microsoft.com/office/drawing/2014/main" id="{3D373500-4EB2-0A40-A1ED-A11FBB56179C}"/>
              </a:ext>
            </a:extLst>
          </p:cNvPr>
          <p:cNvSpPr txBox="1"/>
          <p:nvPr/>
        </p:nvSpPr>
        <p:spPr>
          <a:xfrm>
            <a:off x="1278969" y="4750909"/>
            <a:ext cx="2090420" cy="90335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2" name="Text Box 78">
            <a:extLst>
              <a:ext uri="{FF2B5EF4-FFF2-40B4-BE49-F238E27FC236}">
                <a16:creationId xmlns:a16="http://schemas.microsoft.com/office/drawing/2014/main" id="{A232E923-ED0F-7E41-85A4-4A9820125C3A}"/>
              </a:ext>
            </a:extLst>
          </p:cNvPr>
          <p:cNvSpPr txBox="1"/>
          <p:nvPr/>
        </p:nvSpPr>
        <p:spPr>
          <a:xfrm>
            <a:off x="3987316" y="2993432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điện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3" name="Text Box 78">
            <a:extLst>
              <a:ext uri="{FF2B5EF4-FFF2-40B4-BE49-F238E27FC236}">
                <a16:creationId xmlns:a16="http://schemas.microsoft.com/office/drawing/2014/main" id="{8344195C-654F-3D4F-A472-D5B42A67B065}"/>
              </a:ext>
            </a:extLst>
          </p:cNvPr>
          <p:cNvSpPr txBox="1"/>
          <p:nvPr/>
        </p:nvSpPr>
        <p:spPr>
          <a:xfrm>
            <a:off x="3987316" y="4781007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hoá học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 Box 78">
            <a:extLst>
              <a:ext uri="{FF2B5EF4-FFF2-40B4-BE49-F238E27FC236}">
                <a16:creationId xmlns:a16="http://schemas.microsoft.com/office/drawing/2014/main" id="{33A55AC9-1BF0-8649-B911-67EF90402AFB}"/>
              </a:ext>
            </a:extLst>
          </p:cNvPr>
          <p:cNvSpPr txBox="1"/>
          <p:nvPr/>
        </p:nvSpPr>
        <p:spPr>
          <a:xfrm>
            <a:off x="6539545" y="2993432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78">
            <a:extLst>
              <a:ext uri="{FF2B5EF4-FFF2-40B4-BE49-F238E27FC236}">
                <a16:creationId xmlns:a16="http://schemas.microsoft.com/office/drawing/2014/main" id="{9ABC2534-DD7D-5847-A40A-EDEF181E8049}"/>
              </a:ext>
            </a:extLst>
          </p:cNvPr>
          <p:cNvSpPr txBox="1"/>
          <p:nvPr/>
        </p:nvSpPr>
        <p:spPr>
          <a:xfrm>
            <a:off x="6539545" y="4781007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ánh sáng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 Box 78">
            <a:extLst>
              <a:ext uri="{FF2B5EF4-FFF2-40B4-BE49-F238E27FC236}">
                <a16:creationId xmlns:a16="http://schemas.microsoft.com/office/drawing/2014/main" id="{B52DFB47-8949-1F49-A05B-3F6C9A382195}"/>
              </a:ext>
            </a:extLst>
          </p:cNvPr>
          <p:cNvSpPr txBox="1"/>
          <p:nvPr/>
        </p:nvSpPr>
        <p:spPr>
          <a:xfrm>
            <a:off x="9051674" y="4793282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7" name="Text Box 78">
            <a:extLst>
              <a:ext uri="{FF2B5EF4-FFF2-40B4-BE49-F238E27FC236}">
                <a16:creationId xmlns:a16="http://schemas.microsoft.com/office/drawing/2014/main" id="{51C012B2-1D0F-2A40-AF7A-AFF8ACFB7FC5}"/>
              </a:ext>
            </a:extLst>
          </p:cNvPr>
          <p:cNvSpPr txBox="1"/>
          <p:nvPr/>
        </p:nvSpPr>
        <p:spPr>
          <a:xfrm>
            <a:off x="9074694" y="2992616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ánh sáng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Running free icon">
            <a:extLst>
              <a:ext uri="{FF2B5EF4-FFF2-40B4-BE49-F238E27FC236}">
                <a16:creationId xmlns:a16="http://schemas.microsoft.com/office/drawing/2014/main" id="{8109B653-1E56-8A47-9B94-E333D2952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30" y="3863646"/>
            <a:ext cx="680297" cy="68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Energy free icon">
            <a:extLst>
              <a:ext uri="{FF2B5EF4-FFF2-40B4-BE49-F238E27FC236}">
                <a16:creationId xmlns:a16="http://schemas.microsoft.com/office/drawing/2014/main" id="{21CAA602-175E-CE4D-9571-376E66694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792" y="3865839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Chemistry free icon">
            <a:extLst>
              <a:ext uri="{FF2B5EF4-FFF2-40B4-BE49-F238E27FC236}">
                <a16:creationId xmlns:a16="http://schemas.microsoft.com/office/drawing/2014/main" id="{16BB9447-55B2-6B45-8B4C-6358AB60A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385" y="5652036"/>
            <a:ext cx="680299" cy="6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Fire free icon">
            <a:extLst>
              <a:ext uri="{FF2B5EF4-FFF2-40B4-BE49-F238E27FC236}">
                <a16:creationId xmlns:a16="http://schemas.microsoft.com/office/drawing/2014/main" id="{B06C2DCA-F6F5-434B-9B92-51847E7E9D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30" y="5652036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Fire free icon">
            <a:extLst>
              <a:ext uri="{FF2B5EF4-FFF2-40B4-BE49-F238E27FC236}">
                <a16:creationId xmlns:a16="http://schemas.microsoft.com/office/drawing/2014/main" id="{60005D2F-916A-B644-869B-4B4DE0CB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06" y="3863645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Fire free icon">
            <a:extLst>
              <a:ext uri="{FF2B5EF4-FFF2-40B4-BE49-F238E27FC236}">
                <a16:creationId xmlns:a16="http://schemas.microsoft.com/office/drawing/2014/main" id="{AF01F628-9F8A-A643-809B-1B70D628F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735" y="5696637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Sun free icon">
            <a:extLst>
              <a:ext uri="{FF2B5EF4-FFF2-40B4-BE49-F238E27FC236}">
                <a16:creationId xmlns:a16="http://schemas.microsoft.com/office/drawing/2014/main" id="{A071446F-8608-D543-8E24-00A7AFE56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4606" y="5652036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Sun free icon">
            <a:extLst>
              <a:ext uri="{FF2B5EF4-FFF2-40B4-BE49-F238E27FC236}">
                <a16:creationId xmlns:a16="http://schemas.microsoft.com/office/drawing/2014/main" id="{47BD490A-DD49-0245-9DE6-7E948248D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420" y="3863645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75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19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ỗi thường gặp khi tập đàn piano - Tiến Thành Music School">
            <a:extLst>
              <a:ext uri="{FF2B5EF4-FFF2-40B4-BE49-F238E27FC236}">
                <a16:creationId xmlns:a16="http://schemas.microsoft.com/office/drawing/2014/main" id="{B3EF18C5-DB60-7941-8DA9-670F6D89AA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68" y="617887"/>
            <a:ext cx="1920715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 Box 73">
            <a:extLst>
              <a:ext uri="{FF2B5EF4-FFF2-40B4-BE49-F238E27FC236}">
                <a16:creationId xmlns:a16="http://schemas.microsoft.com/office/drawing/2014/main" id="{0351F3D9-5239-A449-B7DB-AEBE256F8388}"/>
              </a:ext>
            </a:extLst>
          </p:cNvPr>
          <p:cNvSpPr txBox="1"/>
          <p:nvPr/>
        </p:nvSpPr>
        <p:spPr>
          <a:xfrm>
            <a:off x="536394" y="2119312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Tiếng đàn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4097246-485C-1D48-BEC4-C345384B9676}"/>
              </a:ext>
            </a:extLst>
          </p:cNvPr>
          <p:cNvSpPr/>
          <p:nvPr/>
        </p:nvSpPr>
        <p:spPr>
          <a:xfrm>
            <a:off x="393253" y="489265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AD6A16F-FA1C-4851-A1BA-7F55D59BAAAB}"/>
              </a:ext>
            </a:extLst>
          </p:cNvPr>
          <p:cNvGrpSpPr/>
          <p:nvPr/>
        </p:nvGrpSpPr>
        <p:grpSpPr>
          <a:xfrm>
            <a:off x="2859859" y="489265"/>
            <a:ext cx="2033787" cy="3220913"/>
            <a:chOff x="2859859" y="489265"/>
            <a:chExt cx="2033787" cy="3220913"/>
          </a:xfrm>
        </p:grpSpPr>
        <p:pic>
          <p:nvPicPr>
            <p:cNvPr id="9" name="Picture 8" descr="3D model Book shelf books and book end | CGTrader">
              <a:extLst>
                <a:ext uri="{FF2B5EF4-FFF2-40B4-BE49-F238E27FC236}">
                  <a16:creationId xmlns:a16="http://schemas.microsoft.com/office/drawing/2014/main" id="{C6871175-F8B7-5544-9634-302FBC175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4" r="1784"/>
            <a:stretch/>
          </p:blipFill>
          <p:spPr bwMode="auto">
            <a:xfrm>
              <a:off x="3098774" y="617887"/>
              <a:ext cx="1794872" cy="144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8" name="Text Box 63">
              <a:extLst>
                <a:ext uri="{FF2B5EF4-FFF2-40B4-BE49-F238E27FC236}">
                  <a16:creationId xmlns:a16="http://schemas.microsoft.com/office/drawing/2014/main" id="{627680DA-F1B1-A14E-821D-79DB30DAF267}"/>
                </a:ext>
              </a:extLst>
            </p:cNvPr>
            <p:cNvSpPr txBox="1"/>
            <p:nvPr/>
          </p:nvSpPr>
          <p:spPr>
            <a:xfrm>
              <a:off x="3098774" y="2119312"/>
              <a:ext cx="1794872" cy="1590866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6. Cuốn sách trên giá sách</a:t>
              </a:r>
              <a:endParaRPr lang="en-VN" sz="2000" dirty="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id="{2FC0C33A-0914-7D4B-A2E9-A9AE7EBD0525}"/>
                </a:ext>
              </a:extLst>
            </p:cNvPr>
            <p:cNvSpPr/>
            <p:nvPr/>
          </p:nvSpPr>
          <p:spPr>
            <a:xfrm>
              <a:off x="2859859" y="489265"/>
              <a:ext cx="477830" cy="4778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B5CF0EE-5D8B-43E9-81BA-B238B033C8BB}"/>
              </a:ext>
            </a:extLst>
          </p:cNvPr>
          <p:cNvGrpSpPr/>
          <p:nvPr/>
        </p:nvGrpSpPr>
        <p:grpSpPr>
          <a:xfrm>
            <a:off x="5160148" y="489265"/>
            <a:ext cx="2377403" cy="3023990"/>
            <a:chOff x="5160148" y="489265"/>
            <a:chExt cx="2377403" cy="302399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B09D029-9B5D-374F-A9E7-1BE934D322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9" t="1666" r="7527"/>
            <a:stretch/>
          </p:blipFill>
          <p:spPr bwMode="auto">
            <a:xfrm>
              <a:off x="5439537" y="617887"/>
              <a:ext cx="1818627" cy="144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9" name="Text Box 71">
              <a:extLst>
                <a:ext uri="{FF2B5EF4-FFF2-40B4-BE49-F238E27FC236}">
                  <a16:creationId xmlns:a16="http://schemas.microsoft.com/office/drawing/2014/main" id="{08AC6000-32C8-BC48-A9E2-2D780A7ADF0A}"/>
                </a:ext>
              </a:extLst>
            </p:cNvPr>
            <p:cNvSpPr txBox="1"/>
            <p:nvPr/>
          </p:nvSpPr>
          <p:spPr>
            <a:xfrm>
              <a:off x="5160148" y="2116698"/>
              <a:ext cx="2377403" cy="1396557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vi-VN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7. Dây chun đang bị kéo giãn</a:t>
              </a:r>
              <a:endParaRPr lang="en-VN" sz="2000" dirty="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E18B309F-6A62-144A-A1B8-9A287A877BD7}"/>
                </a:ext>
              </a:extLst>
            </p:cNvPr>
            <p:cNvSpPr/>
            <p:nvPr/>
          </p:nvSpPr>
          <p:spPr>
            <a:xfrm>
              <a:off x="5200622" y="489265"/>
              <a:ext cx="477830" cy="4778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B783C47-55A1-4005-84EC-1BD1149703C7}"/>
              </a:ext>
            </a:extLst>
          </p:cNvPr>
          <p:cNvGrpSpPr/>
          <p:nvPr/>
        </p:nvGrpSpPr>
        <p:grpSpPr>
          <a:xfrm>
            <a:off x="7458717" y="489265"/>
            <a:ext cx="2090420" cy="2004912"/>
            <a:chOff x="7458717" y="489265"/>
            <a:chExt cx="2090420" cy="2004912"/>
          </a:xfrm>
        </p:grpSpPr>
        <p:pic>
          <p:nvPicPr>
            <p:cNvPr id="11" name="Picture 10" descr="Thực phẩm cho mùa dịch nên chọn những loại nào - LavenderCare">
              <a:extLst>
                <a:ext uri="{FF2B5EF4-FFF2-40B4-BE49-F238E27FC236}">
                  <a16:creationId xmlns:a16="http://schemas.microsoft.com/office/drawing/2014/main" id="{58271402-9BA3-4646-84F3-FF3846DAB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4055" y="623036"/>
              <a:ext cx="1523346" cy="14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 Box 69">
              <a:extLst>
                <a:ext uri="{FF2B5EF4-FFF2-40B4-BE49-F238E27FC236}">
                  <a16:creationId xmlns:a16="http://schemas.microsoft.com/office/drawing/2014/main" id="{AE137774-20E9-ED44-BC82-BEF524D98A41}"/>
                </a:ext>
              </a:extLst>
            </p:cNvPr>
            <p:cNvSpPr txBox="1"/>
            <p:nvPr/>
          </p:nvSpPr>
          <p:spPr>
            <a:xfrm>
              <a:off x="7458717" y="2115082"/>
              <a:ext cx="2090420" cy="37909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8. Thực phẩm</a:t>
              </a:r>
              <a:endParaRPr lang="en-VN" sz="2000" dirty="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91FE5EE2-EC14-6440-8828-4DFE8C28ED95}"/>
                </a:ext>
              </a:extLst>
            </p:cNvPr>
            <p:cNvSpPr/>
            <p:nvPr/>
          </p:nvSpPr>
          <p:spPr>
            <a:xfrm>
              <a:off x="7565140" y="489265"/>
              <a:ext cx="477830" cy="4778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D13077E-4BF6-43B6-A968-2BB78D20A3D3}"/>
              </a:ext>
            </a:extLst>
          </p:cNvPr>
          <p:cNvGrpSpPr/>
          <p:nvPr/>
        </p:nvGrpSpPr>
        <p:grpSpPr>
          <a:xfrm>
            <a:off x="9634377" y="489265"/>
            <a:ext cx="2278088" cy="2004911"/>
            <a:chOff x="9634377" y="489265"/>
            <a:chExt cx="2278088" cy="2004911"/>
          </a:xfrm>
        </p:grpSpPr>
        <p:pic>
          <p:nvPicPr>
            <p:cNvPr id="12" name="Picture 11" descr="Construindo átomos - Portal de Educação do Instituto Claro">
              <a:extLst>
                <a:ext uri="{FF2B5EF4-FFF2-40B4-BE49-F238E27FC236}">
                  <a16:creationId xmlns:a16="http://schemas.microsoft.com/office/drawing/2014/main" id="{371B8A05-FF24-B845-80B5-4E8D6C7D1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73292" y="617887"/>
              <a:ext cx="1987927" cy="1440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Text Box 60">
              <a:extLst>
                <a:ext uri="{FF2B5EF4-FFF2-40B4-BE49-F238E27FC236}">
                  <a16:creationId xmlns:a16="http://schemas.microsoft.com/office/drawing/2014/main" id="{BD1D1455-D354-EC4B-9037-FDA9DA6AF46E}"/>
                </a:ext>
              </a:extLst>
            </p:cNvPr>
            <p:cNvSpPr txBox="1"/>
            <p:nvPr/>
          </p:nvSpPr>
          <p:spPr>
            <a:xfrm>
              <a:off x="9822045" y="2115081"/>
              <a:ext cx="2090420" cy="37909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9. Nguyên tử</a:t>
              </a:r>
              <a:endParaRPr lang="en-VN" sz="200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CF13B483-3051-BC49-A044-1C3B6DFB8262}"/>
                </a:ext>
              </a:extLst>
            </p:cNvPr>
            <p:cNvSpPr/>
            <p:nvPr/>
          </p:nvSpPr>
          <p:spPr>
            <a:xfrm>
              <a:off x="9634377" y="489265"/>
              <a:ext cx="477830" cy="4778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CF65A500-A381-2840-84E8-E87C2A1F9920}"/>
              </a:ext>
            </a:extLst>
          </p:cNvPr>
          <p:cNvSpPr txBox="1"/>
          <p:nvPr/>
        </p:nvSpPr>
        <p:spPr>
          <a:xfrm>
            <a:off x="388739" y="452417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3A"/>
                </a:solidFill>
              </a:rPr>
              <a:t>✓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AAE8BC-54D7-8C44-B6CE-8C7C268CE82D}"/>
              </a:ext>
            </a:extLst>
          </p:cNvPr>
          <p:cNvSpPr txBox="1"/>
          <p:nvPr/>
        </p:nvSpPr>
        <p:spPr>
          <a:xfrm>
            <a:off x="2850295" y="456384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3A"/>
                </a:solidFill>
              </a:rPr>
              <a:t>✓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06B9DD5-FD47-FC4A-BADA-5D7DF1B71F72}"/>
              </a:ext>
            </a:extLst>
          </p:cNvPr>
          <p:cNvSpPr txBox="1"/>
          <p:nvPr/>
        </p:nvSpPr>
        <p:spPr>
          <a:xfrm>
            <a:off x="5182332" y="435792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3A"/>
                </a:solidFill>
              </a:rPr>
              <a:t>✓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272C15B-4314-914D-8017-DFD37B4190BC}"/>
              </a:ext>
            </a:extLst>
          </p:cNvPr>
          <p:cNvSpPr txBox="1"/>
          <p:nvPr/>
        </p:nvSpPr>
        <p:spPr>
          <a:xfrm>
            <a:off x="7561463" y="456384"/>
            <a:ext cx="4924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b="1" dirty="0">
                <a:solidFill>
                  <a:srgbClr val="FF003A"/>
                </a:solidFill>
              </a:rPr>
              <a:t>✓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BE46029-76ED-B94D-B4D5-D971F0CDC27D}"/>
              </a:ext>
            </a:extLst>
          </p:cNvPr>
          <p:cNvSpPr txBox="1"/>
          <p:nvPr/>
        </p:nvSpPr>
        <p:spPr>
          <a:xfrm>
            <a:off x="9652375" y="452417"/>
            <a:ext cx="492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200" b="1" dirty="0">
                <a:solidFill>
                  <a:srgbClr val="FF003A"/>
                </a:solidFill>
              </a:rPr>
              <a:t>✓</a:t>
            </a:r>
          </a:p>
        </p:txBody>
      </p:sp>
      <p:sp>
        <p:nvSpPr>
          <p:cNvPr id="40" name="Text Box 78">
            <a:extLst>
              <a:ext uri="{FF2B5EF4-FFF2-40B4-BE49-F238E27FC236}">
                <a16:creationId xmlns:a16="http://schemas.microsoft.com/office/drawing/2014/main" id="{413A415C-DF91-2B48-B5D3-29B3A2218B92}"/>
              </a:ext>
            </a:extLst>
          </p:cNvPr>
          <p:cNvSpPr txBox="1"/>
          <p:nvPr/>
        </p:nvSpPr>
        <p:spPr>
          <a:xfrm>
            <a:off x="9822045" y="3135776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hạt nhân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78">
            <a:extLst>
              <a:ext uri="{FF2B5EF4-FFF2-40B4-BE49-F238E27FC236}">
                <a16:creationId xmlns:a16="http://schemas.microsoft.com/office/drawing/2014/main" id="{CAEB67B2-7717-7244-A101-F353997F13B6}"/>
              </a:ext>
            </a:extLst>
          </p:cNvPr>
          <p:cNvSpPr txBox="1"/>
          <p:nvPr/>
        </p:nvSpPr>
        <p:spPr>
          <a:xfrm>
            <a:off x="9822045" y="4923351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 năng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4" name="Text Box 78">
            <a:extLst>
              <a:ext uri="{FF2B5EF4-FFF2-40B4-BE49-F238E27FC236}">
                <a16:creationId xmlns:a16="http://schemas.microsoft.com/office/drawing/2014/main" id="{C79EF642-ACAF-084B-B747-DBB2A1F88688}"/>
              </a:ext>
            </a:extLst>
          </p:cNvPr>
          <p:cNvSpPr txBox="1"/>
          <p:nvPr/>
        </p:nvSpPr>
        <p:spPr>
          <a:xfrm>
            <a:off x="7543957" y="3135776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hoá học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5" name="Text Box 78">
            <a:extLst>
              <a:ext uri="{FF2B5EF4-FFF2-40B4-BE49-F238E27FC236}">
                <a16:creationId xmlns:a16="http://schemas.microsoft.com/office/drawing/2014/main" id="{37290B02-60AD-0E4F-B54C-9F451B403C88}"/>
              </a:ext>
            </a:extLst>
          </p:cNvPr>
          <p:cNvSpPr txBox="1"/>
          <p:nvPr/>
        </p:nvSpPr>
        <p:spPr>
          <a:xfrm>
            <a:off x="7543957" y="4923351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7" name="Picture 6" descr="Chemistry free icon">
            <a:extLst>
              <a:ext uri="{FF2B5EF4-FFF2-40B4-BE49-F238E27FC236}">
                <a16:creationId xmlns:a16="http://schemas.microsoft.com/office/drawing/2014/main" id="{C548E0C6-8ADF-1348-8223-7292478B88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17" y="4039131"/>
            <a:ext cx="680299" cy="6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 Box 78">
            <a:extLst>
              <a:ext uri="{FF2B5EF4-FFF2-40B4-BE49-F238E27FC236}">
                <a16:creationId xmlns:a16="http://schemas.microsoft.com/office/drawing/2014/main" id="{ACC99AD7-EC97-AC4F-AA31-0C091E6EE1FD}"/>
              </a:ext>
            </a:extLst>
          </p:cNvPr>
          <p:cNvSpPr txBox="1"/>
          <p:nvPr/>
        </p:nvSpPr>
        <p:spPr>
          <a:xfrm>
            <a:off x="5173591" y="3135776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năng</a:t>
            </a:r>
          </a:p>
          <a:p>
            <a:pPr algn="ctr">
              <a:lnSpc>
                <a:spcPct val="107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đàn hồi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78">
            <a:extLst>
              <a:ext uri="{FF2B5EF4-FFF2-40B4-BE49-F238E27FC236}">
                <a16:creationId xmlns:a16="http://schemas.microsoft.com/office/drawing/2014/main" id="{ED926EC6-F550-C64B-A3C8-70D213B37CEC}"/>
              </a:ext>
            </a:extLst>
          </p:cNvPr>
          <p:cNvSpPr txBox="1"/>
          <p:nvPr/>
        </p:nvSpPr>
        <p:spPr>
          <a:xfrm>
            <a:off x="5173591" y="4923351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0" name="Text Box 78">
            <a:extLst>
              <a:ext uri="{FF2B5EF4-FFF2-40B4-BE49-F238E27FC236}">
                <a16:creationId xmlns:a16="http://schemas.microsoft.com/office/drawing/2014/main" id="{839EF870-F678-A749-90F4-D884F7375373}"/>
              </a:ext>
            </a:extLst>
          </p:cNvPr>
          <p:cNvSpPr txBox="1"/>
          <p:nvPr/>
        </p:nvSpPr>
        <p:spPr>
          <a:xfrm>
            <a:off x="2943198" y="3135776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 năng</a:t>
            </a:r>
          </a:p>
          <a:p>
            <a:pPr algn="ctr">
              <a:lnSpc>
                <a:spcPct val="107000"/>
              </a:lnSpc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hấp dẫn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1" name="Text Box 78">
            <a:extLst>
              <a:ext uri="{FF2B5EF4-FFF2-40B4-BE49-F238E27FC236}">
                <a16:creationId xmlns:a16="http://schemas.microsoft.com/office/drawing/2014/main" id="{81B1BA02-5F2A-FD48-87E7-3E2F825E5AF9}"/>
              </a:ext>
            </a:extLst>
          </p:cNvPr>
          <p:cNvSpPr txBox="1"/>
          <p:nvPr/>
        </p:nvSpPr>
        <p:spPr>
          <a:xfrm>
            <a:off x="2943198" y="4923351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nhiệt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 Box 78">
            <a:extLst>
              <a:ext uri="{FF2B5EF4-FFF2-40B4-BE49-F238E27FC236}">
                <a16:creationId xmlns:a16="http://schemas.microsoft.com/office/drawing/2014/main" id="{76030D96-2592-6B4B-A228-0229F9D9FA17}"/>
              </a:ext>
            </a:extLst>
          </p:cNvPr>
          <p:cNvSpPr txBox="1"/>
          <p:nvPr/>
        </p:nvSpPr>
        <p:spPr>
          <a:xfrm>
            <a:off x="586276" y="3135776"/>
            <a:ext cx="2090420" cy="90335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 lượng âm thanh</a:t>
            </a:r>
            <a:endParaRPr lang="en-VN" sz="2000" b="1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4" name="Picture 8" descr="Fire free icon">
            <a:extLst>
              <a:ext uri="{FF2B5EF4-FFF2-40B4-BE49-F238E27FC236}">
                <a16:creationId xmlns:a16="http://schemas.microsoft.com/office/drawing/2014/main" id="{C1968C3A-F877-0D4E-8784-3CD2AAF6D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59" y="5794381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Fire free icon">
            <a:extLst>
              <a:ext uri="{FF2B5EF4-FFF2-40B4-BE49-F238E27FC236}">
                <a16:creationId xmlns:a16="http://schemas.microsoft.com/office/drawing/2014/main" id="{3D8F9E94-F14A-C443-A961-3A5E71CB7C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652" y="5794381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Fire free icon">
            <a:extLst>
              <a:ext uri="{FF2B5EF4-FFF2-40B4-BE49-F238E27FC236}">
                <a16:creationId xmlns:a16="http://schemas.microsoft.com/office/drawing/2014/main" id="{61E5F9AC-87C0-884A-8230-F35639DF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018" y="5794381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unning free icon">
            <a:extLst>
              <a:ext uri="{FF2B5EF4-FFF2-40B4-BE49-F238E27FC236}">
                <a16:creationId xmlns:a16="http://schemas.microsoft.com/office/drawing/2014/main" id="{B6827579-FCAC-6947-BE93-42DC847EF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106" y="5791864"/>
            <a:ext cx="680297" cy="68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Atom free icon">
            <a:extLst>
              <a:ext uri="{FF2B5EF4-FFF2-40B4-BE49-F238E27FC236}">
                <a16:creationId xmlns:a16="http://schemas.microsoft.com/office/drawing/2014/main" id="{15A9FBCA-BF73-5D4F-8184-72963653D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106" y="4039131"/>
            <a:ext cx="680299" cy="6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peaker filled audio tool">
            <a:extLst>
              <a:ext uri="{FF2B5EF4-FFF2-40B4-BE49-F238E27FC236}">
                <a16:creationId xmlns:a16="http://schemas.microsoft.com/office/drawing/2014/main" id="{28047231-74AD-0C42-9E53-CCD03E4920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55" y="3996202"/>
            <a:ext cx="680298" cy="6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Sea level free icon">
            <a:extLst>
              <a:ext uri="{FF2B5EF4-FFF2-40B4-BE49-F238E27FC236}">
                <a16:creationId xmlns:a16="http://schemas.microsoft.com/office/drawing/2014/main" id="{F8F16964-820E-504C-A7E7-AE0A29378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259" y="3996201"/>
            <a:ext cx="680299" cy="6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Spring free icon">
            <a:extLst>
              <a:ext uri="{FF2B5EF4-FFF2-40B4-BE49-F238E27FC236}">
                <a16:creationId xmlns:a16="http://schemas.microsoft.com/office/drawing/2014/main" id="{B55E5E7B-F174-8C41-B023-E5F62765C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363" y="3996201"/>
            <a:ext cx="680299" cy="680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188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7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4" grpId="0"/>
      <p:bldP spid="45" grpId="0"/>
      <p:bldP spid="48" grpId="0"/>
      <p:bldP spid="49" grpId="0"/>
      <p:bldP spid="50" grpId="0"/>
      <p:bldP spid="51" grpId="0"/>
      <p:bldP spid="5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605BD3F5-1897-0298-EDDA-B35F8F0D4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418" t="34566" r="17784" b="16456"/>
          <a:stretch/>
        </p:blipFill>
        <p:spPr>
          <a:xfrm>
            <a:off x="-24800" y="1"/>
            <a:ext cx="12192000" cy="7070356"/>
          </a:xfrm>
          <a:prstGeom prst="rect">
            <a:avLst/>
          </a:prstGeom>
        </p:spPr>
      </p:pic>
      <p:sp>
        <p:nvSpPr>
          <p:cNvPr id="2" name="Freeform 20">
            <a:extLst>
              <a:ext uri="{FF2B5EF4-FFF2-40B4-BE49-F238E27FC236}">
                <a16:creationId xmlns:a16="http://schemas.microsoft.com/office/drawing/2014/main" id="{22F41334-1E44-CBFB-30C5-33A49E38F5FE}"/>
              </a:ext>
            </a:extLst>
          </p:cNvPr>
          <p:cNvSpPr/>
          <p:nvPr/>
        </p:nvSpPr>
        <p:spPr>
          <a:xfrm rot="504098">
            <a:off x="89863" y="303134"/>
            <a:ext cx="1245818" cy="982082"/>
          </a:xfrm>
          <a:custGeom>
            <a:avLst/>
            <a:gdLst/>
            <a:ahLst/>
            <a:cxnLst/>
            <a:rect l="l" t="t" r="r" b="b"/>
            <a:pathLst>
              <a:path w="1588010" h="1320033">
                <a:moveTo>
                  <a:pt x="0" y="0"/>
                </a:moveTo>
                <a:lnTo>
                  <a:pt x="1588011" y="0"/>
                </a:lnTo>
                <a:lnTo>
                  <a:pt x="1588011" y="1320034"/>
                </a:lnTo>
                <a:lnTo>
                  <a:pt x="0" y="132003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21">
            <a:extLst>
              <a:ext uri="{FF2B5EF4-FFF2-40B4-BE49-F238E27FC236}">
                <a16:creationId xmlns:a16="http://schemas.microsoft.com/office/drawing/2014/main" id="{9BAD7529-437E-436D-1562-70A100D445E2}"/>
              </a:ext>
            </a:extLst>
          </p:cNvPr>
          <p:cNvSpPr/>
          <p:nvPr/>
        </p:nvSpPr>
        <p:spPr>
          <a:xfrm rot="1231454">
            <a:off x="11189168" y="110833"/>
            <a:ext cx="962920" cy="1473846"/>
          </a:xfrm>
          <a:custGeom>
            <a:avLst/>
            <a:gdLst/>
            <a:ahLst/>
            <a:cxnLst/>
            <a:rect l="l" t="t" r="r" b="b"/>
            <a:pathLst>
              <a:path w="1227408" h="1981021">
                <a:moveTo>
                  <a:pt x="0" y="0"/>
                </a:moveTo>
                <a:lnTo>
                  <a:pt x="1227408" y="0"/>
                </a:lnTo>
                <a:lnTo>
                  <a:pt x="1227408" y="1981022"/>
                </a:lnTo>
                <a:lnTo>
                  <a:pt x="0" y="1981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76FD41-23E5-286D-1174-310CBFECEC01}"/>
              </a:ext>
            </a:extLst>
          </p:cNvPr>
          <p:cNvGrpSpPr/>
          <p:nvPr/>
        </p:nvGrpSpPr>
        <p:grpSpPr>
          <a:xfrm>
            <a:off x="930683" y="1153573"/>
            <a:ext cx="10471343" cy="4440256"/>
            <a:chOff x="0" y="-47625"/>
            <a:chExt cx="4042393" cy="2088500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0587852F-3837-B508-9D79-205A085986F1}"/>
                </a:ext>
              </a:extLst>
            </p:cNvPr>
            <p:cNvSpPr/>
            <p:nvPr/>
          </p:nvSpPr>
          <p:spPr>
            <a:xfrm>
              <a:off x="0" y="6256"/>
              <a:ext cx="4042393" cy="2034619"/>
            </a:xfrm>
            <a:custGeom>
              <a:avLst/>
              <a:gdLst/>
              <a:ahLst/>
              <a:cxnLst/>
              <a:rect l="l" t="t" r="r" b="b"/>
              <a:pathLst>
                <a:path w="4042393" h="1979773">
                  <a:moveTo>
                    <a:pt x="25725" y="0"/>
                  </a:moveTo>
                  <a:lnTo>
                    <a:pt x="4016668" y="0"/>
                  </a:lnTo>
                  <a:cubicBezTo>
                    <a:pt x="4030876" y="0"/>
                    <a:pt x="4042393" y="11517"/>
                    <a:pt x="4042393" y="25725"/>
                  </a:cubicBezTo>
                  <a:lnTo>
                    <a:pt x="4042393" y="1954048"/>
                  </a:lnTo>
                  <a:cubicBezTo>
                    <a:pt x="4042393" y="1968255"/>
                    <a:pt x="4030876" y="1979773"/>
                    <a:pt x="4016668" y="1979773"/>
                  </a:cubicBezTo>
                  <a:lnTo>
                    <a:pt x="25725" y="1979773"/>
                  </a:lnTo>
                  <a:cubicBezTo>
                    <a:pt x="11517" y="1979773"/>
                    <a:pt x="0" y="1968255"/>
                    <a:pt x="0" y="1954048"/>
                  </a:cubicBezTo>
                  <a:lnTo>
                    <a:pt x="0" y="25725"/>
                  </a:lnTo>
                  <a:cubicBezTo>
                    <a:pt x="0" y="11517"/>
                    <a:pt x="11517" y="0"/>
                    <a:pt x="25725" y="0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A2C4371-2C1B-2E6F-F0CD-C6DF2187B7DC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B374B3C-04AB-0F8C-DC8B-845E2E7C34C4}"/>
              </a:ext>
            </a:extLst>
          </p:cNvPr>
          <p:cNvSpPr/>
          <p:nvPr/>
        </p:nvSpPr>
        <p:spPr>
          <a:xfrm>
            <a:off x="1371349" y="2322141"/>
            <a:ext cx="9590012" cy="27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phòng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chúng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ta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xuất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8A75258-CE5A-39FA-CE9B-79E460F49CF5}"/>
              </a:ext>
            </a:extLst>
          </p:cNvPr>
          <p:cNvGrpSpPr/>
          <p:nvPr/>
        </p:nvGrpSpPr>
        <p:grpSpPr>
          <a:xfrm>
            <a:off x="3446041" y="794175"/>
            <a:ext cx="5100533" cy="1042220"/>
            <a:chOff x="5843364" y="885741"/>
            <a:chExt cx="6501512" cy="1400865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83698EEF-007D-759E-FD1B-7099EB42A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5893481" y="885741"/>
              <a:ext cx="6451395" cy="140086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D90D387-5E7B-771B-7E91-6B66A1E871F9}"/>
                </a:ext>
              </a:extLst>
            </p:cNvPr>
            <p:cNvSpPr txBox="1"/>
            <p:nvPr/>
          </p:nvSpPr>
          <p:spPr>
            <a:xfrm>
              <a:off x="5843364" y="1078343"/>
              <a:ext cx="6477000" cy="1034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 2</a:t>
              </a:r>
            </a:p>
          </p:txBody>
        </p:sp>
      </p:grpSp>
      <p:pic>
        <p:nvPicPr>
          <p:cNvPr id="11" name="Picture 11">
            <a:extLst>
              <a:ext uri="{FF2B5EF4-FFF2-40B4-BE49-F238E27FC236}">
                <a16:creationId xmlns:a16="http://schemas.microsoft.com/office/drawing/2014/main" id="{F9A71C80-06F0-C295-9293-83A6D526D7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4800" y="5100160"/>
            <a:ext cx="1977878" cy="1757840"/>
          </a:xfrm>
          <a:prstGeom prst="rect">
            <a:avLst/>
          </a:prstGeom>
        </p:spPr>
      </p:pic>
      <p:sp>
        <p:nvSpPr>
          <p:cNvPr id="12" name="Freeform 22">
            <a:extLst>
              <a:ext uri="{FF2B5EF4-FFF2-40B4-BE49-F238E27FC236}">
                <a16:creationId xmlns:a16="http://schemas.microsoft.com/office/drawing/2014/main" id="{AFCD5334-9422-042D-8113-7CC44A0FCB30}"/>
              </a:ext>
            </a:extLst>
          </p:cNvPr>
          <p:cNvSpPr/>
          <p:nvPr/>
        </p:nvSpPr>
        <p:spPr>
          <a:xfrm rot="-1418836">
            <a:off x="10636457" y="5584894"/>
            <a:ext cx="1750942" cy="1342412"/>
          </a:xfrm>
          <a:custGeom>
            <a:avLst/>
            <a:gdLst/>
            <a:ahLst/>
            <a:cxnLst/>
            <a:rect l="l" t="t" r="r" b="b"/>
            <a:pathLst>
              <a:path w="3408522" h="2786467">
                <a:moveTo>
                  <a:pt x="0" y="0"/>
                </a:moveTo>
                <a:lnTo>
                  <a:pt x="3408522" y="0"/>
                </a:lnTo>
                <a:lnTo>
                  <a:pt x="3408522" y="2786466"/>
                </a:lnTo>
                <a:lnTo>
                  <a:pt x="0" y="27864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0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ght fixture on a ceiling&#10;&#10;Description automatically generated">
            <a:extLst>
              <a:ext uri="{FF2B5EF4-FFF2-40B4-BE49-F238E27FC236}">
                <a16:creationId xmlns:a16="http://schemas.microsoft.com/office/drawing/2014/main" id="{170F0ED2-4B29-56C0-17B5-CBBAEF813D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661" y="3830646"/>
            <a:ext cx="4620628" cy="2783820"/>
          </a:xfrm>
          <a:prstGeom prst="rect">
            <a:avLst/>
          </a:prstGeom>
        </p:spPr>
      </p:pic>
      <p:pic>
        <p:nvPicPr>
          <p:cNvPr id="5" name="Picture 4" descr="A television screen with a landscape on the screen&#10;&#10;Description automatically generated">
            <a:extLst>
              <a:ext uri="{FF2B5EF4-FFF2-40B4-BE49-F238E27FC236}">
                <a16:creationId xmlns:a16="http://schemas.microsoft.com/office/drawing/2014/main" id="{7C0A2A9B-A9B5-26A6-5134-ADEA2CE42D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678" y="243534"/>
            <a:ext cx="4818217" cy="33170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077032-19FF-2F95-C956-880A25201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8624" y="3830646"/>
            <a:ext cx="3873141" cy="27838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1ED4A5-B043-0E67-488D-64F5C1B47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641" y="353064"/>
            <a:ext cx="3873141" cy="307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8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FBD8C17-C44A-3B4D-9674-23D71EE023B3}"/>
              </a:ext>
            </a:extLst>
          </p:cNvPr>
          <p:cNvSpPr txBox="1"/>
          <p:nvPr/>
        </p:nvSpPr>
        <p:spPr>
          <a:xfrm>
            <a:off x="1592491" y="690830"/>
            <a:ext cx="102334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  <a:latin typeface="Chalkboard SE" panose="03050602040202020205" pitchFamily="66" charset="77"/>
              </a:rPr>
              <a:t>Vận dụng – Dự án chế tạo</a:t>
            </a:r>
          </a:p>
        </p:txBody>
      </p:sp>
      <p:pic>
        <p:nvPicPr>
          <p:cNvPr id="11" name="Picture 2" descr="People">
            <a:extLst>
              <a:ext uri="{FF2B5EF4-FFF2-40B4-BE49-F238E27FC236}">
                <a16:creationId xmlns:a16="http://schemas.microsoft.com/office/drawing/2014/main" id="{517B3018-AC5A-8841-B727-21D5A9BDC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9" y="442546"/>
            <a:ext cx="1102910" cy="110291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ED25CBE-5E32-E94E-BB94-B46908EFF755}"/>
              </a:ext>
            </a:extLst>
          </p:cNvPr>
          <p:cNvSpPr txBox="1"/>
          <p:nvPr/>
        </p:nvSpPr>
        <p:spPr>
          <a:xfrm>
            <a:off x="446848" y="2035324"/>
            <a:ext cx="4965809" cy="3712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VN" sz="3600" dirty="0">
                <a:latin typeface="Chalkboard SE" panose="03050602040202020205" pitchFamily="66" charset="77"/>
              </a:rPr>
              <a:t>Chế tạo </a:t>
            </a:r>
            <a:r>
              <a:rPr lang="en-VN" sz="3600" b="1" dirty="0">
                <a:solidFill>
                  <a:srgbClr val="00B050"/>
                </a:solidFill>
                <a:latin typeface="Chalkboard SE" panose="03050602040202020205" pitchFamily="66" charset="77"/>
              </a:rPr>
              <a:t>ô tô chạy bằng phản lực </a:t>
            </a:r>
            <a:r>
              <a:rPr lang="en-VN" sz="3600" dirty="0">
                <a:latin typeface="Chalkboard SE" panose="03050602040202020205" pitchFamily="66" charset="77"/>
              </a:rPr>
              <a:t>(gợi ý: bóng bay, dây cao su,…). </a:t>
            </a:r>
            <a:endParaRPr lang="en-US" sz="3600" dirty="0">
              <a:latin typeface="Chalkboard SE" panose="03050602040202020205" pitchFamily="66" charset="77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</a:pPr>
            <a:r>
              <a:rPr lang="en-VN" sz="3600" dirty="0">
                <a:latin typeface="Chalkboard SE" panose="03050602040202020205" pitchFamily="66" charset="77"/>
              </a:rPr>
              <a:t>Hãy tìm cách giúp ô tô đi được càng xa càng tốt.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AED8DB8-AE03-4E6E-8361-D29A422C9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205315"/>
              </p:ext>
            </p:extLst>
          </p:nvPr>
        </p:nvGraphicFramePr>
        <p:xfrm>
          <a:off x="5833642" y="1545455"/>
          <a:ext cx="5911511" cy="4899589"/>
        </p:xfrm>
        <a:graphic>
          <a:graphicData uri="http://schemas.openxmlformats.org/drawingml/2006/table">
            <a:tbl>
              <a:tblPr firstRow="1" bandRow="1"/>
              <a:tblGrid>
                <a:gridCol w="719806">
                  <a:extLst>
                    <a:ext uri="{9D8B030D-6E8A-4147-A177-3AD203B41FA5}">
                      <a16:colId xmlns:a16="http://schemas.microsoft.com/office/drawing/2014/main" val="767747974"/>
                    </a:ext>
                  </a:extLst>
                </a:gridCol>
                <a:gridCol w="3765759">
                  <a:extLst>
                    <a:ext uri="{9D8B030D-6E8A-4147-A177-3AD203B41FA5}">
                      <a16:colId xmlns:a16="http://schemas.microsoft.com/office/drawing/2014/main" val="3372138037"/>
                    </a:ext>
                  </a:extLst>
                </a:gridCol>
                <a:gridCol w="1425946">
                  <a:extLst>
                    <a:ext uri="{9D8B030D-6E8A-4147-A177-3AD203B41FA5}">
                      <a16:colId xmlns:a16="http://schemas.microsoft.com/office/drawing/2014/main" val="2429037259"/>
                    </a:ext>
                  </a:extLst>
                </a:gridCol>
              </a:tblGrid>
              <a:tr h="836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8F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Tiêu chí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8F3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Điểm tối đa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88F3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4104966"/>
                  </a:ext>
                </a:extLst>
              </a:tr>
              <a:tr h="81497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Ô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tô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cơ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phản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lực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chế</a:t>
                      </a: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685861"/>
                  </a:ext>
                </a:extLst>
              </a:tr>
              <a:tr h="6651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Ô tô phải hoạt động đ</a:t>
                      </a: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ợc.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điểm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329304"/>
                  </a:ext>
                </a:extLst>
              </a:tr>
              <a:tr h="951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tc>
                  <a:txBody>
                    <a:bodyPr/>
                    <a:lstStyle/>
                    <a:p>
                      <a:pPr marR="90170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Chỉ ra đ</a:t>
                      </a:r>
                      <a:r>
                        <a:rPr lang="vi-VN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ợc dạng năng lượng mà ô tô sử dụng để hoạt động.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điểm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5678021"/>
                  </a:ext>
                </a:extLst>
              </a:tr>
              <a:tr h="95133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Chế tạo từ các nguyên vật liệu tái chế, chi phí thấp.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điểm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B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542515"/>
                  </a:ext>
                </a:extLst>
              </a:tr>
              <a:tr h="6800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Báo cáo rõ ràng mạch lạc.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 </a:t>
                      </a:r>
                      <a:r>
                        <a:rPr lang="en-US" sz="18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7EE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76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6265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6742736B-1326-450B-9240-348937388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plastic bottle with wheels and a couple of plastic caps&#10;&#10;Description automatically generated with medium confidence">
            <a:extLst>
              <a:ext uri="{FF2B5EF4-FFF2-40B4-BE49-F238E27FC236}">
                <a16:creationId xmlns:a16="http://schemas.microsoft.com/office/drawing/2014/main" id="{089FB905-B0A9-CFD0-3EA7-C64854633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6" t="-15942" r="7347" b="-7337"/>
          <a:stretch/>
        </p:blipFill>
        <p:spPr>
          <a:xfrm>
            <a:off x="1066007" y="-240421"/>
            <a:ext cx="5295900" cy="3986644"/>
          </a:xfrm>
          <a:prstGeom prst="rect">
            <a:avLst/>
          </a:prstGeom>
        </p:spPr>
      </p:pic>
      <p:pic>
        <p:nvPicPr>
          <p:cNvPr id="9" name="Picture 8" descr="A model of a race car&#10;&#10;Description automatically generated">
            <a:extLst>
              <a:ext uri="{FF2B5EF4-FFF2-40B4-BE49-F238E27FC236}">
                <a16:creationId xmlns:a16="http://schemas.microsoft.com/office/drawing/2014/main" id="{D4BDDE8D-31D8-41AB-19B3-244290905A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96" t="13373" r="2938" b="13815"/>
          <a:stretch/>
        </p:blipFill>
        <p:spPr>
          <a:xfrm>
            <a:off x="6649872" y="4248011"/>
            <a:ext cx="4576928" cy="2540000"/>
          </a:xfrm>
          <a:prstGeom prst="rect">
            <a:avLst/>
          </a:prstGeom>
        </p:spPr>
      </p:pic>
      <p:pic>
        <p:nvPicPr>
          <p:cNvPr id="7" name="Picture 6" descr="A close-up of a toy&#10;&#10;Description automatically generated">
            <a:extLst>
              <a:ext uri="{FF2B5EF4-FFF2-40B4-BE49-F238E27FC236}">
                <a16:creationId xmlns:a16="http://schemas.microsoft.com/office/drawing/2014/main" id="{9C6CB65C-3053-3AB1-CDA7-A6879C38DB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36" r="-1080" b="4"/>
          <a:stretch/>
        </p:blipFill>
        <p:spPr>
          <a:xfrm>
            <a:off x="1066007" y="3816211"/>
            <a:ext cx="5385593" cy="2971800"/>
          </a:xfrm>
          <a:prstGeom prst="rect">
            <a:avLst/>
          </a:prstGeom>
        </p:spPr>
      </p:pic>
      <p:pic>
        <p:nvPicPr>
          <p:cNvPr id="3" name="Picture 2" descr="A yellow and black toy with a round plastic container on it&#10;&#10;Description automatically generated with medium confidence">
            <a:extLst>
              <a:ext uri="{FF2B5EF4-FFF2-40B4-BE49-F238E27FC236}">
                <a16:creationId xmlns:a16="http://schemas.microsoft.com/office/drawing/2014/main" id="{EB0549F8-4A0A-F49E-0CE7-9367FD3C00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581" r="-1" b="7761"/>
          <a:stretch/>
        </p:blipFill>
        <p:spPr>
          <a:xfrm>
            <a:off x="6649872" y="287335"/>
            <a:ext cx="4678528" cy="378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01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80315A71-389C-6118-73AA-2AECDF8B05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18" t="34566" r="17784" b="16456"/>
          <a:stretch/>
        </p:blipFill>
        <p:spPr>
          <a:xfrm>
            <a:off x="0" y="-48334"/>
            <a:ext cx="12192000" cy="6857999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8B936F44-595E-083A-0691-AFB11FC18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95080">
            <a:off x="9022708" y="878838"/>
            <a:ext cx="2720519" cy="967041"/>
          </a:xfrm>
          <a:prstGeom prst="rect">
            <a:avLst/>
          </a:prstGeom>
        </p:spPr>
      </p:pic>
      <p:sp>
        <p:nvSpPr>
          <p:cNvPr id="2" name="Freeform 13">
            <a:extLst>
              <a:ext uri="{FF2B5EF4-FFF2-40B4-BE49-F238E27FC236}">
                <a16:creationId xmlns:a16="http://schemas.microsoft.com/office/drawing/2014/main" id="{8326061D-94DF-CD3D-E3FD-95E2B2301A02}"/>
              </a:ext>
            </a:extLst>
          </p:cNvPr>
          <p:cNvSpPr/>
          <p:nvPr/>
        </p:nvSpPr>
        <p:spPr>
          <a:xfrm>
            <a:off x="149558" y="6299200"/>
            <a:ext cx="1399842" cy="561192"/>
          </a:xfrm>
          <a:custGeom>
            <a:avLst/>
            <a:gdLst/>
            <a:ahLst/>
            <a:cxnLst/>
            <a:rect l="l" t="t" r="r" b="b"/>
            <a:pathLst>
              <a:path w="2569410" h="915352">
                <a:moveTo>
                  <a:pt x="0" y="0"/>
                </a:moveTo>
                <a:lnTo>
                  <a:pt x="2569410" y="0"/>
                </a:lnTo>
                <a:lnTo>
                  <a:pt x="2569410" y="915353"/>
                </a:lnTo>
                <a:lnTo>
                  <a:pt x="0" y="915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33015661-B8BA-1B66-0DD7-4B2EF55264E8}"/>
              </a:ext>
            </a:extLst>
          </p:cNvPr>
          <p:cNvSpPr/>
          <p:nvPr/>
        </p:nvSpPr>
        <p:spPr>
          <a:xfrm flipH="1">
            <a:off x="11291102" y="125188"/>
            <a:ext cx="937279" cy="778426"/>
          </a:xfrm>
          <a:custGeom>
            <a:avLst/>
            <a:gdLst/>
            <a:ahLst/>
            <a:cxnLst/>
            <a:rect l="l" t="t" r="r" b="b"/>
            <a:pathLst>
              <a:path w="1921160" h="1989902">
                <a:moveTo>
                  <a:pt x="1921160" y="0"/>
                </a:moveTo>
                <a:lnTo>
                  <a:pt x="0" y="0"/>
                </a:lnTo>
                <a:lnTo>
                  <a:pt x="0" y="1989902"/>
                </a:lnTo>
                <a:lnTo>
                  <a:pt x="1921160" y="1989902"/>
                </a:lnTo>
                <a:lnTo>
                  <a:pt x="192116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7336F9D-4BF7-FC95-3B95-B7960787D9A7}"/>
              </a:ext>
            </a:extLst>
          </p:cNvPr>
          <p:cNvGrpSpPr/>
          <p:nvPr/>
        </p:nvGrpSpPr>
        <p:grpSpPr>
          <a:xfrm>
            <a:off x="7856753" y="1375501"/>
            <a:ext cx="3782025" cy="2564369"/>
            <a:chOff x="1813" y="28575"/>
            <a:chExt cx="809173" cy="784225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F44F3D7A-4D86-339B-7B71-0044D0E6A13B}"/>
                </a:ext>
              </a:extLst>
            </p:cNvPr>
            <p:cNvSpPr/>
            <p:nvPr/>
          </p:nvSpPr>
          <p:spPr>
            <a:xfrm>
              <a:off x="1813" y="93166"/>
              <a:ext cx="809173" cy="719634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FFF1C5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B08AB08F-4FE5-1825-4ECF-9CBB900E491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1C69F07-51DA-257F-921B-8D7D7A38C216}"/>
              </a:ext>
            </a:extLst>
          </p:cNvPr>
          <p:cNvSpPr txBox="1"/>
          <p:nvPr/>
        </p:nvSpPr>
        <p:spPr>
          <a:xfrm>
            <a:off x="8256435" y="2018535"/>
            <a:ext cx="3230830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22835AD-D4E7-1469-B3A7-6E6CD9349B04}"/>
              </a:ext>
            </a:extLst>
          </p:cNvPr>
          <p:cNvGrpSpPr/>
          <p:nvPr/>
        </p:nvGrpSpPr>
        <p:grpSpPr>
          <a:xfrm>
            <a:off x="693066" y="401124"/>
            <a:ext cx="6733713" cy="1690123"/>
            <a:chOff x="1077906" y="928477"/>
            <a:chExt cx="9549579" cy="274227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CEB0A3A-3F06-0F15-FF97-7932FD51C074}"/>
                </a:ext>
              </a:extLst>
            </p:cNvPr>
            <p:cNvGrpSpPr/>
            <p:nvPr/>
          </p:nvGrpSpPr>
          <p:grpSpPr>
            <a:xfrm>
              <a:off x="1077906" y="1204311"/>
              <a:ext cx="9549579" cy="2466444"/>
              <a:chOff x="1051751" y="1519237"/>
              <a:chExt cx="9549579" cy="2466444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090FEAD7-966F-6612-CFB7-CE20474C6063}"/>
                  </a:ext>
                </a:extLst>
              </p:cNvPr>
              <p:cNvGrpSpPr/>
              <p:nvPr/>
            </p:nvGrpSpPr>
            <p:grpSpPr>
              <a:xfrm>
                <a:off x="1051751" y="1519237"/>
                <a:ext cx="9549579" cy="2466444"/>
                <a:chOff x="0" y="-47625"/>
                <a:chExt cx="2355171" cy="194784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38BAC57A-0B3D-FEC4-7100-3A389FB7F84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355171" cy="19002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0147D49A-3086-509C-F63D-069AA2AFC49F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C55416-106E-824A-A11C-4A2A2BBDDFD7}"/>
                  </a:ext>
                </a:extLst>
              </p:cNvPr>
              <p:cNvSpPr txBox="1"/>
              <p:nvPr/>
            </p:nvSpPr>
            <p:spPr>
              <a:xfrm>
                <a:off x="1598518" y="2407995"/>
                <a:ext cx="8456045" cy="15480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Ôn lại kiến thức đã học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năng</a:t>
                </a:r>
                <a:r>
                  <a:rPr lang="en-US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endParaRPr lang="en-US" sz="28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1" name="Picture 9">
              <a:extLst>
                <a:ext uri="{FF2B5EF4-FFF2-40B4-BE49-F238E27FC236}">
                  <a16:creationId xmlns:a16="http://schemas.microsoft.com/office/drawing/2014/main" id="{1C143A85-E754-DDE6-8D2E-6D9DE0263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695227" y="928477"/>
              <a:ext cx="3600289" cy="609990"/>
            </a:xfrm>
            <a:prstGeom prst="rect">
              <a:avLst/>
            </a:prstGeom>
          </p:spPr>
        </p:pic>
      </p:grpSp>
      <p:pic>
        <p:nvPicPr>
          <p:cNvPr id="16" name="Picture 11">
            <a:extLst>
              <a:ext uri="{FF2B5EF4-FFF2-40B4-BE49-F238E27FC236}">
                <a16:creationId xmlns:a16="http://schemas.microsoft.com/office/drawing/2014/main" id="{07D65FBF-54E9-C7A7-0330-A41297E314C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b="10819"/>
          <a:stretch>
            <a:fillRect/>
          </a:stretch>
        </p:blipFill>
        <p:spPr>
          <a:xfrm>
            <a:off x="7970009" y="4894594"/>
            <a:ext cx="4221991" cy="196340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ED6173-E46C-D587-78B3-1EE5E14C2C30}"/>
              </a:ext>
            </a:extLst>
          </p:cNvPr>
          <p:cNvGrpSpPr/>
          <p:nvPr/>
        </p:nvGrpSpPr>
        <p:grpSpPr>
          <a:xfrm>
            <a:off x="704735" y="2401183"/>
            <a:ext cx="6743760" cy="2689372"/>
            <a:chOff x="679140" y="-2298134"/>
            <a:chExt cx="9549579" cy="4591951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35C22FA-CDDC-3F6B-A547-BBDCF0DF9D0D}"/>
                </a:ext>
              </a:extLst>
            </p:cNvPr>
            <p:cNvGrpSpPr/>
            <p:nvPr/>
          </p:nvGrpSpPr>
          <p:grpSpPr>
            <a:xfrm>
              <a:off x="679140" y="-1965093"/>
              <a:ext cx="9549579" cy="4258910"/>
              <a:chOff x="652985" y="-1650167"/>
              <a:chExt cx="9549579" cy="4258910"/>
            </a:xfrm>
          </p:grpSpPr>
          <p:grpSp>
            <p:nvGrpSpPr>
              <p:cNvPr id="20" name="Group 3">
                <a:extLst>
                  <a:ext uri="{FF2B5EF4-FFF2-40B4-BE49-F238E27FC236}">
                    <a16:creationId xmlns:a16="http://schemas.microsoft.com/office/drawing/2014/main" id="{74282A21-C649-D858-3DB6-0E37BF1CECE9}"/>
                  </a:ext>
                </a:extLst>
              </p:cNvPr>
              <p:cNvGrpSpPr/>
              <p:nvPr/>
            </p:nvGrpSpPr>
            <p:grpSpPr>
              <a:xfrm>
                <a:off x="652985" y="-1650167"/>
                <a:ext cx="9549579" cy="4258910"/>
                <a:chOff x="-98346" y="-2550627"/>
                <a:chExt cx="2355171" cy="3363427"/>
              </a:xfrm>
            </p:grpSpPr>
            <p:sp>
              <p:nvSpPr>
                <p:cNvPr id="22" name="Freeform 4">
                  <a:extLst>
                    <a:ext uri="{FF2B5EF4-FFF2-40B4-BE49-F238E27FC236}">
                      <a16:creationId xmlns:a16="http://schemas.microsoft.com/office/drawing/2014/main" id="{797BE87C-F585-4BCE-0BFA-94D9258DBAC3}"/>
                    </a:ext>
                  </a:extLst>
                </p:cNvPr>
                <p:cNvSpPr/>
                <p:nvPr/>
              </p:nvSpPr>
              <p:spPr>
                <a:xfrm>
                  <a:off x="-98346" y="-2550627"/>
                  <a:ext cx="2355171" cy="23836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3" name="TextBox 5">
                  <a:extLst>
                    <a:ext uri="{FF2B5EF4-FFF2-40B4-BE49-F238E27FC236}">
                      <a16:creationId xmlns:a16="http://schemas.microsoft.com/office/drawing/2014/main" id="{5A2D9530-BEFB-C426-4780-789FA3388DE4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04A3E97-6C0F-FC7A-B493-90F37B9A2B76}"/>
                  </a:ext>
                </a:extLst>
              </p:cNvPr>
              <p:cNvSpPr txBox="1"/>
              <p:nvPr/>
            </p:nvSpPr>
            <p:spPr>
              <a:xfrm>
                <a:off x="1419737" y="-1147736"/>
                <a:ext cx="8206123" cy="19586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 </a:t>
                </a:r>
                <a:r>
                  <a:rPr lang="vi-VN" sz="2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hs</a:t>
                </a:r>
                <a:r>
                  <a:rPr lang="vi-VN" sz="280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làm 1 ô tô chạy bằng phản lực. Hạn nộp: thứ 7 tuần này</a:t>
                </a:r>
                <a:endParaRPr lang="en-US" sz="28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5187FF8E-54A5-B4A3-CE48-135246F3A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397933" y="-2298134"/>
              <a:ext cx="3576552" cy="60596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2C69AA0-51C2-6D4C-76E4-23ED608C6D73}"/>
              </a:ext>
            </a:extLst>
          </p:cNvPr>
          <p:cNvGrpSpPr/>
          <p:nvPr/>
        </p:nvGrpSpPr>
        <p:grpSpPr>
          <a:xfrm>
            <a:off x="729017" y="4648871"/>
            <a:ext cx="6770710" cy="1878958"/>
            <a:chOff x="1077906" y="-3252308"/>
            <a:chExt cx="8630249" cy="5546125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E2B43AF7-E9DB-B267-BF59-2941433BA61B}"/>
                </a:ext>
              </a:extLst>
            </p:cNvPr>
            <p:cNvGrpSpPr/>
            <p:nvPr/>
          </p:nvGrpSpPr>
          <p:grpSpPr>
            <a:xfrm>
              <a:off x="1077906" y="-3038317"/>
              <a:ext cx="8630249" cy="5332134"/>
              <a:chOff x="1051751" y="-2723391"/>
              <a:chExt cx="8630249" cy="5332134"/>
            </a:xfrm>
          </p:grpSpPr>
          <p:grpSp>
            <p:nvGrpSpPr>
              <p:cNvPr id="27" name="Group 3">
                <a:extLst>
                  <a:ext uri="{FF2B5EF4-FFF2-40B4-BE49-F238E27FC236}">
                    <a16:creationId xmlns:a16="http://schemas.microsoft.com/office/drawing/2014/main" id="{7D6E84E0-0E12-AAAA-5B9F-D4CE76EA80E5}"/>
                  </a:ext>
                </a:extLst>
              </p:cNvPr>
              <p:cNvGrpSpPr/>
              <p:nvPr/>
            </p:nvGrpSpPr>
            <p:grpSpPr>
              <a:xfrm>
                <a:off x="1051751" y="-2723391"/>
                <a:ext cx="8595894" cy="5332134"/>
                <a:chOff x="0" y="-3398194"/>
                <a:chExt cx="2119968" cy="4210994"/>
              </a:xfrm>
            </p:grpSpPr>
            <p:sp>
              <p:nvSpPr>
                <p:cNvPr id="29" name="Freeform 4">
                  <a:extLst>
                    <a:ext uri="{FF2B5EF4-FFF2-40B4-BE49-F238E27FC236}">
                      <a16:creationId xmlns:a16="http://schemas.microsoft.com/office/drawing/2014/main" id="{16FCEE70-8C06-9257-D0A2-17B932C937B8}"/>
                    </a:ext>
                  </a:extLst>
                </p:cNvPr>
                <p:cNvSpPr/>
                <p:nvPr/>
              </p:nvSpPr>
              <p:spPr>
                <a:xfrm>
                  <a:off x="0" y="-3398194"/>
                  <a:ext cx="2119968" cy="3635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171" h="1971386">
                      <a:moveTo>
                        <a:pt x="44154" y="0"/>
                      </a:moveTo>
                      <a:lnTo>
                        <a:pt x="2311016" y="0"/>
                      </a:lnTo>
                      <a:cubicBezTo>
                        <a:pt x="2322727" y="0"/>
                        <a:pt x="2333958" y="4652"/>
                        <a:pt x="2342238" y="12932"/>
                      </a:cubicBezTo>
                      <a:cubicBezTo>
                        <a:pt x="2350519" y="21213"/>
                        <a:pt x="2355171" y="32444"/>
                        <a:pt x="2355171" y="44154"/>
                      </a:cubicBezTo>
                      <a:lnTo>
                        <a:pt x="2355171" y="1927232"/>
                      </a:lnTo>
                      <a:cubicBezTo>
                        <a:pt x="2355171" y="1938943"/>
                        <a:pt x="2350519" y="1950174"/>
                        <a:pt x="2342238" y="1958454"/>
                      </a:cubicBezTo>
                      <a:cubicBezTo>
                        <a:pt x="2333958" y="1966735"/>
                        <a:pt x="2322727" y="1971386"/>
                        <a:pt x="2311016" y="1971386"/>
                      </a:cubicBezTo>
                      <a:lnTo>
                        <a:pt x="44154" y="1971386"/>
                      </a:lnTo>
                      <a:cubicBezTo>
                        <a:pt x="32444" y="1971386"/>
                        <a:pt x="21213" y="1966735"/>
                        <a:pt x="12932" y="1958454"/>
                      </a:cubicBezTo>
                      <a:cubicBezTo>
                        <a:pt x="4652" y="1950174"/>
                        <a:pt x="0" y="1938943"/>
                        <a:pt x="0" y="1927232"/>
                      </a:cubicBezTo>
                      <a:lnTo>
                        <a:pt x="0" y="44154"/>
                      </a:lnTo>
                      <a:cubicBezTo>
                        <a:pt x="0" y="32444"/>
                        <a:pt x="4652" y="21213"/>
                        <a:pt x="12932" y="12932"/>
                      </a:cubicBezTo>
                      <a:cubicBezTo>
                        <a:pt x="21213" y="4652"/>
                        <a:pt x="32444" y="0"/>
                        <a:pt x="44154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TextBox 5">
                  <a:extLst>
                    <a:ext uri="{FF2B5EF4-FFF2-40B4-BE49-F238E27FC236}">
                      <a16:creationId xmlns:a16="http://schemas.microsoft.com/office/drawing/2014/main" id="{D686A9C3-7C87-1961-38F6-2C796017E785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2659"/>
                    </a:lnSpc>
                  </a:pPr>
                  <a:endParaRPr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93FD868-66E8-FB65-DA93-3E2F06E1275E}"/>
                  </a:ext>
                </a:extLst>
              </p:cNvPr>
              <p:cNvSpPr txBox="1"/>
              <p:nvPr/>
            </p:nvSpPr>
            <p:spPr>
              <a:xfrm>
                <a:off x="1086104" y="-2222348"/>
                <a:ext cx="8595896" cy="1958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vi-VN" sz="28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Đọc và tìm hiểu trước </a:t>
                </a:r>
                <a:r>
                  <a:rPr lang="vi-VN" sz="2800" b="1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 loại năng lượng theo các tiêu chí</a:t>
                </a:r>
                <a:endParaRPr lang="en-US" sz="2800" b="1" i="1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6" name="Picture 9">
              <a:extLst>
                <a:ext uri="{FF2B5EF4-FFF2-40B4-BE49-F238E27FC236}">
                  <a16:creationId xmlns:a16="http://schemas.microsoft.com/office/drawing/2014/main" id="{D1B1EC5C-184C-679E-08A8-AB12D008A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270882" y="-3252308"/>
              <a:ext cx="3600289" cy="942054"/>
            </a:xfrm>
            <a:prstGeom prst="rect">
              <a:avLst/>
            </a:prstGeom>
          </p:spPr>
        </p:pic>
      </p:grpSp>
      <p:sp>
        <p:nvSpPr>
          <p:cNvPr id="31" name="Freeform 6">
            <a:extLst>
              <a:ext uri="{FF2B5EF4-FFF2-40B4-BE49-F238E27FC236}">
                <a16:creationId xmlns:a16="http://schemas.microsoft.com/office/drawing/2014/main" id="{3B2335AD-D054-4947-C01C-A00638C18425}"/>
              </a:ext>
            </a:extLst>
          </p:cNvPr>
          <p:cNvSpPr/>
          <p:nvPr/>
        </p:nvSpPr>
        <p:spPr>
          <a:xfrm>
            <a:off x="0" y="-35205"/>
            <a:ext cx="1804954" cy="787480"/>
          </a:xfrm>
          <a:custGeom>
            <a:avLst/>
            <a:gdLst/>
            <a:ahLst/>
            <a:cxnLst/>
            <a:rect l="l" t="t" r="r" b="b"/>
            <a:pathLst>
              <a:path w="2569410" h="915352">
                <a:moveTo>
                  <a:pt x="0" y="0"/>
                </a:moveTo>
                <a:lnTo>
                  <a:pt x="2569410" y="0"/>
                </a:lnTo>
                <a:lnTo>
                  <a:pt x="2569410" y="915353"/>
                </a:lnTo>
                <a:lnTo>
                  <a:pt x="0" y="9153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39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4">
            <a:extLst>
              <a:ext uri="{FF2B5EF4-FFF2-40B4-BE49-F238E27FC236}">
                <a16:creationId xmlns:a16="http://schemas.microsoft.com/office/drawing/2014/main" id="{5D49DFB1-8569-4731-ABD4-19AF0CF0F6BC}"/>
              </a:ext>
            </a:extLst>
          </p:cNvPr>
          <p:cNvGrpSpPr/>
          <p:nvPr/>
        </p:nvGrpSpPr>
        <p:grpSpPr>
          <a:xfrm>
            <a:off x="1" y="0"/>
            <a:ext cx="12192000" cy="6858000"/>
            <a:chOff x="0" y="0"/>
            <a:chExt cx="4517126" cy="1994602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82450CBB-AA45-7999-A19D-02E8C599C296}"/>
                </a:ext>
              </a:extLst>
            </p:cNvPr>
            <p:cNvSpPr/>
            <p:nvPr/>
          </p:nvSpPr>
          <p:spPr>
            <a:xfrm>
              <a:off x="0" y="0"/>
              <a:ext cx="4517126" cy="1994602"/>
            </a:xfrm>
            <a:custGeom>
              <a:avLst/>
              <a:gdLst/>
              <a:ahLst/>
              <a:cxnLst/>
              <a:rect l="l" t="t" r="r" b="b"/>
              <a:pathLst>
                <a:path w="4517126" h="1994602">
                  <a:moveTo>
                    <a:pt x="23021" y="0"/>
                  </a:moveTo>
                  <a:lnTo>
                    <a:pt x="4494104" y="0"/>
                  </a:lnTo>
                  <a:cubicBezTo>
                    <a:pt x="4500210" y="0"/>
                    <a:pt x="4506066" y="2425"/>
                    <a:pt x="4510383" y="6743"/>
                  </a:cubicBezTo>
                  <a:cubicBezTo>
                    <a:pt x="4514700" y="11060"/>
                    <a:pt x="4517126" y="16916"/>
                    <a:pt x="4517126" y="23021"/>
                  </a:cubicBezTo>
                  <a:lnTo>
                    <a:pt x="4517126" y="1971581"/>
                  </a:lnTo>
                  <a:cubicBezTo>
                    <a:pt x="4517126" y="1984295"/>
                    <a:pt x="4506819" y="1994602"/>
                    <a:pt x="4494104" y="1994602"/>
                  </a:cubicBezTo>
                  <a:lnTo>
                    <a:pt x="23021" y="1994602"/>
                  </a:lnTo>
                  <a:cubicBezTo>
                    <a:pt x="16916" y="1994602"/>
                    <a:pt x="11060" y="1992177"/>
                    <a:pt x="6743" y="1987859"/>
                  </a:cubicBezTo>
                  <a:cubicBezTo>
                    <a:pt x="2425" y="1983542"/>
                    <a:pt x="0" y="1977687"/>
                    <a:pt x="0" y="1971581"/>
                  </a:cubicBezTo>
                  <a:lnTo>
                    <a:pt x="0" y="23021"/>
                  </a:lnTo>
                  <a:cubicBezTo>
                    <a:pt x="0" y="16916"/>
                    <a:pt x="2425" y="11060"/>
                    <a:pt x="6743" y="6743"/>
                  </a:cubicBezTo>
                  <a:cubicBezTo>
                    <a:pt x="11060" y="2425"/>
                    <a:pt x="16916" y="0"/>
                    <a:pt x="23021" y="0"/>
                  </a:cubicBezTo>
                  <a:close/>
                </a:path>
              </a:pathLst>
            </a:custGeom>
            <a:solidFill>
              <a:srgbClr val="77AF7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6">
              <a:extLst>
                <a:ext uri="{FF2B5EF4-FFF2-40B4-BE49-F238E27FC236}">
                  <a16:creationId xmlns:a16="http://schemas.microsoft.com/office/drawing/2014/main" id="{63B0993F-64F4-B015-3119-7F9162BF2733}"/>
                </a:ext>
              </a:extLst>
            </p:cNvPr>
            <p:cNvSpPr txBox="1"/>
            <p:nvPr/>
          </p:nvSpPr>
          <p:spPr>
            <a:xfrm>
              <a:off x="0" y="-38100"/>
              <a:ext cx="4517126" cy="20327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6">
            <a:extLst>
              <a:ext uri="{FF2B5EF4-FFF2-40B4-BE49-F238E27FC236}">
                <a16:creationId xmlns:a16="http://schemas.microsoft.com/office/drawing/2014/main" id="{338E298B-47FF-9E7B-BD9A-8C198E06BA7F}"/>
              </a:ext>
            </a:extLst>
          </p:cNvPr>
          <p:cNvSpPr/>
          <p:nvPr/>
        </p:nvSpPr>
        <p:spPr>
          <a:xfrm>
            <a:off x="247920" y="491613"/>
            <a:ext cx="10860087" cy="5913894"/>
          </a:xfrm>
          <a:custGeom>
            <a:avLst/>
            <a:gdLst/>
            <a:ahLst/>
            <a:cxnLst/>
            <a:rect l="l" t="t" r="r" b="b"/>
            <a:pathLst>
              <a:path w="15596249" h="8188031">
                <a:moveTo>
                  <a:pt x="0" y="0"/>
                </a:moveTo>
                <a:lnTo>
                  <a:pt x="15596250" y="0"/>
                </a:lnTo>
                <a:lnTo>
                  <a:pt x="15596250" y="8188030"/>
                </a:lnTo>
                <a:lnTo>
                  <a:pt x="0" y="81880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eople">
            <a:extLst>
              <a:ext uri="{FF2B5EF4-FFF2-40B4-BE49-F238E27FC236}">
                <a16:creationId xmlns:a16="http://schemas.microsoft.com/office/drawing/2014/main" id="{40CE6277-A6BB-0F46-AEB2-11DA47D3B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779" y="589039"/>
            <a:ext cx="1515776" cy="1515776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2349501" y="2209339"/>
            <a:ext cx="71261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halkboard SE" panose="03050602040202020205" pitchFamily="66" charset="77"/>
              </a:rPr>
              <a:t>HOẠT ĐỘNG NHÓM</a:t>
            </a:r>
          </a:p>
          <a:p>
            <a:pPr algn="just"/>
            <a:r>
              <a:rPr lang="en-VN" sz="3600" dirty="0">
                <a:latin typeface="Chalkboard SE" panose="03050602040202020205" pitchFamily="66" charset="77"/>
              </a:rPr>
              <a:t>Bằng hiểu biết của mình, hãy thảo luận </a:t>
            </a:r>
            <a:r>
              <a:rPr lang="en-VN" sz="3600" dirty="0">
                <a:solidFill>
                  <a:srgbClr val="FF003A"/>
                </a:solidFill>
                <a:latin typeface="Chalkboard SE" panose="03050602040202020205" pitchFamily="66" charset="77"/>
              </a:rPr>
              <a:t>nhóm </a:t>
            </a:r>
            <a:r>
              <a:rPr lang="en-VN" sz="3600" dirty="0">
                <a:latin typeface="Chalkboard SE" panose="03050602040202020205" pitchFamily="66" charset="77"/>
              </a:rPr>
              <a:t>trong </a:t>
            </a:r>
            <a:r>
              <a:rPr lang="en-VN" sz="3600" dirty="0">
                <a:solidFill>
                  <a:srgbClr val="FF0000"/>
                </a:solidFill>
                <a:latin typeface="Chalkboard SE" panose="03050602040202020205" pitchFamily="66" charset="77"/>
              </a:rPr>
              <a:t>1 phút</a:t>
            </a:r>
            <a:r>
              <a:rPr lang="en-VN" sz="3600" dirty="0">
                <a:latin typeface="Chalkboard SE" panose="03050602040202020205" pitchFamily="66" charset="77"/>
              </a:rPr>
              <a:t> và </a:t>
            </a:r>
            <a:r>
              <a:rPr lang="en-US" sz="3600" dirty="0" err="1">
                <a:solidFill>
                  <a:srgbClr val="FF003A"/>
                </a:solidFill>
                <a:latin typeface="Chalkboard SE" panose="03050602040202020205" pitchFamily="66" charset="77"/>
              </a:rPr>
              <a:t>trả</a:t>
            </a:r>
            <a:r>
              <a:rPr lang="en-US" sz="3600" dirty="0">
                <a:solidFill>
                  <a:srgbClr val="FF003A"/>
                </a:solidFill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solidFill>
                  <a:srgbClr val="FF003A"/>
                </a:solidFill>
                <a:latin typeface="Chalkboard SE" panose="03050602040202020205" pitchFamily="66" charset="77"/>
              </a:rPr>
              <a:t>lời</a:t>
            </a:r>
            <a:r>
              <a:rPr lang="en-VN" sz="3600" dirty="0">
                <a:solidFill>
                  <a:srgbClr val="FF003A"/>
                </a:solidFill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solidFill>
                  <a:srgbClr val="FF003A"/>
                </a:solidFill>
                <a:latin typeface="Chalkboard SE" panose="03050602040202020205" pitchFamily="66" charset="77"/>
              </a:rPr>
              <a:t>câu</a:t>
            </a:r>
            <a:r>
              <a:rPr lang="en-US" sz="3600" dirty="0">
                <a:solidFill>
                  <a:srgbClr val="FF003A"/>
                </a:solidFill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solidFill>
                  <a:srgbClr val="FF003A"/>
                </a:solidFill>
                <a:latin typeface="Chalkboard SE" panose="03050602040202020205" pitchFamily="66" charset="77"/>
              </a:rPr>
              <a:t>hỏi</a:t>
            </a:r>
            <a:r>
              <a:rPr lang="en-VN" sz="3600" dirty="0">
                <a:solidFill>
                  <a:srgbClr val="FF003A"/>
                </a:solidFill>
                <a:latin typeface="Chalkboard SE" panose="03050602040202020205" pitchFamily="66" charset="77"/>
              </a:rPr>
              <a:t> 1</a:t>
            </a:r>
            <a:r>
              <a:rPr lang="en-US" sz="3600" dirty="0">
                <a:solidFill>
                  <a:srgbClr val="FF003A"/>
                </a:solidFill>
                <a:latin typeface="Chalkboard SE" panose="03050602040202020205" pitchFamily="66" charset="77"/>
              </a:rPr>
              <a:t> </a:t>
            </a:r>
            <a:r>
              <a:rPr lang="en-US" sz="3600" dirty="0" err="1">
                <a:latin typeface="Chalkboard SE" panose="03050602040202020205" pitchFamily="66" charset="77"/>
              </a:rPr>
              <a:t>trong</a:t>
            </a:r>
            <a:r>
              <a:rPr lang="en-US" sz="3600" dirty="0">
                <a:latin typeface="Chalkboard SE" panose="03050602040202020205" pitchFamily="66" charset="77"/>
              </a:rPr>
              <a:t> PHT.</a:t>
            </a:r>
            <a:endParaRPr lang="en-VN" sz="3600" dirty="0">
              <a:latin typeface="Chalkboard SE" panose="03050602040202020205" pitchFamily="66" charset="77"/>
            </a:endParaRPr>
          </a:p>
        </p:txBody>
      </p:sp>
      <p:sp>
        <p:nvSpPr>
          <p:cNvPr id="3" name="Freeform 10">
            <a:extLst>
              <a:ext uri="{FF2B5EF4-FFF2-40B4-BE49-F238E27FC236}">
                <a16:creationId xmlns:a16="http://schemas.microsoft.com/office/drawing/2014/main" id="{A424A073-559F-ACE2-6CF4-B449013EC169}"/>
              </a:ext>
            </a:extLst>
          </p:cNvPr>
          <p:cNvSpPr/>
          <p:nvPr/>
        </p:nvSpPr>
        <p:spPr>
          <a:xfrm>
            <a:off x="11241374" y="-19483"/>
            <a:ext cx="1159572" cy="1217044"/>
          </a:xfrm>
          <a:custGeom>
            <a:avLst/>
            <a:gdLst/>
            <a:ahLst/>
            <a:cxnLst/>
            <a:rect l="l" t="t" r="r" b="b"/>
            <a:pathLst>
              <a:path w="2648640" h="3704392">
                <a:moveTo>
                  <a:pt x="0" y="0"/>
                </a:moveTo>
                <a:lnTo>
                  <a:pt x="2648640" y="0"/>
                </a:lnTo>
                <a:lnTo>
                  <a:pt x="2648640" y="3704392"/>
                </a:lnTo>
                <a:lnTo>
                  <a:pt x="0" y="37043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43E4328D-E35B-AAF5-5A33-97076DA1D820}"/>
              </a:ext>
            </a:extLst>
          </p:cNvPr>
          <p:cNvSpPr/>
          <p:nvPr/>
        </p:nvSpPr>
        <p:spPr>
          <a:xfrm flipH="1">
            <a:off x="247920" y="28825"/>
            <a:ext cx="1013977" cy="1217044"/>
          </a:xfrm>
          <a:custGeom>
            <a:avLst/>
            <a:gdLst/>
            <a:ahLst/>
            <a:cxnLst/>
            <a:rect l="l" t="t" r="r" b="b"/>
            <a:pathLst>
              <a:path w="2648640" h="3704392">
                <a:moveTo>
                  <a:pt x="2648640" y="0"/>
                </a:moveTo>
                <a:lnTo>
                  <a:pt x="0" y="0"/>
                </a:lnTo>
                <a:lnTo>
                  <a:pt x="0" y="3704392"/>
                </a:lnTo>
                <a:lnTo>
                  <a:pt x="2648640" y="3704392"/>
                </a:lnTo>
                <a:lnTo>
                  <a:pt x="264864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0">
            <a:extLst>
              <a:ext uri="{FF2B5EF4-FFF2-40B4-BE49-F238E27FC236}">
                <a16:creationId xmlns:a16="http://schemas.microsoft.com/office/drawing/2014/main" id="{DBF2F0F7-86DE-FCC9-B2FE-F4C15388A73A}"/>
              </a:ext>
            </a:extLst>
          </p:cNvPr>
          <p:cNvSpPr/>
          <p:nvPr/>
        </p:nvSpPr>
        <p:spPr>
          <a:xfrm>
            <a:off x="10400062" y="6154153"/>
            <a:ext cx="1799505" cy="639613"/>
          </a:xfrm>
          <a:custGeom>
            <a:avLst/>
            <a:gdLst/>
            <a:ahLst/>
            <a:cxnLst/>
            <a:rect l="l" t="t" r="r" b="b"/>
            <a:pathLst>
              <a:path w="2569410" h="915352">
                <a:moveTo>
                  <a:pt x="0" y="0"/>
                </a:moveTo>
                <a:lnTo>
                  <a:pt x="2569410" y="0"/>
                </a:lnTo>
                <a:lnTo>
                  <a:pt x="2569410" y="915352"/>
                </a:lnTo>
                <a:lnTo>
                  <a:pt x="0" y="9153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A3FFDE-AF4B-03D3-A01B-C408D9EC3B2B}"/>
              </a:ext>
            </a:extLst>
          </p:cNvPr>
          <p:cNvSpPr txBox="1"/>
          <p:nvPr/>
        </p:nvSpPr>
        <p:spPr>
          <a:xfrm>
            <a:off x="754909" y="-1704083"/>
            <a:ext cx="2161372" cy="2257533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endParaRPr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E73F43BB-49C6-6144-B8AE-9844962214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548">
            <a:off x="8286566" y="-19529"/>
            <a:ext cx="2431549" cy="2530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CB0C2E-6E3D-7478-CBC1-96BB205784D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8"/>
          <a:stretch/>
        </p:blipFill>
        <p:spPr>
          <a:xfrm>
            <a:off x="-514929" y="4022895"/>
            <a:ext cx="3663818" cy="283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59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51">
            <a:extLst>
              <a:ext uri="{FF2B5EF4-FFF2-40B4-BE49-F238E27FC236}">
                <a16:creationId xmlns:a16="http://schemas.microsoft.com/office/drawing/2014/main" id="{D1A11A58-BE3B-7A49-AFE6-A1453AB3D965}"/>
              </a:ext>
            </a:extLst>
          </p:cNvPr>
          <p:cNvGrpSpPr/>
          <p:nvPr/>
        </p:nvGrpSpPr>
        <p:grpSpPr>
          <a:xfrm>
            <a:off x="3993346" y="1856459"/>
            <a:ext cx="2117429" cy="1954178"/>
            <a:chOff x="3987316" y="540428"/>
            <a:chExt cx="2117429" cy="1954178"/>
          </a:xfrm>
        </p:grpSpPr>
        <p:pic>
          <p:nvPicPr>
            <p:cNvPr id="53" name="Picture 52" descr="ĐÁNH GIÁ] 40 Viên Pin Tiểu AA - Pin con thỏ - Pin rabbit, giá rẻ 59,000đ!  Xem đánh giá ... | CuaHangGiaRe.Vn">
              <a:extLst>
                <a:ext uri="{FF2B5EF4-FFF2-40B4-BE49-F238E27FC236}">
                  <a16:creationId xmlns:a16="http://schemas.microsoft.com/office/drawing/2014/main" id="{0FFDE77E-9C10-36D3-77A3-16F5F8A55B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34" b="5505"/>
            <a:stretch/>
          </p:blipFill>
          <p:spPr bwMode="auto">
            <a:xfrm>
              <a:off x="4226231" y="646358"/>
              <a:ext cx="1666609" cy="1440000"/>
            </a:xfrm>
            <a:prstGeom prst="rect">
              <a:avLst/>
            </a:prstGeom>
            <a:noFill/>
            <a:ln>
              <a:solidFill>
                <a:sysClr val="window" lastClr="FFFFFF">
                  <a:lumMod val="75000"/>
                </a:sysClr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4" name="Text Box 78">
              <a:extLst>
                <a:ext uri="{FF2B5EF4-FFF2-40B4-BE49-F238E27FC236}">
                  <a16:creationId xmlns:a16="http://schemas.microsoft.com/office/drawing/2014/main" id="{BEB36E72-D8F1-A0AB-62C2-39ABD7E39AA1}"/>
                </a:ext>
              </a:extLst>
            </p:cNvPr>
            <p:cNvSpPr txBox="1"/>
            <p:nvPr/>
          </p:nvSpPr>
          <p:spPr>
            <a:xfrm>
              <a:off x="4014325" y="2115511"/>
              <a:ext cx="2090420" cy="37909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vi-VN" sz="24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Viên pin</a:t>
              </a:r>
              <a:endParaRPr lang="en-VN" sz="2000">
                <a:effectLst/>
                <a:latin typeface="Chalkboard SE" panose="03050602040202020205" pitchFamily="66" charset="77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ounded Rectangle 22">
              <a:extLst>
                <a:ext uri="{FF2B5EF4-FFF2-40B4-BE49-F238E27FC236}">
                  <a16:creationId xmlns:a16="http://schemas.microsoft.com/office/drawing/2014/main" id="{98358DCE-DD06-FF3C-AF52-F86A3E5DB6EE}"/>
                </a:ext>
              </a:extLst>
            </p:cNvPr>
            <p:cNvSpPr/>
            <p:nvPr/>
          </p:nvSpPr>
          <p:spPr>
            <a:xfrm>
              <a:off x="3987316" y="540428"/>
              <a:ext cx="477830" cy="47783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pic>
        <p:nvPicPr>
          <p:cNvPr id="2" name="Picture 2" descr="People">
            <a:extLst>
              <a:ext uri="{FF2B5EF4-FFF2-40B4-BE49-F238E27FC236}">
                <a16:creationId xmlns:a16="http://schemas.microsoft.com/office/drawing/2014/main" id="{807E54AC-7050-5746-A5EC-447C74E8F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401" y="39829"/>
            <a:ext cx="875030" cy="87503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81658E-ACB7-B144-A3F4-582047083B67}"/>
              </a:ext>
            </a:extLst>
          </p:cNvPr>
          <p:cNvSpPr txBox="1"/>
          <p:nvPr/>
        </p:nvSpPr>
        <p:spPr>
          <a:xfrm>
            <a:off x="1538741" y="123401"/>
            <a:ext cx="38187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>
                <a:latin typeface="Chalkboard SE" panose="03050602040202020205" pitchFamily="66" charset="77"/>
              </a:rPr>
              <a:t>Hoạt động nhóm</a:t>
            </a:r>
          </a:p>
        </p:txBody>
      </p:sp>
      <p:pic>
        <p:nvPicPr>
          <p:cNvPr id="4" name="Picture 3" descr="Vì sao không nên hạ kính cửa sổ khi xe đang chạy?">
            <a:extLst>
              <a:ext uri="{FF2B5EF4-FFF2-40B4-BE49-F238E27FC236}">
                <a16:creationId xmlns:a16="http://schemas.microsoft.com/office/drawing/2014/main" id="{AAD1C974-F662-F344-8F7E-6EDEFF7A746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1"/>
          <a:stretch/>
        </p:blipFill>
        <p:spPr bwMode="auto">
          <a:xfrm>
            <a:off x="1150564" y="1950840"/>
            <a:ext cx="2347223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Vì sao ngọn lửa lại bốc lên cao khi cháy? - VnExpress">
            <a:extLst>
              <a:ext uri="{FF2B5EF4-FFF2-40B4-BE49-F238E27FC236}">
                <a16:creationId xmlns:a16="http://schemas.microsoft.com/office/drawing/2014/main" id="{857601B1-3700-E24D-8CCB-1B77876570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276" y="1950840"/>
            <a:ext cx="192695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Why LEDs Are Better Than Any Other Light Source | REenergizeCO">
            <a:extLst>
              <a:ext uri="{FF2B5EF4-FFF2-40B4-BE49-F238E27FC236}">
                <a16:creationId xmlns:a16="http://schemas.microsoft.com/office/drawing/2014/main" id="{79527C33-3DA8-B344-AA29-5DD131A084D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35"/>
          <a:stretch/>
        </p:blipFill>
        <p:spPr bwMode="auto">
          <a:xfrm>
            <a:off x="9276666" y="1979993"/>
            <a:ext cx="1665920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Lỗi thường gặp khi tập đàn piano - Tiến Thành Music School">
            <a:extLst>
              <a:ext uri="{FF2B5EF4-FFF2-40B4-BE49-F238E27FC236}">
                <a16:creationId xmlns:a16="http://schemas.microsoft.com/office/drawing/2014/main" id="{B3EF18C5-DB60-7941-8DA9-670F6D89A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16" y="4487677"/>
            <a:ext cx="1920715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3D model Book shelf books and book end | CGTrader">
            <a:extLst>
              <a:ext uri="{FF2B5EF4-FFF2-40B4-BE49-F238E27FC236}">
                <a16:creationId xmlns:a16="http://schemas.microsoft.com/office/drawing/2014/main" id="{C6871175-F8B7-5544-9634-302FBC175CB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r="1784"/>
          <a:stretch/>
        </p:blipFill>
        <p:spPr bwMode="auto">
          <a:xfrm>
            <a:off x="3025622" y="4487677"/>
            <a:ext cx="1794872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09D029-9B5D-374F-A9E7-1BE934D322D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" t="1666" r="7527"/>
          <a:stretch/>
        </p:blipFill>
        <p:spPr bwMode="auto">
          <a:xfrm>
            <a:off x="5366385" y="4487677"/>
            <a:ext cx="1818627" cy="144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Picture 10" descr="Thực phẩm cho mùa dịch nên chọn những loại nào - LavenderCare">
            <a:extLst>
              <a:ext uri="{FF2B5EF4-FFF2-40B4-BE49-F238E27FC236}">
                <a16:creationId xmlns:a16="http://schemas.microsoft.com/office/drawing/2014/main" id="{58271402-9BA3-4646-84F3-FF3846DABA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903" y="4492826"/>
            <a:ext cx="1523346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 descr="Construindo átomos - Portal de Educação do Instituto Claro">
            <a:extLst>
              <a:ext uri="{FF2B5EF4-FFF2-40B4-BE49-F238E27FC236}">
                <a16:creationId xmlns:a16="http://schemas.microsoft.com/office/drawing/2014/main" id="{371B8A05-FF24-B845-80B5-4E8D6C7D108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0140" y="4487677"/>
            <a:ext cx="1987927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Box 56">
            <a:extLst>
              <a:ext uri="{FF2B5EF4-FFF2-40B4-BE49-F238E27FC236}">
                <a16:creationId xmlns:a16="http://schemas.microsoft.com/office/drawing/2014/main" id="{CF0B79CE-1505-9F4B-A93C-E44FF476C54C}"/>
              </a:ext>
            </a:extLst>
          </p:cNvPr>
          <p:cNvSpPr txBox="1"/>
          <p:nvPr/>
        </p:nvSpPr>
        <p:spPr>
          <a:xfrm>
            <a:off x="1278965" y="3419993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Ô tô đang chuyển động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 Box 77">
            <a:extLst>
              <a:ext uri="{FF2B5EF4-FFF2-40B4-BE49-F238E27FC236}">
                <a16:creationId xmlns:a16="http://schemas.microsoft.com/office/drawing/2014/main" id="{8B736C94-81D6-404E-ACB6-FBB7EE96B6B9}"/>
              </a:ext>
            </a:extLst>
          </p:cNvPr>
          <p:cNvSpPr txBox="1"/>
          <p:nvPr/>
        </p:nvSpPr>
        <p:spPr>
          <a:xfrm>
            <a:off x="6539541" y="3419993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Ngọn lửa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 Box 76">
            <a:extLst>
              <a:ext uri="{FF2B5EF4-FFF2-40B4-BE49-F238E27FC236}">
                <a16:creationId xmlns:a16="http://schemas.microsoft.com/office/drawing/2014/main" id="{34F7F565-0027-8E44-9973-EAE3220C9A06}"/>
              </a:ext>
            </a:extLst>
          </p:cNvPr>
          <p:cNvSpPr txBox="1"/>
          <p:nvPr/>
        </p:nvSpPr>
        <p:spPr>
          <a:xfrm>
            <a:off x="9064416" y="3419993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Bóng đèn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 Box 73">
            <a:extLst>
              <a:ext uri="{FF2B5EF4-FFF2-40B4-BE49-F238E27FC236}">
                <a16:creationId xmlns:a16="http://schemas.microsoft.com/office/drawing/2014/main" id="{0351F3D9-5239-A449-B7DB-AEBE256F8388}"/>
              </a:ext>
            </a:extLst>
          </p:cNvPr>
          <p:cNvSpPr txBox="1"/>
          <p:nvPr/>
        </p:nvSpPr>
        <p:spPr>
          <a:xfrm>
            <a:off x="463242" y="5989102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Tiếng đàn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63">
            <a:extLst>
              <a:ext uri="{FF2B5EF4-FFF2-40B4-BE49-F238E27FC236}">
                <a16:creationId xmlns:a16="http://schemas.microsoft.com/office/drawing/2014/main" id="{627680DA-F1B1-A14E-821D-79DB30DAF267}"/>
              </a:ext>
            </a:extLst>
          </p:cNvPr>
          <p:cNvSpPr txBox="1"/>
          <p:nvPr/>
        </p:nvSpPr>
        <p:spPr>
          <a:xfrm>
            <a:off x="3025622" y="5989102"/>
            <a:ext cx="1794872" cy="159086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Cuốn sách trên giá sách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 Box 71">
            <a:extLst>
              <a:ext uri="{FF2B5EF4-FFF2-40B4-BE49-F238E27FC236}">
                <a16:creationId xmlns:a16="http://schemas.microsoft.com/office/drawing/2014/main" id="{08AC6000-32C8-BC48-A9E2-2D780A7ADF0A}"/>
              </a:ext>
            </a:extLst>
          </p:cNvPr>
          <p:cNvSpPr txBox="1"/>
          <p:nvPr/>
        </p:nvSpPr>
        <p:spPr>
          <a:xfrm>
            <a:off x="5059531" y="5989102"/>
            <a:ext cx="2364518" cy="875674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Dây chun đang bị kéo giãn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 Box 69">
            <a:extLst>
              <a:ext uri="{FF2B5EF4-FFF2-40B4-BE49-F238E27FC236}">
                <a16:creationId xmlns:a16="http://schemas.microsoft.com/office/drawing/2014/main" id="{AE137774-20E9-ED44-BC82-BEF524D98A41}"/>
              </a:ext>
            </a:extLst>
          </p:cNvPr>
          <p:cNvSpPr txBox="1"/>
          <p:nvPr/>
        </p:nvSpPr>
        <p:spPr>
          <a:xfrm>
            <a:off x="7385565" y="5984872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 Thực phẩm</a:t>
            </a:r>
            <a:endParaRPr lang="en-VN" sz="2000" dirty="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60">
            <a:extLst>
              <a:ext uri="{FF2B5EF4-FFF2-40B4-BE49-F238E27FC236}">
                <a16:creationId xmlns:a16="http://schemas.microsoft.com/office/drawing/2014/main" id="{BD1D1455-D354-EC4B-9037-FDA9DA6AF46E}"/>
              </a:ext>
            </a:extLst>
          </p:cNvPr>
          <p:cNvSpPr txBox="1"/>
          <p:nvPr/>
        </p:nvSpPr>
        <p:spPr>
          <a:xfrm>
            <a:off x="9748893" y="5984871"/>
            <a:ext cx="2090420" cy="37909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9. Nguyên tử</a:t>
            </a:r>
            <a:endParaRPr lang="en-VN" sz="2000">
              <a:effectLst/>
              <a:latin typeface="Chalkboard SE" panose="03050602040202020205" pitchFamily="66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E92B580-1DF7-E143-AADA-FA3E0EC4D8BD}"/>
              </a:ext>
            </a:extLst>
          </p:cNvPr>
          <p:cNvSpPr/>
          <p:nvPr/>
        </p:nvSpPr>
        <p:spPr>
          <a:xfrm>
            <a:off x="911649" y="1844910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6502689-CBF5-D541-BE5D-A70F06D83178}"/>
              </a:ext>
            </a:extLst>
          </p:cNvPr>
          <p:cNvSpPr/>
          <p:nvPr/>
        </p:nvSpPr>
        <p:spPr>
          <a:xfrm>
            <a:off x="3987312" y="1844910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4097246-485C-1D48-BEC4-C345384B9676}"/>
              </a:ext>
            </a:extLst>
          </p:cNvPr>
          <p:cNvSpPr/>
          <p:nvPr/>
        </p:nvSpPr>
        <p:spPr>
          <a:xfrm>
            <a:off x="320101" y="4359055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2FC0C33A-0914-7D4B-A2E9-A9AE7EBD0525}"/>
              </a:ext>
            </a:extLst>
          </p:cNvPr>
          <p:cNvSpPr/>
          <p:nvPr/>
        </p:nvSpPr>
        <p:spPr>
          <a:xfrm>
            <a:off x="2786707" y="4359055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7AA7468-64DF-804F-BC6F-253E8461119E}"/>
              </a:ext>
            </a:extLst>
          </p:cNvPr>
          <p:cNvSpPr/>
          <p:nvPr/>
        </p:nvSpPr>
        <p:spPr>
          <a:xfrm>
            <a:off x="6382361" y="1851217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BA8D2D0-FF19-314B-A2E8-187C838E824D}"/>
              </a:ext>
            </a:extLst>
          </p:cNvPr>
          <p:cNvSpPr/>
          <p:nvPr/>
        </p:nvSpPr>
        <p:spPr>
          <a:xfrm>
            <a:off x="9037751" y="1844910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E18B309F-6A62-144A-A1B8-9A287A877BD7}"/>
              </a:ext>
            </a:extLst>
          </p:cNvPr>
          <p:cNvSpPr/>
          <p:nvPr/>
        </p:nvSpPr>
        <p:spPr>
          <a:xfrm>
            <a:off x="5127470" y="4359055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91FE5EE2-EC14-6440-8828-4DFE8C28ED95}"/>
              </a:ext>
            </a:extLst>
          </p:cNvPr>
          <p:cNvSpPr/>
          <p:nvPr/>
        </p:nvSpPr>
        <p:spPr>
          <a:xfrm>
            <a:off x="7491988" y="4359055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CF13B483-3051-BC49-A044-1C3B6DFB8262}"/>
              </a:ext>
            </a:extLst>
          </p:cNvPr>
          <p:cNvSpPr/>
          <p:nvPr/>
        </p:nvSpPr>
        <p:spPr>
          <a:xfrm>
            <a:off x="9561225" y="4359055"/>
            <a:ext cx="477830" cy="47783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738E38D-C30B-42BD-E3E5-A05208AC86F8}"/>
              </a:ext>
            </a:extLst>
          </p:cNvPr>
          <p:cNvSpPr txBox="1"/>
          <p:nvPr/>
        </p:nvSpPr>
        <p:spPr>
          <a:xfrm>
            <a:off x="469401" y="1073239"/>
            <a:ext cx="11841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halkboard SE" panose="03050602040202020205" pitchFamily="66" charset="77"/>
              </a:rPr>
              <a:t>Theo </a:t>
            </a:r>
            <a:r>
              <a:rPr lang="en-US" sz="3200" dirty="0" err="1">
                <a:latin typeface="Chalkboard SE" panose="03050602040202020205" pitchFamily="66" charset="77"/>
              </a:rPr>
              <a:t>em</a:t>
            </a:r>
            <a:r>
              <a:rPr lang="en-US" sz="3200" dirty="0">
                <a:latin typeface="Chalkboard SE" panose="03050602040202020205" pitchFamily="66" charset="77"/>
              </a:rPr>
              <a:t>, </a:t>
            </a:r>
            <a:r>
              <a:rPr lang="en-US" sz="3200" dirty="0" err="1">
                <a:latin typeface="Chalkboard SE" panose="03050602040202020205" pitchFamily="66" charset="77"/>
              </a:rPr>
              <a:t>vật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nào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có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năng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lượng</a:t>
            </a:r>
            <a:r>
              <a:rPr lang="en-US" sz="3200" dirty="0">
                <a:latin typeface="Chalkboard SE" panose="03050602040202020205" pitchFamily="66" charset="77"/>
              </a:rPr>
              <a:t>, </a:t>
            </a:r>
            <a:r>
              <a:rPr lang="en-US" sz="3200" dirty="0" err="1">
                <a:latin typeface="Chalkboard SE" panose="03050602040202020205" pitchFamily="66" charset="77"/>
              </a:rPr>
              <a:t>hãy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đánh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dấu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>
                <a:latin typeface="Sylfaen" panose="010A0502050306030303" pitchFamily="18" charset="0"/>
              </a:rPr>
              <a:t>√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vào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hình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tương</a:t>
            </a:r>
            <a:r>
              <a:rPr lang="en-US" sz="3200" dirty="0">
                <a:latin typeface="Chalkboard SE" panose="03050602040202020205" pitchFamily="66" charset="77"/>
              </a:rPr>
              <a:t> </a:t>
            </a:r>
            <a:r>
              <a:rPr lang="en-US" sz="3200" dirty="0" err="1">
                <a:latin typeface="Chalkboard SE" panose="03050602040202020205" pitchFamily="66" charset="77"/>
              </a:rPr>
              <a:t>ứng</a:t>
            </a:r>
            <a:endParaRPr lang="en-VN" sz="3200" dirty="0">
              <a:latin typeface="Chalkboard SE" panose="03050602040202020205" pitchFamily="66" charset="77"/>
            </a:endParaRPr>
          </a:p>
        </p:txBody>
      </p:sp>
      <p:pic>
        <p:nvPicPr>
          <p:cNvPr id="44" name="1 Minute timer (Đồng hồ đếm ngược 1 phút)">
            <a:hlinkClick r:id="" action="ppaction://media"/>
            <a:extLst>
              <a:ext uri="{FF2B5EF4-FFF2-40B4-BE49-F238E27FC236}">
                <a16:creationId xmlns:a16="http://schemas.microsoft.com/office/drawing/2014/main" id="{43E98704-4510-D80E-E97E-95D50B49C0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866040" y="184067"/>
            <a:ext cx="1531106" cy="86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7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976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olar panels with the sun behind them&#10;&#10;Description automatically generated">
            <a:extLst>
              <a:ext uri="{FF2B5EF4-FFF2-40B4-BE49-F238E27FC236}">
                <a16:creationId xmlns:a16="http://schemas.microsoft.com/office/drawing/2014/main" id="{638FB3C0-1626-7531-7A3E-46D023254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0763" y="-92765"/>
            <a:ext cx="13697502" cy="7957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7CD24-169B-A242-AC58-06E38E252745}"/>
              </a:ext>
            </a:extLst>
          </p:cNvPr>
          <p:cNvSpPr txBox="1"/>
          <p:nvPr/>
        </p:nvSpPr>
        <p:spPr>
          <a:xfrm>
            <a:off x="-649867" y="1395511"/>
            <a:ext cx="130557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UTM Alter Gothic" panose="02040603050506020204" pitchFamily="18" charset="0"/>
              </a:rPr>
              <a:t>CHỦ ĐỀ 10: NĂNG LƯỢNG VÀ CUỘC SỐNG</a:t>
            </a:r>
          </a:p>
          <a:p>
            <a:pPr algn="ctr"/>
            <a:r>
              <a:rPr lang="en-US" sz="4800" dirty="0" err="1">
                <a:latin typeface="UTM Alter Gothic" panose="02040603050506020204" pitchFamily="18" charset="0"/>
              </a:rPr>
              <a:t>Tiết</a:t>
            </a:r>
            <a:r>
              <a:rPr lang="en-US" sz="4800" dirty="0">
                <a:latin typeface="UTM Alter Gothic" panose="02040603050506020204" pitchFamily="18" charset="0"/>
              </a:rPr>
              <a:t> 118. </a:t>
            </a:r>
            <a:r>
              <a:rPr lang="en-VN" sz="4800" dirty="0">
                <a:latin typeface="UTM Alter Gothic" panose="02040603050506020204" pitchFamily="18" charset="0"/>
              </a:rPr>
              <a:t>Bài </a:t>
            </a:r>
            <a:r>
              <a:rPr lang="en-US" sz="4800" dirty="0">
                <a:latin typeface="UTM Alter Gothic" panose="02040603050506020204" pitchFamily="18" charset="0"/>
              </a:rPr>
              <a:t>41.</a:t>
            </a:r>
            <a:endParaRPr lang="en-VN" sz="4800" dirty="0">
              <a:latin typeface="UTM Alter Gothic" panose="02040603050506020204" pitchFamily="18" charset="0"/>
            </a:endParaRPr>
          </a:p>
          <a:p>
            <a:pPr algn="ctr"/>
            <a:r>
              <a:rPr lang="en-VN" sz="6600" b="1" dirty="0">
                <a:latin typeface="UTM Androgyne" panose="02040603050506020204" pitchFamily="18" charset="0"/>
                <a:cs typeface="Phosphate Inline" panose="02000506050000020004" pitchFamily="2" charset="77"/>
              </a:rPr>
              <a:t>NĂNG LƯỢNG</a:t>
            </a:r>
          </a:p>
        </p:txBody>
      </p:sp>
    </p:spTree>
    <p:extLst>
      <p:ext uri="{BB962C8B-B14F-4D97-AF65-F5344CB8AC3E}">
        <p14:creationId xmlns:p14="http://schemas.microsoft.com/office/powerpoint/2010/main" val="2531137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3">
            <a:extLst>
              <a:ext uri="{FF2B5EF4-FFF2-40B4-BE49-F238E27FC236}">
                <a16:creationId xmlns:a16="http://schemas.microsoft.com/office/drawing/2014/main" id="{1D96FA55-72E6-C9C6-8351-7B787E545B8D}"/>
              </a:ext>
            </a:extLst>
          </p:cNvPr>
          <p:cNvSpPr/>
          <p:nvPr/>
        </p:nvSpPr>
        <p:spPr>
          <a:xfrm>
            <a:off x="1" y="-61409"/>
            <a:ext cx="12330023" cy="6844857"/>
          </a:xfrm>
          <a:custGeom>
            <a:avLst/>
            <a:gdLst/>
            <a:ahLst/>
            <a:cxnLst/>
            <a:rect l="l" t="t" r="r" b="b"/>
            <a:pathLst>
              <a:path w="14949872" h="6335005">
                <a:moveTo>
                  <a:pt x="0" y="0"/>
                </a:moveTo>
                <a:lnTo>
                  <a:pt x="14949872" y="0"/>
                </a:lnTo>
                <a:lnTo>
                  <a:pt x="14949872" y="6335005"/>
                </a:lnTo>
                <a:lnTo>
                  <a:pt x="0" y="6335005"/>
                </a:lnTo>
                <a:lnTo>
                  <a:pt x="0" y="0"/>
                </a:lnTo>
                <a:close/>
              </a:path>
            </a:pathLst>
          </a:custGeom>
          <a:solidFill>
            <a:srgbClr val="FEF6F0"/>
          </a:solidFill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FF7DC99F-9B63-D0CD-783F-1F0C693564AB}"/>
              </a:ext>
            </a:extLst>
          </p:cNvPr>
          <p:cNvSpPr/>
          <p:nvPr/>
        </p:nvSpPr>
        <p:spPr>
          <a:xfrm>
            <a:off x="2162322" y="114817"/>
            <a:ext cx="77438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 118 - BÀI 41: NĂNG LƯỢNG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955D290-1DA7-1928-4B80-41E26BA5451C}"/>
              </a:ext>
            </a:extLst>
          </p:cNvPr>
          <p:cNvSpPr/>
          <p:nvPr/>
        </p:nvSpPr>
        <p:spPr>
          <a:xfrm>
            <a:off x="1046341" y="835229"/>
            <a:ext cx="44946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</a:t>
            </a:r>
            <a:r>
              <a:rPr lang="en-US" sz="2400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DẠNG NĂNG LƯỢNG</a:t>
            </a:r>
            <a:endParaRPr lang="en-US" sz="2400" u="sng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BC5D9C44-8BE3-DD04-9454-4F53C12D86DD}"/>
              </a:ext>
            </a:extLst>
          </p:cNvPr>
          <p:cNvSpPr/>
          <p:nvPr/>
        </p:nvSpPr>
        <p:spPr>
          <a:xfrm>
            <a:off x="1417868" y="1276004"/>
            <a:ext cx="5472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dạng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năng</a:t>
            </a:r>
            <a:r>
              <a:rPr lang="en-US" sz="24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</a:t>
            </a:r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E885E3D0-0199-9D4B-8B0B-0BA228997E38}"/>
              </a:ext>
            </a:extLst>
          </p:cNvPr>
          <p:cNvSpPr/>
          <p:nvPr/>
        </p:nvSpPr>
        <p:spPr>
          <a:xfrm rot="-2032249">
            <a:off x="9844016" y="106475"/>
            <a:ext cx="2008604" cy="1829503"/>
          </a:xfrm>
          <a:custGeom>
            <a:avLst/>
            <a:gdLst/>
            <a:ahLst/>
            <a:cxnLst/>
            <a:rect l="l" t="t" r="r" b="b"/>
            <a:pathLst>
              <a:path w="2008604" h="1829503">
                <a:moveTo>
                  <a:pt x="0" y="0"/>
                </a:moveTo>
                <a:lnTo>
                  <a:pt x="2008604" y="0"/>
                </a:lnTo>
                <a:lnTo>
                  <a:pt x="2008604" y="1829504"/>
                </a:lnTo>
                <a:lnTo>
                  <a:pt x="0" y="18295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7">
            <a:extLst>
              <a:ext uri="{FF2B5EF4-FFF2-40B4-BE49-F238E27FC236}">
                <a16:creationId xmlns:a16="http://schemas.microsoft.com/office/drawing/2014/main" id="{A7876B25-0ACF-72BC-BA00-5EBC89B75D57}"/>
              </a:ext>
            </a:extLst>
          </p:cNvPr>
          <p:cNvSpPr/>
          <p:nvPr/>
        </p:nvSpPr>
        <p:spPr>
          <a:xfrm rot="-512306">
            <a:off x="-469140" y="-307523"/>
            <a:ext cx="2124394" cy="1384819"/>
          </a:xfrm>
          <a:custGeom>
            <a:avLst/>
            <a:gdLst/>
            <a:ahLst/>
            <a:cxnLst/>
            <a:rect l="l" t="t" r="r" b="b"/>
            <a:pathLst>
              <a:path w="2961674" h="2090448">
                <a:moveTo>
                  <a:pt x="0" y="0"/>
                </a:moveTo>
                <a:lnTo>
                  <a:pt x="2961674" y="0"/>
                </a:lnTo>
                <a:lnTo>
                  <a:pt x="2961674" y="2090448"/>
                </a:lnTo>
                <a:lnTo>
                  <a:pt x="0" y="20904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64C12E8-5E9C-5643-372D-5A42217B09DE}"/>
              </a:ext>
            </a:extLst>
          </p:cNvPr>
          <p:cNvGrpSpPr/>
          <p:nvPr/>
        </p:nvGrpSpPr>
        <p:grpSpPr>
          <a:xfrm>
            <a:off x="277780" y="2345831"/>
            <a:ext cx="2280177" cy="2166337"/>
            <a:chOff x="1639569" y="3779125"/>
            <a:chExt cx="4590679" cy="4038817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1909A6F1-95B9-53BD-CBA7-226874683A2D}"/>
                </a:ext>
              </a:extLst>
            </p:cNvPr>
            <p:cNvSpPr/>
            <p:nvPr/>
          </p:nvSpPr>
          <p:spPr>
            <a:xfrm>
              <a:off x="1639569" y="3779125"/>
              <a:ext cx="4590679" cy="4038817"/>
            </a:xfrm>
            <a:custGeom>
              <a:avLst/>
              <a:gdLst/>
              <a:ahLst/>
              <a:cxnLst/>
              <a:rect l="l" t="t" r="r" b="b"/>
              <a:pathLst>
                <a:path w="1100661" h="893945">
                  <a:moveTo>
                    <a:pt x="94480" y="0"/>
                  </a:moveTo>
                  <a:lnTo>
                    <a:pt x="1006181" y="0"/>
                  </a:lnTo>
                  <a:cubicBezTo>
                    <a:pt x="1031239" y="0"/>
                    <a:pt x="1055270" y="9954"/>
                    <a:pt x="1072988" y="27673"/>
                  </a:cubicBezTo>
                  <a:cubicBezTo>
                    <a:pt x="1090707" y="45391"/>
                    <a:pt x="1100661" y="69422"/>
                    <a:pt x="1100661" y="94480"/>
                  </a:cubicBezTo>
                  <a:lnTo>
                    <a:pt x="1100661" y="799465"/>
                  </a:lnTo>
                  <a:cubicBezTo>
                    <a:pt x="1100661" y="824523"/>
                    <a:pt x="1090707" y="848554"/>
                    <a:pt x="1072988" y="866273"/>
                  </a:cubicBezTo>
                  <a:cubicBezTo>
                    <a:pt x="1055270" y="883991"/>
                    <a:pt x="1031239" y="893945"/>
                    <a:pt x="1006181" y="893945"/>
                  </a:cubicBezTo>
                  <a:lnTo>
                    <a:pt x="94480" y="893945"/>
                  </a:lnTo>
                  <a:cubicBezTo>
                    <a:pt x="42300" y="893945"/>
                    <a:pt x="0" y="851645"/>
                    <a:pt x="0" y="799465"/>
                  </a:cubicBezTo>
                  <a:lnTo>
                    <a:pt x="0" y="94480"/>
                  </a:lnTo>
                  <a:cubicBezTo>
                    <a:pt x="0" y="69422"/>
                    <a:pt x="9954" y="45391"/>
                    <a:pt x="27673" y="27673"/>
                  </a:cubicBezTo>
                  <a:cubicBezTo>
                    <a:pt x="45391" y="9954"/>
                    <a:pt x="69422" y="0"/>
                    <a:pt x="9448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Picture 20" descr="A computer with many people around it&#10;&#10;Description automatically generated">
              <a:extLst>
                <a:ext uri="{FF2B5EF4-FFF2-40B4-BE49-F238E27FC236}">
                  <a16:creationId xmlns:a16="http://schemas.microsoft.com/office/drawing/2014/main" id="{76436808-646E-1BA7-DB20-8CF1FB993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394" y="4143019"/>
              <a:ext cx="3311027" cy="3311027"/>
            </a:xfrm>
            <a:prstGeom prst="rect">
              <a:avLst/>
            </a:prstGeom>
          </p:spPr>
        </p:pic>
      </p:grpSp>
      <p:sp>
        <p:nvSpPr>
          <p:cNvPr id="23" name="Freeform 15">
            <a:extLst>
              <a:ext uri="{FF2B5EF4-FFF2-40B4-BE49-F238E27FC236}">
                <a16:creationId xmlns:a16="http://schemas.microsoft.com/office/drawing/2014/main" id="{8BECAEAE-D1F2-F335-6F1A-34A897ED8678}"/>
              </a:ext>
            </a:extLst>
          </p:cNvPr>
          <p:cNvSpPr/>
          <p:nvPr/>
        </p:nvSpPr>
        <p:spPr>
          <a:xfrm>
            <a:off x="1" y="5606340"/>
            <a:ext cx="1256570" cy="1251660"/>
          </a:xfrm>
          <a:custGeom>
            <a:avLst/>
            <a:gdLst/>
            <a:ahLst/>
            <a:cxnLst/>
            <a:rect l="l" t="t" r="r" b="b"/>
            <a:pathLst>
              <a:path w="2198049" h="2607670">
                <a:moveTo>
                  <a:pt x="0" y="0"/>
                </a:moveTo>
                <a:lnTo>
                  <a:pt x="2198049" y="0"/>
                </a:lnTo>
                <a:lnTo>
                  <a:pt x="2198049" y="2607670"/>
                </a:lnTo>
                <a:lnTo>
                  <a:pt x="0" y="26076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E1463C3-3E69-9847-5EAA-4BD83BCB9EC6}"/>
              </a:ext>
            </a:extLst>
          </p:cNvPr>
          <p:cNvSpPr txBox="1"/>
          <p:nvPr/>
        </p:nvSpPr>
        <p:spPr>
          <a:xfrm>
            <a:off x="3074277" y="2132044"/>
            <a:ext cx="826958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VN" sz="2600" dirty="0">
                <a:latin typeface="Chalkboard SE" panose="03050602040202020205" pitchFamily="66" charset="77"/>
              </a:rPr>
              <a:t>Tìm hiểu sách giáo khoa trang 1</a:t>
            </a:r>
            <a:r>
              <a:rPr lang="en-US" sz="2600" dirty="0">
                <a:latin typeface="Chalkboard SE" panose="03050602040202020205" pitchFamily="66" charset="77"/>
              </a:rPr>
              <a:t>77, 178</a:t>
            </a:r>
            <a:r>
              <a:rPr lang="en-VN" sz="2600" dirty="0">
                <a:latin typeface="Chalkboard SE" panose="03050602040202020205" pitchFamily="66" charset="77"/>
              </a:rPr>
              <a:t> thảo luận nhó</a:t>
            </a:r>
            <a:r>
              <a:rPr lang="en-US" sz="2600" dirty="0">
                <a:latin typeface="Chalkboard SE" panose="03050602040202020205" pitchFamily="66" charset="77"/>
              </a:rPr>
              <a:t>m</a:t>
            </a:r>
            <a:r>
              <a:rPr lang="en-VN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VN" sz="2600" dirty="0">
                <a:latin typeface="Chalkboard SE" panose="03050602040202020205" pitchFamily="66" charset="77"/>
              </a:rPr>
              <a:t>trong </a:t>
            </a:r>
            <a:r>
              <a:rPr lang="en-VN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5 phút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.</a:t>
            </a:r>
          </a:p>
          <a:p>
            <a:pPr algn="just"/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Nhóm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1,2: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Tìm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hiểu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động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năng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, NL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nhiệt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, NL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ánh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sáng</a:t>
            </a:r>
            <a:endParaRPr lang="en-US" sz="2600" dirty="0">
              <a:solidFill>
                <a:schemeClr val="accent2"/>
              </a:solidFill>
              <a:latin typeface="Chalkboard SE" panose="03050602040202020205" pitchFamily="66" charset="77"/>
            </a:endParaRPr>
          </a:p>
          <a:p>
            <a:pPr algn="just"/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Nhóm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3,4: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Tìm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hiểu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NL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điện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, NL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âm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thanh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, NL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hóa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học</a:t>
            </a:r>
            <a:endParaRPr lang="en-US" sz="2600" dirty="0">
              <a:solidFill>
                <a:schemeClr val="accent2"/>
              </a:solidFill>
              <a:latin typeface="Chalkboard SE" panose="03050602040202020205" pitchFamily="66" charset="77"/>
            </a:endParaRPr>
          </a:p>
          <a:p>
            <a:pPr algn="just"/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Nhóm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5,6: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Tìm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hiểu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Thế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năng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đàn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hồi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,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thế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năng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hấp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dẫn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, NL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hạt</a:t>
            </a:r>
            <a:r>
              <a:rPr lang="en-US" sz="2600" dirty="0">
                <a:solidFill>
                  <a:schemeClr val="accent2"/>
                </a:solidFill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solidFill>
                  <a:schemeClr val="accent2"/>
                </a:solidFill>
                <a:latin typeface="Chalkboard SE" panose="03050602040202020205" pitchFamily="66" charset="77"/>
              </a:rPr>
              <a:t>nhân</a:t>
            </a:r>
            <a:endParaRPr lang="en-US" sz="2600" dirty="0">
              <a:solidFill>
                <a:schemeClr val="accent2"/>
              </a:solidFill>
              <a:latin typeface="Chalkboard SE" panose="03050602040202020205" pitchFamily="66" charset="77"/>
            </a:endParaRPr>
          </a:p>
        </p:txBody>
      </p:sp>
      <p:pic>
        <p:nvPicPr>
          <p:cNvPr id="35" name="5 MINUET - TIMER &amp; ALARM - Full HD - COUNTDOWN" descr="5 MINUET - TIMER &amp; ALARM - Full HD - COUNTDOWN">
            <a:hlinkClick r:id="" action="ppaction://media"/>
            <a:extLst>
              <a:ext uri="{FF2B5EF4-FFF2-40B4-BE49-F238E27FC236}">
                <a16:creationId xmlns:a16="http://schemas.microsoft.com/office/drawing/2014/main" id="{8F823985-E625-BB1B-5CF9-9B865F2032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54629" y="4822442"/>
            <a:ext cx="2148840" cy="1208722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6FD2DEC-30CB-AA9D-B1D2-90A01F0DED5B}"/>
              </a:ext>
            </a:extLst>
          </p:cNvPr>
          <p:cNvSpPr txBox="1"/>
          <p:nvPr/>
        </p:nvSpPr>
        <p:spPr>
          <a:xfrm>
            <a:off x="3074277" y="4822442"/>
            <a:ext cx="643035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latin typeface="Chalkboard SE" panose="03050602040202020205" pitchFamily="66" charset="77"/>
              </a:rPr>
              <a:t>Câu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hỏi</a:t>
            </a:r>
            <a:r>
              <a:rPr lang="en-US" sz="2600" dirty="0">
                <a:latin typeface="Chalkboard SE" panose="03050602040202020205" pitchFamily="66" charset="77"/>
              </a:rPr>
              <a:t>:</a:t>
            </a:r>
          </a:p>
          <a:p>
            <a:pPr marL="514350" indent="-514350" algn="just">
              <a:buAutoNum type="arabicPeriod"/>
            </a:pPr>
            <a:r>
              <a:rPr lang="en-US" sz="2600" dirty="0" err="1">
                <a:latin typeface="Chalkboard SE" panose="03050602040202020205" pitchFamily="66" charset="77"/>
              </a:rPr>
              <a:t>Dạng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năng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lượng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này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xuất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hiện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khi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nào</a:t>
            </a:r>
            <a:r>
              <a:rPr lang="en-US" sz="2600" dirty="0">
                <a:latin typeface="Chalkboard SE" panose="03050602040202020205" pitchFamily="66" charset="77"/>
              </a:rPr>
              <a:t>?</a:t>
            </a:r>
          </a:p>
          <a:p>
            <a:pPr marL="514350" indent="-514350" algn="just">
              <a:buAutoNum type="arabicPeriod"/>
            </a:pPr>
            <a:r>
              <a:rPr lang="en-US" sz="2600" dirty="0" err="1">
                <a:latin typeface="Chalkboard SE" panose="03050602040202020205" pitchFamily="66" charset="77"/>
              </a:rPr>
              <a:t>Mỗi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dạng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năng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lượng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lấy</a:t>
            </a:r>
            <a:r>
              <a:rPr lang="en-US" sz="2600" dirty="0">
                <a:latin typeface="Chalkboard SE" panose="03050602040202020205" pitchFamily="66" charset="77"/>
              </a:rPr>
              <a:t> 2 </a:t>
            </a:r>
            <a:r>
              <a:rPr lang="en-US" sz="2600" dirty="0" err="1">
                <a:latin typeface="Chalkboard SE" panose="03050602040202020205" pitchFamily="66" charset="77"/>
              </a:rPr>
              <a:t>ví</a:t>
            </a:r>
            <a:r>
              <a:rPr lang="en-US" sz="2600" dirty="0">
                <a:latin typeface="Chalkboard SE" panose="03050602040202020205" pitchFamily="66" charset="77"/>
              </a:rPr>
              <a:t> </a:t>
            </a:r>
            <a:r>
              <a:rPr lang="en-US" sz="2600" dirty="0" err="1">
                <a:latin typeface="Chalkboard SE" panose="03050602040202020205" pitchFamily="66" charset="77"/>
              </a:rPr>
              <a:t>dụ</a:t>
            </a:r>
            <a:r>
              <a:rPr lang="en-US" sz="2600" dirty="0">
                <a:latin typeface="Chalkboard SE" panose="03050602040202020205" pitchFamily="66" charset="77"/>
              </a:rPr>
              <a:t>? </a:t>
            </a:r>
            <a:endParaRPr lang="en-US" sz="2600" dirty="0">
              <a:solidFill>
                <a:schemeClr val="accent2"/>
              </a:solidFill>
              <a:latin typeface="Chalkboard SE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618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2452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34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718663" y="922904"/>
            <a:ext cx="4172019" cy="5061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 năng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vật chuyển động sẽ có động năng.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Vật chuyển động càng nhanh thì động năng của vật càng lớn và ngược lại.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gray-and-black mallard ducks flying during day time">
            <a:extLst>
              <a:ext uri="{FF2B5EF4-FFF2-40B4-BE49-F238E27FC236}">
                <a16:creationId xmlns:a16="http://schemas.microsoft.com/office/drawing/2014/main" id="{4C1E9B77-C21A-834D-B908-E66D23163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74701" y="883171"/>
            <a:ext cx="3504801" cy="233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nning photography of gray coupe on road">
            <a:extLst>
              <a:ext uri="{FF2B5EF4-FFF2-40B4-BE49-F238E27FC236}">
                <a16:creationId xmlns:a16="http://schemas.microsoft.com/office/drawing/2014/main" id="{5F07345C-A51F-644A-8BEA-D15DACD6B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67056" y="3453822"/>
            <a:ext cx="4792188" cy="2755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omen running on track field">
            <a:extLst>
              <a:ext uri="{FF2B5EF4-FFF2-40B4-BE49-F238E27FC236}">
                <a16:creationId xmlns:a16="http://schemas.microsoft.com/office/drawing/2014/main" id="{73DB6B03-7A6C-A64F-8977-62619EE219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49" b="22203"/>
          <a:stretch/>
        </p:blipFill>
        <p:spPr bwMode="auto">
          <a:xfrm flipH="1">
            <a:off x="8963521" y="883170"/>
            <a:ext cx="2257110" cy="233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709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7657860" y="537984"/>
            <a:ext cx="4231708" cy="578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nhiệt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 vật có nhiệt độ như Mặt Trời, ngọn lửa, con người,…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đều có năng lượng nhiệt.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vật có nhiệt độ càng cao thì có năng lượng nhiệt càng lớn.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lose view of bonfire">
            <a:extLst>
              <a:ext uri="{FF2B5EF4-FFF2-40B4-BE49-F238E27FC236}">
                <a16:creationId xmlns:a16="http://schemas.microsoft.com/office/drawing/2014/main" id="{D028B514-9784-C848-965A-78ACBAF2F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25" y="949235"/>
            <a:ext cx="3288770" cy="493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lack and white gas stove">
            <a:extLst>
              <a:ext uri="{FF2B5EF4-FFF2-40B4-BE49-F238E27FC236}">
                <a16:creationId xmlns:a16="http://schemas.microsoft.com/office/drawing/2014/main" id="{D4CD70B6-9601-344F-AD34-DFD935D4A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198" y="3568280"/>
            <a:ext cx="3469559" cy="2314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un setting over the horizon">
            <a:extLst>
              <a:ext uri="{FF2B5EF4-FFF2-40B4-BE49-F238E27FC236}">
                <a16:creationId xmlns:a16="http://schemas.microsoft.com/office/drawing/2014/main" id="{9078613D-3C56-3F4A-92DE-C9BB8B04EA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"/>
          <a:stretch/>
        </p:blipFill>
        <p:spPr bwMode="auto">
          <a:xfrm flipH="1">
            <a:off x="3899199" y="949235"/>
            <a:ext cx="3469558" cy="247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990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29EE6D-8EC5-3A48-8BCA-142C3048CE5B}"/>
              </a:ext>
            </a:extLst>
          </p:cNvPr>
          <p:cNvSpPr txBox="1"/>
          <p:nvPr/>
        </p:nvSpPr>
        <p:spPr>
          <a:xfrm>
            <a:off x="587457" y="501472"/>
            <a:ext cx="5005821" cy="5782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 lượng ánh sáng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Ánh sáng từ Mặt Trời, từ bóng đèn, từ ngọn lửa,…mang năng lượng ánh sáng.</a:t>
            </a:r>
          </a:p>
          <a:p>
            <a:pPr algn="just">
              <a:lnSpc>
                <a:spcPct val="130000"/>
              </a:lnSpc>
            </a:pP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Nhờ năng lượng này mà con người cảm nhận được ánh sáng.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turned on clear glass light bulb">
            <a:extLst>
              <a:ext uri="{FF2B5EF4-FFF2-40B4-BE49-F238E27FC236}">
                <a16:creationId xmlns:a16="http://schemas.microsoft.com/office/drawing/2014/main" id="{985FD2CB-61C0-0449-A199-04E7064B4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30442"/>
            <a:ext cx="2169594" cy="289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ilhouette of mountains under orange sky">
            <a:extLst>
              <a:ext uri="{FF2B5EF4-FFF2-40B4-BE49-F238E27FC236}">
                <a16:creationId xmlns:a16="http://schemas.microsoft.com/office/drawing/2014/main" id="{14FD3771-D793-C64A-8BFA-DA57FA1FC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6465"/>
            <a:ext cx="5508543" cy="3101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Quà yêu có 1 không 2 của đom đóm mang lại cho con người – Mẹo hay cuộc sống">
            <a:extLst>
              <a:ext uri="{FF2B5EF4-FFF2-40B4-BE49-F238E27FC236}">
                <a16:creationId xmlns:a16="http://schemas.microsoft.com/office/drawing/2014/main" id="{28141203-6ACE-EC41-9CA8-2A96DD078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8"/>
          <a:stretch/>
        </p:blipFill>
        <p:spPr bwMode="auto">
          <a:xfrm flipH="1">
            <a:off x="8418414" y="3625800"/>
            <a:ext cx="3186129" cy="2895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6119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1276</Words>
  <Application>Microsoft Office PowerPoint</Application>
  <PresentationFormat>Widescreen</PresentationFormat>
  <Paragraphs>180</Paragraphs>
  <Slides>26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Chalkboard SE</vt:lpstr>
      <vt:lpstr>Arial</vt:lpstr>
      <vt:lpstr>Calibri</vt:lpstr>
      <vt:lpstr>Calibri Light</vt:lpstr>
      <vt:lpstr>Sylfaen</vt:lpstr>
      <vt:lpstr>Tahoma</vt:lpstr>
      <vt:lpstr>Times New Roman</vt:lpstr>
      <vt:lpstr>UTM Alter Gothic</vt:lpstr>
      <vt:lpstr>UTM Androgyne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Nguyễn Minh Tuấn</cp:lastModifiedBy>
  <cp:revision>249</cp:revision>
  <dcterms:created xsi:type="dcterms:W3CDTF">2021-06-15T07:05:49Z</dcterms:created>
  <dcterms:modified xsi:type="dcterms:W3CDTF">2024-05-17T00:09:19Z</dcterms:modified>
</cp:coreProperties>
</file>