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321" r:id="rId3"/>
    <p:sldId id="309" r:id="rId4"/>
    <p:sldId id="259" r:id="rId5"/>
    <p:sldId id="260" r:id="rId6"/>
    <p:sldId id="263" r:id="rId7"/>
    <p:sldId id="293" r:id="rId8"/>
    <p:sldId id="310" r:id="rId9"/>
    <p:sldId id="266" r:id="rId10"/>
    <p:sldId id="267" r:id="rId11"/>
    <p:sldId id="294" r:id="rId12"/>
    <p:sldId id="272" r:id="rId13"/>
    <p:sldId id="323" r:id="rId14"/>
    <p:sldId id="311" r:id="rId15"/>
    <p:sldId id="303" r:id="rId16"/>
    <p:sldId id="304" r:id="rId17"/>
    <p:sldId id="305" r:id="rId18"/>
    <p:sldId id="319" r:id="rId19"/>
    <p:sldId id="320" r:id="rId20"/>
    <p:sldId id="322" r:id="rId21"/>
    <p:sldId id="300" r:id="rId22"/>
    <p:sldId id="312" r:id="rId23"/>
    <p:sldId id="313" r:id="rId24"/>
    <p:sldId id="314" r:id="rId25"/>
    <p:sldId id="315" r:id="rId26"/>
    <p:sldId id="316" r:id="rId27"/>
    <p:sldId id="317" r:id="rId28"/>
    <p:sldId id="282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D9902F"/>
    <a:srgbClr val="3333FF"/>
    <a:srgbClr val="3366FF"/>
    <a:srgbClr val="0066FF"/>
    <a:srgbClr val="000099"/>
    <a:srgbClr val="CC0000"/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749AF-104F-4A3A-9089-9F7C025123BA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0230E-A219-4CD7-980D-4DCAE00BE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52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0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61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20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489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47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97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342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968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738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61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893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79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75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793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450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0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2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5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5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1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69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46A1-3C79-4C23-8666-5928A71F4B4A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6136F-E724-4D83-83F0-936D1E054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58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F46A1-3C79-4C23-8666-5928A71F4B4A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6136F-E724-4D83-83F0-936D1E054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1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FF1FC-8BB6-4DBB-9940-F696B55795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6283F-E79A-4174-97F4-305C981B4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93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" Target="slide23.xml"/><Relationship Id="rId7" Type="http://schemas.openxmlformats.org/officeDocument/2006/relationships/slide" Target="slide9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5" Type="http://schemas.openxmlformats.org/officeDocument/2006/relationships/slide" Target="slide25.xml"/><Relationship Id="rId4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slide" Target="slide21.xml"/><Relationship Id="rId4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slide" Target="slide21.xml"/><Relationship Id="rId4" Type="http://schemas.openxmlformats.org/officeDocument/2006/relationships/image" Target="../media/image2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slide" Target="slide21.xml"/><Relationship Id="rId4" Type="http://schemas.openxmlformats.org/officeDocument/2006/relationships/image" Target="../media/image2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slide" Target="slide21.xml"/><Relationship Id="rId4" Type="http://schemas.openxmlformats.org/officeDocument/2006/relationships/image" Target="../media/image2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slide" Target="slide21.xml"/><Relationship Id="rId4" Type="http://schemas.openxmlformats.org/officeDocument/2006/relationships/image" Target="../media/image24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3D7CC7-B0C4-4B94-B7B7-9CA24D334AA3}"/>
              </a:ext>
            </a:extLst>
          </p:cNvPr>
          <p:cNvSpPr/>
          <p:nvPr/>
        </p:nvSpPr>
        <p:spPr>
          <a:xfrm>
            <a:off x="4401241" y="3798889"/>
            <a:ext cx="2943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KHTN 6</a:t>
            </a:r>
            <a:endParaRPr lang="vi-VN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16" descr="WhitecornerFlower">
            <a:extLst>
              <a:ext uri="{FF2B5EF4-FFF2-40B4-BE49-F238E27FC236}">
                <a16:creationId xmlns:a16="http://schemas.microsoft.com/office/drawing/2014/main" id="{2250863D-9BB1-4549-A532-9F46358E4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0"/>
            <a:ext cx="1785937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4" descr="WhitecornerFlower">
            <a:extLst>
              <a:ext uri="{FF2B5EF4-FFF2-40B4-BE49-F238E27FC236}">
                <a16:creationId xmlns:a16="http://schemas.microsoft.com/office/drawing/2014/main" id="{3F690FFA-1C3D-4051-A74D-EE3DFAD38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825" y="84138"/>
            <a:ext cx="15652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">
            <a:extLst>
              <a:ext uri="{FF2B5EF4-FFF2-40B4-BE49-F238E27FC236}">
                <a16:creationId xmlns:a16="http://schemas.microsoft.com/office/drawing/2014/main" id="{AD1C009F-EAB3-469A-8C01-7ED01B9D4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4954589"/>
            <a:ext cx="16922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>
            <a:extLst>
              <a:ext uri="{FF2B5EF4-FFF2-40B4-BE49-F238E27FC236}">
                <a16:creationId xmlns:a16="http://schemas.microsoft.com/office/drawing/2014/main" id="{6B13761C-C1CE-4A30-90D3-86267CD6A8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403" y="4954589"/>
            <a:ext cx="1858962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7D221D-24A6-46C8-930A-80A198A71D15}"/>
              </a:ext>
            </a:extLst>
          </p:cNvPr>
          <p:cNvSpPr/>
          <p:nvPr/>
        </p:nvSpPr>
        <p:spPr>
          <a:xfrm>
            <a:off x="1266826" y="1889126"/>
            <a:ext cx="9504363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</a:t>
            </a:r>
            <a:r>
              <a:rPr lang="en-US" sz="4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GIÁO VÀ CÁC EM HỌC SINH</a:t>
            </a:r>
            <a:endParaRPr lang="en-US" sz="40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687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791852" y="1946635"/>
            <a:ext cx="10756868" cy="117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altLang="en-US" sz="3200" b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791852" y="19516"/>
            <a:ext cx="9756741" cy="148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19.1a, </a:t>
            </a:r>
            <a:r>
              <a:rPr lang="en-US" altLang="en-US" sz="3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19.1b? </a:t>
            </a:r>
            <a:r>
              <a:rPr lang="en-US" altLang="en-US" sz="3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3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altLang="en-US" sz="3200" b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3200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b="0" dirty="0"/>
              <a:t/>
            </a:r>
            <a:br>
              <a:rPr lang="en-US" altLang="en-US" sz="1800" b="0" dirty="0"/>
            </a:br>
            <a:endParaRPr lang="en-US" altLang="en-US" sz="1800" b="0" dirty="0"/>
          </a:p>
          <a:p>
            <a:pPr lvl="1" eaLnBrk="1" hangingPunct="1">
              <a:lnSpc>
                <a:spcPct val="80000"/>
              </a:lnSpc>
            </a:pPr>
            <a:endParaRPr lang="en-US" altLang="en-US" sz="18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91852" y="3736916"/>
            <a:ext cx="10878532" cy="11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3200" b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b="0" dirty="0">
                <a:solidFill>
                  <a:srgbClr val="C00000"/>
                </a:solidFill>
              </a:rPr>
              <a:t/>
            </a:r>
            <a:br>
              <a:rPr lang="en-US" altLang="en-US" sz="1800" b="0" dirty="0">
                <a:solidFill>
                  <a:srgbClr val="C00000"/>
                </a:solidFill>
              </a:rPr>
            </a:br>
            <a:endParaRPr lang="en-US" altLang="en-US" sz="1800" b="0" dirty="0">
              <a:solidFill>
                <a:srgbClr val="C0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sz="1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15553" y="4982214"/>
            <a:ext cx="10634319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  <a:endParaRPr lang="en-US" altLang="en-US" sz="3200" b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" name="Curved Right Arrow 5"/>
          <p:cNvSpPr/>
          <p:nvPr/>
        </p:nvSpPr>
        <p:spPr>
          <a:xfrm>
            <a:off x="149502" y="1282045"/>
            <a:ext cx="566051" cy="13291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Right Arrow 6"/>
          <p:cNvSpPr/>
          <p:nvPr/>
        </p:nvSpPr>
        <p:spPr>
          <a:xfrm>
            <a:off x="149502" y="4309081"/>
            <a:ext cx="509048" cy="118674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5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791178" y="457822"/>
            <a:ext cx="3280528" cy="3407168"/>
            <a:chOff x="517520" y="1059543"/>
            <a:chExt cx="3439887" cy="2816251"/>
          </a:xfrm>
        </p:grpSpPr>
        <p:pic>
          <p:nvPicPr>
            <p:cNvPr id="4098" name="Picture 2" descr="Công dụng của tảo lục Chlorella Nhật Bản là gì?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570" y="1059543"/>
              <a:ext cx="3145705" cy="2264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17520" y="3266396"/>
              <a:ext cx="3439887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Tảo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endPara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780098" y="3695512"/>
            <a:ext cx="4072694" cy="2978497"/>
            <a:chOff x="7608862" y="1059543"/>
            <a:chExt cx="3730173" cy="2816251"/>
          </a:xfrm>
        </p:grpSpPr>
        <p:pic>
          <p:nvPicPr>
            <p:cNvPr id="4102" name="Picture 6" descr="Trùng biến hình amip - Cảnh 3D - Giáo dục và học tập kỹ thuật số Mozaik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36" r="5927"/>
            <a:stretch/>
          </p:blipFill>
          <p:spPr bwMode="auto">
            <a:xfrm>
              <a:off x="7746749" y="1059543"/>
              <a:ext cx="3454400" cy="2264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608862" y="3266396"/>
              <a:ext cx="3730173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endPara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0665" y="3274141"/>
            <a:ext cx="3056197" cy="3352275"/>
            <a:chOff x="523561" y="4051258"/>
            <a:chExt cx="2657301" cy="2693212"/>
          </a:xfrm>
        </p:grpSpPr>
        <p:pic>
          <p:nvPicPr>
            <p:cNvPr id="4104" name="Picture 8" descr="Lý thuyết Sinh học 7 Bài 5: Trùng biến hình và trùng giày (hay, chi tiết) |  Lý thuyế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21" r="19623" b="7692"/>
            <a:stretch/>
          </p:blipFill>
          <p:spPr bwMode="auto">
            <a:xfrm>
              <a:off x="913383" y="4051258"/>
              <a:ext cx="2115254" cy="1958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523561" y="6021138"/>
              <a:ext cx="2657301" cy="723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Giày</a:t>
              </a:r>
              <a:endPara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899655" y="3274141"/>
            <a:ext cx="4832123" cy="3126658"/>
            <a:chOff x="4150224" y="3624009"/>
            <a:chExt cx="3085011" cy="3152633"/>
          </a:xfrm>
        </p:grpSpPr>
        <p:pic>
          <p:nvPicPr>
            <p:cNvPr id="4106" name="Picture 10" descr="LACTOBACILLUS LÀ GÌ? CÓ TÁC DỤNG GÌ TRONG LÀM ĐẸP?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36" t="29574" r="12820" b="4606"/>
            <a:stretch/>
          </p:blipFill>
          <p:spPr bwMode="auto">
            <a:xfrm>
              <a:off x="4680006" y="3624009"/>
              <a:ext cx="2287348" cy="242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4150224" y="6021138"/>
              <a:ext cx="3085011" cy="755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khuẩn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lactic</a:t>
              </a:r>
              <a:endPara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Cloud Callout 21"/>
          <p:cNvSpPr/>
          <p:nvPr/>
        </p:nvSpPr>
        <p:spPr>
          <a:xfrm>
            <a:off x="7440891" y="-17777"/>
            <a:ext cx="4751109" cy="2696066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1135" y="1271734"/>
            <a:ext cx="63910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Cloud Callout 18"/>
          <p:cNvSpPr/>
          <p:nvPr/>
        </p:nvSpPr>
        <p:spPr>
          <a:xfrm>
            <a:off x="7440890" y="-21868"/>
            <a:ext cx="4751109" cy="2696066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2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TSBVN] Giới thiệu về Ngành Động vật Nguyên sinh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023" y="169682"/>
            <a:ext cx="11067068" cy="574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0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209550"/>
            <a:ext cx="409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37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35" y="1138515"/>
            <a:ext cx="11133056" cy="4685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2582" y="259408"/>
            <a:ext cx="11558058" cy="553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2998" y="5920664"/>
            <a:ext cx="4204355" cy="8757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0302" y="5920664"/>
            <a:ext cx="3827084" cy="8757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67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58624" y="227410"/>
            <a:ext cx="11295276" cy="12234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15" y="15524"/>
            <a:ext cx="12116585" cy="772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60" y="1385740"/>
            <a:ext cx="4153399" cy="509946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44668" y="3433984"/>
            <a:ext cx="5470811" cy="13157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10227" y="5014624"/>
            <a:ext cx="5420412" cy="11553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44668" y="2113690"/>
            <a:ext cx="1517715" cy="647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endCxn id="19" idx="1"/>
          </p:cNvCxnSpPr>
          <p:nvPr/>
        </p:nvCxnSpPr>
        <p:spPr>
          <a:xfrm flipV="1">
            <a:off x="4482446" y="2437247"/>
            <a:ext cx="1962222" cy="7534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17" idx="1"/>
          </p:cNvCxnSpPr>
          <p:nvPr/>
        </p:nvCxnSpPr>
        <p:spPr>
          <a:xfrm>
            <a:off x="4402318" y="4036882"/>
            <a:ext cx="2042350" cy="549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18" idx="1"/>
          </p:cNvCxnSpPr>
          <p:nvPr/>
        </p:nvCxnSpPr>
        <p:spPr>
          <a:xfrm>
            <a:off x="4402318" y="5590095"/>
            <a:ext cx="2007909" cy="219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91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57250" y="1866065"/>
            <a:ext cx="10946189" cy="2649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 thể đa bào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 cơ thể được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 từ nhiều tế bào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3071567" y="146018"/>
            <a:ext cx="4624633" cy="2130457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38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751866"/>
              </p:ext>
            </p:extLst>
          </p:nvPr>
        </p:nvGraphicFramePr>
        <p:xfrm>
          <a:off x="1140644" y="1860410"/>
          <a:ext cx="10158755" cy="4844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751">
                  <a:extLst>
                    <a:ext uri="{9D8B030D-6E8A-4147-A177-3AD203B41FA5}">
                      <a16:colId xmlns:a16="http://schemas.microsoft.com/office/drawing/2014/main" val="3578432623"/>
                    </a:ext>
                  </a:extLst>
                </a:gridCol>
                <a:gridCol w="2031751">
                  <a:extLst>
                    <a:ext uri="{9D8B030D-6E8A-4147-A177-3AD203B41FA5}">
                      <a16:colId xmlns:a16="http://schemas.microsoft.com/office/drawing/2014/main" val="4121322652"/>
                    </a:ext>
                  </a:extLst>
                </a:gridCol>
                <a:gridCol w="2031751">
                  <a:extLst>
                    <a:ext uri="{9D8B030D-6E8A-4147-A177-3AD203B41FA5}">
                      <a16:colId xmlns:a16="http://schemas.microsoft.com/office/drawing/2014/main" val="359524777"/>
                    </a:ext>
                  </a:extLst>
                </a:gridCol>
                <a:gridCol w="2031751">
                  <a:extLst>
                    <a:ext uri="{9D8B030D-6E8A-4147-A177-3AD203B41FA5}">
                      <a16:colId xmlns:a16="http://schemas.microsoft.com/office/drawing/2014/main" val="2965669158"/>
                    </a:ext>
                  </a:extLst>
                </a:gridCol>
                <a:gridCol w="2031751">
                  <a:extLst>
                    <a:ext uri="{9D8B030D-6E8A-4147-A177-3AD203B41FA5}">
                      <a16:colId xmlns:a16="http://schemas.microsoft.com/office/drawing/2014/main" val="2240210665"/>
                    </a:ext>
                  </a:extLst>
                </a:gridCol>
              </a:tblGrid>
              <a:tr h="116377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678136"/>
                  </a:ext>
                </a:extLst>
              </a:tr>
              <a:tr h="73115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876116"/>
                  </a:ext>
                </a:extLst>
              </a:tr>
              <a:tr h="73115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2.Trùng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558630"/>
                  </a:ext>
                </a:extLst>
              </a:tr>
              <a:tr h="73115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3.Trùng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Roi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836401"/>
                  </a:ext>
                </a:extLst>
              </a:tr>
              <a:tr h="73115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Con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920086"/>
                  </a:ext>
                </a:extLst>
              </a:tr>
              <a:tr h="73115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5.Cây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823708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46117" y="205997"/>
            <a:ext cx="88265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altLang="en-US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3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3036" y="0"/>
            <a:ext cx="2045345" cy="8606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13780" y="1216058"/>
            <a:ext cx="3949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73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371940"/>
              </p:ext>
            </p:extLst>
          </p:nvPr>
        </p:nvGraphicFramePr>
        <p:xfrm>
          <a:off x="1279524" y="1424516"/>
          <a:ext cx="10283825" cy="5214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765">
                  <a:extLst>
                    <a:ext uri="{9D8B030D-6E8A-4147-A177-3AD203B41FA5}">
                      <a16:colId xmlns:a16="http://schemas.microsoft.com/office/drawing/2014/main" val="3578432623"/>
                    </a:ext>
                  </a:extLst>
                </a:gridCol>
                <a:gridCol w="2056765">
                  <a:extLst>
                    <a:ext uri="{9D8B030D-6E8A-4147-A177-3AD203B41FA5}">
                      <a16:colId xmlns:a16="http://schemas.microsoft.com/office/drawing/2014/main" val="4121322652"/>
                    </a:ext>
                  </a:extLst>
                </a:gridCol>
                <a:gridCol w="2056765">
                  <a:extLst>
                    <a:ext uri="{9D8B030D-6E8A-4147-A177-3AD203B41FA5}">
                      <a16:colId xmlns:a16="http://schemas.microsoft.com/office/drawing/2014/main" val="359524777"/>
                    </a:ext>
                  </a:extLst>
                </a:gridCol>
                <a:gridCol w="2056765">
                  <a:extLst>
                    <a:ext uri="{9D8B030D-6E8A-4147-A177-3AD203B41FA5}">
                      <a16:colId xmlns:a16="http://schemas.microsoft.com/office/drawing/2014/main" val="2965669158"/>
                    </a:ext>
                  </a:extLst>
                </a:gridCol>
                <a:gridCol w="2056765">
                  <a:extLst>
                    <a:ext uri="{9D8B030D-6E8A-4147-A177-3AD203B41FA5}">
                      <a16:colId xmlns:a16="http://schemas.microsoft.com/office/drawing/2014/main" val="2240210665"/>
                    </a:ext>
                  </a:extLst>
                </a:gridCol>
              </a:tblGrid>
              <a:tr h="1259116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678136"/>
                  </a:ext>
                </a:extLst>
              </a:tr>
              <a:tr h="79105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876116"/>
                  </a:ext>
                </a:extLst>
              </a:tr>
              <a:tr h="79105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2.Trùng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558630"/>
                  </a:ext>
                </a:extLst>
              </a:tr>
              <a:tr h="79105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3.Trùng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Roi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836401"/>
                  </a:ext>
                </a:extLst>
              </a:tr>
              <a:tr h="79105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Con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920086"/>
                  </a:ext>
                </a:extLst>
              </a:tr>
              <a:tr h="79105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5.Cây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823708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35692" y="507655"/>
            <a:ext cx="34111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r>
              <a:rPr lang="en-US" altLang="en-US" sz="2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3052713" y="2153927"/>
            <a:ext cx="4624633" cy="2130457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76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5843" y="755206"/>
            <a:ext cx="5297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 Ý ĐỒNG ĐỘI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9724" y="1850403"/>
            <a:ext cx="1095394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550" y="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64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348"/>
            <a:ext cx="12192000" cy="52866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24050" y="66675"/>
            <a:ext cx="946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085" y="1688"/>
            <a:ext cx="120097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30-40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33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20475" y="52715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1710558" y="961436"/>
            <a:ext cx="612890" cy="612890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30964" y="66904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5368946" y="1144755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158841" y="181586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Calibri" panose="020F0502020204030204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5-Point Star 56">
            <a:hlinkClick r:id="rId4" action="ppaction://hlinksldjump"/>
          </p:cNvPr>
          <p:cNvSpPr/>
          <p:nvPr/>
        </p:nvSpPr>
        <p:spPr>
          <a:xfrm>
            <a:off x="8925799" y="2222775"/>
            <a:ext cx="859141" cy="859141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88705" y="279717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9" name="5-Point Star 58">
            <a:hlinkClick r:id="rId5" action="ppaction://hlinksldjump"/>
          </p:cNvPr>
          <p:cNvSpPr/>
          <p:nvPr/>
        </p:nvSpPr>
        <p:spPr>
          <a:xfrm>
            <a:off x="6972184" y="3231447"/>
            <a:ext cx="658326" cy="718384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50954" y="181586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3" name="5-Point Star 62">
            <a:hlinkClick r:id="rId6" action="ppaction://hlinksldjump"/>
          </p:cNvPr>
          <p:cNvSpPr/>
          <p:nvPr/>
        </p:nvSpPr>
        <p:spPr>
          <a:xfrm>
            <a:off x="669460" y="2335531"/>
            <a:ext cx="671897" cy="6787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Pentagon 69">
            <a:hlinkClick r:id="rId7" action="ppaction://hlinksldjump"/>
          </p:cNvPr>
          <p:cNvSpPr/>
          <p:nvPr/>
        </p:nvSpPr>
        <p:spPr>
          <a:xfrm flipH="1">
            <a:off x="10624007" y="6105130"/>
            <a:ext cx="1409252" cy="653004"/>
          </a:xfrm>
          <a:prstGeom prst="homePlate">
            <a:avLst/>
          </a:prstGeom>
          <a:solidFill>
            <a:srgbClr val="008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pipi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82448" y="4848027"/>
            <a:ext cx="57415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74" y="3081916"/>
            <a:ext cx="149974" cy="1326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0" y="1336023"/>
            <a:ext cx="247650" cy="2190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0"/>
            <a:ext cx="206475" cy="18265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0" y="1889180"/>
            <a:ext cx="174279" cy="154170"/>
          </a:xfrm>
          <a:prstGeom prst="rect">
            <a:avLst/>
          </a:prstGeom>
        </p:spPr>
      </p:pic>
      <p:sp>
        <p:nvSpPr>
          <p:cNvPr id="20" name="5-Point Star 19">
            <a:hlinkClick r:id="rId6" action="ppaction://hlinksldjump"/>
          </p:cNvPr>
          <p:cNvSpPr/>
          <p:nvPr/>
        </p:nvSpPr>
        <p:spPr>
          <a:xfrm>
            <a:off x="3337915" y="2709272"/>
            <a:ext cx="429571" cy="42957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5-Point Star 20">
            <a:hlinkClick r:id="rId6" action="ppaction://hlinksldjump"/>
          </p:cNvPr>
          <p:cNvSpPr/>
          <p:nvPr/>
        </p:nvSpPr>
        <p:spPr>
          <a:xfrm>
            <a:off x="3602593" y="870003"/>
            <a:ext cx="429571" cy="42957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5-Point Star 21">
            <a:hlinkClick r:id="rId6" action="ppaction://hlinksldjump"/>
          </p:cNvPr>
          <p:cNvSpPr/>
          <p:nvPr/>
        </p:nvSpPr>
        <p:spPr>
          <a:xfrm flipV="1">
            <a:off x="8267427" y="1253822"/>
            <a:ext cx="429571" cy="33903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5-Point Star 22">
            <a:hlinkClick r:id="rId6" action="ppaction://hlinksldjump"/>
          </p:cNvPr>
          <p:cNvSpPr/>
          <p:nvPr/>
        </p:nvSpPr>
        <p:spPr>
          <a:xfrm>
            <a:off x="10647595" y="312372"/>
            <a:ext cx="429571" cy="42957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5-Point Star 23">
            <a:hlinkClick r:id="rId6" action="ppaction://hlinksldjump"/>
          </p:cNvPr>
          <p:cNvSpPr/>
          <p:nvPr/>
        </p:nvSpPr>
        <p:spPr>
          <a:xfrm>
            <a:off x="10647595" y="3786715"/>
            <a:ext cx="429571" cy="42957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31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71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GO </a:t>
            </a:r>
            <a:r>
              <a:rPr lang="en-US" sz="2800" dirty="0">
                <a:solidFill>
                  <a:schemeClr val="tx1"/>
                </a:solidFill>
                <a:hlinkClick r:id="rId5" action="ppaction://hlinksldjump"/>
              </a:rPr>
              <a:t>HOME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0" y="19022"/>
            <a:ext cx="12192000" cy="1262468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</a:rPr>
              <a:t> 1: </a:t>
            </a:r>
            <a:r>
              <a:rPr lang="en-US" sz="3200" b="1" dirty="0" err="1" smtClean="0">
                <a:solidFill>
                  <a:schemeClr val="bg1"/>
                </a:solidFill>
              </a:rPr>
              <a:t>Loài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sau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đây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không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phải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sinh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vật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đơn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8359" y="2622158"/>
            <a:ext cx="7955280" cy="83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B. </a:t>
            </a:r>
            <a:r>
              <a:rPr lang="en-US" sz="3200" b="1" dirty="0" err="1" smtClean="0">
                <a:solidFill>
                  <a:schemeClr val="bg1"/>
                </a:solidFill>
              </a:rPr>
              <a:t>Trùng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giày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5869" y="3013502"/>
            <a:ext cx="68002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Bạn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nhận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được</a:t>
            </a:r>
            <a:r>
              <a:rPr lang="en-US" sz="4800" b="1" dirty="0" smtClean="0">
                <a:solidFill>
                  <a:srgbClr val="FF0000"/>
                </a:solidFill>
              </a:rPr>
              <a:t> 1 </a:t>
            </a:r>
            <a:r>
              <a:rPr lang="en-US" sz="4800" b="1" dirty="0" err="1" smtClean="0">
                <a:solidFill>
                  <a:srgbClr val="FF0000"/>
                </a:solidFill>
              </a:rPr>
              <a:t>điểm</a:t>
            </a:r>
            <a:r>
              <a:rPr lang="en-US" sz="4800" b="1" dirty="0" smtClean="0">
                <a:solidFill>
                  <a:srgbClr val="FF0000"/>
                </a:solidFill>
              </a:rPr>
              <a:t> 10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8359" y="1430983"/>
            <a:ext cx="7955280" cy="90124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A. Vi </a:t>
            </a:r>
            <a:r>
              <a:rPr lang="en-US" sz="3200" b="1" dirty="0" err="1" smtClean="0">
                <a:solidFill>
                  <a:schemeClr val="bg1"/>
                </a:solidFill>
              </a:rPr>
              <a:t>khuẩn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e.coli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8359" y="3805011"/>
            <a:ext cx="7955280" cy="83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C.Trùng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biến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hình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81188" y="4784670"/>
            <a:ext cx="7955280" cy="83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</a:t>
            </a:r>
            <a:r>
              <a:rPr lang="en-US" sz="3200" b="1" dirty="0" smtClean="0">
                <a:solidFill>
                  <a:schemeClr val="bg1"/>
                </a:solidFill>
              </a:rPr>
              <a:t>. Con </a:t>
            </a:r>
            <a:r>
              <a:rPr lang="en-US" sz="3200" b="1" dirty="0" err="1" smtClean="0">
                <a:solidFill>
                  <a:schemeClr val="bg1"/>
                </a:solidFill>
              </a:rPr>
              <a:t>kiến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8965394" y="4732775"/>
            <a:ext cx="1005840" cy="811929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5373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5" grpId="0"/>
      <p:bldP spid="15" grpId="1"/>
      <p:bldP spid="8" grpId="0" animBg="1"/>
      <p:bldP spid="10" grpId="0" animBg="1"/>
      <p:bldP spid="11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0" y="19022"/>
            <a:ext cx="12192000" cy="1262468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</a:rPr>
              <a:t> 2: </a:t>
            </a:r>
            <a:r>
              <a:rPr lang="en-US" sz="3200" b="1" dirty="0" err="1" smtClean="0">
                <a:solidFill>
                  <a:schemeClr val="bg1"/>
                </a:solidFill>
              </a:rPr>
              <a:t>Loài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sau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đây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không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pahỉ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sinh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vật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đa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65568" y="2694579"/>
            <a:ext cx="7955280" cy="83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B. Con </a:t>
            </a:r>
            <a:r>
              <a:rPr lang="en-US" sz="3200" b="1" dirty="0" err="1" smtClean="0">
                <a:solidFill>
                  <a:schemeClr val="bg1"/>
                </a:solidFill>
              </a:rPr>
              <a:t>gà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79834" y="3013502"/>
            <a:ext cx="66323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Bạn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nhận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được</a:t>
            </a:r>
            <a:r>
              <a:rPr lang="en-US" sz="4800" b="1" dirty="0" smtClean="0">
                <a:solidFill>
                  <a:srgbClr val="FF0000"/>
                </a:solidFill>
              </a:rPr>
              <a:t> 1 </a:t>
            </a:r>
            <a:r>
              <a:rPr lang="en-US" sz="4800" b="1" dirty="0" err="1" smtClean="0">
                <a:solidFill>
                  <a:srgbClr val="FF0000"/>
                </a:solidFill>
              </a:rPr>
              <a:t>cái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kẹo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1544449"/>
            <a:ext cx="7955280" cy="90124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A. </a:t>
            </a:r>
            <a:r>
              <a:rPr lang="en-US" sz="3200" b="1" dirty="0" err="1" smtClean="0">
                <a:solidFill>
                  <a:schemeClr val="bg1"/>
                </a:solidFill>
              </a:rPr>
              <a:t>Cây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cà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chua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3821" y="3746660"/>
            <a:ext cx="7955280" cy="83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C.Trùng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Roi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81188" y="4784670"/>
            <a:ext cx="7955280" cy="83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D.Cây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phượng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9174766" y="3718518"/>
            <a:ext cx="1005840" cy="811929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Đ</a:t>
            </a:r>
          </a:p>
        </p:txBody>
      </p:sp>
      <p:sp>
        <p:nvSpPr>
          <p:cNvPr id="13" name="Snip Diagonal Corner Rectangle 12"/>
          <p:cNvSpPr/>
          <p:nvPr/>
        </p:nvSpPr>
        <p:spPr>
          <a:xfrm>
            <a:off x="82179" y="19022"/>
            <a:ext cx="12192000" cy="1262468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</a:rPr>
              <a:t> 2: </a:t>
            </a:r>
            <a:r>
              <a:rPr lang="en-US" sz="3200" b="1" dirty="0" err="1" smtClean="0">
                <a:solidFill>
                  <a:schemeClr val="bg1"/>
                </a:solidFill>
              </a:rPr>
              <a:t>Loài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sau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đây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không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phải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sinh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vật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đa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17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5" grpId="1"/>
      <p:bldP spid="8" grpId="0" animBg="1"/>
      <p:bldP spid="10" grpId="0" animBg="1"/>
      <p:bldP spid="11" grpId="0" animBg="1"/>
      <p:bldP spid="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0" y="19022"/>
            <a:ext cx="12192000" cy="1262468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</a:rPr>
              <a:t> 3: </a:t>
            </a:r>
            <a:r>
              <a:rPr lang="en-US" sz="3200" b="1" dirty="0" err="1" smtClean="0">
                <a:solidFill>
                  <a:schemeClr val="bg1"/>
                </a:solidFill>
              </a:rPr>
              <a:t>Cơ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thể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đơn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cấu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tạo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từ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8359" y="2622158"/>
            <a:ext cx="7955280" cy="83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B. </a:t>
            </a:r>
            <a:r>
              <a:rPr lang="en-US" sz="3200" b="1" dirty="0" err="1" smtClean="0">
                <a:solidFill>
                  <a:schemeClr val="bg1"/>
                </a:solidFill>
              </a:rPr>
              <a:t>Hàng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nghìn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tế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r>
              <a:rPr lang="en-US" sz="3200" b="1" dirty="0" smtClean="0">
                <a:solidFill>
                  <a:schemeClr val="bg1"/>
                </a:solidFill>
              </a:rPr>
              <a:t>.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76834" y="3013502"/>
            <a:ext cx="84383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Bạn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nhận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được</a:t>
            </a:r>
            <a:r>
              <a:rPr lang="en-US" sz="4800" b="1" dirty="0" smtClean="0">
                <a:solidFill>
                  <a:srgbClr val="FF0000"/>
                </a:solidFill>
              </a:rPr>
              <a:t> 1 </a:t>
            </a:r>
            <a:r>
              <a:rPr lang="en-US" sz="4800" b="1" dirty="0" err="1" smtClean="0">
                <a:solidFill>
                  <a:srgbClr val="FF0000"/>
                </a:solidFill>
              </a:rPr>
              <a:t>tràng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pháo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tay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8359" y="1430983"/>
            <a:ext cx="7955280" cy="90124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A. </a:t>
            </a:r>
            <a:r>
              <a:rPr lang="en-US" sz="3200" b="1" dirty="0" err="1" smtClean="0">
                <a:solidFill>
                  <a:schemeClr val="bg1"/>
                </a:solidFill>
              </a:rPr>
              <a:t>Hàng</a:t>
            </a:r>
            <a:r>
              <a:rPr lang="en-US" sz="3200" b="1" dirty="0" smtClean="0">
                <a:solidFill>
                  <a:schemeClr val="bg1"/>
                </a:solidFill>
              </a:rPr>
              <a:t> tram </a:t>
            </a:r>
            <a:r>
              <a:rPr lang="en-US" sz="3200" b="1" dirty="0" err="1" smtClean="0">
                <a:solidFill>
                  <a:schemeClr val="bg1"/>
                </a:solidFill>
              </a:rPr>
              <a:t>tế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8359" y="3805011"/>
            <a:ext cx="7955280" cy="83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C.một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số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tế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81188" y="4784670"/>
            <a:ext cx="7955280" cy="83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D.1 </a:t>
            </a:r>
            <a:r>
              <a:rPr lang="en-US" sz="3200" b="1" dirty="0" err="1" smtClean="0">
                <a:solidFill>
                  <a:schemeClr val="bg1"/>
                </a:solidFill>
              </a:rPr>
              <a:t>tế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8983980" y="4635177"/>
            <a:ext cx="1005840" cy="811929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38258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5" grpId="0"/>
      <p:bldP spid="15" grpId="1"/>
      <p:bldP spid="8" grpId="0" animBg="1"/>
      <p:bldP spid="10" grpId="0" animBg="1"/>
      <p:bldP spid="11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4322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0" y="19022"/>
            <a:ext cx="12192000" cy="1262468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</a:rPr>
              <a:t> 4: </a:t>
            </a:r>
            <a:r>
              <a:rPr lang="en-US" sz="3200" b="1" dirty="0" err="1" smtClean="0">
                <a:solidFill>
                  <a:schemeClr val="bg1"/>
                </a:solidFill>
              </a:rPr>
              <a:t>nội</a:t>
            </a:r>
            <a:r>
              <a:rPr lang="en-US" sz="3200" b="1" dirty="0" smtClean="0">
                <a:solidFill>
                  <a:schemeClr val="bg1"/>
                </a:solidFill>
              </a:rPr>
              <a:t> dung </a:t>
            </a:r>
            <a:r>
              <a:rPr lang="en-US" sz="3200" b="1" dirty="0" err="1" smtClean="0">
                <a:solidFill>
                  <a:schemeClr val="bg1"/>
                </a:solidFill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sau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đây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về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cơ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thể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đa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sai</a:t>
            </a:r>
            <a:r>
              <a:rPr lang="en-US" sz="3200" b="1" dirty="0" smtClean="0">
                <a:solidFill>
                  <a:schemeClr val="bg1"/>
                </a:solidFill>
              </a:rPr>
              <a:t>?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8359" y="2622158"/>
            <a:ext cx="7955280" cy="83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B. </a:t>
            </a:r>
            <a:r>
              <a:rPr lang="en-US" sz="3200" b="1" dirty="0" err="1" smtClean="0">
                <a:solidFill>
                  <a:schemeClr val="bg1"/>
                </a:solidFill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nhiều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loại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tế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3304" y="3013502"/>
            <a:ext cx="98853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Bạn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nhận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được</a:t>
            </a:r>
            <a:r>
              <a:rPr lang="en-US" sz="4800" b="1" dirty="0" smtClean="0">
                <a:solidFill>
                  <a:srgbClr val="FF0000"/>
                </a:solidFill>
              </a:rPr>
              <a:t> 1 </a:t>
            </a:r>
            <a:r>
              <a:rPr lang="en-US" sz="4800" b="1" dirty="0" err="1" smtClean="0">
                <a:solidFill>
                  <a:srgbClr val="FF0000"/>
                </a:solidFill>
              </a:rPr>
              <a:t>điểm</a:t>
            </a:r>
            <a:r>
              <a:rPr lang="en-US" sz="4800" b="1" dirty="0" smtClean="0">
                <a:solidFill>
                  <a:srgbClr val="FF0000"/>
                </a:solidFill>
              </a:rPr>
              <a:t> 10 </a:t>
            </a:r>
            <a:r>
              <a:rPr lang="en-US" sz="4800" b="1" dirty="0" err="1" smtClean="0">
                <a:solidFill>
                  <a:srgbClr val="FF0000"/>
                </a:solidFill>
              </a:rPr>
              <a:t>và</a:t>
            </a:r>
            <a:r>
              <a:rPr lang="en-US" sz="4800" b="1" dirty="0" smtClean="0">
                <a:solidFill>
                  <a:srgbClr val="FF0000"/>
                </a:solidFill>
              </a:rPr>
              <a:t> 2 </a:t>
            </a:r>
            <a:r>
              <a:rPr lang="en-US" sz="4800" b="1" dirty="0" err="1" smtClean="0">
                <a:solidFill>
                  <a:srgbClr val="FF0000"/>
                </a:solidFill>
              </a:rPr>
              <a:t>cái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kẹo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4540" y="1430983"/>
            <a:ext cx="7955280" cy="90124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A. </a:t>
            </a:r>
            <a:r>
              <a:rPr lang="en-US" sz="3200" b="1" dirty="0" err="1" smtClean="0">
                <a:solidFill>
                  <a:schemeClr val="bg1"/>
                </a:solidFill>
              </a:rPr>
              <a:t>số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lượng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tế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nhiều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8359" y="3805011"/>
            <a:ext cx="7955280" cy="83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C. </a:t>
            </a:r>
            <a:r>
              <a:rPr lang="en-US" sz="3200" b="1" dirty="0" err="1" smtClean="0">
                <a:solidFill>
                  <a:schemeClr val="bg1"/>
                </a:solidFill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tế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đều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thực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hiện</a:t>
            </a:r>
            <a:r>
              <a:rPr lang="en-US" sz="3200" b="1" dirty="0" smtClean="0">
                <a:solidFill>
                  <a:schemeClr val="bg1"/>
                </a:solidFill>
              </a:rPr>
              <a:t> 1 </a:t>
            </a:r>
            <a:r>
              <a:rPr lang="en-US" sz="3200" b="1" dirty="0" err="1" smtClean="0">
                <a:solidFill>
                  <a:schemeClr val="bg1"/>
                </a:solidFill>
              </a:rPr>
              <a:t>chức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năng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chung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8359" y="4987864"/>
            <a:ext cx="7955280" cy="83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D. </a:t>
            </a:r>
            <a:r>
              <a:rPr lang="en-US" sz="3200" b="1" dirty="0" err="1" smtClean="0">
                <a:solidFill>
                  <a:schemeClr val="bg1"/>
                </a:solidFill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tế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khác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nhau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thực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hiện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chức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năng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khác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nhau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9235440" y="3770710"/>
            <a:ext cx="1005840" cy="811929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73001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5" grpId="0"/>
      <p:bldP spid="15" grpId="1"/>
      <p:bldP spid="8" grpId="0" animBg="1"/>
      <p:bldP spid="10" grpId="0" animBg="1"/>
      <p:bldP spid="11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0" y="5350582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850251" y="6286500"/>
            <a:ext cx="1183008" cy="471634"/>
          </a:xfrm>
          <a:prstGeom prst="homePlate">
            <a:avLst/>
          </a:prstGeom>
          <a:solidFill>
            <a:srgbClr val="008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6650" y="105403"/>
            <a:ext cx="12192000" cy="1262468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</a:rPr>
              <a:t> 5: </a:t>
            </a:r>
            <a:r>
              <a:rPr lang="en-US" sz="3200" b="1" dirty="0" err="1" smtClean="0">
                <a:solidFill>
                  <a:schemeClr val="bg1"/>
                </a:solidFill>
              </a:rPr>
              <a:t>phát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biểu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sau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đây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đúng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56668" y="2824059"/>
            <a:ext cx="7955280" cy="83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B.Sinh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vật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đơn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đều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cấu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tạo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tế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nhân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sơ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9703" y="2205064"/>
            <a:ext cx="399696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Bạn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nhận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được</a:t>
            </a:r>
            <a:r>
              <a:rPr lang="en-US" sz="4800" b="1" dirty="0" smtClean="0">
                <a:solidFill>
                  <a:srgbClr val="FF0000"/>
                </a:solidFill>
              </a:rPr>
              <a:t> 2  </a:t>
            </a:r>
            <a:r>
              <a:rPr lang="en-US" sz="4800" b="1" dirty="0" err="1" smtClean="0">
                <a:solidFill>
                  <a:srgbClr val="FF0000"/>
                </a:solidFill>
              </a:rPr>
              <a:t>cái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kẹo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43370" y="1665140"/>
            <a:ext cx="7955280" cy="90124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A. </a:t>
            </a:r>
            <a:r>
              <a:rPr lang="en-US" sz="3200" b="1" dirty="0" err="1" smtClean="0">
                <a:solidFill>
                  <a:schemeClr val="bg1"/>
                </a:solidFill>
              </a:rPr>
              <a:t>Sinh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vật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đa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đều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cấu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tạo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tế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nhân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thực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56668" y="3924239"/>
            <a:ext cx="7955280" cy="83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C.Sinh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vật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đa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đều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cấu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tạo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tế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nhân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sơ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56668" y="5151121"/>
            <a:ext cx="7955280" cy="83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D.Sinh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vật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đơn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đều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cấu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tạo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tế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nhân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thực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3997607" y="1742116"/>
            <a:ext cx="1014573" cy="811929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Đ</a:t>
            </a:r>
          </a:p>
        </p:txBody>
      </p:sp>
      <p:sp>
        <p:nvSpPr>
          <p:cNvPr id="21" name="Snip Diagonal Corner Rectangle 20"/>
          <p:cNvSpPr/>
          <p:nvPr/>
        </p:nvSpPr>
        <p:spPr>
          <a:xfrm>
            <a:off x="19948" y="105403"/>
            <a:ext cx="12192000" cy="1262468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</a:rPr>
              <a:t> 5: </a:t>
            </a:r>
            <a:r>
              <a:rPr lang="en-US" sz="3200" b="1" dirty="0" err="1" smtClean="0">
                <a:solidFill>
                  <a:schemeClr val="bg1"/>
                </a:solidFill>
              </a:rPr>
              <a:t>phát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biểu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sau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đây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đúng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8" name="Snip Diagonal Corner Rectangle 27"/>
          <p:cNvSpPr/>
          <p:nvPr/>
        </p:nvSpPr>
        <p:spPr>
          <a:xfrm>
            <a:off x="6650" y="105403"/>
            <a:ext cx="12192000" cy="1262468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</a:rPr>
              <a:t> 5: </a:t>
            </a:r>
            <a:r>
              <a:rPr lang="en-US" sz="3200" b="1" dirty="0" err="1" smtClean="0">
                <a:solidFill>
                  <a:schemeClr val="bg1"/>
                </a:solidFill>
              </a:rPr>
              <a:t>phát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biểu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sau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đây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đúng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4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729" y="1840777"/>
            <a:ext cx="10664162" cy="248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1800"/>
              </a:spcBef>
            </a:pP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07348" y="66675"/>
            <a:ext cx="7117701" cy="7837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229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vtv1.mediacdn.vn/thumb_w/650/2021/3/30/anh-3-1-161712004160746630418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 bwMode="auto">
          <a:xfrm>
            <a:off x="169157" y="110705"/>
            <a:ext cx="5015585" cy="314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212264" y="1223627"/>
            <a:ext cx="4518711" cy="1274195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b="1" dirty="0" smtClean="0"/>
              <a:t>.</a:t>
            </a:r>
            <a:endParaRPr lang="en-US" alt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" name="Picture 4" descr="voi rung chau phi can ca the ky de phuc ho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8" b="5352"/>
          <a:stretch/>
        </p:blipFill>
        <p:spPr bwMode="auto">
          <a:xfrm>
            <a:off x="67971" y="3572759"/>
            <a:ext cx="5352441" cy="313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212264" y="3940069"/>
            <a:ext cx="4966878" cy="2456057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vi-VN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voi </a:t>
            </a:r>
            <a:r>
              <a:rPr lang="vi-VN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  <a:r>
              <a:rPr lang="vi-VN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lớn có thể có khối lượng cơ thể lên tới 7,5 tấn và cao trên 4 m.</a:t>
            </a:r>
            <a:endParaRPr lang="en-US" altLang="en-US" sz="32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58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34" y="358219"/>
            <a:ext cx="4481642" cy="268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381947" y="1791094"/>
            <a:ext cx="4233112" cy="2997722"/>
          </a:xfrm>
          <a:prstGeom prst="roundRect">
            <a:avLst/>
          </a:prstGeom>
          <a:blipFill rotWithShape="1">
            <a:blip r:embed="rId3"/>
            <a:srcRect/>
            <a:stretch>
              <a:fillRect l="-11000" r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ounded Rectangle 6"/>
          <p:cNvSpPr/>
          <p:nvPr/>
        </p:nvSpPr>
        <p:spPr>
          <a:xfrm>
            <a:off x="885495" y="4015818"/>
            <a:ext cx="4211119" cy="2710145"/>
          </a:xfrm>
          <a:prstGeom prst="roundRect">
            <a:avLst/>
          </a:prstGeom>
          <a:blipFill rotWithShape="1">
            <a:blip r:embed="rId4"/>
            <a:srcRect/>
            <a:stretch>
              <a:fillRect l="-11000" r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40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602064" y="5179948"/>
            <a:ext cx="3822700" cy="1678052"/>
            <a:chOff x="863600" y="3899350"/>
            <a:chExt cx="3822700" cy="1678052"/>
          </a:xfrm>
        </p:grpSpPr>
        <p:sp>
          <p:nvSpPr>
            <p:cNvPr id="6" name="Rectangle 5"/>
            <p:cNvSpPr/>
            <p:nvPr/>
          </p:nvSpPr>
          <p:spPr>
            <a:xfrm>
              <a:off x="863600" y="3899350"/>
              <a:ext cx="38227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i="0" dirty="0" smtClean="0">
                  <a:solidFill>
                    <a:srgbClr val="14202F"/>
                  </a:solidFill>
                  <a:effectLst/>
                  <a:latin typeface="montserrat"/>
                </a:rPr>
                <a:t> </a:t>
              </a:r>
              <a:r>
                <a:rPr lang="en-US" sz="3200" b="1" i="0" dirty="0" smtClean="0">
                  <a:solidFill>
                    <a:srgbClr val="14202F"/>
                  </a:solidFill>
                  <a:effectLst/>
                  <a:latin typeface="montserrat"/>
                </a:rPr>
                <a:t>1</a:t>
              </a:r>
              <a:r>
                <a:rPr lang="en-US" sz="2800" b="1" i="0" dirty="0" smtClean="0">
                  <a:solidFill>
                    <a:srgbClr val="14202F"/>
                  </a:solidFill>
                  <a:effectLst/>
                  <a:latin typeface="montserrat"/>
                </a:rPr>
                <a:t> </a:t>
              </a:r>
              <a:r>
                <a:rPr lang="en-US" sz="4000" b="1" i="0" dirty="0" smtClean="0">
                  <a:solidFill>
                    <a:srgbClr val="14202F"/>
                  </a:solidFill>
                  <a:effectLst/>
                  <a:latin typeface="montserrat"/>
                  <a:sym typeface="Symbol" panose="05050102010706020507" pitchFamily="18" charset="2"/>
                </a:rPr>
                <a:t></a:t>
              </a:r>
              <a:r>
                <a:rPr lang="en-US" sz="2800" b="1" i="0" dirty="0" smtClean="0">
                  <a:solidFill>
                    <a:srgbClr val="14202F"/>
                  </a:solidFill>
                  <a:effectLst/>
                  <a:latin typeface="montserrat"/>
                </a:rPr>
                <a:t> =             </a:t>
              </a:r>
              <a:r>
                <a:rPr lang="en-US" sz="3600" b="1" dirty="0" smtClean="0"/>
                <a:t>mm</a:t>
              </a:r>
              <a:r>
                <a:rPr lang="en-US" sz="8800" b="1" dirty="0" smtClean="0"/>
                <a:t> </a:t>
              </a:r>
              <a:endParaRPr lang="en-US" sz="3600" b="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196856" y="4100074"/>
              <a:ext cx="932108" cy="147732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smtClean="0">
                  <a:solidFill>
                    <a:srgbClr val="14202F"/>
                  </a:solidFill>
                  <a:latin typeface="montserrat"/>
                </a:rPr>
                <a:t>1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 smtClean="0">
                  <a:solidFill>
                    <a:srgbClr val="14202F"/>
                  </a:solidFill>
                  <a:latin typeface="montserrat"/>
                </a:rPr>
                <a:t>1000</a:t>
              </a:r>
              <a:r>
                <a:rPr lang="en-US" sz="3200" b="1" dirty="0" smtClean="0"/>
                <a:t> </a:t>
              </a:r>
              <a:endParaRPr lang="en-US" sz="3200" b="1" dirty="0"/>
            </a:p>
          </p:txBody>
        </p:sp>
        <p:cxnSp>
          <p:nvCxnSpPr>
            <p:cNvPr id="9" name="Straight Connector 8"/>
            <p:cNvCxnSpPr>
              <a:stCxn id="7" idx="1"/>
              <a:endCxn id="7" idx="3"/>
            </p:cNvCxnSpPr>
            <p:nvPr/>
          </p:nvCxnSpPr>
          <p:spPr>
            <a:xfrm>
              <a:off x="2196856" y="4838738"/>
              <a:ext cx="932108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19"/>
            <a:ext cx="4539400" cy="3571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1047" y="801278"/>
            <a:ext cx="6627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0,05mm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4743" y="4409837"/>
            <a:ext cx="6136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E.coli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khoảng 2,0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và đường kính 0,25–1,0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m,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51" y="3727674"/>
            <a:ext cx="4081805" cy="279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9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4"/>
          <p:cNvSpPr txBox="1">
            <a:spLocks noChangeArrowheads="1"/>
          </p:cNvSpPr>
          <p:nvPr/>
        </p:nvSpPr>
        <p:spPr bwMode="auto">
          <a:xfrm>
            <a:off x="1069941" y="1302733"/>
            <a:ext cx="1028935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nhau.Để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alt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40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D96517-6FBE-4410-8BE9-450808985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4050" y="6492875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t>06/12/2023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29437F-2702-4880-81F6-55C84E44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324" y="6492875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99D4BB-F881-4B25-AD4C-426519DA6D25}"/>
              </a:ext>
            </a:extLst>
          </p:cNvPr>
          <p:cNvSpPr txBox="1"/>
          <p:nvPr/>
        </p:nvSpPr>
        <p:spPr>
          <a:xfrm>
            <a:off x="716437" y="320512"/>
            <a:ext cx="10730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52- BÀI 19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THỂ ĐƠN BÀO VÀ CƠ THỂ ĐA BÀ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9E02F0-916E-4228-8836-D0EB2F486F2B}"/>
              </a:ext>
            </a:extLst>
          </p:cNvPr>
          <p:cNvSpPr/>
          <p:nvPr/>
        </p:nvSpPr>
        <p:spPr>
          <a:xfrm>
            <a:off x="4935432" y="2269715"/>
            <a:ext cx="3746656" cy="9169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bào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5A04D1-01F6-4FB8-B588-54CBFE39AB11}"/>
              </a:ext>
            </a:extLst>
          </p:cNvPr>
          <p:cNvSpPr/>
          <p:nvPr/>
        </p:nvSpPr>
        <p:spPr>
          <a:xfrm>
            <a:off x="4935432" y="3548380"/>
            <a:ext cx="3822070" cy="9169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bào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B95A04D1-01F6-4FB8-B588-54CBFE39AB11}"/>
              </a:ext>
            </a:extLst>
          </p:cNvPr>
          <p:cNvSpPr/>
          <p:nvPr/>
        </p:nvSpPr>
        <p:spPr>
          <a:xfrm>
            <a:off x="1218629" y="3018589"/>
            <a:ext cx="2472465" cy="9169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 DUNG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5" name="Straight Arrow Connector 14"/>
          <p:cNvCxnSpPr>
            <a:stCxn id="10" idx="3"/>
          </p:cNvCxnSpPr>
          <p:nvPr/>
        </p:nvCxnSpPr>
        <p:spPr>
          <a:xfrm flipV="1">
            <a:off x="3691094" y="2805726"/>
            <a:ext cx="1244338" cy="6713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3"/>
          </p:cNvCxnSpPr>
          <p:nvPr/>
        </p:nvCxnSpPr>
        <p:spPr>
          <a:xfrm>
            <a:off x="3691094" y="3477067"/>
            <a:ext cx="1244338" cy="458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67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71584" y="0"/>
            <a:ext cx="46101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altLang="en-US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39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99" y="1284885"/>
            <a:ext cx="5682844" cy="524789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504495" y="1498126"/>
            <a:ext cx="5524107" cy="467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19.1a, 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19.1b?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b="0" dirty="0"/>
              <a:t/>
            </a:r>
            <a:br>
              <a:rPr lang="en-US" altLang="en-US" sz="1800" b="0" dirty="0"/>
            </a:br>
            <a:endParaRPr lang="en-US" altLang="en-US" sz="1800" b="0" dirty="0"/>
          </a:p>
          <a:p>
            <a:pPr lvl="1" eaLnBrk="1" hangingPunct="1">
              <a:lnSpc>
                <a:spcPct val="80000"/>
              </a:lnSpc>
            </a:pPr>
            <a:endParaRPr lang="en-US" alt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5750351" y="122826"/>
            <a:ext cx="6441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19.1 SGK,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3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2053" y="122826"/>
            <a:ext cx="2045345" cy="86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5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4&quot;/&gt;&lt;property id=&quot;20307&quot; value=&quot;259&quot;/&gt;&lt;/object&gt;&lt;object type=&quot;3&quot; unique_id=&quot;10005&quot;&gt;&lt;property id=&quot;20148&quot; value=&quot;5&quot;/&gt;&lt;property id=&quot;20300&quot; value=&quot;Slide 5&quot;/&gt;&lt;property id=&quot;20307&quot; value=&quot;260&quot;/&gt;&lt;/object&gt;&lt;object type=&quot;3&quot; unique_id=&quot;10006&quot;&gt;&lt;property id=&quot;20148&quot; value=&quot;5&quot;/&gt;&lt;property id=&quot;20300&quot; value=&quot;Slide 6&quot;/&gt;&lt;property id=&quot;20307&quot; value=&quot;261&quot;/&gt;&lt;/object&gt;&lt;object type=&quot;3&quot; unique_id=&quot;10007&quot;&gt;&lt;property id=&quot;20148&quot; value=&quot;5&quot;/&gt;&lt;property id=&quot;20300&quot; value=&quot;Slide 7&quot;/&gt;&lt;property id=&quot;20307&quot; value=&quot;263&quot;/&gt;&lt;/object&gt;&lt;object type=&quot;3&quot; unique_id=&quot;10008&quot;&gt;&lt;property id=&quot;20148&quot; value=&quot;5&quot;/&gt;&lt;property id=&quot;20300&quot; value=&quot;Slide 8&quot;/&gt;&lt;property id=&quot;20307&quot; value=&quot;264&quot;/&gt;&lt;/object&gt;&lt;object type=&quot;3&quot; unique_id=&quot;10009&quot;&gt;&lt;property id=&quot;20148&quot; value=&quot;5&quot;/&gt;&lt;property id=&quot;20300&quot; value=&quot;Slide 9&quot;/&gt;&lt;property id=&quot;20307&quot; value=&quot;262&quot;/&gt;&lt;/object&gt;&lt;object type=&quot;3&quot; unique_id=&quot;10010&quot;&gt;&lt;property id=&quot;20148&quot; value=&quot;5&quot;/&gt;&lt;property id=&quot;20300&quot; value=&quot;Slide 10&quot;/&gt;&lt;property id=&quot;20307&quot; value=&quot;266&quot;/&gt;&lt;/object&gt;&lt;object type=&quot;3&quot; unique_id=&quot;10011&quot;&gt;&lt;property id=&quot;20148&quot; value=&quot;5&quot;/&gt;&lt;property id=&quot;20300&quot; value=&quot;Slide 11&quot;/&gt;&lt;property id=&quot;20307&quot; value=&quot;267&quot;/&gt;&lt;/object&gt;&lt;object type=&quot;3&quot; unique_id=&quot;10012&quot;&gt;&lt;property id=&quot;20148&quot; value=&quot;5&quot;/&gt;&lt;property id=&quot;20300&quot; value=&quot;Slide 12&quot;/&gt;&lt;property id=&quot;20307&quot; value=&quot;268&quot;/&gt;&lt;/object&gt;&lt;object type=&quot;3&quot; unique_id=&quot;10013&quot;&gt;&lt;property id=&quot;20148&quot; value=&quot;5&quot;/&gt;&lt;property id=&quot;20300&quot; value=&quot;Slide 13&quot;/&gt;&lt;property id=&quot;20307&quot; value=&quot;273&quot;/&gt;&lt;/object&gt;&lt;object type=&quot;3&quot; unique_id=&quot;10014&quot;&gt;&lt;property id=&quot;20148&quot; value=&quot;5&quot;/&gt;&lt;property id=&quot;20300&quot; value=&quot;Slide 14&quot;/&gt;&lt;property id=&quot;20307&quot; value=&quot;269&quot;/&gt;&lt;/object&gt;&lt;object type=&quot;3&quot; unique_id=&quot;10015&quot;&gt;&lt;property id=&quot;20148&quot; value=&quot;5&quot;/&gt;&lt;property id=&quot;20300&quot; value=&quot;Slide 15&quot;/&gt;&lt;property id=&quot;20307&quot; value=&quot;270&quot;/&gt;&lt;/object&gt;&lt;object type=&quot;3&quot; unique_id=&quot;10016&quot;&gt;&lt;property id=&quot;20148&quot; value=&quot;5&quot;/&gt;&lt;property id=&quot;20300&quot; value=&quot;Slide 16&quot;/&gt;&lt;property id=&quot;20307&quot; value=&quot;272&quot;/&gt;&lt;/object&gt;&lt;object type=&quot;3&quot; unique_id=&quot;10017&quot;&gt;&lt;property id=&quot;20148&quot; value=&quot;5&quot;/&gt;&lt;property id=&quot;20300&quot; value=&quot;Slide 17&quot;/&gt;&lt;property id=&quot;20307&quot; value=&quot;271&quot;/&gt;&lt;/object&gt;&lt;object type=&quot;3&quot; unique_id=&quot;10025&quot;&gt;&lt;property id=&quot;20148&quot; value=&quot;5&quot;/&gt;&lt;property id=&quot;20300&quot; value=&quot;Slide 21&quot;/&gt;&lt;property id=&quot;20307&quot; value=&quot;282&quot;/&gt;&lt;/object&gt;&lt;object type=&quot;3&quot; unique_id=&quot;11818&quot;&gt;&lt;property id=&quot;20148&quot; value=&quot;5&quot;/&gt;&lt;property id=&quot;20300&quot; value=&quot;Slide 1&quot;/&gt;&lt;property id=&quot;20307&quot; value=&quot;285&quot;/&gt;&lt;/object&gt;&lt;object type=&quot;3&quot; unique_id=&quot;11820&quot;&gt;&lt;property id=&quot;20148&quot; value=&quot;5&quot;/&gt;&lt;property id=&quot;20300&quot; value=&quot;Slide 2&quot;/&gt;&lt;property id=&quot;20307&quot; value=&quot;284&quot;/&gt;&lt;/object&gt;&lt;object type=&quot;3&quot; unique_id=&quot;11982&quot;&gt;&lt;property id=&quot;20148&quot; value=&quot;5&quot;/&gt;&lt;property id=&quot;20300&quot; value=&quot;Slide 3&quot;/&gt;&lt;property id=&quot;20307&quot; value=&quot;286&quot;/&gt;&lt;/object&gt;&lt;object type=&quot;3&quot; unique_id=&quot;12110&quot;&gt;&lt;property id=&quot;20148&quot; value=&quot;5&quot;/&gt;&lt;property id=&quot;20300&quot; value=&quot;Slide 18&quot;/&gt;&lt;property id=&quot;20307&quot; value=&quot;288&quot;/&gt;&lt;/object&gt;&lt;object type=&quot;3&quot; unique_id=&quot;12111&quot;&gt;&lt;property id=&quot;20148&quot; value=&quot;5&quot;/&gt;&lt;property id=&quot;20300&quot; value=&quot;Slide 19&quot;/&gt;&lt;property id=&quot;20307&quot; value=&quot;289&quot;/&gt;&lt;/object&gt;&lt;object type=&quot;3&quot; unique_id=&quot;12201&quot;&gt;&lt;property id=&quot;20148&quot; value=&quot;5&quot;/&gt;&lt;property id=&quot;20300&quot; value=&quot;Slide 20&quot;/&gt;&lt;property id=&quot;20307&quot; value=&quot;291&quot;/&gt;&lt;/object&gt;&lt;/object&gt;&lt;object type=&quot;8&quot; unique_id=&quot;1005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1137</Words>
  <Application>Microsoft Office PowerPoint</Application>
  <PresentationFormat>Widescreen</PresentationFormat>
  <Paragraphs>148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montserrat</vt:lpstr>
      <vt:lpstr>Symbol</vt:lpstr>
      <vt:lpstr>Times New Roman</vt:lpstr>
      <vt:lpstr>Verdana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Hoa</dc:creator>
  <cp:lastModifiedBy>ASUS</cp:lastModifiedBy>
  <cp:revision>95</cp:revision>
  <dcterms:created xsi:type="dcterms:W3CDTF">2021-10-18T14:31:21Z</dcterms:created>
  <dcterms:modified xsi:type="dcterms:W3CDTF">2023-12-06T17:16:55Z</dcterms:modified>
</cp:coreProperties>
</file>