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3" r:id="rId2"/>
    <p:sldId id="304" r:id="rId3"/>
    <p:sldId id="305" r:id="rId4"/>
    <p:sldId id="312" r:id="rId5"/>
    <p:sldId id="300" r:id="rId6"/>
    <p:sldId id="317" r:id="rId7"/>
    <p:sldId id="290" r:id="rId8"/>
    <p:sldId id="313" r:id="rId9"/>
    <p:sldId id="291" r:id="rId10"/>
    <p:sldId id="292" r:id="rId11"/>
    <p:sldId id="294" r:id="rId12"/>
    <p:sldId id="295" r:id="rId13"/>
    <p:sldId id="296" r:id="rId14"/>
    <p:sldId id="301" r:id="rId15"/>
    <p:sldId id="314" r:id="rId16"/>
    <p:sldId id="315" r:id="rId17"/>
    <p:sldId id="316" r:id="rId18"/>
    <p:sldId id="318" r:id="rId19"/>
    <p:sldId id="320" r:id="rId20"/>
    <p:sldId id="319" r:id="rId21"/>
    <p:sldId id="297" r:id="rId22"/>
    <p:sldId id="321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40" d="100"/>
          <a:sy n="40" d="100"/>
        </p:scale>
        <p:origin x="-181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CBE3F-3D5A-4A94-9214-3421CCFA213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E0D27-090F-4835-8BF0-7412299AA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7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Trước</a:t>
            </a:r>
            <a:r>
              <a:rPr lang="en-US" baseline="0"/>
              <a:t> khi vào bài học mới cô và các em cùng nhau khởi động với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D185E-434E-44DA-9935-5F79C610C5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5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7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8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80BA-AD23-4503-B6A8-1A3A214F234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3C65-27C2-4788-827E-70504856C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057400"/>
            <a:ext cx="10058400" cy="2819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</a:t>
            </a: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“TIẾP</a:t>
            </a:r>
            <a:r>
              <a:rPr kumimoji="0" lang="en-US" sz="4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SỨC</a:t>
            </a: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592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-1.8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Những hoạt động làm suy giảm đa dạng sinh học: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>
                <a:latin typeface="+mj-lt"/>
              </a:rPr>
              <a:t>Khí thải từ các nhà máy, xí nghiệp, phương tiện đi lại</a:t>
            </a:r>
          </a:p>
          <a:p>
            <a:r>
              <a:rPr lang="vi-VN" b="1" dirty="0">
                <a:latin typeface="+mj-lt"/>
              </a:rPr>
              <a:t>Các hoạt động khai thác rừng quá mức</a:t>
            </a:r>
          </a:p>
          <a:p>
            <a:r>
              <a:rPr lang="vi-VN" b="1" dirty="0">
                <a:latin typeface="+mj-lt"/>
              </a:rPr>
              <a:t>Xả rác bừa bãi</a:t>
            </a:r>
          </a:p>
          <a:p>
            <a:r>
              <a:rPr lang="vi-VN" b="1" dirty="0">
                <a:latin typeface="+mj-lt"/>
              </a:rPr>
              <a:t>Săn bắt động vật hoang dã</a:t>
            </a:r>
          </a:p>
          <a:p>
            <a:r>
              <a:rPr lang="vi-VN" b="1" dirty="0">
                <a:latin typeface="+mj-lt"/>
              </a:rPr>
              <a:t>Xây dựng quá </a:t>
            </a:r>
            <a:r>
              <a:rPr lang="vi-VN" b="1">
                <a:latin typeface="+mj-lt"/>
              </a:rPr>
              <a:t>nhiều </a:t>
            </a:r>
            <a:r>
              <a:rPr lang="en-US" b="1" smtClean="0">
                <a:latin typeface="+mj-lt"/>
              </a:rPr>
              <a:t>công trình</a:t>
            </a:r>
          </a:p>
          <a:p>
            <a:r>
              <a:rPr lang="en-US" b="1" smtClean="0">
                <a:latin typeface="+mj-lt"/>
              </a:rPr>
              <a:t>Lạm dụng thuốc trừ sâu, thuốc bảo vệ thực vật</a:t>
            </a:r>
          </a:p>
          <a:p>
            <a:endParaRPr lang="en-US" b="1" smtClean="0">
              <a:latin typeface="+mj-lt"/>
            </a:endParaRPr>
          </a:p>
          <a:p>
            <a:endParaRPr lang="vi-VN" b="1" dirty="0">
              <a:latin typeface="+mj-lt"/>
            </a:endParaRPr>
          </a:p>
          <a:p>
            <a:endParaRPr 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3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Chúng ta cần bảo vệ đa dạng sinh học vì: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>
                <a:latin typeface="+mj-lt"/>
              </a:rPr>
              <a:t>Mất đa dạng sinh học là mất sự cân bằng sinh thái, ô nhiễm môi trường, mất nguồn cung cấp lương thực – thực phẩm...</a:t>
            </a:r>
          </a:p>
          <a:p>
            <a:r>
              <a:rPr lang="vi-VN" b="1" dirty="0">
                <a:latin typeface="+mj-lt"/>
              </a:rPr>
              <a:t>Bảo vệ đa dạng sinh học để duy trì sự cân bằng sinh thái, bảo vệ môi trường, duy trì nguồn lương thực – thực phẩm...bảo vệ nơi sống, nguồn sống cho cho nhiều loại sinh vật, giảm nguy cơ tuyệt chủng các loài quý hiếm.</a:t>
            </a:r>
          </a:p>
        </p:txBody>
      </p:sp>
    </p:spTree>
    <p:extLst>
      <p:ext uri="{BB962C8B-B14F-4D97-AF65-F5344CB8AC3E}">
        <p14:creationId xmlns:p14="http://schemas.microsoft.com/office/powerpoint/2010/main" val="27700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dirty="0"/>
              <a:t>Từ thông tin gợi ý trong hình 33.9, hãy nêu một số hoạt động góp phần bảo vệ đa dạng sinh học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23" y="1465384"/>
            <a:ext cx="5756029" cy="5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5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Hoạt động góp phần bảo vệ đa dạng sinh học: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>
                <a:latin typeface="+mj-lt"/>
              </a:rPr>
              <a:t>Bảo vệ môi trường sống cho các loài động vật hoang dã</a:t>
            </a:r>
          </a:p>
          <a:p>
            <a:r>
              <a:rPr lang="vi-VN" b="1" dirty="0">
                <a:latin typeface="+mj-lt"/>
              </a:rPr>
              <a:t>Bảo tồn động vật hoang dã</a:t>
            </a:r>
          </a:p>
          <a:p>
            <a:r>
              <a:rPr lang="vi-VN" b="1" dirty="0">
                <a:latin typeface="+mj-lt"/>
              </a:rPr>
              <a:t>Trồng cây gây rừng</a:t>
            </a:r>
          </a:p>
          <a:p>
            <a:r>
              <a:rPr lang="vi-VN" b="1" dirty="0">
                <a:latin typeface="+mj-lt"/>
              </a:rPr>
              <a:t>Xử lí rác thải</a:t>
            </a:r>
          </a:p>
          <a:p>
            <a:r>
              <a:rPr lang="vi-VN" b="1" dirty="0">
                <a:latin typeface="+mj-lt"/>
              </a:rPr>
              <a:t>Nhân giống các loài cây quý hiếm</a:t>
            </a:r>
          </a:p>
          <a:p>
            <a:endParaRPr 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18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FE2FB2A6-F054-4EA3-88B4-C5776B5E042D}"/>
              </a:ext>
            </a:extLst>
          </p:cNvPr>
          <p:cNvSpPr txBox="1">
            <a:spLocks/>
          </p:cNvSpPr>
          <p:nvPr/>
        </p:nvSpPr>
        <p:spPr>
          <a:xfrm>
            <a:off x="162838" y="483326"/>
            <a:ext cx="12029162" cy="5892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Chấm điểm các nhóm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08867"/>
              </p:ext>
            </p:extLst>
          </p:nvPr>
        </p:nvGraphicFramePr>
        <p:xfrm>
          <a:off x="838200" y="1825621"/>
          <a:ext cx="10544910" cy="360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82"/>
                <a:gridCol w="2108982"/>
                <a:gridCol w="2108982"/>
                <a:gridCol w="2108982"/>
                <a:gridCol w="2108982"/>
              </a:tblGrid>
              <a:tr h="555422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 1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 2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 3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 4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422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1 chấm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422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2 chấm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422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3 chấm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422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4 chấm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xs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422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trung bình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3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90" y="832338"/>
            <a:ext cx="8547740" cy="57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8893" y="750277"/>
            <a:ext cx="11113477" cy="5931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1" y="1262916"/>
            <a:ext cx="10528118" cy="44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1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4400" y="1325442"/>
            <a:ext cx="3942080" cy="23390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học sinh, em sẽ làm gì để bảo vệ đa dạng sinh học?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222240" y="580547"/>
            <a:ext cx="5486400" cy="382889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914398" y="1325441"/>
            <a:ext cx="2987041" cy="39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618" y="900545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Mỗi tổ là 1 đội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Mỗi đội cử 1 đại diện lên viết đáp án( chỉ được viết 1 đáp án), sau đó mang phấn về chỗ và đưa cho bạn tiếp theo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 phút 30 giây,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đội nào viết được nhiều đáp án đúng sẽ chiến thắng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Đội thắng được nhận 1 phần quà, 3 đội thua sẽ bị 1 hình phạt nhỏ.</a:t>
            </a:r>
          </a:p>
        </p:txBody>
      </p:sp>
    </p:spTree>
    <p:extLst>
      <p:ext uri="{BB962C8B-B14F-4D97-AF65-F5344CB8AC3E}">
        <p14:creationId xmlns:p14="http://schemas.microsoft.com/office/powerpoint/2010/main" val="303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0" y="240631"/>
            <a:ext cx="5491740" cy="34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ạt động chăm sóc bồn hoa, cây cảnh nhằm xây dựng và bảo vệ môi trường  xanh - sạch -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12" y="160003"/>
            <a:ext cx="48768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sinh Tiểu học Trưng Vương thỏa sức sáng tạo chậu trồng cây làm bằng các  vật liệu phế thả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3" y="3901446"/>
            <a:ext cx="4682294" cy="29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Bảo vệ môi trường từ những việc làm nhỏ nhất - tvu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91" y="3995022"/>
            <a:ext cx="3850272" cy="27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78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08" y="130665"/>
            <a:ext cx="10515600" cy="912690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430" y="1016731"/>
            <a:ext cx="10515600" cy="4715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000" b="1" dirty="0">
                <a:solidFill>
                  <a:srgbClr val="C00000"/>
                </a:solidFill>
                <a:latin typeface="+mj-lt"/>
              </a:rPr>
              <a:t>1</a:t>
            </a:r>
            <a:r>
              <a:rPr lang="vi-VN" sz="4000" b="1">
                <a:solidFill>
                  <a:srgbClr val="C00000"/>
                </a:solidFill>
                <a:latin typeface="+mj-lt"/>
              </a:rPr>
              <a:t>. </a:t>
            </a:r>
            <a:r>
              <a:rPr lang="en-US" sz="4000" b="1" smtClean="0">
                <a:solidFill>
                  <a:srgbClr val="C00000"/>
                </a:solidFill>
                <a:latin typeface="+mj-lt"/>
              </a:rPr>
              <a:t>Em hãy </a:t>
            </a:r>
            <a:r>
              <a:rPr 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hiết </a:t>
            </a:r>
            <a:r>
              <a:rPr 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kế </a:t>
            </a:r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ostervề </a:t>
            </a:r>
            <a:r>
              <a:rPr 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bảo vệ đa dạng sinh học?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4000" b="1" dirty="0">
              <a:latin typeface="+mj-lt"/>
            </a:endParaRPr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246" y="1828800"/>
            <a:ext cx="3672042" cy="4877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53" y="2431280"/>
            <a:ext cx="6084277" cy="37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Củng cố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08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4867" y="177801"/>
            <a:ext cx="627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lang="vi-VN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14878" y="1928802"/>
            <a:ext cx="8610600" cy="24929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154.</a:t>
            </a:r>
          </a:p>
          <a:p>
            <a:pPr marL="457200" indent="-45720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SGK Tr155.</a:t>
            </a:r>
          </a:p>
          <a:p>
            <a:pPr marL="457200" indent="-45720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155.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79" y="1427018"/>
            <a:ext cx="10614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Câu hỏi: Em hãy liệt kê những vai trò của đa dạng sinh học đối với tự nhiên và con người?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79" y="1427018"/>
            <a:ext cx="10614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Câu hỏi: Em hãy liệt kê những vai trò của đa dạng sinh học đối với tự nhiên và con người?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igit 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39" y="215704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9" descr="khinh khi 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905000" y="5638800"/>
            <a:ext cx="693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333399"/>
              </a:solidFill>
              <a:latin typeface=".VnAristot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333399"/>
              </a:solidFill>
              <a:latin typeface=".VnTime" pitchFamily="34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895600" y="2590801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743200" y="2514601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5C394929-5232-4F04-8987-66A9972AC1D5}"/>
              </a:ext>
            </a:extLst>
          </p:cNvPr>
          <p:cNvSpPr/>
          <p:nvPr/>
        </p:nvSpPr>
        <p:spPr bwMode="auto">
          <a:xfrm>
            <a:off x="2485292" y="739825"/>
            <a:ext cx="5943599" cy="98913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7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97:</a:t>
            </a:r>
          </a:p>
          <a:p>
            <a:pPr algn="ctr">
              <a:defRPr/>
            </a:pPr>
            <a:r>
              <a:rPr lang="en-US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33. ĐA DẠNG SINH </a:t>
            </a:r>
            <a:r>
              <a:rPr lang="en-US" sz="27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HỌC( tiết 3)</a:t>
            </a:r>
            <a:endParaRPr lang="en-US" sz="2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2192000" cy="67471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utoShape 62"/>
          <p:cNvSpPr>
            <a:spLocks noChangeArrowheads="1"/>
          </p:cNvSpPr>
          <p:nvPr/>
        </p:nvSpPr>
        <p:spPr bwMode="gray">
          <a:xfrm>
            <a:off x="2646218" y="912588"/>
            <a:ext cx="7301345" cy="84545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33. ĐA DẠNG SINH HỌC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gray">
          <a:xfrm>
            <a:off x="939417" y="2113882"/>
            <a:ext cx="2901388" cy="2820574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ĐA DẠNG </a:t>
            </a:r>
          </a:p>
          <a:p>
            <a:pPr algn="ctr" eaLnBrk="0" hangingPunct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SINH HỌC</a:t>
            </a:r>
          </a:p>
        </p:txBody>
      </p:sp>
      <p:sp>
        <p:nvSpPr>
          <p:cNvPr id="13" name="AutoShape 62"/>
          <p:cNvSpPr>
            <a:spLocks noChangeArrowheads="1"/>
          </p:cNvSpPr>
          <p:nvPr/>
        </p:nvSpPr>
        <p:spPr bwMode="gray">
          <a:xfrm>
            <a:off x="3947185" y="2590619"/>
            <a:ext cx="3671910" cy="49393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AutoShape 63"/>
          <p:cNvSpPr>
            <a:spLocks noChangeArrowheads="1"/>
          </p:cNvSpPr>
          <p:nvPr/>
        </p:nvSpPr>
        <p:spPr bwMode="gray">
          <a:xfrm>
            <a:off x="3377341" y="2494279"/>
            <a:ext cx="750858" cy="739775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gray">
          <a:xfrm>
            <a:off x="3918795" y="3424219"/>
            <a:ext cx="4324660" cy="49393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3"/>
          <p:cNvSpPr>
            <a:spLocks noChangeArrowheads="1"/>
          </p:cNvSpPr>
          <p:nvPr/>
        </p:nvSpPr>
        <p:spPr bwMode="gray">
          <a:xfrm>
            <a:off x="3424702" y="3278972"/>
            <a:ext cx="750858" cy="739775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gray">
          <a:xfrm>
            <a:off x="3682592" y="4201797"/>
            <a:ext cx="4623975" cy="49393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gray">
          <a:xfrm>
            <a:off x="3213307" y="4063405"/>
            <a:ext cx="750858" cy="739775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66"/>
                </a:solidFill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04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3. BẢO VỆ ĐA DẠNG SINH HỌC:</a:t>
            </a:r>
            <a:endParaRPr lang="vi-VN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Nhiệm vụ ở nhà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Tìm hiểu về các hoạt động gây suy giảm đa dạng sinh học, các biện pháp bảo vệ đa dạng sinh học?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Các nhóm báo cáo sản phẩm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Mỗi nhóm cử đại diện lên thuyết trình</a:t>
            </a:r>
          </a:p>
          <a:p>
            <a:pPr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Tất cả học sinh trong lớp lắng nghe, ghi chép những nhận xét và chấm điểm cho nhóm bạn.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Quan sát hình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33.8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kết hợp phần báo cáo của các tổ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kể tên những hoạt động làm suy giảm đa dạng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919288"/>
            <a:ext cx="7655169" cy="389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635</Words>
  <Application>Microsoft Office PowerPoint</Application>
  <PresentationFormat>Custom</PresentationFormat>
  <Paragraphs>69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BẢO VỆ ĐA DẠNG SINH HỌC:</vt:lpstr>
      <vt:lpstr>Các nhóm báo cáo sản phẩm</vt:lpstr>
      <vt:lpstr>Quan sát hình 33.8  kết hợp phần báo cáo của các tổ  kể tên những hoạt động làm suy giảm đa dạng sinh học?</vt:lpstr>
      <vt:lpstr>Những hoạt động làm suy giảm đa dạng sinh học:</vt:lpstr>
      <vt:lpstr>Chúng ta cần bảo vệ đa dạng sinh học vì:</vt:lpstr>
      <vt:lpstr>Từ thông tin gợi ý trong hình 33.9, hãy nêu một số hoạt động góp phần bảo vệ đa dạng sinh học?</vt:lpstr>
      <vt:lpstr>Hoạt động góp phần bảo vệ đa dạng sinh học:</vt:lpstr>
      <vt:lpstr>PowerPoint Presentation</vt:lpstr>
      <vt:lpstr>Chấm điểm các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Củng cố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</cp:lastModifiedBy>
  <cp:revision>148</cp:revision>
  <dcterms:created xsi:type="dcterms:W3CDTF">2022-01-10T20:35:47Z</dcterms:created>
  <dcterms:modified xsi:type="dcterms:W3CDTF">2024-03-06T09:01:06Z</dcterms:modified>
</cp:coreProperties>
</file>