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</p:sldMasterIdLst>
  <p:notesMasterIdLst>
    <p:notesMasterId r:id="rId47"/>
  </p:notesMasterIdLst>
  <p:sldIdLst>
    <p:sldId id="299" r:id="rId3"/>
    <p:sldId id="440" r:id="rId4"/>
    <p:sldId id="439" r:id="rId5"/>
    <p:sldId id="442" r:id="rId6"/>
    <p:sldId id="258" r:id="rId7"/>
    <p:sldId id="482" r:id="rId8"/>
    <p:sldId id="519" r:id="rId9"/>
    <p:sldId id="280" r:id="rId10"/>
    <p:sldId id="520" r:id="rId11"/>
    <p:sldId id="414" r:id="rId12"/>
    <p:sldId id="487" r:id="rId13"/>
    <p:sldId id="521" r:id="rId14"/>
    <p:sldId id="485" r:id="rId15"/>
    <p:sldId id="486" r:id="rId16"/>
    <p:sldId id="491" r:id="rId17"/>
    <p:sldId id="532" r:id="rId18"/>
    <p:sldId id="522" r:id="rId19"/>
    <p:sldId id="523" r:id="rId20"/>
    <p:sldId id="524" r:id="rId21"/>
    <p:sldId id="525" r:id="rId22"/>
    <p:sldId id="510" r:id="rId23"/>
    <p:sldId id="511" r:id="rId24"/>
    <p:sldId id="512" r:id="rId25"/>
    <p:sldId id="513" r:id="rId26"/>
    <p:sldId id="281" r:id="rId27"/>
    <p:sldId id="514" r:id="rId28"/>
    <p:sldId id="515" r:id="rId29"/>
    <p:sldId id="516" r:id="rId30"/>
    <p:sldId id="528" r:id="rId31"/>
    <p:sldId id="529" r:id="rId32"/>
    <p:sldId id="530" r:id="rId33"/>
    <p:sldId id="282" r:id="rId34"/>
    <p:sldId id="451" r:id="rId35"/>
    <p:sldId id="340" r:id="rId36"/>
    <p:sldId id="484" r:id="rId37"/>
    <p:sldId id="533" r:id="rId38"/>
    <p:sldId id="502" r:id="rId39"/>
    <p:sldId id="503" r:id="rId40"/>
    <p:sldId id="504" r:id="rId41"/>
    <p:sldId id="505" r:id="rId42"/>
    <p:sldId id="506" r:id="rId43"/>
    <p:sldId id="507" r:id="rId44"/>
    <p:sldId id="497" r:id="rId45"/>
    <p:sldId id="464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ùy Trần" initials="TT" lastIdx="3" clrIdx="2">
    <p:extLst>
      <p:ext uri="{19B8F6BF-5375-455C-9EA6-DF929625EA0E}">
        <p15:presenceInfo xmlns:p15="http://schemas.microsoft.com/office/powerpoint/2012/main" xmlns="" userId="d58b8b05c00417e7" providerId="Windows Live"/>
      </p:ext>
    </p:extLst>
  </p:cmAuthor>
  <p:cmAuthor id="2" name="Microsoft account" initials="Ma" lastIdx="6" clrIdx="1">
    <p:extLst>
      <p:ext uri="{19B8F6BF-5375-455C-9EA6-DF929625EA0E}">
        <p15:presenceInfo xmlns:p15="http://schemas.microsoft.com/office/powerpoint/2012/main" xmlns="" userId="474adf4d1cffb875" providerId="Windows Live"/>
      </p:ext>
    </p:extLst>
  </p:cmAuthor>
  <p:cmAuthor id="3" name="Windows User" initials="WU" lastIdx="3" clrIdx="3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050" autoAdjust="0"/>
  </p:normalViewPr>
  <p:slideViewPr>
    <p:cSldViewPr snapToGrid="0">
      <p:cViewPr>
        <p:scale>
          <a:sx n="76" d="100"/>
          <a:sy n="76" d="100"/>
        </p:scale>
        <p:origin x="-52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xmlns="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0" Type="http://schemas.openxmlformats.org/officeDocument/2006/relationships/image" Target="../media/image62.e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63.wmf"/><Relationship Id="rId3" Type="http://schemas.openxmlformats.org/officeDocument/2006/relationships/image" Target="../media/image56.wmf"/><Relationship Id="rId7" Type="http://schemas.openxmlformats.org/officeDocument/2006/relationships/image" Target="../media/image67.wmf"/><Relationship Id="rId12" Type="http://schemas.openxmlformats.org/officeDocument/2006/relationships/image" Target="../media/image72.emf"/><Relationship Id="rId2" Type="http://schemas.openxmlformats.org/officeDocument/2006/relationships/image" Target="../media/image55.wmf"/><Relationship Id="rId1" Type="http://schemas.openxmlformats.org/officeDocument/2006/relationships/image" Target="../media/image53.wmf"/><Relationship Id="rId6" Type="http://schemas.openxmlformats.org/officeDocument/2006/relationships/image" Target="../media/image66.wmf"/><Relationship Id="rId11" Type="http://schemas.openxmlformats.org/officeDocument/2006/relationships/image" Target="../media/image71.wmf"/><Relationship Id="rId5" Type="http://schemas.openxmlformats.org/officeDocument/2006/relationships/image" Target="../media/image65.wmf"/><Relationship Id="rId10" Type="http://schemas.openxmlformats.org/officeDocument/2006/relationships/image" Target="../media/image70.e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60.wmf"/><Relationship Id="rId7" Type="http://schemas.openxmlformats.org/officeDocument/2006/relationships/image" Target="../media/image79.wmf"/><Relationship Id="rId2" Type="http://schemas.openxmlformats.org/officeDocument/2006/relationships/image" Target="../media/image58.wmf"/><Relationship Id="rId1" Type="http://schemas.openxmlformats.org/officeDocument/2006/relationships/image" Target="../media/image77.wmf"/><Relationship Id="rId6" Type="http://schemas.openxmlformats.org/officeDocument/2006/relationships/image" Target="../media/image78.e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83.wmf"/><Relationship Id="rId7" Type="http://schemas.openxmlformats.org/officeDocument/2006/relationships/image" Target="../media/image7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10" Type="http://schemas.openxmlformats.org/officeDocument/2006/relationships/image" Target="../media/image88.emf"/><Relationship Id="rId4" Type="http://schemas.openxmlformats.org/officeDocument/2006/relationships/image" Target="../media/image84.wmf"/><Relationship Id="rId9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10" Type="http://schemas.openxmlformats.org/officeDocument/2006/relationships/image" Target="../media/image100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5.wmf"/><Relationship Id="rId7" Type="http://schemas.openxmlformats.org/officeDocument/2006/relationships/image" Target="../media/image103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10" Type="http://schemas.openxmlformats.org/officeDocument/2006/relationships/image" Target="../media/image106.wmf"/><Relationship Id="rId4" Type="http://schemas.openxmlformats.org/officeDocument/2006/relationships/image" Target="../media/image96.wmf"/><Relationship Id="rId9" Type="http://schemas.openxmlformats.org/officeDocument/2006/relationships/image" Target="../media/image10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2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4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3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8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8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số hình ảnh khác của hình thang cân trong thực tế: cái thang, mặt túi xách, túi đựng bỏng ngô,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đồ trang trí ...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7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tám hình thang cân có đáy nhỏ bằng cạnh bên để xếp thành mặt chiếc khay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đựng mứt tết.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D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33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7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2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Hai bậc thang song song với nhau.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Phần chiếc thang giới hạn bởi hai bậc liên tiếp là một </a:t>
            </a:r>
            <a:r>
              <a:rPr lang="en-US" sz="1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 thang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Hình thang cân có đặc điểm và tính chất gì, chúng ta cùng tìm hiểu trong bài học hôm nay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9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8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1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9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0071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48602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9652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94013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095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8211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7593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7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4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4111" r:id="rId2"/>
    <p:sldLayoutId id="2147484110" r:id="rId3"/>
    <p:sldLayoutId id="2147484109" r:id="rId4"/>
    <p:sldLayoutId id="2147484108" r:id="rId5"/>
    <p:sldLayoutId id="2147484106" r:id="rId6"/>
    <p:sldLayoutId id="2147484104" r:id="rId7"/>
    <p:sldLayoutId id="2147484099" r:id="rId8"/>
    <p:sldLayoutId id="2147484084" r:id="rId9"/>
    <p:sldLayoutId id="2147484081" r:id="rId10"/>
    <p:sldLayoutId id="2147484079" r:id="rId11"/>
    <p:sldLayoutId id="2147484076" r:id="rId12"/>
    <p:sldLayoutId id="2147483663" r:id="rId13"/>
    <p:sldLayoutId id="2147484113" r:id="rId14"/>
    <p:sldLayoutId id="2147484103" r:id="rId15"/>
    <p:sldLayoutId id="2147484102" r:id="rId16"/>
    <p:sldLayoutId id="2147484101" r:id="rId17"/>
    <p:sldLayoutId id="2147484097" r:id="rId18"/>
    <p:sldLayoutId id="2147484096" r:id="rId19"/>
    <p:sldLayoutId id="2147484095" r:id="rId20"/>
    <p:sldLayoutId id="2147484093" r:id="rId21"/>
    <p:sldLayoutId id="2147484091" r:id="rId22"/>
    <p:sldLayoutId id="2147484087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4114" r:id="rId29"/>
    <p:sldLayoutId id="2147484094" r:id="rId30"/>
    <p:sldLayoutId id="2147484092" r:id="rId31"/>
    <p:sldLayoutId id="2147484090" r:id="rId32"/>
    <p:sldLayoutId id="2147484089" r:id="rId33"/>
    <p:sldLayoutId id="2147484088" r:id="rId34"/>
    <p:sldLayoutId id="2147484086" r:id="rId35"/>
    <p:sldLayoutId id="2147484085" r:id="rId36"/>
    <p:sldLayoutId id="2147484083" r:id="rId37"/>
    <p:sldLayoutId id="2147484082" r:id="rId38"/>
    <p:sldLayoutId id="2147484080" r:id="rId39"/>
    <p:sldLayoutId id="2147484078" r:id="rId40"/>
    <p:sldLayoutId id="2147484077" r:id="rId41"/>
    <p:sldLayoutId id="2147483669" r:id="rId42"/>
    <p:sldLayoutId id="2147483670" r:id="rId43"/>
    <p:sldLayoutId id="2147483671" r:id="rId44"/>
    <p:sldLayoutId id="2147483672" r:id="rId45"/>
    <p:sldLayoutId id="2147483779" r:id="rId46"/>
    <p:sldLayoutId id="2147484112" r:id="rId47"/>
    <p:sldLayoutId id="2147483650" r:id="rId48"/>
    <p:sldLayoutId id="2147483656" r:id="rId49"/>
    <p:sldLayoutId id="2147483657" r:id="rId50"/>
    <p:sldLayoutId id="2147483658" r:id="rId51"/>
    <p:sldLayoutId id="2147484052" r:id="rId52"/>
    <p:sldLayoutId id="2147484075" r:id="rId53"/>
    <p:sldLayoutId id="2147484074" r:id="rId54"/>
    <p:sldLayoutId id="2147484107" r:id="rId55"/>
    <p:sldLayoutId id="2147484105" r:id="rId56"/>
    <p:sldLayoutId id="2147484100" r:id="rId57"/>
    <p:sldLayoutId id="2147484098" r:id="rId5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emf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25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3.bin"/><Relationship Id="rId4" Type="http://schemas.openxmlformats.org/officeDocument/2006/relationships/audio" Target="../media/audio1.wav"/><Relationship Id="rId9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jp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g"/><Relationship Id="rId11" Type="http://schemas.openxmlformats.org/officeDocument/2006/relationships/image" Target="../media/image31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4.bin"/><Relationship Id="rId4" Type="http://schemas.openxmlformats.org/officeDocument/2006/relationships/audio" Target="../media/audio1.wav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11" Type="http://schemas.openxmlformats.org/officeDocument/2006/relationships/image" Target="../media/image37.wmf"/><Relationship Id="rId5" Type="http://schemas.microsoft.com/office/2007/relationships/hdphoto" Target="../media/hdphoto2.wdp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8.png"/><Relationship Id="rId9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jpg"/><Relationship Id="rId11" Type="http://schemas.openxmlformats.org/officeDocument/2006/relationships/image" Target="../media/image41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../media/media2.mp4"/><Relationship Id="rId7" Type="http://schemas.openxmlformats.org/officeDocument/2006/relationships/image" Target="../media/image42.wmf"/><Relationship Id="rId2" Type="http://schemas.microsoft.com/office/2007/relationships/media" Target="../media/media2.mp4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10" Type="http://schemas.openxmlformats.org/officeDocument/2006/relationships/image" Target="../media/image46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11" Type="http://schemas.openxmlformats.org/officeDocument/2006/relationships/image" Target="../media/image50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16.bin"/><Relationship Id="rId4" Type="http://schemas.openxmlformats.org/officeDocument/2006/relationships/audio" Target="../media/audio1.wav"/><Relationship Id="rId9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9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29.bin"/><Relationship Id="rId3" Type="http://schemas.openxmlformats.org/officeDocument/2006/relationships/image" Target="../media/image19.png"/><Relationship Id="rId21" Type="http://schemas.openxmlformats.org/officeDocument/2006/relationships/image" Target="../media/image61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9.wmf"/><Relationship Id="rId25" Type="http://schemas.openxmlformats.org/officeDocument/2006/relationships/image" Target="../media/image6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6.wmf"/><Relationship Id="rId24" Type="http://schemas.openxmlformats.org/officeDocument/2006/relationships/oleObject" Target="../embeddings/oleObject32.bin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23" Type="http://schemas.openxmlformats.org/officeDocument/2006/relationships/image" Target="../media/image62.e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60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40.bin"/><Relationship Id="rId26" Type="http://schemas.openxmlformats.org/officeDocument/2006/relationships/oleObject" Target="../embeddings/oleObject44.bin"/><Relationship Id="rId3" Type="http://schemas.openxmlformats.org/officeDocument/2006/relationships/image" Target="../media/image19.png"/><Relationship Id="rId21" Type="http://schemas.openxmlformats.org/officeDocument/2006/relationships/image" Target="../media/image69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67.wmf"/><Relationship Id="rId25" Type="http://schemas.openxmlformats.org/officeDocument/2006/relationships/image" Target="../media/image7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1.bin"/><Relationship Id="rId29" Type="http://schemas.openxmlformats.org/officeDocument/2006/relationships/image" Target="../media/image63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64.wmf"/><Relationship Id="rId24" Type="http://schemas.openxmlformats.org/officeDocument/2006/relationships/oleObject" Target="../embeddings/oleObject43.bin"/><Relationship Id="rId5" Type="http://schemas.openxmlformats.org/officeDocument/2006/relationships/image" Target="../media/image53.wmf"/><Relationship Id="rId15" Type="http://schemas.openxmlformats.org/officeDocument/2006/relationships/image" Target="../media/image66.wmf"/><Relationship Id="rId23" Type="http://schemas.openxmlformats.org/officeDocument/2006/relationships/image" Target="../media/image70.emf"/><Relationship Id="rId28" Type="http://schemas.openxmlformats.org/officeDocument/2006/relationships/oleObject" Target="../embeddings/oleObject45.bin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68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38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19.pn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73.wmf"/><Relationship Id="rId10" Type="http://schemas.openxmlformats.org/officeDocument/2006/relationships/image" Target="../media/image76.e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7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73.wmf"/><Relationship Id="rId18" Type="http://schemas.openxmlformats.org/officeDocument/2006/relationships/image" Target="../media/image78.e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56.bin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52.bin"/><Relationship Id="rId17" Type="http://schemas.openxmlformats.org/officeDocument/2006/relationships/oleObject" Target="../embeddings/oleObject54.bin"/><Relationship Id="rId2" Type="http://schemas.microsoft.com/office/2007/relationships/media" Target="../media/media2.mp4"/><Relationship Id="rId16" Type="http://schemas.openxmlformats.org/officeDocument/2006/relationships/image" Target="../media/image76.e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0.wmf"/><Relationship Id="rId24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74.wmf"/><Relationship Id="rId23" Type="http://schemas.openxmlformats.org/officeDocument/2006/relationships/image" Target="../media/image44.png"/><Relationship Id="rId10" Type="http://schemas.openxmlformats.org/officeDocument/2006/relationships/oleObject" Target="../embeddings/oleObject51.bin"/><Relationship Id="rId19" Type="http://schemas.openxmlformats.org/officeDocument/2006/relationships/oleObject" Target="../embeddings/oleObject55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53.bin"/><Relationship Id="rId22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85.wmf"/><Relationship Id="rId18" Type="http://schemas.openxmlformats.org/officeDocument/2006/relationships/oleObject" Target="../embeddings/oleObject64.bin"/><Relationship Id="rId3" Type="http://schemas.openxmlformats.org/officeDocument/2006/relationships/image" Target="../media/image19.png"/><Relationship Id="rId21" Type="http://schemas.openxmlformats.org/officeDocument/2006/relationships/oleObject" Target="../embeddings/oleObject65.bin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61.bin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3.bin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84.wmf"/><Relationship Id="rId24" Type="http://schemas.openxmlformats.org/officeDocument/2006/relationships/image" Target="../media/image88.e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23" Type="http://schemas.openxmlformats.org/officeDocument/2006/relationships/oleObject" Target="../embeddings/oleObject66.bin"/><Relationship Id="rId10" Type="http://schemas.openxmlformats.org/officeDocument/2006/relationships/oleObject" Target="../embeddings/oleObject60.bin"/><Relationship Id="rId19" Type="http://schemas.openxmlformats.org/officeDocument/2006/relationships/image" Target="../media/image74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62.bin"/><Relationship Id="rId22" Type="http://schemas.openxmlformats.org/officeDocument/2006/relationships/image" Target="../media/image8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2.png"/><Relationship Id="rId5" Type="http://schemas.openxmlformats.org/officeDocument/2006/relationships/image" Target="../media/image89.wmf"/><Relationship Id="rId10" Type="http://schemas.openxmlformats.org/officeDocument/2006/relationships/image" Target="../media/image91.wmf"/><Relationship Id="rId4" Type="http://schemas.openxmlformats.org/officeDocument/2006/relationships/oleObject" Target="../embeddings/oleObject67.bin"/><Relationship Id="rId9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image" Target="../media/image94.w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98.wmf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73.bin"/><Relationship Id="rId17" Type="http://schemas.openxmlformats.org/officeDocument/2006/relationships/image" Target="../media/image96.wmf"/><Relationship Id="rId25" Type="http://schemas.openxmlformats.org/officeDocument/2006/relationships/image" Target="../media/image100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93.wmf"/><Relationship Id="rId24" Type="http://schemas.openxmlformats.org/officeDocument/2006/relationships/oleObject" Target="../embeddings/oleObject79.bin"/><Relationship Id="rId5" Type="http://schemas.openxmlformats.org/officeDocument/2006/relationships/image" Target="../media/image92.png"/><Relationship Id="rId15" Type="http://schemas.openxmlformats.org/officeDocument/2006/relationships/image" Target="../media/image95.wmf"/><Relationship Id="rId23" Type="http://schemas.openxmlformats.org/officeDocument/2006/relationships/image" Target="../media/image99.wmf"/><Relationship Id="rId10" Type="http://schemas.openxmlformats.org/officeDocument/2006/relationships/oleObject" Target="../embeddings/oleObject72.bin"/><Relationship Id="rId19" Type="http://schemas.openxmlformats.org/officeDocument/2006/relationships/image" Target="../media/image97.wmf"/><Relationship Id="rId4" Type="http://schemas.openxmlformats.org/officeDocument/2006/relationships/image" Target="../media/image19.pn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7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86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04.wmf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83.bin"/><Relationship Id="rId17" Type="http://schemas.openxmlformats.org/officeDocument/2006/relationships/image" Target="../media/image102.wmf"/><Relationship Id="rId25" Type="http://schemas.openxmlformats.org/officeDocument/2006/relationships/image" Target="../media/image10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85.bin"/><Relationship Id="rId20" Type="http://schemas.openxmlformats.org/officeDocument/2006/relationships/oleObject" Target="../embeddings/oleObject8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95.wmf"/><Relationship Id="rId24" Type="http://schemas.openxmlformats.org/officeDocument/2006/relationships/oleObject" Target="../embeddings/oleObject89.bin"/><Relationship Id="rId5" Type="http://schemas.openxmlformats.org/officeDocument/2006/relationships/image" Target="../media/image92.png"/><Relationship Id="rId15" Type="http://schemas.openxmlformats.org/officeDocument/2006/relationships/image" Target="../media/image101.wmf"/><Relationship Id="rId23" Type="http://schemas.openxmlformats.org/officeDocument/2006/relationships/image" Target="../media/image105.wmf"/><Relationship Id="rId10" Type="http://schemas.openxmlformats.org/officeDocument/2006/relationships/oleObject" Target="../embeddings/oleObject82.bin"/><Relationship Id="rId19" Type="http://schemas.openxmlformats.org/officeDocument/2006/relationships/image" Target="../media/image103.wmf"/><Relationship Id="rId4" Type="http://schemas.openxmlformats.org/officeDocument/2006/relationships/image" Target="../media/image19.pn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84.bin"/><Relationship Id="rId22" Type="http://schemas.openxmlformats.org/officeDocument/2006/relationships/oleObject" Target="../embeddings/oleObject8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13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8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7.gif"/><Relationship Id="rId1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8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17.gif"/><Relationship Id="rId1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91.bin"/><Relationship Id="rId26" Type="http://schemas.openxmlformats.org/officeDocument/2006/relationships/oleObject" Target="../embeddings/oleObject95.bin"/><Relationship Id="rId3" Type="http://schemas.openxmlformats.org/officeDocument/2006/relationships/audio" Target="../media/media4.mp3"/><Relationship Id="rId21" Type="http://schemas.openxmlformats.org/officeDocument/2006/relationships/image" Target="../media/image123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21.wmf"/><Relationship Id="rId25" Type="http://schemas.openxmlformats.org/officeDocument/2006/relationships/image" Target="../media/image125.wmf"/><Relationship Id="rId2" Type="http://schemas.microsoft.com/office/2007/relationships/media" Target="../media/media4.mp3"/><Relationship Id="rId16" Type="http://schemas.openxmlformats.org/officeDocument/2006/relationships/oleObject" Target="../embeddings/oleObject90.bin"/><Relationship Id="rId20" Type="http://schemas.openxmlformats.org/officeDocument/2006/relationships/oleObject" Target="../embeddings/oleObject92.bin"/><Relationship Id="rId29" Type="http://schemas.openxmlformats.org/officeDocument/2006/relationships/image" Target="../media/image127.wmf"/><Relationship Id="rId1" Type="http://schemas.openxmlformats.org/officeDocument/2006/relationships/vmlDrawing" Target="../drawings/vmlDrawing19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94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120.png"/><Relationship Id="rId23" Type="http://schemas.openxmlformats.org/officeDocument/2006/relationships/image" Target="../media/image124.wmf"/><Relationship Id="rId28" Type="http://schemas.openxmlformats.org/officeDocument/2006/relationships/oleObject" Target="../embeddings/oleObject96.bin"/><Relationship Id="rId10" Type="http://schemas.openxmlformats.org/officeDocument/2006/relationships/image" Target="../media/image117.gif"/><Relationship Id="rId19" Type="http://schemas.openxmlformats.org/officeDocument/2006/relationships/image" Target="../media/image122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93.bin"/><Relationship Id="rId27" Type="http://schemas.openxmlformats.org/officeDocument/2006/relationships/image" Target="../media/image126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98.bin"/><Relationship Id="rId26" Type="http://schemas.openxmlformats.org/officeDocument/2006/relationships/oleObject" Target="../embeddings/oleObject102.bin"/><Relationship Id="rId3" Type="http://schemas.openxmlformats.org/officeDocument/2006/relationships/audio" Target="../media/media4.mp3"/><Relationship Id="rId21" Type="http://schemas.openxmlformats.org/officeDocument/2006/relationships/image" Target="../media/image130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28.wmf"/><Relationship Id="rId25" Type="http://schemas.openxmlformats.org/officeDocument/2006/relationships/image" Target="../media/image132.wmf"/><Relationship Id="rId2" Type="http://schemas.microsoft.com/office/2007/relationships/media" Target="../media/media4.mp3"/><Relationship Id="rId16" Type="http://schemas.openxmlformats.org/officeDocument/2006/relationships/oleObject" Target="../embeddings/oleObject97.bin"/><Relationship Id="rId20" Type="http://schemas.openxmlformats.org/officeDocument/2006/relationships/oleObject" Target="../embeddings/oleObject99.bin"/><Relationship Id="rId1" Type="http://schemas.openxmlformats.org/officeDocument/2006/relationships/vmlDrawing" Target="../drawings/vmlDrawing20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101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120.png"/><Relationship Id="rId23" Type="http://schemas.openxmlformats.org/officeDocument/2006/relationships/image" Target="../media/image131.wmf"/><Relationship Id="rId10" Type="http://schemas.openxmlformats.org/officeDocument/2006/relationships/image" Target="../media/image117.gif"/><Relationship Id="rId19" Type="http://schemas.openxmlformats.org/officeDocument/2006/relationships/image" Target="../media/image129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100.bin"/><Relationship Id="rId27" Type="http://schemas.openxmlformats.org/officeDocument/2006/relationships/image" Target="../media/image13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104.bin"/><Relationship Id="rId3" Type="http://schemas.openxmlformats.org/officeDocument/2006/relationships/audio" Target="../media/media4.mp3"/><Relationship Id="rId21" Type="http://schemas.openxmlformats.org/officeDocument/2006/relationships/image" Target="../media/image136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34.wmf"/><Relationship Id="rId25" Type="http://schemas.openxmlformats.org/officeDocument/2006/relationships/image" Target="../media/image138.wmf"/><Relationship Id="rId2" Type="http://schemas.microsoft.com/office/2007/relationships/media" Target="../media/media4.mp3"/><Relationship Id="rId16" Type="http://schemas.openxmlformats.org/officeDocument/2006/relationships/oleObject" Target="../embeddings/oleObject103.bin"/><Relationship Id="rId20" Type="http://schemas.openxmlformats.org/officeDocument/2006/relationships/oleObject" Target="../embeddings/oleObject105.bin"/><Relationship Id="rId1" Type="http://schemas.openxmlformats.org/officeDocument/2006/relationships/vmlDrawing" Target="../drawings/vmlDrawing21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107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120.png"/><Relationship Id="rId23" Type="http://schemas.openxmlformats.org/officeDocument/2006/relationships/image" Target="../media/image137.wmf"/><Relationship Id="rId10" Type="http://schemas.openxmlformats.org/officeDocument/2006/relationships/image" Target="../media/image117.gif"/><Relationship Id="rId19" Type="http://schemas.openxmlformats.org/officeDocument/2006/relationships/image" Target="../media/image135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10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THANG CÂN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326908"/>
            <a:ext cx="681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624562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GV: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Đình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Thắng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4" y="-9058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87693" y="6536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3277" y="1949066"/>
            <a:ext cx="24384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3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999723" y="3391489"/>
            <a:ext cx="5522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có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đáy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AD, 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bên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51" y="3375929"/>
            <a:ext cx="4668905" cy="2614292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37C82DFC-479C-72DD-0DFD-6B40017F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73" y="2503064"/>
            <a:ext cx="7654323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D8A6B8-1623-42AC-A3E9-05FBACD5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26"/>
          <a:stretch/>
        </p:blipFill>
        <p:spPr>
          <a:xfrm>
            <a:off x="331423" y="1107848"/>
            <a:ext cx="10727771" cy="3916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935027" y="116032"/>
            <a:ext cx="10164615" cy="77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9A3668-5D82-4DAB-9B71-AA203E0B8AC2}"/>
              </a:ext>
            </a:extLst>
          </p:cNvPr>
          <p:cNvSpPr txBox="1"/>
          <p:nvPr/>
        </p:nvSpPr>
        <p:spPr>
          <a:xfrm>
            <a:off x="868997" y="5008996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// AD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98782-6166-4AB9-AFAA-56C451098731}"/>
              </a:ext>
            </a:extLst>
          </p:cNvPr>
          <p:cNvSpPr txBox="1"/>
          <p:nvPr/>
        </p:nvSpPr>
        <p:spPr>
          <a:xfrm>
            <a:off x="4442689" y="5012170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EFGH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// HE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F55E8C-9F22-4F37-A1DF-3452B7022801}"/>
              </a:ext>
            </a:extLst>
          </p:cNvPr>
          <p:cNvSpPr txBox="1"/>
          <p:nvPr/>
        </p:nvSpPr>
        <p:spPr>
          <a:xfrm>
            <a:off x="8087981" y="5008995"/>
            <a:ext cx="30428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IMKN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phải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thang.</a:t>
            </a:r>
          </a:p>
        </p:txBody>
      </p:sp>
    </p:spTree>
    <p:extLst>
      <p:ext uri="{BB962C8B-B14F-4D97-AF65-F5344CB8AC3E}">
        <p14:creationId xmlns:p14="http://schemas.microsoft.com/office/powerpoint/2010/main" val="42348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6481" y="1943615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866640" y="1693679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2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kề đáy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biết hai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bằng nhau hay không?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1" y="2722823"/>
            <a:ext cx="4003679" cy="27259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932251" y="3000958"/>
            <a:ext cx="5337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0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             được gọi là hình thang cân.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75" y="2737310"/>
            <a:ext cx="4039816" cy="271133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23680"/>
              </p:ext>
            </p:extLst>
          </p:nvPr>
        </p:nvGraphicFramePr>
        <p:xfrm>
          <a:off x="9388475" y="3055938"/>
          <a:ext cx="93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88475" y="3055938"/>
                        <a:ext cx="939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1410501" y="5578937"/>
            <a:ext cx="9551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</a:t>
            </a:r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thì:            và            . 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214" y="2798810"/>
            <a:ext cx="3585470" cy="2556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41929" y="5108883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44907"/>
              </p:ext>
            </p:extLst>
          </p:nvPr>
        </p:nvGraphicFramePr>
        <p:xfrm>
          <a:off x="7911716" y="5743575"/>
          <a:ext cx="8223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8" imgW="888840" imgH="419040" progId="Equation.DSMT4">
                  <p:embed/>
                </p:oleObj>
              </mc:Choice>
              <mc:Fallback>
                <p:oleObj name="Equation" r:id="rId8" imgW="888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11716" y="5743575"/>
                        <a:ext cx="8223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75846"/>
              </p:ext>
            </p:extLst>
          </p:nvPr>
        </p:nvGraphicFramePr>
        <p:xfrm>
          <a:off x="9378265" y="5753735"/>
          <a:ext cx="903655" cy="415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78265" y="5753735"/>
                        <a:ext cx="903655" cy="415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1405" y="2798810"/>
            <a:ext cx="3612599" cy="2556562"/>
          </a:xfrm>
          <a:prstGeom prst="rect">
            <a:avLst/>
          </a:prstGeom>
        </p:spPr>
      </p:pic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896884" y="1790415"/>
            <a:ext cx="9865360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841" y="1123288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635715" y="1189991"/>
            <a:ext cx="1069252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các hình dưới đây và cho biết hình thang nào là hình thang cân. Vì sao?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81" y="2557085"/>
            <a:ext cx="2924613" cy="2022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94" y="2580294"/>
            <a:ext cx="3013556" cy="192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7" y="2580293"/>
            <a:ext cx="3022694" cy="204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56" y="2712720"/>
            <a:ext cx="2875885" cy="1846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0" y="2880011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847" y="297448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7996" y="298447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170" y="3086624"/>
            <a:ext cx="889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7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9A3668-5D82-4DAB-9B71-AA203E0B8AC2}"/>
              </a:ext>
            </a:extLst>
          </p:cNvPr>
          <p:cNvSpPr txBox="1"/>
          <p:nvPr/>
        </p:nvSpPr>
        <p:spPr>
          <a:xfrm>
            <a:off x="928490" y="4641594"/>
            <a:ext cx="1089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có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kề với đáy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                 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33846"/>
              </p:ext>
            </p:extLst>
          </p:nvPr>
        </p:nvGraphicFramePr>
        <p:xfrm>
          <a:off x="5642579" y="5443863"/>
          <a:ext cx="1674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0" imgW="914400" imgH="253800" progId="Equation.DSMT4">
                  <p:embed/>
                </p:oleObj>
              </mc:Choice>
              <mc:Fallback>
                <p:oleObj name="Equation" r:id="rId10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2579" y="5443863"/>
                        <a:ext cx="1674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Hình ảnh 5">
            <a:extLst>
              <a:ext uri="{FF2B5EF4-FFF2-40B4-BE49-F238E27FC236}">
                <a16:creationId xmlns:a16="http://schemas.microsoft.com/office/drawing/2014/main" xmlns="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5" grpId="0"/>
      <p:bldP spid="1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2CF150-DD9B-4CD8-BA16-0E0B7320BBA4}"/>
              </a:ext>
            </a:extLst>
          </p:cNvPr>
          <p:cNvSpPr/>
          <p:nvPr/>
        </p:nvSpPr>
        <p:spPr>
          <a:xfrm>
            <a:off x="696588" y="1277964"/>
            <a:ext cx="8987597" cy="760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83D2AB-69A6-4C56-B0CA-8C3F3ADD76FB}"/>
              </a:ext>
            </a:extLst>
          </p:cNvPr>
          <p:cNvSpPr txBox="1"/>
          <p:nvPr/>
        </p:nvSpPr>
        <p:spPr>
          <a:xfrm>
            <a:off x="826940" y="1362569"/>
            <a:ext cx="868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Grinning trapezoid character cartoon style Vector Image">
            <a:extLst>
              <a:ext uri="{FF2B5EF4-FFF2-40B4-BE49-F238E27FC236}">
                <a16:creationId xmlns:a16="http://schemas.microsoft.com/office/drawing/2014/main" xmlns="" id="{3E4952C8-3730-4846-B9E9-6D2386BA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89" b="62130" l="5400" r="96300">
                        <a14:foregroundMark x1="11000" y1="35093" x2="11000" y2="35093"/>
                        <a14:foregroundMark x1="9300" y1="37500" x2="14500" y2="39815"/>
                        <a14:foregroundMark x1="85300" y1="36481" x2="81000" y2="42593"/>
                        <a14:foregroundMark x1="81000" y1="42593" x2="81000" y2="42685"/>
                        <a14:foregroundMark x1="58900" y1="36204" x2="58900" y2="36204"/>
                        <a14:foregroundMark x1="56500" y1="41667" x2="56500" y2="41667"/>
                        <a14:foregroundMark x1="60000" y1="37593" x2="59700" y2="42685"/>
                        <a14:foregroundMark x1="36600" y1="38981" x2="44900" y2="41852"/>
                        <a14:foregroundMark x1="55600" y1="36389" x2="62000" y2="41759"/>
                        <a14:foregroundMark x1="62000" y1="41759" x2="51200" y2="53519"/>
                        <a14:foregroundMark x1="51200" y1="53519" x2="51200" y2="53519"/>
                        <a14:foregroundMark x1="37200" y1="34537" x2="37200" y2="34537"/>
                        <a14:foregroundMark x1="42400" y1="36481" x2="42400" y2="36481"/>
                        <a14:foregroundMark x1="40900" y1="36389" x2="40900" y2="36389"/>
                        <a14:foregroundMark x1="39800" y1="42685" x2="39800" y2="42685"/>
                        <a14:foregroundMark x1="60900" y1="36667" x2="60900" y2="36667"/>
                        <a14:foregroundMark x1="61000" y1="38426" x2="61000" y2="38426"/>
                        <a14:foregroundMark x1="55000" y1="52037" x2="55000" y2="52037"/>
                        <a14:foregroundMark x1="48400" y1="51667" x2="48400" y2="51667"/>
                        <a14:foregroundMark x1="46800" y1="52315" x2="46800" y2="52315"/>
                        <a14:foregroundMark x1="47400" y1="54352" x2="47400" y2="54352"/>
                        <a14:foregroundMark x1="53700" y1="52500" x2="53700" y2="52500"/>
                        <a14:foregroundMark x1="56800" y1="50926" x2="49400" y2="54722"/>
                        <a14:foregroundMark x1="49400" y1="54722" x2="45600" y2="54074"/>
                        <a14:foregroundMark x1="87400" y1="32593" x2="88200" y2="40556"/>
                        <a14:foregroundMark x1="88200" y1="40556" x2="83600" y2="42222"/>
                        <a14:foregroundMark x1="96300" y1="35093" x2="96300" y2="35093"/>
                        <a14:foregroundMark x1="94200" y1="36481" x2="93800" y2="36481"/>
                        <a14:foregroundMark x1="90100" y1="38333" x2="90100" y2="38333"/>
                        <a14:foregroundMark x1="95100" y1="34907" x2="95100" y2="34907"/>
                        <a14:foregroundMark x1="87700" y1="29444" x2="87700" y2="29444"/>
                        <a14:foregroundMark x1="84200" y1="32963" x2="84200" y2="32963"/>
                        <a14:foregroundMark x1="89400" y1="30185" x2="82500" y2="37130"/>
                        <a14:foregroundMark x1="82500" y1="37130" x2="82200" y2="38426"/>
                        <a14:foregroundMark x1="11800" y1="29444" x2="20100" y2="40833"/>
                        <a14:foregroundMark x1="5400" y1="34630" x2="7700" y2="37593"/>
                        <a14:foregroundMark x1="56200" y1="29167" x2="56200" y2="29167"/>
                        <a14:foregroundMark x1="30200" y1="62037" x2="30200" y2="6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82" b="33614"/>
          <a:stretch/>
        </p:blipFill>
        <p:spPr bwMode="auto">
          <a:xfrm>
            <a:off x="7496035" y="4821686"/>
            <a:ext cx="4327351" cy="19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8F2F89-4E8E-4222-B4B9-F1A1876A39F2}"/>
              </a:ext>
            </a:extLst>
          </p:cNvPr>
          <p:cNvGrpSpPr/>
          <p:nvPr/>
        </p:nvGrpSpPr>
        <p:grpSpPr>
          <a:xfrm>
            <a:off x="8331199" y="2892231"/>
            <a:ext cx="3791127" cy="1127885"/>
            <a:chOff x="7725901" y="2892231"/>
            <a:chExt cx="4396426" cy="1127885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xmlns="" id="{5C3DC8E6-6B29-4A85-B25E-A2DBEB0D80D3}"/>
                </a:ext>
              </a:extLst>
            </p:cNvPr>
            <p:cNvSpPr/>
            <p:nvPr/>
          </p:nvSpPr>
          <p:spPr>
            <a:xfrm>
              <a:off x="7725901" y="2892231"/>
              <a:ext cx="3916568" cy="1127885"/>
            </a:xfrm>
            <a:prstGeom prst="wedgeEllipseCallout">
              <a:avLst>
                <a:gd name="adj1" fmla="val 11903"/>
                <a:gd name="adj2" fmla="val 99335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DDD96F7-66D0-4533-942C-91A8B8AA1393}"/>
                </a:ext>
              </a:extLst>
            </p:cNvPr>
            <p:cNvSpPr txBox="1"/>
            <p:nvPr/>
          </p:nvSpPr>
          <p:spPr>
            <a:xfrm>
              <a:off x="8250307" y="3194563"/>
              <a:ext cx="3872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góc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C6EC99A-00EC-4BD3-B38B-0E3BC6F5319C}"/>
              </a:ext>
            </a:extLst>
          </p:cNvPr>
          <p:cNvGrpSpPr/>
          <p:nvPr/>
        </p:nvGrpSpPr>
        <p:grpSpPr>
          <a:xfrm>
            <a:off x="319756" y="2282555"/>
            <a:ext cx="3916568" cy="1295192"/>
            <a:chOff x="98834" y="2283202"/>
            <a:chExt cx="3916568" cy="129519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xmlns="" id="{87A63D68-4C35-4898-ACB4-DA6FF7A8648B}"/>
                </a:ext>
              </a:extLst>
            </p:cNvPr>
            <p:cNvSpPr/>
            <p:nvPr/>
          </p:nvSpPr>
          <p:spPr>
            <a:xfrm>
              <a:off x="98834" y="2283202"/>
              <a:ext cx="3916568" cy="1295192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046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24002" y="66047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Hình thang vuông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14" y="4337795"/>
            <a:ext cx="2255716" cy="26215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80" y="2453097"/>
            <a:ext cx="3801317" cy="259584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C6EC99A-00EC-4BD3-B38B-0E3BC6F5319C}"/>
              </a:ext>
            </a:extLst>
          </p:cNvPr>
          <p:cNvGrpSpPr/>
          <p:nvPr/>
        </p:nvGrpSpPr>
        <p:grpSpPr>
          <a:xfrm>
            <a:off x="280776" y="2308971"/>
            <a:ext cx="3916568" cy="2242302"/>
            <a:chOff x="98834" y="2283200"/>
            <a:chExt cx="3916568" cy="1457717"/>
          </a:xfrm>
        </p:grpSpPr>
        <p:sp>
          <p:nvSpPr>
            <p:cNvPr id="54" name="Speech Bubble: Oval 2">
              <a:extLst>
                <a:ext uri="{FF2B5EF4-FFF2-40B4-BE49-F238E27FC236}">
                  <a16:creationId xmlns:a16="http://schemas.microsoft.com/office/drawing/2014/main" xmlns="" id="{87A63D68-4C35-4898-ACB4-DA6FF7A8648B}"/>
                </a:ext>
              </a:extLst>
            </p:cNvPr>
            <p:cNvSpPr/>
            <p:nvPr/>
          </p:nvSpPr>
          <p:spPr>
            <a:xfrm>
              <a:off x="98834" y="2283200"/>
              <a:ext cx="3916568" cy="1457717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234574" cy="118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có          , khi đó            Ta gọi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hình thang vuông.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345219"/>
              </p:ext>
            </p:extLst>
          </p:nvPr>
        </p:nvGraphicFramePr>
        <p:xfrm>
          <a:off x="1164323" y="2996479"/>
          <a:ext cx="10239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8" imgW="558720" imgH="253800" progId="Equation.DSMT4">
                  <p:embed/>
                </p:oleObj>
              </mc:Choice>
              <mc:Fallback>
                <p:oleObj name="Equation" r:id="rId8" imgW="5587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4323" y="2996479"/>
                        <a:ext cx="102393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39655"/>
              </p:ext>
            </p:extLst>
          </p:nvPr>
        </p:nvGraphicFramePr>
        <p:xfrm>
          <a:off x="3125338" y="3040928"/>
          <a:ext cx="1064421" cy="47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10" imgW="571320" imgH="253800" progId="Equation.DSMT4">
                  <p:embed/>
                </p:oleObj>
              </mc:Choice>
              <mc:Fallback>
                <p:oleObj name="Equation" r:id="rId10" imgW="571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5338" y="3040928"/>
                        <a:ext cx="1064421" cy="47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494" y="-145275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340592" y="1015455"/>
            <a:ext cx="10692520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 // PQ,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85" y="2550973"/>
            <a:ext cx="3022694" cy="2042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9A3668-5D82-4DAB-9B71-AA203E0B8AC2}"/>
              </a:ext>
            </a:extLst>
          </p:cNvPr>
          <p:cNvSpPr txBox="1"/>
          <p:nvPr/>
        </p:nvSpPr>
        <p:spPr>
          <a:xfrm>
            <a:off x="253785" y="3602223"/>
            <a:ext cx="3421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Hình ảnh 5">
            <a:extLst>
              <a:ext uri="{FF2B5EF4-FFF2-40B4-BE49-F238E27FC236}">
                <a16:creationId xmlns:a16="http://schemas.microsoft.com/office/drawing/2014/main" xmlns="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C87B881-1DF2-8F53-55C2-14A7719E1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0292"/>
              </p:ext>
            </p:extLst>
          </p:nvPr>
        </p:nvGraphicFramePr>
        <p:xfrm>
          <a:off x="6740884" y="1044351"/>
          <a:ext cx="3466497" cy="5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8" imgW="1587240" imgH="253800" progId="Equation.DSMT4">
                  <p:embed/>
                </p:oleObj>
              </mc:Choice>
              <mc:Fallback>
                <p:oleObj name="Equation" r:id="rId8" imgW="1587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40884" y="1044351"/>
                        <a:ext cx="3466497" cy="5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F8056838-368D-9550-858E-201B5076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605202"/>
              </p:ext>
            </p:extLst>
          </p:nvPr>
        </p:nvGraphicFramePr>
        <p:xfrm>
          <a:off x="3271602" y="3713184"/>
          <a:ext cx="45751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10" imgW="1892160" imgH="787320" progId="Equation.DSMT4">
                  <p:embed/>
                </p:oleObj>
              </mc:Choice>
              <mc:Fallback>
                <p:oleObj name="Equation" r:id="rId10" imgW="18921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71602" y="3713184"/>
                        <a:ext cx="457517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B1C1D7-919C-132E-CEE2-E24797742400}"/>
              </a:ext>
            </a:extLst>
          </p:cNvPr>
          <p:cNvSpPr txBox="1"/>
          <p:nvPr/>
        </p:nvSpPr>
        <p:spPr>
          <a:xfrm>
            <a:off x="2947420" y="5657317"/>
            <a:ext cx="6172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05B9C5-AC31-A9B7-F629-3AF41E9427E3}"/>
              </a:ext>
            </a:extLst>
          </p:cNvPr>
          <p:cNvSpPr txBox="1"/>
          <p:nvPr/>
        </p:nvSpPr>
        <p:spPr>
          <a:xfrm>
            <a:off x="529557" y="2435473"/>
            <a:ext cx="149760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9A3668-5D82-4DAB-9B71-AA203E0B8AC2}"/>
              </a:ext>
            </a:extLst>
          </p:cNvPr>
          <p:cNvSpPr txBox="1"/>
          <p:nvPr/>
        </p:nvSpPr>
        <p:spPr>
          <a:xfrm>
            <a:off x="60745" y="3035501"/>
            <a:ext cx="827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có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MN // PQ nên MNPQ là hình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1" grpId="0"/>
      <p:bldP spid="1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60" y="4250602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360" y="530161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953058"/>
              </p:ext>
            </p:extLst>
          </p:nvPr>
        </p:nvGraphicFramePr>
        <p:xfrm>
          <a:off x="902563" y="3631071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6" imgW="4190760" imgH="507960" progId="Equation.DSMT4">
                  <p:embed/>
                </p:oleObj>
              </mc:Choice>
              <mc:Fallback>
                <p:oleObj name="Equation" r:id="rId6" imgW="4190760" imgH="5079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563" y="3631071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0739" y="601447"/>
            <a:ext cx="1498999" cy="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064988"/>
              </p:ext>
            </p:extLst>
          </p:nvPr>
        </p:nvGraphicFramePr>
        <p:xfrm>
          <a:off x="4344874" y="3027247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Equation" r:id="rId4" imgW="4190760" imgH="507960" progId="Equation.DSMT4">
                  <p:embed/>
                </p:oleObj>
              </mc:Choice>
              <mc:Fallback>
                <p:oleObj name="Equation" r:id="rId4" imgW="4190760" imgH="507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4874" y="3027247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618" y="269422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151585" y="3496571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395" y="3983329"/>
            <a:ext cx="512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a) Vì ABCD là hình thang cân nên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414396"/>
              </p:ext>
            </p:extLst>
          </p:nvPr>
        </p:nvGraphicFramePr>
        <p:xfrm>
          <a:off x="1000027" y="4579485"/>
          <a:ext cx="4293333" cy="45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Equation" r:id="rId7" imgW="4762440" imgH="507960" progId="Equation.DSMT4">
                  <p:embed/>
                </p:oleObj>
              </mc:Choice>
              <mc:Fallback>
                <p:oleObj name="Equation" r:id="rId7" imgW="47624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027" y="4579485"/>
                        <a:ext cx="4293333" cy="457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38200" y="5154662"/>
            <a:ext cx="2686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Vì AB // CD nên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46140"/>
              </p:ext>
            </p:extLst>
          </p:nvPr>
        </p:nvGraphicFramePr>
        <p:xfrm>
          <a:off x="3397250" y="5208588"/>
          <a:ext cx="39608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Equation" r:id="rId9" imgW="4394160" imgH="507960" progId="Equation.DSMT4">
                  <p:embed/>
                </p:oleObj>
              </mc:Choice>
              <mc:Fallback>
                <p:oleObj name="Equation" r:id="rId9" imgW="4394160" imgH="5079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7250" y="5208588"/>
                        <a:ext cx="396081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8349" y="5670472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(2 góc đồng vị).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50153"/>
              </p:ext>
            </p:extLst>
          </p:nvPr>
        </p:nvGraphicFramePr>
        <p:xfrm>
          <a:off x="3871201" y="5734729"/>
          <a:ext cx="3838257" cy="46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Equation" r:id="rId11" imgW="4178160" imgH="507960" progId="Equation.DSMT4">
                  <p:embed/>
                </p:oleObj>
              </mc:Choice>
              <mc:Fallback>
                <p:oleObj name="Equation" r:id="rId11" imgW="4178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71201" y="5734729"/>
                        <a:ext cx="3838257" cy="46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72004" y="5695346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Mà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563" y="3024791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23752" y="3931133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3862" y="4505596"/>
            <a:ext cx="667567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C/m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EAB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 = EB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và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EDC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 = EC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068" y="5503190"/>
            <a:ext cx="587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Do đó,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ED-EA = EC-EB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AD = BC.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563" y="302479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89819"/>
              </p:ext>
            </p:extLst>
          </p:nvPr>
        </p:nvGraphicFramePr>
        <p:xfrm>
          <a:off x="2868613" y="4860290"/>
          <a:ext cx="3289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5" imgW="3288960" imgH="393480" progId="Equation.DSMT4">
                  <p:embed/>
                </p:oleObj>
              </mc:Choice>
              <mc:Fallback>
                <p:oleObj name="Equation" r:id="rId5" imgW="328896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8613" y="4860290"/>
                        <a:ext cx="3289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92766" y="4022484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9" y="4731530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Chứng minh: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439" y="5304733"/>
            <a:ext cx="5669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6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72539" y="6441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086481" y="2002604"/>
            <a:ext cx="6696079" cy="1738938"/>
          </a:xfrm>
          <a:prstGeom prst="rect">
            <a:avLst/>
          </a:prstGeom>
          <a:solidFill>
            <a:srgbClr val="FFFF6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lí.</a:t>
            </a:r>
            <a:r>
              <a:rPr lang="vi-VN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một hình thang cân: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bên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nhau;</a:t>
            </a: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bằng nhau.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411" y="3737928"/>
            <a:ext cx="4022630" cy="2855761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97661"/>
              </p:ext>
            </p:extLst>
          </p:nvPr>
        </p:nvGraphicFramePr>
        <p:xfrm>
          <a:off x="2212975" y="4314825"/>
          <a:ext cx="33337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8" imgW="2997000" imgH="355320" progId="Equation.DSMT4">
                  <p:embed/>
                </p:oleObj>
              </mc:Choice>
              <mc:Fallback>
                <p:oleObj name="Equation" r:id="rId8" imgW="2997000" imgH="35532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2975" y="4314825"/>
                        <a:ext cx="333375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474713"/>
              </p:ext>
            </p:extLst>
          </p:nvPr>
        </p:nvGraphicFramePr>
        <p:xfrm>
          <a:off x="3151188" y="4845050"/>
          <a:ext cx="10191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51188" y="4845050"/>
                        <a:ext cx="10191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591647"/>
              </p:ext>
            </p:extLst>
          </p:nvPr>
        </p:nvGraphicFramePr>
        <p:xfrm>
          <a:off x="2276475" y="5680075"/>
          <a:ext cx="31686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12" imgW="2920680" imgH="393480" progId="Equation.DSMT4">
                  <p:embed/>
                </p:oleObj>
              </mc:Choice>
              <mc:Fallback>
                <p:oleObj name="Equation" r:id="rId12" imgW="292068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76475" y="5680075"/>
                        <a:ext cx="3168650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1066649" y="5484821"/>
            <a:ext cx="50117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>
            <a:off x="1864269" y="4206201"/>
            <a:ext cx="10016" cy="19192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060855" y="4642589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069920" y="5510747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1980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39" grpId="0" animBg="1"/>
      <p:bldP spid="40" grpId="0" animBg="1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407115" y="1192727"/>
            <a:ext cx="10946685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//CD, AB &lt; CD. Gọi H, K lần lượt là hình chiếu của A, B trên đường thẳng CD. Chứng minh: DH = CK.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0446" y="2674654"/>
            <a:ext cx="4692353" cy="3075906"/>
            <a:chOff x="381000" y="3136408"/>
            <a:chExt cx="2971800" cy="1571201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15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3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4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Half Frame 8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3036" y="2926217"/>
            <a:ext cx="4343400" cy="1949451"/>
            <a:chOff x="97864" y="4202482"/>
            <a:chExt cx="4343400" cy="1949451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0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658331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74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32789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8451690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5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5" name="Object 4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629385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6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996457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7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66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3465750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54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40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9281545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5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33" name="Object 32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301113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6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7685804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7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920731" y="4106442"/>
            <a:ext cx="952959" cy="1543601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858890" y="4109987"/>
            <a:ext cx="979447" cy="1552185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764461" y="2341563"/>
            <a:ext cx="2425700" cy="347662"/>
            <a:chOff x="7505059" y="2128634"/>
            <a:chExt cx="2554482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501768"/>
                </p:ext>
              </p:extLst>
            </p:nvPr>
          </p:nvGraphicFramePr>
          <p:xfrm>
            <a:off x="7505059" y="2128634"/>
            <a:ext cx="2554482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8" name="Equation" r:id="rId12" imgW="2273040" imgH="317160" progId="Equation.DSMT4">
                    <p:embed/>
                  </p:oleObj>
                </mc:Choice>
                <mc:Fallback>
                  <p:oleObj name="Equation" r:id="rId12" imgW="2273040" imgH="317160" progId="Equation.DSMT4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505059" y="2128634"/>
                          <a:ext cx="2554482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709574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9" name="Equation" r:id="rId14" imgW="114120" imgH="177480" progId="Equation.DSMT4">
                    <p:embed/>
                  </p:oleObj>
                </mc:Choice>
                <mc:Fallback>
                  <p:oleObj name="Equation" r:id="rId14" imgW="114120" imgH="1774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03133"/>
              </p:ext>
            </p:extLst>
          </p:nvPr>
        </p:nvGraphicFramePr>
        <p:xfrm>
          <a:off x="5557997" y="3728562"/>
          <a:ext cx="2680652" cy="48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Equation" r:id="rId16" imgW="1676160" imgH="304560" progId="Equation.DSMT4">
                  <p:embed/>
                </p:oleObj>
              </mc:Choice>
              <mc:Fallback>
                <p:oleObj name="Equation" r:id="rId16" imgW="1676160" imgH="30456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57997" y="3728562"/>
                        <a:ext cx="2680652" cy="48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91170"/>
              </p:ext>
            </p:extLst>
          </p:nvPr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1" name="Equation" r:id="rId18" imgW="1269720" imgH="317160" progId="Equation.DSMT4">
                  <p:embed/>
                </p:oleObj>
              </mc:Choice>
              <mc:Fallback>
                <p:oleObj name="Equation" r:id="rId18" imgW="1269720" imgH="31716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33641"/>
              </p:ext>
            </p:extLst>
          </p:nvPr>
        </p:nvGraphicFramePr>
        <p:xfrm>
          <a:off x="10380642" y="3790233"/>
          <a:ext cx="10080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2" name="Equation" r:id="rId20" imgW="888840" imgH="431640" progId="Equation.DSMT4">
                  <p:embed/>
                </p:oleObj>
              </mc:Choice>
              <mc:Fallback>
                <p:oleObj name="Equation" r:id="rId20" imgW="888840" imgH="43164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380642" y="3790233"/>
                        <a:ext cx="10080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51760"/>
              </p:ext>
            </p:extLst>
          </p:nvPr>
        </p:nvGraphicFramePr>
        <p:xfrm>
          <a:off x="8144453" y="1252363"/>
          <a:ext cx="1746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Equation" r:id="rId22" imgW="1746336" imgH="342900" progId="Equation.DSMT4">
                  <p:embed/>
                </p:oleObj>
              </mc:Choice>
              <mc:Fallback>
                <p:oleObj name="Equation" r:id="rId22" imgW="1746336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44453" y="1252363"/>
                        <a:ext cx="17462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ABCD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Up Arrow 80"/>
          <p:cNvSpPr/>
          <p:nvPr/>
        </p:nvSpPr>
        <p:spPr>
          <a:xfrm>
            <a:off x="6566534" y="4348891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15368"/>
              </p:ext>
            </p:extLst>
          </p:nvPr>
        </p:nvGraphicFramePr>
        <p:xfrm>
          <a:off x="5473698" y="5093160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Equation" r:id="rId24" imgW="1320480" imgH="203040" progId="Equation.DSMT4">
                  <p:embed/>
                </p:oleObj>
              </mc:Choice>
              <mc:Fallback>
                <p:oleObj name="Equation" r:id="rId24" imgW="1320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73698" y="5093160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Up Arrow 60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7" grpId="0" animBg="1"/>
      <p:bldP spid="68" grpId="0" animBg="1"/>
      <p:bldP spid="74" grpId="0" animBg="1"/>
      <p:bldP spid="78" grpId="0" animBg="1"/>
      <p:bldP spid="80" grpId="0"/>
      <p:bldP spid="81" grpId="0" animBg="1"/>
      <p:bldP spid="61" grpId="0" animBg="1"/>
      <p:bldP spid="62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7285435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94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16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" name="Object 9"/>
              <p:cNvGraphicFramePr>
                <a:graphicFrameLocks noChangeAspect="1"/>
              </p:cNvGraphicFramePr>
              <p:nvPr/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5" name="Equation" r:id="rId6" imgW="3238200" imgH="482400" progId="Equation.DSMT4">
                      <p:embed/>
                    </p:oleObj>
                  </mc:Choice>
                  <mc:Fallback>
                    <p:oleObj name="Equation" r:id="rId6" imgW="3238200" imgH="482400" progId="Equation.DSMT4">
                      <p:embed/>
                      <p:pic>
                        <p:nvPicPr>
                          <p:cNvPr id="10" name="Object 9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6" name="Equation" r:id="rId8" imgW="1600200" imgH="317160" progId="Equation.DSMT4">
                    <p:embed/>
                  </p:oleObj>
                </mc:Choice>
                <mc:Fallback>
                  <p:oleObj name="Equation" r:id="rId8" imgW="160020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6250495"/>
                </p:ext>
              </p:extLst>
            </p:nvPr>
          </p:nvGraphicFramePr>
          <p:xfrm>
            <a:off x="5156225" y="3735452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7" name="Equation" r:id="rId10" imgW="1206360" imgH="304560" progId="Equation.DSMT4">
                    <p:embed/>
                  </p:oleObj>
                </mc:Choice>
                <mc:Fallback>
                  <p:oleObj name="Equation" r:id="rId10" imgW="1206360" imgH="3045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156225" y="3735452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155866"/>
                </p:ext>
              </p:extLst>
            </p:nvPr>
          </p:nvGraphicFramePr>
          <p:xfrm>
            <a:off x="6696100" y="3746564"/>
            <a:ext cx="1079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8" name="Equation" r:id="rId12" imgW="1079280" imgH="317160" progId="Equation.DSMT4">
                    <p:embed/>
                  </p:oleObj>
                </mc:Choice>
                <mc:Fallback>
                  <p:oleObj name="Equation" r:id="rId12" imgW="1079280" imgH="31716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696100" y="3746564"/>
                          <a:ext cx="1079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5" name="Rectangle 84"/>
          <p:cNvSpPr/>
          <p:nvPr/>
        </p:nvSpPr>
        <p:spPr>
          <a:xfrm>
            <a:off x="8743367" y="3219780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(              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en-US" sz="28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6956425" y="4387459"/>
            <a:ext cx="3960371" cy="523220"/>
            <a:chOff x="7154356" y="3502668"/>
            <a:chExt cx="3960371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306626"/>
                </p:ext>
              </p:extLst>
            </p:nvPr>
          </p:nvGraphicFramePr>
          <p:xfrm>
            <a:off x="7154356" y="3534809"/>
            <a:ext cx="889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9" name="Equation" r:id="rId14" imgW="888840" imgH="431640" progId="Equation.DSMT4">
                    <p:embed/>
                  </p:oleObj>
                </mc:Choice>
                <mc:Fallback>
                  <p:oleObj name="Equation" r:id="rId14" imgW="888840" imgH="43164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154356" y="3534809"/>
                          <a:ext cx="889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576894" cy="523220"/>
            <a:chOff x="4162548" y="3647577"/>
            <a:chExt cx="4576894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5768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ch-gn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867162"/>
                </p:ext>
              </p:extLst>
            </p:nvPr>
          </p:nvGraphicFramePr>
          <p:xfrm>
            <a:off x="5243225" y="3743375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0" name="Equation" r:id="rId16" imgW="1206360" imgH="304560" progId="Equation.DSMT4">
                    <p:embed/>
                  </p:oleObj>
                </mc:Choice>
                <mc:Fallback>
                  <p:oleObj name="Equation" r:id="rId16" imgW="1206360" imgH="3045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243225" y="3743375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167506"/>
                </p:ext>
              </p:extLst>
            </p:nvPr>
          </p:nvGraphicFramePr>
          <p:xfrm>
            <a:off x="6511844" y="3751098"/>
            <a:ext cx="1168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1" name="Equation" r:id="rId18" imgW="1168200" imgH="317160" progId="Equation.DSMT4">
                    <p:embed/>
                  </p:oleObj>
                </mc:Choice>
                <mc:Fallback>
                  <p:oleObj name="Equation" r:id="rId18" imgW="1168200" imgH="31716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511844" y="3751098"/>
                          <a:ext cx="1168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" name="Group 97"/>
          <p:cNvGrpSpPr/>
          <p:nvPr/>
        </p:nvGrpSpPr>
        <p:grpSpPr>
          <a:xfrm>
            <a:off x="6146992" y="5569564"/>
            <a:ext cx="5657318" cy="523220"/>
            <a:chOff x="4162548" y="3647577"/>
            <a:chExt cx="5657318" cy="523220"/>
          </a:xfrm>
        </p:grpSpPr>
        <p:sp>
          <p:nvSpPr>
            <p:cNvPr id="99" name="Rectangle 98"/>
            <p:cNvSpPr/>
            <p:nvPr/>
          </p:nvSpPr>
          <p:spPr>
            <a:xfrm>
              <a:off x="4162548" y="3647577"/>
              <a:ext cx="56573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100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654484"/>
                </p:ext>
              </p:extLst>
            </p:nvPr>
          </p:nvGraphicFramePr>
          <p:xfrm>
            <a:off x="5222319" y="3768410"/>
            <a:ext cx="1358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2" name="Equation" r:id="rId20" imgW="1358640" imgH="317160" progId="Equation.DSMT4">
                    <p:embed/>
                  </p:oleObj>
                </mc:Choice>
                <mc:Fallback>
                  <p:oleObj name="Equation" r:id="rId20" imgW="1358640" imgH="317160" progId="Equation.DSMT4">
                    <p:embed/>
                    <p:pic>
                      <p:nvPicPr>
                        <p:cNvPr id="66" name="Object 6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222319" y="3768410"/>
                          <a:ext cx="1358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81029"/>
              </p:ext>
            </p:extLst>
          </p:nvPr>
        </p:nvGraphicFramePr>
        <p:xfrm>
          <a:off x="8250247" y="2028487"/>
          <a:ext cx="926741" cy="44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" name="Equation" r:id="rId22" imgW="997061" imgH="482438" progId="Equation.DSMT4">
                  <p:embed/>
                </p:oleObj>
              </mc:Choice>
              <mc:Fallback>
                <p:oleObj name="Equation" r:id="rId22" imgW="997061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250247" y="2028487"/>
                        <a:ext cx="926741" cy="44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209866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4" name="Equation" r:id="rId24" imgW="1333440" imgH="317160" progId="Equation.DSMT4">
                    <p:embed/>
                  </p:oleObj>
                </mc:Choice>
                <mc:Fallback>
                  <p:oleObj name="Equation" r:id="rId24" imgW="1333440" imgH="317160" progId="Equation.DSMT4">
                    <p:embed/>
                    <p:pic>
                      <p:nvPicPr>
                        <p:cNvPr id="86" name="Object 85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41372"/>
              </p:ext>
            </p:extLst>
          </p:nvPr>
        </p:nvGraphicFramePr>
        <p:xfrm>
          <a:off x="6393945" y="3227181"/>
          <a:ext cx="26733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26" imgW="2673165" imgH="482438" progId="Equation.DSMT4">
                  <p:embed/>
                </p:oleObj>
              </mc:Choice>
              <mc:Fallback>
                <p:oleObj name="Equation" r:id="rId26" imgW="2673165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393945" y="3227181"/>
                        <a:ext cx="26733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73074"/>
              </p:ext>
            </p:extLst>
          </p:nvPr>
        </p:nvGraphicFramePr>
        <p:xfrm>
          <a:off x="9176988" y="3315812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28" imgW="1320480" imgH="203040" progId="Equation.DSMT4">
                  <p:embed/>
                </p:oleObj>
              </mc:Choice>
              <mc:Fallback>
                <p:oleObj name="Equation" r:id="rId28" imgW="1320480" imgH="20304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176988" y="3315812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7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08632" y="795810"/>
            <a:ext cx="10946685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//CD. Chứng minh:                     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4637" y="3109646"/>
            <a:ext cx="4301067" cy="1782763"/>
            <a:chOff x="97864" y="4375519"/>
            <a:chExt cx="4301067" cy="1782763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189174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38" name="Equation" r:id="rId4" imgW="1663560" imgH="482400" progId="Equation.DSMT4">
                      <p:embed/>
                    </p:oleObj>
                  </mc:Choice>
                  <mc:Fallback>
                    <p:oleObj name="Equation" r:id="rId4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726923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9" name="Equation" r:id="rId6" imgW="2679480" imgH="622080" progId="Equation.DSMT4">
                    <p:embed/>
                  </p:oleObj>
                </mc:Choice>
                <mc:Fallback>
                  <p:oleObj name="Equation" r:id="rId6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88045"/>
              </p:ext>
            </p:extLst>
          </p:nvPr>
        </p:nvGraphicFramePr>
        <p:xfrm>
          <a:off x="8407294" y="1352517"/>
          <a:ext cx="1628666" cy="43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8" imgW="1130040" imgH="304560" progId="Equation.DSMT4">
                  <p:embed/>
                </p:oleObj>
              </mc:Choice>
              <mc:Fallback>
                <p:oleObj name="Equation" r:id="rId8" imgW="11300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07294" y="1352517"/>
                        <a:ext cx="1628666" cy="43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3836" y="2854164"/>
            <a:ext cx="3726915" cy="26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839076" y="2341563"/>
            <a:ext cx="2276475" cy="347662"/>
            <a:chOff x="7583633" y="2128634"/>
            <a:chExt cx="2397334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064552"/>
                </p:ext>
              </p:extLst>
            </p:nvPr>
          </p:nvGraphicFramePr>
          <p:xfrm>
            <a:off x="7583633" y="2128634"/>
            <a:ext cx="2397334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2" name="Equation" r:id="rId6" imgW="2133360" imgH="317160" progId="Equation.DSMT4">
                    <p:embed/>
                  </p:oleObj>
                </mc:Choice>
                <mc:Fallback>
                  <p:oleObj name="Equation" r:id="rId6" imgW="2133360" imgH="317160" progId="Equation.DSMT4">
                    <p:embed/>
                    <p:pic>
                      <p:nvPicPr>
                        <p:cNvPr id="64" name="Object 6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83633" y="2128634"/>
                          <a:ext cx="2397334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3" name="Equation" r:id="rId8" imgW="114120" imgH="177480" progId="Equation.DSMT4">
                    <p:embed/>
                  </p:oleObj>
                </mc:Choice>
                <mc:Fallback>
                  <p:oleObj name="Equation" r:id="rId8" imgW="114120" imgH="177480" progId="Equation.DSMT4">
                    <p:embed/>
                    <p:pic>
                      <p:nvPicPr>
                        <p:cNvPr id="65" name="Object 6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/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" name="Equation" r:id="rId10" imgW="1269720" imgH="317160" progId="Equation.DSMT4">
                  <p:embed/>
                </p:oleObj>
              </mc:Choice>
              <mc:Fallback>
                <p:oleObj name="Equation" r:id="rId10" imgW="126972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2" name="Group 61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8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86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87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9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980934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405" name="Equation" r:id="rId12" imgW="1663560" imgH="482400" progId="Equation.DSMT4">
                      <p:embed/>
                    </p:oleObj>
                  </mc:Choice>
                  <mc:Fallback>
                    <p:oleObj name="Equation" r:id="rId12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4573678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6" name="Equation" r:id="rId14" imgW="2679480" imgH="622080" progId="Equation.DSMT4">
                    <p:embed/>
                  </p:oleObj>
                </mc:Choice>
                <mc:Fallback>
                  <p:oleObj name="Equation" r:id="rId14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4404" y="3636094"/>
            <a:ext cx="3726915" cy="2633632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226724"/>
              </p:ext>
            </p:extLst>
          </p:nvPr>
        </p:nvGraphicFramePr>
        <p:xfrm>
          <a:off x="8024282" y="1113302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7" name="Equation" r:id="rId17" imgW="1816174" imgH="419012" progId="Equation.DSMT4">
                  <p:embed/>
                </p:oleObj>
              </mc:Choice>
              <mc:Fallback>
                <p:oleObj name="Equation" r:id="rId17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24282" y="1113302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401459"/>
              </p:ext>
            </p:extLst>
          </p:nvPr>
        </p:nvGraphicFramePr>
        <p:xfrm>
          <a:off x="5819775" y="3832225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" name="Equation" r:id="rId19" imgW="1447560" imgH="393480" progId="Equation.DSMT4">
                  <p:embed/>
                </p:oleObj>
              </mc:Choice>
              <mc:Fallback>
                <p:oleObj name="Equation" r:id="rId19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19775" y="3832225"/>
                        <a:ext cx="1447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02563"/>
              </p:ext>
            </p:extLst>
          </p:nvPr>
        </p:nvGraphicFramePr>
        <p:xfrm>
          <a:off x="10463213" y="3906838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Equation" r:id="rId21" imgW="1269720" imgH="317160" progId="Equation.DSMT4">
                  <p:embed/>
                </p:oleObj>
              </mc:Choice>
              <mc:Fallback>
                <p:oleObj name="Equation" r:id="rId21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463213" y="3906838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9412" y="142501"/>
            <a:ext cx="1498999" cy="852917"/>
          </a:xfrm>
          <a:prstGeom prst="rect">
            <a:avLst/>
          </a:prstGeom>
        </p:spPr>
      </p:pic>
      <p:sp>
        <p:nvSpPr>
          <p:cNvPr id="34" name="Up Arrow 33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175" y="4635061"/>
            <a:ext cx="1960867" cy="22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123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67" grpId="0" animBg="1"/>
      <p:bldP spid="68" grpId="0" animBg="1"/>
      <p:bldP spid="74" grpId="0" animBg="1"/>
      <p:bldP spid="78" grpId="0" animBg="1"/>
      <p:bldP spid="80" grpId="0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H="1">
            <a:off x="5401956" y="654361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6312871"/>
                </p:ext>
              </p:extLst>
            </p:nvPr>
          </p:nvGraphicFramePr>
          <p:xfrm>
            <a:off x="5218138" y="3735452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2" name="Equation" r:id="rId4" imgW="1218960" imgH="304560" progId="Equation.DSMT4">
                    <p:embed/>
                  </p:oleObj>
                </mc:Choice>
                <mc:Fallback>
                  <p:oleObj name="Equation" r:id="rId4" imgW="1218960" imgH="30456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18138" y="3735452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754431"/>
                </p:ext>
              </p:extLst>
            </p:nvPr>
          </p:nvGraphicFramePr>
          <p:xfrm>
            <a:off x="6689750" y="3746564"/>
            <a:ext cx="1092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3" name="Equation" r:id="rId6" imgW="1091880" imgH="317160" progId="Equation.DSMT4">
                    <p:embed/>
                  </p:oleObj>
                </mc:Choice>
                <mc:Fallback>
                  <p:oleObj name="Equation" r:id="rId6" imgW="1091880" imgH="317160" progId="Equation.DSMT4">
                    <p:embed/>
                    <p:pic>
                      <p:nvPicPr>
                        <p:cNvPr id="70" name="Object 6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89750" y="3746564"/>
                          <a:ext cx="1092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1" name="Group 90"/>
          <p:cNvGrpSpPr/>
          <p:nvPr/>
        </p:nvGrpSpPr>
        <p:grpSpPr>
          <a:xfrm>
            <a:off x="6640513" y="4387459"/>
            <a:ext cx="4276283" cy="523220"/>
            <a:chOff x="6838444" y="3502668"/>
            <a:chExt cx="4276283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301501"/>
                </p:ext>
              </p:extLst>
            </p:nvPr>
          </p:nvGraphicFramePr>
          <p:xfrm>
            <a:off x="6838444" y="3603508"/>
            <a:ext cx="1371118" cy="327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4" name="Equation" r:id="rId8" imgW="1333440" imgH="317160" progId="Equation.DSMT4">
                    <p:embed/>
                  </p:oleObj>
                </mc:Choice>
                <mc:Fallback>
                  <p:oleObj name="Equation" r:id="rId8" imgW="1333440" imgH="317160" progId="Equation.DSMT4">
                    <p:embed/>
                    <p:pic>
                      <p:nvPicPr>
                        <p:cNvPr id="92" name="Object 9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38444" y="3603508"/>
                          <a:ext cx="1371118" cy="327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414991" cy="523220"/>
            <a:chOff x="4162548" y="3647577"/>
            <a:chExt cx="4414991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4149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c.c.c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673836"/>
                </p:ext>
              </p:extLst>
            </p:nvPr>
          </p:nvGraphicFramePr>
          <p:xfrm>
            <a:off x="5236139" y="3742911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5" name="Equation" r:id="rId10" imgW="1218960" imgH="304560" progId="Equation.DSMT4">
                    <p:embed/>
                  </p:oleObj>
                </mc:Choice>
                <mc:Fallback>
                  <p:oleObj name="Equation" r:id="rId10" imgW="1218960" imgH="304560" progId="Equation.DSMT4">
                    <p:embed/>
                    <p:pic>
                      <p:nvPicPr>
                        <p:cNvPr id="96" name="Object 9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236139" y="3742911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77169"/>
                </p:ext>
              </p:extLst>
            </p:nvPr>
          </p:nvGraphicFramePr>
          <p:xfrm>
            <a:off x="6506139" y="3750849"/>
            <a:ext cx="1181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6" name="Equation" r:id="rId12" imgW="1180800" imgH="317160" progId="Equation.DSMT4">
                    <p:embed/>
                  </p:oleObj>
                </mc:Choice>
                <mc:Fallback>
                  <p:oleObj name="Equation" r:id="rId12" imgW="1180800" imgH="317160" progId="Equation.DSMT4">
                    <p:embed/>
                    <p:pic>
                      <p:nvPicPr>
                        <p:cNvPr id="97" name="Object 9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6139" y="3750849"/>
                          <a:ext cx="1181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" name="Rectangle 98"/>
          <p:cNvSpPr/>
          <p:nvPr/>
        </p:nvSpPr>
        <p:spPr>
          <a:xfrm>
            <a:off x="5980261" y="5569078"/>
            <a:ext cx="6126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endParaRPr lang="en-US" i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976327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7" name="Equation" r:id="rId14" imgW="1333440" imgH="317160" progId="Equation.DSMT4">
                    <p:embed/>
                  </p:oleObj>
                </mc:Choice>
                <mc:Fallback>
                  <p:oleObj name="Equation" r:id="rId14" imgW="1333440" imgH="3171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7" name="Group 66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8" name="Group 67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74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7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78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3" name="Object 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22560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48" name="Equation" r:id="rId16" imgW="1663560" imgH="482400" progId="Equation.DSMT4">
                      <p:embed/>
                    </p:oleObj>
                  </mc:Choice>
                  <mc:Fallback>
                    <p:oleObj name="Equation" r:id="rId16" imgW="1663560" imgH="482400" progId="Equation.DSMT4">
                      <p:embed/>
                      <p:pic>
                        <p:nvPicPr>
                          <p:cNvPr id="79" name="Object 78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034056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9" name="Equation" r:id="rId18" imgW="2679480" imgH="622080" progId="Equation.DSMT4">
                    <p:embed/>
                  </p:oleObj>
                </mc:Choice>
                <mc:Fallback>
                  <p:oleObj name="Equation" r:id="rId18" imgW="2679480" imgH="62208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643" y="3636094"/>
            <a:ext cx="3726915" cy="2633632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7062788" y="3260381"/>
            <a:ext cx="3195339" cy="523220"/>
            <a:chOff x="4996513" y="3647250"/>
            <a:chExt cx="3195339" cy="523220"/>
          </a:xfrm>
        </p:grpSpPr>
        <p:sp>
          <p:nvSpPr>
            <p:cNvPr id="81" name="Rectangle 80"/>
            <p:cNvSpPr/>
            <p:nvPr/>
          </p:nvSpPr>
          <p:spPr>
            <a:xfrm>
              <a:off x="5854353" y="3647250"/>
              <a:ext cx="23374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(cạnh chung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4297803"/>
                </p:ext>
              </p:extLst>
            </p:nvPr>
          </p:nvGraphicFramePr>
          <p:xfrm>
            <a:off x="4996513" y="3755544"/>
            <a:ext cx="5969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0" name="Equation" r:id="rId21" imgW="596880" imgH="304560" progId="Equation.DSMT4">
                    <p:embed/>
                  </p:oleObj>
                </mc:Choice>
                <mc:Fallback>
                  <p:oleObj name="Equation" r:id="rId21" imgW="596880" imgH="3045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996513" y="3755544"/>
                          <a:ext cx="5969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7266"/>
              </p:ext>
            </p:extLst>
          </p:nvPr>
        </p:nvGraphicFramePr>
        <p:xfrm>
          <a:off x="7166873" y="5577901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1" name="Equation" r:id="rId23" imgW="1816174" imgH="419012" progId="Equation.DSMT4">
                  <p:embed/>
                </p:oleObj>
              </mc:Choice>
              <mc:Fallback>
                <p:oleObj name="Equation" r:id="rId23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166873" y="5577901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320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727" y="-145275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08632" y="776458"/>
            <a:ext cx="10946685" cy="1617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(AB // CD)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46E62CE1-4455-7246-BEA9-EEF8C2DB9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261155"/>
          <a:ext cx="1317097" cy="56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4" imgW="533160" imgH="228600" progId="Equation.DSMT4">
                  <p:embed/>
                </p:oleObj>
              </mc:Choice>
              <mc:Fallback>
                <p:oleObj name="Equation" r:id="rId4" imgW="5331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46E62CE1-4455-7246-BEA9-EEF8C2DB9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261155"/>
                        <a:ext cx="1317097" cy="56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30" y="2805255"/>
            <a:ext cx="5884439" cy="30877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D19152E-067F-6168-93ED-E0CFA9775A96}"/>
              </a:ext>
            </a:extLst>
          </p:cNvPr>
          <p:cNvGrpSpPr/>
          <p:nvPr/>
        </p:nvGrpSpPr>
        <p:grpSpPr>
          <a:xfrm>
            <a:off x="566176" y="2597079"/>
            <a:ext cx="5461115" cy="1776413"/>
            <a:chOff x="566176" y="2597079"/>
            <a:chExt cx="5461115" cy="17764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B49E35-6E8C-1042-D97C-86FC3F921207}"/>
                </a:ext>
              </a:extLst>
            </p:cNvPr>
            <p:cNvGrpSpPr/>
            <p:nvPr/>
          </p:nvGrpSpPr>
          <p:grpSpPr>
            <a:xfrm>
              <a:off x="566176" y="2597079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xmlns="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xmlns="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xmlns="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xmlns="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xmlns="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xmlns="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xmlns="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11" name="Equation" r:id="rId7" imgW="1777680" imgH="482400" progId="Equation.DSMT4">
                      <p:embed/>
                    </p:oleObj>
                  </mc:Choice>
                  <mc:Fallback>
                    <p:oleObj name="Equation" r:id="rId7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xmlns="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xmlns="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12" name="Equation" r:id="rId9" imgW="1180800" imgH="253800" progId="Equation.DSMT4">
                    <p:embed/>
                  </p:oleObj>
                </mc:Choice>
                <mc:Fallback>
                  <p:oleObj name="Equation" r:id="rId9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xmlns="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xmlns="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xmlns="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xmlns="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xmlns="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xmlns="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xmlns="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xmlns="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750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1" y="3778612"/>
            <a:ext cx="4969325" cy="26075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xmlns="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xmlns="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xmlns="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xmlns="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xmlns="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xmlns="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xmlns="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0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xmlns="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xmlns="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91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xmlns="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xmlns="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1">
            <a:extLst>
              <a:ext uri="{FF2B5EF4-FFF2-40B4-BE49-F238E27FC236}">
                <a16:creationId xmlns:a16="http://schemas.microsoft.com/office/drawing/2014/main" xmlns="" id="{2A06B160-00BC-F000-0672-2BCE0DB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210" y="715466"/>
            <a:ext cx="43254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BC (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E752AB04-C459-A534-B20A-03C8A5E429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82176" y="811387"/>
          <a:ext cx="10033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name="Equation" r:id="rId10" imgW="939600" imgH="317160" progId="Equation.DSMT4">
                  <p:embed/>
                </p:oleObj>
              </mc:Choice>
              <mc:Fallback>
                <p:oleObj name="Equation" r:id="rId10" imgW="939600" imgH="31716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xmlns="" id="{E752AB04-C459-A534-B20A-03C8A5E429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82176" y="811387"/>
                        <a:ext cx="10033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Up Arrow 66">
            <a:extLst>
              <a:ext uri="{FF2B5EF4-FFF2-40B4-BE49-F238E27FC236}">
                <a16:creationId xmlns:a16="http://schemas.microsoft.com/office/drawing/2014/main" xmlns="" id="{820511B0-23AE-0ADE-3CB0-ED665DE32E65}"/>
              </a:ext>
            </a:extLst>
          </p:cNvPr>
          <p:cNvSpPr/>
          <p:nvPr/>
        </p:nvSpPr>
        <p:spPr>
          <a:xfrm>
            <a:off x="8446174" y="11949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66">
            <a:extLst>
              <a:ext uri="{FF2B5EF4-FFF2-40B4-BE49-F238E27FC236}">
                <a16:creationId xmlns:a16="http://schemas.microsoft.com/office/drawing/2014/main" xmlns="" id="{554D047B-C917-2E10-7D5B-27E0D36B8676}"/>
              </a:ext>
            </a:extLst>
          </p:cNvPr>
          <p:cNvSpPr/>
          <p:nvPr/>
        </p:nvSpPr>
        <p:spPr>
          <a:xfrm>
            <a:off x="8497479" y="2246011"/>
            <a:ext cx="188716" cy="359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CBA327A8-F2CA-7CED-DD77-E07702B41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7438" y="1660525"/>
          <a:ext cx="24304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Equation" r:id="rId12" imgW="3454200" imgH="698400" progId="Equation.DSMT4">
                  <p:embed/>
                </p:oleObj>
              </mc:Choice>
              <mc:Fallback>
                <p:oleObj name="Equation" r:id="rId12" imgW="3454200" imgH="6984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CBA327A8-F2CA-7CED-DD77-E07702B41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37438" y="1660525"/>
                        <a:ext cx="24304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xmlns="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156" y="4963356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4" name="Equation" r:id="rId14" imgW="457200" imgH="177480" progId="Equation.DSMT4">
                  <p:embed/>
                </p:oleObj>
              </mc:Choice>
              <mc:Fallback>
                <p:oleObj name="Equation" r:id="rId14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xmlns="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11156" y="4963356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xmlns="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740" y="4868485"/>
            <a:ext cx="2022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01C4B471-F6EE-C6A8-89EA-5EA73B811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04576"/>
              </p:ext>
            </p:extLst>
          </p:nvPr>
        </p:nvGraphicFramePr>
        <p:xfrm>
          <a:off x="6346935" y="5783913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16" imgW="927000" imgH="203040" progId="Equation.DSMT4">
                  <p:embed/>
                </p:oleObj>
              </mc:Choice>
              <mc:Fallback>
                <p:oleObj name="Equation" r:id="rId16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xmlns="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6935" y="5783913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Up Arrow 66">
            <a:extLst>
              <a:ext uri="{FF2B5EF4-FFF2-40B4-BE49-F238E27FC236}">
                <a16:creationId xmlns:a16="http://schemas.microsoft.com/office/drawing/2014/main" xmlns="" id="{87C14E2E-EA58-D8A0-07DF-FD9CE6206621}"/>
              </a:ext>
            </a:extLst>
          </p:cNvPr>
          <p:cNvSpPr/>
          <p:nvPr/>
        </p:nvSpPr>
        <p:spPr>
          <a:xfrm>
            <a:off x="7026714" y="5386606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xmlns="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3465" y="4037197"/>
          <a:ext cx="2467808" cy="40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Equation" r:id="rId18" imgW="3784320" imgH="622080" progId="Equation.DSMT4">
                  <p:embed/>
                </p:oleObj>
              </mc:Choice>
              <mc:Fallback>
                <p:oleObj name="Equation" r:id="rId18" imgW="3784320" imgH="6220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xmlns="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13465" y="4037197"/>
                        <a:ext cx="2467808" cy="404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Up Arrow 66">
            <a:extLst>
              <a:ext uri="{FF2B5EF4-FFF2-40B4-BE49-F238E27FC236}">
                <a16:creationId xmlns:a16="http://schemas.microsoft.com/office/drawing/2014/main" xmlns="" id="{993D3199-E041-F1AF-E8F7-99CB570F755E}"/>
              </a:ext>
            </a:extLst>
          </p:cNvPr>
          <p:cNvSpPr/>
          <p:nvPr/>
        </p:nvSpPr>
        <p:spPr>
          <a:xfrm>
            <a:off x="6992361" y="45510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71">
            <a:extLst>
              <a:ext uri="{FF2B5EF4-FFF2-40B4-BE49-F238E27FC236}">
                <a16:creationId xmlns:a16="http://schemas.microsoft.com/office/drawing/2014/main" xmlns="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2216" y="5738687"/>
            <a:ext cx="3539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Up Arrow 66">
            <a:extLst>
              <a:ext uri="{FF2B5EF4-FFF2-40B4-BE49-F238E27FC236}">
                <a16:creationId xmlns:a16="http://schemas.microsoft.com/office/drawing/2014/main" xmlns="" id="{62B13757-3EC7-9278-52A5-A98C9FC35905}"/>
              </a:ext>
            </a:extLst>
          </p:cNvPr>
          <p:cNvSpPr/>
          <p:nvPr/>
        </p:nvSpPr>
        <p:spPr>
          <a:xfrm>
            <a:off x="10061396" y="5371084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xmlns="" id="{FEBE9BA8-5B0E-EBB5-CCC8-CFC81D0BB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0813" y="4935974"/>
          <a:ext cx="2427895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Equation" r:id="rId20" imgW="3657600" imgH="622080" progId="Equation.DSMT4">
                  <p:embed/>
                </p:oleObj>
              </mc:Choice>
              <mc:Fallback>
                <p:oleObj name="Equation" r:id="rId20" imgW="3657600" imgH="62208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FEBE9BA8-5B0E-EBB5-CCC8-CFC81D0BB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040813" y="4935974"/>
                        <a:ext cx="2427895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xmlns="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3223" y="3987462"/>
          <a:ext cx="2538388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Equation" r:id="rId22" imgW="3835080" imgH="622080" progId="Equation.DSMT4">
                  <p:embed/>
                </p:oleObj>
              </mc:Choice>
              <mc:Fallback>
                <p:oleObj name="Equation" r:id="rId22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xmlns="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903223" y="3987462"/>
                        <a:ext cx="2538388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Up Arrow 66">
            <a:extLst>
              <a:ext uri="{FF2B5EF4-FFF2-40B4-BE49-F238E27FC236}">
                <a16:creationId xmlns:a16="http://schemas.microsoft.com/office/drawing/2014/main" xmlns="" id="{1DCD5A62-486B-83AE-BD1C-F5670CB62D58}"/>
              </a:ext>
            </a:extLst>
          </p:cNvPr>
          <p:cNvSpPr/>
          <p:nvPr/>
        </p:nvSpPr>
        <p:spPr>
          <a:xfrm>
            <a:off x="10058476" y="4438349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66">
            <a:extLst>
              <a:ext uri="{FF2B5EF4-FFF2-40B4-BE49-F238E27FC236}">
                <a16:creationId xmlns:a16="http://schemas.microsoft.com/office/drawing/2014/main" xmlns="" id="{DA1C2636-3E93-6B80-D79D-968345C07EEB}"/>
              </a:ext>
            </a:extLst>
          </p:cNvPr>
          <p:cNvSpPr/>
          <p:nvPr/>
        </p:nvSpPr>
        <p:spPr>
          <a:xfrm>
            <a:off x="8554017" y="3590796"/>
            <a:ext cx="197304" cy="3040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xmlns="" id="{7A6740F4-CD1C-8D0F-B579-A1CC3BFF0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8964" y="2544931"/>
          <a:ext cx="314642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9" name="Equation" r:id="rId24" imgW="3390840" imgH="1066680" progId="Equation.DSMT4">
                  <p:embed/>
                </p:oleObj>
              </mc:Choice>
              <mc:Fallback>
                <p:oleObj name="Equation" r:id="rId24" imgW="3390840" imgH="106668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xmlns="" id="{7A6740F4-CD1C-8D0F-B579-A1CC3BFF0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308964" y="2544931"/>
                        <a:ext cx="3146425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BF561F25-B8A2-D338-CDB8-56D2AE2E6A15}"/>
              </a:ext>
            </a:extLst>
          </p:cNvPr>
          <p:cNvCxnSpPr/>
          <p:nvPr/>
        </p:nvCxnSpPr>
        <p:spPr>
          <a:xfrm>
            <a:off x="7710907" y="3902259"/>
            <a:ext cx="2022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39" grpId="0"/>
      <p:bldP spid="41" grpId="0" animBg="1"/>
      <p:bldP spid="43" grpId="0" animBg="1"/>
      <p:bldP spid="44" grpId="0"/>
      <p:bldP spid="45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743" y="-72638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1" y="3738491"/>
            <a:ext cx="5080948" cy="26661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xmlns="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xmlns="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xmlns="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xmlns="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xmlns="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xmlns="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xmlns="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14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xmlns="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xmlns="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15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xmlns="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xmlns="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xmlns="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742" y="1861259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6"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xmlns="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68742" y="1861259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xmlns="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275" y="5464141"/>
            <a:ext cx="49719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BC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01C4B471-F6EE-C6A8-89EA-5EA73B811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4684" y="1858328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7" name="Equation" r:id="rId12" imgW="927000" imgH="203040" progId="Equation.DSMT4">
                  <p:embed/>
                </p:oleObj>
              </mc:Choice>
              <mc:Fallback>
                <p:oleObj name="Equation" r:id="rId12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xmlns="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04684" y="1858328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xmlns="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509" y="2698943"/>
          <a:ext cx="32146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8" name="Equation" r:id="rId14" imgW="5448240" imgH="2273040" progId="Equation.DSMT4">
                  <p:embed/>
                </p:oleObj>
              </mc:Choice>
              <mc:Fallback>
                <p:oleObj name="Equation" r:id="rId14" imgW="5448240" imgH="22730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xmlns="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38509" y="2698943"/>
                        <a:ext cx="3214688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1">
            <a:extLst>
              <a:ext uri="{FF2B5EF4-FFF2-40B4-BE49-F238E27FC236}">
                <a16:creationId xmlns:a16="http://schemas.microsoft.com/office/drawing/2014/main" xmlns="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918" y="789157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xmlns="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4578" y="4070617"/>
          <a:ext cx="2288551" cy="37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9" name="Equation" r:id="rId16" imgW="3835080" imgH="622080" progId="Equation.DSMT4">
                  <p:embed/>
                </p:oleObj>
              </mc:Choice>
              <mc:Fallback>
                <p:oleObj name="Equation" r:id="rId16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xmlns="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34578" y="4070617"/>
                        <a:ext cx="2288551" cy="37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1DA392-B522-181C-7A42-D1636DDD1215}"/>
              </a:ext>
            </a:extLst>
          </p:cNvPr>
          <p:cNvSpPr txBox="1"/>
          <p:nvPr/>
        </p:nvSpPr>
        <p:spPr>
          <a:xfrm>
            <a:off x="5931216" y="761326"/>
            <a:ext cx="107918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F219E1CF-DD93-771C-3D3F-5CCD5B50C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0609" y="1359303"/>
          <a:ext cx="2230710" cy="36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name="Equation" r:id="rId18" imgW="3771720" imgH="622080" progId="Equation.DSMT4">
                  <p:embed/>
                </p:oleObj>
              </mc:Choice>
              <mc:Fallback>
                <p:oleObj name="Equation" r:id="rId18" imgW="3771720" imgH="622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F219E1CF-DD93-771C-3D3F-5CCD5B50C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20609" y="1359303"/>
                        <a:ext cx="2230710" cy="36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1">
            <a:extLst>
              <a:ext uri="{FF2B5EF4-FFF2-40B4-BE49-F238E27FC236}">
                <a16:creationId xmlns:a16="http://schemas.microsoft.com/office/drawing/2014/main" xmlns="" id="{52C9BD8B-AA64-3A0A-B1F2-5F2091DE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804" y="1796519"/>
            <a:ext cx="55932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004F638C-E48A-CD08-45D1-923AA5D63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1687" y="2262560"/>
          <a:ext cx="2303131" cy="43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name="Equation" r:id="rId20" imgW="1206360" imgH="228600" progId="Equation.DSMT4">
                  <p:embed/>
                </p:oleObj>
              </mc:Choice>
              <mc:Fallback>
                <p:oleObj name="Equation" r:id="rId20" imgW="1206360" imgH="2286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004F638C-E48A-CD08-45D1-923AA5D63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11687" y="2262560"/>
                        <a:ext cx="2303131" cy="43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1">
            <a:extLst>
              <a:ext uri="{FF2B5EF4-FFF2-40B4-BE49-F238E27FC236}">
                <a16:creationId xmlns:a16="http://schemas.microsoft.com/office/drawing/2014/main" xmlns="" id="{1EACE613-94E1-A5D9-3BFE-C9069170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45" y="3994036"/>
            <a:ext cx="3648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71">
            <a:extLst>
              <a:ext uri="{FF2B5EF4-FFF2-40B4-BE49-F238E27FC236}">
                <a16:creationId xmlns:a16="http://schemas.microsoft.com/office/drawing/2014/main" xmlns="" id="{FF907B4B-2EBB-78B4-BC53-61D6DAA8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48" y="4511753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  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80437F2A-746D-BA0B-D6DE-1465DD852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6602" y="4579069"/>
          <a:ext cx="1005237" cy="41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2" name="Equation" r:id="rId22" imgW="431640" imgH="177480" progId="Equation.DSMT4">
                  <p:embed/>
                </p:oleObj>
              </mc:Choice>
              <mc:Fallback>
                <p:oleObj name="Equation" r:id="rId22" imgW="43164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80437F2A-746D-BA0B-D6DE-1465DD852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26602" y="4579069"/>
                        <a:ext cx="1005237" cy="41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CB6C267C-E8A9-5541-B8A1-DBD36995B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9445" y="4493990"/>
          <a:ext cx="4246009" cy="108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3" name="Equation" r:id="rId24" imgW="2057400" imgH="482400" progId="Equation.DSMT4">
                  <p:embed/>
                </p:oleObj>
              </mc:Choice>
              <mc:Fallback>
                <p:oleObj name="Equation" r:id="rId24" imgW="205740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CB6C267C-E8A9-5541-B8A1-DBD36995B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569445" y="4493990"/>
                        <a:ext cx="4246009" cy="108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0424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16710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 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532E84-E730-43B4-AF02-95701FEE98B7}"/>
              </a:ext>
            </a:extLst>
          </p:cNvPr>
          <p:cNvSpPr txBox="1"/>
          <p:nvPr/>
        </p:nvSpPr>
        <p:spPr>
          <a:xfrm>
            <a:off x="1200425" y="289427"/>
            <a:ext cx="952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Kệ sách gỗ trang trí 3 tầng hình thang KSG35">
            <a:extLst>
              <a:ext uri="{FF2B5EF4-FFF2-40B4-BE49-F238E27FC236}">
                <a16:creationId xmlns:a16="http://schemas.microsoft.com/office/drawing/2014/main" xmlns="" id="{C16A0B04-181F-4D02-8177-47B37EF2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574" y="3243748"/>
            <a:ext cx="2785406" cy="32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xmlns="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0256" y="3125232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74" y="874202"/>
            <a:ext cx="2335662" cy="2029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71" y="1042102"/>
            <a:ext cx="2208431" cy="18709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532E84-E730-43B4-AF02-95701FEE98B7}"/>
              </a:ext>
            </a:extLst>
          </p:cNvPr>
          <p:cNvSpPr txBox="1"/>
          <p:nvPr/>
        </p:nvSpPr>
        <p:spPr>
          <a:xfrm>
            <a:off x="1080542" y="1296070"/>
            <a:ext cx="4537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8 hình thang cân có đáy nhỏ bằng cạnh bên (như mẫu). 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xếp thành mặt chiếc khay đựng mứt Tết trong thời gian 2 phút. Đội nào nhanh nhất sẽ giành chiến thắng.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7">
            <a:extLst>
              <a:ext uri="{FF2B5EF4-FFF2-40B4-BE49-F238E27FC236}">
                <a16:creationId xmlns:a16="http://schemas.microsoft.com/office/drawing/2014/main" xmlns="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98" y="4140962"/>
            <a:ext cx="3325378" cy="2757342"/>
          </a:xfrm>
          <a:prstGeom prst="rect">
            <a:avLst/>
          </a:prstGeom>
        </p:spPr>
      </p:pic>
      <p:pic>
        <p:nvPicPr>
          <p:cNvPr id="1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520" y="4770742"/>
            <a:ext cx="2331648" cy="14522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1464461"/>
            <a:ext cx="1906592" cy="958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2284845"/>
            <a:ext cx="1906592" cy="958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7" y="3104973"/>
            <a:ext cx="1906592" cy="958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672" y="3973726"/>
            <a:ext cx="1906592" cy="958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8" y="1465119"/>
            <a:ext cx="1906592" cy="958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2284845"/>
            <a:ext cx="1906592" cy="9586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3153598"/>
            <a:ext cx="1906592" cy="958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4083607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532E84-E730-43B4-AF02-95701FEE98B7}"/>
              </a:ext>
            </a:extLst>
          </p:cNvPr>
          <p:cNvSpPr txBox="1"/>
          <p:nvPr/>
        </p:nvSpPr>
        <p:spPr>
          <a:xfrm>
            <a:off x="1586505" y="1031107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83440">
            <a:off x="6614447" y="3372498"/>
            <a:ext cx="1906592" cy="95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50" y="2477244"/>
            <a:ext cx="1906592" cy="958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61152" y="3175725"/>
            <a:ext cx="1906592" cy="95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92" y="3926908"/>
            <a:ext cx="1906592" cy="95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51696">
            <a:off x="6603472" y="2269421"/>
            <a:ext cx="1906592" cy="958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50176" y="1726061"/>
            <a:ext cx="1906592" cy="958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21690">
            <a:off x="4706226" y="2270214"/>
            <a:ext cx="1906592" cy="958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93160">
            <a:off x="4695902" y="3360834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xmlns="" id="{23F7C395-3126-45F1-A018-2078B10D3B6F}"/>
              </a:ext>
            </a:extLst>
          </p:cNvPr>
          <p:cNvSpPr/>
          <p:nvPr/>
        </p:nvSpPr>
        <p:spPr>
          <a:xfrm>
            <a:off x="683947" y="2577731"/>
            <a:ext cx="4690672" cy="154568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xmlns="" id="{E315CE4A-6205-4614-92C9-618EB63D3BDF}"/>
              </a:ext>
            </a:extLst>
          </p:cNvPr>
          <p:cNvSpPr/>
          <p:nvPr/>
        </p:nvSpPr>
        <p:spPr>
          <a:xfrm flipH="1">
            <a:off x="7184750" y="1886755"/>
            <a:ext cx="4330310" cy="151441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42">
            <a:extLst>
              <a:ext uri="{FF2B5EF4-FFF2-40B4-BE49-F238E27FC236}">
                <a16:creationId xmlns:a16="http://schemas.microsoft.com/office/drawing/2014/main" xmlns="" id="{448F7B5F-AA9B-4E4A-BF14-3D59F9DB4EA9}"/>
              </a:ext>
            </a:extLst>
          </p:cNvPr>
          <p:cNvSpPr/>
          <p:nvPr/>
        </p:nvSpPr>
        <p:spPr>
          <a:xfrm rot="5400000" flipV="1">
            <a:off x="4652540" y="1374836"/>
            <a:ext cx="3136111" cy="3166165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55600" dist="127000" dir="2700000" algn="tl" rotWithShape="0">
              <a:sysClr val="windowText" lastClr="000000">
                <a:lumMod val="85000"/>
                <a:lumOff val="15000"/>
                <a:alpha val="40000"/>
              </a:sys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ysClr val="window" lastClr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43">
            <a:extLst>
              <a:ext uri="{FF2B5EF4-FFF2-40B4-BE49-F238E27FC236}">
                <a16:creationId xmlns:a16="http://schemas.microsoft.com/office/drawing/2014/main" xmlns="" id="{767C61EA-30FB-4845-A41B-C54DE6D80D5C}"/>
              </a:ext>
            </a:extLst>
          </p:cNvPr>
          <p:cNvSpPr/>
          <p:nvPr/>
        </p:nvSpPr>
        <p:spPr>
          <a:xfrm rot="5400000">
            <a:off x="4325524" y="1402663"/>
            <a:ext cx="1101223" cy="951949"/>
          </a:xfrm>
          <a:custGeom>
            <a:avLst/>
            <a:gdLst>
              <a:gd name="connsiteX0" fmla="*/ 298968 w 1243699"/>
              <a:gd name="connsiteY0" fmla="*/ 0 h 1075112"/>
              <a:gd name="connsiteX1" fmla="*/ 308798 w 1243699"/>
              <a:gd name="connsiteY1" fmla="*/ 16179 h 1075112"/>
              <a:gd name="connsiteX2" fmla="*/ 1134118 w 1243699"/>
              <a:gd name="connsiteY2" fmla="*/ 695811 h 1075112"/>
              <a:gd name="connsiteX3" fmla="*/ 1243699 w 1243699"/>
              <a:gd name="connsiteY3" fmla="*/ 735919 h 1075112"/>
              <a:gd name="connsiteX4" fmla="*/ 1127210 w 1243699"/>
              <a:gd name="connsiteY4" fmla="*/ 1075112 h 1075112"/>
              <a:gd name="connsiteX5" fmla="*/ 994417 w 1243699"/>
              <a:gd name="connsiteY5" fmla="*/ 1026509 h 1075112"/>
              <a:gd name="connsiteX6" fmla="*/ 11190 w 1243699"/>
              <a:gd name="connsiteY6" fmla="*/ 216845 h 1075112"/>
              <a:gd name="connsiteX7" fmla="*/ 0 w 1243699"/>
              <a:gd name="connsiteY7" fmla="*/ 198425 h 1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99" h="1075112">
                <a:moveTo>
                  <a:pt x="298968" y="0"/>
                </a:moveTo>
                <a:lnTo>
                  <a:pt x="308798" y="16179"/>
                </a:lnTo>
                <a:cubicBezTo>
                  <a:pt x="511060" y="315568"/>
                  <a:pt x="797482" y="553426"/>
                  <a:pt x="1134118" y="695811"/>
                </a:cubicBezTo>
                <a:lnTo>
                  <a:pt x="1243699" y="735919"/>
                </a:lnTo>
                <a:lnTo>
                  <a:pt x="1127210" y="1075112"/>
                </a:lnTo>
                <a:lnTo>
                  <a:pt x="994417" y="1026509"/>
                </a:lnTo>
                <a:cubicBezTo>
                  <a:pt x="593373" y="856882"/>
                  <a:pt x="252151" y="573514"/>
                  <a:pt x="11190" y="216845"/>
                </a:cubicBezTo>
                <a:lnTo>
                  <a:pt x="0" y="198425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44">
            <a:extLst>
              <a:ext uri="{FF2B5EF4-FFF2-40B4-BE49-F238E27FC236}">
                <a16:creationId xmlns:a16="http://schemas.microsoft.com/office/drawing/2014/main" xmlns="" id="{D66814EC-B6C0-4427-88C2-12AF13F819B4}"/>
              </a:ext>
            </a:extLst>
          </p:cNvPr>
          <p:cNvSpPr/>
          <p:nvPr/>
        </p:nvSpPr>
        <p:spPr>
          <a:xfrm rot="5400000">
            <a:off x="4328551" y="3533713"/>
            <a:ext cx="1093191" cy="953926"/>
          </a:xfrm>
          <a:custGeom>
            <a:avLst/>
            <a:gdLst>
              <a:gd name="connsiteX0" fmla="*/ 935659 w 1234627"/>
              <a:gd name="connsiteY0" fmla="*/ 0 h 1077344"/>
              <a:gd name="connsiteX1" fmla="*/ 1234627 w 1234627"/>
              <a:gd name="connsiteY1" fmla="*/ 198425 h 1077344"/>
              <a:gd name="connsiteX2" fmla="*/ 1219100 w 1234627"/>
              <a:gd name="connsiteY2" fmla="*/ 223984 h 1077344"/>
              <a:gd name="connsiteX3" fmla="*/ 235874 w 1234627"/>
              <a:gd name="connsiteY3" fmla="*/ 1033648 h 1077344"/>
              <a:gd name="connsiteX4" fmla="*/ 116488 w 1234627"/>
              <a:gd name="connsiteY4" fmla="*/ 1077344 h 1077344"/>
              <a:gd name="connsiteX5" fmla="*/ 0 w 1234627"/>
              <a:gd name="connsiteY5" fmla="*/ 738150 h 1077344"/>
              <a:gd name="connsiteX6" fmla="*/ 96173 w 1234627"/>
              <a:gd name="connsiteY6" fmla="*/ 702950 h 1077344"/>
              <a:gd name="connsiteX7" fmla="*/ 921493 w 1234627"/>
              <a:gd name="connsiteY7" fmla="*/ 23318 h 1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27" h="1077344">
                <a:moveTo>
                  <a:pt x="935659" y="0"/>
                </a:moveTo>
                <a:lnTo>
                  <a:pt x="1234627" y="198425"/>
                </a:lnTo>
                <a:lnTo>
                  <a:pt x="1219100" y="223984"/>
                </a:lnTo>
                <a:cubicBezTo>
                  <a:pt x="978139" y="580653"/>
                  <a:pt x="636917" y="864021"/>
                  <a:pt x="235874" y="1033648"/>
                </a:cubicBezTo>
                <a:lnTo>
                  <a:pt x="116488" y="1077344"/>
                </a:lnTo>
                <a:lnTo>
                  <a:pt x="0" y="738150"/>
                </a:lnTo>
                <a:lnTo>
                  <a:pt x="96173" y="702950"/>
                </a:lnTo>
                <a:cubicBezTo>
                  <a:pt x="432809" y="560565"/>
                  <a:pt x="719230" y="322707"/>
                  <a:pt x="921493" y="23318"/>
                </a:cubicBezTo>
                <a:close/>
              </a:path>
            </a:pathLst>
          </a:custGeom>
          <a:solidFill>
            <a:srgbClr val="D82B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45">
            <a:extLst>
              <a:ext uri="{FF2B5EF4-FFF2-40B4-BE49-F238E27FC236}">
                <a16:creationId xmlns:a16="http://schemas.microsoft.com/office/drawing/2014/main" xmlns="" id="{9BB1372B-CB3E-43C3-B3F1-886D7E0DCFA5}"/>
              </a:ext>
            </a:extLst>
          </p:cNvPr>
          <p:cNvSpPr/>
          <p:nvPr/>
        </p:nvSpPr>
        <p:spPr>
          <a:xfrm rot="5400000">
            <a:off x="3877320" y="2743138"/>
            <a:ext cx="1270413" cy="406835"/>
          </a:xfrm>
          <a:custGeom>
            <a:avLst/>
            <a:gdLst>
              <a:gd name="connsiteX0" fmla="*/ 115212 w 1434778"/>
              <a:gd name="connsiteY0" fmla="*/ 0 h 459471"/>
              <a:gd name="connsiteX1" fmla="*/ 159569 w 1434778"/>
              <a:gd name="connsiteY1" fmla="*/ 16235 h 459471"/>
              <a:gd name="connsiteX2" fmla="*/ 717390 w 1434778"/>
              <a:gd name="connsiteY2" fmla="*/ 100569 h 459471"/>
              <a:gd name="connsiteX3" fmla="*/ 1275212 w 1434778"/>
              <a:gd name="connsiteY3" fmla="*/ 16235 h 459471"/>
              <a:gd name="connsiteX4" fmla="*/ 1319566 w 1434778"/>
              <a:gd name="connsiteY4" fmla="*/ 1 h 459471"/>
              <a:gd name="connsiteX5" fmla="*/ 1434778 w 1434778"/>
              <a:gd name="connsiteY5" fmla="*/ 339661 h 459471"/>
              <a:gd name="connsiteX6" fmla="*/ 1381938 w 1434778"/>
              <a:gd name="connsiteY6" fmla="*/ 359001 h 459471"/>
              <a:gd name="connsiteX7" fmla="*/ 717390 w 1434778"/>
              <a:gd name="connsiteY7" fmla="*/ 459471 h 459471"/>
              <a:gd name="connsiteX8" fmla="*/ 52843 w 1434778"/>
              <a:gd name="connsiteY8" fmla="*/ 359001 h 459471"/>
              <a:gd name="connsiteX9" fmla="*/ 0 w 1434778"/>
              <a:gd name="connsiteY9" fmla="*/ 339660 h 45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778" h="459471">
                <a:moveTo>
                  <a:pt x="115212" y="0"/>
                </a:moveTo>
                <a:lnTo>
                  <a:pt x="159569" y="16235"/>
                </a:lnTo>
                <a:cubicBezTo>
                  <a:pt x="335785" y="71043"/>
                  <a:pt x="523139" y="100569"/>
                  <a:pt x="717390" y="100569"/>
                </a:cubicBezTo>
                <a:cubicBezTo>
                  <a:pt x="911641" y="100569"/>
                  <a:pt x="1098996" y="71043"/>
                  <a:pt x="1275212" y="16235"/>
                </a:cubicBezTo>
                <a:lnTo>
                  <a:pt x="1319566" y="1"/>
                </a:lnTo>
                <a:lnTo>
                  <a:pt x="1434778" y="339661"/>
                </a:lnTo>
                <a:lnTo>
                  <a:pt x="1381938" y="359001"/>
                </a:lnTo>
                <a:cubicBezTo>
                  <a:pt x="1172008" y="424296"/>
                  <a:pt x="948807" y="459471"/>
                  <a:pt x="717390" y="459471"/>
                </a:cubicBezTo>
                <a:cubicBezTo>
                  <a:pt x="485974" y="459471"/>
                  <a:pt x="262773" y="424296"/>
                  <a:pt x="52843" y="359001"/>
                </a:cubicBezTo>
                <a:lnTo>
                  <a:pt x="0" y="339660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5FC366BA-B955-43E5-8A4C-0C7B2D6B7F84}"/>
              </a:ext>
            </a:extLst>
          </p:cNvPr>
          <p:cNvSpPr/>
          <p:nvPr/>
        </p:nvSpPr>
        <p:spPr>
          <a:xfrm>
            <a:off x="4562016" y="2143872"/>
            <a:ext cx="1014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n w="0"/>
              <a:solidFill>
                <a:srgbClr val="D8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xmlns="" id="{8B482D66-BC09-4F75-8B7B-2489CF942C23}"/>
              </a:ext>
            </a:extLst>
          </p:cNvPr>
          <p:cNvSpPr/>
          <p:nvPr/>
        </p:nvSpPr>
        <p:spPr>
          <a:xfrm>
            <a:off x="683947" y="2704241"/>
            <a:ext cx="407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5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4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A,B,C,D. </a:t>
            </a:r>
          </a:p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Nhưng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650C8394-4ED9-4F45-A7CB-FC288EB3EFEC}"/>
              </a:ext>
            </a:extLst>
          </p:cNvPr>
          <p:cNvSpPr/>
          <p:nvPr/>
        </p:nvSpPr>
        <p:spPr>
          <a:xfrm>
            <a:off x="7606073" y="1915956"/>
            <a:ext cx="404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908" y="1328026"/>
            <a:ext cx="2624770" cy="32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4"/>
          <p:cNvSpPr/>
          <p:nvPr/>
        </p:nvSpPr>
        <p:spPr>
          <a:xfrm>
            <a:off x="1764252" y="547017"/>
            <a:ext cx="81126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TRÒ CHƠI TRẮC NGHIỆM</a:t>
            </a:r>
          </a:p>
          <a:p>
            <a:pPr algn="ctr"/>
            <a:endParaRPr lang="vi-VN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xmlns="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561" y="3285879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6380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8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8349789" y="323725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3467102" y="459518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2747477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2799809" y="474237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7704649" y="47788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349847" y="866729"/>
            <a:ext cx="764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1: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đúng?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770249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8349789" y="4658849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693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06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184" y="3775060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chéo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7746211" y="341888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8349789" y="3280908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12725" y="1019430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xmlns="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xmlns="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xmlns="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xmlns="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xmlns="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xmlns="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xmlns="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xmlns="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xmlns="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xmlns="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xmlns="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xmlns="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xmlns="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xmlns="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9" y="313884"/>
            <a:ext cx="6879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thang, hình thang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cân,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 vuông.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813" y="1216358"/>
            <a:ext cx="702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thích được các tính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chất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về góc kề một đáy, cạnh bên, đường chéo của hình thang cân.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3"/>
            <a:ext cx="9524187" cy="25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8349789" y="3319453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2735018" y="47830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7576147" y="3476683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3393234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561263" y="779463"/>
          <a:ext cx="33718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4" name="Equation" r:id="rId16" imgW="1371600" imgH="266400" progId="Equation.DSMT4">
                  <p:embed/>
                </p:oleObj>
              </mc:Choice>
              <mc:Fallback>
                <p:oleObj name="Equation" r:id="rId16" imgW="137160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779463"/>
                        <a:ext cx="33718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5187234" y="1236735"/>
          <a:ext cx="14684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Equation" r:id="rId18" imgW="596880" imgH="253800" progId="Equation.DSMT4">
                  <p:embed/>
                </p:oleObj>
              </mc:Choice>
              <mc:Fallback>
                <p:oleObj name="Equation" r:id="rId18" imgW="596880" imgH="2538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234" y="1236735"/>
                        <a:ext cx="14684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97946" y="1227163"/>
          <a:ext cx="4064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Equation" r:id="rId20" imgW="164880" imgH="241200" progId="Equation.DSMT4">
                  <p:embed/>
                </p:oleObj>
              </mc:Choice>
              <mc:Fallback>
                <p:oleObj name="Equation" r:id="rId20" imgW="164880" imgH="2412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946" y="1227163"/>
                        <a:ext cx="4064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016375" y="4746625"/>
          <a:ext cx="16240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7" name="Equation" r:id="rId22" imgW="660240" imgH="253800" progId="Equation.DSMT4">
                  <p:embed/>
                </p:oleObj>
              </mc:Choice>
              <mc:Fallback>
                <p:oleObj name="Equation" r:id="rId22" imgW="660240" imgH="25380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4746625"/>
                        <a:ext cx="16240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4064001" y="3369006"/>
          <a:ext cx="14366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Equation" r:id="rId24" imgW="583920" imgH="253800" progId="Equation.DSMT4">
                  <p:embed/>
                </p:oleObj>
              </mc:Choice>
              <mc:Fallback>
                <p:oleObj name="Equation" r:id="rId24" imgW="58392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1" y="3369006"/>
                        <a:ext cx="143668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9170988" y="3424238"/>
          <a:ext cx="14049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Equation" r:id="rId26" imgW="571320" imgH="253800" progId="Equation.DSMT4">
                  <p:embed/>
                </p:oleObj>
              </mc:Choice>
              <mc:Fallback>
                <p:oleObj name="Equation" r:id="rId26" imgW="57132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0988" y="3424238"/>
                        <a:ext cx="14049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9"/>
          <p:cNvGraphicFramePr>
            <a:graphicFrameLocks noChangeAspect="1"/>
          </p:cNvGraphicFramePr>
          <p:nvPr/>
        </p:nvGraphicFramePr>
        <p:xfrm>
          <a:off x="8977313" y="4706938"/>
          <a:ext cx="16240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Equation" r:id="rId28" imgW="660240" imgH="253800" progId="Equation.DSMT4">
                  <p:embed/>
                </p:oleObj>
              </mc:Choice>
              <mc:Fallback>
                <p:oleObj name="Equation" r:id="rId28" imgW="660240" imgH="253800" progId="Equation.DSMT4">
                  <p:embed/>
                  <p:pic>
                    <p:nvPicPr>
                      <p:cNvPr id="62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7313" y="4706938"/>
                        <a:ext cx="162401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7672355" y="3461081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2776323" y="342900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4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8349789" y="328090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3408060" y="3280907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672355" y="796903"/>
          <a:ext cx="33416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Equation" r:id="rId16" imgW="1358640" imgH="266400" progId="Equation.DSMT4">
                  <p:embed/>
                </p:oleObj>
              </mc:Choice>
              <mc:Fallback>
                <p:oleObj name="Equation" r:id="rId16" imgW="135864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2355" y="796903"/>
                        <a:ext cx="33416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019550" y="1195388"/>
          <a:ext cx="35321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18" imgW="1434960" imgH="279360" progId="Equation.DSMT4">
                  <p:embed/>
                </p:oleObj>
              </mc:Choice>
              <mc:Fallback>
                <p:oleObj name="Equation" r:id="rId18" imgW="1434960" imgH="27936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1195388"/>
                        <a:ext cx="3532188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55164" y="3505050"/>
          <a:ext cx="2936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Equation" r:id="rId20" imgW="1193760" imgH="190440" progId="Equation.DSMT4">
                  <p:embed/>
                </p:oleObj>
              </mc:Choice>
              <mc:Fallback>
                <p:oleObj name="Equation" r:id="rId20" imgW="1193760" imgH="19044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164" y="3505050"/>
                        <a:ext cx="293687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3641725" y="4833938"/>
          <a:ext cx="29067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Equation" r:id="rId22" imgW="1180800" imgH="190440" progId="Equation.DSMT4">
                  <p:embed/>
                </p:oleObj>
              </mc:Choice>
              <mc:Fallback>
                <p:oleObj name="Equation" r:id="rId22" imgW="11808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4833938"/>
                        <a:ext cx="2906713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3736396" y="3353103"/>
          <a:ext cx="22177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Equation" r:id="rId24" imgW="901440" imgH="253800" progId="Equation.DSMT4">
                  <p:embed/>
                </p:oleObj>
              </mc:Choice>
              <mc:Fallback>
                <p:oleObj name="Equation" r:id="rId24" imgW="90144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396" y="3353103"/>
                        <a:ext cx="22177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8866188" y="4746625"/>
          <a:ext cx="23431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26" imgW="952200" imgH="253800" progId="Equation.DSMT4">
                  <p:embed/>
                </p:oleObj>
              </mc:Choice>
              <mc:Fallback>
                <p:oleObj name="Equation" r:id="rId26" imgW="95220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6188" y="4746625"/>
                        <a:ext cx="23431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0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17024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xmlns="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xmlns="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xmlns="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2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xmlns="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5E844F2-37E7-4DB0-8326-D2F2054436CD}"/>
              </a:ext>
            </a:extLst>
          </p:cNvPr>
          <p:cNvSpPr/>
          <p:nvPr/>
        </p:nvSpPr>
        <p:spPr>
          <a:xfrm>
            <a:off x="3408061" y="4239825"/>
            <a:ext cx="3747651" cy="106582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8D4153-E005-4F09-8ACD-294368F2B324}"/>
              </a:ext>
            </a:extLst>
          </p:cNvPr>
          <p:cNvSpPr/>
          <p:nvPr/>
        </p:nvSpPr>
        <p:spPr>
          <a:xfrm>
            <a:off x="8310186" y="4113532"/>
            <a:ext cx="3736337" cy="10870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10ED24C-E510-4DE5-B89F-239AE671A059}"/>
              </a:ext>
            </a:extLst>
          </p:cNvPr>
          <p:cNvSpPr/>
          <p:nvPr/>
        </p:nvSpPr>
        <p:spPr>
          <a:xfrm>
            <a:off x="2801705" y="2655346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2BFBA0-1A4A-4442-A43D-981C1EFFE20B}"/>
              </a:ext>
            </a:extLst>
          </p:cNvPr>
          <p:cNvSpPr/>
          <p:nvPr/>
        </p:nvSpPr>
        <p:spPr>
          <a:xfrm>
            <a:off x="7693046" y="433708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1658C25-7390-4556-BC5E-B66395E333EE}"/>
              </a:ext>
            </a:extLst>
          </p:cNvPr>
          <p:cNvSpPr/>
          <p:nvPr/>
        </p:nvSpPr>
        <p:spPr>
          <a:xfrm>
            <a:off x="7644241" y="263152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48DBC7F-4ED8-4E83-99CD-39EDC79DA874}"/>
              </a:ext>
            </a:extLst>
          </p:cNvPr>
          <p:cNvSpPr/>
          <p:nvPr/>
        </p:nvSpPr>
        <p:spPr>
          <a:xfrm>
            <a:off x="2743201" y="4378481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571FB0A-124C-4001-A982-10355E214208}"/>
              </a:ext>
            </a:extLst>
          </p:cNvPr>
          <p:cNvSpPr txBox="1"/>
          <p:nvPr/>
        </p:nvSpPr>
        <p:spPr>
          <a:xfrm>
            <a:off x="3300621" y="524474"/>
            <a:ext cx="800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5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xmlns="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xmlns="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xmlns="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xmlns="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xmlns="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7DC954F-049A-4CB6-9277-A19C240C2D3E}"/>
              </a:ext>
            </a:extLst>
          </p:cNvPr>
          <p:cNvSpPr/>
          <p:nvPr/>
        </p:nvSpPr>
        <p:spPr>
          <a:xfrm>
            <a:off x="3432219" y="2504697"/>
            <a:ext cx="3723493" cy="101468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539E4C0-AC94-4D8B-9070-D122DDCE4A7E}"/>
              </a:ext>
            </a:extLst>
          </p:cNvPr>
          <p:cNvSpPr/>
          <p:nvPr/>
        </p:nvSpPr>
        <p:spPr>
          <a:xfrm>
            <a:off x="8349788" y="2474986"/>
            <a:ext cx="3696735" cy="10443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xmlns="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xmlns="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xmlns="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xmlns="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xmlns="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464899" y="606899"/>
          <a:ext cx="34972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Equation" r:id="rId16" imgW="1422360" imgH="279360" progId="Equation.DSMT4">
                  <p:embed/>
                </p:oleObj>
              </mc:Choice>
              <mc:Fallback>
                <p:oleObj name="Equation" r:id="rId16" imgW="1422360" imgH="27936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899" y="606899"/>
                        <a:ext cx="34972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59"/>
          <p:cNvGraphicFramePr>
            <a:graphicFrameLocks noChangeAspect="1"/>
          </p:cNvGraphicFramePr>
          <p:nvPr/>
        </p:nvGraphicFramePr>
        <p:xfrm>
          <a:off x="3892195" y="1100061"/>
          <a:ext cx="16541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18" imgW="672840" imgH="253800" progId="Equation.DSMT4">
                  <p:embed/>
                </p:oleObj>
              </mc:Choice>
              <mc:Fallback>
                <p:oleObj name="Equation" r:id="rId18" imgW="672840" imgH="253800" progId="Equation.DSMT4">
                  <p:embed/>
                  <p:pic>
                    <p:nvPicPr>
                      <p:cNvPr id="48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195" y="1100061"/>
                        <a:ext cx="16541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348163" y="2812511"/>
          <a:ext cx="17478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20" imgW="711000" imgH="228600" progId="Equation.DSMT4">
                  <p:embed/>
                </p:oleObj>
              </mc:Choice>
              <mc:Fallback>
                <p:oleObj name="Equation" r:id="rId20" imgW="711000" imgH="2286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63" y="2812511"/>
                        <a:ext cx="174783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9623174" y="2649910"/>
          <a:ext cx="1435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Equation" r:id="rId22" imgW="583920" imgH="253800" progId="Equation.DSMT4">
                  <p:embed/>
                </p:oleObj>
              </mc:Choice>
              <mc:Fallback>
                <p:oleObj name="Equation" r:id="rId22" imgW="583920" imgH="2538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3174" y="2649910"/>
                        <a:ext cx="14351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404673" y="4550482"/>
          <a:ext cx="17795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Equation" r:id="rId24" imgW="723600" imgH="190440" progId="Equation.DSMT4">
                  <p:embed/>
                </p:oleObj>
              </mc:Choice>
              <mc:Fallback>
                <p:oleObj name="Equation" r:id="rId24" imgW="7236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4673" y="4550482"/>
                        <a:ext cx="17795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5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7A8EB-9AB6-4ACA-8585-886E5A14F94D}"/>
              </a:ext>
            </a:extLst>
          </p:cNvPr>
          <p:cNvGrpSpPr/>
          <p:nvPr/>
        </p:nvGrpSpPr>
        <p:grpSpPr>
          <a:xfrm>
            <a:off x="747268" y="3774593"/>
            <a:ext cx="4034376" cy="947737"/>
            <a:chOff x="747268" y="3774593"/>
            <a:chExt cx="4034376" cy="947737"/>
          </a:xfrm>
        </p:grpSpPr>
        <p:pic>
          <p:nvPicPr>
            <p:cNvPr id="27" name="Picture 52">
              <a:extLst>
                <a:ext uri="{FF2B5EF4-FFF2-40B4-BE49-F238E27FC236}">
                  <a16:creationId xmlns:a16="http://schemas.microsoft.com/office/drawing/2014/main" xmlns="" id="{97F8DF9D-C2E2-43D9-9039-934AB3F6A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06" y="3774593"/>
              <a:ext cx="188753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D2EAF89-E483-4755-8EDC-FAB692D9D8B8}"/>
                </a:ext>
              </a:extLst>
            </p:cNvPr>
            <p:cNvSpPr txBox="1"/>
            <p:nvPr/>
          </p:nvSpPr>
          <p:spPr>
            <a:xfrm>
              <a:off x="747268" y="4196680"/>
              <a:ext cx="22620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cân:</a:t>
              </a:r>
              <a:endParaRPr lang="en-US" sz="2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1F59CF-A5A9-4717-A097-E263DF4B7FFD}"/>
              </a:ext>
            </a:extLst>
          </p:cNvPr>
          <p:cNvGrpSpPr/>
          <p:nvPr/>
        </p:nvGrpSpPr>
        <p:grpSpPr>
          <a:xfrm>
            <a:off x="6729990" y="3849839"/>
            <a:ext cx="4003885" cy="1925940"/>
            <a:chOff x="6729990" y="3849839"/>
            <a:chExt cx="4003885" cy="192594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xmlns="" id="{98AE6A97-6891-4800-8964-558DCF0CB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90" y="3849839"/>
              <a:ext cx="1901825" cy="103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CB982E3-6646-40FB-A34F-AFA69318ED8A}"/>
                </a:ext>
              </a:extLst>
            </p:cNvPr>
            <p:cNvSpPr txBox="1"/>
            <p:nvPr/>
          </p:nvSpPr>
          <p:spPr>
            <a:xfrm>
              <a:off x="8626210" y="4329229"/>
              <a:ext cx="210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</a:t>
              </a:r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thang 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2200" i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kề một đáy bằng nhau </a:t>
              </a:r>
              <a:endParaRPr 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D8B074B-DEE4-44CF-B2EC-E948A6A14083}"/>
              </a:ext>
            </a:extLst>
          </p:cNvPr>
          <p:cNvGrpSpPr/>
          <p:nvPr/>
        </p:nvGrpSpPr>
        <p:grpSpPr>
          <a:xfrm>
            <a:off x="848009" y="1622431"/>
            <a:ext cx="3788772" cy="1231900"/>
            <a:chOff x="848009" y="1622431"/>
            <a:chExt cx="3788772" cy="1231900"/>
          </a:xfrm>
        </p:grpSpPr>
        <p:pic>
          <p:nvPicPr>
            <p:cNvPr id="13" name="Picture 46">
              <a:extLst>
                <a:ext uri="{FF2B5EF4-FFF2-40B4-BE49-F238E27FC236}">
                  <a16:creationId xmlns:a16="http://schemas.microsoft.com/office/drawing/2014/main" xmlns="" id="{5635074B-3545-473F-BCEB-051B785E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08795">
              <a:off x="2739719" y="1622431"/>
              <a:ext cx="1897062" cy="123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E2E29B-C908-47A2-9A7F-E97FF496578E}"/>
                </a:ext>
              </a:extLst>
            </p:cNvPr>
            <p:cNvSpPr txBox="1"/>
            <p:nvPr/>
          </p:nvSpPr>
          <p:spPr>
            <a:xfrm>
              <a:off x="848009" y="1678771"/>
              <a:ext cx="25511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vuông:</a:t>
              </a:r>
            </a:p>
          </p:txBody>
        </p:sp>
      </p:grpSp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7B9E52C4-FA91-4544-A7EC-ED31EC95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552" y="2018365"/>
            <a:ext cx="1846263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3B09324-F3FF-41BA-8439-899230C3090D}"/>
              </a:ext>
            </a:extLst>
          </p:cNvPr>
          <p:cNvGrpSpPr/>
          <p:nvPr/>
        </p:nvGrpSpPr>
        <p:grpSpPr>
          <a:xfrm>
            <a:off x="4020994" y="1732970"/>
            <a:ext cx="3361586" cy="2654303"/>
            <a:chOff x="4020994" y="1732970"/>
            <a:chExt cx="3361586" cy="2654303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46B72B38-6335-4DA4-B993-D7147E17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994" y="1732970"/>
              <a:ext cx="3361586" cy="26543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41325AC-E839-48B7-8F75-5D6367FAABDF}"/>
                </a:ext>
              </a:extLst>
            </p:cNvPr>
            <p:cNvSpPr txBox="1"/>
            <p:nvPr/>
          </p:nvSpPr>
          <p:spPr>
            <a:xfrm>
              <a:off x="4339715" y="1926278"/>
              <a:ext cx="2573160" cy="52322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0542B2-59D8-4513-8295-D9F4922336D6}"/>
              </a:ext>
            </a:extLst>
          </p:cNvPr>
          <p:cNvSpPr txBox="1"/>
          <p:nvPr/>
        </p:nvSpPr>
        <p:spPr>
          <a:xfrm rot="20261856">
            <a:off x="2840004" y="3798532"/>
            <a:ext cx="21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225205-4132-4B30-BAED-A82777FB2C77}"/>
              </a:ext>
            </a:extLst>
          </p:cNvPr>
          <p:cNvSpPr txBox="1"/>
          <p:nvPr/>
        </p:nvSpPr>
        <p:spPr>
          <a:xfrm rot="19940276">
            <a:off x="7158766" y="1948826"/>
            <a:ext cx="157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9E2E29B-C908-47A2-9A7F-E97FF496578E}"/>
              </a:ext>
            </a:extLst>
          </p:cNvPr>
          <p:cNvSpPr txBox="1"/>
          <p:nvPr/>
        </p:nvSpPr>
        <p:spPr>
          <a:xfrm>
            <a:off x="930840" y="2109658"/>
            <a:ext cx="216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thang có một góc vuông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E2E29B-C908-47A2-9A7F-E97FF496578E}"/>
              </a:ext>
            </a:extLst>
          </p:cNvPr>
          <p:cNvSpPr txBox="1"/>
          <p:nvPr/>
        </p:nvSpPr>
        <p:spPr>
          <a:xfrm>
            <a:off x="8626210" y="1477511"/>
            <a:ext cx="239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tứ giác có </a:t>
            </a:r>
            <a:r>
              <a:rPr lang="vi-VN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đối song song.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9E2E29B-C908-47A2-9A7F-E97FF496578E}"/>
              </a:ext>
            </a:extLst>
          </p:cNvPr>
          <p:cNvSpPr txBox="1"/>
          <p:nvPr/>
        </p:nvSpPr>
        <p:spPr>
          <a:xfrm>
            <a:off x="738188" y="4676297"/>
            <a:ext cx="3234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bên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3225205-4132-4B30-BAED-A82777FB2C77}"/>
              </a:ext>
            </a:extLst>
          </p:cNvPr>
          <p:cNvSpPr txBox="1"/>
          <p:nvPr/>
        </p:nvSpPr>
        <p:spPr>
          <a:xfrm rot="1844675">
            <a:off x="7279103" y="4238352"/>
            <a:ext cx="192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E2E29B-C908-47A2-9A7F-E97FF496578E}"/>
              </a:ext>
            </a:extLst>
          </p:cNvPr>
          <p:cNvSpPr txBox="1"/>
          <p:nvPr/>
        </p:nvSpPr>
        <p:spPr>
          <a:xfrm>
            <a:off x="661007" y="5124032"/>
            <a:ext cx="367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đường chéo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94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5" grpId="0"/>
      <p:bldP spid="29" grpId="0"/>
      <p:bldP spid="31" grpId="0"/>
      <p:bldP spid="33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nghĩa hình thang, hình thang cân, hình thang vuông.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3" y="421059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0611" y="2493160"/>
            <a:ext cx="335154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tính chất hình thang cân và ứng dụng trong thực tế.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69" y="3782204"/>
            <a:ext cx="2512430" cy="25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1026" name="Picture 2" descr="Thang&amp;#39; trong tiếng Anh - VnExpress">
            <a:extLst>
              <a:ext uri="{FF2B5EF4-FFF2-40B4-BE49-F238E27FC236}">
                <a16:creationId xmlns:a16="http://schemas.microsoft.com/office/drawing/2014/main" xmlns="" id="{B3A4B055-531B-4028-B859-F0F899F9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814" y="1346337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xmlns="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2578" y="1053474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3D9964-E338-432C-928F-D6E81041DAB4}"/>
              </a:ext>
            </a:extLst>
          </p:cNvPr>
          <p:cNvSpPr txBox="1"/>
          <p:nvPr/>
        </p:nvSpPr>
        <p:spPr>
          <a:xfrm>
            <a:off x="1780814" y="4854229"/>
            <a:ext cx="92640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các chiếc thang ở trên.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về hình dạng và cấu tạo chung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bậc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8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60" y="994592"/>
            <a:ext cx="5432107" cy="490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3D9964-E338-432C-928F-D6E81041DAB4}"/>
              </a:ext>
            </a:extLst>
          </p:cNvPr>
          <p:cNvSpPr txBox="1"/>
          <p:nvPr/>
        </p:nvSpPr>
        <p:spPr>
          <a:xfrm>
            <a:off x="947695" y="1247429"/>
            <a:ext cx="3918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6, phần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không gian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chúng ta đã được làm quen với hình thang cân.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khung cửa sổ có dạng hình thang cân.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932251" y="2662967"/>
            <a:ext cx="533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song song với 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xmlns="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56213" y="1949066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97" y="2722823"/>
            <a:ext cx="4463750" cy="249941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008402" y="1565561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tứ giác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với nhau hay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DBD1F0-0DA1-46D2-9B70-CA0EC26D7F89}"/>
              </a:ext>
            </a:extLst>
          </p:cNvPr>
          <p:cNvSpPr/>
          <p:nvPr/>
        </p:nvSpPr>
        <p:spPr>
          <a:xfrm>
            <a:off x="5932251" y="3315918"/>
            <a:ext cx="533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 đó tứ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được gọi là hình thang.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04388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4889</TotalTime>
  <Words>2105</Words>
  <Application>Microsoft Office PowerPoint</Application>
  <PresentationFormat>Custom</PresentationFormat>
  <Paragraphs>413</Paragraphs>
  <Slides>44</Slides>
  <Notes>25</Notes>
  <HiddenSlides>0</HiddenSlides>
  <MMClips>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Custom Design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SY DANH THUY</cp:lastModifiedBy>
  <cp:revision>418</cp:revision>
  <dcterms:created xsi:type="dcterms:W3CDTF">2021-08-12T00:09:30Z</dcterms:created>
  <dcterms:modified xsi:type="dcterms:W3CDTF">2024-05-16T06:49:00Z</dcterms:modified>
</cp:coreProperties>
</file>