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90" r:id="rId2"/>
    <p:sldId id="256" r:id="rId3"/>
    <p:sldId id="258" r:id="rId4"/>
    <p:sldId id="259" r:id="rId5"/>
    <p:sldId id="261" r:id="rId6"/>
    <p:sldId id="263" r:id="rId7"/>
    <p:sldId id="264" r:id="rId8"/>
    <p:sldId id="267" r:id="rId9"/>
    <p:sldId id="268" r:id="rId10"/>
    <p:sldId id="265" r:id="rId11"/>
    <p:sldId id="266" r:id="rId12"/>
    <p:sldId id="262" r:id="rId13"/>
    <p:sldId id="270" r:id="rId14"/>
    <p:sldId id="271" r:id="rId15"/>
    <p:sldId id="280" r:id="rId16"/>
    <p:sldId id="272" r:id="rId17"/>
    <p:sldId id="273" r:id="rId18"/>
    <p:sldId id="274" r:id="rId19"/>
    <p:sldId id="275" r:id="rId20"/>
    <p:sldId id="276" r:id="rId21"/>
    <p:sldId id="279"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39"/>
    <a:srgbClr val="525550"/>
    <a:srgbClr val="141811"/>
    <a:srgbClr val="00B1ED"/>
    <a:srgbClr val="97BCD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BE31B-1879-4B33-8B6B-61A28F81DBE3}"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3F5F6-D2C8-4178-85A2-F0ACFF81CAC8}" type="slidenum">
              <a:rPr lang="en-US" smtClean="0"/>
              <a:t>‹#›</a:t>
            </a:fld>
            <a:endParaRPr lang="en-US"/>
          </a:p>
        </p:txBody>
      </p:sp>
    </p:spTree>
    <p:extLst>
      <p:ext uri="{BB962C8B-B14F-4D97-AF65-F5344CB8AC3E}">
        <p14:creationId xmlns:p14="http://schemas.microsoft.com/office/powerpoint/2010/main" val="31086932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d431007ba2_0_208:notes"/>
          <p:cNvSpPr>
            <a:spLocks noGrp="1" noRot="1" noChangeAspect="1"/>
          </p:cNvSpPr>
          <p:nvPr>
            <p:ph type="sldImg" idx="2"/>
          </p:nvPr>
        </p:nvSpPr>
        <p:spPr>
          <a:xfrm>
            <a:off x="389467" y="697230"/>
            <a:ext cx="6231467"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d431007ba2_0_2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DDFBE3-0A3F-45A9-BDA8-1B07709CB9B9}" type="slidenum">
              <a:rPr lang="en-US" smtClean="0">
                <a:latin typeface="Arial" panose="020B0604020202020204" pitchFamily="34" charset="0"/>
              </a:rPr>
              <a:t>3</a:t>
            </a:fld>
            <a:endParaRPr 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D"/>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6CC8EA51-D454-4E87-AF5D-1F1EBBB4548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6CC8EA51-D454-4E87-AF5D-1F1EBBB4548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6CC8EA51-D454-4E87-AF5D-1F1EBBB4548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grpSp>
        <p:nvGrpSpPr>
          <p:cNvPr id="2" name="Google Shape;180;p4"/>
          <p:cNvGrpSpPr/>
          <p:nvPr/>
        </p:nvGrpSpPr>
        <p:grpSpPr>
          <a:xfrm>
            <a:off x="10028" y="-12299"/>
            <a:ext cx="9123927" cy="5187493"/>
            <a:chOff x="33197" y="-12175"/>
            <a:chExt cx="9123927" cy="5118900"/>
          </a:xfrm>
        </p:grpSpPr>
        <p:grpSp>
          <p:nvGrpSpPr>
            <p:cNvPr id="3" name="Google Shape;181;p4"/>
            <p:cNvGrpSpPr/>
            <p:nvPr/>
          </p:nvGrpSpPr>
          <p:grpSpPr>
            <a:xfrm>
              <a:off x="577902" y="-12175"/>
              <a:ext cx="7986672" cy="5118900"/>
              <a:chOff x="577902" y="-12175"/>
              <a:chExt cx="7986672" cy="5118900"/>
            </a:xfrm>
          </p:grpSpPr>
          <p:cxnSp>
            <p:nvCxnSpPr>
              <p:cNvPr id="182" name="Google Shape;182;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3" name="Google Shape;183;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4" name="Google Shape;184;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5" name="Google Shape;195;p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6" name="Google Shape;196;p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4" name="Google Shape;197;p4"/>
            <p:cNvGrpSpPr/>
            <p:nvPr/>
          </p:nvGrpSpPr>
          <p:grpSpPr>
            <a:xfrm rot="5400000">
              <a:off x="2598493" y="-2006994"/>
              <a:ext cx="3993336" cy="9123927"/>
              <a:chOff x="577902" y="-12175"/>
              <a:chExt cx="3993336" cy="5118900"/>
            </a:xfrm>
          </p:grpSpPr>
          <p:cxnSp>
            <p:nvCxnSpPr>
              <p:cNvPr id="198" name="Google Shape;198;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 name="Google Shape;206;p4"/>
          <p:cNvGrpSpPr/>
          <p:nvPr/>
        </p:nvGrpSpPr>
        <p:grpSpPr>
          <a:xfrm>
            <a:off x="43050" y="378152"/>
            <a:ext cx="9057900" cy="4584350"/>
            <a:chOff x="43050" y="378150"/>
            <a:chExt cx="9057900" cy="4584350"/>
          </a:xfrm>
        </p:grpSpPr>
        <p:grpSp>
          <p:nvGrpSpPr>
            <p:cNvPr id="6" name="Google Shape;207;p4"/>
            <p:cNvGrpSpPr/>
            <p:nvPr/>
          </p:nvGrpSpPr>
          <p:grpSpPr>
            <a:xfrm>
              <a:off x="125517" y="1054571"/>
              <a:ext cx="8878403" cy="3722222"/>
              <a:chOff x="125517" y="1054571"/>
              <a:chExt cx="8878403" cy="3722222"/>
            </a:xfrm>
          </p:grpSpPr>
          <p:sp>
            <p:nvSpPr>
              <p:cNvPr id="208" name="Google Shape;208;p4"/>
              <p:cNvSpPr/>
              <p:nvPr/>
            </p:nvSpPr>
            <p:spPr>
              <a:xfrm>
                <a:off x="276025" y="3682425"/>
                <a:ext cx="8615100" cy="33300"/>
              </a:xfrm>
              <a:prstGeom prst="roundRect">
                <a:avLst>
                  <a:gd name="adj" fmla="val 16667"/>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sp>
            <p:nvSpPr>
              <p:cNvPr id="209" name="Google Shape;209;p4"/>
              <p:cNvSpPr/>
              <p:nvPr/>
            </p:nvSpPr>
            <p:spPr>
              <a:xfrm>
                <a:off x="276025" y="1853625"/>
                <a:ext cx="8615100" cy="33300"/>
              </a:xfrm>
              <a:prstGeom prst="roundRect">
                <a:avLst>
                  <a:gd name="adj" fmla="val 16667"/>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grpSp>
            <p:nvGrpSpPr>
              <p:cNvPr id="7" name="Google Shape;210;p4"/>
              <p:cNvGrpSpPr/>
              <p:nvPr/>
            </p:nvGrpSpPr>
            <p:grpSpPr>
              <a:xfrm>
                <a:off x="8710521" y="1054571"/>
                <a:ext cx="293400" cy="3722222"/>
                <a:chOff x="8710521" y="1196850"/>
                <a:chExt cx="293400" cy="3722222"/>
              </a:xfrm>
            </p:grpSpPr>
            <p:sp>
              <p:nvSpPr>
                <p:cNvPr id="211" name="Google Shape;211;p4"/>
                <p:cNvSpPr/>
                <p:nvPr/>
              </p:nvSpPr>
              <p:spPr>
                <a:xfrm>
                  <a:off x="8838600" y="1196850"/>
                  <a:ext cx="77400" cy="3595500"/>
                </a:xfrm>
                <a:prstGeom prst="roundRect">
                  <a:avLst>
                    <a:gd name="adj" fmla="val 50000"/>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sp>
              <p:nvSpPr>
                <p:cNvPr id="212" name="Google Shape;212;p4"/>
                <p:cNvSpPr/>
                <p:nvPr/>
              </p:nvSpPr>
              <p:spPr>
                <a:xfrm>
                  <a:off x="8710521" y="4746872"/>
                  <a:ext cx="293400" cy="172200"/>
                </a:xfrm>
                <a:prstGeom prst="roundRect">
                  <a:avLst>
                    <a:gd name="adj" fmla="val 16667"/>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grpSp>
          <p:grpSp>
            <p:nvGrpSpPr>
              <p:cNvPr id="8" name="Google Shape;213;p4"/>
              <p:cNvGrpSpPr/>
              <p:nvPr/>
            </p:nvGrpSpPr>
            <p:grpSpPr>
              <a:xfrm>
                <a:off x="125517" y="1054571"/>
                <a:ext cx="293400" cy="3722222"/>
                <a:chOff x="8710521" y="1196850"/>
                <a:chExt cx="293400" cy="3722222"/>
              </a:xfrm>
            </p:grpSpPr>
            <p:sp>
              <p:nvSpPr>
                <p:cNvPr id="214" name="Google Shape;214;p4"/>
                <p:cNvSpPr/>
                <p:nvPr/>
              </p:nvSpPr>
              <p:spPr>
                <a:xfrm>
                  <a:off x="8838600" y="1196850"/>
                  <a:ext cx="77400" cy="3595500"/>
                </a:xfrm>
                <a:prstGeom prst="roundRect">
                  <a:avLst>
                    <a:gd name="adj" fmla="val 50000"/>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sp>
              <p:nvSpPr>
                <p:cNvPr id="215" name="Google Shape;215;p4"/>
                <p:cNvSpPr/>
                <p:nvPr/>
              </p:nvSpPr>
              <p:spPr>
                <a:xfrm>
                  <a:off x="8710521" y="4746872"/>
                  <a:ext cx="293400" cy="172200"/>
                </a:xfrm>
                <a:prstGeom prst="roundRect">
                  <a:avLst>
                    <a:gd name="adj" fmla="val 16667"/>
                  </a:avLst>
                </a:prstGeom>
                <a:solidFill>
                  <a:schemeClr val="dk1"/>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grpSp>
        </p:grpSp>
        <p:grpSp>
          <p:nvGrpSpPr>
            <p:cNvPr id="9" name="Google Shape;216;p4"/>
            <p:cNvGrpSpPr/>
            <p:nvPr/>
          </p:nvGrpSpPr>
          <p:grpSpPr>
            <a:xfrm>
              <a:off x="43050" y="378150"/>
              <a:ext cx="9057900" cy="4584350"/>
              <a:chOff x="35650" y="378150"/>
              <a:chExt cx="9057900" cy="4584350"/>
            </a:xfrm>
          </p:grpSpPr>
          <p:sp>
            <p:nvSpPr>
              <p:cNvPr id="217" name="Google Shape;217;p4"/>
              <p:cNvSpPr/>
              <p:nvPr/>
            </p:nvSpPr>
            <p:spPr>
              <a:xfrm>
                <a:off x="35650" y="4587200"/>
                <a:ext cx="9057900" cy="375300"/>
              </a:xfrm>
              <a:prstGeom prst="ellipse">
                <a:avLst/>
              </a:prstGeom>
              <a:solidFill>
                <a:srgbClr val="2C3045">
                  <a:alpha val="15560"/>
                </a:srgbClr>
              </a:solid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sp>
            <p:nvSpPr>
              <p:cNvPr id="218" name="Google Shape;218;p4"/>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lvl="0" indent="0" algn="l" rtl="0">
                  <a:spcBef>
                    <a:spcPts val="0"/>
                  </a:spcBef>
                  <a:spcAft>
                    <a:spcPts val="0"/>
                  </a:spcAft>
                  <a:buNone/>
                </a:pPr>
                <a:endParaRPr/>
              </a:p>
            </p:txBody>
          </p:sp>
        </p:grpSp>
      </p:grpSp>
      <p:sp>
        <p:nvSpPr>
          <p:cNvPr id="219" name="Google Shape;219;p4"/>
          <p:cNvSpPr txBox="1">
            <a:spLocks noGrp="1"/>
          </p:cNvSpPr>
          <p:nvPr>
            <p:ph type="title"/>
          </p:nvPr>
        </p:nvSpPr>
        <p:spPr>
          <a:xfrm>
            <a:off x="720000" y="615696"/>
            <a:ext cx="7704000" cy="457200"/>
          </a:xfrm>
          <a:prstGeom prst="rect">
            <a:avLst/>
          </a:prstGeom>
          <a:ln>
            <a:noFill/>
          </a:ln>
        </p:spPr>
        <p:txBody>
          <a:bodyPr spcFirstLastPara="1" wrap="square" lIns="91414" tIns="91414" rIns="91414" bIns="91414"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0" name="Google Shape;220;p4"/>
          <p:cNvSpPr txBox="1">
            <a:spLocks noGrp="1"/>
          </p:cNvSpPr>
          <p:nvPr>
            <p:ph type="body" idx="1"/>
          </p:nvPr>
        </p:nvSpPr>
        <p:spPr>
          <a:xfrm>
            <a:off x="716901" y="1119725"/>
            <a:ext cx="7704000" cy="3479700"/>
          </a:xfrm>
          <a:prstGeom prst="rect">
            <a:avLst/>
          </a:prstGeom>
        </p:spPr>
        <p:txBody>
          <a:bodyPr spcFirstLastPara="1" wrap="square" lIns="91414" tIns="91414" rIns="91414" bIns="91414" anchor="ctr" anchorCtr="0">
            <a:noAutofit/>
          </a:bodyPr>
          <a:lstStyle>
            <a:lvl1pPr marL="457200" lvl="0" indent="-330200" rtl="0">
              <a:lnSpc>
                <a:spcPct val="100000"/>
              </a:lnSpc>
              <a:spcBef>
                <a:spcPts val="0"/>
              </a:spcBef>
              <a:spcAft>
                <a:spcPts val="0"/>
              </a:spcAft>
              <a:buSzPts val="1600"/>
              <a:buFont typeface="Barlow Medium"/>
              <a:buAutoNum type="arabicPeriod"/>
              <a:defRPr sz="1125"/>
            </a:lvl1pPr>
            <a:lvl2pPr marL="914400" lvl="1" indent="-330200" rtl="0">
              <a:lnSpc>
                <a:spcPct val="100000"/>
              </a:lnSpc>
              <a:spcBef>
                <a:spcPts val="0"/>
              </a:spcBef>
              <a:spcAft>
                <a:spcPts val="0"/>
              </a:spcAft>
              <a:buSzPts val="1600"/>
              <a:buFont typeface="Roboto Condensed Light"/>
              <a:buAutoNum type="alphaLcPeriod"/>
              <a:defRPr sz="1575"/>
            </a:lvl2pPr>
            <a:lvl3pPr marL="1371600" lvl="2" indent="-330200" rtl="0">
              <a:lnSpc>
                <a:spcPct val="100000"/>
              </a:lnSpc>
              <a:spcBef>
                <a:spcPts val="0"/>
              </a:spcBef>
              <a:spcAft>
                <a:spcPts val="0"/>
              </a:spcAft>
              <a:buSzPts val="1600"/>
              <a:buFont typeface="Roboto Condensed Light"/>
              <a:buAutoNum type="romanLcPeriod"/>
              <a:defRPr sz="1575"/>
            </a:lvl3pPr>
            <a:lvl4pPr marL="1828165" lvl="3" indent="-330200" rtl="0">
              <a:lnSpc>
                <a:spcPct val="100000"/>
              </a:lnSpc>
              <a:spcBef>
                <a:spcPts val="0"/>
              </a:spcBef>
              <a:spcAft>
                <a:spcPts val="0"/>
              </a:spcAft>
              <a:buSzPts val="1600"/>
              <a:buFont typeface="Roboto Condensed Light"/>
              <a:buAutoNum type="arabicPeriod"/>
              <a:defRPr sz="1575"/>
            </a:lvl4pPr>
            <a:lvl5pPr marL="2285365" lvl="4" indent="-330200" rtl="0">
              <a:lnSpc>
                <a:spcPct val="100000"/>
              </a:lnSpc>
              <a:spcBef>
                <a:spcPts val="0"/>
              </a:spcBef>
              <a:spcAft>
                <a:spcPts val="0"/>
              </a:spcAft>
              <a:buSzPts val="1600"/>
              <a:buFont typeface="Roboto Condensed Light"/>
              <a:buAutoNum type="alphaLcPeriod"/>
              <a:defRPr sz="1575"/>
            </a:lvl5pPr>
            <a:lvl6pPr marL="2742565" lvl="5" indent="-330200" rtl="0">
              <a:lnSpc>
                <a:spcPct val="100000"/>
              </a:lnSpc>
              <a:spcBef>
                <a:spcPts val="0"/>
              </a:spcBef>
              <a:spcAft>
                <a:spcPts val="0"/>
              </a:spcAft>
              <a:buSzPts val="1600"/>
              <a:buFont typeface="Roboto Condensed Light"/>
              <a:buAutoNum type="romanLcPeriod"/>
              <a:defRPr sz="1575"/>
            </a:lvl6pPr>
            <a:lvl7pPr marL="3199765" lvl="6" indent="-330200" rtl="0">
              <a:lnSpc>
                <a:spcPct val="100000"/>
              </a:lnSpc>
              <a:spcBef>
                <a:spcPts val="0"/>
              </a:spcBef>
              <a:spcAft>
                <a:spcPts val="0"/>
              </a:spcAft>
              <a:buSzPts val="1600"/>
              <a:buFont typeface="Roboto Condensed Light"/>
              <a:buAutoNum type="arabicPeriod"/>
              <a:defRPr sz="1575"/>
            </a:lvl7pPr>
            <a:lvl8pPr marL="3656965" lvl="7" indent="-330200" rtl="0">
              <a:lnSpc>
                <a:spcPct val="100000"/>
              </a:lnSpc>
              <a:spcBef>
                <a:spcPts val="0"/>
              </a:spcBef>
              <a:spcAft>
                <a:spcPts val="0"/>
              </a:spcAft>
              <a:buSzPts val="1600"/>
              <a:buFont typeface="Roboto Condensed Light"/>
              <a:buAutoNum type="alphaLcPeriod"/>
              <a:defRPr sz="1575"/>
            </a:lvl8pPr>
            <a:lvl9pPr marL="4114165" lvl="8" indent="-330200" rtl="0">
              <a:lnSpc>
                <a:spcPct val="100000"/>
              </a:lnSpc>
              <a:spcBef>
                <a:spcPts val="0"/>
              </a:spcBef>
              <a:spcAft>
                <a:spcPts val="0"/>
              </a:spcAft>
              <a:buSzPts val="1600"/>
              <a:buFont typeface="Roboto Condensed Light"/>
              <a:buAutoNum type="romanLcPeriod"/>
              <a:defRPr sz="1575"/>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6CC8EA51-D454-4E87-AF5D-1F1EBBB4548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D"/>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C8EA51-D454-4E87-AF5D-1F1EBBB4548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p:cNvSpPr>
            <a:spLocks noGrp="1"/>
          </p:cNvSpPr>
          <p:nvPr>
            <p:ph type="dt" sz="half" idx="10"/>
          </p:nvPr>
        </p:nvSpPr>
        <p:spPr/>
        <p:txBody>
          <a:bodyPr/>
          <a:lstStyle/>
          <a:p>
            <a:fld id="{6CC8EA51-D454-4E87-AF5D-1F1EBBB4548A}"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ID"/>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p:cNvSpPr>
            <a:spLocks noGrp="1"/>
          </p:cNvSpPr>
          <p:nvPr>
            <p:ph type="dt" sz="half" idx="10"/>
          </p:nvPr>
        </p:nvSpPr>
        <p:spPr/>
        <p:txBody>
          <a:bodyPr/>
          <a:lstStyle/>
          <a:p>
            <a:fld id="{6CC8EA51-D454-4E87-AF5D-1F1EBBB4548A}"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6CC8EA51-D454-4E87-AF5D-1F1EBBB4548A}"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8EA51-D454-4E87-AF5D-1F1EBBB4548A}"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D"/>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CC8EA51-D454-4E87-AF5D-1F1EBBB4548A}"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D"/>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D"/>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CC8EA51-D454-4E87-AF5D-1F1EBBB4548A}"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4C8BE-B252-4FF1-8D41-1399D6DEB9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CC8EA51-D454-4E87-AF5D-1F1EBBB4548A}" type="datetimeFigureOut">
              <a:rPr lang="en-US" smtClean="0"/>
              <a:t>5/16/2024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A4C8BE-B252-4FF1-8D41-1399D6DEB93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grpSp>
        <p:nvGrpSpPr>
          <p:cNvPr id="2" name="Google Shape;1662;p31"/>
          <p:cNvGrpSpPr/>
          <p:nvPr/>
        </p:nvGrpSpPr>
        <p:grpSpPr>
          <a:xfrm>
            <a:off x="-138724" y="3141950"/>
            <a:ext cx="1027975" cy="1851078"/>
            <a:chOff x="8046725" y="2806125"/>
            <a:chExt cx="1027975" cy="1851078"/>
          </a:xfrm>
        </p:grpSpPr>
        <p:sp>
          <p:nvSpPr>
            <p:cNvPr id="34" name="Google Shape;1663;p31"/>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grpSp>
          <p:nvGrpSpPr>
            <p:cNvPr id="3" name="Google Shape;1664;p31"/>
            <p:cNvGrpSpPr/>
            <p:nvPr/>
          </p:nvGrpSpPr>
          <p:grpSpPr>
            <a:xfrm>
              <a:off x="8046725" y="2806125"/>
              <a:ext cx="1027975" cy="1793300"/>
              <a:chOff x="-868675" y="2970500"/>
              <a:chExt cx="1027975" cy="1793300"/>
            </a:xfrm>
          </p:grpSpPr>
          <p:sp>
            <p:nvSpPr>
              <p:cNvPr id="36" name="Google Shape;1665;p31"/>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37" name="Google Shape;1666;p31"/>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38" name="Google Shape;1667;p31"/>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39" name="Google Shape;1668;p31"/>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0" name="Google Shape;1669;p31"/>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1" name="Google Shape;1670;p31"/>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2" name="Google Shape;1671;p31"/>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3" name="Google Shape;1672;p31"/>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4" name="Google Shape;1673;p31"/>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5" name="Google Shape;1674;p31"/>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6" name="Google Shape;1675;p31"/>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47" name="Google Shape;1676;p31"/>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grpSp>
      </p:grpSp>
      <p:pic>
        <p:nvPicPr>
          <p:cNvPr id="7" name="Picture 6"/>
          <p:cNvPicPr>
            <a:picLocks noChangeAspect="1"/>
          </p:cNvPicPr>
          <p:nvPr/>
        </p:nvPicPr>
        <p:blipFill>
          <a:blip r:embed="rId3"/>
          <a:stretch>
            <a:fillRect/>
          </a:stretch>
        </p:blipFill>
        <p:spPr>
          <a:xfrm>
            <a:off x="5753151" y="2474553"/>
            <a:ext cx="2814474" cy="3012594"/>
          </a:xfrm>
          <a:prstGeom prst="rect">
            <a:avLst/>
          </a:prstGeom>
        </p:spPr>
      </p:pic>
      <p:grpSp>
        <p:nvGrpSpPr>
          <p:cNvPr id="4" name="Google Shape;2323;p37"/>
          <p:cNvGrpSpPr/>
          <p:nvPr/>
        </p:nvGrpSpPr>
        <p:grpSpPr>
          <a:xfrm>
            <a:off x="4087282" y="385105"/>
            <a:ext cx="969438" cy="969860"/>
            <a:chOff x="769800" y="2509975"/>
            <a:chExt cx="1145500" cy="1146000"/>
          </a:xfrm>
        </p:grpSpPr>
        <p:sp>
          <p:nvSpPr>
            <p:cNvPr id="51"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2"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3"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4"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5"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6"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7"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8"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59"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0"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1"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2"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3"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4"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5"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6"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sp>
          <p:nvSpPr>
            <p:cNvPr id="67"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defTabSz="1219200">
                <a:buClr>
                  <a:srgbClr val="000000"/>
                </a:buClr>
              </a:pPr>
              <a:endParaRPr sz="1425" kern="0">
                <a:solidFill>
                  <a:srgbClr val="000000"/>
                </a:solidFill>
                <a:latin typeface="Arial" panose="020B0604020202020204"/>
                <a:cs typeface="Arial" panose="020B0604020202020204"/>
                <a:sym typeface="Arial" panose="020B0604020202020204"/>
              </a:endParaRPr>
            </a:p>
          </p:txBody>
        </p:sp>
      </p:grpSp>
      <p:sp>
        <p:nvSpPr>
          <p:cNvPr id="48" name="TextBox 47"/>
          <p:cNvSpPr txBox="1"/>
          <p:nvPr/>
        </p:nvSpPr>
        <p:spPr>
          <a:xfrm>
            <a:off x="2072305" y="3180246"/>
            <a:ext cx="3751728" cy="1303655"/>
          </a:xfrm>
          <a:prstGeom prst="rect">
            <a:avLst/>
          </a:prstGeom>
          <a:noFill/>
        </p:spPr>
        <p:txBody>
          <a:bodyPr wrap="square" lIns="68573" tIns="34286" rIns="68573" bIns="34286" rtlCol="0">
            <a:spAutoFit/>
          </a:bodyPr>
          <a:lstStyle/>
          <a:p>
            <a:pPr algn="l"/>
            <a:r>
              <a:rPr lang="en-US" sz="2175" b="1" dirty="0" err="1">
                <a:solidFill>
                  <a:srgbClr val="00B0F0"/>
                </a:solidFill>
                <a:latin typeface="Times New Roman" panose="02020603050405020304" pitchFamily="18" charset="0"/>
                <a:cs typeface="Times New Roman" panose="02020603050405020304" pitchFamily="18" charset="0"/>
              </a:rPr>
              <a:t>Giáo</a:t>
            </a:r>
            <a:r>
              <a:rPr lang="en-US" sz="2175" b="1" dirty="0">
                <a:solidFill>
                  <a:srgbClr val="00B0F0"/>
                </a:solidFill>
                <a:latin typeface="Times New Roman" panose="02020603050405020304" pitchFamily="18" charset="0"/>
                <a:cs typeface="Times New Roman" panose="02020603050405020304" pitchFamily="18" charset="0"/>
              </a:rPr>
              <a:t> </a:t>
            </a:r>
            <a:r>
              <a:rPr lang="en-US" sz="2175" b="1" dirty="0" err="1">
                <a:solidFill>
                  <a:srgbClr val="00B0F0"/>
                </a:solidFill>
                <a:latin typeface="Times New Roman" panose="02020603050405020304" pitchFamily="18" charset="0"/>
                <a:cs typeface="Times New Roman" panose="02020603050405020304" pitchFamily="18" charset="0"/>
              </a:rPr>
              <a:t>viên</a:t>
            </a:r>
            <a:r>
              <a:rPr lang="en-US" sz="2175" b="1" dirty="0">
                <a:solidFill>
                  <a:srgbClr val="00B0F0"/>
                </a:solidFill>
                <a:latin typeface="Times New Roman" panose="02020603050405020304" pitchFamily="18" charset="0"/>
                <a:cs typeface="Times New Roman" panose="02020603050405020304" pitchFamily="18" charset="0"/>
              </a:rPr>
              <a:t>: </a:t>
            </a:r>
            <a:r>
              <a:rPr lang="vi-VN" sz="2175" b="1" dirty="0" smtClean="0">
                <a:solidFill>
                  <a:srgbClr val="00B0F0"/>
                </a:solidFill>
                <a:latin typeface="Times New Roman" panose="02020603050405020304" pitchFamily="18" charset="0"/>
                <a:cs typeface="Times New Roman" panose="02020603050405020304" pitchFamily="18" charset="0"/>
              </a:rPr>
              <a:t>Trần Thị Thúy</a:t>
            </a:r>
            <a:endParaRPr lang="en-US" sz="2175" b="1" dirty="0" smtClean="0">
              <a:solidFill>
                <a:srgbClr val="00B0F0"/>
              </a:solidFill>
              <a:latin typeface="Times New Roman" panose="02020603050405020304" pitchFamily="18" charset="0"/>
              <a:cs typeface="Times New Roman" panose="02020603050405020304" pitchFamily="18" charset="0"/>
            </a:endParaRPr>
          </a:p>
          <a:p>
            <a:pPr algn="l"/>
            <a:endParaRPr lang="en-US" sz="1500" b="1" dirty="0">
              <a:solidFill>
                <a:srgbClr val="00B0F0"/>
              </a:solidFill>
              <a:latin typeface="Times New Roman" panose="02020603050405020304" pitchFamily="18" charset="0"/>
              <a:cs typeface="Times New Roman" panose="02020603050405020304" pitchFamily="18" charset="0"/>
            </a:endParaRPr>
          </a:p>
          <a:p>
            <a:pPr algn="l"/>
            <a:r>
              <a:rPr lang="en-US" sz="2175" b="1" dirty="0" err="1">
                <a:solidFill>
                  <a:srgbClr val="00B0F0"/>
                </a:solidFill>
                <a:latin typeface="Times New Roman" panose="02020603050405020304" pitchFamily="18" charset="0"/>
                <a:cs typeface="Times New Roman" panose="02020603050405020304" pitchFamily="18" charset="0"/>
              </a:rPr>
              <a:t>Trường</a:t>
            </a:r>
            <a:r>
              <a:rPr lang="en-US" sz="2175" b="1" dirty="0">
                <a:solidFill>
                  <a:srgbClr val="00B0F0"/>
                </a:solidFill>
                <a:latin typeface="Times New Roman" panose="02020603050405020304" pitchFamily="18" charset="0"/>
                <a:cs typeface="Times New Roman" panose="02020603050405020304" pitchFamily="18" charset="0"/>
              </a:rPr>
              <a:t>: THCS </a:t>
            </a:r>
            <a:r>
              <a:rPr lang="en-US" sz="2175" b="1" dirty="0" err="1" smtClean="0">
                <a:solidFill>
                  <a:srgbClr val="00B0F0"/>
                </a:solidFill>
                <a:latin typeface="Times New Roman" panose="02020603050405020304" pitchFamily="18" charset="0"/>
                <a:cs typeface="Times New Roman" panose="02020603050405020304" pitchFamily="18" charset="0"/>
              </a:rPr>
              <a:t>Đồng</a:t>
            </a:r>
            <a:r>
              <a:rPr lang="en-US" sz="2175" b="1" dirty="0" smtClean="0">
                <a:solidFill>
                  <a:srgbClr val="00B0F0"/>
                </a:solidFill>
                <a:latin typeface="Times New Roman" panose="02020603050405020304" pitchFamily="18" charset="0"/>
                <a:cs typeface="Times New Roman" panose="02020603050405020304" pitchFamily="18" charset="0"/>
              </a:rPr>
              <a:t> </a:t>
            </a:r>
            <a:r>
              <a:rPr lang="en-US" sz="2175" b="1" dirty="0" err="1" smtClean="0">
                <a:solidFill>
                  <a:srgbClr val="00B0F0"/>
                </a:solidFill>
                <a:latin typeface="Times New Roman" panose="02020603050405020304" pitchFamily="18" charset="0"/>
                <a:cs typeface="Times New Roman" panose="02020603050405020304" pitchFamily="18" charset="0"/>
              </a:rPr>
              <a:t>Quang</a:t>
            </a:r>
          </a:p>
          <a:p>
            <a:pPr algn="l"/>
            <a:r>
              <a:rPr lang="vi-VN" altLang="en-US" sz="2175" b="1" dirty="0">
                <a:solidFill>
                  <a:srgbClr val="00B0F0"/>
                </a:solidFill>
                <a:latin typeface="Times New Roman" panose="02020603050405020304" pitchFamily="18" charset="0"/>
                <a:cs typeface="Times New Roman" panose="02020603050405020304" pitchFamily="18" charset="0"/>
              </a:rPr>
              <a:t>Lớp: 6B</a:t>
            </a:r>
          </a:p>
        </p:txBody>
      </p:sp>
      <p:sp>
        <p:nvSpPr>
          <p:cNvPr id="49" name="Google Shape;1967;p29"/>
          <p:cNvSpPr txBox="1"/>
          <p:nvPr/>
        </p:nvSpPr>
        <p:spPr>
          <a:xfrm rot="21594080">
            <a:off x="251784" y="1464349"/>
            <a:ext cx="8701114" cy="1736628"/>
          </a:xfrm>
          <a:prstGeom prst="rect">
            <a:avLst/>
          </a:prstGeom>
          <a:noFill/>
          <a:ln>
            <a:noFill/>
          </a:ln>
        </p:spPr>
        <p:txBody>
          <a:bodyPr spcFirstLastPara="1" wrap="square" lIns="91414" tIns="91414" rIns="91414" bIns="91414"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panose="020B0604020202020204"/>
              <a:buNone/>
              <a:defRPr sz="100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1pPr>
            <a:lvl2pPr marR="0" lvl="1"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2pPr>
            <a:lvl3pPr marR="0" lvl="2"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3pPr>
            <a:lvl4pPr marR="0" lvl="3"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4pPr>
            <a:lvl5pPr marR="0" lvl="4"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5pPr>
            <a:lvl6pPr marR="0" lvl="5"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6pPr>
            <a:lvl7pPr marR="0" lvl="6"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7pPr>
            <a:lvl8pPr marR="0" lvl="7"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8pPr>
            <a:lvl9pPr marR="0" lvl="8" algn="l" rtl="0">
              <a:lnSpc>
                <a:spcPct val="100000"/>
              </a:lnSpc>
              <a:spcBef>
                <a:spcPts val="0"/>
              </a:spcBef>
              <a:spcAft>
                <a:spcPts val="0"/>
              </a:spcAft>
              <a:buClr>
                <a:schemeClr val="accent1"/>
              </a:buClr>
              <a:buSzPts val="4800"/>
              <a:buFont typeface="Patrick Hand" panose="020B0604020202020204"/>
              <a:buNone/>
              <a:defRPr sz="4800" b="1" i="0" u="none" strike="noStrike" cap="none">
                <a:solidFill>
                  <a:schemeClr val="accent1"/>
                </a:solidFill>
                <a:latin typeface="Patrick Hand" panose="020B0604020202020204"/>
                <a:ea typeface="Patrick Hand" panose="020B0604020202020204"/>
                <a:cs typeface="Patrick Hand" panose="020B0604020202020204"/>
                <a:sym typeface="Patrick Hand" panose="020B0604020202020204"/>
              </a:defRPr>
            </a:lvl9pPr>
          </a:lstStyle>
          <a:p>
            <a:pPr defTabSz="1219200">
              <a:lnSpc>
                <a:spcPct val="130000"/>
              </a:lnSpc>
              <a:buClr>
                <a:srgbClr val="F28749"/>
              </a:buClr>
            </a:pPr>
            <a:r>
              <a:rPr lang="en-US" sz="3375" kern="0" dirty="0">
                <a:solidFill>
                  <a:srgbClr val="F54F4F"/>
                </a:solidFill>
                <a:latin typeface="Arial" panose="020B0604020202020204"/>
                <a:ea typeface="Nanum Pen Script"/>
                <a:cs typeface="Nanum Pen Script"/>
                <a:sym typeface="Nanum Pen Script"/>
              </a:rPr>
              <a:t>CHÀO MỪNG </a:t>
            </a:r>
            <a:r>
              <a:rPr lang="en-US" sz="3375" kern="0" dirty="0" smtClean="0">
                <a:solidFill>
                  <a:srgbClr val="F54F4F"/>
                </a:solidFill>
                <a:latin typeface="Arial" panose="020B0604020202020204"/>
                <a:ea typeface="Nanum Pen Script"/>
                <a:cs typeface="Nanum Pen Script"/>
                <a:sym typeface="Nanum Pen Script"/>
              </a:rPr>
              <a:t>THẦY CÔ VÀ CÁC </a:t>
            </a:r>
            <a:r>
              <a:rPr lang="en-US" sz="3375" kern="0" dirty="0">
                <a:solidFill>
                  <a:srgbClr val="F54F4F"/>
                </a:solidFill>
                <a:latin typeface="Arial" panose="020B0604020202020204"/>
                <a:ea typeface="Nanum Pen Script"/>
                <a:cs typeface="Nanum Pen Script"/>
                <a:sym typeface="Nanum Pen Script"/>
              </a:rPr>
              <a:t>EM </a:t>
            </a:r>
            <a:endParaRPr lang="en-US" sz="3375" kern="0" dirty="0" smtClean="0">
              <a:solidFill>
                <a:srgbClr val="F54F4F"/>
              </a:solidFill>
              <a:latin typeface="Arial" panose="020B0604020202020204"/>
              <a:ea typeface="Nanum Pen Script"/>
              <a:cs typeface="Nanum Pen Script"/>
              <a:sym typeface="Nanum Pen Script"/>
            </a:endParaRPr>
          </a:p>
          <a:p>
            <a:pPr defTabSz="1219200">
              <a:lnSpc>
                <a:spcPct val="130000"/>
              </a:lnSpc>
              <a:buClr>
                <a:srgbClr val="F28749"/>
              </a:buClr>
            </a:pPr>
            <a:r>
              <a:rPr lang="en-US" sz="3375" kern="0" dirty="0" smtClean="0">
                <a:solidFill>
                  <a:srgbClr val="F54F4F"/>
                </a:solidFill>
                <a:latin typeface="Arial" panose="020B0604020202020204"/>
                <a:ea typeface="Nanum Pen Script"/>
                <a:cs typeface="Nanum Pen Script"/>
                <a:sym typeface="Nanum Pen Script"/>
              </a:rPr>
              <a:t>ĐẾN </a:t>
            </a:r>
            <a:r>
              <a:rPr lang="en-US" sz="3375" kern="0" dirty="0">
                <a:solidFill>
                  <a:srgbClr val="F54F4F"/>
                </a:solidFill>
                <a:latin typeface="Arial" panose="020B0604020202020204"/>
                <a:ea typeface="Nanum Pen Script"/>
                <a:cs typeface="Nanum Pen Script"/>
                <a:sym typeface="Nanum Pen Script"/>
              </a:rPr>
              <a:t>VỚI </a:t>
            </a:r>
            <a:r>
              <a:rPr lang="en-US" sz="3375" kern="0" dirty="0" smtClean="0">
                <a:solidFill>
                  <a:srgbClr val="F54F4F"/>
                </a:solidFill>
                <a:latin typeface="Arial" panose="020B0604020202020204"/>
                <a:ea typeface="Nanum Pen Script"/>
                <a:cs typeface="Nanum Pen Script"/>
                <a:sym typeface="Nanum Pen Script"/>
              </a:rPr>
              <a:t>BUỔI </a:t>
            </a:r>
            <a:r>
              <a:rPr lang="en-US" sz="3375" kern="0" dirty="0">
                <a:solidFill>
                  <a:srgbClr val="F54F4F"/>
                </a:solidFill>
                <a:latin typeface="Arial" panose="020B0604020202020204"/>
                <a:ea typeface="Nanum Pen Script"/>
                <a:cs typeface="Nanum Pen Script"/>
                <a:sym typeface="Nanum Pen Script"/>
              </a:rPr>
              <a:t>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6862" y="2947987"/>
            <a:ext cx="1328737" cy="4953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00425" y="2924175"/>
            <a:ext cx="1419225" cy="495300"/>
          </a:xfrm>
          <a:prstGeom prst="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64957" y="2922646"/>
            <a:ext cx="2038350" cy="481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62575" y="2438400"/>
            <a:ext cx="203835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5400000">
            <a:off x="5981700" y="1069181"/>
            <a:ext cx="933450" cy="1728788"/>
          </a:xfrm>
          <a:prstGeom prst="flowChartDela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5743575" y="2667000"/>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66949" y="3771900"/>
            <a:ext cx="5591175"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Sơ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ngoại</a:t>
            </a:r>
            <a:endParaRPr lang="en-US" sz="1800"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V="1">
            <a:off x="6200775" y="2667000"/>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44842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92467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972175" y="2655094"/>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95599" y="3186112"/>
            <a:ext cx="5048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19650" y="3148012"/>
            <a:ext cx="542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69607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47812" y="3017021"/>
            <a:ext cx="14620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NGUỒN ĐIỆN</a:t>
            </a:r>
          </a:p>
        </p:txBody>
      </p:sp>
      <p:sp>
        <p:nvSpPr>
          <p:cNvPr id="22" name="TextBox 21"/>
          <p:cNvSpPr txBox="1"/>
          <p:nvPr/>
        </p:nvSpPr>
        <p:spPr>
          <a:xfrm>
            <a:off x="3533774" y="2883671"/>
            <a:ext cx="1381126"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BỘ PHẬN ĐIỀU KHIỂN</a:t>
            </a:r>
          </a:p>
        </p:txBody>
      </p:sp>
      <p:sp>
        <p:nvSpPr>
          <p:cNvPr id="23" name="TextBox 22"/>
          <p:cNvSpPr txBox="1"/>
          <p:nvPr/>
        </p:nvSpPr>
        <p:spPr>
          <a:xfrm>
            <a:off x="5557838" y="2916075"/>
            <a:ext cx="2188368"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MÂM NHIỆT </a:t>
            </a:r>
          </a:p>
          <a:p>
            <a:r>
              <a:rPr lang="en-US" sz="1400" b="1" dirty="0">
                <a:solidFill>
                  <a:schemeClr val="bg1"/>
                </a:solidFill>
                <a:latin typeface="Times New Roman" panose="02020603050405020304" pitchFamily="18" charset="0"/>
                <a:cs typeface="Times New Roman" panose="02020603050405020304" pitchFamily="18" charset="0"/>
              </a:rPr>
              <a:t>HỒNG NGOẠI</a:t>
            </a:r>
          </a:p>
        </p:txBody>
      </p:sp>
      <p:cxnSp>
        <p:nvCxnSpPr>
          <p:cNvPr id="25" name="Straight Connector 24"/>
          <p:cNvCxnSpPr>
            <a:stCxn id="7" idx="3"/>
          </p:cNvCxnSpPr>
          <p:nvPr/>
        </p:nvCxnSpPr>
        <p:spPr>
          <a:xfrm flipV="1">
            <a:off x="7400925" y="2543175"/>
            <a:ext cx="60007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900987" y="2362020"/>
            <a:ext cx="1014413"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bếp</a:t>
            </a:r>
            <a:endParaRPr lang="en-US" sz="1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981700" y="1745412"/>
            <a:ext cx="952500" cy="30008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NỒI NẤU</a:t>
            </a:r>
          </a:p>
        </p:txBody>
      </p:sp>
      <p:sp>
        <p:nvSpPr>
          <p:cNvPr id="28" name="Oval 27"/>
          <p:cNvSpPr/>
          <p:nvPr/>
        </p:nvSpPr>
        <p:spPr>
          <a:xfrm>
            <a:off x="1952625" y="2988446"/>
            <a:ext cx="504825" cy="407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a:t>
            </a:r>
          </a:p>
        </p:txBody>
      </p:sp>
      <p:sp>
        <p:nvSpPr>
          <p:cNvPr id="29" name="Oval 28"/>
          <p:cNvSpPr/>
          <p:nvPr/>
        </p:nvSpPr>
        <p:spPr>
          <a:xfrm>
            <a:off x="3786187" y="2959871"/>
            <a:ext cx="504825" cy="407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2</a:t>
            </a:r>
          </a:p>
        </p:txBody>
      </p:sp>
      <p:sp>
        <p:nvSpPr>
          <p:cNvPr id="30" name="Oval 29"/>
          <p:cNvSpPr/>
          <p:nvPr/>
        </p:nvSpPr>
        <p:spPr>
          <a:xfrm>
            <a:off x="5991225" y="2970989"/>
            <a:ext cx="504825" cy="407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3</a:t>
            </a:r>
          </a:p>
        </p:txBody>
      </p:sp>
      <p:sp>
        <p:nvSpPr>
          <p:cNvPr id="31" name="Oval 30"/>
          <p:cNvSpPr/>
          <p:nvPr/>
        </p:nvSpPr>
        <p:spPr>
          <a:xfrm>
            <a:off x="6129338" y="2438399"/>
            <a:ext cx="504825" cy="2524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4</a:t>
            </a:r>
          </a:p>
        </p:txBody>
      </p:sp>
      <p:sp>
        <p:nvSpPr>
          <p:cNvPr id="32" name="Oval 31"/>
          <p:cNvSpPr/>
          <p:nvPr/>
        </p:nvSpPr>
        <p:spPr>
          <a:xfrm>
            <a:off x="6153150" y="1766753"/>
            <a:ext cx="504825" cy="407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5</a:t>
            </a:r>
          </a:p>
        </p:txBody>
      </p:sp>
      <p:sp>
        <p:nvSpPr>
          <p:cNvPr id="33" name="Rectangle 32"/>
          <p:cNvSpPr/>
          <p:nvPr/>
        </p:nvSpPr>
        <p:spPr>
          <a:xfrm>
            <a:off x="196561" y="138893"/>
            <a:ext cx="4699748" cy="328103"/>
          </a:xfrm>
          <a:prstGeom prst="rect">
            <a:avLst/>
          </a:prstGeom>
        </p:spPr>
        <p:txBody>
          <a:bodyPr wrap="none">
            <a:spAutoFit/>
          </a:bodyPr>
          <a:lstStyle/>
          <a:p>
            <a:pPr indent="-171450">
              <a:lnSpc>
                <a:spcPct val="120000"/>
              </a:lnSpc>
            </a:pPr>
            <a:r>
              <a:rPr lang="en-US" sz="1400" b="1" dirty="0">
                <a:solidFill>
                  <a:srgbClr val="FF0000"/>
                </a:solidFill>
                <a:latin typeface="Times New Roman" panose="02020603050405020304" pitchFamily="18" charset="0"/>
                <a:ea typeface="Arial" panose="020B0604020202020204" pitchFamily="34" charset="0"/>
              </a:rPr>
              <a:t>II. NGUYÊN LÝ HOẠT ĐỘNG CỦA BẾP HỒNG NGOẠI</a:t>
            </a:r>
            <a:endParaRPr lang="en-US" sz="1100" dirty="0">
              <a:solidFill>
                <a:srgbClr val="FF0000"/>
              </a:solidFill>
              <a:latin typeface="Arial" panose="020B0604020202020204" pitchFamily="34" charset="0"/>
              <a:ea typeface="Arial" panose="020B0604020202020204" pitchFamily="34" charset="0"/>
            </a:endParaRPr>
          </a:p>
        </p:txBody>
      </p:sp>
      <p:sp>
        <p:nvSpPr>
          <p:cNvPr id="34" name="TextBox 33"/>
          <p:cNvSpPr txBox="1"/>
          <p:nvPr/>
        </p:nvSpPr>
        <p:spPr>
          <a:xfrm>
            <a:off x="619125" y="466996"/>
            <a:ext cx="7381875" cy="646331"/>
          </a:xfrm>
          <a:prstGeom prst="rect">
            <a:avLst/>
          </a:prstGeom>
          <a:noFill/>
        </p:spPr>
        <p:txBody>
          <a:bodyPr wrap="square" rtlCol="0">
            <a:spAutoFit/>
          </a:bodyPr>
          <a:lstStyle/>
          <a:p>
            <a:r>
              <a:rPr lang="en-US" sz="1800" b="1" dirty="0" err="1">
                <a:solidFill>
                  <a:schemeClr val="accent1">
                    <a:lumMod val="75000"/>
                  </a:schemeClr>
                </a:solidFill>
                <a:latin typeface="Times New Roman" panose="02020603050405020304" pitchFamily="18" charset="0"/>
                <a:cs typeface="Times New Roman" panose="02020603050405020304" pitchFamily="18" charset="0"/>
              </a:rPr>
              <a:t>Quan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sát</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sơ</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đồ</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nguyên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lý</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làm</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việc</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bếp</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hồng</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ngoại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em</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hãy</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điền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tên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khối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sơ</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đồ</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sau</a:t>
            </a:r>
            <a:r>
              <a:rPr lang="en-US" sz="1800" b="1" dirty="0">
                <a:solidFill>
                  <a:schemeClr val="accent1">
                    <a:lumMod val="75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0" nodeType="clickEffect">
                                  <p:stCondLst>
                                    <p:cond delay="0"/>
                                  </p:stCondLst>
                                  <p:childTnLst>
                                    <p:anim calcmode="lin" valueType="num">
                                      <p:cBhvr>
                                        <p:cTn id="11" dur="500"/>
                                        <p:tgtEl>
                                          <p:spTgt spid="28"/>
                                        </p:tgtEl>
                                        <p:attrNameLst>
                                          <p:attrName>ppt_w</p:attrName>
                                        </p:attrNameLst>
                                      </p:cBhvr>
                                      <p:tavLst>
                                        <p:tav tm="0">
                                          <p:val>
                                            <p:strVal val="ppt_w"/>
                                          </p:val>
                                        </p:tav>
                                        <p:tav tm="100000">
                                          <p:val>
                                            <p:fltVal val="0"/>
                                          </p:val>
                                        </p:tav>
                                      </p:tavLst>
                                    </p:anim>
                                    <p:anim calcmode="lin" valueType="num">
                                      <p:cBhvr>
                                        <p:cTn id="12" dur="500"/>
                                        <p:tgtEl>
                                          <p:spTgt spid="28"/>
                                        </p:tgtEl>
                                        <p:attrNameLst>
                                          <p:attrName>ppt_h</p:attrName>
                                        </p:attrNameLst>
                                      </p:cBhvr>
                                      <p:tavLst>
                                        <p:tav tm="0">
                                          <p:val>
                                            <p:strVal val="ppt_h"/>
                                          </p:val>
                                        </p:tav>
                                        <p:tav tm="100000">
                                          <p:val>
                                            <p:fltVal val="0"/>
                                          </p:val>
                                        </p:tav>
                                      </p:tavLst>
                                    </p:anim>
                                    <p:anim calcmode="lin" valueType="num">
                                      <p:cBhvr>
                                        <p:cTn id="13" dur="500"/>
                                        <p:tgtEl>
                                          <p:spTgt spid="28"/>
                                        </p:tgtEl>
                                        <p:attrNameLst>
                                          <p:attrName>style.rotation</p:attrName>
                                        </p:attrNameLst>
                                      </p:cBhvr>
                                      <p:tavLst>
                                        <p:tav tm="0">
                                          <p:val>
                                            <p:fltVal val="0"/>
                                          </p:val>
                                        </p:tav>
                                        <p:tav tm="100000">
                                          <p:val>
                                            <p:fltVal val="360"/>
                                          </p:val>
                                        </p:tav>
                                      </p:tavLst>
                                    </p:anim>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xit" presetSubtype="0" accel="100000" fill="hold" grpId="0" nodeType="clickEffect">
                                  <p:stCondLst>
                                    <p:cond delay="0"/>
                                  </p:stCondLst>
                                  <p:childTnLst>
                                    <p:anim calcmode="lin" valueType="num">
                                      <p:cBhvr>
                                        <p:cTn id="24" dur="500"/>
                                        <p:tgtEl>
                                          <p:spTgt spid="29"/>
                                        </p:tgtEl>
                                        <p:attrNameLst>
                                          <p:attrName>ppt_w</p:attrName>
                                        </p:attrNameLst>
                                      </p:cBhvr>
                                      <p:tavLst>
                                        <p:tav tm="0">
                                          <p:val>
                                            <p:strVal val="ppt_w"/>
                                          </p:val>
                                        </p:tav>
                                        <p:tav tm="100000">
                                          <p:val>
                                            <p:fltVal val="0"/>
                                          </p:val>
                                        </p:tav>
                                      </p:tavLst>
                                    </p:anim>
                                    <p:anim calcmode="lin" valueType="num">
                                      <p:cBhvr>
                                        <p:cTn id="25" dur="500"/>
                                        <p:tgtEl>
                                          <p:spTgt spid="29"/>
                                        </p:tgtEl>
                                        <p:attrNameLst>
                                          <p:attrName>ppt_h</p:attrName>
                                        </p:attrNameLst>
                                      </p:cBhvr>
                                      <p:tavLst>
                                        <p:tav tm="0">
                                          <p:val>
                                            <p:strVal val="ppt_h"/>
                                          </p:val>
                                        </p:tav>
                                        <p:tav tm="100000">
                                          <p:val>
                                            <p:fltVal val="0"/>
                                          </p:val>
                                        </p:tav>
                                      </p:tavLst>
                                    </p:anim>
                                    <p:anim calcmode="lin" valueType="num">
                                      <p:cBhvr>
                                        <p:cTn id="26" dur="500"/>
                                        <p:tgtEl>
                                          <p:spTgt spid="29"/>
                                        </p:tgtEl>
                                        <p:attrNameLst>
                                          <p:attrName>style.rotation</p:attrName>
                                        </p:attrNameLst>
                                      </p:cBhvr>
                                      <p:tavLst>
                                        <p:tav tm="0">
                                          <p:val>
                                            <p:fltVal val="0"/>
                                          </p:val>
                                        </p:tav>
                                        <p:tav tm="100000">
                                          <p:val>
                                            <p:fltVal val="360"/>
                                          </p:val>
                                        </p:tav>
                                      </p:tavLst>
                                    </p:anim>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xit" presetSubtype="0" accel="100000" fill="hold" grpId="0" nodeType="clickEffect">
                                  <p:stCondLst>
                                    <p:cond delay="0"/>
                                  </p:stCondLst>
                                  <p:childTnLst>
                                    <p:anim calcmode="lin" valueType="num">
                                      <p:cBhvr>
                                        <p:cTn id="37" dur="500"/>
                                        <p:tgtEl>
                                          <p:spTgt spid="30"/>
                                        </p:tgtEl>
                                        <p:attrNameLst>
                                          <p:attrName>ppt_w</p:attrName>
                                        </p:attrNameLst>
                                      </p:cBhvr>
                                      <p:tavLst>
                                        <p:tav tm="0">
                                          <p:val>
                                            <p:strVal val="ppt_w"/>
                                          </p:val>
                                        </p:tav>
                                        <p:tav tm="100000">
                                          <p:val>
                                            <p:fltVal val="0"/>
                                          </p:val>
                                        </p:tav>
                                      </p:tavLst>
                                    </p:anim>
                                    <p:anim calcmode="lin" valueType="num">
                                      <p:cBhvr>
                                        <p:cTn id="38" dur="500"/>
                                        <p:tgtEl>
                                          <p:spTgt spid="30"/>
                                        </p:tgtEl>
                                        <p:attrNameLst>
                                          <p:attrName>ppt_h</p:attrName>
                                        </p:attrNameLst>
                                      </p:cBhvr>
                                      <p:tavLst>
                                        <p:tav tm="0">
                                          <p:val>
                                            <p:strVal val="ppt_h"/>
                                          </p:val>
                                        </p:tav>
                                        <p:tav tm="100000">
                                          <p:val>
                                            <p:fltVal val="0"/>
                                          </p:val>
                                        </p:tav>
                                      </p:tavLst>
                                    </p:anim>
                                    <p:anim calcmode="lin" valueType="num">
                                      <p:cBhvr>
                                        <p:cTn id="39" dur="500"/>
                                        <p:tgtEl>
                                          <p:spTgt spid="30"/>
                                        </p:tgtEl>
                                        <p:attrNameLst>
                                          <p:attrName>style.rotation</p:attrName>
                                        </p:attrNameLst>
                                      </p:cBhvr>
                                      <p:tavLst>
                                        <p:tav tm="0">
                                          <p:val>
                                            <p:fltVal val="0"/>
                                          </p:val>
                                        </p:tav>
                                        <p:tav tm="100000">
                                          <p:val>
                                            <p:fltVal val="36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31"/>
                                        </p:tgtEl>
                                        <p:attrNameLst>
                                          <p:attrName>ppt_w</p:attrName>
                                        </p:attrNameLst>
                                      </p:cBhvr>
                                      <p:tavLst>
                                        <p:tav tm="0">
                                          <p:val>
                                            <p:strVal val="ppt_w"/>
                                          </p:val>
                                        </p:tav>
                                        <p:tav tm="100000">
                                          <p:val>
                                            <p:fltVal val="0"/>
                                          </p:val>
                                        </p:tav>
                                      </p:tavLst>
                                    </p:anim>
                                    <p:anim calcmode="lin" valueType="num">
                                      <p:cBhvr>
                                        <p:cTn id="51" dur="500"/>
                                        <p:tgtEl>
                                          <p:spTgt spid="31"/>
                                        </p:tgtEl>
                                        <p:attrNameLst>
                                          <p:attrName>ppt_h</p:attrName>
                                        </p:attrNameLst>
                                      </p:cBhvr>
                                      <p:tavLst>
                                        <p:tav tm="0">
                                          <p:val>
                                            <p:strVal val="ppt_h"/>
                                          </p:val>
                                        </p:tav>
                                        <p:tav tm="100000">
                                          <p:val>
                                            <p:fltVal val="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circle(in)">
                                      <p:cBhvr>
                                        <p:cTn id="58" dur="2000"/>
                                        <p:tgtEl>
                                          <p:spTgt spid="26"/>
                                        </p:tgtEl>
                                      </p:cBhvr>
                                    </p:animEffect>
                                  </p:childTnLst>
                                </p:cTn>
                              </p:par>
                              <p:par>
                                <p:cTn id="59" presetID="6" presetClass="entr" presetSubtype="16"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circle(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xit" presetSubtype="0" accel="100000" fill="hold" grpId="0" nodeType="clickEffect">
                                  <p:stCondLst>
                                    <p:cond delay="0"/>
                                  </p:stCondLst>
                                  <p:childTnLst>
                                    <p:anim calcmode="lin" valueType="num">
                                      <p:cBhvr>
                                        <p:cTn id="65" dur="500"/>
                                        <p:tgtEl>
                                          <p:spTgt spid="32"/>
                                        </p:tgtEl>
                                        <p:attrNameLst>
                                          <p:attrName>ppt_w</p:attrName>
                                        </p:attrNameLst>
                                      </p:cBhvr>
                                      <p:tavLst>
                                        <p:tav tm="0">
                                          <p:val>
                                            <p:strVal val="ppt_w"/>
                                          </p:val>
                                        </p:tav>
                                        <p:tav tm="100000">
                                          <p:val>
                                            <p:fltVal val="0"/>
                                          </p:val>
                                        </p:tav>
                                      </p:tavLst>
                                    </p:anim>
                                    <p:anim calcmode="lin" valueType="num">
                                      <p:cBhvr>
                                        <p:cTn id="66" dur="500"/>
                                        <p:tgtEl>
                                          <p:spTgt spid="32"/>
                                        </p:tgtEl>
                                        <p:attrNameLst>
                                          <p:attrName>ppt_h</p:attrName>
                                        </p:attrNameLst>
                                      </p:cBhvr>
                                      <p:tavLst>
                                        <p:tav tm="0">
                                          <p:val>
                                            <p:strVal val="ppt_h"/>
                                          </p:val>
                                        </p:tav>
                                        <p:tav tm="100000">
                                          <p:val>
                                            <p:fltVal val="0"/>
                                          </p:val>
                                        </p:tav>
                                      </p:tavLst>
                                    </p:anim>
                                    <p:anim calcmode="lin" valueType="num">
                                      <p:cBhvr>
                                        <p:cTn id="67" dur="500"/>
                                        <p:tgtEl>
                                          <p:spTgt spid="32"/>
                                        </p:tgtEl>
                                        <p:attrNameLst>
                                          <p:attrName>style.rotation</p:attrName>
                                        </p:attrNameLst>
                                      </p:cBhvr>
                                      <p:tavLst>
                                        <p:tav tm="0">
                                          <p:val>
                                            <p:fltVal val="0"/>
                                          </p:val>
                                        </p:tav>
                                        <p:tav tm="100000">
                                          <p:val>
                                            <p:fltVal val="36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6" grpId="0"/>
      <p:bldP spid="27" grpId="0"/>
      <p:bldP spid="28" grpId="0" animBg="1"/>
      <p:bldP spid="29" grpId="0" animBg="1"/>
      <p:bldP spid="30" grpId="0" animBg="1"/>
      <p:bldP spid="31" grpId="0" animBg="1"/>
      <p:bldP spid="32"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6862" y="2947987"/>
            <a:ext cx="1328737" cy="4953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00425" y="2924175"/>
            <a:ext cx="1419225" cy="495300"/>
          </a:xfrm>
          <a:prstGeom prst="rect">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64957" y="2922646"/>
            <a:ext cx="2038350" cy="481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62575" y="2438400"/>
            <a:ext cx="203835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5400000">
            <a:off x="5981700" y="1069181"/>
            <a:ext cx="933450" cy="1728788"/>
          </a:xfrm>
          <a:prstGeom prst="flowChartDela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5743575" y="2667000"/>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66949" y="3771900"/>
            <a:ext cx="5591175"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Sơ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ngoại</a:t>
            </a:r>
            <a:endParaRPr lang="en-US" sz="1800"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V="1">
            <a:off x="6200775" y="2667000"/>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44842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92467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972175" y="2655094"/>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95599" y="3186112"/>
            <a:ext cx="5048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19650" y="3148012"/>
            <a:ext cx="542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696075" y="2666999"/>
            <a:ext cx="9525" cy="2667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47812" y="3017021"/>
            <a:ext cx="14620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NGUỒN ĐIỆN</a:t>
            </a:r>
          </a:p>
        </p:txBody>
      </p:sp>
      <p:sp>
        <p:nvSpPr>
          <p:cNvPr id="22" name="TextBox 21"/>
          <p:cNvSpPr txBox="1"/>
          <p:nvPr/>
        </p:nvSpPr>
        <p:spPr>
          <a:xfrm>
            <a:off x="3533774" y="2883671"/>
            <a:ext cx="1381126"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BỘ PHẬN ĐIỀU KHIỂN</a:t>
            </a:r>
          </a:p>
        </p:txBody>
      </p:sp>
      <p:sp>
        <p:nvSpPr>
          <p:cNvPr id="23" name="TextBox 22"/>
          <p:cNvSpPr txBox="1"/>
          <p:nvPr/>
        </p:nvSpPr>
        <p:spPr>
          <a:xfrm>
            <a:off x="5557838" y="2916075"/>
            <a:ext cx="2188368"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MÂM NHIỆT </a:t>
            </a:r>
          </a:p>
          <a:p>
            <a:r>
              <a:rPr lang="en-US" sz="1400" b="1" dirty="0">
                <a:solidFill>
                  <a:schemeClr val="bg1"/>
                </a:solidFill>
                <a:latin typeface="Times New Roman" panose="02020603050405020304" pitchFamily="18" charset="0"/>
                <a:cs typeface="Times New Roman" panose="02020603050405020304" pitchFamily="18" charset="0"/>
              </a:rPr>
              <a:t>HỒNG NGOẠI</a:t>
            </a:r>
          </a:p>
        </p:txBody>
      </p:sp>
      <p:cxnSp>
        <p:nvCxnSpPr>
          <p:cNvPr id="25" name="Straight Connector 24"/>
          <p:cNvCxnSpPr>
            <a:stCxn id="7" idx="3"/>
          </p:cNvCxnSpPr>
          <p:nvPr/>
        </p:nvCxnSpPr>
        <p:spPr>
          <a:xfrm flipV="1">
            <a:off x="7400925" y="2543175"/>
            <a:ext cx="600075" cy="9525"/>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900987" y="2362020"/>
            <a:ext cx="1014413"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bếp</a:t>
            </a:r>
            <a:endParaRPr lang="en-US" sz="1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981700" y="1745412"/>
            <a:ext cx="952500" cy="30008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NỒI NẤU</a:t>
            </a:r>
          </a:p>
        </p:txBody>
      </p:sp>
      <p:sp>
        <p:nvSpPr>
          <p:cNvPr id="33" name="Rectangle 32"/>
          <p:cNvSpPr/>
          <p:nvPr/>
        </p:nvSpPr>
        <p:spPr>
          <a:xfrm>
            <a:off x="196561" y="138893"/>
            <a:ext cx="4699748" cy="328103"/>
          </a:xfrm>
          <a:prstGeom prst="rect">
            <a:avLst/>
          </a:prstGeom>
        </p:spPr>
        <p:txBody>
          <a:bodyPr wrap="none">
            <a:spAutoFit/>
          </a:bodyPr>
          <a:lstStyle/>
          <a:p>
            <a:pPr indent="-171450">
              <a:lnSpc>
                <a:spcPct val="120000"/>
              </a:lnSpc>
            </a:pPr>
            <a:r>
              <a:rPr lang="en-US" sz="1400" b="1" dirty="0">
                <a:solidFill>
                  <a:srgbClr val="FF0000"/>
                </a:solidFill>
                <a:latin typeface="Times New Roman" panose="02020603050405020304" pitchFamily="18" charset="0"/>
                <a:ea typeface="Arial" panose="020B0604020202020204" pitchFamily="34" charset="0"/>
              </a:rPr>
              <a:t>II. NGUYÊN LÝ HOẠT ĐỘNG CỦA BẾP HỒNG NGOẠI</a:t>
            </a:r>
            <a:endParaRPr lang="en-US" sz="1100" dirty="0">
              <a:solidFill>
                <a:srgbClr val="FF0000"/>
              </a:solidFill>
              <a:latin typeface="Arial" panose="020B0604020202020204" pitchFamily="34" charset="0"/>
              <a:ea typeface="Arial" panose="020B0604020202020204" pitchFamily="34" charset="0"/>
            </a:endParaRPr>
          </a:p>
        </p:txBody>
      </p:sp>
      <p:sp>
        <p:nvSpPr>
          <p:cNvPr id="34" name="TextBox 33"/>
          <p:cNvSpPr txBox="1"/>
          <p:nvPr/>
        </p:nvSpPr>
        <p:spPr>
          <a:xfrm>
            <a:off x="619125" y="466996"/>
            <a:ext cx="7381875" cy="646331"/>
          </a:xfrm>
          <a:prstGeom prst="rect">
            <a:avLst/>
          </a:prstGeom>
          <a:noFill/>
        </p:spPr>
        <p:txBody>
          <a:bodyPr wrap="square" rtlCol="0">
            <a:spAutoFit/>
          </a:bodyPr>
          <a:lstStyle/>
          <a:p>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Bếp</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hồng</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ngoại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làm</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việc</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như</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thế</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nào</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Giải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thích</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tại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sao</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khi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nấu</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mặt</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bếp</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bị</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nóng</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lên</a:t>
            </a:r>
            <a:r>
              <a:rPr lang="en-US" sz="1800" b="1" dirty="0">
                <a:solidFill>
                  <a:schemeClr val="accent1">
                    <a:lumMod val="75000"/>
                  </a:schemeClr>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5646" y="749193"/>
            <a:ext cx="7207703" cy="1569660"/>
          </a:xfrm>
          <a:prstGeom prst="rect">
            <a:avLst/>
          </a:prstGeom>
        </p:spPr>
        <p:txBody>
          <a:bodyPr wrap="square">
            <a:spAutoFit/>
          </a:bodyPr>
          <a:lstStyle/>
          <a:p>
            <a:pPr indent="-171450">
              <a:lnSpc>
                <a:spcPct val="120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cấp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mâm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hồng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nóng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truyền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nồi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nấu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làm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chín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ăn</a:t>
            </a:r>
            <a:endParaRPr lang="en-US" sz="2000" dirty="0">
              <a:latin typeface="Times New Roman" panose="02020603050405020304" pitchFamily="18" charset="0"/>
              <a:ea typeface="Arial" panose="020B0604020202020204" pitchFamily="34" charset="0"/>
              <a:cs typeface="Times New Roman" panose="02020603050405020304" pitchFamily="18" charset="0"/>
            </a:endParaRPr>
          </a:p>
          <a:p>
            <a:pPr marL="9525" marR="123825" indent="-171450">
              <a:lnSpc>
                <a:spcPct val="120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lí</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làm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như</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quá</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sử</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mặt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bếp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hồng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ngoại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cao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màu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đỏ</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Rectangle 5"/>
          <p:cNvSpPr/>
          <p:nvPr/>
        </p:nvSpPr>
        <p:spPr>
          <a:xfrm>
            <a:off x="196561" y="205568"/>
            <a:ext cx="4699748" cy="328103"/>
          </a:xfrm>
          <a:prstGeom prst="rect">
            <a:avLst/>
          </a:prstGeom>
        </p:spPr>
        <p:txBody>
          <a:bodyPr wrap="none">
            <a:spAutoFit/>
          </a:bodyPr>
          <a:lstStyle/>
          <a:p>
            <a:pPr indent="-171450">
              <a:lnSpc>
                <a:spcPct val="120000"/>
              </a:lnSpc>
            </a:pPr>
            <a:r>
              <a:rPr lang="en-US" sz="1400" b="1" dirty="0">
                <a:solidFill>
                  <a:srgbClr val="FF0000"/>
                </a:solidFill>
                <a:latin typeface="Times New Roman" panose="02020603050405020304" pitchFamily="18" charset="0"/>
                <a:ea typeface="Arial" panose="020B0604020202020204" pitchFamily="34" charset="0"/>
              </a:rPr>
              <a:t>II. NGUYÊN LÝ HOẠT ĐỘNG CỦA BẾP HỒNG NGOẠI</a:t>
            </a:r>
            <a:endParaRPr lang="en-US" sz="1100" dirty="0">
              <a:solidFill>
                <a:srgbClr val="FF0000"/>
              </a:solidFill>
              <a:latin typeface="Arial" panose="020B0604020202020204" pitchFamily="34" charset="0"/>
              <a:ea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794" y="3659655"/>
            <a:ext cx="10634382" cy="1460500"/>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vi-VN" sz="795"/>
          </a:p>
        </p:txBody>
      </p:sp>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956" y="295089"/>
            <a:ext cx="4151262"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70" b="1" u="sng">
                <a:solidFill>
                  <a:srgbClr val="339966"/>
                </a:solidFill>
                <a:latin typeface="Times New Roman" panose="02020603050405020304" pitchFamily="18" charset="0"/>
              </a:rPr>
              <a:t>II. </a:t>
            </a:r>
            <a:r>
              <a:rPr lang="en-US" altLang="en-US" sz="2470" b="1" u="sng">
                <a:solidFill>
                  <a:srgbClr val="339966"/>
                </a:solidFill>
                <a:latin typeface="Times New Roman" panose="02020603050405020304" pitchFamily="18" charset="0"/>
              </a:rPr>
              <a:t>NGUYÊN LÝ LÀM VIỆC</a:t>
            </a:r>
            <a:endParaRPr lang="en-US" altLang="vi-VN" sz="2470" b="1" u="sng">
              <a:solidFill>
                <a:srgbClr val="339966"/>
              </a:solidFill>
              <a:latin typeface="Times New Roman" panose="02020603050405020304" pitchFamily="18" charset="0"/>
            </a:endParaRPr>
          </a:p>
        </p:txBody>
      </p:sp>
      <p:sp>
        <p:nvSpPr>
          <p:cNvPr id="24" name="Rectangle 23"/>
          <p:cNvSpPr>
            <a:spLocks noChangeArrowheads="1"/>
          </p:cNvSpPr>
          <p:nvPr/>
        </p:nvSpPr>
        <p:spPr bwMode="auto">
          <a:xfrm>
            <a:off x="990787" y="716243"/>
            <a:ext cx="4572000"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470">
                <a:solidFill>
                  <a:srgbClr val="0070C0"/>
                </a:solidFill>
                <a:latin typeface="Times New Roman" panose="02020603050405020304" pitchFamily="18" charset="0"/>
                <a:cs typeface="Times New Roman" panose="02020603050405020304" pitchFamily="18" charset="0"/>
              </a:rPr>
              <a:t>Khi được cấp điện, mâm nhiệt hồng ngoại  nóng lên, truyền nhiệt tới nồi nấu và làm chín thức ăn</a:t>
            </a:r>
            <a:r>
              <a:rPr lang="en-US" altLang="en-US" sz="2470">
                <a:solidFill>
                  <a:srgbClr val="0070C0"/>
                </a:solidFill>
                <a:latin typeface="Times New Roman" panose="02020603050405020304" pitchFamily="18" charset="0"/>
                <a:cs typeface="Times New Roman" panose="02020603050405020304" pitchFamily="18" charset="0"/>
              </a:rPr>
              <a:t> </a:t>
            </a:r>
          </a:p>
        </p:txBody>
      </p:sp>
      <p:pic>
        <p:nvPicPr>
          <p:cNvPr id="7174" name="Picture 10" descr="Screen Clipping"/>
          <p:cNvPicPr>
            <a:picLocks noChangeAspect="1"/>
          </p:cNvPicPr>
          <p:nvPr/>
        </p:nvPicPr>
        <p:blipFill>
          <a:blip r:embed="rId2">
            <a:extLst>
              <a:ext uri="{28A0092B-C50C-407E-A947-70E740481C1C}">
                <a14:useLocalDpi xmlns:a14="http://schemas.microsoft.com/office/drawing/2010/main" val="0"/>
              </a:ext>
            </a:extLst>
          </a:blip>
          <a:srcRect b="16170"/>
          <a:stretch>
            <a:fillRect/>
          </a:stretch>
        </p:blipFill>
        <p:spPr bwMode="auto">
          <a:xfrm>
            <a:off x="822699" y="2357905"/>
            <a:ext cx="7487397" cy="219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5669" y="295088"/>
            <a:ext cx="608853" cy="42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794" y="3659655"/>
            <a:ext cx="10634382" cy="1460500"/>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vi-VN" sz="795"/>
          </a:p>
        </p:txBody>
      </p:sp>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956" y="295089"/>
            <a:ext cx="4445445"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70" b="1" u="sng">
                <a:solidFill>
                  <a:srgbClr val="339966"/>
                </a:solidFill>
                <a:latin typeface="Times New Roman" panose="02020603050405020304" pitchFamily="18" charset="0"/>
              </a:rPr>
              <a:t>III. </a:t>
            </a:r>
            <a:r>
              <a:rPr lang="en-US" altLang="en-US" sz="2470" b="1" u="sng">
                <a:solidFill>
                  <a:srgbClr val="339966"/>
                </a:solidFill>
                <a:latin typeface="Times New Roman" panose="02020603050405020304" pitchFamily="18" charset="0"/>
              </a:rPr>
              <a:t>LỰA CHỌN VÀ SỬ DỤNG</a:t>
            </a:r>
            <a:endParaRPr lang="en-US" altLang="vi-VN" sz="2470" b="1" u="sng">
              <a:solidFill>
                <a:srgbClr val="339966"/>
              </a:solidFill>
              <a:latin typeface="Times New Roman" panose="02020603050405020304" pitchFamily="18" charset="0"/>
            </a:endParaRPr>
          </a:p>
        </p:txBody>
      </p:sp>
      <p:sp>
        <p:nvSpPr>
          <p:cNvPr id="14" name="Rectangle 13"/>
          <p:cNvSpPr>
            <a:spLocks noChangeArrowheads="1"/>
          </p:cNvSpPr>
          <p:nvPr/>
        </p:nvSpPr>
        <p:spPr bwMode="auto">
          <a:xfrm>
            <a:off x="1022537" y="1301750"/>
            <a:ext cx="7511676"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470">
                <a:solidFill>
                  <a:srgbClr val="0070C0"/>
                </a:solidFill>
                <a:latin typeface="Times New Roman" panose="02020603050405020304" pitchFamily="18" charset="0"/>
                <a:cs typeface="Times New Roman" panose="02020603050405020304" pitchFamily="18" charset="0"/>
              </a:rPr>
              <a:t>Việc lựa chọn bếp hồng ngoại cần quan tâm tâm đến nhu cầu sử dụng điều kiện kinh tế của gia đình để lựa chọn chức năng chiếu sáng công suất thương hiệu của bếp</a:t>
            </a:r>
            <a:endParaRPr lang="en-US" altLang="en-US" sz="2470">
              <a:solidFill>
                <a:srgbClr val="0070C0"/>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282015" y="708773"/>
            <a:ext cx="1757978"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70">
                <a:solidFill>
                  <a:srgbClr val="8DC7B0"/>
                </a:solidFill>
                <a:latin typeface="Times New Roman" panose="02020603050405020304" pitchFamily="18" charset="0"/>
              </a:rPr>
              <a:t>1. </a:t>
            </a:r>
            <a:r>
              <a:rPr lang="en-US" altLang="en-US" sz="2470">
                <a:solidFill>
                  <a:srgbClr val="8DC7B0"/>
                </a:solidFill>
                <a:latin typeface="Times New Roman" panose="02020603050405020304" pitchFamily="18" charset="0"/>
              </a:rPr>
              <a:t>Lựa chọn </a:t>
            </a:r>
            <a:endParaRPr lang="en-US" altLang="vi-VN" sz="2470">
              <a:solidFill>
                <a:srgbClr val="8DC7B0"/>
              </a:solidFill>
              <a:latin typeface="Times New Roman" panose="02020603050405020304" pitchFamily="18" charset="0"/>
            </a:endParaRPr>
          </a:p>
        </p:txBody>
      </p:sp>
      <p:pic>
        <p:nvPicPr>
          <p:cNvPr id="8199" name="Picture 9"/>
          <p:cNvPicPr>
            <a:picLocks noChangeAspect="1"/>
          </p:cNvPicPr>
          <p:nvPr/>
        </p:nvPicPr>
        <p:blipFill>
          <a:blip r:embed="rId2">
            <a:extLst>
              <a:ext uri="{28A0092B-C50C-407E-A947-70E740481C1C}">
                <a14:useLocalDpi xmlns:a14="http://schemas.microsoft.com/office/drawing/2010/main" val="0"/>
              </a:ext>
            </a:extLst>
          </a:blip>
          <a:srcRect b="10176"/>
          <a:stretch>
            <a:fillRect/>
          </a:stretch>
        </p:blipFill>
        <p:spPr bwMode="auto">
          <a:xfrm>
            <a:off x="1447426" y="2702485"/>
            <a:ext cx="5939118" cy="228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427" y="393140"/>
            <a:ext cx="609787" cy="43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huong dan su dung bep hong ngo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794" y="3659655"/>
            <a:ext cx="10634382" cy="1460500"/>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vi-VN" sz="795"/>
          </a:p>
        </p:txBody>
      </p:sp>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 name="Rectangle 13"/>
          <p:cNvSpPr>
            <a:spLocks noChangeArrowheads="1"/>
          </p:cNvSpPr>
          <p:nvPr/>
        </p:nvSpPr>
        <p:spPr bwMode="auto">
          <a:xfrm>
            <a:off x="466912" y="1039346"/>
            <a:ext cx="4572000"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a) </a:t>
            </a:r>
            <a:r>
              <a:rPr lang="en-US" altLang="en-US" sz="795"/>
              <a:t>  </a:t>
            </a:r>
            <a:r>
              <a:rPr lang="en-US" altLang="en-US" sz="2470">
                <a:solidFill>
                  <a:srgbClr val="0070C0"/>
                </a:solidFill>
                <a:latin typeface="Times New Roman" panose="02020603050405020304" pitchFamily="18" charset="0"/>
                <a:cs typeface="Times New Roman" panose="02020603050405020304" pitchFamily="18" charset="0"/>
              </a:rPr>
              <a:t>Những bước cơ bản khi sử dụng </a:t>
            </a:r>
            <a:r>
              <a:rPr lang="vi-VN" altLang="en-US" sz="2470">
                <a:solidFill>
                  <a:srgbClr val="0070C0"/>
                </a:solidFill>
                <a:latin typeface="Times New Roman" panose="02020603050405020304" pitchFamily="18" charset="0"/>
                <a:cs typeface="Times New Roman" panose="02020603050405020304" pitchFamily="18" charset="0"/>
              </a:rPr>
              <a:t/>
            </a:r>
            <a:br>
              <a:rPr lang="vi-VN" altLang="en-US" sz="2470">
                <a:solidFill>
                  <a:srgbClr val="0070C0"/>
                </a:solidFill>
                <a:latin typeface="Times New Roman" panose="02020603050405020304" pitchFamily="18" charset="0"/>
                <a:cs typeface="Times New Roman" panose="02020603050405020304" pitchFamily="18" charset="0"/>
              </a:rPr>
            </a:br>
            <a:endParaRPr lang="en-US" altLang="en-US" sz="2470">
              <a:solidFill>
                <a:srgbClr val="0070C0"/>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282015" y="708773"/>
            <a:ext cx="1538367"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70">
                <a:solidFill>
                  <a:srgbClr val="8DC7B0"/>
                </a:solidFill>
                <a:latin typeface="Times New Roman" panose="02020603050405020304" pitchFamily="18" charset="0"/>
              </a:rPr>
              <a:t>2. </a:t>
            </a:r>
            <a:r>
              <a:rPr lang="en-US" altLang="en-US" sz="2470">
                <a:solidFill>
                  <a:srgbClr val="8DC7B0"/>
                </a:solidFill>
                <a:latin typeface="Times New Roman" panose="02020603050405020304" pitchFamily="18" charset="0"/>
              </a:rPr>
              <a:t>Sử dụng</a:t>
            </a:r>
            <a:endParaRPr lang="en-US" altLang="vi-VN" sz="2470">
              <a:solidFill>
                <a:srgbClr val="8DC7B0"/>
              </a:solidFill>
              <a:latin typeface="Times New Roman" panose="02020603050405020304" pitchFamily="18" charset="0"/>
            </a:endParaRPr>
          </a:p>
        </p:txBody>
      </p:sp>
      <p:sp>
        <p:nvSpPr>
          <p:cNvPr id="10" name="Rectangle 9"/>
          <p:cNvSpPr>
            <a:spLocks noChangeArrowheads="1"/>
          </p:cNvSpPr>
          <p:nvPr/>
        </p:nvSpPr>
        <p:spPr bwMode="auto">
          <a:xfrm>
            <a:off x="864721" y="1741581"/>
            <a:ext cx="4572000" cy="84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Chuẩn bị</a:t>
            </a:r>
            <a:r>
              <a:rPr lang="vi-VN" altLang="en-US" sz="2470">
                <a:solidFill>
                  <a:srgbClr val="0070C0"/>
                </a:solidFill>
                <a:latin typeface="Times New Roman" panose="02020603050405020304" pitchFamily="18" charset="0"/>
                <a:cs typeface="Times New Roman" panose="02020603050405020304" pitchFamily="18" charset="0"/>
              </a:rPr>
              <a:t/>
            </a:r>
            <a:br>
              <a:rPr lang="vi-VN" altLang="en-US" sz="2470">
                <a:solidFill>
                  <a:srgbClr val="0070C0"/>
                </a:solidFill>
                <a:latin typeface="Times New Roman" panose="02020603050405020304" pitchFamily="18" charset="0"/>
                <a:cs typeface="Times New Roman" panose="02020603050405020304" pitchFamily="18" charset="0"/>
              </a:rPr>
            </a:br>
            <a:endParaRPr lang="en-US" altLang="en-US" sz="2470">
              <a:solidFill>
                <a:srgbClr val="0070C0"/>
              </a:solidFill>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468779" y="3613897"/>
            <a:ext cx="4572000" cy="134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Tắt bếp</a:t>
            </a:r>
            <a:endParaRPr lang="vi-VN" altLang="en-US" sz="2470">
              <a:solidFill>
                <a:srgbClr val="0070C0"/>
              </a:solidFill>
              <a:latin typeface="Times New Roman" panose="02020603050405020304" pitchFamily="18" charset="0"/>
              <a:cs typeface="Times New Roman" panose="02020603050405020304" pitchFamily="18" charset="0"/>
            </a:endParaRPr>
          </a:p>
          <a:p>
            <a:r>
              <a:rPr lang="vi-VN" altLang="en-US" sz="2470">
                <a:solidFill>
                  <a:srgbClr val="0070C0"/>
                </a:solidFill>
                <a:latin typeface="Times New Roman" panose="02020603050405020304" pitchFamily="18" charset="0"/>
                <a:cs typeface="Times New Roman" panose="02020603050405020304" pitchFamily="18" charset="0"/>
              </a:rPr>
              <a:t>  </a:t>
            </a:r>
            <a:br>
              <a:rPr lang="vi-VN" altLang="en-US" sz="2470">
                <a:solidFill>
                  <a:srgbClr val="0070C0"/>
                </a:solidFill>
                <a:latin typeface="Times New Roman" panose="02020603050405020304" pitchFamily="18" charset="0"/>
                <a:cs typeface="Times New Roman" panose="02020603050405020304" pitchFamily="18" charset="0"/>
              </a:rPr>
            </a:br>
            <a:r>
              <a:rPr lang="vi-VN" altLang="en-US" sz="795"/>
              <a:t/>
            </a:r>
            <a:br>
              <a:rPr lang="vi-VN" altLang="en-US" sz="795"/>
            </a:br>
            <a:endParaRPr lang="en-US" altLang="en-US" sz="2470">
              <a:solidFill>
                <a:srgbClr val="0070C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630331" y="2528794"/>
            <a:ext cx="4572000" cy="134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795"/>
              <a:t> </a:t>
            </a:r>
            <a:r>
              <a:rPr lang="en-US" altLang="en-US" sz="795"/>
              <a:t> </a:t>
            </a:r>
            <a:r>
              <a:rPr lang="en-US" altLang="en-US" sz="2470">
                <a:solidFill>
                  <a:srgbClr val="0070C0"/>
                </a:solidFill>
                <a:latin typeface="Times New Roman" panose="02020603050405020304" pitchFamily="18" charset="0"/>
                <a:cs typeface="Times New Roman" panose="02020603050405020304" pitchFamily="18" charset="0"/>
              </a:rPr>
              <a:t>Bật bếp </a:t>
            </a:r>
            <a:r>
              <a:rPr lang="vi-VN" altLang="en-US" sz="2470">
                <a:solidFill>
                  <a:srgbClr val="0070C0"/>
                </a:solidFill>
                <a:latin typeface="Times New Roman" panose="02020603050405020304" pitchFamily="18" charset="0"/>
                <a:cs typeface="Times New Roman" panose="02020603050405020304" pitchFamily="18" charset="0"/>
              </a:rPr>
              <a:t> </a:t>
            </a:r>
            <a:br>
              <a:rPr lang="vi-VN" altLang="en-US" sz="2470">
                <a:solidFill>
                  <a:srgbClr val="0070C0"/>
                </a:solidFill>
                <a:latin typeface="Times New Roman" panose="02020603050405020304" pitchFamily="18" charset="0"/>
                <a:cs typeface="Times New Roman" panose="02020603050405020304" pitchFamily="18" charset="0"/>
              </a:rPr>
            </a:br>
            <a:r>
              <a:rPr lang="vi-VN" altLang="en-US" sz="2470">
                <a:solidFill>
                  <a:srgbClr val="0070C0"/>
                </a:solidFill>
                <a:latin typeface="Times New Roman" panose="02020603050405020304" pitchFamily="18" charset="0"/>
                <a:cs typeface="Times New Roman" panose="02020603050405020304" pitchFamily="18" charset="0"/>
              </a:rPr>
              <a:t> </a:t>
            </a:r>
            <a:br>
              <a:rPr lang="vi-VN" altLang="en-US" sz="2470">
                <a:solidFill>
                  <a:srgbClr val="0070C0"/>
                </a:solidFill>
                <a:latin typeface="Times New Roman" panose="02020603050405020304" pitchFamily="18" charset="0"/>
                <a:cs typeface="Times New Roman" panose="02020603050405020304" pitchFamily="18" charset="0"/>
              </a:rPr>
            </a:br>
            <a:r>
              <a:rPr lang="vi-VN" altLang="en-US" sz="795"/>
              <a:t/>
            </a:r>
            <a:br>
              <a:rPr lang="vi-VN" altLang="en-US" sz="795"/>
            </a:br>
            <a:endParaRPr lang="en-US" altLang="en-US" sz="2470">
              <a:solidFill>
                <a:srgbClr val="0070C0"/>
              </a:solidFill>
              <a:latin typeface="Times New Roman" panose="02020603050405020304" pitchFamily="18" charset="0"/>
              <a:cs typeface="Times New Roman" panose="02020603050405020304" pitchFamily="18" charset="0"/>
            </a:endParaRPr>
          </a:p>
        </p:txBody>
      </p:sp>
      <p:pic>
        <p:nvPicPr>
          <p:cNvPr id="922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6831" y="2489573"/>
            <a:ext cx="1863912" cy="112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8 lưu ý không thể không biết khi dùng bếp hồng ngoạ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662" y="2380317"/>
            <a:ext cx="3730625" cy="17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a:spLocks noChangeArrowheads="1"/>
          </p:cNvSpPr>
          <p:nvPr/>
        </p:nvSpPr>
        <p:spPr bwMode="auto">
          <a:xfrm>
            <a:off x="169956" y="295089"/>
            <a:ext cx="4445445"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70" b="1" u="sng">
                <a:solidFill>
                  <a:srgbClr val="339966"/>
                </a:solidFill>
                <a:latin typeface="Times New Roman" panose="02020603050405020304" pitchFamily="18" charset="0"/>
              </a:rPr>
              <a:t>III. </a:t>
            </a:r>
            <a:r>
              <a:rPr lang="en-US" altLang="en-US" sz="2470" b="1" u="sng">
                <a:solidFill>
                  <a:srgbClr val="339966"/>
                </a:solidFill>
                <a:latin typeface="Times New Roman" panose="02020603050405020304" pitchFamily="18" charset="0"/>
              </a:rPr>
              <a:t>LỰA CHỌN VÀ SỬ DỤNG</a:t>
            </a:r>
            <a:endParaRPr lang="en-US" altLang="vi-VN" sz="2470" b="1" u="sng">
              <a:solidFill>
                <a:srgbClr val="339966"/>
              </a:solidFill>
              <a:latin typeface="Times New Roman" panose="02020603050405020304" pitchFamily="18" charset="0"/>
            </a:endParaRPr>
          </a:p>
        </p:txBody>
      </p:sp>
      <p:pic>
        <p:nvPicPr>
          <p:cNvPr id="92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427" y="264273"/>
            <a:ext cx="609787" cy="43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0" grpId="0"/>
      <p:bldP spid="13" grpId="0"/>
      <p:bldP spid="1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9"/>
          <p:cNvSpPr/>
          <p:nvPr/>
        </p:nvSpPr>
        <p:spPr bwMode="auto">
          <a:xfrm rot="5400000">
            <a:off x="2360706" y="-2304677"/>
            <a:ext cx="4979147" cy="9752853"/>
          </a:xfrm>
          <a:custGeom>
            <a:avLst/>
            <a:gdLst>
              <a:gd name="T0" fmla="*/ 0 w 1943049"/>
              <a:gd name="T1" fmla="*/ 0 h 1943049"/>
              <a:gd name="T2" fmla="*/ 404840979 w 1943049"/>
              <a:gd name="T3" fmla="*/ 2097256205 h 1943049"/>
              <a:gd name="T4" fmla="*/ 0 w 1943049"/>
              <a:gd name="T5" fmla="*/ 2097256205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795"/>
          </a:p>
        </p:txBody>
      </p:sp>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244"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6412"/>
            <a:ext cx="914214" cy="40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p:nvPr/>
        </p:nvSpPr>
        <p:spPr bwMode="auto">
          <a:xfrm>
            <a:off x="1676214" y="339160"/>
            <a:ext cx="2160868" cy="51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25" b="1">
                <a:solidFill>
                  <a:srgbClr val="4ABFB6"/>
                </a:solidFill>
                <a:latin typeface="#9Slide04 AdrianeSwash" panose="02000504060000090004" pitchFamily="2" charset="0"/>
              </a:rPr>
              <a:t>Luyện tập</a:t>
            </a:r>
          </a:p>
        </p:txBody>
      </p:sp>
      <p:sp>
        <p:nvSpPr>
          <p:cNvPr id="19463" name="Rectangle 1"/>
          <p:cNvSpPr>
            <a:spLocks noChangeArrowheads="1"/>
          </p:cNvSpPr>
          <p:nvPr/>
        </p:nvSpPr>
        <p:spPr bwMode="auto">
          <a:xfrm>
            <a:off x="762000" y="987052"/>
            <a:ext cx="6372412" cy="84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B050"/>
                </a:solidFill>
                <a:latin typeface="Times New Roman" panose="02020603050405020304" pitchFamily="18" charset="0"/>
                <a:cs typeface="Times New Roman" panose="02020603050405020304" pitchFamily="18" charset="0"/>
              </a:rPr>
              <a:t>Căn cứ vào bảng điều khiển hình 13.3 mô tả các thao tác để thực hiện một số yêu cầu sau đây</a:t>
            </a:r>
          </a:p>
        </p:txBody>
      </p:sp>
      <p:sp>
        <p:nvSpPr>
          <p:cNvPr id="9" name="Rectangle 1"/>
          <p:cNvSpPr>
            <a:spLocks noChangeArrowheads="1"/>
          </p:cNvSpPr>
          <p:nvPr/>
        </p:nvSpPr>
        <p:spPr bwMode="auto">
          <a:xfrm>
            <a:off x="508935" y="2360706"/>
            <a:ext cx="4495426"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Bật, tắt bếp</a:t>
            </a:r>
          </a:p>
        </p:txBody>
      </p:sp>
      <p:sp>
        <p:nvSpPr>
          <p:cNvPr id="10" name="Rectangle 1"/>
          <p:cNvSpPr>
            <a:spLocks noChangeArrowheads="1"/>
          </p:cNvSpPr>
          <p:nvPr/>
        </p:nvSpPr>
        <p:spPr bwMode="auto">
          <a:xfrm>
            <a:off x="488391" y="2851897"/>
            <a:ext cx="4495426" cy="84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Tăng giảm </a:t>
            </a:r>
          </a:p>
          <a:p>
            <a:r>
              <a:rPr lang="en-US" altLang="en-US" sz="2470">
                <a:solidFill>
                  <a:srgbClr val="0070C0"/>
                </a:solidFill>
                <a:latin typeface="Times New Roman" panose="02020603050405020304" pitchFamily="18" charset="0"/>
                <a:cs typeface="Times New Roman" panose="02020603050405020304" pitchFamily="18" charset="0"/>
              </a:rPr>
              <a:t>nhiệt độ</a:t>
            </a:r>
          </a:p>
        </p:txBody>
      </p:sp>
      <p:sp>
        <p:nvSpPr>
          <p:cNvPr id="11" name="Rectangle 1"/>
          <p:cNvSpPr>
            <a:spLocks noChangeArrowheads="1"/>
          </p:cNvSpPr>
          <p:nvPr/>
        </p:nvSpPr>
        <p:spPr bwMode="auto">
          <a:xfrm>
            <a:off x="579905" y="3471956"/>
            <a:ext cx="4495426"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Nấu lẩu</a:t>
            </a:r>
          </a:p>
        </p:txBody>
      </p:sp>
      <p:sp>
        <p:nvSpPr>
          <p:cNvPr id="12" name="Rectangle 1"/>
          <p:cNvSpPr>
            <a:spLocks noChangeArrowheads="1"/>
          </p:cNvSpPr>
          <p:nvPr/>
        </p:nvSpPr>
        <p:spPr bwMode="auto">
          <a:xfrm>
            <a:off x="488390" y="3961280"/>
            <a:ext cx="2057213"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Hẹn giờ</a:t>
            </a:r>
          </a:p>
        </p:txBody>
      </p:sp>
      <p:pic>
        <p:nvPicPr>
          <p:cNvPr id="10251" name="Picture 2"/>
          <p:cNvPicPr>
            <a:picLocks noChangeAspect="1"/>
          </p:cNvPicPr>
          <p:nvPr/>
        </p:nvPicPr>
        <p:blipFill>
          <a:blip r:embed="rId3">
            <a:extLst>
              <a:ext uri="{28A0092B-C50C-407E-A947-70E740481C1C}">
                <a14:useLocalDpi xmlns:a14="http://schemas.microsoft.com/office/drawing/2010/main" val="0"/>
              </a:ext>
            </a:extLst>
          </a:blip>
          <a:srcRect l="-1181" t="6049" r="1181" b="11298"/>
          <a:stretch>
            <a:fillRect/>
          </a:stretch>
        </p:blipFill>
        <p:spPr bwMode="auto">
          <a:xfrm>
            <a:off x="2752912" y="1680882"/>
            <a:ext cx="6230471" cy="31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788" y="281082"/>
            <a:ext cx="609786" cy="43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787" y="151279"/>
            <a:ext cx="1295213" cy="9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268" name="Freeform 19"/>
          <p:cNvSpPr/>
          <p:nvPr/>
        </p:nvSpPr>
        <p:spPr bwMode="auto">
          <a:xfrm rot="5400000">
            <a:off x="2387320" y="-2305144"/>
            <a:ext cx="4979147" cy="9753787"/>
          </a:xfrm>
          <a:custGeom>
            <a:avLst/>
            <a:gdLst>
              <a:gd name="T0" fmla="*/ 0 w 1943049"/>
              <a:gd name="T1" fmla="*/ 0 h 1943049"/>
              <a:gd name="T2" fmla="*/ 404840979 w 1943049"/>
              <a:gd name="T3" fmla="*/ 2097256205 h 1943049"/>
              <a:gd name="T4" fmla="*/ 0 w 1943049"/>
              <a:gd name="T5" fmla="*/ 2097256205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795"/>
          </a:p>
        </p:txBody>
      </p:sp>
      <p:pic>
        <p:nvPicPr>
          <p:cNvPr id="11269"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6412"/>
            <a:ext cx="914214" cy="40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p:nvPr/>
        </p:nvSpPr>
        <p:spPr bwMode="auto">
          <a:xfrm>
            <a:off x="1676214" y="339160"/>
            <a:ext cx="2160868" cy="51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25" b="1">
                <a:solidFill>
                  <a:srgbClr val="4ABFB6"/>
                </a:solidFill>
                <a:latin typeface="#9Slide04 AdrianeSwash" panose="02000504060000090004" pitchFamily="2" charset="0"/>
              </a:rPr>
              <a:t>Luyện tập</a:t>
            </a:r>
          </a:p>
        </p:txBody>
      </p:sp>
      <p:sp>
        <p:nvSpPr>
          <p:cNvPr id="19463" name="Rectangle 1"/>
          <p:cNvSpPr>
            <a:spLocks noChangeArrowheads="1"/>
          </p:cNvSpPr>
          <p:nvPr/>
        </p:nvSpPr>
        <p:spPr bwMode="auto">
          <a:xfrm>
            <a:off x="762001" y="987052"/>
            <a:ext cx="4495426"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B050"/>
                </a:solidFill>
                <a:latin typeface="Times New Roman" panose="02020603050405020304" pitchFamily="18" charset="0"/>
                <a:cs typeface="Times New Roman" panose="02020603050405020304" pitchFamily="18" charset="0"/>
              </a:rPr>
              <a:t>Một số lưu ý khi sử dụng</a:t>
            </a:r>
          </a:p>
        </p:txBody>
      </p:sp>
      <p:sp>
        <p:nvSpPr>
          <p:cNvPr id="9" name="Rectangle 1"/>
          <p:cNvSpPr>
            <a:spLocks noChangeArrowheads="1"/>
          </p:cNvSpPr>
          <p:nvPr/>
        </p:nvSpPr>
        <p:spPr bwMode="auto">
          <a:xfrm>
            <a:off x="551891" y="1392332"/>
            <a:ext cx="4495426"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Đặt bếp ở nơi khô ráo thoáng mát</a:t>
            </a:r>
          </a:p>
        </p:txBody>
      </p:sp>
      <p:sp>
        <p:nvSpPr>
          <p:cNvPr id="10" name="Rectangle 1"/>
          <p:cNvSpPr>
            <a:spLocks noChangeArrowheads="1"/>
          </p:cNvSpPr>
          <p:nvPr/>
        </p:nvSpPr>
        <p:spPr bwMode="auto">
          <a:xfrm>
            <a:off x="598582" y="2177677"/>
            <a:ext cx="4495426"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Không được chạm tay trên bề mặt bếp khi đang nấu hoặc vừa nấu xong </a:t>
            </a:r>
          </a:p>
        </p:txBody>
      </p:sp>
      <p:sp>
        <p:nvSpPr>
          <p:cNvPr id="11" name="Rectangle 1"/>
          <p:cNvSpPr>
            <a:spLocks noChangeArrowheads="1"/>
          </p:cNvSpPr>
          <p:nvPr/>
        </p:nvSpPr>
        <p:spPr bwMode="auto">
          <a:xfrm>
            <a:off x="432361" y="3486897"/>
            <a:ext cx="4495426"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a:solidFill>
                  <a:srgbClr val="0070C0"/>
                </a:solidFill>
                <a:latin typeface="Times New Roman" panose="02020603050405020304" pitchFamily="18" charset="0"/>
                <a:cs typeface="Times New Roman" panose="02020603050405020304" pitchFamily="18" charset="0"/>
              </a:rPr>
              <a:t>Khi vệ sinh mặt bếp cần sử dụng phần mềm và chất tẩy rửa phù hợp </a:t>
            </a:r>
          </a:p>
        </p:txBody>
      </p:sp>
      <p:pic>
        <p:nvPicPr>
          <p:cNvPr id="11275" name="Picture 2" descr="bếp hồng ngoại tự tắt , nguyên nhân và cách khắc phụ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052" y="1611780"/>
            <a:ext cx="4448735" cy="294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p:cNvSpPr/>
          <p:nvPr/>
        </p:nvSpPr>
        <p:spPr>
          <a:xfrm rot="5400000">
            <a:off x="-1099110" y="2400861"/>
            <a:ext cx="2540000" cy="34177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787" y="387537"/>
            <a:ext cx="914213" cy="624728"/>
          </a:xfrm>
          <a:prstGeom prst="ellipse">
            <a:avLst/>
          </a:prstGeom>
          <a:solidFill>
            <a:schemeClr val="accent5">
              <a:lumMod val="50000"/>
            </a:schemeClr>
          </a:solidFill>
          <a:ln w="9525" cap="flat" cmpd="sng" algn="ctr">
            <a:noFill/>
            <a:prstDash val="solid"/>
            <a:round/>
            <a:headEnd type="none" w="med" len="med"/>
            <a:tailEnd type="none" w="med" len="med"/>
          </a:ln>
        </p:spPr>
        <p:txBody>
          <a:bodyPr lIns="79913" tIns="39956" rIns="79913" bIns="39956"/>
          <a:lstStyle/>
          <a:p>
            <a:pPr>
              <a:defRPr/>
            </a:pPr>
            <a:endParaRPr lang="en-US" sz="12410" dirty="0">
              <a:solidFill>
                <a:schemeClr val="bg1"/>
              </a:solidFill>
              <a:latin typeface="UVN Ke Chuyen1" panose="03030602030607080B05" pitchFamily="66" charset="0"/>
              <a:cs typeface="Arial" panose="020B0604020202020204" pitchFamily="34" charset="0"/>
            </a:endParaRPr>
          </a:p>
        </p:txBody>
      </p:sp>
      <p:sp>
        <p:nvSpPr>
          <p:cNvPr id="12292" name="Freeform 15"/>
          <p:cNvSpPr/>
          <p:nvPr/>
        </p:nvSpPr>
        <p:spPr bwMode="auto">
          <a:xfrm>
            <a:off x="1049618" y="416486"/>
            <a:ext cx="379132" cy="565897"/>
          </a:xfrm>
          <a:custGeom>
            <a:avLst/>
            <a:gdLst>
              <a:gd name="T0" fmla="*/ 0 w 380990"/>
              <a:gd name="T1" fmla="*/ 0 h 800806"/>
              <a:gd name="T2" fmla="*/ 186752 w 380990"/>
              <a:gd name="T3" fmla="*/ 0 h 800806"/>
              <a:gd name="T4" fmla="*/ 186752 w 380990"/>
              <a:gd name="T5" fmla="*/ 618275 h 800806"/>
              <a:gd name="T6" fmla="*/ 213817 w 380990"/>
              <a:gd name="T7" fmla="*/ 618275 h 800806"/>
              <a:gd name="T8" fmla="*/ 257502 w 380990"/>
              <a:gd name="T9" fmla="*/ 772104 h 800806"/>
              <a:gd name="T10" fmla="*/ 427563 w 380990"/>
              <a:gd name="T11" fmla="*/ 667397 h 800806"/>
              <a:gd name="T12" fmla="*/ 425513 w 380990"/>
              <a:gd name="T13" fmla="*/ 557092 h 800806"/>
              <a:gd name="T14" fmla="*/ 604200 w 380990"/>
              <a:gd name="T15" fmla="*/ 450963 h 800806"/>
              <a:gd name="T16" fmla="*/ 617825 w 380990"/>
              <a:gd name="T17" fmla="*/ 756352 h 800806"/>
              <a:gd name="T18" fmla="*/ 190095 w 380990"/>
              <a:gd name="T19" fmla="*/ 931637 h 800806"/>
              <a:gd name="T20" fmla="*/ 51662 w 380990"/>
              <a:gd name="T21" fmla="*/ 804842 h 800806"/>
              <a:gd name="T22" fmla="*/ 35933 w 380990"/>
              <a:gd name="T23" fmla="*/ 768483 h 800806"/>
              <a:gd name="T24" fmla="*/ 0 w 380990"/>
              <a:gd name="T25" fmla="*/ 768483 h 800806"/>
              <a:gd name="T26" fmla="*/ 0 w 380990"/>
              <a:gd name="T27" fmla="*/ 618275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990"/>
              <a:gd name="T43" fmla="*/ 0 h 800806"/>
              <a:gd name="T44" fmla="*/ 380990 w 380990"/>
              <a:gd name="T45" fmla="*/ 800806 h 8008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795"/>
          </a:p>
        </p:txBody>
      </p:sp>
      <p:sp>
        <p:nvSpPr>
          <p:cNvPr id="6" name="Oval 5"/>
          <p:cNvSpPr/>
          <p:nvPr/>
        </p:nvSpPr>
        <p:spPr bwMode="auto">
          <a:xfrm flipH="1">
            <a:off x="1018802" y="276412"/>
            <a:ext cx="203574" cy="169956"/>
          </a:xfrm>
          <a:prstGeom prst="ellipse">
            <a:avLst/>
          </a:prstGeom>
          <a:solidFill>
            <a:schemeClr val="accent5">
              <a:lumMod val="50000"/>
            </a:schemeClr>
          </a:solidFill>
          <a:ln w="9525" cap="flat" cmpd="sng" algn="ctr">
            <a:noFill/>
            <a:prstDash val="solid"/>
            <a:round/>
            <a:headEnd type="none" w="med" len="med"/>
            <a:tailEnd type="none" w="med" len="med"/>
          </a:ln>
        </p:spPr>
        <p:txBody>
          <a:bodyPr lIns="79913" tIns="39956" rIns="79913" bIns="39956"/>
          <a:lstStyle/>
          <a:p>
            <a:pPr>
              <a:defRPr/>
            </a:pPr>
            <a:endParaRPr lang="en-US" sz="795">
              <a:latin typeface="Arial" panose="020B0604020202020204" pitchFamily="34" charset="0"/>
              <a:cs typeface="Arial" panose="020B0604020202020204" pitchFamily="34" charset="0"/>
            </a:endParaRPr>
          </a:p>
        </p:txBody>
      </p:sp>
      <p:sp>
        <p:nvSpPr>
          <p:cNvPr id="12294" name="Freeform 19"/>
          <p:cNvSpPr/>
          <p:nvPr/>
        </p:nvSpPr>
        <p:spPr bwMode="auto">
          <a:xfrm>
            <a:off x="1333500" y="167155"/>
            <a:ext cx="381000" cy="268941"/>
          </a:xfrm>
          <a:custGeom>
            <a:avLst/>
            <a:gdLst>
              <a:gd name="T0" fmla="*/ 323850 w 380990"/>
              <a:gd name="T1" fmla="*/ 0 h 380991"/>
              <a:gd name="T2" fmla="*/ 401574 w 380990"/>
              <a:gd name="T3" fmla="*/ 0 h 380991"/>
              <a:gd name="T4" fmla="*/ 401574 w 380990"/>
              <a:gd name="T5" fmla="*/ 173737 h 380991"/>
              <a:gd name="T6" fmla="*/ 647700 w 380990"/>
              <a:gd name="T7" fmla="*/ 173737 h 380991"/>
              <a:gd name="T8" fmla="*/ 647700 w 380990"/>
              <a:gd name="T9" fmla="*/ 228601 h 380991"/>
              <a:gd name="T10" fmla="*/ 401574 w 380990"/>
              <a:gd name="T11" fmla="*/ 228601 h 380991"/>
              <a:gd name="T12" fmla="*/ 401574 w 380990"/>
              <a:gd name="T13" fmla="*/ 457200 h 380991"/>
              <a:gd name="T14" fmla="*/ 323850 w 380990"/>
              <a:gd name="T15" fmla="*/ 457200 h 380991"/>
              <a:gd name="T16" fmla="*/ 323850 w 380990"/>
              <a:gd name="T17" fmla="*/ 228601 h 380991"/>
              <a:gd name="T18" fmla="*/ 0 w 380990"/>
              <a:gd name="T19" fmla="*/ 228601 h 380991"/>
              <a:gd name="T20" fmla="*/ 0 w 380990"/>
              <a:gd name="T21" fmla="*/ 173737 h 380991"/>
              <a:gd name="T22" fmla="*/ 323850 w 380990"/>
              <a:gd name="T23" fmla="*/ 17373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990"/>
              <a:gd name="T37" fmla="*/ 0 h 380991"/>
              <a:gd name="T38" fmla="*/ 380990 w 380990"/>
              <a:gd name="T39" fmla="*/ 380991 h 380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795"/>
          </a:p>
        </p:txBody>
      </p:sp>
      <p:sp>
        <p:nvSpPr>
          <p:cNvPr id="8" name="Freeform 7"/>
          <p:cNvSpPr/>
          <p:nvPr/>
        </p:nvSpPr>
        <p:spPr>
          <a:xfrm>
            <a:off x="-750794" y="3659655"/>
            <a:ext cx="10634382" cy="1460500"/>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vi-VN" sz="795"/>
          </a:p>
        </p:txBody>
      </p:sp>
      <p:sp>
        <p:nvSpPr>
          <p:cNvPr id="4" name="Rectangle 3"/>
          <p:cNvSpPr/>
          <p:nvPr/>
        </p:nvSpPr>
        <p:spPr>
          <a:xfrm>
            <a:off x="457574" y="1388596"/>
            <a:ext cx="561228" cy="43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en-US" sz="795"/>
          </a:p>
        </p:txBody>
      </p:sp>
      <p:sp>
        <p:nvSpPr>
          <p:cNvPr id="11" name="Rectangle 10"/>
          <p:cNvSpPr/>
          <p:nvPr/>
        </p:nvSpPr>
        <p:spPr>
          <a:xfrm>
            <a:off x="566831" y="1626721"/>
            <a:ext cx="463176" cy="197037"/>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en-US" sz="795"/>
          </a:p>
        </p:txBody>
      </p:sp>
      <p:sp>
        <p:nvSpPr>
          <p:cNvPr id="12298" name="Rectangle 6"/>
          <p:cNvSpPr>
            <a:spLocks noChangeArrowheads="1"/>
          </p:cNvSpPr>
          <p:nvPr/>
        </p:nvSpPr>
        <p:spPr bwMode="auto">
          <a:xfrm>
            <a:off x="2032934" y="595780"/>
            <a:ext cx="6577853" cy="12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vi-VN" altLang="en-US" sz="2470">
                <a:solidFill>
                  <a:srgbClr val="00B050"/>
                </a:solidFill>
                <a:latin typeface="Times New Roman" panose="02020603050405020304" pitchFamily="18" charset="0"/>
              </a:rPr>
              <a:t>  Khi sử dụng bếp hồng ngoại, để tiết kiệm điện năng  có thể tắt bếp trước  vài phút và sử dụng nhiệt dư ở bếp để tiếp tục đun nấu</a:t>
            </a:r>
            <a:endParaRPr lang="en-US" altLang="en-US" sz="2470">
              <a:solidFill>
                <a:srgbClr val="00B050"/>
              </a:solidFill>
              <a:latin typeface="Times New Roman" panose="02020603050405020304" pitchFamily="18" charset="0"/>
            </a:endParaRPr>
          </a:p>
        </p:txBody>
      </p:sp>
      <p:pic>
        <p:nvPicPr>
          <p:cNvPr id="1229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788" y="1724772"/>
            <a:ext cx="4876426" cy="27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1920" y="201706"/>
            <a:ext cx="609786" cy="43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12" descr="C:\Users\USER\Desktop\củi lử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912" y="1801416"/>
            <a:ext cx="1749028" cy="18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13" descr="C:\Users\USER\Desktop\bep-hong-ngoa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672" y="1801416"/>
            <a:ext cx="18621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926751" y="0"/>
            <a:ext cx="5359874" cy="139954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cs typeface="Times New Roman" panose="02020603050405020304" pitchFamily="18" charset="0"/>
              </a:rPr>
              <a:t>Sử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bếp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dun </a:t>
            </a:r>
            <a:r>
              <a:rPr lang="en-US" sz="2000" dirty="0" err="1">
                <a:solidFill>
                  <a:schemeClr val="tx1"/>
                </a:solidFill>
                <a:latin typeface="Times New Roman" panose="02020603050405020304" pitchFamily="18" charset="0"/>
                <a:cs typeface="Times New Roman" panose="02020603050405020304" pitchFamily="18" charset="0"/>
              </a:rPr>
              <a:t>nấu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gì</a:t>
            </a:r>
            <a:r>
              <a:rPr lang="en-US" sz="2000" dirty="0">
                <a:solidFill>
                  <a:schemeClr val="tx1"/>
                </a:solidFill>
                <a:latin typeface="Times New Roman" panose="02020603050405020304" pitchFamily="18" charset="0"/>
                <a:cs typeface="Times New Roman" panose="02020603050405020304" pitchFamily="18" charset="0"/>
              </a:rPr>
              <a:t> so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loại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bếp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4"/>
          <a:stretch>
            <a:fillRect/>
          </a:stretch>
        </p:blipFill>
        <p:spPr>
          <a:xfrm>
            <a:off x="2562225" y="1685925"/>
            <a:ext cx="3314700" cy="2486025"/>
          </a:xfrm>
          <a:prstGeom prst="rect">
            <a:avLst/>
          </a:prstGeom>
        </p:spPr>
      </p:pic>
      <p:sp>
        <p:nvSpPr>
          <p:cNvPr id="6" name="TextBox 5"/>
          <p:cNvSpPr txBox="1"/>
          <p:nvPr/>
        </p:nvSpPr>
        <p:spPr>
          <a:xfrm>
            <a:off x="612026" y="3971895"/>
            <a:ext cx="1148038"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củi</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407476" y="3971895"/>
            <a:ext cx="1148038"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a:t>
            </a:r>
            <a:endParaRPr lang="en-US" sz="2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50318" y="3971895"/>
            <a:ext cx="1148038"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35466" y="-67733"/>
            <a:ext cx="9493956" cy="4965825"/>
          </a:xfrm>
          <a:prstGeom prst="rect">
            <a:avLst/>
          </a:prstGeom>
          <a:solidFill>
            <a:schemeClr val="tx2">
              <a:lumMod val="60000"/>
              <a:lumOff val="40000"/>
              <a:alpha val="0"/>
            </a:schemeClr>
          </a:solidFill>
          <a:ln w="9525" algn="ctr">
            <a:solidFill>
              <a:schemeClr val="tx1"/>
            </a:solidFill>
            <a:round/>
          </a:ln>
        </p:spPr>
        <p:txBody>
          <a:bodyPr lIns="79913" tIns="39956" rIns="79913" bIns="39956"/>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defRPr/>
            </a:pPr>
            <a:endParaRPr lang="vi-VN" altLang="en-US" sz="1590" dirty="0">
              <a:solidFill>
                <a:srgbClr val="525550"/>
              </a:solidFill>
              <a:latin typeface="Times New Roman" panose="02020603050405020304" pitchFamily="18" charset="0"/>
              <a:cs typeface="Arial" panose="020B0604020202020204" pitchFamily="34" charset="0"/>
            </a:endParaRPr>
          </a:p>
        </p:txBody>
      </p:sp>
      <p:sp>
        <p:nvSpPr>
          <p:cNvPr id="77829" name="Text Box 5"/>
          <p:cNvSpPr txBox="1">
            <a:spLocks noChangeArrowheads="1"/>
          </p:cNvSpPr>
          <p:nvPr/>
        </p:nvSpPr>
        <p:spPr bwMode="auto">
          <a:xfrm>
            <a:off x="4051413" y="1166917"/>
            <a:ext cx="4648574" cy="2361317"/>
          </a:xfrm>
          <a:prstGeom prst="rect">
            <a:avLst/>
          </a:prstGeom>
          <a:noFill/>
          <a:ln>
            <a:noFill/>
          </a:ln>
        </p:spPr>
        <p:txBody>
          <a:bodyPr lIns="79913" tIns="39956" rIns="79913" bIns="3995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accent1"/>
              </a:buClr>
              <a:defRPr/>
            </a:pPr>
            <a:r>
              <a:rPr lang="vi-VN" sz="2470" dirty="0">
                <a:solidFill>
                  <a:srgbClr val="293139"/>
                </a:solidFill>
                <a:latin typeface="+mj-lt"/>
                <a:cs typeface="Arial" panose="020B0604020202020204" pitchFamily="34" charset="0"/>
              </a:rPr>
              <a:t>Kỹ sư  điện là người tốt nghiệp chuyên ngành điện tại Trường đại học. </a:t>
            </a:r>
            <a:r>
              <a:rPr lang="en-US" sz="2470" dirty="0">
                <a:solidFill>
                  <a:srgbClr val="293139"/>
                </a:solidFill>
                <a:latin typeface="+mj-lt"/>
                <a:cs typeface="Arial" panose="020B0604020202020204" pitchFamily="34" charset="0"/>
              </a:rPr>
              <a:t>C</a:t>
            </a:r>
            <a:r>
              <a:rPr lang="vi-VN" sz="2470" dirty="0">
                <a:solidFill>
                  <a:srgbClr val="293139"/>
                </a:solidFill>
                <a:latin typeface="+mj-lt"/>
                <a:cs typeface="Arial" panose="020B0604020202020204" pitchFamily="34" charset="0"/>
              </a:rPr>
              <a:t>ông việc chính của người kỹ sư điện là xây dựng, thiết kế thử nghiệm giám sát và phát triển các hệ thống điện</a:t>
            </a:r>
            <a:endParaRPr lang="en-US" altLang="en-US" sz="2470" dirty="0">
              <a:solidFill>
                <a:srgbClr val="293139"/>
              </a:solidFill>
              <a:latin typeface="+mj-lt"/>
              <a:cs typeface="Arial" panose="020B0604020202020204" pitchFamily="34" charset="0"/>
            </a:endParaRPr>
          </a:p>
        </p:txBody>
      </p:sp>
      <p:sp>
        <p:nvSpPr>
          <p:cNvPr id="5" name="Rectangle: Top Corners Rounded 15"/>
          <p:cNvSpPr/>
          <p:nvPr/>
        </p:nvSpPr>
        <p:spPr>
          <a:xfrm rot="5400000">
            <a:off x="-1099110" y="2400861"/>
            <a:ext cx="2540000" cy="34177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3317" name="Picture 5"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574" y="325905"/>
            <a:ext cx="866588" cy="44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p:nvPr/>
        </p:nvSpPr>
        <p:spPr bwMode="auto">
          <a:xfrm>
            <a:off x="2190781" y="325905"/>
            <a:ext cx="3709147" cy="51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25" b="1" dirty="0" err="1">
                <a:solidFill>
                  <a:srgbClr val="08ABE6"/>
                </a:solidFill>
                <a:latin typeface="#9Slide04 AdrianeSwash" panose="02000504060000090004" pitchFamily="2" charset="0"/>
              </a:rPr>
              <a:t>Kết</a:t>
            </a:r>
            <a:r>
              <a:rPr lang="en-US" altLang="en-US" sz="2825" b="1" dirty="0">
                <a:solidFill>
                  <a:srgbClr val="08ABE6"/>
                </a:solidFill>
                <a:latin typeface="#9Slide04 AdrianeSwash" panose="02000504060000090004" pitchFamily="2" charset="0"/>
              </a:rPr>
              <a:t> </a:t>
            </a:r>
            <a:r>
              <a:rPr lang="en-US" altLang="en-US" sz="2825" b="1" dirty="0" err="1">
                <a:solidFill>
                  <a:srgbClr val="08ABE6"/>
                </a:solidFill>
                <a:latin typeface="#9Slide04 AdrianeSwash" panose="02000504060000090004" pitchFamily="2" charset="0"/>
              </a:rPr>
              <a:t>nối</a:t>
            </a:r>
            <a:r>
              <a:rPr lang="en-US" altLang="en-US" sz="2825" b="1" dirty="0">
                <a:solidFill>
                  <a:srgbClr val="08ABE6"/>
                </a:solidFill>
                <a:latin typeface="#9Slide04 AdrianeSwash" panose="02000504060000090004" pitchFamily="2" charset="0"/>
              </a:rPr>
              <a:t> </a:t>
            </a:r>
            <a:r>
              <a:rPr lang="en-US" altLang="en-US" sz="2825" b="1" dirty="0" err="1">
                <a:solidFill>
                  <a:srgbClr val="08ABE6"/>
                </a:solidFill>
                <a:latin typeface="#9Slide04 AdrianeSwash" panose="02000504060000090004" pitchFamily="2" charset="0"/>
              </a:rPr>
              <a:t>nghề</a:t>
            </a:r>
            <a:r>
              <a:rPr lang="en-US" altLang="en-US" sz="2825" b="1" dirty="0">
                <a:solidFill>
                  <a:srgbClr val="08ABE6"/>
                </a:solidFill>
                <a:latin typeface="#9Slide04 AdrianeSwash" panose="02000504060000090004" pitchFamily="2" charset="0"/>
              </a:rPr>
              <a:t> </a:t>
            </a:r>
            <a:r>
              <a:rPr lang="en-US" altLang="en-US" sz="2825" b="1" dirty="0" err="1">
                <a:solidFill>
                  <a:srgbClr val="08ABE6"/>
                </a:solidFill>
                <a:latin typeface="#9Slide04 AdrianeSwash" panose="02000504060000090004" pitchFamily="2" charset="0"/>
              </a:rPr>
              <a:t>nghiệp</a:t>
            </a:r>
            <a:endParaRPr lang="en-US" altLang="en-US" sz="2825" b="1" dirty="0">
              <a:solidFill>
                <a:srgbClr val="08ABE6"/>
              </a:solidFill>
              <a:latin typeface="#9Slide04 AdrianeSwash" panose="02000504060000090004" pitchFamily="2" charset="0"/>
            </a:endParaRPr>
          </a:p>
        </p:txBody>
      </p:sp>
      <p:pic>
        <p:nvPicPr>
          <p:cNvPr id="133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552" y="1029074"/>
            <a:ext cx="2723963" cy="27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Effect transition="in" filter="fade">
                                      <p:cBhvr>
                                        <p:cTn id="12" dur="500"/>
                                        <p:tgtEl>
                                          <p:spTgt spid="7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787" y="151279"/>
            <a:ext cx="1295213" cy="9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p:cNvSpPr/>
          <p:nvPr/>
        </p:nvSpPr>
        <p:spPr>
          <a:xfrm rot="5400000">
            <a:off x="-1099110" y="2400861"/>
            <a:ext cx="2540000" cy="34177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endParaRPr lang="en-US" sz="795" dirty="0">
              <a:latin typeface="Lato Light" panose="020F0502020204030203" pitchFamily="34" charset="0"/>
              <a:ea typeface="Lato Light" panose="020F0502020204030203" pitchFamily="34" charset="0"/>
              <a:cs typeface="Lato Light" panose="020F0502020204030203" pitchFamily="34" charset="0"/>
            </a:endParaRPr>
          </a:p>
        </p:txBody>
      </p:sp>
      <p:sp>
        <p:nvSpPr>
          <p:cNvPr id="16388" name="Freeform 19"/>
          <p:cNvSpPr/>
          <p:nvPr/>
        </p:nvSpPr>
        <p:spPr bwMode="auto">
          <a:xfrm rot="5400000">
            <a:off x="2366776" y="-2216430"/>
            <a:ext cx="4979147" cy="9753787"/>
          </a:xfrm>
          <a:custGeom>
            <a:avLst/>
            <a:gdLst>
              <a:gd name="T0" fmla="*/ 0 w 1943049"/>
              <a:gd name="T1" fmla="*/ 0 h 1943049"/>
              <a:gd name="T2" fmla="*/ 404840979 w 1943049"/>
              <a:gd name="T3" fmla="*/ 2097256205 h 1943049"/>
              <a:gd name="T4" fmla="*/ 0 w 1943049"/>
              <a:gd name="T5" fmla="*/ 2097256205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795"/>
          </a:p>
        </p:txBody>
      </p:sp>
      <p:sp>
        <p:nvSpPr>
          <p:cNvPr id="20485" name="Rectangle 1"/>
          <p:cNvSpPr>
            <a:spLocks noChangeArrowheads="1"/>
          </p:cNvSpPr>
          <p:nvPr/>
        </p:nvSpPr>
        <p:spPr bwMode="auto">
          <a:xfrm>
            <a:off x="990787" y="1293346"/>
            <a:ext cx="7829176" cy="651809"/>
          </a:xfrm>
          <a:prstGeom prst="rect">
            <a:avLst/>
          </a:pr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b="1">
                <a:solidFill>
                  <a:srgbClr val="339966"/>
                </a:solidFill>
                <a:latin typeface="Times New Roman" panose="02020603050405020304" pitchFamily="18" charset="0"/>
              </a:rPr>
              <a:t>1. Nhà em có sử dụng bếp hồng ngoại không? Hãy quan sát và ghi lại những tình huống có thể mất an toàn khi sử dụng bếp trong gia đình em.</a:t>
            </a:r>
          </a:p>
          <a:p>
            <a:r>
              <a:rPr lang="en-US" altLang="en-US" sz="795"/>
              <a:t>?</a:t>
            </a:r>
            <a:r>
              <a:rPr lang="vi-VN" altLang="en-US" sz="795"/>
              <a:t/>
            </a:r>
            <a:br>
              <a:rPr lang="vi-VN" altLang="en-US" sz="795"/>
            </a:br>
            <a:endParaRPr lang="en-US" altLang="en-US" sz="795"/>
          </a:p>
        </p:txBody>
      </p:sp>
      <p:pic>
        <p:nvPicPr>
          <p:cNvPr id="16390"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714" y="420221"/>
            <a:ext cx="818963" cy="46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214" y="527611"/>
            <a:ext cx="1439956"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b="1">
                <a:solidFill>
                  <a:srgbClr val="3DB043"/>
                </a:solidFill>
                <a:latin typeface="#9Slide04 HLT Aquus" panose="00000500000000000000" pitchFamily="2" charset="0"/>
              </a:rPr>
              <a:t>Vận dụng</a:t>
            </a:r>
          </a:p>
        </p:txBody>
      </p:sp>
      <p:sp>
        <p:nvSpPr>
          <p:cNvPr id="9" name="Freeform 8"/>
          <p:cNvSpPr/>
          <p:nvPr/>
        </p:nvSpPr>
        <p:spPr>
          <a:xfrm>
            <a:off x="-750794" y="3659655"/>
            <a:ext cx="10634382" cy="1460500"/>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a:defRPr/>
            </a:pPr>
            <a:endParaRPr lang="vi-VN" sz="795"/>
          </a:p>
        </p:txBody>
      </p:sp>
      <p:sp>
        <p:nvSpPr>
          <p:cNvPr id="10" name="Rectangle 1"/>
          <p:cNvSpPr>
            <a:spLocks noChangeArrowheads="1"/>
          </p:cNvSpPr>
          <p:nvPr/>
        </p:nvSpPr>
        <p:spPr bwMode="auto">
          <a:xfrm>
            <a:off x="1120588" y="2353236"/>
            <a:ext cx="7830111" cy="651809"/>
          </a:xfrm>
          <a:prstGeom prst="rect">
            <a:avLst/>
          </a:pr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70" b="1">
                <a:solidFill>
                  <a:srgbClr val="339966"/>
                </a:solidFill>
                <a:latin typeface="Times New Roman" panose="02020603050405020304" pitchFamily="18" charset="0"/>
              </a:rPr>
              <a:t>2. Nếu được lựa chọn mua một loại bếp điện cho gia đình. Em sẽ lựa chọn bếp nào? Giải thích sự lựa chọn của em</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alpha val="12000"/>
          </a:srgb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71650" y="827312"/>
            <a:ext cx="6229350" cy="712788"/>
          </a:xfrm>
        </p:spPr>
        <p:txBody>
          <a:bodyPr>
            <a:normAutofit fontScale="90000"/>
          </a:bodyPr>
          <a:lstStyle/>
          <a:p>
            <a:pPr algn="ctr" eaLnBrk="1" hangingPunct="1"/>
            <a:r>
              <a:rPr lang="vi-VN" alt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30-</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BẾP HỒNG NGOẠI</a:t>
            </a:r>
            <a:r>
              <a:rPr lang="vi-VN" alt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p>
        </p:txBody>
      </p:sp>
      <p:sp>
        <p:nvSpPr>
          <p:cNvPr id="69678" name="AutoShape 46"/>
          <p:cNvSpPr>
            <a:spLocks noChangeArrowheads="1"/>
          </p:cNvSpPr>
          <p:nvPr/>
        </p:nvSpPr>
        <p:spPr bwMode="ltGray">
          <a:xfrm rot="5400000">
            <a:off x="-673894" y="1105697"/>
            <a:ext cx="3617913" cy="357822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sz="1800">
              <a:latin typeface="Arial" panose="020B0604020202020204" pitchFamily="34" charset="0"/>
            </a:endParaRPr>
          </a:p>
        </p:txBody>
      </p:sp>
      <p:sp>
        <p:nvSpPr>
          <p:cNvPr id="69679" name="AutoShape 47"/>
          <p:cNvSpPr>
            <a:spLocks noChangeArrowheads="1"/>
          </p:cNvSpPr>
          <p:nvPr/>
        </p:nvSpPr>
        <p:spPr bwMode="ltGray">
          <a:xfrm rot="5400000" flipH="1">
            <a:off x="-678133" y="1001687"/>
            <a:ext cx="3470956" cy="3751660"/>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0"/>
                  <a:invGamma/>
                </a:schemeClr>
              </a:gs>
            </a:gsLst>
            <a:lin ang="5400000" scaled="1"/>
          </a:gra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latin typeface="Arial" panose="020B0604020202020204" pitchFamily="34" charset="0"/>
            </a:endParaRPr>
          </a:p>
        </p:txBody>
      </p:sp>
      <p:sp>
        <p:nvSpPr>
          <p:cNvPr id="4104" name="AutoShape 50"/>
          <p:cNvSpPr>
            <a:spLocks noChangeArrowheads="1"/>
          </p:cNvSpPr>
          <p:nvPr/>
        </p:nvSpPr>
        <p:spPr bwMode="gray">
          <a:xfrm>
            <a:off x="2838450" y="2962344"/>
            <a:ext cx="3751660" cy="530225"/>
          </a:xfrm>
          <a:prstGeom prst="roundRect">
            <a:avLst>
              <a:gd name="adj" fmla="val 50000"/>
            </a:avLst>
          </a:prstGeom>
          <a:noFill/>
          <a:ln w="28575" algn="ctr">
            <a:solidFill>
              <a:schemeClr val="accent1">
                <a:lumMod val="75000"/>
              </a:schemeClr>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sz="1950" b="1" dirty="0">
                <a:solidFill>
                  <a:schemeClr val="tx1"/>
                </a:solidFill>
                <a:latin typeface="Times New Roman" panose="02020603050405020304" pitchFamily="18" charset="0"/>
                <a:cs typeface="Times New Roman" panose="02020603050405020304" pitchFamily="18" charset="0"/>
              </a:rPr>
              <a:t> II – NGUYÊN LÝ LÀM VIỆC</a:t>
            </a:r>
          </a:p>
        </p:txBody>
      </p:sp>
      <p:sp>
        <p:nvSpPr>
          <p:cNvPr id="4106" name="AutoShape 52"/>
          <p:cNvSpPr>
            <a:spLocks noChangeArrowheads="1"/>
          </p:cNvSpPr>
          <p:nvPr/>
        </p:nvSpPr>
        <p:spPr bwMode="gray">
          <a:xfrm>
            <a:off x="2876552" y="1952166"/>
            <a:ext cx="3327797" cy="533400"/>
          </a:xfrm>
          <a:prstGeom prst="roundRect">
            <a:avLst>
              <a:gd name="adj" fmla="val 50000"/>
            </a:avLst>
          </a:prstGeom>
          <a:noFill/>
          <a:ln w="28575" algn="ctr">
            <a:solidFill>
              <a:schemeClr val="accent1">
                <a:lumMod val="75000"/>
              </a:schemeClr>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sz="1950" b="1" dirty="0">
                <a:solidFill>
                  <a:schemeClr val="tx1"/>
                </a:solidFill>
                <a:latin typeface="Times New Roman" panose="02020603050405020304" pitchFamily="18" charset="0"/>
                <a:cs typeface="Times New Roman" panose="02020603050405020304" pitchFamily="18" charset="0"/>
              </a:rPr>
              <a:t> I – CẤU TẠO</a:t>
            </a:r>
          </a:p>
        </p:txBody>
      </p:sp>
      <p:grpSp>
        <p:nvGrpSpPr>
          <p:cNvPr id="4107" name="Group 53"/>
          <p:cNvGrpSpPr/>
          <p:nvPr/>
        </p:nvGrpSpPr>
        <p:grpSpPr bwMode="auto">
          <a:xfrm>
            <a:off x="2638425" y="1964458"/>
            <a:ext cx="401638" cy="519361"/>
            <a:chOff x="2078" y="1444"/>
            <a:chExt cx="1615" cy="2091"/>
          </a:xfrm>
        </p:grpSpPr>
        <p:sp>
          <p:nvSpPr>
            <p:cNvPr id="6160" name="Oval 54"/>
            <p:cNvSpPr>
              <a:spLocks noChangeArrowheads="1"/>
            </p:cNvSpPr>
            <p:nvPr/>
          </p:nvSpPr>
          <p:spPr bwMode="gray">
            <a:xfrm>
              <a:off x="2078" y="1678"/>
              <a:ext cx="1615" cy="1617"/>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161" name="Oval 55"/>
            <p:cNvSpPr>
              <a:spLocks noChangeArrowheads="1"/>
            </p:cNvSpPr>
            <p:nvPr/>
          </p:nvSpPr>
          <p:spPr bwMode="gray">
            <a:xfrm>
              <a:off x="2167" y="1768"/>
              <a:ext cx="1430" cy="1432"/>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9688" name="Oval 56"/>
            <p:cNvSpPr>
              <a:spLocks noChangeArrowheads="1"/>
            </p:cNvSpPr>
            <p:nvPr/>
          </p:nvSpPr>
          <p:spPr bwMode="gray">
            <a:xfrm>
              <a:off x="2257" y="1444"/>
              <a:ext cx="1045" cy="209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6163" name="Oval 57"/>
            <p:cNvSpPr>
              <a:spLocks noChangeArrowheads="1"/>
            </p:cNvSpPr>
            <p:nvPr/>
          </p:nvSpPr>
          <p:spPr bwMode="gray">
            <a:xfrm>
              <a:off x="2257" y="1638"/>
              <a:ext cx="1045" cy="1699"/>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9690" name="Oval 58"/>
            <p:cNvSpPr>
              <a:spLocks noChangeArrowheads="1"/>
            </p:cNvSpPr>
            <p:nvPr/>
          </p:nvSpPr>
          <p:spPr bwMode="gray">
            <a:xfrm>
              <a:off x="2333" y="1444"/>
              <a:ext cx="1098" cy="209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6165" name="Oval 59"/>
            <p:cNvSpPr>
              <a:spLocks noChangeArrowheads="1"/>
            </p:cNvSpPr>
            <p:nvPr/>
          </p:nvSpPr>
          <p:spPr bwMode="gray">
            <a:xfrm>
              <a:off x="2340" y="1638"/>
              <a:ext cx="1092" cy="1699"/>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grpSp>
      <p:grpSp>
        <p:nvGrpSpPr>
          <p:cNvPr id="4109" name="Group 67"/>
          <p:cNvGrpSpPr/>
          <p:nvPr/>
        </p:nvGrpSpPr>
        <p:grpSpPr bwMode="auto">
          <a:xfrm>
            <a:off x="2609852" y="2973907"/>
            <a:ext cx="398463" cy="519359"/>
            <a:chOff x="2078" y="1432"/>
            <a:chExt cx="1615" cy="2111"/>
          </a:xfrm>
        </p:grpSpPr>
        <p:sp>
          <p:nvSpPr>
            <p:cNvPr id="6154" name="Oval 68"/>
            <p:cNvSpPr>
              <a:spLocks noChangeArrowheads="1"/>
            </p:cNvSpPr>
            <p:nvPr/>
          </p:nvSpPr>
          <p:spPr bwMode="gray">
            <a:xfrm>
              <a:off x="2078" y="1677"/>
              <a:ext cx="1615" cy="1620"/>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155" name="Oval 69"/>
            <p:cNvSpPr>
              <a:spLocks noChangeArrowheads="1"/>
            </p:cNvSpPr>
            <p:nvPr/>
          </p:nvSpPr>
          <p:spPr bwMode="gray">
            <a:xfrm>
              <a:off x="2168" y="1774"/>
              <a:ext cx="1435" cy="1426"/>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9702" name="Oval 70"/>
            <p:cNvSpPr>
              <a:spLocks noChangeArrowheads="1"/>
            </p:cNvSpPr>
            <p:nvPr/>
          </p:nvSpPr>
          <p:spPr bwMode="gray">
            <a:xfrm>
              <a:off x="2252" y="1432"/>
              <a:ext cx="1053" cy="211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6157" name="Oval 71"/>
            <p:cNvSpPr>
              <a:spLocks noChangeArrowheads="1"/>
            </p:cNvSpPr>
            <p:nvPr/>
          </p:nvSpPr>
          <p:spPr bwMode="gray">
            <a:xfrm>
              <a:off x="2252" y="1627"/>
              <a:ext cx="1053" cy="1715"/>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69704" name="Oval 72"/>
            <p:cNvSpPr>
              <a:spLocks noChangeArrowheads="1"/>
            </p:cNvSpPr>
            <p:nvPr/>
          </p:nvSpPr>
          <p:spPr bwMode="gray">
            <a:xfrm>
              <a:off x="2335" y="1432"/>
              <a:ext cx="1100" cy="211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6159" name="Oval 73"/>
            <p:cNvSpPr>
              <a:spLocks noChangeArrowheads="1"/>
            </p:cNvSpPr>
            <p:nvPr/>
          </p:nvSpPr>
          <p:spPr bwMode="gray">
            <a:xfrm>
              <a:off x="2335" y="1627"/>
              <a:ext cx="1100" cy="1715"/>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grpSp>
      <p:sp>
        <p:nvSpPr>
          <p:cNvPr id="21" name="AutoShape 50"/>
          <p:cNvSpPr>
            <a:spLocks noChangeArrowheads="1"/>
          </p:cNvSpPr>
          <p:nvPr/>
        </p:nvSpPr>
        <p:spPr bwMode="gray">
          <a:xfrm>
            <a:off x="2524118" y="3933899"/>
            <a:ext cx="3990983" cy="530225"/>
          </a:xfrm>
          <a:prstGeom prst="roundRect">
            <a:avLst>
              <a:gd name="adj" fmla="val 50000"/>
            </a:avLst>
          </a:prstGeom>
          <a:noFill/>
          <a:ln w="28575" algn="ctr">
            <a:solidFill>
              <a:schemeClr val="accent1">
                <a:lumMod val="75000"/>
              </a:schemeClr>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sz="1950" b="1" dirty="0">
                <a:solidFill>
                  <a:schemeClr val="tx1"/>
                </a:solidFill>
                <a:latin typeface="Times New Roman" panose="02020603050405020304" pitchFamily="18" charset="0"/>
                <a:cs typeface="Times New Roman" panose="02020603050405020304" pitchFamily="18" charset="0"/>
              </a:rPr>
              <a:t> III – LỰA CHỌN VÀ SỬ DỤNG</a:t>
            </a:r>
          </a:p>
        </p:txBody>
      </p:sp>
      <p:grpSp>
        <p:nvGrpSpPr>
          <p:cNvPr id="22" name="Group 67"/>
          <p:cNvGrpSpPr/>
          <p:nvPr/>
        </p:nvGrpSpPr>
        <p:grpSpPr bwMode="auto">
          <a:xfrm>
            <a:off x="2295520" y="3945462"/>
            <a:ext cx="398463" cy="519359"/>
            <a:chOff x="2078" y="1432"/>
            <a:chExt cx="1615" cy="2111"/>
          </a:xfrm>
        </p:grpSpPr>
        <p:sp>
          <p:nvSpPr>
            <p:cNvPr id="23" name="Oval 68"/>
            <p:cNvSpPr>
              <a:spLocks noChangeArrowheads="1"/>
            </p:cNvSpPr>
            <p:nvPr/>
          </p:nvSpPr>
          <p:spPr bwMode="gray">
            <a:xfrm>
              <a:off x="2078" y="1677"/>
              <a:ext cx="1615" cy="1620"/>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24" name="Oval 69"/>
            <p:cNvSpPr>
              <a:spLocks noChangeArrowheads="1"/>
            </p:cNvSpPr>
            <p:nvPr/>
          </p:nvSpPr>
          <p:spPr bwMode="gray">
            <a:xfrm>
              <a:off x="2168" y="1774"/>
              <a:ext cx="1435" cy="1426"/>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25" name="Oval 70"/>
            <p:cNvSpPr>
              <a:spLocks noChangeArrowheads="1"/>
            </p:cNvSpPr>
            <p:nvPr/>
          </p:nvSpPr>
          <p:spPr bwMode="gray">
            <a:xfrm>
              <a:off x="2252" y="1432"/>
              <a:ext cx="1053" cy="211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6" name="Oval 71"/>
            <p:cNvSpPr>
              <a:spLocks noChangeArrowheads="1"/>
            </p:cNvSpPr>
            <p:nvPr/>
          </p:nvSpPr>
          <p:spPr bwMode="gray">
            <a:xfrm>
              <a:off x="2252" y="1627"/>
              <a:ext cx="1053" cy="1715"/>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sp>
          <p:nvSpPr>
            <p:cNvPr id="27" name="Oval 72"/>
            <p:cNvSpPr>
              <a:spLocks noChangeArrowheads="1"/>
            </p:cNvSpPr>
            <p:nvPr/>
          </p:nvSpPr>
          <p:spPr bwMode="gray">
            <a:xfrm>
              <a:off x="2335" y="1432"/>
              <a:ext cx="1100" cy="211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8" name="Oval 73"/>
            <p:cNvSpPr>
              <a:spLocks noChangeArrowheads="1"/>
            </p:cNvSpPr>
            <p:nvPr/>
          </p:nvSpPr>
          <p:spPr bwMode="gray">
            <a:xfrm>
              <a:off x="2335" y="1627"/>
              <a:ext cx="1100" cy="1715"/>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endParaRPr lang="en-US" sz="1350">
                <a:solidFill>
                  <a:schemeClr val="tx1"/>
                </a:solidFill>
                <a:latin typeface="Arial" panose="020B0604020202020204" pitchFamily="34" charset="0"/>
              </a:endParaRPr>
            </a:p>
          </p:txBody>
        </p:sp>
      </p:gr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anim calcmode="lin" valueType="num">
                                      <p:cBhvr>
                                        <p:cTn id="8" dur="500" fill="hold"/>
                                        <p:tgtEl>
                                          <p:spTgt spid="4106"/>
                                        </p:tgtEl>
                                        <p:attrNameLst>
                                          <p:attrName>ppt_x</p:attrName>
                                        </p:attrNameLst>
                                      </p:cBhvr>
                                      <p:tavLst>
                                        <p:tav tm="0">
                                          <p:val>
                                            <p:strVal val="#ppt_x"/>
                                          </p:val>
                                        </p:tav>
                                        <p:tav tm="100000">
                                          <p:val>
                                            <p:strVal val="#ppt_x"/>
                                          </p:val>
                                        </p:tav>
                                      </p:tavLst>
                                    </p:anim>
                                    <p:anim calcmode="lin" valueType="num">
                                      <p:cBhvr>
                                        <p:cTn id="9" dur="500" fill="hold"/>
                                        <p:tgtEl>
                                          <p:spTgt spid="410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anim calcmode="lin" valueType="num">
                                      <p:cBhvr>
                                        <p:cTn id="13" dur="500" fill="hold"/>
                                        <p:tgtEl>
                                          <p:spTgt spid="4107"/>
                                        </p:tgtEl>
                                        <p:attrNameLst>
                                          <p:attrName>ppt_x</p:attrName>
                                        </p:attrNameLst>
                                      </p:cBhvr>
                                      <p:tavLst>
                                        <p:tav tm="0">
                                          <p:val>
                                            <p:strVal val="#ppt_x"/>
                                          </p:val>
                                        </p:tav>
                                        <p:tav tm="100000">
                                          <p:val>
                                            <p:strVal val="#ppt_x"/>
                                          </p:val>
                                        </p:tav>
                                      </p:tavLst>
                                    </p:anim>
                                    <p:anim calcmode="lin" valueType="num">
                                      <p:cBhvr>
                                        <p:cTn id="14" dur="500" fill="hold"/>
                                        <p:tgtEl>
                                          <p:spTgt spid="41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109"/>
                                        </p:tgtEl>
                                        <p:attrNameLst>
                                          <p:attrName>style.visibility</p:attrName>
                                        </p:attrNameLst>
                                      </p:cBhvr>
                                      <p:to>
                                        <p:strVal val="visible"/>
                                      </p:to>
                                    </p:set>
                                    <p:animEffect transition="in" filter="fade">
                                      <p:cBhvr>
                                        <p:cTn id="19" dur="500"/>
                                        <p:tgtEl>
                                          <p:spTgt spid="4109"/>
                                        </p:tgtEl>
                                      </p:cBhvr>
                                    </p:animEffect>
                                    <p:anim calcmode="lin" valueType="num">
                                      <p:cBhvr>
                                        <p:cTn id="20" dur="500" fill="hold"/>
                                        <p:tgtEl>
                                          <p:spTgt spid="4109"/>
                                        </p:tgtEl>
                                        <p:attrNameLst>
                                          <p:attrName>ppt_x</p:attrName>
                                        </p:attrNameLst>
                                      </p:cBhvr>
                                      <p:tavLst>
                                        <p:tav tm="0">
                                          <p:val>
                                            <p:strVal val="#ppt_x"/>
                                          </p:val>
                                        </p:tav>
                                        <p:tav tm="100000">
                                          <p:val>
                                            <p:strVal val="#ppt_x"/>
                                          </p:val>
                                        </p:tav>
                                      </p:tavLst>
                                    </p:anim>
                                    <p:anim calcmode="lin" valueType="num">
                                      <p:cBhvr>
                                        <p:cTn id="21" dur="500" fill="hold"/>
                                        <p:tgtEl>
                                          <p:spTgt spid="410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500"/>
                                        <p:tgtEl>
                                          <p:spTgt spid="4104"/>
                                        </p:tgtEl>
                                      </p:cBhvr>
                                    </p:animEffect>
                                    <p:anim calcmode="lin" valueType="num">
                                      <p:cBhvr>
                                        <p:cTn id="25" dur="500" fill="hold"/>
                                        <p:tgtEl>
                                          <p:spTgt spid="4104"/>
                                        </p:tgtEl>
                                        <p:attrNameLst>
                                          <p:attrName>ppt_x</p:attrName>
                                        </p:attrNameLst>
                                      </p:cBhvr>
                                      <p:tavLst>
                                        <p:tav tm="0">
                                          <p:val>
                                            <p:strVal val="#ppt_x"/>
                                          </p:val>
                                        </p:tav>
                                        <p:tav tm="100000">
                                          <p:val>
                                            <p:strVal val="#ppt_x"/>
                                          </p:val>
                                        </p:tav>
                                      </p:tavLst>
                                    </p:anim>
                                    <p:anim calcmode="lin" valueType="num">
                                      <p:cBhvr>
                                        <p:cTn id="26" dur="5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6"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14" descr="image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133" y="2434701"/>
            <a:ext cx="3889408" cy="218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6132" y="94888"/>
            <a:ext cx="1443665" cy="424732"/>
          </a:xfrm>
          <a:prstGeom prst="rect">
            <a:avLst/>
          </a:prstGeom>
        </p:spPr>
        <p:txBody>
          <a:bodyPr wrap="none">
            <a:spAutoFit/>
          </a:bodyPr>
          <a:lstStyle/>
          <a:p>
            <a:pPr>
              <a:lnSpc>
                <a:spcPct val="120000"/>
              </a:lnSpc>
            </a:pPr>
            <a:r>
              <a:rPr lang="vi-VN" sz="1800" b="1" dirty="0">
                <a:solidFill>
                  <a:srgbClr val="FF0000"/>
                </a:solidFill>
                <a:latin typeface="+mj-lt"/>
                <a:ea typeface="Arial" panose="020B0604020202020204" pitchFamily="34" charset="0"/>
                <a:cs typeface="Arial" panose="020B0604020202020204" pitchFamily="34" charset="0"/>
              </a:rPr>
              <a:t>I. CẤU TẠO</a:t>
            </a:r>
            <a:endParaRPr lang="en-US" sz="1800" dirty="0">
              <a:solidFill>
                <a:srgbClr val="FF0000"/>
              </a:solidFill>
              <a:latin typeface="+mj-lt"/>
              <a:ea typeface="Times New Roman" panose="02020603050405020304" pitchFamily="18" charset="0"/>
            </a:endParaRPr>
          </a:p>
        </p:txBody>
      </p:sp>
      <p:grpSp>
        <p:nvGrpSpPr>
          <p:cNvPr id="3" name="Group 2"/>
          <p:cNvGrpSpPr/>
          <p:nvPr/>
        </p:nvGrpSpPr>
        <p:grpSpPr>
          <a:xfrm>
            <a:off x="1637679" y="2602349"/>
            <a:ext cx="1720121" cy="1560746"/>
            <a:chOff x="2713220" y="2730848"/>
            <a:chExt cx="2293495" cy="2080995"/>
          </a:xfrm>
        </p:grpSpPr>
        <p:cxnSp>
          <p:nvCxnSpPr>
            <p:cNvPr id="11" name="Straight Connector 10"/>
            <p:cNvCxnSpPr/>
            <p:nvPr/>
          </p:nvCxnSpPr>
          <p:spPr>
            <a:xfrm>
              <a:off x="3222885" y="3327817"/>
              <a:ext cx="1783830" cy="14840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713220" y="2730848"/>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1</a:t>
              </a:r>
            </a:p>
          </p:txBody>
        </p:sp>
      </p:grpSp>
      <p:grpSp>
        <p:nvGrpSpPr>
          <p:cNvPr id="2" name="Group 1"/>
          <p:cNvGrpSpPr/>
          <p:nvPr/>
        </p:nvGrpSpPr>
        <p:grpSpPr>
          <a:xfrm>
            <a:off x="2972034" y="1594965"/>
            <a:ext cx="573374" cy="1013283"/>
            <a:chOff x="4477066" y="2198060"/>
            <a:chExt cx="764498" cy="1351044"/>
          </a:xfrm>
        </p:grpSpPr>
        <p:cxnSp>
          <p:nvCxnSpPr>
            <p:cNvPr id="9" name="Straight Connector 8"/>
            <p:cNvCxnSpPr/>
            <p:nvPr/>
          </p:nvCxnSpPr>
          <p:spPr>
            <a:xfrm>
              <a:off x="4962844" y="2556413"/>
              <a:ext cx="0" cy="9926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477066" y="2198060"/>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2</a:t>
              </a:r>
            </a:p>
          </p:txBody>
        </p:sp>
      </p:grpSp>
      <p:grpSp>
        <p:nvGrpSpPr>
          <p:cNvPr id="4" name="Group 3"/>
          <p:cNvGrpSpPr/>
          <p:nvPr/>
        </p:nvGrpSpPr>
        <p:grpSpPr>
          <a:xfrm>
            <a:off x="4612349" y="1647760"/>
            <a:ext cx="2471110" cy="1445610"/>
            <a:chOff x="6546229" y="2476869"/>
            <a:chExt cx="3294813" cy="1927480"/>
          </a:xfrm>
        </p:grpSpPr>
        <p:cxnSp>
          <p:nvCxnSpPr>
            <p:cNvPr id="15" name="Straight Connector 14"/>
            <p:cNvCxnSpPr/>
            <p:nvPr/>
          </p:nvCxnSpPr>
          <p:spPr>
            <a:xfrm flipV="1">
              <a:off x="6546229" y="2935312"/>
              <a:ext cx="2578309" cy="146903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9076544" y="2476869"/>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3</a:t>
              </a:r>
            </a:p>
          </p:txBody>
        </p:sp>
      </p:grpSp>
      <p:grpSp>
        <p:nvGrpSpPr>
          <p:cNvPr id="8" name="Group 7"/>
          <p:cNvGrpSpPr/>
          <p:nvPr/>
        </p:nvGrpSpPr>
        <p:grpSpPr>
          <a:xfrm>
            <a:off x="6020768" y="4395286"/>
            <a:ext cx="2370077" cy="458443"/>
            <a:chOff x="8259580" y="5072501"/>
            <a:chExt cx="3160103" cy="611257"/>
          </a:xfrm>
        </p:grpSpPr>
        <p:cxnSp>
          <p:nvCxnSpPr>
            <p:cNvPr id="17" name="Straight Connector 16"/>
            <p:cNvCxnSpPr/>
            <p:nvPr/>
          </p:nvCxnSpPr>
          <p:spPr>
            <a:xfrm>
              <a:off x="8259580" y="5378130"/>
              <a:ext cx="239842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0655185" y="5072501"/>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4</a:t>
              </a:r>
            </a:p>
          </p:txBody>
        </p:sp>
      </p:grpSp>
      <p:sp>
        <p:nvSpPr>
          <p:cNvPr id="22" name="TextBox 21"/>
          <p:cNvSpPr txBox="1"/>
          <p:nvPr/>
        </p:nvSpPr>
        <p:spPr>
          <a:xfrm>
            <a:off x="151490" y="2192287"/>
            <a:ext cx="2307462" cy="415498"/>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Bảng</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điều</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khiển</a:t>
            </a:r>
            <a:endParaRPr lang="en-US" sz="2100" dirty="0">
              <a:solidFill>
                <a:srgbClr val="0070C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357800" y="1232262"/>
            <a:ext cx="2307462" cy="415498"/>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Mặt</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bếp</a:t>
            </a:r>
            <a:endParaRPr lang="en-US" sz="21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083458" y="1719121"/>
            <a:ext cx="1668992" cy="738664"/>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Mâm</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nhiệt</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hồng</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ngoại</a:t>
            </a:r>
            <a:endParaRPr lang="en-US" sz="2100" dirty="0">
              <a:solidFill>
                <a:srgbClr val="0070C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684936" y="3965839"/>
            <a:ext cx="1668992" cy="415498"/>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Thân</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bếp</a:t>
            </a:r>
            <a:endParaRPr lang="en-US" sz="21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56099" y="4712504"/>
            <a:ext cx="3289697" cy="369332"/>
          </a:xfrm>
          <a:prstGeom prst="rect">
            <a:avLst/>
          </a:prstGeom>
          <a:noFill/>
        </p:spPr>
        <p:txBody>
          <a:bodyPr wrap="square" rtlCol="0">
            <a:spAutoFit/>
          </a:bodyPr>
          <a:lstStyle/>
          <a:p>
            <a:r>
              <a:rPr lang="en-US" sz="1800" b="1" dirty="0" err="1">
                <a:latin typeface="Times New Roman" panose="02020603050405020304" pitchFamily="18" charset="0"/>
                <a:cs typeface="Times New Roman" panose="02020603050405020304" pitchFamily="18" charset="0"/>
              </a:rPr>
              <a:t>Hình</a:t>
            </a:r>
            <a:r>
              <a:rPr lang="en-US" sz="1800" b="1" dirty="0">
                <a:latin typeface="Times New Roman" panose="02020603050405020304" pitchFamily="18" charset="0"/>
                <a:cs typeface="Times New Roman" panose="02020603050405020304" pitchFamily="18" charset="0"/>
              </a:rPr>
              <a:t> 13.1. </a:t>
            </a:r>
            <a:r>
              <a:rPr lang="en-US" sz="1800" b="1" dirty="0" err="1">
                <a:latin typeface="Times New Roman" panose="02020603050405020304" pitchFamily="18" charset="0"/>
                <a:cs typeface="Times New Roman" panose="02020603050405020304" pitchFamily="18" charset="0"/>
              </a:rPr>
              <a:t>Bếp</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hồng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ngoại</a:t>
            </a:r>
            <a:endParaRPr lang="en-US" sz="18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85838" y="472925"/>
            <a:ext cx="6795539" cy="369332"/>
          </a:xfrm>
          <a:prstGeom prst="rect">
            <a:avLst/>
          </a:prstGeom>
          <a:noFill/>
        </p:spPr>
        <p:txBody>
          <a:bodyPr wrap="square" rtlCol="0">
            <a:spAutoFit/>
          </a:bodyPr>
          <a:lstStyle/>
          <a:p>
            <a:r>
              <a:rPr lang="en-US" sz="1800" b="1" dirty="0" err="1">
                <a:solidFill>
                  <a:schemeClr val="accent1">
                    <a:lumMod val="75000"/>
                  </a:schemeClr>
                </a:solidFill>
                <a:latin typeface="Times New Roman" panose="02020603050405020304" pitchFamily="18" charset="0"/>
                <a:cs typeface="Times New Roman" panose="02020603050405020304" pitchFamily="18" charset="0"/>
              </a:rPr>
              <a:t>Quan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sát</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sz="1800" b="1" dirty="0">
                <a:solidFill>
                  <a:schemeClr val="accent1">
                    <a:lumMod val="75000"/>
                  </a:schemeClr>
                </a:solidFill>
                <a:latin typeface="Times New Roman" panose="02020603050405020304" pitchFamily="18" charset="0"/>
                <a:cs typeface="Times New Roman" panose="02020603050405020304" pitchFamily="18" charset="0"/>
              </a:rPr>
              <a:t> 13.1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biết</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tên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gọi</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phận</a:t>
            </a:r>
            <a:r>
              <a:rPr lang="en-US" sz="1800" b="1" dirty="0">
                <a:solidFill>
                  <a:schemeClr val="accent1">
                    <a:lumMod val="75000"/>
                  </a:schemeClr>
                </a:solidFill>
                <a:latin typeface="Times New Roman" panose="02020603050405020304" pitchFamily="18" charset="0"/>
                <a:cs typeface="Times New Roman" panose="02020603050405020304" pitchFamily="18" charset="0"/>
              </a:rPr>
              <a:t> (1), (2), (3),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14" descr="image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629" y="1200751"/>
            <a:ext cx="3530445" cy="18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2874" y="3580825"/>
            <a:ext cx="5120311" cy="584775"/>
          </a:xfrm>
          <a:prstGeom prst="rect">
            <a:avLst/>
          </a:prstGeom>
        </p:spPr>
        <p:txBody>
          <a:bodyPr wrap="square">
            <a:spAutoFit/>
          </a:bodyPr>
          <a:lstStyle/>
          <a:p>
            <a:r>
              <a:rPr lang="vi-VN" sz="1600" b="1" i="1" dirty="0">
                <a:solidFill>
                  <a:srgbClr val="000000"/>
                </a:solidFill>
                <a:latin typeface="+mj-lt"/>
                <a:ea typeface="Arial" panose="020B0604020202020204" pitchFamily="34" charset="0"/>
                <a:cs typeface="Arial" panose="020B0604020202020204" pitchFamily="34" charset="0"/>
              </a:rPr>
              <a:t>- Mâm nhiệt hồng ngoại</a:t>
            </a:r>
            <a:r>
              <a:rPr lang="vi-VN" sz="1600" i="1" dirty="0">
                <a:solidFill>
                  <a:srgbClr val="000000"/>
                </a:solidFill>
                <a:ea typeface="Arial" panose="020B0604020202020204" pitchFamily="34" charset="0"/>
                <a:cs typeface="Arial" panose="020B0604020202020204" pitchFamily="34" charset="0"/>
              </a:rPr>
              <a: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phần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nằm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phía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trong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thân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bếp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với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mặt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bếp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có</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chức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năng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cung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cấp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nhiệt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bếp</a:t>
            </a:r>
            <a:endParaRPr lang="en-US" sz="1600" dirty="0"/>
          </a:p>
        </p:txBody>
      </p:sp>
      <p:sp>
        <p:nvSpPr>
          <p:cNvPr id="7" name="Rectangle 6"/>
          <p:cNvSpPr/>
          <p:nvPr/>
        </p:nvSpPr>
        <p:spPr>
          <a:xfrm>
            <a:off x="319118" y="161065"/>
            <a:ext cx="1585883" cy="435376"/>
          </a:xfrm>
          <a:prstGeom prst="rect">
            <a:avLst/>
          </a:prstGeom>
        </p:spPr>
        <p:txBody>
          <a:bodyPr wrap="none">
            <a:spAutoFit/>
          </a:bodyPr>
          <a:lstStyle/>
          <a:p>
            <a:pPr>
              <a:lnSpc>
                <a:spcPct val="120000"/>
              </a:lnSpc>
            </a:pPr>
            <a:r>
              <a:rPr lang="vi-VN" sz="2000" b="1" dirty="0">
                <a:solidFill>
                  <a:srgbClr val="FF0000"/>
                </a:solidFill>
                <a:latin typeface="+mj-lt"/>
                <a:ea typeface="Arial" panose="020B0604020202020204" pitchFamily="34" charset="0"/>
                <a:cs typeface="Arial" panose="020B0604020202020204" pitchFamily="34" charset="0"/>
              </a:rPr>
              <a:t>I. CẤU TẠO</a:t>
            </a:r>
            <a:endParaRPr lang="en-US" sz="2000" dirty="0">
              <a:solidFill>
                <a:srgbClr val="FF0000"/>
              </a:solidFill>
              <a:latin typeface="+mj-lt"/>
              <a:ea typeface="Times New Roman" panose="02020603050405020304" pitchFamily="18" charset="0"/>
            </a:endParaRPr>
          </a:p>
        </p:txBody>
      </p:sp>
      <p:sp>
        <p:nvSpPr>
          <p:cNvPr id="2" name="Rectangle 1"/>
          <p:cNvSpPr/>
          <p:nvPr/>
        </p:nvSpPr>
        <p:spPr>
          <a:xfrm>
            <a:off x="319118" y="564479"/>
            <a:ext cx="3493264" cy="387798"/>
          </a:xfrm>
          <a:prstGeom prst="rect">
            <a:avLst/>
          </a:prstGeom>
        </p:spPr>
        <p:txBody>
          <a:bodyPr wrap="none">
            <a:spAutoFit/>
          </a:bodyPr>
          <a:lstStyle/>
          <a:p>
            <a:pPr marL="9525" indent="-171450" algn="just">
              <a:lnSpc>
                <a:spcPct val="120000"/>
              </a:lnSpc>
            </a:pPr>
            <a:r>
              <a:rPr lang="en-US" sz="1600" dirty="0" err="1">
                <a:latin typeface="Arial" panose="020B0604020202020204" pitchFamily="34" charset="0"/>
                <a:ea typeface="Arial" panose="020B0604020202020204" pitchFamily="34" charset="0"/>
              </a:rPr>
              <a:t>B</a:t>
            </a:r>
            <a:r>
              <a:rPr lang="en-US" sz="1600" dirty="0" err="1">
                <a:latin typeface="Times New Roman" panose="02020603050405020304" pitchFamily="18" charset="0"/>
                <a:ea typeface="Arial" panose="020B0604020202020204" pitchFamily="34" charset="0"/>
              </a:rPr>
              <a:t>ếp</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hồng</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ngoại</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gồm</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các</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bộ</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phận</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chính</a:t>
            </a:r>
            <a:r>
              <a:rPr lang="en-US" sz="1600" dirty="0">
                <a:latin typeface="Times New Roman" panose="02020603050405020304" pitchFamily="18" charset="0"/>
                <a:ea typeface="Arial" panose="020B0604020202020204" pitchFamily="34" charset="0"/>
              </a:rPr>
              <a:t> </a:t>
            </a:r>
            <a:endParaRPr lang="en-US" sz="1600" dirty="0">
              <a:latin typeface="Arial" panose="020B0604020202020204" pitchFamily="34" charset="0"/>
              <a:ea typeface="Arial" panose="020B0604020202020204" pitchFamily="34" charset="0"/>
            </a:endParaRPr>
          </a:p>
        </p:txBody>
      </p:sp>
      <p:sp>
        <p:nvSpPr>
          <p:cNvPr id="3" name="Rectangle 2"/>
          <p:cNvSpPr/>
          <p:nvPr/>
        </p:nvSpPr>
        <p:spPr>
          <a:xfrm>
            <a:off x="76438" y="1015316"/>
            <a:ext cx="3906659" cy="978729"/>
          </a:xfrm>
          <a:prstGeom prst="rect">
            <a:avLst/>
          </a:prstGeom>
        </p:spPr>
        <p:txBody>
          <a:bodyPr wrap="square">
            <a:spAutoFit/>
          </a:bodyPr>
          <a:lstStyle/>
          <a:p>
            <a:pPr indent="-171450" algn="just">
              <a:lnSpc>
                <a:spcPct val="120000"/>
              </a:lnSpc>
            </a:pP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vi-VN" sz="16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Mặt bếp:</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Là</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nơi</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đặt</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nồi</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nấu</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có</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chức</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năng</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dẫn</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thường</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làm</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kính</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chịu</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có</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độ</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bền</a:t>
            </a:r>
            <a:r>
              <a:rPr lang="en-US" sz="1600" dirty="0">
                <a:latin typeface="Times New Roman" panose="02020603050405020304" pitchFamily="18" charset="0"/>
                <a:ea typeface="Arial" panose="020B0604020202020204" pitchFamily="34" charset="0"/>
                <a:cs typeface="Times New Roman" panose="02020603050405020304" pitchFamily="18" charset="0"/>
              </a:rPr>
              <a:t> </a:t>
            </a:r>
            <a:r>
              <a:rPr lang="en-US" sz="1600" dirty="0" err="1">
                <a:latin typeface="Times New Roman" panose="02020603050405020304" pitchFamily="18" charset="0"/>
                <a:ea typeface="Arial" panose="020B0604020202020204" pitchFamily="34" charset="0"/>
                <a:cs typeface="Times New Roman" panose="02020603050405020304" pitchFamily="18" charset="0"/>
              </a:rPr>
              <a:t>cao</a:t>
            </a:r>
            <a:r>
              <a:rPr lang="en-US" sz="1600" dirty="0">
                <a:latin typeface="Times New Roman" panose="02020603050405020304" pitchFamily="18" charset="0"/>
                <a:ea typeface="Arial" panose="020B0604020202020204" pitchFamily="34" charset="0"/>
                <a:cs typeface="Times New Roman" panose="02020603050405020304" pitchFamily="18" charset="0"/>
              </a:rPr>
              <a:t>. </a:t>
            </a:r>
          </a:p>
        </p:txBody>
      </p:sp>
      <p:sp>
        <p:nvSpPr>
          <p:cNvPr id="8" name="Rectangle 7"/>
          <p:cNvSpPr/>
          <p:nvPr/>
        </p:nvSpPr>
        <p:spPr>
          <a:xfrm>
            <a:off x="76886" y="2152087"/>
            <a:ext cx="4572000" cy="683264"/>
          </a:xfrm>
          <a:prstGeom prst="rect">
            <a:avLst/>
          </a:prstGeom>
        </p:spPr>
        <p:txBody>
          <a:bodyPr>
            <a:spAutoFit/>
          </a:bodyPr>
          <a:lstStyle/>
          <a:p>
            <a:pPr marL="9525" indent="-171450" algn="just">
              <a:lnSpc>
                <a:spcPct val="120000"/>
              </a:lnSpc>
            </a:pPr>
            <a:r>
              <a:rPr lang="vi-VN" sz="1600" i="1"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vi-VN" sz="1600" b="1" i="1" dirty="0">
                <a:solidFill>
                  <a:srgbClr val="000000"/>
                </a:solidFill>
                <a:latin typeface="Times New Roman" panose="02020603050405020304" pitchFamily="18" charset="0"/>
                <a:ea typeface="Arial" panose="020B0604020202020204" pitchFamily="34" charset="0"/>
                <a:cs typeface="Arial" panose="020B0604020202020204" pitchFamily="34" charset="0"/>
              </a:rPr>
              <a:t>Bảng đi</a:t>
            </a:r>
            <a:r>
              <a:rPr lang="en-US" sz="1600" b="1" i="1" dirty="0" err="1">
                <a:solidFill>
                  <a:srgbClr val="000000"/>
                </a:solidFill>
                <a:latin typeface="Times New Roman" panose="02020603050405020304" pitchFamily="18" charset="0"/>
                <a:ea typeface="Arial" panose="020B0604020202020204" pitchFamily="34" charset="0"/>
                <a:cs typeface="Arial" panose="020B0604020202020204" pitchFamily="34" charset="0"/>
              </a:rPr>
              <a:t>ều</a:t>
            </a:r>
            <a:r>
              <a:rPr lang="vi-VN" sz="1600" b="1" i="1" dirty="0">
                <a:solidFill>
                  <a:srgbClr val="000000"/>
                </a:solidFill>
                <a:latin typeface="Times New Roman" panose="02020603050405020304" pitchFamily="18" charset="0"/>
                <a:ea typeface="Arial" panose="020B0604020202020204" pitchFamily="34" charset="0"/>
                <a:cs typeface="Arial" panose="020B0604020202020204" pitchFamily="34" charset="0"/>
              </a:rPr>
              <a:t> kh</a:t>
            </a:r>
            <a:r>
              <a:rPr lang="en-US" sz="1600" b="1" i="1" dirty="0" err="1">
                <a:solidFill>
                  <a:srgbClr val="000000"/>
                </a:solidFill>
                <a:latin typeface="Times New Roman" panose="02020603050405020304" pitchFamily="18" charset="0"/>
                <a:ea typeface="Arial" panose="020B0604020202020204" pitchFamily="34" charset="0"/>
                <a:cs typeface="Arial" panose="020B0604020202020204" pitchFamily="34" charset="0"/>
              </a:rPr>
              <a:t>iể</a:t>
            </a:r>
            <a:r>
              <a:rPr lang="vi-VN" sz="1600" b="1" i="1" dirty="0">
                <a:solidFill>
                  <a:srgbClr val="000000"/>
                </a:solidFill>
                <a:latin typeface="Times New Roman" panose="02020603050405020304" pitchFamily="18" charset="0"/>
                <a:ea typeface="Arial" panose="020B0604020202020204" pitchFamily="34" charset="0"/>
                <a:cs typeface="Arial" panose="020B0604020202020204" pitchFamily="34" charset="0"/>
              </a:rPr>
              <a:t>n</a:t>
            </a:r>
            <a:r>
              <a:rPr lang="vi-VN" sz="1600" i="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Là</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nơi</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để</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điều</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chỉnh</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nhiệt</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độ</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chế</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độ</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nấu</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của</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bếp</a:t>
            </a:r>
            <a:r>
              <a:rPr lang="en-US" sz="1600" dirty="0">
                <a:latin typeface="Times New Roman" panose="02020603050405020304" pitchFamily="18" charset="0"/>
                <a:ea typeface="Arial" panose="020B0604020202020204" pitchFamily="34" charset="0"/>
              </a:rPr>
              <a:t>. </a:t>
            </a:r>
            <a:endParaRPr lang="en-US" sz="1600" dirty="0">
              <a:latin typeface="Arial" panose="020B0604020202020204" pitchFamily="34" charset="0"/>
              <a:ea typeface="Arial" panose="020B0604020202020204" pitchFamily="34" charset="0"/>
            </a:endParaRPr>
          </a:p>
        </p:txBody>
      </p:sp>
      <p:sp>
        <p:nvSpPr>
          <p:cNvPr id="9" name="Rectangle 8"/>
          <p:cNvSpPr/>
          <p:nvPr/>
        </p:nvSpPr>
        <p:spPr>
          <a:xfrm>
            <a:off x="142874" y="2866456"/>
            <a:ext cx="5332373" cy="657231"/>
          </a:xfrm>
          <a:prstGeom prst="rect">
            <a:avLst/>
          </a:prstGeom>
        </p:spPr>
        <p:txBody>
          <a:bodyPr wrap="square">
            <a:spAutoFit/>
          </a:bodyPr>
          <a:lstStyle/>
          <a:p>
            <a:pPr marR="9525" indent="-171450" algn="just">
              <a:lnSpc>
                <a:spcPct val="120000"/>
              </a:lnSpc>
            </a:pPr>
            <a:r>
              <a:rPr lang="vi-VN" sz="1600" i="1"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vi-VN" sz="1600" b="1" i="1" dirty="0">
                <a:solidFill>
                  <a:srgbClr val="000000"/>
                </a:solidFill>
                <a:latin typeface="Times New Roman" panose="02020603050405020304" pitchFamily="18" charset="0"/>
                <a:ea typeface="Arial" panose="020B0604020202020204" pitchFamily="34" charset="0"/>
                <a:cs typeface="Arial" panose="020B0604020202020204" pitchFamily="34" charset="0"/>
              </a:rPr>
              <a:t>Thân bếp</a:t>
            </a:r>
            <a:r>
              <a:rPr lang="vi-VN" sz="1600" i="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Là</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bộ</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phận</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có</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chức</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năng</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bao</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kín</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và</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bảo</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vệ</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các</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bộ</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phận</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bên</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trong</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của</a:t>
            </a:r>
            <a:r>
              <a:rPr lang="en-US" sz="1600" dirty="0">
                <a:latin typeface="Times New Roman" panose="02020603050405020304" pitchFamily="18" charset="0"/>
                <a:ea typeface="Arial" panose="020B0604020202020204" pitchFamily="34" charset="0"/>
              </a:rPr>
              <a:t> </a:t>
            </a:r>
            <a:r>
              <a:rPr lang="en-US" sz="1600" dirty="0" err="1">
                <a:latin typeface="Times New Roman" panose="02020603050405020304" pitchFamily="18" charset="0"/>
                <a:ea typeface="Arial" panose="020B0604020202020204" pitchFamily="34" charset="0"/>
              </a:rPr>
              <a:t>bếp</a:t>
            </a:r>
            <a:r>
              <a:rPr lang="en-US" sz="1600" dirty="0">
                <a:latin typeface="Times New Roman" panose="02020603050405020304" pitchFamily="18" charset="0"/>
                <a:ea typeface="Arial" panose="020B0604020202020204" pitchFamily="34" charset="0"/>
              </a:rPr>
              <a:t>.</a:t>
            </a:r>
            <a:endParaRPr lang="en-US" sz="1600" dirty="0">
              <a:latin typeface="Arial" panose="020B0604020202020204" pitchFamily="34" charset="0"/>
              <a:ea typeface="Arial" panose="020B0604020202020204" pitchFamily="34" charset="0"/>
            </a:endParaRPr>
          </a:p>
        </p:txBody>
      </p:sp>
      <p:grpSp>
        <p:nvGrpSpPr>
          <p:cNvPr id="11" name="Group 10"/>
          <p:cNvGrpSpPr/>
          <p:nvPr/>
        </p:nvGrpSpPr>
        <p:grpSpPr>
          <a:xfrm>
            <a:off x="5878753" y="338885"/>
            <a:ext cx="573374" cy="1013283"/>
            <a:chOff x="4477066" y="2198060"/>
            <a:chExt cx="764498" cy="1351044"/>
          </a:xfrm>
        </p:grpSpPr>
        <p:cxnSp>
          <p:nvCxnSpPr>
            <p:cNvPr id="12" name="Straight Connector 11"/>
            <p:cNvCxnSpPr/>
            <p:nvPr/>
          </p:nvCxnSpPr>
          <p:spPr>
            <a:xfrm>
              <a:off x="4962844" y="2556413"/>
              <a:ext cx="0" cy="9926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477066" y="2198060"/>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2</a:t>
              </a:r>
            </a:p>
          </p:txBody>
        </p:sp>
      </p:grpSp>
      <p:sp>
        <p:nvSpPr>
          <p:cNvPr id="14" name="TextBox 13"/>
          <p:cNvSpPr txBox="1"/>
          <p:nvPr/>
        </p:nvSpPr>
        <p:spPr>
          <a:xfrm>
            <a:off x="6385381" y="148981"/>
            <a:ext cx="2307462" cy="415498"/>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Mặt</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bếp</a:t>
            </a:r>
            <a:endParaRPr lang="en-US" sz="2100" dirty="0">
              <a:solidFill>
                <a:srgbClr val="0070C0"/>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5061856" y="1646127"/>
            <a:ext cx="1137687" cy="932127"/>
            <a:chOff x="2713220" y="2730848"/>
            <a:chExt cx="2293495" cy="2080995"/>
          </a:xfrm>
        </p:grpSpPr>
        <p:cxnSp>
          <p:nvCxnSpPr>
            <p:cNvPr id="16" name="Straight Connector 15"/>
            <p:cNvCxnSpPr/>
            <p:nvPr/>
          </p:nvCxnSpPr>
          <p:spPr>
            <a:xfrm>
              <a:off x="3222885" y="3327817"/>
              <a:ext cx="1783830" cy="14840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713220" y="2730848"/>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1</a:t>
              </a:r>
            </a:p>
          </p:txBody>
        </p:sp>
      </p:grpSp>
      <p:sp>
        <p:nvSpPr>
          <p:cNvPr id="18" name="TextBox 17"/>
          <p:cNvSpPr txBox="1"/>
          <p:nvPr/>
        </p:nvSpPr>
        <p:spPr>
          <a:xfrm>
            <a:off x="4549523" y="881265"/>
            <a:ext cx="1666588" cy="738664"/>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Bảng</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điều</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khiển</a:t>
            </a:r>
            <a:endParaRPr lang="en-US" sz="2100" dirty="0">
              <a:solidFill>
                <a:srgbClr val="0070C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7419641" y="902390"/>
            <a:ext cx="1441419" cy="832122"/>
            <a:chOff x="6546229" y="2476869"/>
            <a:chExt cx="3294813" cy="1927480"/>
          </a:xfrm>
        </p:grpSpPr>
        <p:cxnSp>
          <p:nvCxnSpPr>
            <p:cNvPr id="20" name="Straight Connector 19"/>
            <p:cNvCxnSpPr/>
            <p:nvPr/>
          </p:nvCxnSpPr>
          <p:spPr>
            <a:xfrm flipV="1">
              <a:off x="6546229" y="2935312"/>
              <a:ext cx="2578309" cy="146903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076544" y="2476869"/>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3</a:t>
              </a:r>
            </a:p>
          </p:txBody>
        </p:sp>
      </p:grpSp>
      <p:grpSp>
        <p:nvGrpSpPr>
          <p:cNvPr id="22" name="Group 21"/>
          <p:cNvGrpSpPr/>
          <p:nvPr/>
        </p:nvGrpSpPr>
        <p:grpSpPr>
          <a:xfrm rot="1817095">
            <a:off x="6944983" y="3167824"/>
            <a:ext cx="1521186" cy="458443"/>
            <a:chOff x="8259580" y="5072501"/>
            <a:chExt cx="3160103" cy="611257"/>
          </a:xfrm>
        </p:grpSpPr>
        <p:cxnSp>
          <p:nvCxnSpPr>
            <p:cNvPr id="23" name="Straight Connector 22"/>
            <p:cNvCxnSpPr/>
            <p:nvPr/>
          </p:nvCxnSpPr>
          <p:spPr>
            <a:xfrm>
              <a:off x="8259580" y="5378130"/>
              <a:ext cx="239842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0655185" y="5072501"/>
              <a:ext cx="764498" cy="611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4</a:t>
              </a:r>
            </a:p>
          </p:txBody>
        </p:sp>
      </p:grpSp>
      <p:sp>
        <p:nvSpPr>
          <p:cNvPr id="25" name="TextBox 24"/>
          <p:cNvSpPr txBox="1"/>
          <p:nvPr/>
        </p:nvSpPr>
        <p:spPr>
          <a:xfrm>
            <a:off x="7692110" y="3873212"/>
            <a:ext cx="1668992" cy="415498"/>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Thân</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bếp</a:t>
            </a:r>
            <a:endParaRPr lang="en-US" sz="2100" dirty="0">
              <a:solidFill>
                <a:srgbClr val="0070C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786134" y="213362"/>
            <a:ext cx="1668992" cy="738664"/>
          </a:xfrm>
          <a:prstGeom prst="rect">
            <a:avLst/>
          </a:prstGeom>
          <a:noFill/>
        </p:spPr>
        <p:txBody>
          <a:bodyPr wrap="square" rtlCol="0">
            <a:spAutoFit/>
          </a:bodyPr>
          <a:lstStyle/>
          <a:p>
            <a:r>
              <a:rPr lang="en-US" sz="2100" dirty="0" err="1">
                <a:solidFill>
                  <a:srgbClr val="0070C0"/>
                </a:solidFill>
                <a:latin typeface="Times New Roman" panose="02020603050405020304" pitchFamily="18" charset="0"/>
                <a:cs typeface="Times New Roman" panose="02020603050405020304" pitchFamily="18" charset="0"/>
              </a:rPr>
              <a:t>Mâm</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nhiệt</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hồng</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ngoại</a:t>
            </a:r>
            <a:endParaRPr lang="en-US" sz="21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8" grpId="0"/>
      <p:bldP spid="9" grpId="0"/>
      <p:bldP spid="14" grpId="0"/>
      <p:bldP spid="18"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
                <a:lumOff val="95000"/>
              </a:schemeClr>
            </a:gs>
            <a:gs pos="95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loud Callout 3"/>
          <p:cNvSpPr/>
          <p:nvPr/>
        </p:nvSpPr>
        <p:spPr>
          <a:xfrm>
            <a:off x="657225" y="952500"/>
            <a:ext cx="4410075" cy="218122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Times New Roman" panose="02020603050405020304" pitchFamily="18" charset="0"/>
                <a:cs typeface="Times New Roman" panose="02020603050405020304" pitchFamily="18" charset="0"/>
              </a:rPr>
              <a:t>Loại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bếp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đình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em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hoặc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người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thân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em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đang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phải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bếp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hồng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ngoại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Nếu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đặc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điểm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nào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em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biết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bếp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hồng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ngoại</a:t>
            </a:r>
            <a:r>
              <a:rPr lang="en-US" sz="1600" dirty="0">
                <a:solidFill>
                  <a:schemeClr val="tx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5734049" y="1419225"/>
            <a:ext cx="2238375" cy="2590800"/>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latin typeface="Times New Roman" panose="02020603050405020304" pitchFamily="18" charset="0"/>
                <a:cs typeface="Times New Roman" panose="02020603050405020304" pitchFamily="18" charset="0"/>
              </a:rPr>
              <a:t>Ngoài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hồng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cũng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được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phổ</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biến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hiện</a:t>
            </a:r>
            <a:r>
              <a:rPr lang="en-US" sz="1800" dirty="0">
                <a:solidFill>
                  <a:schemeClr val="tx1"/>
                </a:solidFill>
                <a:latin typeface="Times New Roman" panose="02020603050405020304" pitchFamily="18" charset="0"/>
                <a:cs typeface="Times New Roman" panose="02020603050405020304" pitchFamily="18" charset="0"/>
              </a:rPr>
              <a:t> nay. Ở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chức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năng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cung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cấp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5734049" y="1057275"/>
            <a:ext cx="399449" cy="361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31281" y="378104"/>
            <a:ext cx="4148138" cy="1657350"/>
          </a:xfrm>
          <a:prstGeom prst="rect">
            <a:avLst/>
          </a:prstGeom>
        </p:spPr>
      </p:pic>
      <p:pic>
        <p:nvPicPr>
          <p:cNvPr id="6" name="Picture 5"/>
          <p:cNvPicPr>
            <a:picLocks noChangeAspect="1"/>
          </p:cNvPicPr>
          <p:nvPr/>
        </p:nvPicPr>
        <p:blipFill>
          <a:blip r:embed="rId3"/>
          <a:stretch>
            <a:fillRect/>
          </a:stretch>
        </p:blipFill>
        <p:spPr>
          <a:xfrm>
            <a:off x="1826419" y="2035454"/>
            <a:ext cx="5324475" cy="2688945"/>
          </a:xfrm>
          <a:prstGeom prst="rect">
            <a:avLst/>
          </a:prstGeom>
        </p:spPr>
      </p:pic>
      <p:sp>
        <p:nvSpPr>
          <p:cNvPr id="7" name="TextBox 6"/>
          <p:cNvSpPr txBox="1"/>
          <p:nvPr/>
        </p:nvSpPr>
        <p:spPr>
          <a:xfrm>
            <a:off x="2350294" y="0"/>
            <a:ext cx="44291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Cách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biệt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bếp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từ</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bếp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ngoại</a:t>
            </a:r>
            <a:endParaRPr 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76199"/>
            <a:ext cx="7886700" cy="497205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8650" y="66676"/>
            <a:ext cx="7886700" cy="50101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764</Words>
  <Application>Microsoft Office PowerPoint</Application>
  <PresentationFormat>On-screen Show (16:9)</PresentationFormat>
  <Paragraphs>100</Paragraphs>
  <Slides>21</Slides>
  <Notes>2</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TIẾT 30-BÀI 13: BẾP HỒNG NGOẠI(T1)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Hiên</dc:creator>
  <cp:lastModifiedBy>SY DANH THUY</cp:lastModifiedBy>
  <cp:revision>1</cp:revision>
  <dcterms:created xsi:type="dcterms:W3CDTF">2024-05-14T01:28:50Z</dcterms:created>
  <dcterms:modified xsi:type="dcterms:W3CDTF">2024-05-16T06:07:02Z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36910FD9624B4229A3198ADCC36C13A9_13</vt:lpwstr>
  </property>
  <property fmtid="{D5CDD505-2E9C-101B-9397-08002B2CF9AE}" pid="3" name="KSOProductBuildVer">
    <vt:lpwstr>1033-12.2.0.16909</vt:lpwstr>
  </property>
</Properties>
</file>