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71" r:id="rId2"/>
    <p:sldId id="256" r:id="rId3"/>
    <p:sldId id="279" r:id="rId4"/>
    <p:sldId id="361" r:id="rId5"/>
    <p:sldId id="360" r:id="rId6"/>
    <p:sldId id="362" r:id="rId7"/>
    <p:sldId id="391" r:id="rId8"/>
    <p:sldId id="392" r:id="rId9"/>
    <p:sldId id="393" r:id="rId10"/>
    <p:sldId id="394" r:id="rId11"/>
    <p:sldId id="441" r:id="rId12"/>
    <p:sldId id="399" r:id="rId13"/>
    <p:sldId id="440" r:id="rId14"/>
    <p:sldId id="397" r:id="rId15"/>
    <p:sldId id="423" r:id="rId16"/>
    <p:sldId id="428" r:id="rId17"/>
    <p:sldId id="327" r:id="rId18"/>
    <p:sldId id="313" r:id="rId19"/>
    <p:sldId id="430" r:id="rId20"/>
    <p:sldId id="431" r:id="rId21"/>
    <p:sldId id="314" r:id="rId22"/>
    <p:sldId id="330" r:id="rId23"/>
    <p:sldId id="2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4">
          <p15:clr>
            <a:srgbClr val="A4A3A4"/>
          </p15:clr>
        </p15:guide>
        <p15:guide id="2" pos="384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F1F"/>
    <a:srgbClr val="24FF1F"/>
    <a:srgbClr val="F16649"/>
    <a:srgbClr val="0070C0"/>
    <a:srgbClr val="E8F6F8"/>
    <a:srgbClr val="C0E6EA"/>
    <a:srgbClr val="62C8CE"/>
    <a:srgbClr val="05A0B8"/>
    <a:srgbClr val="7192A9"/>
    <a:srgbClr val="F47D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94660"/>
  </p:normalViewPr>
  <p:slideViewPr>
    <p:cSldViewPr snapToGrid="0" showGuides="1">
      <p:cViewPr varScale="1">
        <p:scale>
          <a:sx n="40" d="100"/>
          <a:sy n="40" d="100"/>
        </p:scale>
        <p:origin x="1128" y="48"/>
      </p:cViewPr>
      <p:guideLst>
        <p:guide orient="horz" pos="2024"/>
        <p:guide pos="384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7.png"/><Relationship Id="rId11" Type="http://schemas.openxmlformats.org/officeDocument/2006/relationships/image" Target="../media/image9.png"/><Relationship Id="rId5" Type="http://schemas.openxmlformats.org/officeDocument/2006/relationships/image" Target="../media/image26.jpe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  <p:pic>
        <p:nvPicPr>
          <p:cNvPr id="2" name="Picture 1" descr="building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715" y="8101965"/>
            <a:ext cx="1392555" cy="1392555"/>
          </a:xfrm>
          <a:prstGeom prst="rect">
            <a:avLst/>
          </a:prstGeom>
        </p:spPr>
      </p:pic>
      <p:pic>
        <p:nvPicPr>
          <p:cNvPr id="4" name="Picture 3" descr="buildings"/>
          <p:cNvPicPr>
            <a:picLocks noChangeAspect="1"/>
          </p:cNvPicPr>
          <p:nvPr/>
        </p:nvPicPr>
        <p:blipFill>
          <a:blip r:embed="rId4"/>
          <a:srcRect l="75563" t="22757" r="-552" b="442"/>
          <a:stretch>
            <a:fillRect/>
          </a:stretch>
        </p:blipFill>
        <p:spPr>
          <a:xfrm>
            <a:off x="4636135" y="8411845"/>
            <a:ext cx="347980" cy="1069975"/>
          </a:xfrm>
          <a:prstGeom prst="rect">
            <a:avLst/>
          </a:prstGeom>
        </p:spPr>
      </p:pic>
      <p:pic>
        <p:nvPicPr>
          <p:cNvPr id="5" name="Picture 4" descr="buildings"/>
          <p:cNvPicPr>
            <a:picLocks noChangeAspect="1"/>
          </p:cNvPicPr>
          <p:nvPr/>
        </p:nvPicPr>
        <p:blipFill>
          <a:blip r:embed="rId4"/>
          <a:srcRect l="75563" t="22757" r="-552" b="442"/>
          <a:stretch>
            <a:fillRect/>
          </a:stretch>
        </p:blipFill>
        <p:spPr>
          <a:xfrm>
            <a:off x="8086725" y="8424545"/>
            <a:ext cx="347980" cy="1069975"/>
          </a:xfrm>
          <a:prstGeom prst="rect">
            <a:avLst/>
          </a:prstGeom>
        </p:spPr>
      </p:pic>
      <p:pic>
        <p:nvPicPr>
          <p:cNvPr id="6" name="Picture 5" descr="buildings"/>
          <p:cNvPicPr>
            <a:picLocks noChangeAspect="1"/>
          </p:cNvPicPr>
          <p:nvPr/>
        </p:nvPicPr>
        <p:blipFill>
          <a:blip r:embed="rId4"/>
          <a:srcRect l="-1" t="22757" r="75895" b="442"/>
          <a:stretch>
            <a:fillRect/>
          </a:stretch>
        </p:blipFill>
        <p:spPr>
          <a:xfrm>
            <a:off x="8721725" y="8424545"/>
            <a:ext cx="335280" cy="1069975"/>
          </a:xfrm>
          <a:prstGeom prst="rect">
            <a:avLst/>
          </a:prstGeom>
        </p:spPr>
      </p:pic>
      <p:pic>
        <p:nvPicPr>
          <p:cNvPr id="7" name="Picture 6" descr="buildings"/>
          <p:cNvPicPr>
            <a:picLocks noChangeAspect="1"/>
          </p:cNvPicPr>
          <p:nvPr/>
        </p:nvPicPr>
        <p:blipFill>
          <a:blip r:embed="rId4"/>
          <a:srcRect l="-1" t="22757" r="75895" b="442"/>
          <a:stretch>
            <a:fillRect/>
          </a:stretch>
        </p:blipFill>
        <p:spPr>
          <a:xfrm>
            <a:off x="3943350" y="8411845"/>
            <a:ext cx="335280" cy="1069975"/>
          </a:xfrm>
          <a:prstGeom prst="rect">
            <a:avLst/>
          </a:prstGeom>
        </p:spPr>
      </p:pic>
      <p:pic>
        <p:nvPicPr>
          <p:cNvPr id="8" name="Picture 7" descr="buildings"/>
          <p:cNvPicPr>
            <a:picLocks noChangeAspect="1"/>
          </p:cNvPicPr>
          <p:nvPr/>
        </p:nvPicPr>
        <p:blipFill>
          <a:blip r:embed="rId4"/>
          <a:srcRect l="-1" t="22757" r="75895" b="442"/>
          <a:stretch>
            <a:fillRect/>
          </a:stretch>
        </p:blipFill>
        <p:spPr>
          <a:xfrm>
            <a:off x="3387725" y="8424545"/>
            <a:ext cx="335280" cy="1069975"/>
          </a:xfrm>
          <a:prstGeom prst="rect">
            <a:avLst/>
          </a:prstGeom>
        </p:spPr>
      </p:pic>
      <p:pic>
        <p:nvPicPr>
          <p:cNvPr id="9" name="Picture 8" descr="building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15" y="8101965"/>
            <a:ext cx="1392555" cy="1392555"/>
          </a:xfrm>
          <a:prstGeom prst="rect">
            <a:avLst/>
          </a:prstGeom>
        </p:spPr>
      </p:pic>
      <p:pic>
        <p:nvPicPr>
          <p:cNvPr id="10" name="Picture 9" descr="building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8930" y="8089265"/>
            <a:ext cx="1392555" cy="1392555"/>
          </a:xfrm>
          <a:prstGeom prst="rect">
            <a:avLst/>
          </a:prstGeom>
        </p:spPr>
      </p:pic>
      <p:pic>
        <p:nvPicPr>
          <p:cNvPr id="11" name="Picture 10" descr="buildings"/>
          <p:cNvPicPr>
            <a:picLocks noChangeAspect="1"/>
          </p:cNvPicPr>
          <p:nvPr/>
        </p:nvPicPr>
        <p:blipFill>
          <a:blip r:embed="rId4"/>
          <a:srcRect l="-1768" t="33805" r="77309" b="-1326"/>
          <a:stretch>
            <a:fillRect/>
          </a:stretch>
        </p:blipFill>
        <p:spPr>
          <a:xfrm>
            <a:off x="11949430" y="8541385"/>
            <a:ext cx="340360" cy="940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t-1424748_12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305" y="0"/>
            <a:ext cx="8887460" cy="685863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536059" y="1587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803015" y="349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92179" y="349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40085" y="76200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0665" y="17272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99846" y="17272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89010" y="17272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65491" y="17272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517009" y="34385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93490" y="34385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082654" y="34385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59135" y="34385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58925" y="514984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816356" y="51307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05520" y="51307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85176" y="513079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924800" y="5981698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2209800" y="76200"/>
            <a:ext cx="7772400" cy="2328545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fun</a:t>
            </a:r>
          </a:p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/fʌn/</a:t>
            </a:r>
          </a:p>
        </p:txBody>
      </p:sp>
      <p:pic>
        <p:nvPicPr>
          <p:cNvPr id="3" name="ukfumes00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68090" y="441325"/>
            <a:ext cx="1111250" cy="1111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1" dur="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>
                <p:cTn id="25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 bldLvl="0" animBg="1"/>
      <p:bldP spid="32" grpId="1" bldLvl="0" animBg="1"/>
      <p:bldP spid="34" grpId="0" bldLvl="0" animBg="1"/>
      <p:bldP spid="34" grpId="1" bldLvl="0" animBg="1"/>
      <p:bldP spid="35" grpId="0" bldLvl="0" animBg="1"/>
      <p:bldP spid="35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595" y="507683"/>
            <a:ext cx="9009331" cy="597344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536059" y="1587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803015" y="349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92179" y="349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40085" y="76200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0665" y="17272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99846" y="17272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89010" y="17272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65491" y="17272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517009" y="34385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93490" y="34385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082654" y="34385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59135" y="34385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58925" y="514984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816356" y="51307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08061" y="5158736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59135" y="5158735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886936" y="5790246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2209800" y="76200"/>
            <a:ext cx="7772400" cy="2328545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special food</a:t>
            </a:r>
          </a:p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/ˈ</a:t>
            </a:r>
            <a:r>
              <a:rPr lang="en-US" sz="4000" b="1" dirty="0" err="1">
                <a:solidFill>
                  <a:sysClr val="windowText" lastClr="000000"/>
                </a:solidFill>
              </a:rPr>
              <a:t>speʃl</a:t>
            </a:r>
            <a:r>
              <a:rPr lang="en-US" sz="4000" b="1" dirty="0">
                <a:solidFill>
                  <a:sysClr val="windowText" lastClr="000000"/>
                </a:solidFill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</a:rPr>
              <a:t>fuːd</a:t>
            </a:r>
            <a:r>
              <a:rPr lang="en-US" sz="4000" b="1" dirty="0">
                <a:solidFill>
                  <a:sysClr val="windowText" lastClr="000000"/>
                </a:solidFill>
              </a:rPr>
              <a:t>/</a:t>
            </a:r>
          </a:p>
        </p:txBody>
      </p:sp>
      <p:pic>
        <p:nvPicPr>
          <p:cNvPr id="2" name="mp3-output-ttsfree(dot)com (5)">
            <a:hlinkClick r:id="" action="ppaction://media"/>
            <a:extLst>
              <a:ext uri="{FF2B5EF4-FFF2-40B4-BE49-F238E27FC236}">
                <a16:creationId xmlns:a16="http://schemas.microsoft.com/office/drawing/2014/main" id="{8D2FF64F-9DF5-4D22-0583-CBC0204A56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85416" y="728345"/>
            <a:ext cx="761364" cy="76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1" dur="2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2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" grpId="0" bldLvl="0" animBg="1"/>
      <p:bldP spid="32" grpId="1" bldLvl="0" animBg="1"/>
      <p:bldP spid="34" grpId="0" bldLvl="0" animBg="1"/>
      <p:bldP spid="34" grpId="1" bldLvl="0" animBg="1"/>
      <p:bldP spid="35" grpId="0" bldLvl="0" animBg="1"/>
      <p:bldP spid="35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10" y="1203641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18539" y="1289510"/>
            <a:ext cx="1026866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words / phrases in the box under the pictures.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267" y="3190234"/>
            <a:ext cx="2791860" cy="22436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639" y="3279154"/>
            <a:ext cx="2956075" cy="20786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874" y="3219782"/>
            <a:ext cx="3203209" cy="2138045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1660250" y="5743426"/>
            <a:ext cx="1493887" cy="583565"/>
            <a:chOff x="1685581" y="5618602"/>
            <a:chExt cx="1493887" cy="583565"/>
          </a:xfrm>
        </p:grpSpPr>
        <p:sp>
          <p:nvSpPr>
            <p:cNvPr id="72" name="TextBox 71"/>
            <p:cNvSpPr txBox="1"/>
            <p:nvPr/>
          </p:nvSpPr>
          <p:spPr>
            <a:xfrm>
              <a:off x="1685581" y="5618602"/>
              <a:ext cx="583894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73" name="Straight Connector 72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5129103" y="5662629"/>
            <a:ext cx="1493887" cy="583565"/>
            <a:chOff x="1685581" y="5618602"/>
            <a:chExt cx="1493887" cy="583565"/>
          </a:xfrm>
        </p:grpSpPr>
        <p:sp>
          <p:nvSpPr>
            <p:cNvPr id="75" name="TextBox 74"/>
            <p:cNvSpPr txBox="1"/>
            <p:nvPr/>
          </p:nvSpPr>
          <p:spPr>
            <a:xfrm>
              <a:off x="1685581" y="5618602"/>
              <a:ext cx="583894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76" name="Straight Connector 75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8837155" y="5726946"/>
            <a:ext cx="1493887" cy="583565"/>
            <a:chOff x="1685581" y="5618602"/>
            <a:chExt cx="1493887" cy="583565"/>
          </a:xfrm>
        </p:grpSpPr>
        <p:sp>
          <p:nvSpPr>
            <p:cNvPr id="78" name="TextBox 77"/>
            <p:cNvSpPr txBox="1"/>
            <p:nvPr/>
          </p:nvSpPr>
          <p:spPr>
            <a:xfrm>
              <a:off x="1685581" y="5618602"/>
              <a:ext cx="583894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79" name="Straight Connector 78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ounded Rectangle 65"/>
          <p:cNvSpPr/>
          <p:nvPr/>
        </p:nvSpPr>
        <p:spPr>
          <a:xfrm>
            <a:off x="1333267" y="2260572"/>
            <a:ext cx="9658350" cy="6445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8" name="TextBox 67"/>
          <p:cNvSpPr txBox="1"/>
          <p:nvPr/>
        </p:nvSpPr>
        <p:spPr>
          <a:xfrm>
            <a:off x="1665361" y="2337143"/>
            <a:ext cx="109285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wish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994711" y="2354205"/>
            <a:ext cx="88498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fun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305130" y="2310030"/>
            <a:ext cx="1819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fireworks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389772" y="2277082"/>
            <a:ext cx="2272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special food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875797" y="2284702"/>
            <a:ext cx="18707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furniture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60250" y="5679923"/>
            <a:ext cx="21247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1.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B050"/>
                </a:solidFill>
              </a:rPr>
              <a:t>fireworks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926342" y="5586428"/>
            <a:ext cx="256667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2.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B050"/>
                </a:solidFill>
              </a:rPr>
              <a:t>special food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987398" y="5663445"/>
            <a:ext cx="113982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3.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B050"/>
                </a:solidFill>
              </a:rPr>
              <a:t>fun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65" grpId="0"/>
      <p:bldP spid="6" grpId="0"/>
      <p:bldP spid="37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74" y="1113064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50695" y="1192530"/>
            <a:ext cx="117290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words / phrases in the box under the pictures.</a:t>
            </a: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"/>
          <a:stretch/>
        </p:blipFill>
        <p:spPr>
          <a:xfrm flipH="1">
            <a:off x="2064169" y="2606834"/>
            <a:ext cx="3620678" cy="2396929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430" y="3041500"/>
            <a:ext cx="3185018" cy="2115421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3241491" y="5207975"/>
            <a:ext cx="1493887" cy="583565"/>
            <a:chOff x="1685581" y="5618602"/>
            <a:chExt cx="1493887" cy="583565"/>
          </a:xfrm>
        </p:grpSpPr>
        <p:sp>
          <p:nvSpPr>
            <p:cNvPr id="84" name="TextBox 83"/>
            <p:cNvSpPr txBox="1"/>
            <p:nvPr/>
          </p:nvSpPr>
          <p:spPr>
            <a:xfrm>
              <a:off x="1685581" y="5618602"/>
              <a:ext cx="583894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85" name="Straight Connector 84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7139573" y="5207975"/>
            <a:ext cx="1493887" cy="583565"/>
            <a:chOff x="1685581" y="5618602"/>
            <a:chExt cx="1493887" cy="583565"/>
          </a:xfrm>
        </p:grpSpPr>
        <p:sp>
          <p:nvSpPr>
            <p:cNvPr id="90" name="TextBox 89"/>
            <p:cNvSpPr txBox="1"/>
            <p:nvPr/>
          </p:nvSpPr>
          <p:spPr>
            <a:xfrm>
              <a:off x="1685581" y="5618602"/>
              <a:ext cx="583894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91" name="Straight Connector 90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ounded Rectangle 65"/>
          <p:cNvSpPr/>
          <p:nvPr/>
        </p:nvSpPr>
        <p:spPr>
          <a:xfrm>
            <a:off x="1304925" y="1827530"/>
            <a:ext cx="9658350" cy="6445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8" name="TextBox 67"/>
          <p:cNvSpPr txBox="1"/>
          <p:nvPr/>
        </p:nvSpPr>
        <p:spPr>
          <a:xfrm>
            <a:off x="1637019" y="1904101"/>
            <a:ext cx="109285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wish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966369" y="1921163"/>
            <a:ext cx="88498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fun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988435" y="1877060"/>
            <a:ext cx="18656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fireworks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361430" y="1844040"/>
            <a:ext cx="2272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special food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847455" y="1851660"/>
            <a:ext cx="18707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furniture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514855" y="5105869"/>
            <a:ext cx="13455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4.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B050"/>
                </a:solidFill>
              </a:rPr>
              <a:t>wish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948050" y="5105868"/>
            <a:ext cx="206184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5.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B050"/>
                </a:solidFill>
              </a:rPr>
              <a:t>furniture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65" grpId="0"/>
      <p:bldP spid="92" grpId="0"/>
      <p:bldP spid="39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84" y="106362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09912" y="1124713"/>
            <a:ext cx="790105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verbs with the nouns.</a:t>
            </a:r>
          </a:p>
        </p:txBody>
      </p:sp>
      <p:graphicFrame>
        <p:nvGraphicFramePr>
          <p:cNvPr id="10" name="Table 9"/>
          <p:cNvGraphicFramePr/>
          <p:nvPr>
            <p:extLst>
              <p:ext uri="{D42A27DB-BD31-4B8C-83A1-F6EECF244321}">
                <p14:modId xmlns:p14="http://schemas.microsoft.com/office/powerpoint/2010/main" val="1565284276"/>
              </p:ext>
            </p:extLst>
          </p:nvPr>
        </p:nvGraphicFramePr>
        <p:xfrm>
          <a:off x="641350" y="1955800"/>
          <a:ext cx="6272530" cy="393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6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6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/>
                        <a:t>Verbs</a:t>
                      </a:r>
                    </a:p>
                  </a:txBody>
                  <a:tcPr>
                    <a:solidFill>
                      <a:srgbClr val="FF1F1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/>
                        <a:t>Nouns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</a:rPr>
                        <a:t>1.</a:t>
                      </a:r>
                      <a:r>
                        <a:rPr lang="en-US" sz="3000" b="1"/>
                        <a:t> </a:t>
                      </a:r>
                      <a:r>
                        <a:rPr lang="en-US" sz="3000" b="1">
                          <a:solidFill>
                            <a:schemeClr val="bg1"/>
                          </a:solidFill>
                        </a:rPr>
                        <a:t>have</a:t>
                      </a:r>
                    </a:p>
                  </a:txBody>
                  <a:tcPr>
                    <a:solidFill>
                      <a:srgbClr val="FF1F1F">
                        <a:alpha val="6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</a:rPr>
                        <a:t>a. </a:t>
                      </a:r>
                      <a:r>
                        <a:rPr lang="en-US" sz="3000" b="1">
                          <a:solidFill>
                            <a:schemeClr val="tx1"/>
                          </a:solidFill>
                        </a:rPr>
                        <a:t>a wish</a:t>
                      </a:r>
                    </a:p>
                  </a:txBody>
                  <a:tcPr>
                    <a:solidFill>
                      <a:schemeClr val="accent4">
                        <a:alpha val="6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  <a:sym typeface="+mn-ea"/>
                        </a:rPr>
                        <a:t>2.</a:t>
                      </a:r>
                      <a:r>
                        <a:rPr lang="en-US" sz="3000" b="1">
                          <a:sym typeface="+mn-ea"/>
                        </a:rPr>
                        <a:t> </a:t>
                      </a:r>
                      <a:r>
                        <a:rPr lang="en-US" sz="3000" b="1">
                          <a:solidFill>
                            <a:schemeClr val="bg1"/>
                          </a:solidFill>
                          <a:sym typeface="+mn-ea"/>
                        </a:rPr>
                        <a:t>visit</a:t>
                      </a:r>
                    </a:p>
                  </a:txBody>
                  <a:tcPr>
                    <a:solidFill>
                      <a:srgbClr val="FF1F1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  <a:sym typeface="+mn-ea"/>
                        </a:rPr>
                        <a:t>b. </a:t>
                      </a:r>
                      <a:r>
                        <a:rPr lang="en-US" sz="3000" b="1">
                          <a:solidFill>
                            <a:schemeClr val="tx1"/>
                          </a:solidFill>
                          <a:sym typeface="+mn-ea"/>
                        </a:rPr>
                        <a:t>fireworks</a:t>
                      </a:r>
                      <a:endParaRPr lang="en-US" sz="3000"/>
                    </a:p>
                  </a:txBody>
                  <a:tcPr>
                    <a:solidFill>
                      <a:schemeClr val="accent4">
                        <a:alpha val="2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  <a:sym typeface="+mn-ea"/>
                        </a:rPr>
                        <a:t>3. </a:t>
                      </a:r>
                      <a:r>
                        <a:rPr lang="en-US" sz="3000" b="1">
                          <a:solidFill>
                            <a:schemeClr val="bg1"/>
                          </a:solidFill>
                          <a:sym typeface="+mn-ea"/>
                        </a:rPr>
                        <a:t>give</a:t>
                      </a:r>
                    </a:p>
                  </a:txBody>
                  <a:tcPr>
                    <a:solidFill>
                      <a:srgbClr val="FF1F1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  <a:sym typeface="+mn-ea"/>
                        </a:rPr>
                        <a:t>c. </a:t>
                      </a:r>
                      <a:r>
                        <a:rPr lang="en-US" sz="3000" b="1">
                          <a:solidFill>
                            <a:schemeClr val="tx1"/>
                          </a:solidFill>
                          <a:sym typeface="+mn-ea"/>
                        </a:rPr>
                        <a:t>the furniture</a:t>
                      </a:r>
                      <a:endParaRPr lang="en-US" sz="3000"/>
                    </a:p>
                  </a:txBody>
                  <a:tcPr>
                    <a:solidFill>
                      <a:schemeClr val="accent4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  <a:sym typeface="+mn-ea"/>
                        </a:rPr>
                        <a:t>4. </a:t>
                      </a:r>
                      <a:r>
                        <a:rPr lang="en-US" sz="3000" b="1">
                          <a:solidFill>
                            <a:schemeClr val="bg1"/>
                          </a:solidFill>
                          <a:sym typeface="+mn-ea"/>
                        </a:rPr>
                        <a:t>make</a:t>
                      </a:r>
                    </a:p>
                  </a:txBody>
                  <a:tcPr>
                    <a:solidFill>
                      <a:srgbClr val="FF1F1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  <a:sym typeface="+mn-ea"/>
                        </a:rPr>
                        <a:t>d. </a:t>
                      </a:r>
                      <a:r>
                        <a:rPr lang="en-US" sz="3000" b="1">
                          <a:solidFill>
                            <a:schemeClr val="tx1"/>
                          </a:solidFill>
                          <a:sym typeface="+mn-ea"/>
                        </a:rPr>
                        <a:t>lucky money</a:t>
                      </a:r>
                      <a:endParaRPr lang="en-US" sz="3000"/>
                    </a:p>
                  </a:txBody>
                  <a:tcPr>
                    <a:solidFill>
                      <a:schemeClr val="accent4">
                        <a:alpha val="2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  <a:sym typeface="+mn-ea"/>
                        </a:rPr>
                        <a:t>5. </a:t>
                      </a:r>
                      <a:r>
                        <a:rPr lang="en-US" sz="3000" b="1">
                          <a:solidFill>
                            <a:schemeClr val="bg1"/>
                          </a:solidFill>
                          <a:sym typeface="+mn-ea"/>
                        </a:rPr>
                        <a:t>clean</a:t>
                      </a:r>
                      <a:endParaRPr lang="en-US" sz="3000"/>
                    </a:p>
                  </a:txBody>
                  <a:tcPr>
                    <a:solidFill>
                      <a:srgbClr val="FF1F1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  <a:sym typeface="+mn-ea"/>
                        </a:rPr>
                        <a:t>e. </a:t>
                      </a:r>
                      <a:r>
                        <a:rPr lang="en-US" sz="3000" b="1">
                          <a:solidFill>
                            <a:schemeClr val="tx1"/>
                          </a:solidFill>
                          <a:sym typeface="+mn-ea"/>
                        </a:rPr>
                        <a:t>relatives</a:t>
                      </a:r>
                      <a:endParaRPr lang="en-US" sz="3000"/>
                    </a:p>
                  </a:txBody>
                  <a:tcPr>
                    <a:solidFill>
                      <a:schemeClr val="accent4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>
                          <a:solidFill>
                            <a:schemeClr val="accent1"/>
                          </a:solidFill>
                          <a:sym typeface="+mn-ea"/>
                        </a:rPr>
                        <a:t>6. </a:t>
                      </a:r>
                      <a:r>
                        <a:rPr lang="en-US" sz="3000" b="1">
                          <a:solidFill>
                            <a:schemeClr val="bg1"/>
                          </a:solidFill>
                          <a:sym typeface="+mn-ea"/>
                        </a:rPr>
                        <a:t>watch</a:t>
                      </a:r>
                      <a:endParaRPr lang="en-US" sz="3000"/>
                    </a:p>
                  </a:txBody>
                  <a:tcPr>
                    <a:solidFill>
                      <a:srgbClr val="FF1F1F">
                        <a:alpha val="2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 dirty="0">
                          <a:solidFill>
                            <a:schemeClr val="accent1"/>
                          </a:solidFill>
                          <a:sym typeface="+mn-ea"/>
                        </a:rPr>
                        <a:t>f. 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sym typeface="+mn-ea"/>
                        </a:rPr>
                        <a:t>fun</a:t>
                      </a:r>
                      <a:endParaRPr lang="en-US" sz="3000" dirty="0"/>
                    </a:p>
                  </a:txBody>
                  <a:tcPr>
                    <a:solidFill>
                      <a:schemeClr val="accent4">
                        <a:alpha val="2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/>
          <p:nvPr>
            <p:extLst>
              <p:ext uri="{D42A27DB-BD31-4B8C-83A1-F6EECF244321}">
                <p14:modId xmlns:p14="http://schemas.microsoft.com/office/powerpoint/2010/main" val="389119730"/>
              </p:ext>
            </p:extLst>
          </p:nvPr>
        </p:nvGraphicFramePr>
        <p:xfrm>
          <a:off x="7650480" y="2247900"/>
          <a:ext cx="2569845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1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49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1.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600" b="1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49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 b="1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600" b="1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9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 b="1">
                          <a:solidFill>
                            <a:schemeClr val="accent1"/>
                          </a:solidFill>
                        </a:rPr>
                        <a:t>3.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6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9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 b="1">
                          <a:solidFill>
                            <a:schemeClr val="accent1"/>
                          </a:solidFill>
                        </a:rPr>
                        <a:t>4.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600" b="1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49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 b="1">
                          <a:solidFill>
                            <a:schemeClr val="accent1"/>
                          </a:solidFill>
                        </a:rPr>
                        <a:t>5.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600" b="1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49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 b="1">
                          <a:solidFill>
                            <a:schemeClr val="accent1"/>
                          </a:solidFill>
                        </a:rPr>
                        <a:t>6.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600" b="1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TextBox 37"/>
          <p:cNvSpPr txBox="1"/>
          <p:nvPr/>
        </p:nvSpPr>
        <p:spPr>
          <a:xfrm>
            <a:off x="8156575" y="2247900"/>
            <a:ext cx="675005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f</a:t>
            </a:r>
          </a:p>
        </p:txBody>
      </p:sp>
      <p:sp>
        <p:nvSpPr>
          <p:cNvPr id="14" name="TextBox 37"/>
          <p:cNvSpPr txBox="1"/>
          <p:nvPr/>
        </p:nvSpPr>
        <p:spPr>
          <a:xfrm>
            <a:off x="8156574" y="2849578"/>
            <a:ext cx="675005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e</a:t>
            </a:r>
          </a:p>
        </p:txBody>
      </p:sp>
      <p:sp>
        <p:nvSpPr>
          <p:cNvPr id="15" name="TextBox 37"/>
          <p:cNvSpPr txBox="1"/>
          <p:nvPr/>
        </p:nvSpPr>
        <p:spPr>
          <a:xfrm>
            <a:off x="8156574" y="3507676"/>
            <a:ext cx="675005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d</a:t>
            </a:r>
          </a:p>
        </p:txBody>
      </p:sp>
      <p:sp>
        <p:nvSpPr>
          <p:cNvPr id="16" name="TextBox 37"/>
          <p:cNvSpPr txBox="1"/>
          <p:nvPr/>
        </p:nvSpPr>
        <p:spPr>
          <a:xfrm>
            <a:off x="8156575" y="4131430"/>
            <a:ext cx="675005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17" name="TextBox 37"/>
          <p:cNvSpPr txBox="1"/>
          <p:nvPr/>
        </p:nvSpPr>
        <p:spPr>
          <a:xfrm>
            <a:off x="8156575" y="4756399"/>
            <a:ext cx="675005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18" name="TextBox 37"/>
          <p:cNvSpPr txBox="1"/>
          <p:nvPr/>
        </p:nvSpPr>
        <p:spPr>
          <a:xfrm>
            <a:off x="8156575" y="5405121"/>
            <a:ext cx="675005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b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Box 14"/>
          <p:cNvSpPr txBox="1"/>
          <p:nvPr/>
        </p:nvSpPr>
        <p:spPr>
          <a:xfrm>
            <a:off x="48706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00227" y="1280161"/>
            <a:ext cx="117290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in the box.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36600" y="129033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9385" y="118769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115377" y="1980331"/>
            <a:ext cx="9961245" cy="6445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B050"/>
              </a:solidFill>
            </a:endParaRPr>
          </a:p>
        </p:txBody>
      </p:sp>
      <p:sp>
        <p:nvSpPr>
          <p:cNvPr id="7" name="TextBox 37"/>
          <p:cNvSpPr txBox="1"/>
          <p:nvPr/>
        </p:nvSpPr>
        <p:spPr>
          <a:xfrm>
            <a:off x="1268810" y="2006104"/>
            <a:ext cx="184992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shopping</a:t>
            </a:r>
          </a:p>
        </p:txBody>
      </p:sp>
      <p:sp>
        <p:nvSpPr>
          <p:cNvPr id="8" name="TextBox 38"/>
          <p:cNvSpPr txBox="1"/>
          <p:nvPr/>
        </p:nvSpPr>
        <p:spPr>
          <a:xfrm>
            <a:off x="3323907" y="2005731"/>
            <a:ext cx="2254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celebrate</a:t>
            </a:r>
          </a:p>
        </p:txBody>
      </p:sp>
      <p:sp>
        <p:nvSpPr>
          <p:cNvPr id="9" name="TextBox 39"/>
          <p:cNvSpPr txBox="1"/>
          <p:nvPr/>
        </p:nvSpPr>
        <p:spPr>
          <a:xfrm>
            <a:off x="5578614" y="2028847"/>
            <a:ext cx="132143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clean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418467" y="2005987"/>
            <a:ext cx="14758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food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204917" y="2010727"/>
            <a:ext cx="132143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peach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8706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EFB25A-1582-D947-36BF-2BFC14E8ABCD}"/>
              </a:ext>
            </a:extLst>
          </p:cNvPr>
          <p:cNvSpPr txBox="1"/>
          <p:nvPr/>
        </p:nvSpPr>
        <p:spPr>
          <a:xfrm>
            <a:off x="487067" y="2686093"/>
            <a:ext cx="11449051" cy="393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400" b="1" i="0" dirty="0">
                <a:solidFill>
                  <a:srgbClr val="3077B4"/>
                </a:solidFill>
                <a:effectLst/>
              </a:rPr>
              <a:t>1. </a:t>
            </a:r>
            <a:r>
              <a:rPr lang="en-US" sz="3400" b="0" i="0" dirty="0">
                <a:solidFill>
                  <a:srgbClr val="242021"/>
                </a:solidFill>
                <a:effectLst/>
              </a:rPr>
              <a:t>In Viet Nam, we </a:t>
            </a:r>
            <a:r>
              <a:rPr lang="en-US" sz="3400" b="0" i="0" dirty="0">
                <a:solidFill>
                  <a:srgbClr val="949599"/>
                </a:solidFill>
                <a:effectLst/>
              </a:rPr>
              <a:t>________ </a:t>
            </a:r>
            <a:r>
              <a:rPr lang="en-US" sz="3400" b="0" i="0" dirty="0">
                <a:solidFill>
                  <a:srgbClr val="242021"/>
                </a:solidFill>
                <a:effectLst/>
              </a:rPr>
              <a:t>Tet in January or February.</a:t>
            </a:r>
          </a:p>
          <a:p>
            <a:pPr>
              <a:lnSpc>
                <a:spcPct val="150000"/>
              </a:lnSpc>
            </a:pPr>
            <a:r>
              <a:rPr lang="en-US" sz="3400" b="1" i="0" dirty="0">
                <a:solidFill>
                  <a:srgbClr val="3077B4"/>
                </a:solidFill>
                <a:effectLst/>
              </a:rPr>
              <a:t>2. </a:t>
            </a:r>
            <a:r>
              <a:rPr lang="en-US" sz="3400" b="0" i="0" dirty="0">
                <a:solidFill>
                  <a:srgbClr val="242021"/>
                </a:solidFill>
                <a:effectLst/>
              </a:rPr>
              <a:t>At Tet, we decorate our houses with </a:t>
            </a:r>
            <a:r>
              <a:rPr lang="en-US" sz="34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3400" b="0" i="0" dirty="0">
                <a:solidFill>
                  <a:srgbClr val="242021"/>
                </a:solidFill>
                <a:effectLst/>
              </a:rPr>
              <a:t>flowers.</a:t>
            </a:r>
          </a:p>
          <a:p>
            <a:pPr>
              <a:lnSpc>
                <a:spcPct val="150000"/>
              </a:lnSpc>
            </a:pPr>
            <a:r>
              <a:rPr lang="en-US" sz="3400" b="1" i="0" dirty="0">
                <a:solidFill>
                  <a:srgbClr val="3077B4"/>
                </a:solidFill>
                <a:effectLst/>
              </a:rPr>
              <a:t>3. </a:t>
            </a:r>
            <a:r>
              <a:rPr lang="en-US" sz="3400" b="0" i="0" dirty="0">
                <a:solidFill>
                  <a:srgbClr val="242021"/>
                </a:solidFill>
                <a:effectLst/>
              </a:rPr>
              <a:t>Children should help their parents to </a:t>
            </a:r>
            <a:r>
              <a:rPr lang="en-US" sz="34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3400" b="0" i="0" dirty="0">
                <a:solidFill>
                  <a:srgbClr val="242021"/>
                </a:solidFill>
                <a:effectLst/>
              </a:rPr>
              <a:t>their houses.</a:t>
            </a:r>
          </a:p>
          <a:p>
            <a:pPr>
              <a:lnSpc>
                <a:spcPct val="150000"/>
              </a:lnSpc>
            </a:pPr>
            <a:r>
              <a:rPr lang="en-US" sz="3400" b="1" i="0" dirty="0">
                <a:solidFill>
                  <a:srgbClr val="3077B4"/>
                </a:solidFill>
                <a:effectLst/>
              </a:rPr>
              <a:t>4. </a:t>
            </a:r>
            <a:r>
              <a:rPr lang="en-US" sz="3400" b="0" i="0" dirty="0">
                <a:solidFill>
                  <a:srgbClr val="242021"/>
                </a:solidFill>
                <a:effectLst/>
              </a:rPr>
              <a:t>People do a lot of </a:t>
            </a:r>
            <a:r>
              <a:rPr lang="en-US" sz="3400" b="0" i="0" dirty="0">
                <a:solidFill>
                  <a:srgbClr val="949599"/>
                </a:solidFill>
                <a:effectLst/>
              </a:rPr>
              <a:t>________ </a:t>
            </a:r>
            <a:r>
              <a:rPr lang="en-US" sz="3400" b="0" i="0" dirty="0">
                <a:solidFill>
                  <a:srgbClr val="242021"/>
                </a:solidFill>
                <a:effectLst/>
              </a:rPr>
              <a:t>before Tet.</a:t>
            </a:r>
          </a:p>
          <a:p>
            <a:pPr>
              <a:lnSpc>
                <a:spcPct val="150000"/>
              </a:lnSpc>
            </a:pPr>
            <a:r>
              <a:rPr lang="en-US" sz="3400" b="1" i="0" dirty="0">
                <a:solidFill>
                  <a:srgbClr val="3077B4"/>
                </a:solidFill>
                <a:effectLst/>
              </a:rPr>
              <a:t>5. </a:t>
            </a:r>
            <a:r>
              <a:rPr lang="en-US" sz="3400" b="0" i="0" dirty="0">
                <a:solidFill>
                  <a:srgbClr val="242021"/>
                </a:solidFill>
                <a:effectLst/>
              </a:rPr>
              <a:t>My mother usually cooks special </a:t>
            </a:r>
            <a:r>
              <a:rPr lang="en-US" sz="34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3400" b="0" i="0" dirty="0">
                <a:solidFill>
                  <a:srgbClr val="242021"/>
                </a:solidFill>
                <a:effectLst/>
              </a:rPr>
              <a:t>during Tet.</a:t>
            </a:r>
            <a:r>
              <a:rPr lang="en-US" sz="3400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0.04167 0.127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-0.13658 0.2421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0.17448 0.3504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4" y="1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11 -0.00926 L 0.23594 0.4692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41" y="2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00926 L -0.03034 0.583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2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35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Content Placeholder 4" descr="lea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00000">
            <a:off x="3292475" y="3482975"/>
            <a:ext cx="1355090" cy="1355090"/>
          </a:xfrm>
          <a:prstGeom prst="rect">
            <a:avLst/>
          </a:prstGeom>
        </p:spPr>
      </p:pic>
      <p:pic>
        <p:nvPicPr>
          <p:cNvPr id="24" name="Content Placeholder 18" descr="peach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7680" y="21590"/>
            <a:ext cx="974725" cy="974725"/>
          </a:xfrm>
          <a:prstGeom prst="rect">
            <a:avLst/>
          </a:prstGeom>
        </p:spPr>
      </p:pic>
      <p:pic>
        <p:nvPicPr>
          <p:cNvPr id="70" name="Content Placeholder 38" descr="flower (2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63910" y="132080"/>
            <a:ext cx="864235" cy="864235"/>
          </a:xfrm>
          <a:prstGeom prst="rect">
            <a:avLst/>
          </a:prstGeom>
        </p:spPr>
      </p:pic>
      <p:pic>
        <p:nvPicPr>
          <p:cNvPr id="77" name="Picture 76" descr="flower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8170" y="76835"/>
            <a:ext cx="864235" cy="864235"/>
          </a:xfrm>
          <a:prstGeom prst="rect">
            <a:avLst/>
          </a:prstGeom>
        </p:spPr>
      </p:pic>
      <p:pic>
        <p:nvPicPr>
          <p:cNvPr id="39" name="Content Placeholder 38" descr="flower (2)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3986530" y="4110990"/>
            <a:ext cx="772795" cy="772795"/>
          </a:xfrm>
          <a:prstGeom prst="rect">
            <a:avLst/>
          </a:prstGeom>
        </p:spPr>
      </p:pic>
      <p:pic>
        <p:nvPicPr>
          <p:cNvPr id="59" name="Content Placeholder 38" descr="flower (2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1250" y="3110865"/>
            <a:ext cx="864235" cy="864235"/>
          </a:xfrm>
          <a:prstGeom prst="rect">
            <a:avLst/>
          </a:prstGeom>
        </p:spPr>
      </p:pic>
      <p:pic>
        <p:nvPicPr>
          <p:cNvPr id="81" name="Content Placeholder 4" descr="lea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00000">
            <a:off x="3529965" y="3895881"/>
            <a:ext cx="864235" cy="864235"/>
          </a:xfrm>
          <a:prstGeom prst="rect">
            <a:avLst/>
          </a:prstGeom>
        </p:spPr>
      </p:pic>
      <p:pic>
        <p:nvPicPr>
          <p:cNvPr id="87" name="Content Placeholder 4" descr="lea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00000" flipV="1">
            <a:off x="3306445" y="3897660"/>
            <a:ext cx="864235" cy="864235"/>
          </a:xfrm>
          <a:prstGeom prst="rect">
            <a:avLst/>
          </a:prstGeom>
        </p:spPr>
      </p:pic>
      <p:pic>
        <p:nvPicPr>
          <p:cNvPr id="79" name="Picture 78" descr="flower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1250" y="3682365"/>
            <a:ext cx="864235" cy="864235"/>
          </a:xfrm>
          <a:prstGeom prst="rect">
            <a:avLst/>
          </a:prstGeom>
        </p:spPr>
      </p:pic>
      <p:pic>
        <p:nvPicPr>
          <p:cNvPr id="93" name="Content Placeholder 4" descr="lea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00000" flipH="1" flipV="1">
            <a:off x="3651250" y="3804232"/>
            <a:ext cx="864235" cy="864235"/>
          </a:xfrm>
          <a:prstGeom prst="rect">
            <a:avLst/>
          </a:prstGeom>
        </p:spPr>
      </p:pic>
      <p:pic>
        <p:nvPicPr>
          <p:cNvPr id="90" name="Content Placeholder 4" descr="lea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00000" flipH="1">
            <a:off x="3773170" y="3897025"/>
            <a:ext cx="864235" cy="864235"/>
          </a:xfrm>
          <a:prstGeom prst="rect">
            <a:avLst/>
          </a:prstGeom>
        </p:spPr>
      </p:pic>
      <p:pic>
        <p:nvPicPr>
          <p:cNvPr id="89" name="Picture 88" descr="flower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1250" y="3896360"/>
            <a:ext cx="864235" cy="86423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30927" y="2978676"/>
            <a:ext cx="11139805" cy="2209800"/>
            <a:chOff x="1073409" y="2521738"/>
            <a:chExt cx="7252854" cy="2209800"/>
          </a:xfrm>
        </p:grpSpPr>
        <p:sp>
          <p:nvSpPr>
            <p:cNvPr id="5" name="Rounded Rectangle 4"/>
            <p:cNvSpPr/>
            <p:nvPr/>
          </p:nvSpPr>
          <p:spPr>
            <a:xfrm>
              <a:off x="1073409" y="2521738"/>
              <a:ext cx="7252854" cy="2209800"/>
            </a:xfrm>
            <a:prstGeom prst="roundRect">
              <a:avLst/>
            </a:prstGeom>
            <a:solidFill>
              <a:srgbClr val="AFD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2"/>
            <p:cNvSpPr txBox="1"/>
            <p:nvPr/>
          </p:nvSpPr>
          <p:spPr>
            <a:xfrm>
              <a:off x="1475507" y="2732809"/>
              <a:ext cx="17248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shopping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75507" y="3626638"/>
              <a:ext cx="17248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/>
                <a:t>spring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86198" y="2732809"/>
              <a:ext cx="17248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special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86198" y="3626638"/>
              <a:ext cx="17248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/>
                <a:t>wish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96889" y="2732809"/>
              <a:ext cx="17248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/>
                <a:t>rice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96889" y="3626638"/>
              <a:ext cx="17248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/>
                <a:t>celebrate</a:t>
              </a:r>
            </a:p>
          </p:txBody>
        </p:sp>
      </p:grpSp>
      <p:pic>
        <p:nvPicPr>
          <p:cNvPr id="16" name="Bản sao của B1_39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19998" y="1214731"/>
            <a:ext cx="974725" cy="974725"/>
          </a:xfrm>
          <a:prstGeom prst="rect">
            <a:avLst/>
          </a:prstGeom>
        </p:spPr>
      </p:pic>
      <p:sp>
        <p:nvSpPr>
          <p:cNvPr id="19" name="Text Box 18"/>
          <p:cNvSpPr txBox="1"/>
          <p:nvPr/>
        </p:nvSpPr>
        <p:spPr>
          <a:xfrm>
            <a:off x="1198245" y="1451341"/>
            <a:ext cx="707009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Listen and repeat the words.</a:t>
            </a:r>
            <a:endParaRPr lang="en-US" sz="3200"/>
          </a:p>
        </p:txBody>
      </p:sp>
      <p:sp>
        <p:nvSpPr>
          <p:cNvPr id="20" name="Rounded Rectangle 19"/>
          <p:cNvSpPr/>
          <p:nvPr/>
        </p:nvSpPr>
        <p:spPr>
          <a:xfrm>
            <a:off x="572388" y="145135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1" name="TextBox 16"/>
          <p:cNvSpPr txBox="1"/>
          <p:nvPr/>
        </p:nvSpPr>
        <p:spPr>
          <a:xfrm>
            <a:off x="625173" y="1348717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0C1CA00-658E-A542-9F61-595BED8AF2E6}"/>
              </a:ext>
            </a:extLst>
          </p:cNvPr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4">
              <a:extLst>
                <a:ext uri="{FF2B5EF4-FFF2-40B4-BE49-F238E27FC236}">
                  <a16:creationId xmlns:a16="http://schemas.microsoft.com/office/drawing/2014/main" id="{47A1229F-FD1E-F3E8-1949-6CC14ED5151F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5">
              <a:extLst>
                <a:ext uri="{FF2B5EF4-FFF2-40B4-BE49-F238E27FC236}">
                  <a16:creationId xmlns:a16="http://schemas.microsoft.com/office/drawing/2014/main" id="{D5106520-A088-6CCB-71A2-04D2A1B52D74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10">
              <a:extLst>
                <a:ext uri="{FF2B5EF4-FFF2-40B4-BE49-F238E27FC236}">
                  <a16:creationId xmlns:a16="http://schemas.microsoft.com/office/drawing/2014/main" id="{7E590CBA-CD0B-2AE0-107E-0F4F75F42AAA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5" name="TextBox 14">
            <a:extLst>
              <a:ext uri="{FF2B5EF4-FFF2-40B4-BE49-F238E27FC236}">
                <a16:creationId xmlns:a16="http://schemas.microsoft.com/office/drawing/2014/main" id="{CB9F15D1-707E-F06C-C5FE-ED89F72E7C8F}"/>
              </a:ext>
            </a:extLst>
          </p:cNvPr>
          <p:cNvSpPr txBox="1"/>
          <p:nvPr/>
        </p:nvSpPr>
        <p:spPr>
          <a:xfrm>
            <a:off x="48706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5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92545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Listen and repeat the poem.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9353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83273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620" y="-7620"/>
            <a:ext cx="12184380" cy="892175"/>
            <a:chOff x="7620" y="-7620"/>
            <a:chExt cx="12192000" cy="1083309"/>
          </a:xfrm>
        </p:grpSpPr>
        <p:sp>
          <p:nvSpPr>
            <p:cNvPr id="21" name="Round Single Corner Rectangle 2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10"/>
          <p:cNvSpPr txBox="1"/>
          <p:nvPr/>
        </p:nvSpPr>
        <p:spPr>
          <a:xfrm>
            <a:off x="423545" y="142240"/>
            <a:ext cx="406844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5" name="Vertical Scroll 4"/>
          <p:cNvSpPr/>
          <p:nvPr/>
        </p:nvSpPr>
        <p:spPr>
          <a:xfrm>
            <a:off x="654050" y="1710055"/>
            <a:ext cx="5080000" cy="5023485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271" y="3120404"/>
            <a:ext cx="5320064" cy="3547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58862" y="2414711"/>
            <a:ext cx="5738473" cy="3452109"/>
          </a:xfrm>
          <a:prstGeom prst="rect">
            <a:avLst/>
          </a:prstGeom>
        </p:spPr>
      </p:pic>
      <p:sp>
        <p:nvSpPr>
          <p:cNvPr id="18" name="Rectangle 3"/>
          <p:cNvSpPr/>
          <p:nvPr/>
        </p:nvSpPr>
        <p:spPr>
          <a:xfrm>
            <a:off x="1387124" y="2130232"/>
            <a:ext cx="4572000" cy="4615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u="sng" dirty="0"/>
              <a:t>Spring</a:t>
            </a:r>
            <a:r>
              <a:rPr lang="en-US" sz="2800" dirty="0"/>
              <a:t> is coming!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Tet is coming!</a:t>
            </a:r>
          </a:p>
          <a:p>
            <a:pPr>
              <a:lnSpc>
                <a:spcPct val="150000"/>
              </a:lnSpc>
            </a:pPr>
            <a:r>
              <a:rPr lang="en-US" sz="2800" u="sng" dirty="0"/>
              <a:t>She</a:t>
            </a:r>
            <a:r>
              <a:rPr lang="en-US" sz="2800" dirty="0"/>
              <a:t> </a:t>
            </a:r>
            <a:r>
              <a:rPr lang="en-US" sz="2800" u="sng" dirty="0"/>
              <a:t>sells</a:t>
            </a:r>
            <a:r>
              <a:rPr lang="en-US" sz="2800" dirty="0"/>
              <a:t> peach flowers.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Her </a:t>
            </a:r>
            <a:r>
              <a:rPr lang="en-US" sz="2800" u="sng" dirty="0"/>
              <a:t>cheeks</a:t>
            </a:r>
            <a:r>
              <a:rPr lang="en-US" sz="2800" dirty="0"/>
              <a:t> </a:t>
            </a:r>
            <a:r>
              <a:rPr lang="en-US" sz="2800" u="sng" dirty="0"/>
              <a:t>shine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Her eyes </a:t>
            </a:r>
            <a:r>
              <a:rPr lang="en-US" sz="2800" u="sng" dirty="0"/>
              <a:t>smile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Her </a:t>
            </a:r>
            <a:r>
              <a:rPr lang="en-US" sz="2800" u="sng" dirty="0"/>
              <a:t>smile</a:t>
            </a:r>
            <a:r>
              <a:rPr lang="en-US" sz="2800" dirty="0"/>
              <a:t> is </a:t>
            </a:r>
            <a:r>
              <a:rPr lang="en-US" sz="2800" u="sng" dirty="0"/>
              <a:t>shy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u="sng" dirty="0"/>
              <a:t>She</a:t>
            </a:r>
            <a:r>
              <a:rPr lang="en-US" sz="2800" dirty="0"/>
              <a:t> </a:t>
            </a:r>
            <a:r>
              <a:rPr lang="en-US" sz="2800" u="sng" dirty="0"/>
              <a:t>sells</a:t>
            </a:r>
            <a:r>
              <a:rPr lang="en-US" sz="2800" dirty="0"/>
              <a:t> peach flowers.</a:t>
            </a:r>
          </a:p>
        </p:txBody>
      </p:sp>
      <p:pic>
        <p:nvPicPr>
          <p:cNvPr id="19" name="Content Placeholder 18" descr="peach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3932555" y="2586355"/>
            <a:ext cx="974725" cy="974725"/>
          </a:xfrm>
          <a:prstGeom prst="rect">
            <a:avLst/>
          </a:prstGeom>
        </p:spPr>
      </p:pic>
      <p:pic>
        <p:nvPicPr>
          <p:cNvPr id="39" name="Content Placeholder 38" descr="flower (2)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5001260" y="1609090"/>
            <a:ext cx="772795" cy="772795"/>
          </a:xfrm>
          <a:prstGeom prst="rect">
            <a:avLst/>
          </a:prstGeom>
        </p:spPr>
      </p:pic>
      <p:pic>
        <p:nvPicPr>
          <p:cNvPr id="80" name="Content Placeholder 4" descr="lea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00000">
            <a:off x="310515" y="5772150"/>
            <a:ext cx="1355090" cy="1355090"/>
          </a:xfrm>
          <a:prstGeom prst="rect">
            <a:avLst/>
          </a:prstGeom>
        </p:spPr>
      </p:pic>
      <p:pic>
        <p:nvPicPr>
          <p:cNvPr id="59" name="Content Placeholder 38" descr="flower (2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1115" y="1550670"/>
            <a:ext cx="864235" cy="864235"/>
          </a:xfrm>
          <a:prstGeom prst="rect">
            <a:avLst/>
          </a:prstGeom>
        </p:spPr>
      </p:pic>
      <p:pic>
        <p:nvPicPr>
          <p:cNvPr id="65" name="Content Placeholder 38" descr="flower (2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2640" y="1551305"/>
            <a:ext cx="864235" cy="864235"/>
          </a:xfrm>
          <a:prstGeom prst="rect">
            <a:avLst/>
          </a:prstGeom>
        </p:spPr>
      </p:pic>
      <p:pic>
        <p:nvPicPr>
          <p:cNvPr id="70" name="Content Placeholder 38" descr="flower (2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1655" y="4082415"/>
            <a:ext cx="864235" cy="864235"/>
          </a:xfrm>
          <a:prstGeom prst="rect">
            <a:avLst/>
          </a:prstGeom>
        </p:spPr>
      </p:pic>
      <p:pic>
        <p:nvPicPr>
          <p:cNvPr id="77" name="Picture 76" descr="flower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5880" y="5206365"/>
            <a:ext cx="864235" cy="864235"/>
          </a:xfrm>
          <a:prstGeom prst="rect">
            <a:avLst/>
          </a:prstGeom>
        </p:spPr>
      </p:pic>
      <p:pic>
        <p:nvPicPr>
          <p:cNvPr id="81" name="Content Placeholder 4" descr="lea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00000">
            <a:off x="2075180" y="1774190"/>
            <a:ext cx="561975" cy="561975"/>
          </a:xfrm>
          <a:prstGeom prst="rect">
            <a:avLst/>
          </a:prstGeom>
        </p:spPr>
      </p:pic>
      <p:pic>
        <p:nvPicPr>
          <p:cNvPr id="87" name="Content Placeholder 4" descr="lea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200000" flipV="1">
            <a:off x="3023870" y="1740535"/>
            <a:ext cx="561975" cy="561975"/>
          </a:xfrm>
          <a:prstGeom prst="rect">
            <a:avLst/>
          </a:prstGeom>
        </p:spPr>
      </p:pic>
      <p:pic>
        <p:nvPicPr>
          <p:cNvPr id="79" name="Picture 78" descr="flower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8085" y="1691005"/>
            <a:ext cx="661035" cy="661035"/>
          </a:xfrm>
          <a:prstGeom prst="rect">
            <a:avLst/>
          </a:prstGeom>
        </p:spPr>
      </p:pic>
      <p:pic>
        <p:nvPicPr>
          <p:cNvPr id="93" name="Content Placeholder 4" descr="lea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00000" flipH="1" flipV="1">
            <a:off x="4723765" y="1795780"/>
            <a:ext cx="491490" cy="491490"/>
          </a:xfrm>
          <a:prstGeom prst="rect">
            <a:avLst/>
          </a:prstGeom>
        </p:spPr>
      </p:pic>
      <p:pic>
        <p:nvPicPr>
          <p:cNvPr id="90" name="Content Placeholder 4" descr="lea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200000" flipH="1">
            <a:off x="3930015" y="1740535"/>
            <a:ext cx="561975" cy="561975"/>
          </a:xfrm>
          <a:prstGeom prst="rect">
            <a:avLst/>
          </a:prstGeom>
        </p:spPr>
      </p:pic>
      <p:pic>
        <p:nvPicPr>
          <p:cNvPr id="89" name="Picture 88" descr="flower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12285" y="1691005"/>
            <a:ext cx="661035" cy="661035"/>
          </a:xfrm>
          <a:prstGeom prst="rect">
            <a:avLst/>
          </a:prstGeom>
        </p:spPr>
      </p:pic>
      <p:pic>
        <p:nvPicPr>
          <p:cNvPr id="95" name="Bản sao của B1_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20780" y="839786"/>
            <a:ext cx="772795" cy="772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84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Content Placeholder 3" descr="controller-1486908_128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897255" y="906780"/>
            <a:ext cx="13823950" cy="777684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53742" y="16768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0" name="Rectangles 19"/>
          <p:cNvSpPr/>
          <p:nvPr/>
        </p:nvSpPr>
        <p:spPr>
          <a:xfrm>
            <a:off x="7620" y="906145"/>
            <a:ext cx="12192000" cy="7230110"/>
          </a:xfrm>
          <a:prstGeom prst="rect">
            <a:avLst/>
          </a:prstGeom>
          <a:solidFill>
            <a:schemeClr val="tx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655" y="2640330"/>
            <a:ext cx="3924300" cy="114681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5619904" y="2821998"/>
            <a:ext cx="585099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Tounge Twisters</a:t>
            </a:r>
          </a:p>
        </p:txBody>
      </p:sp>
      <p:pic>
        <p:nvPicPr>
          <p:cNvPr id="26" name="Content Placeholder 25" descr="KeyNearBellfrog-size_restricted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264025" y="3787140"/>
            <a:ext cx="3226435" cy="2352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0" grpId="1" animBg="1"/>
      <p:bldP spid="51" grpId="0"/>
      <p:bldP spid="5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Content Placeholder 3" descr="controller-1486908_128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897255" y="906780"/>
            <a:ext cx="13823950" cy="777684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026182" y="321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0" name="Rectangles 19"/>
          <p:cNvSpPr/>
          <p:nvPr/>
        </p:nvSpPr>
        <p:spPr>
          <a:xfrm>
            <a:off x="7620" y="906145"/>
            <a:ext cx="12192000" cy="7230110"/>
          </a:xfrm>
          <a:prstGeom prst="rect">
            <a:avLst/>
          </a:prstGeom>
          <a:solidFill>
            <a:schemeClr val="tx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0230" y="9810115"/>
            <a:ext cx="1794510" cy="525145"/>
          </a:xfrm>
          <a:prstGeom prst="rect">
            <a:avLst/>
          </a:prstGeom>
        </p:spPr>
      </p:pic>
      <p:pic>
        <p:nvPicPr>
          <p:cNvPr id="26" name="Content Placeholder 25" descr="KeyNearBellfrog-size_restricted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3635355" y="9213850"/>
            <a:ext cx="1272540" cy="9283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5967" y="1204121"/>
            <a:ext cx="11445622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srgbClr val="FFFF00"/>
                </a:solidFill>
              </a:rPr>
              <a:t>- Work in pairs/groups</a:t>
            </a:r>
          </a:p>
        </p:txBody>
      </p:sp>
      <p:sp>
        <p:nvSpPr>
          <p:cNvPr id="5" name="TextBox 8"/>
          <p:cNvSpPr txBox="1"/>
          <p:nvPr/>
        </p:nvSpPr>
        <p:spPr>
          <a:xfrm>
            <a:off x="576602" y="2242981"/>
            <a:ext cx="11445622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srgbClr val="FFFF00"/>
                </a:solidFill>
              </a:rPr>
              <a:t>- Create tongue twisters that include words with the /s/ and /∫/ sounds related to Tet holiday in 5 miutes</a:t>
            </a:r>
          </a:p>
        </p:txBody>
      </p:sp>
      <p:sp>
        <p:nvSpPr>
          <p:cNvPr id="6" name="TextBox 8"/>
          <p:cNvSpPr txBox="1"/>
          <p:nvPr/>
        </p:nvSpPr>
        <p:spPr>
          <a:xfrm>
            <a:off x="746147" y="4205131"/>
            <a:ext cx="11445622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i="1" u="sng" dirty="0">
                <a:solidFill>
                  <a:srgbClr val="FFFF00"/>
                </a:solidFill>
              </a:rPr>
              <a:t>Example</a:t>
            </a:r>
            <a:r>
              <a:rPr lang="en-US" sz="4000" dirty="0">
                <a:solidFill>
                  <a:srgbClr val="FFFF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</a:rPr>
              <a:t>“Sally sent sweet spring wishes during Tet”</a:t>
            </a:r>
          </a:p>
          <a:p>
            <a:pPr>
              <a:lnSpc>
                <a:spcPct val="150000"/>
              </a:lnSpc>
            </a:pP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0" name="Picture 9" descr="start-butt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0060" y="10015220"/>
            <a:ext cx="868680" cy="868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 animBg="1"/>
      <p:bldP spid="9" grpId="1"/>
      <p:bldP spid="5" grpId="0"/>
      <p:bldP spid="5" grpId="1"/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s 41"/>
          <p:cNvSpPr/>
          <p:nvPr/>
        </p:nvSpPr>
        <p:spPr>
          <a:xfrm>
            <a:off x="-1249045" y="-292100"/>
            <a:ext cx="15248890" cy="7150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3002826" y="32555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184910" y="346075"/>
            <a:ext cx="18180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752866" y="339739"/>
            <a:ext cx="652110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OUR TET HOLIDAY</a:t>
            </a:r>
          </a:p>
        </p:txBody>
      </p:sp>
      <p:pic>
        <p:nvPicPr>
          <p:cNvPr id="63" name="Picture 62" descr="newyears-firework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1047115"/>
            <a:ext cx="3810000" cy="3406140"/>
          </a:xfrm>
          <a:prstGeom prst="rect">
            <a:avLst/>
          </a:prstGeom>
        </p:spPr>
      </p:pic>
      <p:pic>
        <p:nvPicPr>
          <p:cNvPr id="64" name="Picture 63" descr="newyears-firework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800" y="1274445"/>
            <a:ext cx="3810000" cy="340614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984751" y="326878"/>
            <a:ext cx="73039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6</a:t>
            </a:r>
          </a:p>
        </p:txBody>
      </p:sp>
      <p:pic>
        <p:nvPicPr>
          <p:cNvPr id="62" name="Picture 61" descr="newyears-firework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5690"/>
            <a:ext cx="3714750" cy="340614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192766" y="1202551"/>
            <a:ext cx="539526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LESSON 2: A CLOSER LOOK 1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6" name="Picture 45" descr="building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145" y="3856990"/>
            <a:ext cx="2874010" cy="2874010"/>
          </a:xfrm>
          <a:prstGeom prst="rect">
            <a:avLst/>
          </a:prstGeom>
        </p:spPr>
      </p:pic>
      <p:pic>
        <p:nvPicPr>
          <p:cNvPr id="47" name="Picture 46" descr="buildings"/>
          <p:cNvPicPr>
            <a:picLocks noChangeAspect="1"/>
          </p:cNvPicPr>
          <p:nvPr/>
        </p:nvPicPr>
        <p:blipFill>
          <a:blip r:embed="rId3"/>
          <a:srcRect l="75563" t="22757" r="-552" b="442"/>
          <a:stretch>
            <a:fillRect/>
          </a:stretch>
        </p:blipFill>
        <p:spPr>
          <a:xfrm>
            <a:off x="3885565" y="4511040"/>
            <a:ext cx="718185" cy="2207260"/>
          </a:xfrm>
          <a:prstGeom prst="rect">
            <a:avLst/>
          </a:prstGeom>
        </p:spPr>
      </p:pic>
      <p:pic>
        <p:nvPicPr>
          <p:cNvPr id="51" name="Picture 50" descr="buildings"/>
          <p:cNvPicPr>
            <a:picLocks noChangeAspect="1"/>
          </p:cNvPicPr>
          <p:nvPr/>
        </p:nvPicPr>
        <p:blipFill>
          <a:blip r:embed="rId3"/>
          <a:srcRect l="75563" t="22757" r="-552" b="442"/>
          <a:stretch>
            <a:fillRect/>
          </a:stretch>
        </p:blipFill>
        <p:spPr>
          <a:xfrm>
            <a:off x="7336155" y="4523740"/>
            <a:ext cx="718185" cy="2207260"/>
          </a:xfrm>
          <a:prstGeom prst="rect">
            <a:avLst/>
          </a:prstGeom>
        </p:spPr>
      </p:pic>
      <p:pic>
        <p:nvPicPr>
          <p:cNvPr id="53" name="Picture 52" descr="buildings"/>
          <p:cNvPicPr>
            <a:picLocks noChangeAspect="1"/>
          </p:cNvPicPr>
          <p:nvPr/>
        </p:nvPicPr>
        <p:blipFill>
          <a:blip r:embed="rId3"/>
          <a:srcRect l="-1" t="22757" r="75895" b="442"/>
          <a:stretch>
            <a:fillRect/>
          </a:stretch>
        </p:blipFill>
        <p:spPr>
          <a:xfrm>
            <a:off x="7971155" y="4523740"/>
            <a:ext cx="692785" cy="2207260"/>
          </a:xfrm>
          <a:prstGeom prst="rect">
            <a:avLst/>
          </a:prstGeom>
        </p:spPr>
      </p:pic>
      <p:pic>
        <p:nvPicPr>
          <p:cNvPr id="54" name="Picture 53" descr="buildings"/>
          <p:cNvPicPr>
            <a:picLocks noChangeAspect="1"/>
          </p:cNvPicPr>
          <p:nvPr/>
        </p:nvPicPr>
        <p:blipFill>
          <a:blip r:embed="rId3"/>
          <a:srcRect l="-1" t="22757" r="75895" b="442"/>
          <a:stretch>
            <a:fillRect/>
          </a:stretch>
        </p:blipFill>
        <p:spPr>
          <a:xfrm>
            <a:off x="3192780" y="4511040"/>
            <a:ext cx="692785" cy="2207260"/>
          </a:xfrm>
          <a:prstGeom prst="rect">
            <a:avLst/>
          </a:prstGeom>
        </p:spPr>
      </p:pic>
      <p:pic>
        <p:nvPicPr>
          <p:cNvPr id="57" name="Picture 56" descr="buildings"/>
          <p:cNvPicPr>
            <a:picLocks noChangeAspect="1"/>
          </p:cNvPicPr>
          <p:nvPr/>
        </p:nvPicPr>
        <p:blipFill>
          <a:blip r:embed="rId3"/>
          <a:srcRect l="-1" t="22757" r="75895" b="442"/>
          <a:stretch>
            <a:fillRect/>
          </a:stretch>
        </p:blipFill>
        <p:spPr>
          <a:xfrm>
            <a:off x="2637155" y="4523740"/>
            <a:ext cx="692785" cy="2207260"/>
          </a:xfrm>
          <a:prstGeom prst="rect">
            <a:avLst/>
          </a:prstGeom>
        </p:spPr>
      </p:pic>
      <p:pic>
        <p:nvPicPr>
          <p:cNvPr id="58" name="Picture 57" descr="building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455" y="3856990"/>
            <a:ext cx="2874010" cy="2874010"/>
          </a:xfrm>
          <a:prstGeom prst="rect">
            <a:avLst/>
          </a:prstGeom>
        </p:spPr>
      </p:pic>
      <p:pic>
        <p:nvPicPr>
          <p:cNvPr id="59" name="Picture 58" descr="building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8360" y="3844290"/>
            <a:ext cx="2874010" cy="2874010"/>
          </a:xfrm>
          <a:prstGeom prst="rect">
            <a:avLst/>
          </a:prstGeom>
        </p:spPr>
      </p:pic>
      <p:pic>
        <p:nvPicPr>
          <p:cNvPr id="60" name="Picture 59" descr="buildings"/>
          <p:cNvPicPr>
            <a:picLocks noChangeAspect="1"/>
          </p:cNvPicPr>
          <p:nvPr/>
        </p:nvPicPr>
        <p:blipFill>
          <a:blip r:embed="rId3"/>
          <a:srcRect l="-1768" t="33805" r="77309" b="-1326"/>
          <a:stretch>
            <a:fillRect/>
          </a:stretch>
        </p:blipFill>
        <p:spPr>
          <a:xfrm>
            <a:off x="11198860" y="4777740"/>
            <a:ext cx="702945" cy="1940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Content Placeholder 3" descr="controller-1486908_128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897255" y="906780"/>
            <a:ext cx="13823950" cy="777684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026182" y="321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0" name="Rectangles 19"/>
          <p:cNvSpPr/>
          <p:nvPr/>
        </p:nvSpPr>
        <p:spPr>
          <a:xfrm>
            <a:off x="7620" y="906145"/>
            <a:ext cx="12192000" cy="7230110"/>
          </a:xfrm>
          <a:prstGeom prst="rect">
            <a:avLst/>
          </a:prstGeom>
          <a:solidFill>
            <a:schemeClr val="tx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0230" y="9810115"/>
            <a:ext cx="1794510" cy="525145"/>
          </a:xfrm>
          <a:prstGeom prst="rect">
            <a:avLst/>
          </a:prstGeom>
        </p:spPr>
      </p:pic>
      <p:pic>
        <p:nvPicPr>
          <p:cNvPr id="26" name="Content Placeholder 25" descr="KeyNearBellfrog-size_restricted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3635355" y="9213850"/>
            <a:ext cx="1272540" cy="928370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148590" y="3902710"/>
            <a:ext cx="11968480" cy="8083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s 6"/>
          <p:cNvSpPr/>
          <p:nvPr/>
        </p:nvSpPr>
        <p:spPr>
          <a:xfrm>
            <a:off x="148590" y="3902710"/>
            <a:ext cx="11968480" cy="80835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64965" y="3665855"/>
            <a:ext cx="27482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srgbClr val="FFFF00"/>
                </a:solidFill>
              </a:rPr>
              <a:t>5 MINUTES</a:t>
            </a:r>
          </a:p>
        </p:txBody>
      </p:sp>
      <p:pic>
        <p:nvPicPr>
          <p:cNvPr id="10" name="Picture 9" descr="start-butt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1515" y="1283335"/>
            <a:ext cx="2411730" cy="2411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30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0439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 animBg="1"/>
      <p:bldP spid="7" grpId="0" bldLvl="0" animBg="1"/>
      <p:bldP spid="7" grpId="1" animBg="1"/>
      <p:bldP spid="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1282" y="2725581"/>
            <a:ext cx="11445622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Extend and practice vocabulary related to "Tet": things, activities and practices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Pronounce the sounds /s/ and  /∫/ correctly 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075" y="1234575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2109470"/>
            <a:ext cx="88233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Learn new words by heart.</a:t>
            </a:r>
          </a:p>
          <a:p>
            <a:pPr>
              <a:lnSpc>
                <a:spcPct val="150000"/>
              </a:lnSpc>
            </a:pPr>
            <a:r>
              <a:rPr lang="en-US" sz="3600"/>
              <a:t>- Practice pronouncing the sound /s/ and /∫/.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370" y="4077970"/>
            <a:ext cx="2409825" cy="2409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37160" y="855345"/>
            <a:ext cx="12254865" cy="6857365"/>
          </a:xfrm>
          <a:prstGeom prst="rect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34540" y="1790065"/>
            <a:ext cx="920369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HIDDEN PICTURES</a:t>
            </a:r>
          </a:p>
        </p:txBody>
      </p:sp>
      <p:pic>
        <p:nvPicPr>
          <p:cNvPr id="16" name="Content Placeholder 15" descr="icons8-picture-19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75350" y="2809875"/>
            <a:ext cx="2947670" cy="2947670"/>
          </a:xfrm>
          <a:prstGeom prst="rect">
            <a:avLst/>
          </a:prstGeom>
        </p:spPr>
      </p:pic>
      <p:pic>
        <p:nvPicPr>
          <p:cNvPr id="22" name="Content Placeholder 21" descr="magnifying-glass-1374389_1280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 flipH="1">
            <a:off x="2752725" y="3334385"/>
            <a:ext cx="3222625" cy="1696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7623 0 C 0.0181539 0 0.0594773 0.056 0.0594773 0.125 C 0.0594773 0.194 0.0181539 0.25 -0.0327623 0.25 C -0.0836786 0.25 -0.125002 0.194 -0.125002 0.125 C -0.125002 0.056 -0.0836786 0 -0.0327623 0 Z " pathEditMode="relative" rAng="0" ptsTypes="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37160" y="855345"/>
            <a:ext cx="12254865" cy="6857365"/>
          </a:xfrm>
          <a:prstGeom prst="rect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93085" y="2196465"/>
            <a:ext cx="6021705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PLAY</a:t>
            </a:r>
          </a:p>
        </p:txBody>
      </p:sp>
      <p:pic>
        <p:nvPicPr>
          <p:cNvPr id="8" name="Content Placeholder 1" descr="clock-6030-256-unscre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96390" y="9341485"/>
            <a:ext cx="706120" cy="706120"/>
          </a:xfrm>
          <a:prstGeom prst="rect">
            <a:avLst/>
          </a:prstGeom>
        </p:spPr>
      </p:pic>
      <p:pic>
        <p:nvPicPr>
          <p:cNvPr id="9" name="Content Placeholder 5" descr="drawing-su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-270510" y="9667240"/>
            <a:ext cx="757555" cy="568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62330" y="1244600"/>
            <a:ext cx="6804025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dirty="0"/>
              <a:t>- Work in groups</a:t>
            </a:r>
          </a:p>
        </p:txBody>
      </p:sp>
      <p:sp>
        <p:nvSpPr>
          <p:cNvPr id="8" name="TextBox 20"/>
          <p:cNvSpPr txBox="1"/>
          <p:nvPr/>
        </p:nvSpPr>
        <p:spPr>
          <a:xfrm>
            <a:off x="862330" y="2320925"/>
            <a:ext cx="10960100" cy="1862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en-US" sz="3600" dirty="0"/>
              <a:t>- The teacher slowly removes the squares while you take turns guessing what picture is hidden behind them.</a:t>
            </a:r>
          </a:p>
        </p:txBody>
      </p:sp>
      <p:sp>
        <p:nvSpPr>
          <p:cNvPr id="4" name="TextBox 20"/>
          <p:cNvSpPr txBox="1"/>
          <p:nvPr/>
        </p:nvSpPr>
        <p:spPr>
          <a:xfrm>
            <a:off x="838200" y="4086367"/>
            <a:ext cx="10864850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dirty="0"/>
              <a:t>- If you have right answer, your team will have points.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37160" y="855345"/>
            <a:ext cx="12254865" cy="6857365"/>
          </a:xfrm>
          <a:prstGeom prst="rect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93085" y="2426970"/>
            <a:ext cx="602170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PLAY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reworks-574739_12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065" y="76200"/>
            <a:ext cx="9106535" cy="678116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536059" y="1587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803015" y="349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92179" y="349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46435" y="110490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0665" y="17272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99846" y="17272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89010" y="17272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65491" y="17272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517009" y="34385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93490" y="34385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082654" y="34385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59135" y="34385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39875" y="513079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816356" y="51307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05520" y="51307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85176" y="513079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924800" y="5981698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2209800" y="76200"/>
            <a:ext cx="7772400" cy="2328545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fireworks</a:t>
            </a:r>
          </a:p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/ˈ</a:t>
            </a:r>
            <a:r>
              <a:rPr lang="en-US" sz="4000" b="1" dirty="0" err="1">
                <a:solidFill>
                  <a:sysClr val="windowText" lastClr="000000"/>
                </a:solidFill>
              </a:rPr>
              <a:t>faɪrwɜːks</a:t>
            </a:r>
            <a:r>
              <a:rPr lang="en-US" sz="4000" b="1" dirty="0">
                <a:solidFill>
                  <a:sysClr val="windowText" lastClr="000000"/>
                </a:solidFill>
              </a:rPr>
              <a:t>/</a:t>
            </a:r>
          </a:p>
        </p:txBody>
      </p:sp>
      <p:pic>
        <p:nvPicPr>
          <p:cNvPr id="4" name="mp3-output-ttsfree(dot)com (4)">
            <a:hlinkClick r:id="" action="ppaction://media"/>
            <a:extLst>
              <a:ext uri="{FF2B5EF4-FFF2-40B4-BE49-F238E27FC236}">
                <a16:creationId xmlns:a16="http://schemas.microsoft.com/office/drawing/2014/main" id="{51B5032F-5482-4B08-E9C6-120693344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81020" y="693420"/>
            <a:ext cx="770256" cy="770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1" dur="2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2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2" grpId="0" bldLvl="0" animBg="1"/>
      <p:bldP spid="32" grpId="1" bldLvl="0" animBg="1"/>
      <p:bldP spid="34" grpId="0" bldLvl="0" animBg="1"/>
      <p:bldP spid="34" grpId="1" bldLvl="0" animBg="1"/>
      <p:bldP spid="35" grpId="0" bldLvl="0" animBg="1"/>
      <p:bldP spid="35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fa-1574445_12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665" y="-152400"/>
            <a:ext cx="8928735" cy="710120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536059" y="1587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803015" y="349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92179" y="349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40085" y="76200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0665" y="17272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99846" y="17272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89010" y="17272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65491" y="17272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517009" y="34385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93490" y="34385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082654" y="34385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59135" y="34385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39875" y="513079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816356" y="51307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05520" y="51307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85176" y="513079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924800" y="5981698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2209800" y="76200"/>
            <a:ext cx="7772400" cy="2328545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furniture</a:t>
            </a:r>
          </a:p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/ˈ</a:t>
            </a:r>
            <a:r>
              <a:rPr lang="en-US" sz="4000" b="1" dirty="0" err="1">
                <a:solidFill>
                  <a:sysClr val="windowText" lastClr="000000"/>
                </a:solidFill>
              </a:rPr>
              <a:t>fɜːnɪtʃə</a:t>
            </a:r>
            <a:r>
              <a:rPr lang="en-US" sz="4000" b="1" dirty="0">
                <a:solidFill>
                  <a:sysClr val="windowText" lastClr="000000"/>
                </a:solidFill>
              </a:rPr>
              <a:t>(r)/</a:t>
            </a:r>
          </a:p>
        </p:txBody>
      </p:sp>
      <p:pic>
        <p:nvPicPr>
          <p:cNvPr id="4" name="ukfunk_01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8615" y="644525"/>
            <a:ext cx="882650" cy="882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1" dur="1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>
                <p:cTn id="25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2" grpId="0" bldLvl="0" animBg="1"/>
      <p:bldP spid="32" grpId="1" bldLvl="0" animBg="1"/>
      <p:bldP spid="34" grpId="0" bldLvl="0" animBg="1"/>
      <p:bldP spid="34" grpId="1" bldLvl="0" animBg="1"/>
      <p:bldP spid="35" grpId="0" bldLvl="0" animBg="1"/>
      <p:bldP spid="35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8597" y="147260"/>
            <a:ext cx="9058275" cy="6544427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536059" y="1587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803015" y="349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92179" y="349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40085" y="76200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0665" y="17272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99846" y="17272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89010" y="17272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65491" y="17272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517009" y="34385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93490" y="34385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082654" y="34385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59135" y="34385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39875" y="513079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816356" y="51307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05520" y="51307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65491" y="5114924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924800" y="5981698"/>
            <a:ext cx="25146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2209800" y="76200"/>
            <a:ext cx="7772400" cy="2328545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ysClr val="windowText" lastClr="000000"/>
                </a:solidFill>
              </a:rPr>
              <a:t>wish</a:t>
            </a:r>
          </a:p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/wɪʃ/</a:t>
            </a:r>
          </a:p>
        </p:txBody>
      </p:sp>
      <p:pic>
        <p:nvPicPr>
          <p:cNvPr id="2" name="ukwinni02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76625" y="497205"/>
            <a:ext cx="1229995" cy="1229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1" dur="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>
                <p:cTn id="25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" grpId="0" bldLvl="0" animBg="1"/>
      <p:bldP spid="32" grpId="1" bldLvl="0" animBg="1"/>
      <p:bldP spid="34" grpId="0" bldLvl="0" animBg="1"/>
      <p:bldP spid="34" grpId="1" bldLvl="0" animBg="1"/>
      <p:bldP spid="35" grpId="0" bldLvl="0" animBg="1"/>
      <p:bldP spid="35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</TotalTime>
  <Words>488</Words>
  <Application>Microsoft Office PowerPoint</Application>
  <PresentationFormat>Widescreen</PresentationFormat>
  <Paragraphs>147</Paragraphs>
  <Slides>23</Slides>
  <Notes>12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231</cp:revision>
  <dcterms:created xsi:type="dcterms:W3CDTF">2020-12-09T02:04:00Z</dcterms:created>
  <dcterms:modified xsi:type="dcterms:W3CDTF">2025-02-21T02:31:05Z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52A6A8B7B9E04E3A99D639905E2D33D1</vt:lpwstr>
  </property>
  <property fmtid="{D5CDD505-2E9C-101B-9397-08002B2CF9AE}" pid="3" name="KSOProductBuildVer">
    <vt:lpwstr>1033-11.2.0.11537</vt:lpwstr>
  </property>
</Properties>
</file>