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260" r:id="rId3"/>
    <p:sldId id="301" r:id="rId4"/>
    <p:sldId id="256" r:id="rId5"/>
    <p:sldId id="279" r:id="rId6"/>
    <p:sldId id="282" r:id="rId7"/>
    <p:sldId id="284" r:id="rId8"/>
    <p:sldId id="302" r:id="rId9"/>
    <p:sldId id="303" r:id="rId10"/>
    <p:sldId id="329" r:id="rId11"/>
    <p:sldId id="309" r:id="rId12"/>
    <p:sldId id="322" r:id="rId13"/>
    <p:sldId id="305" r:id="rId14"/>
    <p:sldId id="328" r:id="rId15"/>
    <p:sldId id="304"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2616F2"/>
    <a:srgbClr val="42C642"/>
    <a:srgbClr val="49BF65"/>
    <a:srgbClr val="BC8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8CC6-C580-469B-9F54-5CF01FE55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BDE68-73E2-426F-8AC1-3D4F8DBF81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29DE2D-D107-47E1-85EA-A3831DF4CA90}"/>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E7E8851D-8D9D-47F1-A460-84DB26512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07011-6161-480A-AA95-78B723ED2B6A}"/>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55457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5E96-09A5-4F90-A4A8-F15B25F3F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FCBC1-D2AE-4B43-8C83-FEDD4899E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65D39-3907-4C83-B157-48A34AB61B68}"/>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ADBB9DA4-D032-4311-819D-4AB7DF0E2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BA1F4-CB98-49CF-80E0-9100D92D6B51}"/>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3009709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50FDD-F59F-425C-860E-A30C3AA537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83C2AC-29A5-4571-93E1-E37BB15EE7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F4D3A-96A5-4DA2-AF5A-4B4B405C48D1}"/>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7343EA1C-623D-4769-AF73-C848AEFC3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57B0F-FE65-44FF-AB9A-218C9296E795}"/>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172381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99CE-BF4C-4525-93B4-8587F6822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51424-7ED6-46B5-8D95-EAE87C17F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28014-A2E1-4859-80E5-E8623E78B074}"/>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3095F96C-83FD-4018-9D55-321A661B6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78B50-5888-41D1-A24E-D4399ED4E3F3}"/>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427786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7B02-89F0-4F67-AA32-E4AA7E18B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C59A4-8D36-470D-93EC-1AD23247F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AE802-E568-425D-AA27-10C0F79FD153}"/>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6176A2E6-ECDB-4E8F-83AE-544B9F7FF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53AED-D996-4973-94CF-96ADA4E0AAFF}"/>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1448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B1C2-CD51-4F37-AEA8-42714434A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7BC58-DC0F-4F45-953B-B11F0379B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3FE78-48AA-4812-A8CD-17D7FD975A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FB87F-AB22-4F13-AEC1-6FDF9D2F5595}"/>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6" name="Footer Placeholder 5">
            <a:extLst>
              <a:ext uri="{FF2B5EF4-FFF2-40B4-BE49-F238E27FC236}">
                <a16:creationId xmlns:a16="http://schemas.microsoft.com/office/drawing/2014/main" id="{CE59319D-6105-4141-8999-9C913328F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0B82B-0BAA-4229-8F66-5F59E617E1BC}"/>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200120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0FC2-D8BB-43BB-B7C9-FF82A9C66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0A3E4C-2465-4D13-A0D7-F142BADE5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9F421-65D0-41D4-B7CE-C34551C1EF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75BE3-0ABA-494F-8DEF-077EEA1F1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245199-6837-4C4D-B3A6-C7D4A1AF5C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8FD44-2FC2-4185-9987-EEEDDE33ECF1}"/>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8" name="Footer Placeholder 7">
            <a:extLst>
              <a:ext uri="{FF2B5EF4-FFF2-40B4-BE49-F238E27FC236}">
                <a16:creationId xmlns:a16="http://schemas.microsoft.com/office/drawing/2014/main" id="{AA80BDFD-77C1-4C52-9D56-B9D723A29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E34A-F9FA-4D8C-9E03-525F8CBDB680}"/>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111083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D1F1-AA7D-4CA7-9F23-6A3017E152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EEFFE7-48C1-451A-8EBF-C52FADB67F43}"/>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4" name="Footer Placeholder 3">
            <a:extLst>
              <a:ext uri="{FF2B5EF4-FFF2-40B4-BE49-F238E27FC236}">
                <a16:creationId xmlns:a16="http://schemas.microsoft.com/office/drawing/2014/main" id="{7BD76197-AEAE-4E33-98AB-07FA8FE36F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5CCE64-9770-49FC-9E27-553883C5DE37}"/>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284221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B2EAC-778A-465D-A7E3-65D6172115F9}"/>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3" name="Footer Placeholder 2">
            <a:extLst>
              <a:ext uri="{FF2B5EF4-FFF2-40B4-BE49-F238E27FC236}">
                <a16:creationId xmlns:a16="http://schemas.microsoft.com/office/drawing/2014/main" id="{0B9690AF-93B3-4745-BDD4-9114F77172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0C96DC-F961-4CA5-AFB7-EE01346EADAD}"/>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5568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46B9-B517-401E-A4BD-44BC0F50D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A5E53-EA73-41E4-AFDB-91E0D2336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854B6-7170-43DC-AB9E-9AC0C1CA7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F2A898-56A1-4DB5-9396-6B7F22547770}"/>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6" name="Footer Placeholder 5">
            <a:extLst>
              <a:ext uri="{FF2B5EF4-FFF2-40B4-BE49-F238E27FC236}">
                <a16:creationId xmlns:a16="http://schemas.microsoft.com/office/drawing/2014/main" id="{A57061C4-F0CE-406E-A0AC-19CBE363D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9649A-3F01-487A-933B-732F06FAD445}"/>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259082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E0CA-42F5-406B-8BB6-96CE54745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C7235-84AC-47EA-928B-A1CB864979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FCCEA-ACAB-4F74-9520-0A8B605D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A13EC-3F87-4045-8E58-1D1EDB9CA0F7}"/>
              </a:ext>
            </a:extLst>
          </p:cNvPr>
          <p:cNvSpPr>
            <a:spLocks noGrp="1"/>
          </p:cNvSpPr>
          <p:nvPr>
            <p:ph type="dt" sz="half" idx="10"/>
          </p:nvPr>
        </p:nvSpPr>
        <p:spPr/>
        <p:txBody>
          <a:bodyPr/>
          <a:lstStyle/>
          <a:p>
            <a:fld id="{1B0529C1-A813-4230-83F2-855A3BE2D712}" type="datetimeFigureOut">
              <a:rPr lang="en-US" smtClean="0"/>
              <a:t>12/11/2024</a:t>
            </a:fld>
            <a:endParaRPr lang="en-US"/>
          </a:p>
        </p:txBody>
      </p:sp>
      <p:sp>
        <p:nvSpPr>
          <p:cNvPr id="6" name="Footer Placeholder 5">
            <a:extLst>
              <a:ext uri="{FF2B5EF4-FFF2-40B4-BE49-F238E27FC236}">
                <a16:creationId xmlns:a16="http://schemas.microsoft.com/office/drawing/2014/main" id="{F69EC98F-A13A-4FBC-A46A-6EB564631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749C3-E56C-4A8A-8831-3BF67B9E75FC}"/>
              </a:ext>
            </a:extLst>
          </p:cNvPr>
          <p:cNvSpPr>
            <a:spLocks noGrp="1"/>
          </p:cNvSpPr>
          <p:nvPr>
            <p:ph type="sldNum" sz="quarter" idx="12"/>
          </p:nvPr>
        </p:nvSpPr>
        <p:spPr/>
        <p:txBody>
          <a:bodyPr/>
          <a:lstStyle/>
          <a:p>
            <a:fld id="{D6F8A596-5190-43BD-BC09-BBD7833BF9E6}" type="slidenum">
              <a:rPr lang="en-US" smtClean="0"/>
              <a:t>‹#›</a:t>
            </a:fld>
            <a:endParaRPr lang="en-US"/>
          </a:p>
        </p:txBody>
      </p:sp>
    </p:spTree>
    <p:extLst>
      <p:ext uri="{BB962C8B-B14F-4D97-AF65-F5344CB8AC3E}">
        <p14:creationId xmlns:p14="http://schemas.microsoft.com/office/powerpoint/2010/main" val="115977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C7CE4-E775-4897-9EF7-BFC9B8503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94DBA-C3AA-49B2-B56E-CB2BD0758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5C066-C7CC-4576-8B1C-81AC4FA90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529C1-A813-4230-83F2-855A3BE2D712}" type="datetimeFigureOut">
              <a:rPr lang="en-US" smtClean="0"/>
              <a:t>12/11/2024</a:t>
            </a:fld>
            <a:endParaRPr lang="en-US"/>
          </a:p>
        </p:txBody>
      </p:sp>
      <p:sp>
        <p:nvSpPr>
          <p:cNvPr id="5" name="Footer Placeholder 4">
            <a:extLst>
              <a:ext uri="{FF2B5EF4-FFF2-40B4-BE49-F238E27FC236}">
                <a16:creationId xmlns:a16="http://schemas.microsoft.com/office/drawing/2014/main" id="{D8FFAE70-DBD5-4E96-9034-6FCAD4C416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39D4D-106B-4118-902C-9154FEAB7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8A596-5190-43BD-BC09-BBD7833BF9E6}" type="slidenum">
              <a:rPr lang="en-US" smtClean="0"/>
              <a:t>‹#›</a:t>
            </a:fld>
            <a:endParaRPr lang="en-US"/>
          </a:p>
        </p:txBody>
      </p:sp>
    </p:spTree>
    <p:extLst>
      <p:ext uri="{BB962C8B-B14F-4D97-AF65-F5344CB8AC3E}">
        <p14:creationId xmlns:p14="http://schemas.microsoft.com/office/powerpoint/2010/main" val="501820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2" descr="slide0013_image018.png">
            <a:extLst>
              <a:ext uri="{FF2B5EF4-FFF2-40B4-BE49-F238E27FC236}">
                <a16:creationId xmlns:a16="http://schemas.microsoft.com/office/drawing/2014/main" id="{6452B2F8-D0BB-F6E3-29A1-81A502683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7626" y="4364039"/>
            <a:ext cx="19716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descr="slide0013_image014.png">
            <a:extLst>
              <a:ext uri="{FF2B5EF4-FFF2-40B4-BE49-F238E27FC236}">
                <a16:creationId xmlns:a16="http://schemas.microsoft.com/office/drawing/2014/main" id="{4184E6F2-10C6-132F-D1C8-ACD383FBAC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4484689"/>
            <a:ext cx="123825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0" descr="rainbow_pot_of_gold_ha">
            <a:extLst>
              <a:ext uri="{FF2B5EF4-FFF2-40B4-BE49-F238E27FC236}">
                <a16:creationId xmlns:a16="http://schemas.microsoft.com/office/drawing/2014/main" id="{7B6C86B0-D772-CE34-4EE4-F6886BC1215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51876" y="3086101"/>
            <a:ext cx="201612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6">
            <a:extLst>
              <a:ext uri="{FF2B5EF4-FFF2-40B4-BE49-F238E27FC236}">
                <a16:creationId xmlns:a16="http://schemas.microsoft.com/office/drawing/2014/main" id="{B9732630-F286-50A7-8CFD-F3845953FE92}"/>
              </a:ext>
            </a:extLst>
          </p:cNvPr>
          <p:cNvSpPr>
            <a:spLocks noChangeArrowheads="1" noChangeShapeType="1" noTextEdit="1"/>
          </p:cNvSpPr>
          <p:nvPr/>
        </p:nvSpPr>
        <p:spPr bwMode="auto">
          <a:xfrm>
            <a:off x="1076740" y="1498598"/>
            <a:ext cx="10214112" cy="1770064"/>
          </a:xfrm>
          <a:prstGeom prst="rect">
            <a:avLst/>
          </a:prstGeom>
        </p:spPr>
        <p:txBody>
          <a:bodyPr wrap="none" fromWordArt="1">
            <a:prstTxWarp prst="textCanUp">
              <a:avLst>
                <a:gd name="adj" fmla="val 85713"/>
              </a:avLst>
            </a:prstTxWarp>
          </a:bodyPr>
          <a:lstStyle/>
          <a:p>
            <a:pPr algn="ctr"/>
            <a:r>
              <a:rPr lang="en-US" sz="4400" b="1" kern="10" dirty="0" err="1">
                <a:ln w="9525">
                  <a:solidFill>
                    <a:srgbClr val="000000"/>
                  </a:solidFill>
                  <a:round/>
                  <a:headEnd/>
                  <a:tailEnd/>
                </a:ln>
                <a:solidFill>
                  <a:srgbClr val="00FF00"/>
                </a:solidFill>
                <a:latin typeface="VNI-Times"/>
              </a:rPr>
              <a:t>Chào</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mừng</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các</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thầy</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cô</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giáo</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về</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dự</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giờ</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với</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lớp</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ngày</a:t>
            </a:r>
            <a:r>
              <a:rPr lang="en-US" sz="4400" b="1" kern="10" dirty="0">
                <a:ln w="9525">
                  <a:solidFill>
                    <a:srgbClr val="000000"/>
                  </a:solidFill>
                  <a:round/>
                  <a:headEnd/>
                  <a:tailEnd/>
                </a:ln>
                <a:solidFill>
                  <a:srgbClr val="00FF00"/>
                </a:solidFill>
                <a:latin typeface="VNI-Times"/>
              </a:rPr>
              <a:t> </a:t>
            </a:r>
            <a:r>
              <a:rPr lang="en-US" sz="4400" b="1" kern="10" dirty="0" err="1">
                <a:ln w="9525">
                  <a:solidFill>
                    <a:srgbClr val="000000"/>
                  </a:solidFill>
                  <a:round/>
                  <a:headEnd/>
                  <a:tailEnd/>
                </a:ln>
                <a:solidFill>
                  <a:srgbClr val="00FF00"/>
                </a:solidFill>
                <a:latin typeface="VNI-Times"/>
              </a:rPr>
              <a:t>hôm</a:t>
            </a:r>
            <a:r>
              <a:rPr lang="en-US" sz="4400" b="1" kern="10" dirty="0">
                <a:ln w="9525">
                  <a:solidFill>
                    <a:srgbClr val="000000"/>
                  </a:solidFill>
                  <a:round/>
                  <a:headEnd/>
                  <a:tailEnd/>
                </a:ln>
                <a:solidFill>
                  <a:srgbClr val="00FF00"/>
                </a:solidFill>
                <a:latin typeface="VNI-Times"/>
              </a:rPr>
              <a:t> nay ! </a:t>
            </a:r>
          </a:p>
        </p:txBody>
      </p:sp>
      <p:sp>
        <p:nvSpPr>
          <p:cNvPr id="11" name="TextBox 10">
            <a:extLst>
              <a:ext uri="{FF2B5EF4-FFF2-40B4-BE49-F238E27FC236}">
                <a16:creationId xmlns:a16="http://schemas.microsoft.com/office/drawing/2014/main" id="{F5EDC6F1-AFF0-D212-A609-8CCCEBB5DF97}"/>
              </a:ext>
            </a:extLst>
          </p:cNvPr>
          <p:cNvSpPr txBox="1">
            <a:spLocks noChangeArrowheads="1"/>
          </p:cNvSpPr>
          <p:nvPr/>
        </p:nvSpPr>
        <p:spPr bwMode="auto">
          <a:xfrm>
            <a:off x="4141788" y="5519738"/>
            <a:ext cx="525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charset="0"/>
                <a:cs typeface="Arial" charset="0"/>
              </a:defRPr>
            </a:lvl1pPr>
            <a:lvl2pPr marL="742950" indent="-285750">
              <a:defRPr sz="2800" b="1">
                <a:solidFill>
                  <a:schemeClr val="tx1"/>
                </a:solidFill>
                <a:latin typeface="Arial" charset="0"/>
                <a:cs typeface="Arial" charset="0"/>
              </a:defRPr>
            </a:lvl2pPr>
            <a:lvl3pPr marL="1143000" indent="-228600">
              <a:defRPr sz="2800" b="1">
                <a:solidFill>
                  <a:schemeClr val="tx1"/>
                </a:solidFill>
                <a:latin typeface="Arial" charset="0"/>
                <a:cs typeface="Arial" charset="0"/>
              </a:defRPr>
            </a:lvl3pPr>
            <a:lvl4pPr marL="1600200" indent="-228600">
              <a:defRPr sz="2800" b="1">
                <a:solidFill>
                  <a:schemeClr val="tx1"/>
                </a:solidFill>
                <a:latin typeface="Arial" charset="0"/>
                <a:cs typeface="Arial" charset="0"/>
              </a:defRPr>
            </a:lvl4pPr>
            <a:lvl5pPr marL="2057400" indent="-22860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a:defRPr/>
            </a:pPr>
            <a:r>
              <a:rPr lang="en-US" sz="2400" dirty="0" err="1">
                <a:solidFill>
                  <a:srgbClr val="0000FF"/>
                </a:solidFill>
                <a:effectLst>
                  <a:outerShdw blurRad="38100" dist="38100" dir="2700000" algn="tl">
                    <a:srgbClr val="000000">
                      <a:alpha val="43137"/>
                    </a:srgbClr>
                  </a:outerShdw>
                </a:effectLst>
              </a:rPr>
              <a:t>Giáo</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viên:Trương</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Thị</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Hằng</a:t>
            </a:r>
            <a:endParaRPr lang="en-US" sz="2400" dirty="0">
              <a:solidFill>
                <a:srgbClr val="0000FF"/>
              </a:solidFill>
              <a:effectLst>
                <a:outerShdw blurRad="38100" dist="38100" dir="2700000" algn="tl">
                  <a:srgbClr val="000000">
                    <a:alpha val="43137"/>
                  </a:srgbClr>
                </a:outerShdw>
              </a:effectLst>
            </a:endParaRPr>
          </a:p>
          <a:p>
            <a:pPr algn="ctr">
              <a:defRPr/>
            </a:pPr>
            <a:r>
              <a:rPr lang="en-US" sz="2400" dirty="0" err="1">
                <a:solidFill>
                  <a:srgbClr val="0000FF"/>
                </a:solidFill>
                <a:effectLst>
                  <a:outerShdw blurRad="38100" dist="38100" dir="2700000" algn="tl">
                    <a:srgbClr val="000000">
                      <a:alpha val="43137"/>
                    </a:srgbClr>
                  </a:outerShdw>
                </a:effectLst>
              </a:rPr>
              <a:t>Tổ</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Khoa</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học</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tự</a:t>
            </a:r>
            <a:r>
              <a:rPr lang="en-US" sz="2400" dirty="0">
                <a:solidFill>
                  <a:srgbClr val="0000FF"/>
                </a:solidFill>
                <a:effectLst>
                  <a:outerShdw blurRad="38100" dist="38100" dir="2700000" algn="tl">
                    <a:srgbClr val="000000">
                      <a:alpha val="43137"/>
                    </a:srgbClr>
                  </a:outerShdw>
                </a:effectLst>
              </a:rPr>
              <a:t> </a:t>
            </a:r>
            <a:r>
              <a:rPr lang="en-US" sz="2400" dirty="0" err="1">
                <a:solidFill>
                  <a:srgbClr val="0000FF"/>
                </a:solidFill>
                <a:effectLst>
                  <a:outerShdw blurRad="38100" dist="38100" dir="2700000" algn="tl">
                    <a:srgbClr val="000000">
                      <a:alpha val="43137"/>
                    </a:srgbClr>
                  </a:outerShdw>
                </a:effectLst>
              </a:rPr>
              <a:t>nhiên</a:t>
            </a:r>
            <a:endParaRPr lang="en-US" sz="2400" dirty="0">
              <a:solidFill>
                <a:srgbClr val="0000FF"/>
              </a:solidFill>
              <a:effectLst>
                <a:outerShdw blurRad="38100" dist="38100" dir="2700000" algn="tl">
                  <a:srgbClr val="000000">
                    <a:alpha val="43137"/>
                  </a:srgbClr>
                </a:outerShdw>
              </a:effectLst>
            </a:endParaRPr>
          </a:p>
        </p:txBody>
      </p:sp>
      <p:pic>
        <p:nvPicPr>
          <p:cNvPr id="2056" name="Picture 6" descr="BOOK1">
            <a:extLst>
              <a:ext uri="{FF2B5EF4-FFF2-40B4-BE49-F238E27FC236}">
                <a16:creationId xmlns:a16="http://schemas.microsoft.com/office/drawing/2014/main" id="{666606D9-D874-164D-95F6-3D95BD3A0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250" y="3629026"/>
            <a:ext cx="247808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descr="atom1">
            <a:extLst>
              <a:ext uri="{FF2B5EF4-FFF2-40B4-BE49-F238E27FC236}">
                <a16:creationId xmlns:a16="http://schemas.microsoft.com/office/drawing/2014/main" id="{8729DAC8-7E75-80E7-238B-CF1A68E3D9A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99100" y="3573463"/>
            <a:ext cx="13462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FFFC-0FB5-0CC3-1B2D-F252469E412E}"/>
              </a:ext>
            </a:extLst>
          </p:cNvPr>
          <p:cNvSpPr>
            <a:spLocks noGrp="1"/>
          </p:cNvSpPr>
          <p:nvPr>
            <p:ph type="title"/>
          </p:nvPr>
        </p:nvSpPr>
        <p:spPr>
          <a:xfrm>
            <a:off x="838200" y="365125"/>
            <a:ext cx="5549348" cy="1325563"/>
          </a:xfrm>
        </p:spPr>
        <p:txBody>
          <a:bodyPr>
            <a:normAutofit/>
          </a:bodyPr>
          <a:lstStyle/>
          <a:p>
            <a:r>
              <a:rPr lang="en-US" sz="3500" i="1" dirty="0" err="1">
                <a:solidFill>
                  <a:srgbClr val="FF0000"/>
                </a:solidFill>
                <a:latin typeface="Times New Roman" panose="02020603050405020304" pitchFamily="18" charset="0"/>
                <a:cs typeface="Times New Roman" panose="02020603050405020304" pitchFamily="18" charset="0"/>
              </a:rPr>
              <a:t>Hoạt</a:t>
            </a:r>
            <a:r>
              <a:rPr lang="en-US" sz="3500" i="1" dirty="0">
                <a:solidFill>
                  <a:srgbClr val="FF0000"/>
                </a:solidFill>
                <a:latin typeface="Times New Roman" panose="02020603050405020304" pitchFamily="18" charset="0"/>
                <a:cs typeface="Times New Roman" panose="02020603050405020304" pitchFamily="18" charset="0"/>
              </a:rPr>
              <a:t> </a:t>
            </a:r>
            <a:r>
              <a:rPr lang="en-US" sz="3500" i="1" dirty="0" err="1">
                <a:solidFill>
                  <a:srgbClr val="FF0000"/>
                </a:solidFill>
                <a:latin typeface="Times New Roman" panose="02020603050405020304" pitchFamily="18" charset="0"/>
                <a:cs typeface="Times New Roman" panose="02020603050405020304" pitchFamily="18" charset="0"/>
              </a:rPr>
              <a:t>động</a:t>
            </a:r>
            <a:r>
              <a:rPr lang="en-US" sz="3500" i="1" dirty="0">
                <a:solidFill>
                  <a:srgbClr val="FF0000"/>
                </a:solidFill>
                <a:latin typeface="Times New Roman" panose="02020603050405020304" pitchFamily="18" charset="0"/>
                <a:cs typeface="Times New Roman" panose="02020603050405020304" pitchFamily="18" charset="0"/>
              </a:rPr>
              <a:t> </a:t>
            </a:r>
            <a:r>
              <a:rPr lang="en-US" sz="3500" i="1" dirty="0" err="1">
                <a:solidFill>
                  <a:srgbClr val="FF0000"/>
                </a:solidFill>
                <a:latin typeface="Times New Roman" panose="02020603050405020304" pitchFamily="18" charset="0"/>
                <a:cs typeface="Times New Roman" panose="02020603050405020304" pitchFamily="18" charset="0"/>
              </a:rPr>
              <a:t>luyện</a:t>
            </a:r>
            <a:r>
              <a:rPr lang="en-US" sz="3500" i="1" dirty="0">
                <a:solidFill>
                  <a:srgbClr val="FF0000"/>
                </a:solidFill>
                <a:latin typeface="Times New Roman" panose="02020603050405020304" pitchFamily="18" charset="0"/>
                <a:cs typeface="Times New Roman" panose="02020603050405020304" pitchFamily="18" charset="0"/>
              </a:rPr>
              <a:t> </a:t>
            </a:r>
            <a:r>
              <a:rPr lang="en-US" sz="3500" i="1" dirty="0" err="1">
                <a:solidFill>
                  <a:srgbClr val="FF0000"/>
                </a:solidFill>
                <a:latin typeface="Times New Roman" panose="02020603050405020304" pitchFamily="18" charset="0"/>
                <a:cs typeface="Times New Roman" panose="02020603050405020304" pitchFamily="18" charset="0"/>
              </a:rPr>
              <a:t>tập</a:t>
            </a:r>
            <a:endParaRPr lang="en-US" sz="3500" dirty="0"/>
          </a:p>
        </p:txBody>
      </p:sp>
      <p:sp>
        <p:nvSpPr>
          <p:cNvPr id="3" name="Content Placeholder 2">
            <a:extLst>
              <a:ext uri="{FF2B5EF4-FFF2-40B4-BE49-F238E27FC236}">
                <a16:creationId xmlns:a16="http://schemas.microsoft.com/office/drawing/2014/main" id="{994BD403-B673-7011-6EDB-A57C0EA62873}"/>
              </a:ext>
            </a:extLst>
          </p:cNvPr>
          <p:cNvSpPr>
            <a:spLocks noGrp="1"/>
          </p:cNvSpPr>
          <p:nvPr>
            <p:ph idx="1"/>
          </p:nvPr>
        </p:nvSpPr>
        <p:spPr>
          <a:xfrm>
            <a:off x="838200" y="1444487"/>
            <a:ext cx="8186530" cy="4732476"/>
          </a:xfrm>
        </p:spPr>
        <p:txBody>
          <a:bodyPr/>
          <a:lstStyle/>
          <a:p>
            <a:pPr marL="0" indent="0">
              <a:buNone/>
            </a:pP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2</a:t>
            </a:r>
          </a:p>
          <a:p>
            <a:pPr marL="0" indent="0">
              <a:buNone/>
            </a:pPr>
            <a:r>
              <a:rPr lang="en-US" sz="3000" dirty="0" err="1">
                <a:latin typeface="Times New Roman" panose="02020603050405020304" pitchFamily="18" charset="0"/>
                <a:cs typeface="Times New Roman" panose="02020603050405020304" pitchFamily="18" charset="0"/>
              </a:rPr>
              <a:t>Khí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gang, </a:t>
            </a:r>
            <a:r>
              <a:rPr lang="en-US" sz="3000" dirty="0" err="1">
                <a:latin typeface="Times New Roman" panose="02020603050405020304" pitchFamily="18" charset="0"/>
                <a:cs typeface="Times New Roman" panose="02020603050405020304" pitchFamily="18" charset="0"/>
              </a:rPr>
              <a:t>thép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chứa</a:t>
            </a:r>
            <a:r>
              <a:rPr lang="en-US" sz="3000" dirty="0">
                <a:latin typeface="Times New Roman" panose="02020603050405020304" pitchFamily="18" charset="0"/>
                <a:cs typeface="Times New Roman" panose="02020603050405020304" pitchFamily="18" charset="0"/>
              </a:rPr>
              <a:t> </a:t>
            </a:r>
            <a:r>
              <a:rPr lang="en-US" sz="3000" dirty="0">
                <a:solidFill>
                  <a:srgbClr val="009900"/>
                </a:solidFill>
                <a:latin typeface="Times New Roman" panose="02020603050405020304" pitchFamily="18" charset="0"/>
                <a:cs typeface="Times New Roman" panose="02020603050405020304" pitchFamily="18" charset="0"/>
              </a:rPr>
              <a:t>CO</a:t>
            </a:r>
            <a:r>
              <a:rPr lang="en-US" sz="3000" baseline="-25000" dirty="0">
                <a:solidFill>
                  <a:srgbClr val="009900"/>
                </a:solidFill>
                <a:latin typeface="Times New Roman" panose="02020603050405020304" pitchFamily="18" charset="0"/>
                <a:cs typeface="Times New Roman" panose="02020603050405020304" pitchFamily="18" charset="0"/>
              </a:rPr>
              <a:t>2</a:t>
            </a:r>
            <a:r>
              <a:rPr lang="en-US" sz="3000" b="1" dirty="0">
                <a:solidFill>
                  <a:srgbClr val="009900"/>
                </a:solidFill>
                <a:latin typeface="Times New Roman" panose="02020603050405020304" pitchFamily="18" charset="0"/>
                <a:cs typeface="Times New Roman" panose="02020603050405020304" pitchFamily="18" charset="0"/>
              </a:rPr>
              <a:t> , SO</a:t>
            </a:r>
            <a:r>
              <a:rPr lang="en-US" sz="3000" b="1" baseline="-25000" dirty="0">
                <a:solidFill>
                  <a:srgbClr val="009900"/>
                </a:solidFill>
                <a:latin typeface="Times New Roman" panose="02020603050405020304" pitchFamily="18" charset="0"/>
                <a:cs typeface="Times New Roman" panose="02020603050405020304" pitchFamily="18" charset="0"/>
              </a:rPr>
              <a:t>2</a:t>
            </a:r>
            <a:r>
              <a:rPr lang="en-US" sz="3000" b="1" dirty="0">
                <a:solidFill>
                  <a:srgbClr val="009900"/>
                </a:solidFill>
                <a:latin typeface="Times New Roman" panose="02020603050405020304" pitchFamily="18" charset="0"/>
                <a:cs typeface="Times New Roman" panose="02020603050405020304" pitchFamily="18" charset="0"/>
              </a:rPr>
              <a:t> , NO</a:t>
            </a:r>
            <a:r>
              <a:rPr lang="en-US" sz="3000" b="1" baseline="-25000" dirty="0">
                <a:solidFill>
                  <a:srgbClr val="009900"/>
                </a:solidFill>
                <a:latin typeface="Times New Roman" panose="02020603050405020304" pitchFamily="18" charset="0"/>
                <a:cs typeface="Times New Roman" panose="02020603050405020304" pitchFamily="18" charset="0"/>
              </a:rPr>
              <a:t>2</a:t>
            </a:r>
            <a:r>
              <a:rPr lang="en-US" sz="3000" b="1" dirty="0">
                <a:solidFill>
                  <a:srgbClr val="009900"/>
                </a:solidFill>
                <a:latin typeface="Times New Roman" panose="02020603050405020304" pitchFamily="18" charset="0"/>
                <a:cs typeface="Times New Roman" panose="02020603050405020304" pitchFamily="18" charset="0"/>
              </a:rPr>
              <a:t> , CO, NO,…</a:t>
            </a:r>
          </a:p>
          <a:p>
            <a:pPr marL="0" indent="0">
              <a:buNone/>
            </a:pPr>
            <a:endParaRPr lang="en-US" dirty="0"/>
          </a:p>
        </p:txBody>
      </p:sp>
    </p:spTree>
    <p:extLst>
      <p:ext uri="{BB962C8B-B14F-4D97-AF65-F5344CB8AC3E}">
        <p14:creationId xmlns:p14="http://schemas.microsoft.com/office/powerpoint/2010/main" val="80969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838A693-09D9-14F8-F2A0-627D25BC54FB}"/>
              </a:ext>
            </a:extLst>
          </p:cNvPr>
          <p:cNvSpPr>
            <a:spLocks noChangeArrowheads="1"/>
          </p:cNvSpPr>
          <p:nvPr/>
        </p:nvSpPr>
        <p:spPr bwMode="auto">
          <a:xfrm>
            <a:off x="1676400" y="1905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600" b="1">
                <a:solidFill>
                  <a:schemeClr val="tx2"/>
                </a:solidFill>
              </a:rPr>
              <a:t>Ảnh hưởng của quá trình luyện gang, thép </a:t>
            </a:r>
          </a:p>
        </p:txBody>
      </p:sp>
      <p:sp>
        <p:nvSpPr>
          <p:cNvPr id="96259" name="Rectangle 3">
            <a:extLst>
              <a:ext uri="{FF2B5EF4-FFF2-40B4-BE49-F238E27FC236}">
                <a16:creationId xmlns:a16="http://schemas.microsoft.com/office/drawing/2014/main" id="{DA5F2947-C8C0-F25C-073B-FFF3EFE39682}"/>
              </a:ext>
            </a:extLst>
          </p:cNvPr>
          <p:cNvSpPr>
            <a:spLocks noChangeArrowheads="1"/>
          </p:cNvSpPr>
          <p:nvPr/>
        </p:nvSpPr>
        <p:spPr bwMode="auto">
          <a:xfrm>
            <a:off x="6248400" y="3886200"/>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90000"/>
              </a:lnSpc>
              <a:spcBef>
                <a:spcPct val="20000"/>
              </a:spcBef>
              <a:buFontTx/>
              <a:buChar char="•"/>
            </a:pPr>
            <a:r>
              <a:rPr lang="en-US" altLang="en-US" sz="2000" b="1">
                <a:solidFill>
                  <a:srgbClr val="FFFF00"/>
                </a:solidFill>
              </a:rPr>
              <a:t>   </a:t>
            </a:r>
            <a:r>
              <a:rPr lang="en-US" altLang="en-US" b="1">
                <a:solidFill>
                  <a:schemeClr val="accent2"/>
                </a:solidFill>
              </a:rPr>
              <a:t>Khí thải trong quá trình luyện gang thép thường có khí CO, CO</a:t>
            </a:r>
            <a:r>
              <a:rPr lang="en-US" altLang="en-US" b="1" baseline="-25000">
                <a:solidFill>
                  <a:schemeClr val="accent2"/>
                </a:solidFill>
              </a:rPr>
              <a:t>2</a:t>
            </a:r>
            <a:r>
              <a:rPr lang="en-US" altLang="en-US" b="1">
                <a:solidFill>
                  <a:schemeClr val="accent2"/>
                </a:solidFill>
              </a:rPr>
              <a:t> …bụi làm ô nhiễm môi trường</a:t>
            </a:r>
            <a:r>
              <a:rPr lang="en-US" altLang="en-US" b="1">
                <a:solidFill>
                  <a:srgbClr val="FFFF00"/>
                </a:solidFill>
              </a:rPr>
              <a:t>.</a:t>
            </a:r>
            <a:endParaRPr lang="en-US" altLang="en-US" sz="2000" b="1">
              <a:solidFill>
                <a:srgbClr val="FFFF00"/>
              </a:solidFill>
            </a:endParaRPr>
          </a:p>
        </p:txBody>
      </p:sp>
      <p:pic>
        <p:nvPicPr>
          <p:cNvPr id="96260" name="Picture 4" descr="vtc_1913_152">
            <a:extLst>
              <a:ext uri="{FF2B5EF4-FFF2-40B4-BE49-F238E27FC236}">
                <a16:creationId xmlns:a16="http://schemas.microsoft.com/office/drawing/2014/main" id="{CE373DA2-5A6B-4BD0-08EC-98B561582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Rectangle 7">
            <a:extLst>
              <a:ext uri="{FF2B5EF4-FFF2-40B4-BE49-F238E27FC236}">
                <a16:creationId xmlns:a16="http://schemas.microsoft.com/office/drawing/2014/main" id="{B78BC411-D2CA-D69F-E360-CD1793556D45}"/>
              </a:ext>
            </a:extLst>
          </p:cNvPr>
          <p:cNvSpPr>
            <a:spLocks noGrp="1" noChangeArrowheads="1"/>
          </p:cNvSpPr>
          <p:nvPr>
            <p:ph type="body" idx="4294967295"/>
          </p:nvPr>
        </p:nvSpPr>
        <p:spPr>
          <a:xfrm>
            <a:off x="5638800" y="3886200"/>
            <a:ext cx="4495800" cy="2743200"/>
          </a:xfrm>
          <a:noFill/>
        </p:spPr>
        <p:txBody>
          <a:bodyPr/>
          <a:lstStyle/>
          <a:p>
            <a:pPr eaLnBrk="1" hangingPunct="1">
              <a:lnSpc>
                <a:spcPct val="80000"/>
              </a:lnSpc>
            </a:pPr>
            <a:r>
              <a:rPr lang="en-US" altLang="en-US" sz="2400" b="1">
                <a:solidFill>
                  <a:schemeClr val="accent2"/>
                </a:solidFill>
              </a:rPr>
              <a:t>Chất thải rắn không được qui hoạch hợp lý sẽ làm suy thoái môi trường đất, nước.</a:t>
            </a:r>
          </a:p>
          <a:p>
            <a:pPr eaLnBrk="1" hangingPunct="1">
              <a:lnSpc>
                <a:spcPct val="80000"/>
              </a:lnSpc>
            </a:pPr>
            <a:r>
              <a:rPr lang="en-US" altLang="en-US" sz="2400" b="1">
                <a:solidFill>
                  <a:schemeClr val="accent2"/>
                </a:solidFill>
              </a:rPr>
              <a:t>   Chất thải lỏng khi thải trực tiếp vào nguồn nước sẽ làm tăng nồng độ kim loại ảnh hưởng đến môi trường sinh thái.</a:t>
            </a:r>
            <a:endParaRPr lang="en-US" altLang="en-US" sz="2400">
              <a:solidFill>
                <a:schemeClr val="accent2"/>
              </a:solidFill>
            </a:endParaRPr>
          </a:p>
        </p:txBody>
      </p:sp>
      <p:sp>
        <p:nvSpPr>
          <p:cNvPr id="96264" name="AutoShape 8">
            <a:extLst>
              <a:ext uri="{FF2B5EF4-FFF2-40B4-BE49-F238E27FC236}">
                <a16:creationId xmlns:a16="http://schemas.microsoft.com/office/drawing/2014/main" id="{A7448BF0-AFDF-6056-ADC8-6B980198B047}"/>
              </a:ext>
            </a:extLst>
          </p:cNvPr>
          <p:cNvSpPr>
            <a:spLocks noChangeArrowheads="1"/>
          </p:cNvSpPr>
          <p:nvPr/>
        </p:nvSpPr>
        <p:spPr bwMode="auto">
          <a:xfrm>
            <a:off x="5257800" y="3124200"/>
            <a:ext cx="5410200" cy="3733800"/>
          </a:xfrm>
          <a:prstGeom prst="wedgeEllipseCallout">
            <a:avLst>
              <a:gd name="adj1" fmla="val -47213"/>
              <a:gd name="adj2" fmla="val -21597"/>
            </a:avLst>
          </a:prstGeom>
          <a:solidFill>
            <a:schemeClr val="accent1"/>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a:solidFill>
                  <a:srgbClr val="CC0000"/>
                </a:solidFill>
              </a:rPr>
              <a:t>Nếu không có hệ thống xử lí chất thải thì có ảnh hưởng gì đến môi trường? Nêu biện pháp chống ô nhi</a:t>
            </a:r>
            <a:r>
              <a:rPr lang="en-US" altLang="en-US" b="1">
                <a:solidFill>
                  <a:srgbClr val="CC0000"/>
                </a:solidFill>
                <a:latin typeface="VNI-Times" pitchFamily="2" charset="0"/>
              </a:rPr>
              <a:t>eã</a:t>
            </a:r>
            <a:r>
              <a:rPr lang="en-US" altLang="en-US" b="1">
                <a:solidFill>
                  <a:srgbClr val="CC0000"/>
                </a:solidFill>
              </a:rPr>
              <a:t>m môi trường ở khu dân cư gần cơ sở sản xuất gang, thép?</a:t>
            </a:r>
            <a:r>
              <a:rPr lang="en-US" altLang="en-US" sz="2000" b="1">
                <a:solidFill>
                  <a:srgbClr val="CC0000"/>
                </a:solidFill>
              </a:rPr>
              <a:t>  </a:t>
            </a:r>
          </a:p>
          <a:p>
            <a:pPr algn="ctr" eaLnBrk="1" hangingPunct="1"/>
            <a:endParaRPr lang="en-US" altLang="en-US" sz="2200"/>
          </a:p>
        </p:txBody>
      </p:sp>
      <p:sp>
        <p:nvSpPr>
          <p:cNvPr id="96265" name="Rectangle 9">
            <a:extLst>
              <a:ext uri="{FF2B5EF4-FFF2-40B4-BE49-F238E27FC236}">
                <a16:creationId xmlns:a16="http://schemas.microsoft.com/office/drawing/2014/main" id="{08D935AC-C227-6394-050E-F5C48A7DB9F9}"/>
              </a:ext>
            </a:extLst>
          </p:cNvPr>
          <p:cNvSpPr>
            <a:spLocks noChangeArrowheads="1"/>
          </p:cNvSpPr>
          <p:nvPr/>
        </p:nvSpPr>
        <p:spPr bwMode="auto">
          <a:xfrm>
            <a:off x="5791200" y="396240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00FF"/>
                </a:solidFill>
              </a:rPr>
              <a:t>*Biện pháp :</a:t>
            </a:r>
          </a:p>
          <a:p>
            <a:pPr eaLnBrk="1" hangingPunct="1"/>
            <a:r>
              <a:rPr lang="en-US" altLang="en-US" b="1"/>
              <a:t>- </a:t>
            </a:r>
            <a:r>
              <a:rPr lang="en-US" altLang="en-US" b="1">
                <a:solidFill>
                  <a:srgbClr val="0000CC"/>
                </a:solidFill>
              </a:rPr>
              <a:t>Xây dựng hệ thống xử lý chất thải trước khi đưa khí thải ra môi trường ngoài .</a:t>
            </a:r>
          </a:p>
        </p:txBody>
      </p:sp>
      <p:pic>
        <p:nvPicPr>
          <p:cNvPr id="39945" name="Picture 9">
            <a:extLst>
              <a:ext uri="{FF2B5EF4-FFF2-40B4-BE49-F238E27FC236}">
                <a16:creationId xmlns:a16="http://schemas.microsoft.com/office/drawing/2014/main" id="{DAFBE30D-10A2-903E-3F21-A6887F91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62000"/>
            <a:ext cx="5105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9946" name="Text Box 10">
            <a:extLst>
              <a:ext uri="{FF2B5EF4-FFF2-40B4-BE49-F238E27FC236}">
                <a16:creationId xmlns:a16="http://schemas.microsoft.com/office/drawing/2014/main" id="{AF066B9A-B866-4B0C-89D7-EA6AB1F62C6B}"/>
              </a:ext>
            </a:extLst>
          </p:cNvPr>
          <p:cNvSpPr txBox="1">
            <a:spLocks noChangeArrowheads="1"/>
          </p:cNvSpPr>
          <p:nvPr/>
        </p:nvSpPr>
        <p:spPr bwMode="auto">
          <a:xfrm>
            <a:off x="1752600" y="2819401"/>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t>Ô NHIỄM KHÔNG KHÍ</a:t>
            </a:r>
          </a:p>
        </p:txBody>
      </p:sp>
      <p:sp>
        <p:nvSpPr>
          <p:cNvPr id="39947" name="Text Box 11">
            <a:extLst>
              <a:ext uri="{FF2B5EF4-FFF2-40B4-BE49-F238E27FC236}">
                <a16:creationId xmlns:a16="http://schemas.microsoft.com/office/drawing/2014/main" id="{3700AC37-5713-FB1E-F432-3AE59B51FD9B}"/>
              </a:ext>
            </a:extLst>
          </p:cNvPr>
          <p:cNvSpPr txBox="1">
            <a:spLocks noChangeArrowheads="1"/>
          </p:cNvSpPr>
          <p:nvPr/>
        </p:nvSpPr>
        <p:spPr bwMode="auto">
          <a:xfrm>
            <a:off x="5943600" y="2879726"/>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bg1"/>
                </a:solidFill>
              </a:rPr>
              <a:t>Ô NHIỄM ĐẤT</a:t>
            </a:r>
          </a:p>
        </p:txBody>
      </p:sp>
      <p:pic>
        <p:nvPicPr>
          <p:cNvPr id="39948" name="Picture 12">
            <a:extLst>
              <a:ext uri="{FF2B5EF4-FFF2-40B4-BE49-F238E27FC236}">
                <a16:creationId xmlns:a16="http://schemas.microsoft.com/office/drawing/2014/main" id="{794BA8CF-5F50-C35F-1F46-54A4CF29F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90900"/>
            <a:ext cx="3657600" cy="3467100"/>
          </a:xfrm>
          <a:prstGeom prst="rect">
            <a:avLst/>
          </a:prstGeom>
          <a:noFill/>
          <a:extLst>
            <a:ext uri="{909E8E84-426E-40DD-AFC4-6F175D3DCCD1}">
              <a14:hiddenFill xmlns:a14="http://schemas.microsoft.com/office/drawing/2010/main">
                <a:solidFill>
                  <a:srgbClr val="FFFFFF"/>
                </a:solidFill>
              </a14:hiddenFill>
            </a:ext>
          </a:extLst>
        </p:spPr>
      </p:pic>
      <p:sp>
        <p:nvSpPr>
          <p:cNvPr id="39949" name="Text Box 13">
            <a:extLst>
              <a:ext uri="{FF2B5EF4-FFF2-40B4-BE49-F238E27FC236}">
                <a16:creationId xmlns:a16="http://schemas.microsoft.com/office/drawing/2014/main" id="{D3CAEA3C-0D67-AC61-7A66-775C5C632DBD}"/>
              </a:ext>
            </a:extLst>
          </p:cNvPr>
          <p:cNvSpPr txBox="1">
            <a:spLocks noChangeArrowheads="1"/>
          </p:cNvSpPr>
          <p:nvPr/>
        </p:nvSpPr>
        <p:spPr bwMode="auto">
          <a:xfrm>
            <a:off x="1438275" y="6243639"/>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t>Ô NHIỄM NGUỒN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linds(horizontal)">
                                      <p:cBhvr>
                                        <p:cTn id="7" dur="500"/>
                                        <p:tgtEl>
                                          <p:spTgt spid="96260"/>
                                        </p:tgtEl>
                                      </p:cBhvr>
                                    </p:animEffect>
                                  </p:childTnLst>
                                </p:cTn>
                              </p:par>
                              <p:par>
                                <p:cTn id="8" presetID="3" presetClass="entr" presetSubtype="10" fill="hold" nodeType="withEffect">
                                  <p:stCondLst>
                                    <p:cond delay="0"/>
                                  </p:stCondLst>
                                  <p:childTnLst>
                                    <p:set>
                                      <p:cBhvr>
                                        <p:cTn id="9" dur="1" fill="hold">
                                          <p:stCondLst>
                                            <p:cond delay="0"/>
                                          </p:stCondLst>
                                        </p:cTn>
                                        <p:tgtEl>
                                          <p:spTgt spid="39945"/>
                                        </p:tgtEl>
                                        <p:attrNameLst>
                                          <p:attrName>style.visibility</p:attrName>
                                        </p:attrNameLst>
                                      </p:cBhvr>
                                      <p:to>
                                        <p:strVal val="visible"/>
                                      </p:to>
                                    </p:set>
                                    <p:animEffect transition="in" filter="blinds(horizontal)">
                                      <p:cBhvr>
                                        <p:cTn id="10" dur="500"/>
                                        <p:tgtEl>
                                          <p:spTgt spid="39945"/>
                                        </p:tgtEl>
                                      </p:cBhvr>
                                    </p:animEffect>
                                  </p:childTnLst>
                                </p:cTn>
                              </p:par>
                              <p:par>
                                <p:cTn id="11" presetID="3" presetClass="entr" presetSubtype="10" fill="hold" nodeType="withEffect">
                                  <p:stCondLst>
                                    <p:cond delay="0"/>
                                  </p:stCondLst>
                                  <p:childTnLst>
                                    <p:set>
                                      <p:cBhvr>
                                        <p:cTn id="12" dur="1" fill="hold">
                                          <p:stCondLst>
                                            <p:cond delay="0"/>
                                          </p:stCondLst>
                                        </p:cTn>
                                        <p:tgtEl>
                                          <p:spTgt spid="39948"/>
                                        </p:tgtEl>
                                        <p:attrNameLst>
                                          <p:attrName>style.visibility</p:attrName>
                                        </p:attrNameLst>
                                      </p:cBhvr>
                                      <p:to>
                                        <p:strVal val="visible"/>
                                      </p:to>
                                    </p:set>
                                    <p:animEffect transition="in" filter="blinds(horizontal)">
                                      <p:cBhvr>
                                        <p:cTn id="13" dur="500"/>
                                        <p:tgtEl>
                                          <p:spTgt spid="399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6264"/>
                                        </p:tgtEl>
                                        <p:attrNameLst>
                                          <p:attrName>style.visibility</p:attrName>
                                        </p:attrNameLst>
                                      </p:cBhvr>
                                      <p:to>
                                        <p:strVal val="visible"/>
                                      </p:to>
                                    </p:set>
                                    <p:animEffect transition="in" filter="blinds(horizontal)">
                                      <p:cBhvr>
                                        <p:cTn id="18" dur="500"/>
                                        <p:tgtEl>
                                          <p:spTgt spid="9626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9946"/>
                                        </p:tgtEl>
                                        <p:attrNameLst>
                                          <p:attrName>style.visibility</p:attrName>
                                        </p:attrNameLst>
                                      </p:cBhvr>
                                      <p:to>
                                        <p:strVal val="visible"/>
                                      </p:to>
                                    </p:set>
                                    <p:animEffect transition="in" filter="blinds(horizontal)">
                                      <p:cBhvr>
                                        <p:cTn id="23" dur="500"/>
                                        <p:tgtEl>
                                          <p:spTgt spid="3994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9947"/>
                                        </p:tgtEl>
                                        <p:attrNameLst>
                                          <p:attrName>style.visibility</p:attrName>
                                        </p:attrNameLst>
                                      </p:cBhvr>
                                      <p:to>
                                        <p:strVal val="visible"/>
                                      </p:to>
                                    </p:set>
                                    <p:animEffect transition="in" filter="blinds(horizontal)">
                                      <p:cBhvr>
                                        <p:cTn id="28" dur="500"/>
                                        <p:tgtEl>
                                          <p:spTgt spid="399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9949"/>
                                        </p:tgtEl>
                                        <p:attrNameLst>
                                          <p:attrName>style.visibility</p:attrName>
                                        </p:attrNameLst>
                                      </p:cBhvr>
                                      <p:to>
                                        <p:strVal val="visible"/>
                                      </p:to>
                                    </p:set>
                                    <p:animEffect transition="in" filter="blinds(horizontal)">
                                      <p:cBhvr>
                                        <p:cTn id="33" dur="500"/>
                                        <p:tgtEl>
                                          <p:spTgt spid="399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grpId="1" nodeType="clickEffect">
                                  <p:stCondLst>
                                    <p:cond delay="0"/>
                                  </p:stCondLst>
                                  <p:childTnLst>
                                    <p:animEffect transition="out" filter="blinds(horizontal)">
                                      <p:cBhvr>
                                        <p:cTn id="37" dur="500"/>
                                        <p:tgtEl>
                                          <p:spTgt spid="96264"/>
                                        </p:tgtEl>
                                      </p:cBhvr>
                                    </p:animEffect>
                                    <p:set>
                                      <p:cBhvr>
                                        <p:cTn id="38" dur="1" fill="hold">
                                          <p:stCondLst>
                                            <p:cond delay="499"/>
                                          </p:stCondLst>
                                        </p:cTn>
                                        <p:tgtEl>
                                          <p:spTgt spid="96264"/>
                                        </p:tgtEl>
                                        <p:attrNameLst>
                                          <p:attrName>style.visibility</p:attrName>
                                        </p:attrNameLst>
                                      </p:cBhvr>
                                      <p:to>
                                        <p:strVal val="hidden"/>
                                      </p:to>
                                    </p:set>
                                  </p:childTnLst>
                                </p:cTn>
                              </p:par>
                            </p:childTnLst>
                          </p:cTn>
                        </p:par>
                        <p:par>
                          <p:cTn id="39" fill="hold" nodeType="afterGroup">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96259"/>
                                        </p:tgtEl>
                                        <p:attrNameLst>
                                          <p:attrName>style.visibility</p:attrName>
                                        </p:attrNameLst>
                                      </p:cBhvr>
                                      <p:to>
                                        <p:strVal val="visible"/>
                                      </p:to>
                                    </p:set>
                                    <p:animEffect transition="in" filter="blinds(horizontal)">
                                      <p:cBhvr>
                                        <p:cTn id="42" dur="500"/>
                                        <p:tgtEl>
                                          <p:spTgt spid="962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grpId="1" nodeType="clickEffect">
                                  <p:stCondLst>
                                    <p:cond delay="0"/>
                                  </p:stCondLst>
                                  <p:childTnLst>
                                    <p:animEffect transition="out" filter="blinds(horizontal)">
                                      <p:cBhvr>
                                        <p:cTn id="46" dur="500"/>
                                        <p:tgtEl>
                                          <p:spTgt spid="96259"/>
                                        </p:tgtEl>
                                      </p:cBhvr>
                                    </p:animEffect>
                                    <p:set>
                                      <p:cBhvr>
                                        <p:cTn id="47" dur="1" fill="hold">
                                          <p:stCondLst>
                                            <p:cond delay="499"/>
                                          </p:stCondLst>
                                        </p:cTn>
                                        <p:tgtEl>
                                          <p:spTgt spid="96259"/>
                                        </p:tgtEl>
                                        <p:attrNameLst>
                                          <p:attrName>style.visibility</p:attrName>
                                        </p:attrNameLst>
                                      </p:cBhvr>
                                      <p:to>
                                        <p:strVal val="hidden"/>
                                      </p:to>
                                    </p:set>
                                  </p:childTnLst>
                                </p:cTn>
                              </p:par>
                            </p:childTnLst>
                          </p:cTn>
                        </p:par>
                        <p:par>
                          <p:cTn id="48" fill="hold" nodeType="afterGroup">
                            <p:stCondLst>
                              <p:cond delay="500"/>
                            </p:stCondLst>
                            <p:childTnLst>
                              <p:par>
                                <p:cTn id="49" presetID="3" presetClass="entr" presetSubtype="10" fill="hold" grpId="1" nodeType="afterEffect">
                                  <p:stCondLst>
                                    <p:cond delay="0"/>
                                  </p:stCondLst>
                                  <p:childTnLst>
                                    <p:set>
                                      <p:cBhvr>
                                        <p:cTn id="50" dur="1" fill="hold">
                                          <p:stCondLst>
                                            <p:cond delay="0"/>
                                          </p:stCondLst>
                                        </p:cTn>
                                        <p:tgtEl>
                                          <p:spTgt spid="96263">
                                            <p:txEl>
                                              <p:pRg st="0" end="0"/>
                                            </p:txEl>
                                          </p:spTgt>
                                        </p:tgtEl>
                                        <p:attrNameLst>
                                          <p:attrName>style.visibility</p:attrName>
                                        </p:attrNameLst>
                                      </p:cBhvr>
                                      <p:to>
                                        <p:strVal val="visible"/>
                                      </p:to>
                                    </p:set>
                                    <p:animEffect transition="in" filter="blinds(horizontal)">
                                      <p:cBhvr>
                                        <p:cTn id="51" dur="500"/>
                                        <p:tgtEl>
                                          <p:spTgt spid="96263">
                                            <p:txEl>
                                              <p:pRg st="0" end="0"/>
                                            </p:txEl>
                                          </p:spTgt>
                                        </p:tgtEl>
                                      </p:cBhvr>
                                    </p:animEffect>
                                  </p:childTnLst>
                                </p:cTn>
                              </p:par>
                            </p:childTnLst>
                          </p:cTn>
                        </p:par>
                        <p:par>
                          <p:cTn id="52" fill="hold" nodeType="afterGroup">
                            <p:stCondLst>
                              <p:cond delay="1000"/>
                            </p:stCondLst>
                            <p:childTnLst>
                              <p:par>
                                <p:cTn id="53" presetID="3" presetClass="entr" presetSubtype="10" fill="hold" grpId="1" nodeType="afterEffect">
                                  <p:stCondLst>
                                    <p:cond delay="0"/>
                                  </p:stCondLst>
                                  <p:childTnLst>
                                    <p:set>
                                      <p:cBhvr>
                                        <p:cTn id="54" dur="1" fill="hold">
                                          <p:stCondLst>
                                            <p:cond delay="0"/>
                                          </p:stCondLst>
                                        </p:cTn>
                                        <p:tgtEl>
                                          <p:spTgt spid="96263">
                                            <p:txEl>
                                              <p:pRg st="1" end="1"/>
                                            </p:txEl>
                                          </p:spTgt>
                                        </p:tgtEl>
                                        <p:attrNameLst>
                                          <p:attrName>style.visibility</p:attrName>
                                        </p:attrNameLst>
                                      </p:cBhvr>
                                      <p:to>
                                        <p:strVal val="visible"/>
                                      </p:to>
                                    </p:set>
                                    <p:animEffect transition="in" filter="blinds(horizontal)">
                                      <p:cBhvr>
                                        <p:cTn id="55" dur="500"/>
                                        <p:tgtEl>
                                          <p:spTgt spid="96263">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0" nodeType="clickEffect">
                                  <p:stCondLst>
                                    <p:cond delay="0"/>
                                  </p:stCondLst>
                                  <p:childTnLst>
                                    <p:animEffect transition="out" filter="blinds(horizontal)">
                                      <p:cBhvr>
                                        <p:cTn id="59" dur="500"/>
                                        <p:tgtEl>
                                          <p:spTgt spid="96263">
                                            <p:txEl>
                                              <p:pRg st="0" end="0"/>
                                            </p:txEl>
                                          </p:spTgt>
                                        </p:tgtEl>
                                      </p:cBhvr>
                                    </p:animEffect>
                                    <p:set>
                                      <p:cBhvr>
                                        <p:cTn id="60" dur="1" fill="hold">
                                          <p:stCondLst>
                                            <p:cond delay="499"/>
                                          </p:stCondLst>
                                        </p:cTn>
                                        <p:tgtEl>
                                          <p:spTgt spid="96263">
                                            <p:txEl>
                                              <p:pRg st="0" end="0"/>
                                            </p:txEl>
                                          </p:spTgt>
                                        </p:tgtEl>
                                        <p:attrNameLst>
                                          <p:attrName>style.visibility</p:attrName>
                                        </p:attrNameLst>
                                      </p:cBhvr>
                                      <p:to>
                                        <p:strVal val="hidden"/>
                                      </p:to>
                                    </p:set>
                                  </p:childTnLst>
                                </p:cTn>
                              </p:par>
                            </p:childTnLst>
                          </p:cTn>
                        </p:par>
                        <p:par>
                          <p:cTn id="61" fill="hold" nodeType="afterGroup">
                            <p:stCondLst>
                              <p:cond delay="500"/>
                            </p:stCondLst>
                            <p:childTnLst>
                              <p:par>
                                <p:cTn id="62" presetID="3" presetClass="exit" presetSubtype="10" fill="hold" grpId="0" nodeType="afterEffect">
                                  <p:stCondLst>
                                    <p:cond delay="0"/>
                                  </p:stCondLst>
                                  <p:childTnLst>
                                    <p:animEffect transition="out" filter="blinds(horizontal)">
                                      <p:cBhvr>
                                        <p:cTn id="63" dur="500"/>
                                        <p:tgtEl>
                                          <p:spTgt spid="96263">
                                            <p:txEl>
                                              <p:pRg st="1" end="1"/>
                                            </p:txEl>
                                          </p:spTgt>
                                        </p:tgtEl>
                                      </p:cBhvr>
                                    </p:animEffect>
                                    <p:set>
                                      <p:cBhvr>
                                        <p:cTn id="64" dur="1" fill="hold">
                                          <p:stCondLst>
                                            <p:cond delay="499"/>
                                          </p:stCondLst>
                                        </p:cTn>
                                        <p:tgtEl>
                                          <p:spTgt spid="96263">
                                            <p:txEl>
                                              <p:pRg st="1" end="1"/>
                                            </p:txEl>
                                          </p:spTgt>
                                        </p:tgtEl>
                                        <p:attrNameLst>
                                          <p:attrName>style.visibility</p:attrName>
                                        </p:attrNameLst>
                                      </p:cBhvr>
                                      <p:to>
                                        <p:strVal val="hidden"/>
                                      </p:to>
                                    </p:set>
                                  </p:childTnLst>
                                </p:cTn>
                              </p:par>
                            </p:childTnLst>
                          </p:cTn>
                        </p:par>
                        <p:par>
                          <p:cTn id="65" fill="hold" nodeType="afterGroup">
                            <p:stCondLst>
                              <p:cond delay="1000"/>
                            </p:stCondLst>
                            <p:childTnLst>
                              <p:par>
                                <p:cTn id="66" presetID="3" presetClass="entr" presetSubtype="10" fill="hold" grpId="0" nodeType="afterEffect">
                                  <p:stCondLst>
                                    <p:cond delay="0"/>
                                  </p:stCondLst>
                                  <p:childTnLst>
                                    <p:set>
                                      <p:cBhvr>
                                        <p:cTn id="67" dur="1" fill="hold">
                                          <p:stCondLst>
                                            <p:cond delay="0"/>
                                          </p:stCondLst>
                                        </p:cTn>
                                        <p:tgtEl>
                                          <p:spTgt spid="96265"/>
                                        </p:tgtEl>
                                        <p:attrNameLst>
                                          <p:attrName>style.visibility</p:attrName>
                                        </p:attrNameLst>
                                      </p:cBhvr>
                                      <p:to>
                                        <p:strVal val="visible"/>
                                      </p:to>
                                    </p:set>
                                    <p:animEffect transition="in" filter="blinds(horizontal)">
                                      <p:cBhvr>
                                        <p:cTn id="68" dur="5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P spid="96259" grpId="1"/>
      <p:bldP spid="96263" grpId="0" build="p"/>
      <p:bldP spid="96263" grpId="1" build="p"/>
      <p:bldP spid="96264" grpId="0" animBg="1"/>
      <p:bldP spid="96264" grpId="1" animBg="1"/>
      <p:bldP spid="96265" grpId="0"/>
      <p:bldP spid="39946" grpId="0"/>
      <p:bldP spid="39947" grpId="0"/>
      <p:bldP spid="399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hidden="1">
            <a:extLst>
              <a:ext uri="{FF2B5EF4-FFF2-40B4-BE49-F238E27FC236}">
                <a16:creationId xmlns:a16="http://schemas.microsoft.com/office/drawing/2014/main" id="{ECFC3324-E118-2A45-D8C8-6E1B0737419A}"/>
              </a:ext>
            </a:extLst>
          </p:cNvPr>
          <p:cNvSpPr>
            <a:spLocks noGrp="1"/>
          </p:cNvSpPr>
          <p:nvPr>
            <p:ph type="title"/>
          </p:nvPr>
        </p:nvSpPr>
        <p:spPr/>
        <p:txBody>
          <a:bodyPr/>
          <a:lstStyle/>
          <a:p>
            <a:pPr>
              <a:lnSpc>
                <a:spcPct val="80000"/>
              </a:lnSpc>
            </a:pPr>
            <a:r>
              <a:rPr lang="en-US" altLang="en-US" sz="2800">
                <a:solidFill>
                  <a:schemeClr val="bg1"/>
                </a:solidFill>
                <a:latin typeface="Comic Sans MS" panose="030F0702030302020204" pitchFamily="66" charset="0"/>
              </a:rPr>
              <a:t>Ảnh hưởng của quá trình luyện gang thép đến môi trường</a:t>
            </a:r>
            <a:endParaRPr lang="vi-VN" altLang="en-US" sz="2800">
              <a:solidFill>
                <a:schemeClr val="bg1"/>
              </a:solidFill>
              <a:latin typeface="Comic Sans MS" panose="030F0702030302020204" pitchFamily="66" charset="0"/>
            </a:endParaRPr>
          </a:p>
        </p:txBody>
      </p:sp>
      <p:pic>
        <p:nvPicPr>
          <p:cNvPr id="23555" name="Picture 2">
            <a:extLst>
              <a:ext uri="{FF2B5EF4-FFF2-40B4-BE49-F238E27FC236}">
                <a16:creationId xmlns:a16="http://schemas.microsoft.com/office/drawing/2014/main" id="{7E3BD1D0-7056-4A63-94F1-FCE94D0D9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7719" y="1524001"/>
            <a:ext cx="8153400" cy="1200329"/>
          </a:xfrm>
          <a:prstGeom prst="rect">
            <a:avLst/>
          </a:prstGeom>
          <a:noFill/>
        </p:spPr>
        <p:txBody>
          <a:bodyPr wrap="square" rtlCol="0">
            <a:spAutoFit/>
          </a:bodyPr>
          <a:lstStyle/>
          <a:p>
            <a:r>
              <a:rPr lang="vi-VN" sz="2400" dirty="0"/>
              <a:t>CO</a:t>
            </a:r>
            <a:r>
              <a:rPr lang="vi-VN" sz="1600" b="1" dirty="0"/>
              <a:t>2</a:t>
            </a:r>
            <a:r>
              <a:rPr lang="vi-VN" sz="1000" dirty="0"/>
              <a:t> </a:t>
            </a:r>
            <a:r>
              <a:rPr lang="vi-VN" sz="2400" dirty="0"/>
              <a:t>là nguyên nhân chính gây ra hiệu ứng nhà kính làm cho Trái Đất nóng dần, băng hai cực tan nhanh có thể nhấn chìm nhiều thành phố, láng mạc ven biển.</a:t>
            </a:r>
            <a:endParaRPr lang="en-US" sz="1000" dirty="0"/>
          </a:p>
        </p:txBody>
      </p:sp>
      <p:sp>
        <p:nvSpPr>
          <p:cNvPr id="5" name="TextBox 4"/>
          <p:cNvSpPr txBox="1"/>
          <p:nvPr/>
        </p:nvSpPr>
        <p:spPr>
          <a:xfrm>
            <a:off x="1845860" y="3048001"/>
            <a:ext cx="8305800" cy="1200329"/>
          </a:xfrm>
          <a:prstGeom prst="rect">
            <a:avLst/>
          </a:prstGeom>
          <a:noFill/>
        </p:spPr>
        <p:txBody>
          <a:bodyPr wrap="square" rtlCol="0">
            <a:spAutoFit/>
          </a:bodyPr>
          <a:lstStyle/>
          <a:p>
            <a:r>
              <a:rPr lang="vi-VN" sz="2400" dirty="0"/>
              <a:t>SO</a:t>
            </a:r>
            <a:r>
              <a:rPr lang="vi-VN" sz="1400" b="1" dirty="0"/>
              <a:t>2</a:t>
            </a:r>
            <a:r>
              <a:rPr lang="vi-VN" sz="2400" dirty="0"/>
              <a:t> là nguyên nhân gây ra hiện tượng mưa axit, pH thấp làm cho động thực vật chết, phá hủy các công trình xây dựng,....</a:t>
            </a:r>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1219200" cy="24384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235" y="-247082"/>
            <a:ext cx="944965" cy="321888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5943601"/>
            <a:ext cx="9143999" cy="85362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257458"/>
            <a:ext cx="7086600" cy="11049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0"/>
            <a:ext cx="9143999" cy="6858000"/>
          </a:xfrm>
          <a:prstGeom prst="rect">
            <a:avLst/>
          </a:prstGeom>
        </p:spPr>
      </p:pic>
    </p:spTree>
    <p:extLst>
      <p:ext uri="{BB962C8B-B14F-4D97-AF65-F5344CB8AC3E}">
        <p14:creationId xmlns:p14="http://schemas.microsoft.com/office/powerpoint/2010/main" val="11643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B2977477-9B5B-776B-DA95-F47D801CCED2}"/>
              </a:ext>
            </a:extLst>
          </p:cNvPr>
          <p:cNvGrpSpPr>
            <a:grpSpLocks/>
          </p:cNvGrpSpPr>
          <p:nvPr/>
        </p:nvGrpSpPr>
        <p:grpSpPr bwMode="auto">
          <a:xfrm rot="867405">
            <a:off x="2057400" y="1371600"/>
            <a:ext cx="2514600" cy="1295400"/>
            <a:chOff x="1973" y="1706"/>
            <a:chExt cx="227" cy="227"/>
          </a:xfrm>
        </p:grpSpPr>
        <p:sp>
          <p:nvSpPr>
            <p:cNvPr id="113667" name="Oval 3">
              <a:extLst>
                <a:ext uri="{FF2B5EF4-FFF2-40B4-BE49-F238E27FC236}">
                  <a16:creationId xmlns:a16="http://schemas.microsoft.com/office/drawing/2014/main" id="{C5D571A9-8ED4-AEC2-6970-FB419C16E3E2}"/>
                </a:ext>
              </a:extLst>
            </p:cNvPr>
            <p:cNvSpPr>
              <a:spLocks noChangeArrowheads="1"/>
            </p:cNvSpPr>
            <p:nvPr/>
          </p:nvSpPr>
          <p:spPr bwMode="gray">
            <a:xfrm>
              <a:off x="1973"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68" name="Oval 4">
              <a:extLst>
                <a:ext uri="{FF2B5EF4-FFF2-40B4-BE49-F238E27FC236}">
                  <a16:creationId xmlns:a16="http://schemas.microsoft.com/office/drawing/2014/main" id="{D3030A19-676B-6F05-9606-CD0860D490AE}"/>
                </a:ext>
              </a:extLst>
            </p:cNvPr>
            <p:cNvSpPr>
              <a:spLocks noChangeArrowheads="1"/>
            </p:cNvSpPr>
            <p:nvPr/>
          </p:nvSpPr>
          <p:spPr bwMode="gray">
            <a:xfrm>
              <a:off x="1983"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grpSp>
      <p:sp>
        <p:nvSpPr>
          <p:cNvPr id="113669" name="AutoShape 5">
            <a:extLst>
              <a:ext uri="{FF2B5EF4-FFF2-40B4-BE49-F238E27FC236}">
                <a16:creationId xmlns:a16="http://schemas.microsoft.com/office/drawing/2014/main" id="{75696891-F691-2C95-7958-66650074A316}"/>
              </a:ext>
            </a:extLst>
          </p:cNvPr>
          <p:cNvSpPr>
            <a:spLocks noChangeArrowheads="1"/>
          </p:cNvSpPr>
          <p:nvPr/>
        </p:nvSpPr>
        <p:spPr bwMode="invGray">
          <a:xfrm rot="17973186">
            <a:off x="6606382" y="261382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670" name="AutoShape 6">
            <a:extLst>
              <a:ext uri="{FF2B5EF4-FFF2-40B4-BE49-F238E27FC236}">
                <a16:creationId xmlns:a16="http://schemas.microsoft.com/office/drawing/2014/main" id="{6B61D838-C480-744C-2391-231207200C68}"/>
              </a:ext>
            </a:extLst>
          </p:cNvPr>
          <p:cNvSpPr>
            <a:spLocks noChangeArrowheads="1"/>
          </p:cNvSpPr>
          <p:nvPr/>
        </p:nvSpPr>
        <p:spPr bwMode="invGray">
          <a:xfrm rot="3465783">
            <a:off x="6606382" y="459502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671" name="AutoShape 7">
            <a:extLst>
              <a:ext uri="{FF2B5EF4-FFF2-40B4-BE49-F238E27FC236}">
                <a16:creationId xmlns:a16="http://schemas.microsoft.com/office/drawing/2014/main" id="{C1C208B5-BF1C-A2D8-BF8F-1FD74134B25F}"/>
              </a:ext>
            </a:extLst>
          </p:cNvPr>
          <p:cNvSpPr>
            <a:spLocks noChangeArrowheads="1"/>
          </p:cNvSpPr>
          <p:nvPr/>
        </p:nvSpPr>
        <p:spPr bwMode="invGray">
          <a:xfrm rot="14369022">
            <a:off x="4625182" y="291862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672" name="AutoShape 8">
            <a:extLst>
              <a:ext uri="{FF2B5EF4-FFF2-40B4-BE49-F238E27FC236}">
                <a16:creationId xmlns:a16="http://schemas.microsoft.com/office/drawing/2014/main" id="{782785F9-F602-1B0C-25DF-8732A9AF7A29}"/>
              </a:ext>
            </a:extLst>
          </p:cNvPr>
          <p:cNvSpPr>
            <a:spLocks noChangeArrowheads="1"/>
          </p:cNvSpPr>
          <p:nvPr/>
        </p:nvSpPr>
        <p:spPr bwMode="invGray">
          <a:xfrm rot="7535209">
            <a:off x="5310982" y="474742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673" name="AutoShape 9">
            <a:extLst>
              <a:ext uri="{FF2B5EF4-FFF2-40B4-BE49-F238E27FC236}">
                <a16:creationId xmlns:a16="http://schemas.microsoft.com/office/drawing/2014/main" id="{4C0BCF18-1B71-AD78-EC0B-27E16FE846AE}"/>
              </a:ext>
            </a:extLst>
          </p:cNvPr>
          <p:cNvSpPr>
            <a:spLocks noChangeArrowheads="1"/>
          </p:cNvSpPr>
          <p:nvPr/>
        </p:nvSpPr>
        <p:spPr bwMode="invGray">
          <a:xfrm>
            <a:off x="6858001" y="3733801"/>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674" name="AutoShape 10">
            <a:extLst>
              <a:ext uri="{FF2B5EF4-FFF2-40B4-BE49-F238E27FC236}">
                <a16:creationId xmlns:a16="http://schemas.microsoft.com/office/drawing/2014/main" id="{3E8BAB48-A1A6-1A45-B415-99B9FD068CD5}"/>
              </a:ext>
            </a:extLst>
          </p:cNvPr>
          <p:cNvSpPr>
            <a:spLocks noChangeArrowheads="1"/>
          </p:cNvSpPr>
          <p:nvPr/>
        </p:nvSpPr>
        <p:spPr bwMode="invGray">
          <a:xfrm rot="10800000">
            <a:off x="4495800" y="3886201"/>
            <a:ext cx="863600" cy="288925"/>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24585" name="Oval 11">
            <a:extLst>
              <a:ext uri="{FF2B5EF4-FFF2-40B4-BE49-F238E27FC236}">
                <a16:creationId xmlns:a16="http://schemas.microsoft.com/office/drawing/2014/main" id="{A26A183A-3F87-B5AD-0380-34B62C91DAAF}"/>
              </a:ext>
            </a:extLst>
          </p:cNvPr>
          <p:cNvSpPr>
            <a:spLocks noChangeArrowheads="1"/>
          </p:cNvSpPr>
          <p:nvPr/>
        </p:nvSpPr>
        <p:spPr bwMode="gray">
          <a:xfrm>
            <a:off x="4216401" y="3527847"/>
            <a:ext cx="3743325" cy="324594"/>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grpSp>
        <p:nvGrpSpPr>
          <p:cNvPr id="113676" name="Group 12">
            <a:extLst>
              <a:ext uri="{FF2B5EF4-FFF2-40B4-BE49-F238E27FC236}">
                <a16:creationId xmlns:a16="http://schemas.microsoft.com/office/drawing/2014/main" id="{ECD545C7-A4CB-3EA3-3297-B43D8551C248}"/>
              </a:ext>
            </a:extLst>
          </p:cNvPr>
          <p:cNvGrpSpPr>
            <a:grpSpLocks/>
          </p:cNvGrpSpPr>
          <p:nvPr/>
        </p:nvGrpSpPr>
        <p:grpSpPr bwMode="auto">
          <a:xfrm>
            <a:off x="4419600" y="457200"/>
            <a:ext cx="2971800" cy="1295400"/>
            <a:chOff x="1973" y="1706"/>
            <a:chExt cx="227" cy="227"/>
          </a:xfrm>
        </p:grpSpPr>
        <p:sp>
          <p:nvSpPr>
            <p:cNvPr id="113677" name="Oval 13">
              <a:extLst>
                <a:ext uri="{FF2B5EF4-FFF2-40B4-BE49-F238E27FC236}">
                  <a16:creationId xmlns:a16="http://schemas.microsoft.com/office/drawing/2014/main" id="{7F0E2A98-EE24-BFBD-F2D5-ADD1A378CBE2}"/>
                </a:ext>
              </a:extLst>
            </p:cNvPr>
            <p:cNvSpPr>
              <a:spLocks noChangeArrowheads="1"/>
            </p:cNvSpPr>
            <p:nvPr/>
          </p:nvSpPr>
          <p:spPr bwMode="gray">
            <a:xfrm>
              <a:off x="1973"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78" name="Oval 14">
              <a:extLst>
                <a:ext uri="{FF2B5EF4-FFF2-40B4-BE49-F238E27FC236}">
                  <a16:creationId xmlns:a16="http://schemas.microsoft.com/office/drawing/2014/main" id="{CDCA6F0C-30B6-70AA-42FF-25BC53107457}"/>
                </a:ext>
              </a:extLst>
            </p:cNvPr>
            <p:cNvSpPr>
              <a:spLocks noChangeArrowheads="1"/>
            </p:cNvSpPr>
            <p:nvPr/>
          </p:nvSpPr>
          <p:spPr bwMode="gray">
            <a:xfrm>
              <a:off x="1983"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a:defRPr/>
              </a:pPr>
              <a:r>
                <a:rPr lang="en-US" b="1">
                  <a:latin typeface="Arial" panose="020B0604020202020204" pitchFamily="34" charset="0"/>
                </a:rPr>
                <a:t>            </a:t>
              </a:r>
            </a:p>
            <a:p>
              <a:pPr algn="ctr">
                <a:defRPr/>
              </a:pPr>
              <a:r>
                <a:rPr lang="en-US" b="1">
                  <a:latin typeface="Arial" panose="020B0604020202020204" pitchFamily="34" charset="0"/>
                </a:rPr>
                <a:t>             </a:t>
              </a:r>
              <a:r>
                <a:rPr lang="en-US" sz="2000" b="1">
                  <a:latin typeface="Arial" panose="020B0604020202020204" pitchFamily="34" charset="0"/>
                </a:rPr>
                <a:t>Trồng vành đai </a:t>
              </a:r>
              <a:r>
                <a:rPr lang="en-US" sz="2000" b="1">
                  <a:solidFill>
                    <a:srgbClr val="FF3300"/>
                  </a:solidFill>
                  <a:latin typeface="Arial" panose="020B0604020202020204" pitchFamily="34" charset="0"/>
                </a:rPr>
                <a:t>cây </a:t>
              </a:r>
            </a:p>
            <a:p>
              <a:pPr algn="ctr">
                <a:defRPr/>
              </a:pPr>
              <a:r>
                <a:rPr lang="en-US" sz="2000" b="1">
                  <a:solidFill>
                    <a:srgbClr val="FF3300"/>
                  </a:solidFill>
                  <a:latin typeface="Arial" panose="020B0604020202020204" pitchFamily="34" charset="0"/>
                </a:rPr>
                <a:t>       xanh</a:t>
              </a:r>
              <a:r>
                <a:rPr lang="en-US" sz="2000" b="1">
                  <a:latin typeface="Arial" panose="020B0604020202020204" pitchFamily="34" charset="0"/>
                </a:rPr>
                <a:t> xung  nhà máy </a:t>
              </a:r>
            </a:p>
          </p:txBody>
        </p:sp>
      </p:grpSp>
      <p:grpSp>
        <p:nvGrpSpPr>
          <p:cNvPr id="24587" name="Group 15">
            <a:extLst>
              <a:ext uri="{FF2B5EF4-FFF2-40B4-BE49-F238E27FC236}">
                <a16:creationId xmlns:a16="http://schemas.microsoft.com/office/drawing/2014/main" id="{E2E9917B-E2AF-7467-DAF9-7459206E73AD}"/>
              </a:ext>
            </a:extLst>
          </p:cNvPr>
          <p:cNvGrpSpPr>
            <a:grpSpLocks/>
          </p:cNvGrpSpPr>
          <p:nvPr/>
        </p:nvGrpSpPr>
        <p:grpSpPr bwMode="auto">
          <a:xfrm>
            <a:off x="1524001" y="3124200"/>
            <a:ext cx="2798763" cy="1524000"/>
            <a:chOff x="1565" y="2659"/>
            <a:chExt cx="227" cy="227"/>
          </a:xfrm>
        </p:grpSpPr>
        <p:sp>
          <p:nvSpPr>
            <p:cNvPr id="113680" name="Oval 16">
              <a:extLst>
                <a:ext uri="{FF2B5EF4-FFF2-40B4-BE49-F238E27FC236}">
                  <a16:creationId xmlns:a16="http://schemas.microsoft.com/office/drawing/2014/main" id="{BAE521F2-3667-59B4-7E87-CC5B018997A5}"/>
                </a:ext>
              </a:extLst>
            </p:cNvPr>
            <p:cNvSpPr>
              <a:spLocks noChangeArrowheads="1"/>
            </p:cNvSpPr>
            <p:nvPr/>
          </p:nvSpPr>
          <p:spPr bwMode="gray">
            <a:xfrm>
              <a:off x="1565"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81" name="Oval 17">
              <a:extLst>
                <a:ext uri="{FF2B5EF4-FFF2-40B4-BE49-F238E27FC236}">
                  <a16:creationId xmlns:a16="http://schemas.microsoft.com/office/drawing/2014/main" id="{5CC7F0DB-BCEF-B433-4C7D-77B011ED41FF}"/>
                </a:ext>
              </a:extLst>
            </p:cNvPr>
            <p:cNvSpPr>
              <a:spLocks noChangeArrowheads="1"/>
            </p:cNvSpPr>
            <p:nvPr/>
          </p:nvSpPr>
          <p:spPr bwMode="gray">
            <a:xfrm>
              <a:off x="1575"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grpSp>
      <p:grpSp>
        <p:nvGrpSpPr>
          <p:cNvPr id="24588" name="Group 18">
            <a:extLst>
              <a:ext uri="{FF2B5EF4-FFF2-40B4-BE49-F238E27FC236}">
                <a16:creationId xmlns:a16="http://schemas.microsoft.com/office/drawing/2014/main" id="{94491AC4-D11D-59E1-B10E-E9C9ABDA159B}"/>
              </a:ext>
            </a:extLst>
          </p:cNvPr>
          <p:cNvGrpSpPr>
            <a:grpSpLocks/>
          </p:cNvGrpSpPr>
          <p:nvPr/>
        </p:nvGrpSpPr>
        <p:grpSpPr bwMode="auto">
          <a:xfrm rot="20586313">
            <a:off x="2347913" y="5335589"/>
            <a:ext cx="2976562" cy="1362075"/>
            <a:chOff x="2109" y="3612"/>
            <a:chExt cx="227" cy="227"/>
          </a:xfrm>
        </p:grpSpPr>
        <p:sp>
          <p:nvSpPr>
            <p:cNvPr id="113683" name="Oval 19">
              <a:extLst>
                <a:ext uri="{FF2B5EF4-FFF2-40B4-BE49-F238E27FC236}">
                  <a16:creationId xmlns:a16="http://schemas.microsoft.com/office/drawing/2014/main" id="{490DE99C-BCE4-BF78-E1BF-A953B03F71F9}"/>
                </a:ext>
              </a:extLst>
            </p:cNvPr>
            <p:cNvSpPr>
              <a:spLocks noChangeArrowheads="1"/>
            </p:cNvSpPr>
            <p:nvPr/>
          </p:nvSpPr>
          <p:spPr bwMode="gray">
            <a:xfrm>
              <a:off x="2109" y="3612"/>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84" name="Oval 20">
              <a:extLst>
                <a:ext uri="{FF2B5EF4-FFF2-40B4-BE49-F238E27FC236}">
                  <a16:creationId xmlns:a16="http://schemas.microsoft.com/office/drawing/2014/main" id="{8E8FCC93-C63E-B9BB-6C40-F9195B8EAF7C}"/>
                </a:ext>
              </a:extLst>
            </p:cNvPr>
            <p:cNvSpPr>
              <a:spLocks noChangeArrowheads="1"/>
            </p:cNvSpPr>
            <p:nvPr/>
          </p:nvSpPr>
          <p:spPr bwMode="gray">
            <a:xfrm>
              <a:off x="2119" y="3631"/>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grpSp>
      <p:grpSp>
        <p:nvGrpSpPr>
          <p:cNvPr id="24589" name="Group 21">
            <a:extLst>
              <a:ext uri="{FF2B5EF4-FFF2-40B4-BE49-F238E27FC236}">
                <a16:creationId xmlns:a16="http://schemas.microsoft.com/office/drawing/2014/main" id="{BFF170B0-0BA6-78D5-3C4F-357E6FE44DF0}"/>
              </a:ext>
            </a:extLst>
          </p:cNvPr>
          <p:cNvGrpSpPr>
            <a:grpSpLocks/>
          </p:cNvGrpSpPr>
          <p:nvPr/>
        </p:nvGrpSpPr>
        <p:grpSpPr bwMode="auto">
          <a:xfrm>
            <a:off x="7239000" y="1143000"/>
            <a:ext cx="3200400" cy="1295400"/>
            <a:chOff x="3470" y="1706"/>
            <a:chExt cx="227" cy="227"/>
          </a:xfrm>
        </p:grpSpPr>
        <p:sp>
          <p:nvSpPr>
            <p:cNvPr id="113686" name="Oval 22">
              <a:extLst>
                <a:ext uri="{FF2B5EF4-FFF2-40B4-BE49-F238E27FC236}">
                  <a16:creationId xmlns:a16="http://schemas.microsoft.com/office/drawing/2014/main" id="{82FE38D8-A07E-6C4E-CC80-B11ABBB906FC}"/>
                </a:ext>
              </a:extLst>
            </p:cNvPr>
            <p:cNvSpPr>
              <a:spLocks noChangeArrowheads="1"/>
            </p:cNvSpPr>
            <p:nvPr/>
          </p:nvSpPr>
          <p:spPr bwMode="gray">
            <a:xfrm>
              <a:off x="3470" y="1706"/>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87" name="Oval 23">
              <a:extLst>
                <a:ext uri="{FF2B5EF4-FFF2-40B4-BE49-F238E27FC236}">
                  <a16:creationId xmlns:a16="http://schemas.microsoft.com/office/drawing/2014/main" id="{7E6A8F1C-032F-2718-6B33-95BA5E95E261}"/>
                </a:ext>
              </a:extLst>
            </p:cNvPr>
            <p:cNvSpPr>
              <a:spLocks noChangeArrowheads="1"/>
            </p:cNvSpPr>
            <p:nvPr/>
          </p:nvSpPr>
          <p:spPr bwMode="gray">
            <a:xfrm>
              <a:off x="3480" y="1725"/>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grpSp>
      <p:grpSp>
        <p:nvGrpSpPr>
          <p:cNvPr id="24590" name="Group 24">
            <a:extLst>
              <a:ext uri="{FF2B5EF4-FFF2-40B4-BE49-F238E27FC236}">
                <a16:creationId xmlns:a16="http://schemas.microsoft.com/office/drawing/2014/main" id="{A843EDD8-5137-9245-88F2-25C083B2EE7C}"/>
              </a:ext>
            </a:extLst>
          </p:cNvPr>
          <p:cNvGrpSpPr>
            <a:grpSpLocks/>
          </p:cNvGrpSpPr>
          <p:nvPr/>
        </p:nvGrpSpPr>
        <p:grpSpPr bwMode="auto">
          <a:xfrm>
            <a:off x="7696200" y="2895600"/>
            <a:ext cx="2971800" cy="1447800"/>
            <a:chOff x="3923" y="2659"/>
            <a:chExt cx="227" cy="227"/>
          </a:xfrm>
        </p:grpSpPr>
        <p:sp>
          <p:nvSpPr>
            <p:cNvPr id="113689" name="Oval 25">
              <a:extLst>
                <a:ext uri="{FF2B5EF4-FFF2-40B4-BE49-F238E27FC236}">
                  <a16:creationId xmlns:a16="http://schemas.microsoft.com/office/drawing/2014/main" id="{780168EC-4FDF-8031-9A98-07BF8A2E227C}"/>
                </a:ext>
              </a:extLst>
            </p:cNvPr>
            <p:cNvSpPr>
              <a:spLocks noChangeArrowheads="1"/>
            </p:cNvSpPr>
            <p:nvPr/>
          </p:nvSpPr>
          <p:spPr bwMode="gray">
            <a:xfrm>
              <a:off x="3923" y="2659"/>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90" name="Oval 26">
              <a:extLst>
                <a:ext uri="{FF2B5EF4-FFF2-40B4-BE49-F238E27FC236}">
                  <a16:creationId xmlns:a16="http://schemas.microsoft.com/office/drawing/2014/main" id="{7B893A7A-1125-ECA4-B4A1-66D9FDB3AF66}"/>
                </a:ext>
              </a:extLst>
            </p:cNvPr>
            <p:cNvSpPr>
              <a:spLocks noChangeArrowheads="1"/>
            </p:cNvSpPr>
            <p:nvPr/>
          </p:nvSpPr>
          <p:spPr bwMode="gray">
            <a:xfrm>
              <a:off x="3933" y="2678"/>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grpSp>
      <p:grpSp>
        <p:nvGrpSpPr>
          <p:cNvPr id="113691" name="Group 27">
            <a:extLst>
              <a:ext uri="{FF2B5EF4-FFF2-40B4-BE49-F238E27FC236}">
                <a16:creationId xmlns:a16="http://schemas.microsoft.com/office/drawing/2014/main" id="{5B2176CC-7977-C98A-4267-6F187746C6BC}"/>
              </a:ext>
            </a:extLst>
          </p:cNvPr>
          <p:cNvGrpSpPr>
            <a:grpSpLocks/>
          </p:cNvGrpSpPr>
          <p:nvPr/>
        </p:nvGrpSpPr>
        <p:grpSpPr bwMode="auto">
          <a:xfrm rot="1768618">
            <a:off x="7237413" y="4930775"/>
            <a:ext cx="3021012" cy="1682750"/>
            <a:chOff x="3515" y="3521"/>
            <a:chExt cx="227" cy="227"/>
          </a:xfrm>
        </p:grpSpPr>
        <p:sp>
          <p:nvSpPr>
            <p:cNvPr id="113692" name="Oval 28">
              <a:extLst>
                <a:ext uri="{FF2B5EF4-FFF2-40B4-BE49-F238E27FC236}">
                  <a16:creationId xmlns:a16="http://schemas.microsoft.com/office/drawing/2014/main" id="{7D2B400C-3ED0-D38F-C7EE-0BCA65A56227}"/>
                </a:ext>
              </a:extLst>
            </p:cNvPr>
            <p:cNvSpPr>
              <a:spLocks noChangeArrowheads="1"/>
            </p:cNvSpPr>
            <p:nvPr/>
          </p:nvSpPr>
          <p:spPr bwMode="gray">
            <a:xfrm>
              <a:off x="3515" y="3521"/>
              <a:ext cx="227" cy="227"/>
            </a:xfrm>
            <a:prstGeom prst="ellipse">
              <a:avLst/>
            </a:prstGeom>
            <a:gradFill rotWithShape="1">
              <a:gsLst>
                <a:gs pos="0">
                  <a:schemeClr val="accent1">
                    <a:gamma/>
                    <a:tint val="3372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defRPr/>
              </a:pPr>
              <a:endParaRPr lang="en-US"/>
            </a:p>
          </p:txBody>
        </p:sp>
        <p:sp>
          <p:nvSpPr>
            <p:cNvPr id="113693" name="Oval 29">
              <a:extLst>
                <a:ext uri="{FF2B5EF4-FFF2-40B4-BE49-F238E27FC236}">
                  <a16:creationId xmlns:a16="http://schemas.microsoft.com/office/drawing/2014/main" id="{FB0F4760-2A45-D5E7-F361-B87EA6351E7E}"/>
                </a:ext>
              </a:extLst>
            </p:cNvPr>
            <p:cNvSpPr>
              <a:spLocks noChangeArrowheads="1"/>
            </p:cNvSpPr>
            <p:nvPr/>
          </p:nvSpPr>
          <p:spPr bwMode="gray">
            <a:xfrm>
              <a:off x="3525" y="3540"/>
              <a:ext cx="141" cy="142"/>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a:defRPr/>
              </a:pPr>
              <a:r>
                <a:rPr lang="en-US"/>
                <a:t>            </a:t>
              </a:r>
            </a:p>
            <a:p>
              <a:pPr algn="ctr">
                <a:defRPr/>
              </a:pPr>
              <a:r>
                <a:rPr lang="en-US"/>
                <a:t>  </a:t>
              </a:r>
            </a:p>
            <a:p>
              <a:pPr algn="ctr">
                <a:defRPr/>
              </a:pPr>
              <a:r>
                <a:rPr lang="en-US" sz="2000"/>
                <a:t>            </a:t>
              </a:r>
              <a:r>
                <a:rPr lang="en-US" sz="2000" b="1"/>
                <a:t>Xử lý </a:t>
              </a:r>
              <a:r>
                <a:rPr lang="en-US" sz="2000" b="1">
                  <a:solidFill>
                    <a:srgbClr val="FF3300"/>
                  </a:solidFill>
                </a:rPr>
                <a:t>nguyên liệu</a:t>
              </a:r>
              <a:r>
                <a:rPr lang="en-US" sz="2000" b="1"/>
                <a:t> trước </a:t>
              </a:r>
            </a:p>
            <a:p>
              <a:pPr algn="ctr">
                <a:defRPr/>
              </a:pPr>
              <a:r>
                <a:rPr lang="en-US" sz="2000" b="1"/>
                <a:t>   khi đưa vào chế biến </a:t>
              </a:r>
            </a:p>
            <a:p>
              <a:pPr algn="ctr">
                <a:defRPr/>
              </a:pPr>
              <a:r>
                <a:rPr lang="en-US" sz="2000" b="1"/>
                <a:t>     (khi mới khai thác còn </a:t>
              </a:r>
            </a:p>
            <a:p>
              <a:pPr algn="ctr">
                <a:defRPr/>
              </a:pPr>
              <a:r>
                <a:rPr lang="en-US" sz="2000" b="1"/>
                <a:t>nhiều tạp chất)</a:t>
              </a:r>
            </a:p>
          </p:txBody>
        </p:sp>
      </p:grpSp>
      <p:sp>
        <p:nvSpPr>
          <p:cNvPr id="113694" name="Oval 30">
            <a:extLst>
              <a:ext uri="{FF2B5EF4-FFF2-40B4-BE49-F238E27FC236}">
                <a16:creationId xmlns:a16="http://schemas.microsoft.com/office/drawing/2014/main" id="{0EB55A1F-AFC8-22EF-86F7-E6647DBABE78}"/>
              </a:ext>
            </a:extLst>
          </p:cNvPr>
          <p:cNvSpPr>
            <a:spLocks noChangeArrowheads="1"/>
          </p:cNvSpPr>
          <p:nvPr/>
        </p:nvSpPr>
        <p:spPr bwMode="gray">
          <a:xfrm>
            <a:off x="5148263" y="3482857"/>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13695" name="Oval 31">
            <a:extLst>
              <a:ext uri="{FF2B5EF4-FFF2-40B4-BE49-F238E27FC236}">
                <a16:creationId xmlns:a16="http://schemas.microsoft.com/office/drawing/2014/main" id="{A6CD8292-29B4-7E76-93B8-39169189F55B}"/>
              </a:ext>
            </a:extLst>
          </p:cNvPr>
          <p:cNvSpPr>
            <a:spLocks noChangeArrowheads="1"/>
          </p:cNvSpPr>
          <p:nvPr/>
        </p:nvSpPr>
        <p:spPr bwMode="gray">
          <a:xfrm>
            <a:off x="5153025" y="3510638"/>
            <a:ext cx="1944688" cy="519351"/>
          </a:xfrm>
          <a:prstGeom prst="ellipse">
            <a:avLst/>
          </a:prstGeom>
          <a:gradFill rotWithShape="1">
            <a:gsLst>
              <a:gs pos="0">
                <a:schemeClr val="hlink">
                  <a:alpha val="32001"/>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13696" name="Oval 32">
            <a:extLst>
              <a:ext uri="{FF2B5EF4-FFF2-40B4-BE49-F238E27FC236}">
                <a16:creationId xmlns:a16="http://schemas.microsoft.com/office/drawing/2014/main" id="{396EF8E9-41EF-3B12-9402-2AB538A55945}"/>
              </a:ext>
            </a:extLst>
          </p:cNvPr>
          <p:cNvSpPr>
            <a:spLocks noChangeArrowheads="1"/>
          </p:cNvSpPr>
          <p:nvPr/>
        </p:nvSpPr>
        <p:spPr bwMode="gray">
          <a:xfrm>
            <a:off x="5275264" y="3482857"/>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13697" name="Oval 33">
            <a:extLst>
              <a:ext uri="{FF2B5EF4-FFF2-40B4-BE49-F238E27FC236}">
                <a16:creationId xmlns:a16="http://schemas.microsoft.com/office/drawing/2014/main" id="{E1FF5F7D-82C2-C264-A7BA-CD0EEB239985}"/>
              </a:ext>
            </a:extLst>
          </p:cNvPr>
          <p:cNvSpPr>
            <a:spLocks noChangeArrowheads="1"/>
          </p:cNvSpPr>
          <p:nvPr/>
        </p:nvSpPr>
        <p:spPr bwMode="gray">
          <a:xfrm>
            <a:off x="5257800" y="3481269"/>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grpSp>
        <p:nvGrpSpPr>
          <p:cNvPr id="24596" name="Group 34">
            <a:extLst>
              <a:ext uri="{FF2B5EF4-FFF2-40B4-BE49-F238E27FC236}">
                <a16:creationId xmlns:a16="http://schemas.microsoft.com/office/drawing/2014/main" id="{A48BD2A8-0418-9F32-E865-B44DD3281428}"/>
              </a:ext>
            </a:extLst>
          </p:cNvPr>
          <p:cNvGrpSpPr>
            <a:grpSpLocks/>
          </p:cNvGrpSpPr>
          <p:nvPr/>
        </p:nvGrpSpPr>
        <p:grpSpPr bwMode="auto">
          <a:xfrm>
            <a:off x="5359401" y="3000374"/>
            <a:ext cx="1522413" cy="1473200"/>
            <a:chOff x="2416" y="1890"/>
            <a:chExt cx="959" cy="928"/>
          </a:xfrm>
        </p:grpSpPr>
        <p:sp>
          <p:nvSpPr>
            <p:cNvPr id="24606" name="Oval 35">
              <a:extLst>
                <a:ext uri="{FF2B5EF4-FFF2-40B4-BE49-F238E27FC236}">
                  <a16:creationId xmlns:a16="http://schemas.microsoft.com/office/drawing/2014/main" id="{7EE253AC-417A-1B87-203C-F32097AAF626}"/>
                </a:ext>
              </a:extLst>
            </p:cNvPr>
            <p:cNvSpPr>
              <a:spLocks noChangeArrowheads="1"/>
            </p:cNvSpPr>
            <p:nvPr/>
          </p:nvSpPr>
          <p:spPr bwMode="gray">
            <a:xfrm>
              <a:off x="2416" y="2255"/>
              <a:ext cx="959" cy="204"/>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sp>
          <p:nvSpPr>
            <p:cNvPr id="24607" name="Oval 36">
              <a:extLst>
                <a:ext uri="{FF2B5EF4-FFF2-40B4-BE49-F238E27FC236}">
                  <a16:creationId xmlns:a16="http://schemas.microsoft.com/office/drawing/2014/main" id="{5D178318-E7AB-5AC8-1A84-EA73226E3C26}"/>
                </a:ext>
              </a:extLst>
            </p:cNvPr>
            <p:cNvSpPr>
              <a:spLocks noChangeArrowheads="1"/>
            </p:cNvSpPr>
            <p:nvPr/>
          </p:nvSpPr>
          <p:spPr bwMode="gray">
            <a:xfrm>
              <a:off x="2430" y="1890"/>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sp>
          <p:nvSpPr>
            <p:cNvPr id="24608" name="Oval 37">
              <a:extLst>
                <a:ext uri="{FF2B5EF4-FFF2-40B4-BE49-F238E27FC236}">
                  <a16:creationId xmlns:a16="http://schemas.microsoft.com/office/drawing/2014/main" id="{8DF2E485-9076-5433-1448-6C77901CA3AB}"/>
                </a:ext>
              </a:extLst>
            </p:cNvPr>
            <p:cNvSpPr>
              <a:spLocks noChangeArrowheads="1"/>
            </p:cNvSpPr>
            <p:nvPr/>
          </p:nvSpPr>
          <p:spPr bwMode="gray">
            <a:xfrm>
              <a:off x="2441" y="1896"/>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sp>
          <p:nvSpPr>
            <p:cNvPr id="24609" name="Oval 38">
              <a:extLst>
                <a:ext uri="{FF2B5EF4-FFF2-40B4-BE49-F238E27FC236}">
                  <a16:creationId xmlns:a16="http://schemas.microsoft.com/office/drawing/2014/main" id="{B35AEB9F-04D7-321C-E100-94890232EAC0}"/>
                </a:ext>
              </a:extLst>
            </p:cNvPr>
            <p:cNvSpPr>
              <a:spLocks noChangeArrowheads="1"/>
            </p:cNvSpPr>
            <p:nvPr/>
          </p:nvSpPr>
          <p:spPr bwMode="gray">
            <a:xfrm>
              <a:off x="2451" y="1905"/>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sp>
          <p:nvSpPr>
            <p:cNvPr id="24610" name="Oval 39">
              <a:extLst>
                <a:ext uri="{FF2B5EF4-FFF2-40B4-BE49-F238E27FC236}">
                  <a16:creationId xmlns:a16="http://schemas.microsoft.com/office/drawing/2014/main" id="{E5C80E54-FD33-0B92-3BD1-CF3CB5F38CF0}"/>
                </a:ext>
              </a:extLst>
            </p:cNvPr>
            <p:cNvSpPr>
              <a:spLocks noChangeArrowheads="1"/>
            </p:cNvSpPr>
            <p:nvPr/>
          </p:nvSpPr>
          <p:spPr bwMode="gray">
            <a:xfrm>
              <a:off x="2502" y="1928"/>
              <a:ext cx="765" cy="68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900">
                <a:latin typeface=".VnTime" panose="020B7200000000000000" pitchFamily="34" charset="0"/>
              </a:endParaRPr>
            </a:p>
          </p:txBody>
        </p:sp>
      </p:grpSp>
      <p:sp>
        <p:nvSpPr>
          <p:cNvPr id="113704" name="Text Box 40">
            <a:extLst>
              <a:ext uri="{FF2B5EF4-FFF2-40B4-BE49-F238E27FC236}">
                <a16:creationId xmlns:a16="http://schemas.microsoft.com/office/drawing/2014/main" id="{1C9B79CE-06C0-9AE5-9D64-AB8617F1117C}"/>
              </a:ext>
            </a:extLst>
          </p:cNvPr>
          <p:cNvSpPr txBox="1">
            <a:spLocks noChangeArrowheads="1"/>
          </p:cNvSpPr>
          <p:nvPr/>
        </p:nvSpPr>
        <p:spPr bwMode="auto">
          <a:xfrm>
            <a:off x="5486401" y="2971800"/>
            <a:ext cx="143986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latin typeface="Arial" panose="020B0604020202020204" pitchFamily="34" charset="0"/>
              </a:rPr>
              <a:t>Biện pháp hạn chế  nhiễm môi trường </a:t>
            </a:r>
          </a:p>
        </p:txBody>
      </p:sp>
      <p:sp>
        <p:nvSpPr>
          <p:cNvPr id="113705" name="Text Box 41">
            <a:extLst>
              <a:ext uri="{FF2B5EF4-FFF2-40B4-BE49-F238E27FC236}">
                <a16:creationId xmlns:a16="http://schemas.microsoft.com/office/drawing/2014/main" id="{3FE0FAD7-E4D5-AECE-7211-47874204EADF}"/>
              </a:ext>
            </a:extLst>
          </p:cNvPr>
          <p:cNvSpPr txBox="1">
            <a:spLocks noChangeArrowheads="1"/>
          </p:cNvSpPr>
          <p:nvPr/>
        </p:nvSpPr>
        <p:spPr bwMode="auto">
          <a:xfrm>
            <a:off x="7772400" y="144780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latin typeface="Arial" panose="020B0604020202020204" pitchFamily="34" charset="0"/>
              </a:rPr>
              <a:t>Xử lý </a:t>
            </a:r>
            <a:r>
              <a:rPr lang="en-US" altLang="en-US" sz="1800" b="1">
                <a:solidFill>
                  <a:srgbClr val="FF3300"/>
                </a:solidFill>
                <a:latin typeface="Arial" panose="020B0604020202020204" pitchFamily="34" charset="0"/>
              </a:rPr>
              <a:t>chất thải</a:t>
            </a:r>
            <a:r>
              <a:rPr lang="en-US" altLang="en-US" sz="1800" b="1">
                <a:latin typeface="Arial" panose="020B0604020202020204" pitchFamily="34" charset="0"/>
              </a:rPr>
              <a:t> trước khi đưa ra ngoài môi trường</a:t>
            </a:r>
          </a:p>
        </p:txBody>
      </p:sp>
      <p:sp>
        <p:nvSpPr>
          <p:cNvPr id="113706" name="Text Box 42">
            <a:extLst>
              <a:ext uri="{FF2B5EF4-FFF2-40B4-BE49-F238E27FC236}">
                <a16:creationId xmlns:a16="http://schemas.microsoft.com/office/drawing/2014/main" id="{450A4CD4-F449-9F14-701B-CC92D9643C8E}"/>
              </a:ext>
            </a:extLst>
          </p:cNvPr>
          <p:cNvSpPr txBox="1">
            <a:spLocks noChangeArrowheads="1"/>
          </p:cNvSpPr>
          <p:nvPr/>
        </p:nvSpPr>
        <p:spPr bwMode="auto">
          <a:xfrm rot="1143463">
            <a:off x="1889126" y="1530351"/>
            <a:ext cx="2524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600">
                <a:solidFill>
                  <a:schemeClr val="tx2"/>
                </a:solidFill>
                <a:latin typeface="Arial" panose="020B0604020202020204" pitchFamily="34" charset="0"/>
              </a:rPr>
              <a:t>  </a:t>
            </a:r>
            <a:r>
              <a:rPr lang="en-US" altLang="en-US" sz="2000" b="1">
                <a:solidFill>
                  <a:srgbClr val="FF3300"/>
                </a:solidFill>
                <a:latin typeface="Arial" panose="020B0604020202020204" pitchFamily="34" charset="0"/>
              </a:rPr>
              <a:t>Tái sử dụng chất thảy</a:t>
            </a:r>
            <a:r>
              <a:rPr lang="en-US" altLang="en-US" sz="2000" b="1">
                <a:solidFill>
                  <a:schemeClr val="tx2"/>
                </a:solidFill>
                <a:latin typeface="Arial" panose="020B0604020202020204" pitchFamily="34" charset="0"/>
              </a:rPr>
              <a:t> trong công nghiệp luyện kim</a:t>
            </a:r>
            <a:endParaRPr lang="en-US" altLang="en-US" sz="2000" b="1">
              <a:latin typeface="Arial" panose="020B0604020202020204" pitchFamily="34" charset="0"/>
            </a:endParaRPr>
          </a:p>
        </p:txBody>
      </p:sp>
      <p:sp>
        <p:nvSpPr>
          <p:cNvPr id="113707" name="Text Box 43">
            <a:extLst>
              <a:ext uri="{FF2B5EF4-FFF2-40B4-BE49-F238E27FC236}">
                <a16:creationId xmlns:a16="http://schemas.microsoft.com/office/drawing/2014/main" id="{910CA1A7-F382-26C9-FAA7-024335A7A17B}"/>
              </a:ext>
            </a:extLst>
          </p:cNvPr>
          <p:cNvSpPr txBox="1">
            <a:spLocks noChangeArrowheads="1"/>
          </p:cNvSpPr>
          <p:nvPr/>
        </p:nvSpPr>
        <p:spPr bwMode="auto">
          <a:xfrm rot="10829350" flipV="1">
            <a:off x="7923213" y="3110440"/>
            <a:ext cx="27432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solidFill>
                  <a:srgbClr val="000066"/>
                </a:solidFill>
              </a:rPr>
              <a:t>Sử dụng </a:t>
            </a:r>
            <a:r>
              <a:rPr lang="en-US" altLang="en-US" sz="2400">
                <a:solidFill>
                  <a:srgbClr val="FF3300"/>
                </a:solidFill>
              </a:rPr>
              <a:t>nhiên liệu sạch</a:t>
            </a:r>
            <a:r>
              <a:rPr lang="en-US" altLang="en-US" sz="2000" b="1">
                <a:solidFill>
                  <a:srgbClr val="000066"/>
                </a:solidFill>
              </a:rPr>
              <a:t>, thân thiện với môi trường.</a:t>
            </a:r>
          </a:p>
        </p:txBody>
      </p:sp>
      <p:sp>
        <p:nvSpPr>
          <p:cNvPr id="113709" name="Text Box 45">
            <a:extLst>
              <a:ext uri="{FF2B5EF4-FFF2-40B4-BE49-F238E27FC236}">
                <a16:creationId xmlns:a16="http://schemas.microsoft.com/office/drawing/2014/main" id="{0E60AF7C-15E5-7000-18DE-E36043178E86}"/>
              </a:ext>
            </a:extLst>
          </p:cNvPr>
          <p:cNvSpPr txBox="1">
            <a:spLocks noChangeArrowheads="1"/>
          </p:cNvSpPr>
          <p:nvPr/>
        </p:nvSpPr>
        <p:spPr bwMode="auto">
          <a:xfrm>
            <a:off x="1676401" y="3276601"/>
            <a:ext cx="23399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2400">
                <a:solidFill>
                  <a:srgbClr val="FF3300"/>
                </a:solidFill>
                <a:latin typeface="Arial" panose="020B0604020202020204" pitchFamily="34" charset="0"/>
              </a:rPr>
              <a:t>Liên hợp</a:t>
            </a:r>
            <a:r>
              <a:rPr lang="en-US" altLang="en-US" sz="2400" b="1">
                <a:latin typeface="Arial" panose="020B0604020202020204" pitchFamily="34" charset="0"/>
              </a:rPr>
              <a:t> các </a:t>
            </a:r>
          </a:p>
          <a:p>
            <a:pPr algn="r" eaLnBrk="1" hangingPunct="1">
              <a:spcBef>
                <a:spcPct val="0"/>
              </a:spcBef>
              <a:buFontTx/>
              <a:buNone/>
            </a:pPr>
            <a:r>
              <a:rPr lang="en-US" altLang="en-US" sz="2400" b="1">
                <a:latin typeface="Arial" panose="020B0604020202020204" pitchFamily="34" charset="0"/>
              </a:rPr>
              <a:t>xí nghiệp, nhà máy</a:t>
            </a:r>
            <a:r>
              <a:rPr lang="en-US" altLang="en-US" sz="1800" b="1">
                <a:latin typeface="Arial" panose="020B0604020202020204" pitchFamily="34" charset="0"/>
              </a:rPr>
              <a:t>.</a:t>
            </a:r>
          </a:p>
        </p:txBody>
      </p:sp>
      <p:sp>
        <p:nvSpPr>
          <p:cNvPr id="113710" name="Text Box 46">
            <a:extLst>
              <a:ext uri="{FF2B5EF4-FFF2-40B4-BE49-F238E27FC236}">
                <a16:creationId xmlns:a16="http://schemas.microsoft.com/office/drawing/2014/main" id="{5BEEDF77-48EA-3248-47F4-9D2E0C3D2BFB}"/>
              </a:ext>
            </a:extLst>
          </p:cNvPr>
          <p:cNvSpPr txBox="1">
            <a:spLocks noChangeArrowheads="1"/>
          </p:cNvSpPr>
          <p:nvPr/>
        </p:nvSpPr>
        <p:spPr bwMode="auto">
          <a:xfrm rot="20175117">
            <a:off x="2767013" y="5495837"/>
            <a:ext cx="20367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2400" b="1"/>
              <a:t>Sử dụng nhiệt dư, khí dư </a:t>
            </a:r>
            <a:r>
              <a:rPr lang="en-US" altLang="en-US" sz="2400" b="1">
                <a:solidFill>
                  <a:srgbClr val="FF3300"/>
                </a:solidFill>
              </a:rPr>
              <a:t>tạo năng lượng</a:t>
            </a:r>
            <a:r>
              <a:rPr lang="en-US" altLang="en-US" sz="2400" b="1"/>
              <a:t>.</a:t>
            </a:r>
          </a:p>
        </p:txBody>
      </p:sp>
      <p:sp>
        <p:nvSpPr>
          <p:cNvPr id="113711" name="AutoShape 47">
            <a:extLst>
              <a:ext uri="{FF2B5EF4-FFF2-40B4-BE49-F238E27FC236}">
                <a16:creationId xmlns:a16="http://schemas.microsoft.com/office/drawing/2014/main" id="{0A7826C3-3BB4-4DE3-9CF3-F4F6AC55F602}"/>
              </a:ext>
            </a:extLst>
          </p:cNvPr>
          <p:cNvSpPr>
            <a:spLocks noChangeArrowheads="1"/>
          </p:cNvSpPr>
          <p:nvPr/>
        </p:nvSpPr>
        <p:spPr bwMode="invGray">
          <a:xfrm rot="14369022">
            <a:off x="5615782" y="2461420"/>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113713" name="AutoShape 49">
            <a:extLst>
              <a:ext uri="{FF2B5EF4-FFF2-40B4-BE49-F238E27FC236}">
                <a16:creationId xmlns:a16="http://schemas.microsoft.com/office/drawing/2014/main" id="{1F45A0C8-B080-1298-C353-F5ED9C4CAA74}"/>
              </a:ext>
            </a:extLst>
          </p:cNvPr>
          <p:cNvSpPr>
            <a:spLocks noChangeArrowheads="1"/>
          </p:cNvSpPr>
          <p:nvPr/>
        </p:nvSpPr>
        <p:spPr bwMode="gray">
          <a:xfrm>
            <a:off x="1524000" y="-152400"/>
            <a:ext cx="9144000" cy="6096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b="1">
                <a:latin typeface="Arial" panose="020B0604020202020204" pitchFamily="34" charset="0"/>
                <a:cs typeface="Arial" panose="020B0604020202020204" pitchFamily="34" charset="0"/>
              </a:rPr>
              <a:t>Nêu các biện pháp thực hiệnnhằm hạn chế ô nhiễm môi trường?</a:t>
            </a:r>
          </a:p>
        </p:txBody>
      </p:sp>
      <p:sp>
        <p:nvSpPr>
          <p:cNvPr id="113721" name="AutoShape 57">
            <a:extLst>
              <a:ext uri="{FF2B5EF4-FFF2-40B4-BE49-F238E27FC236}">
                <a16:creationId xmlns:a16="http://schemas.microsoft.com/office/drawing/2014/main" id="{512309A7-55B5-E345-ACDC-380FFDB24D77}"/>
              </a:ext>
            </a:extLst>
          </p:cNvPr>
          <p:cNvSpPr>
            <a:spLocks noChangeArrowheads="1"/>
          </p:cNvSpPr>
          <p:nvPr/>
        </p:nvSpPr>
        <p:spPr bwMode="auto">
          <a:xfrm>
            <a:off x="3581400" y="1600200"/>
            <a:ext cx="4648200" cy="4343400"/>
          </a:xfrm>
          <a:prstGeom prst="star16">
            <a:avLst>
              <a:gd name="adj"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t>Để trả lời câu hỏi </a:t>
            </a:r>
          </a:p>
          <a:p>
            <a:pPr algn="ctr" eaLnBrk="1" hangingPunct="1">
              <a:spcBef>
                <a:spcPct val="0"/>
              </a:spcBef>
              <a:buFontTx/>
              <a:buNone/>
            </a:pPr>
            <a:r>
              <a:rPr lang="en-US" altLang="en-US" sz="2800" b="1"/>
              <a:t>này, hãy vận dụng kiến </a:t>
            </a:r>
          </a:p>
          <a:p>
            <a:pPr algn="ctr" eaLnBrk="1" hangingPunct="1">
              <a:spcBef>
                <a:spcPct val="0"/>
              </a:spcBef>
              <a:buFontTx/>
              <a:buNone/>
            </a:pPr>
            <a:r>
              <a:rPr lang="en-US" altLang="en-US" sz="2800" b="1"/>
              <a:t>thức liên môn:</a:t>
            </a:r>
          </a:p>
          <a:p>
            <a:pPr algn="ctr" eaLnBrk="1" hangingPunct="1">
              <a:spcBef>
                <a:spcPct val="0"/>
              </a:spcBef>
              <a:buFontTx/>
              <a:buNone/>
            </a:pPr>
            <a:r>
              <a:rPr lang="en-US" altLang="en-US" sz="2800" b="1"/>
              <a:t>Sinh học, Vật lí, </a:t>
            </a:r>
          </a:p>
          <a:p>
            <a:pPr algn="ctr" eaLnBrk="1" hangingPunct="1">
              <a:spcBef>
                <a:spcPct val="0"/>
              </a:spcBef>
              <a:buFontTx/>
              <a:buNone/>
            </a:pPr>
            <a:r>
              <a:rPr lang="en-US" altLang="en-US" sz="2800" b="1"/>
              <a:t>Công nghệ, GDCD, </a:t>
            </a:r>
          </a:p>
          <a:p>
            <a:pPr algn="ctr" eaLnBrk="1" hangingPunct="1">
              <a:spcBef>
                <a:spcPct val="0"/>
              </a:spcBef>
              <a:buFontTx/>
              <a:buNone/>
            </a:pPr>
            <a:r>
              <a:rPr lang="en-US" altLang="en-US" sz="2800" b="1"/>
              <a:t>Địa lý,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713"/>
                                        </p:tgtEl>
                                        <p:attrNameLst>
                                          <p:attrName>style.visibility</p:attrName>
                                        </p:attrNameLst>
                                      </p:cBhvr>
                                      <p:to>
                                        <p:strVal val="visible"/>
                                      </p:to>
                                    </p:set>
                                    <p:animEffect transition="in" filter="box(in)">
                                      <p:cBhvr>
                                        <p:cTn id="7" dur="500"/>
                                        <p:tgtEl>
                                          <p:spTgt spid="113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113721"/>
                                        </p:tgtEl>
                                        <p:attrNameLst>
                                          <p:attrName>style.visibility</p:attrName>
                                        </p:attrNameLst>
                                      </p:cBhvr>
                                      <p:to>
                                        <p:strVal val="visible"/>
                                      </p:to>
                                    </p:set>
                                    <p:animEffect transition="in" filter="box(in)">
                                      <p:cBhvr>
                                        <p:cTn id="12" dur="500"/>
                                        <p:tgtEl>
                                          <p:spTgt spid="1137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37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0" nodeType="clickEffect">
                                  <p:stCondLst>
                                    <p:cond delay="0"/>
                                  </p:stCondLst>
                                  <p:childTnLst>
                                    <p:animEffect transition="out" filter="box(in)">
                                      <p:cBhvr>
                                        <p:cTn id="20" dur="500"/>
                                        <p:tgtEl>
                                          <p:spTgt spid="113721"/>
                                        </p:tgtEl>
                                      </p:cBhvr>
                                    </p:animEffect>
                                    <p:set>
                                      <p:cBhvr>
                                        <p:cTn id="21" dur="1" fill="hold">
                                          <p:stCondLst>
                                            <p:cond delay="499"/>
                                          </p:stCondLst>
                                        </p:cTn>
                                        <p:tgtEl>
                                          <p:spTgt spid="11372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13676"/>
                                        </p:tgtEl>
                                        <p:attrNameLst>
                                          <p:attrName>style.visibility</p:attrName>
                                        </p:attrNameLst>
                                      </p:cBhvr>
                                      <p:to>
                                        <p:strVal val="visible"/>
                                      </p:to>
                                    </p:set>
                                    <p:animEffect transition="in" filter="box(in)">
                                      <p:cBhvr>
                                        <p:cTn id="26" dur="500"/>
                                        <p:tgtEl>
                                          <p:spTgt spid="11367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7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70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113691"/>
                                        </p:tgtEl>
                                        <p:attrNameLst>
                                          <p:attrName>style.visibility</p:attrName>
                                        </p:attrNameLst>
                                      </p:cBhvr>
                                      <p:to>
                                        <p:strVal val="visible"/>
                                      </p:to>
                                    </p:set>
                                    <p:animEffect transition="in" filter="box(in)">
                                      <p:cBhvr>
                                        <p:cTn id="39" dur="500"/>
                                        <p:tgtEl>
                                          <p:spTgt spid="1136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3710"/>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370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3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04" grpId="0"/>
      <p:bldP spid="113705" grpId="0"/>
      <p:bldP spid="113706" grpId="0"/>
      <p:bldP spid="113707" grpId="0"/>
      <p:bldP spid="113709" grpId="0"/>
      <p:bldP spid="113710" grpId="0"/>
      <p:bldP spid="113713" grpId="0" animBg="1"/>
      <p:bldP spid="113721" grpId="0" animBg="1"/>
      <p:bldP spid="1137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C1F35E9E-A5A2-BDB7-A777-A309591D0B36}"/>
              </a:ext>
            </a:extLst>
          </p:cNvPr>
          <p:cNvSpPr txBox="1">
            <a:spLocks noChangeArrowheads="1"/>
          </p:cNvSpPr>
          <p:nvPr/>
        </p:nvSpPr>
        <p:spPr bwMode="auto">
          <a:xfrm>
            <a:off x="2133600" y="12954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latin typeface="Arial" panose="020B0604020202020204" pitchFamily="34" charset="0"/>
              </a:rPr>
              <a:t>Hãy lập các phương trình hoá học theo sơ đồ sau:</a:t>
            </a:r>
          </a:p>
        </p:txBody>
      </p:sp>
      <p:sp>
        <p:nvSpPr>
          <p:cNvPr id="98307" name="Text Box 3">
            <a:extLst>
              <a:ext uri="{FF2B5EF4-FFF2-40B4-BE49-F238E27FC236}">
                <a16:creationId xmlns:a16="http://schemas.microsoft.com/office/drawing/2014/main" id="{D75CA2B6-190A-2ED9-955E-47021A97085D}"/>
              </a:ext>
            </a:extLst>
          </p:cNvPr>
          <p:cNvSpPr txBox="1">
            <a:spLocks noChangeArrowheads="1"/>
          </p:cNvSpPr>
          <p:nvPr/>
        </p:nvSpPr>
        <p:spPr bwMode="auto">
          <a:xfrm>
            <a:off x="2362200" y="20574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a. FeO   +  Mn  ---&gt;  Fe  +  MnO </a:t>
            </a:r>
          </a:p>
        </p:txBody>
      </p:sp>
      <p:sp>
        <p:nvSpPr>
          <p:cNvPr id="98308" name="Text Box 4">
            <a:extLst>
              <a:ext uri="{FF2B5EF4-FFF2-40B4-BE49-F238E27FC236}">
                <a16:creationId xmlns:a16="http://schemas.microsoft.com/office/drawing/2014/main" id="{AD3F882D-5398-C864-938E-C04E09E6FAEA}"/>
              </a:ext>
            </a:extLst>
          </p:cNvPr>
          <p:cNvSpPr txBox="1">
            <a:spLocks noChangeArrowheads="1"/>
          </p:cNvSpPr>
          <p:nvPr/>
        </p:nvSpPr>
        <p:spPr bwMode="auto">
          <a:xfrm>
            <a:off x="2362200" y="25146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b. Fe</a:t>
            </a:r>
            <a:r>
              <a:rPr lang="en-US" altLang="en-US" sz="2400" baseline="-25000"/>
              <a:t>2</a:t>
            </a:r>
            <a:r>
              <a:rPr lang="en-US" altLang="en-US" sz="2400"/>
              <a:t>O</a:t>
            </a:r>
            <a:r>
              <a:rPr lang="en-US" altLang="en-US" sz="2400" baseline="-25000"/>
              <a:t>3</a:t>
            </a:r>
            <a:r>
              <a:rPr lang="en-US" altLang="en-US" sz="2400"/>
              <a:t>  +  CO ---&gt; Fe  + CO</a:t>
            </a:r>
            <a:r>
              <a:rPr lang="en-US" altLang="en-US" sz="2400" baseline="-25000"/>
              <a:t>2</a:t>
            </a:r>
            <a:r>
              <a:rPr lang="en-US" altLang="en-US" sz="2400"/>
              <a:t> </a:t>
            </a:r>
          </a:p>
        </p:txBody>
      </p:sp>
      <p:sp>
        <p:nvSpPr>
          <p:cNvPr id="98309" name="Text Box 5">
            <a:extLst>
              <a:ext uri="{FF2B5EF4-FFF2-40B4-BE49-F238E27FC236}">
                <a16:creationId xmlns:a16="http://schemas.microsoft.com/office/drawing/2014/main" id="{989554B1-B100-97FD-1743-3DB240BEB259}"/>
              </a:ext>
            </a:extLst>
          </p:cNvPr>
          <p:cNvSpPr txBox="1">
            <a:spLocks noChangeArrowheads="1"/>
          </p:cNvSpPr>
          <p:nvPr/>
        </p:nvSpPr>
        <p:spPr bwMode="auto">
          <a:xfrm>
            <a:off x="2362200" y="3124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c. FeO  +  Si  ---&gt;  Fe  +  SiO</a:t>
            </a:r>
            <a:r>
              <a:rPr lang="en-US" altLang="en-US" sz="2400" baseline="-25000"/>
              <a:t>2</a:t>
            </a:r>
            <a:r>
              <a:rPr lang="en-US" altLang="en-US" sz="2400"/>
              <a:t> </a:t>
            </a:r>
          </a:p>
        </p:txBody>
      </p:sp>
      <p:sp>
        <p:nvSpPr>
          <p:cNvPr id="98310" name="Text Box 6">
            <a:extLst>
              <a:ext uri="{FF2B5EF4-FFF2-40B4-BE49-F238E27FC236}">
                <a16:creationId xmlns:a16="http://schemas.microsoft.com/office/drawing/2014/main" id="{903F1BE5-A9BD-D65E-1C62-2C1B376DE06C}"/>
              </a:ext>
            </a:extLst>
          </p:cNvPr>
          <p:cNvSpPr txBox="1">
            <a:spLocks noChangeArrowheads="1"/>
          </p:cNvSpPr>
          <p:nvPr/>
        </p:nvSpPr>
        <p:spPr bwMode="auto">
          <a:xfrm>
            <a:off x="2362200" y="3810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d. FeO  +  C  ---&gt;  Fe  +  CO </a:t>
            </a:r>
          </a:p>
        </p:txBody>
      </p:sp>
      <p:sp>
        <p:nvSpPr>
          <p:cNvPr id="98311" name="Text Box 7">
            <a:extLst>
              <a:ext uri="{FF2B5EF4-FFF2-40B4-BE49-F238E27FC236}">
                <a16:creationId xmlns:a16="http://schemas.microsoft.com/office/drawing/2014/main" id="{E07E0644-94F6-234D-51E4-031339A85C61}"/>
              </a:ext>
            </a:extLst>
          </p:cNvPr>
          <p:cNvSpPr txBox="1">
            <a:spLocks noChangeArrowheads="1"/>
          </p:cNvSpPr>
          <p:nvPr/>
        </p:nvSpPr>
        <p:spPr bwMode="auto">
          <a:xfrm>
            <a:off x="2209800" y="4343401"/>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latin typeface="Arial" panose="020B0604020202020204" pitchFamily="34" charset="0"/>
              </a:rPr>
              <a:t>Cho biết phản ứng nào xảy ra trong quá trình luyện gang, phản ứng nào xảy ra trong quá trình luyện thép?</a:t>
            </a:r>
          </a:p>
        </p:txBody>
      </p:sp>
      <p:grpSp>
        <p:nvGrpSpPr>
          <p:cNvPr id="2" name="Group 8">
            <a:extLst>
              <a:ext uri="{FF2B5EF4-FFF2-40B4-BE49-F238E27FC236}">
                <a16:creationId xmlns:a16="http://schemas.microsoft.com/office/drawing/2014/main" id="{12A1F941-EF72-300E-DB63-83DE60A0A64C}"/>
              </a:ext>
            </a:extLst>
          </p:cNvPr>
          <p:cNvGrpSpPr>
            <a:grpSpLocks/>
          </p:cNvGrpSpPr>
          <p:nvPr/>
        </p:nvGrpSpPr>
        <p:grpSpPr bwMode="auto">
          <a:xfrm>
            <a:off x="2362200" y="2362201"/>
            <a:ext cx="6400800" cy="595313"/>
            <a:chOff x="624" y="3513"/>
            <a:chExt cx="4032" cy="375"/>
          </a:xfrm>
        </p:grpSpPr>
        <p:sp>
          <p:nvSpPr>
            <p:cNvPr id="27673" name="Text Box 9">
              <a:extLst>
                <a:ext uri="{FF2B5EF4-FFF2-40B4-BE49-F238E27FC236}">
                  <a16:creationId xmlns:a16="http://schemas.microsoft.com/office/drawing/2014/main" id="{D78A484E-F369-DA40-1B4E-9B388313D2DD}"/>
                </a:ext>
              </a:extLst>
            </p:cNvPr>
            <p:cNvSpPr txBox="1">
              <a:spLocks noChangeArrowheads="1"/>
            </p:cNvSpPr>
            <p:nvPr/>
          </p:nvSpPr>
          <p:spPr bwMode="auto">
            <a:xfrm>
              <a:off x="624" y="3600"/>
              <a:ext cx="40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rgbClr val="0000FF"/>
                  </a:solidFill>
                </a:rPr>
                <a:t>b. Fe</a:t>
              </a:r>
              <a:r>
                <a:rPr lang="en-US" altLang="en-US" sz="2400" b="1" baseline="-25000">
                  <a:solidFill>
                    <a:srgbClr val="0000FF"/>
                  </a:solidFill>
                </a:rPr>
                <a:t>2</a:t>
              </a:r>
              <a:r>
                <a:rPr lang="en-US" altLang="en-US" sz="2400" b="1">
                  <a:solidFill>
                    <a:srgbClr val="0000FF"/>
                  </a:solidFill>
                </a:rPr>
                <a:t>O</a:t>
              </a:r>
              <a:r>
                <a:rPr lang="en-US" altLang="en-US" sz="2400" b="1" baseline="-25000">
                  <a:solidFill>
                    <a:srgbClr val="0000FF"/>
                  </a:solidFill>
                </a:rPr>
                <a:t>3</a:t>
              </a:r>
              <a:r>
                <a:rPr lang="en-US" altLang="en-US" sz="2400" b="1">
                  <a:solidFill>
                    <a:srgbClr val="0000FF"/>
                  </a:solidFill>
                </a:rPr>
                <a:t>  +  3CO </a:t>
              </a:r>
              <a:r>
                <a:rPr lang="en-US" altLang="en-US" sz="2400" b="1">
                  <a:solidFill>
                    <a:srgbClr val="0000FF"/>
                  </a:solidFill>
                  <a:sym typeface="Wingdings" panose="05000000000000000000" pitchFamily="2" charset="2"/>
                </a:rPr>
                <a:t></a:t>
              </a:r>
              <a:r>
                <a:rPr lang="en-US" altLang="en-US" sz="2400" b="1">
                  <a:solidFill>
                    <a:srgbClr val="0000FF"/>
                  </a:solidFill>
                </a:rPr>
                <a:t> 2Fe  + 3CO</a:t>
              </a:r>
              <a:r>
                <a:rPr lang="en-US" altLang="en-US" sz="2400" b="1" baseline="-25000">
                  <a:solidFill>
                    <a:srgbClr val="0000FF"/>
                  </a:solidFill>
                </a:rPr>
                <a:t>2</a:t>
              </a:r>
              <a:r>
                <a:rPr lang="en-US" altLang="en-US" sz="2400" b="1">
                  <a:solidFill>
                    <a:srgbClr val="0000FF"/>
                  </a:solidFill>
                </a:rPr>
                <a:t> </a:t>
              </a:r>
            </a:p>
          </p:txBody>
        </p:sp>
        <p:sp>
          <p:nvSpPr>
            <p:cNvPr id="27674" name="Text Box 10">
              <a:extLst>
                <a:ext uri="{FF2B5EF4-FFF2-40B4-BE49-F238E27FC236}">
                  <a16:creationId xmlns:a16="http://schemas.microsoft.com/office/drawing/2014/main" id="{55C19A95-F907-5994-8D3A-2D3E1DFC675A}"/>
                </a:ext>
              </a:extLst>
            </p:cNvPr>
            <p:cNvSpPr txBox="1">
              <a:spLocks noChangeArrowheads="1"/>
            </p:cNvSpPr>
            <p:nvPr/>
          </p:nvSpPr>
          <p:spPr bwMode="auto">
            <a:xfrm>
              <a:off x="2016" y="3513"/>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a:solidFill>
                    <a:srgbClr val="0000FF"/>
                  </a:solidFill>
                </a:rPr>
                <a:t>t</a:t>
              </a:r>
              <a:r>
                <a:rPr lang="en-US" altLang="en-US" sz="1800" baseline="30000">
                  <a:solidFill>
                    <a:srgbClr val="0000FF"/>
                  </a:solidFill>
                </a:rPr>
                <a:t>0</a:t>
              </a:r>
              <a:endParaRPr lang="en-US" altLang="en-US" sz="1800">
                <a:solidFill>
                  <a:srgbClr val="0000FF"/>
                </a:solidFill>
              </a:endParaRPr>
            </a:p>
          </p:txBody>
        </p:sp>
      </p:grpSp>
      <p:grpSp>
        <p:nvGrpSpPr>
          <p:cNvPr id="3" name="Group 11">
            <a:extLst>
              <a:ext uri="{FF2B5EF4-FFF2-40B4-BE49-F238E27FC236}">
                <a16:creationId xmlns:a16="http://schemas.microsoft.com/office/drawing/2014/main" id="{7B2AB121-06EF-9EC9-135B-B1D8053F3CBB}"/>
              </a:ext>
            </a:extLst>
          </p:cNvPr>
          <p:cNvGrpSpPr>
            <a:grpSpLocks/>
          </p:cNvGrpSpPr>
          <p:nvPr/>
        </p:nvGrpSpPr>
        <p:grpSpPr bwMode="auto">
          <a:xfrm>
            <a:off x="2362200" y="1981200"/>
            <a:ext cx="6400800" cy="533400"/>
            <a:chOff x="2496" y="1344"/>
            <a:chExt cx="4032" cy="336"/>
          </a:xfrm>
        </p:grpSpPr>
        <p:sp>
          <p:nvSpPr>
            <p:cNvPr id="27671" name="Text Box 12">
              <a:extLst>
                <a:ext uri="{FF2B5EF4-FFF2-40B4-BE49-F238E27FC236}">
                  <a16:creationId xmlns:a16="http://schemas.microsoft.com/office/drawing/2014/main" id="{FF27D357-50E7-0BA1-FD2D-C948484B1984}"/>
                </a:ext>
              </a:extLst>
            </p:cNvPr>
            <p:cNvSpPr txBox="1">
              <a:spLocks noChangeArrowheads="1"/>
            </p:cNvSpPr>
            <p:nvPr/>
          </p:nvSpPr>
          <p:spPr bwMode="auto">
            <a:xfrm>
              <a:off x="2496" y="1392"/>
              <a:ext cx="40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rgbClr val="0000FF"/>
                  </a:solidFill>
                </a:rPr>
                <a:t>a. FeO   +  Mn  </a:t>
              </a:r>
              <a:r>
                <a:rPr lang="en-US" altLang="en-US" sz="2400" b="1">
                  <a:solidFill>
                    <a:srgbClr val="0000FF"/>
                  </a:solidFill>
                  <a:sym typeface="Wingdings" panose="05000000000000000000" pitchFamily="2" charset="2"/>
                </a:rPr>
                <a:t></a:t>
              </a:r>
              <a:r>
                <a:rPr lang="en-US" altLang="en-US" sz="2400" b="1">
                  <a:solidFill>
                    <a:srgbClr val="0000FF"/>
                  </a:solidFill>
                </a:rPr>
                <a:t>  Fe  +  MnO </a:t>
              </a:r>
            </a:p>
          </p:txBody>
        </p:sp>
        <p:sp>
          <p:nvSpPr>
            <p:cNvPr id="27672" name="Text Box 13">
              <a:extLst>
                <a:ext uri="{FF2B5EF4-FFF2-40B4-BE49-F238E27FC236}">
                  <a16:creationId xmlns:a16="http://schemas.microsoft.com/office/drawing/2014/main" id="{915A309D-1FC8-9E2A-A7D2-61735336AD61}"/>
                </a:ext>
              </a:extLst>
            </p:cNvPr>
            <p:cNvSpPr txBox="1">
              <a:spLocks noChangeArrowheads="1"/>
            </p:cNvSpPr>
            <p:nvPr/>
          </p:nvSpPr>
          <p:spPr bwMode="auto">
            <a:xfrm>
              <a:off x="3744" y="134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a:solidFill>
                    <a:srgbClr val="0000FF"/>
                  </a:solidFill>
                </a:rPr>
                <a:t>t</a:t>
              </a:r>
              <a:r>
                <a:rPr lang="en-US" altLang="en-US" sz="1800" baseline="30000">
                  <a:solidFill>
                    <a:srgbClr val="0000FF"/>
                  </a:solidFill>
                </a:rPr>
                <a:t>0</a:t>
              </a:r>
              <a:endParaRPr lang="en-US" altLang="en-US" sz="1800">
                <a:solidFill>
                  <a:srgbClr val="0000FF"/>
                </a:solidFill>
              </a:endParaRPr>
            </a:p>
          </p:txBody>
        </p:sp>
      </p:grpSp>
      <p:grpSp>
        <p:nvGrpSpPr>
          <p:cNvPr id="4" name="Group 14">
            <a:extLst>
              <a:ext uri="{FF2B5EF4-FFF2-40B4-BE49-F238E27FC236}">
                <a16:creationId xmlns:a16="http://schemas.microsoft.com/office/drawing/2014/main" id="{75BBDA43-05C4-DC11-ADFB-DD050DC3CFBE}"/>
              </a:ext>
            </a:extLst>
          </p:cNvPr>
          <p:cNvGrpSpPr>
            <a:grpSpLocks/>
          </p:cNvGrpSpPr>
          <p:nvPr/>
        </p:nvGrpSpPr>
        <p:grpSpPr bwMode="auto">
          <a:xfrm>
            <a:off x="2362200" y="2971800"/>
            <a:ext cx="6400800" cy="609600"/>
            <a:chOff x="624" y="3552"/>
            <a:chExt cx="4032" cy="384"/>
          </a:xfrm>
        </p:grpSpPr>
        <p:sp>
          <p:nvSpPr>
            <p:cNvPr id="27669" name="Text Box 15">
              <a:extLst>
                <a:ext uri="{FF2B5EF4-FFF2-40B4-BE49-F238E27FC236}">
                  <a16:creationId xmlns:a16="http://schemas.microsoft.com/office/drawing/2014/main" id="{5C5A03A3-F584-B871-D6C3-9781F97830A2}"/>
                </a:ext>
              </a:extLst>
            </p:cNvPr>
            <p:cNvSpPr txBox="1">
              <a:spLocks noChangeArrowheads="1"/>
            </p:cNvSpPr>
            <p:nvPr/>
          </p:nvSpPr>
          <p:spPr bwMode="auto">
            <a:xfrm>
              <a:off x="1824" y="3552"/>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a:solidFill>
                    <a:srgbClr val="0000FF"/>
                  </a:solidFill>
                </a:rPr>
                <a:t>t</a:t>
              </a:r>
              <a:r>
                <a:rPr lang="en-US" altLang="en-US" sz="1800" baseline="30000">
                  <a:solidFill>
                    <a:srgbClr val="0000FF"/>
                  </a:solidFill>
                </a:rPr>
                <a:t>0</a:t>
              </a:r>
              <a:endParaRPr lang="en-US" altLang="en-US" sz="1800">
                <a:solidFill>
                  <a:srgbClr val="0000FF"/>
                </a:solidFill>
              </a:endParaRPr>
            </a:p>
          </p:txBody>
        </p:sp>
        <p:sp>
          <p:nvSpPr>
            <p:cNvPr id="27670" name="Text Box 16">
              <a:extLst>
                <a:ext uri="{FF2B5EF4-FFF2-40B4-BE49-F238E27FC236}">
                  <a16:creationId xmlns:a16="http://schemas.microsoft.com/office/drawing/2014/main" id="{D1738ED7-ABDE-C8B5-22E5-AC9C38FE6259}"/>
                </a:ext>
              </a:extLst>
            </p:cNvPr>
            <p:cNvSpPr txBox="1">
              <a:spLocks noChangeArrowheads="1"/>
            </p:cNvSpPr>
            <p:nvPr/>
          </p:nvSpPr>
          <p:spPr bwMode="auto">
            <a:xfrm>
              <a:off x="624" y="3648"/>
              <a:ext cx="40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rgbClr val="0000FF"/>
                  </a:solidFill>
                </a:rPr>
                <a:t>c. 2FeO  +  Si  </a:t>
              </a:r>
              <a:r>
                <a:rPr lang="en-US" altLang="en-US" sz="2400" b="1">
                  <a:solidFill>
                    <a:srgbClr val="0000FF"/>
                  </a:solidFill>
                  <a:sym typeface="Wingdings" panose="05000000000000000000" pitchFamily="2" charset="2"/>
                </a:rPr>
                <a:t></a:t>
              </a:r>
              <a:r>
                <a:rPr lang="en-US" altLang="en-US" sz="2400" b="1">
                  <a:solidFill>
                    <a:srgbClr val="0000FF"/>
                  </a:solidFill>
                </a:rPr>
                <a:t>  2Fe  +  SiO</a:t>
              </a:r>
              <a:r>
                <a:rPr lang="en-US" altLang="en-US" sz="2400" b="1" baseline="-25000">
                  <a:solidFill>
                    <a:srgbClr val="0000FF"/>
                  </a:solidFill>
                </a:rPr>
                <a:t>2</a:t>
              </a:r>
              <a:r>
                <a:rPr lang="en-US" altLang="en-US" sz="2400" b="1">
                  <a:solidFill>
                    <a:srgbClr val="0000FF"/>
                  </a:solidFill>
                </a:rPr>
                <a:t> </a:t>
              </a:r>
            </a:p>
          </p:txBody>
        </p:sp>
      </p:grpSp>
      <p:grpSp>
        <p:nvGrpSpPr>
          <p:cNvPr id="5" name="Group 17">
            <a:extLst>
              <a:ext uri="{FF2B5EF4-FFF2-40B4-BE49-F238E27FC236}">
                <a16:creationId xmlns:a16="http://schemas.microsoft.com/office/drawing/2014/main" id="{96CAE0B0-D8E8-0527-8E4D-F7EB3161A6DC}"/>
              </a:ext>
            </a:extLst>
          </p:cNvPr>
          <p:cNvGrpSpPr>
            <a:grpSpLocks/>
          </p:cNvGrpSpPr>
          <p:nvPr/>
        </p:nvGrpSpPr>
        <p:grpSpPr bwMode="auto">
          <a:xfrm>
            <a:off x="2362200" y="3657600"/>
            <a:ext cx="6400800" cy="609600"/>
            <a:chOff x="576" y="3504"/>
            <a:chExt cx="4032" cy="384"/>
          </a:xfrm>
        </p:grpSpPr>
        <p:sp>
          <p:nvSpPr>
            <p:cNvPr id="27667" name="Text Box 18">
              <a:extLst>
                <a:ext uri="{FF2B5EF4-FFF2-40B4-BE49-F238E27FC236}">
                  <a16:creationId xmlns:a16="http://schemas.microsoft.com/office/drawing/2014/main" id="{88F6A85D-14EA-D039-3565-0926E9337464}"/>
                </a:ext>
              </a:extLst>
            </p:cNvPr>
            <p:cNvSpPr txBox="1">
              <a:spLocks noChangeArrowheads="1"/>
            </p:cNvSpPr>
            <p:nvPr/>
          </p:nvSpPr>
          <p:spPr bwMode="auto">
            <a:xfrm>
              <a:off x="1662" y="350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a:solidFill>
                    <a:srgbClr val="0000FF"/>
                  </a:solidFill>
                </a:rPr>
                <a:t>t</a:t>
              </a:r>
              <a:r>
                <a:rPr lang="en-US" altLang="en-US" sz="1800" baseline="30000">
                  <a:solidFill>
                    <a:srgbClr val="0000FF"/>
                  </a:solidFill>
                </a:rPr>
                <a:t>0</a:t>
              </a:r>
              <a:endParaRPr lang="en-US" altLang="en-US" sz="1800">
                <a:solidFill>
                  <a:srgbClr val="0000FF"/>
                </a:solidFill>
              </a:endParaRPr>
            </a:p>
          </p:txBody>
        </p:sp>
        <p:sp>
          <p:nvSpPr>
            <p:cNvPr id="27668" name="Text Box 19">
              <a:extLst>
                <a:ext uri="{FF2B5EF4-FFF2-40B4-BE49-F238E27FC236}">
                  <a16:creationId xmlns:a16="http://schemas.microsoft.com/office/drawing/2014/main" id="{25C3D125-2959-69D8-0FDE-6E2B86A65740}"/>
                </a:ext>
              </a:extLst>
            </p:cNvPr>
            <p:cNvSpPr txBox="1">
              <a:spLocks noChangeArrowheads="1"/>
            </p:cNvSpPr>
            <p:nvPr/>
          </p:nvSpPr>
          <p:spPr bwMode="auto">
            <a:xfrm>
              <a:off x="576" y="3600"/>
              <a:ext cx="40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solidFill>
                    <a:srgbClr val="0000FF"/>
                  </a:solidFill>
                </a:rPr>
                <a:t>d. </a:t>
              </a:r>
              <a:r>
                <a:rPr lang="en-US" altLang="en-US" sz="2400" b="1" dirty="0" err="1">
                  <a:solidFill>
                    <a:srgbClr val="0000FF"/>
                  </a:solidFill>
                </a:rPr>
                <a:t>FeO</a:t>
              </a:r>
              <a:r>
                <a:rPr lang="en-US" altLang="en-US" sz="2400" b="1" dirty="0">
                  <a:solidFill>
                    <a:srgbClr val="0000FF"/>
                  </a:solidFill>
                </a:rPr>
                <a:t>  +  C  </a:t>
              </a:r>
              <a:r>
                <a:rPr lang="en-US" altLang="en-US" sz="2400" b="1" dirty="0">
                  <a:solidFill>
                    <a:srgbClr val="0000FF"/>
                  </a:solidFill>
                  <a:sym typeface="Wingdings" panose="05000000000000000000" pitchFamily="2" charset="2"/>
                </a:rPr>
                <a:t></a:t>
              </a:r>
              <a:r>
                <a:rPr lang="en-US" altLang="en-US" sz="2400" b="1" dirty="0">
                  <a:solidFill>
                    <a:srgbClr val="0000FF"/>
                  </a:solidFill>
                </a:rPr>
                <a:t>  Fe  +  CO </a:t>
              </a:r>
            </a:p>
          </p:txBody>
        </p:sp>
      </p:grpSp>
      <p:sp>
        <p:nvSpPr>
          <p:cNvPr id="98324" name="AutoShape 20">
            <a:extLst>
              <a:ext uri="{FF2B5EF4-FFF2-40B4-BE49-F238E27FC236}">
                <a16:creationId xmlns:a16="http://schemas.microsoft.com/office/drawing/2014/main" id="{6D3D3A00-D100-2B26-7DBC-2964C4311541}"/>
              </a:ext>
            </a:extLst>
          </p:cNvPr>
          <p:cNvSpPr>
            <a:spLocks/>
          </p:cNvSpPr>
          <p:nvPr/>
        </p:nvSpPr>
        <p:spPr bwMode="auto">
          <a:xfrm>
            <a:off x="6705600" y="2590800"/>
            <a:ext cx="76200" cy="457200"/>
          </a:xfrm>
          <a:prstGeom prst="rightBrace">
            <a:avLst>
              <a:gd name="adj1" fmla="val 5000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A50021"/>
              </a:solidFill>
            </a:endParaRPr>
          </a:p>
        </p:txBody>
      </p:sp>
      <p:sp>
        <p:nvSpPr>
          <p:cNvPr id="98325" name="Text Box 21">
            <a:extLst>
              <a:ext uri="{FF2B5EF4-FFF2-40B4-BE49-F238E27FC236}">
                <a16:creationId xmlns:a16="http://schemas.microsoft.com/office/drawing/2014/main" id="{7CF7732A-CADA-619F-1D99-BAA2BE04664B}"/>
              </a:ext>
            </a:extLst>
          </p:cNvPr>
          <p:cNvSpPr txBox="1">
            <a:spLocks noChangeArrowheads="1"/>
          </p:cNvSpPr>
          <p:nvPr/>
        </p:nvSpPr>
        <p:spPr bwMode="auto">
          <a:xfrm>
            <a:off x="6858000" y="2590801"/>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A50021"/>
                </a:solidFill>
                <a:latin typeface="Arial" panose="020B0604020202020204" pitchFamily="34" charset="0"/>
              </a:rPr>
              <a:t>Xảy ra trong quá trình luyện gang</a:t>
            </a:r>
          </a:p>
        </p:txBody>
      </p:sp>
      <p:sp>
        <p:nvSpPr>
          <p:cNvPr id="98326" name="AutoShape 22">
            <a:extLst>
              <a:ext uri="{FF2B5EF4-FFF2-40B4-BE49-F238E27FC236}">
                <a16:creationId xmlns:a16="http://schemas.microsoft.com/office/drawing/2014/main" id="{B7182FFF-69CF-3693-4B49-48C3CE97BC5B}"/>
              </a:ext>
            </a:extLst>
          </p:cNvPr>
          <p:cNvSpPr>
            <a:spLocks/>
          </p:cNvSpPr>
          <p:nvPr/>
        </p:nvSpPr>
        <p:spPr bwMode="auto">
          <a:xfrm>
            <a:off x="6477000" y="2133600"/>
            <a:ext cx="76200" cy="381000"/>
          </a:xfrm>
          <a:prstGeom prst="rightBrace">
            <a:avLst>
              <a:gd name="adj1" fmla="val 4166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66CC"/>
              </a:solidFill>
            </a:endParaRPr>
          </a:p>
        </p:txBody>
      </p:sp>
      <p:sp>
        <p:nvSpPr>
          <p:cNvPr id="98327" name="AutoShape 23">
            <a:extLst>
              <a:ext uri="{FF2B5EF4-FFF2-40B4-BE49-F238E27FC236}">
                <a16:creationId xmlns:a16="http://schemas.microsoft.com/office/drawing/2014/main" id="{A9DB22B1-5CDE-A747-E7B1-448626B9F02E}"/>
              </a:ext>
            </a:extLst>
          </p:cNvPr>
          <p:cNvSpPr>
            <a:spLocks/>
          </p:cNvSpPr>
          <p:nvPr/>
        </p:nvSpPr>
        <p:spPr bwMode="auto">
          <a:xfrm>
            <a:off x="6629400" y="3352800"/>
            <a:ext cx="76200" cy="990600"/>
          </a:xfrm>
          <a:prstGeom prst="rightBrace">
            <a:avLst>
              <a:gd name="adj1" fmla="val 10833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66CC"/>
              </a:solidFill>
            </a:endParaRPr>
          </a:p>
        </p:txBody>
      </p:sp>
      <p:sp>
        <p:nvSpPr>
          <p:cNvPr id="98328" name="Text Box 24">
            <a:extLst>
              <a:ext uri="{FF2B5EF4-FFF2-40B4-BE49-F238E27FC236}">
                <a16:creationId xmlns:a16="http://schemas.microsoft.com/office/drawing/2014/main" id="{613D646E-CB79-F64E-CEDA-D89D57599F10}"/>
              </a:ext>
            </a:extLst>
          </p:cNvPr>
          <p:cNvSpPr txBox="1">
            <a:spLocks noChangeArrowheads="1"/>
          </p:cNvSpPr>
          <p:nvPr/>
        </p:nvSpPr>
        <p:spPr bwMode="auto">
          <a:xfrm>
            <a:off x="6858000" y="1905001"/>
            <a:ext cx="388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0066CC"/>
                </a:solidFill>
                <a:latin typeface="Arial" panose="020B0604020202020204" pitchFamily="34" charset="0"/>
              </a:rPr>
              <a:t>Xảy ra trong quá trình luyện thép</a:t>
            </a:r>
          </a:p>
        </p:txBody>
      </p:sp>
      <p:sp>
        <p:nvSpPr>
          <p:cNvPr id="98329" name="Text Box 25">
            <a:extLst>
              <a:ext uri="{FF2B5EF4-FFF2-40B4-BE49-F238E27FC236}">
                <a16:creationId xmlns:a16="http://schemas.microsoft.com/office/drawing/2014/main" id="{900F4871-61DE-DDA2-A0FE-B1C159D44E05}"/>
              </a:ext>
            </a:extLst>
          </p:cNvPr>
          <p:cNvSpPr txBox="1">
            <a:spLocks noChangeArrowheads="1"/>
          </p:cNvSpPr>
          <p:nvPr/>
        </p:nvSpPr>
        <p:spPr bwMode="auto">
          <a:xfrm>
            <a:off x="6858000" y="3413126"/>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0066CC"/>
                </a:solidFill>
                <a:latin typeface="Arial" panose="020B0604020202020204" pitchFamily="34" charset="0"/>
              </a:rPr>
              <a:t>Xảy ra trong quá trình luyện thép</a:t>
            </a:r>
          </a:p>
        </p:txBody>
      </p:sp>
      <p:sp>
        <p:nvSpPr>
          <p:cNvPr id="27666" name="Text Box 6">
            <a:extLst>
              <a:ext uri="{FF2B5EF4-FFF2-40B4-BE49-F238E27FC236}">
                <a16:creationId xmlns:a16="http://schemas.microsoft.com/office/drawing/2014/main" id="{F19D5E48-0DB4-0026-8E9F-848232DD8A38}"/>
              </a:ext>
            </a:extLst>
          </p:cNvPr>
          <p:cNvSpPr txBox="1">
            <a:spLocks noChangeArrowheads="1"/>
          </p:cNvSpPr>
          <p:nvPr/>
        </p:nvSpPr>
        <p:spPr bwMode="auto">
          <a:xfrm>
            <a:off x="1490662" y="609601"/>
            <a:ext cx="5976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dirty="0">
                <a:solidFill>
                  <a:srgbClr val="C00000"/>
                </a:solidFill>
              </a:rPr>
              <a:t> </a:t>
            </a:r>
            <a:r>
              <a:rPr lang="en-US" altLang="en-US" sz="2800" b="1" u="sng" dirty="0">
                <a:solidFill>
                  <a:srgbClr val="C00000"/>
                </a:solidFill>
              </a:rPr>
              <a:t>BÀI TẬP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heckerboard(across)">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8307"/>
                                        </p:tgtEl>
                                        <p:attrNameLst>
                                          <p:attrName>style.visibility</p:attrName>
                                        </p:attrNameLst>
                                      </p:cBhvr>
                                      <p:to>
                                        <p:strVal val="visible"/>
                                      </p:to>
                                    </p:set>
                                    <p:anim calcmode="lin" valueType="num">
                                      <p:cBhvr additive="base">
                                        <p:cTn id="12" dur="500" fill="hold"/>
                                        <p:tgtEl>
                                          <p:spTgt spid="98307"/>
                                        </p:tgtEl>
                                        <p:attrNameLst>
                                          <p:attrName>ppt_x</p:attrName>
                                        </p:attrNameLst>
                                      </p:cBhvr>
                                      <p:tavLst>
                                        <p:tav tm="0">
                                          <p:val>
                                            <p:strVal val="0-#ppt_w/2"/>
                                          </p:val>
                                        </p:tav>
                                        <p:tav tm="100000">
                                          <p:val>
                                            <p:strVal val="#ppt_x"/>
                                          </p:val>
                                        </p:tav>
                                      </p:tavLst>
                                    </p:anim>
                                    <p:anim calcmode="lin" valueType="num">
                                      <p:cBhvr additive="base">
                                        <p:cTn id="13" dur="500" fill="hold"/>
                                        <p:tgtEl>
                                          <p:spTgt spid="9830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8308"/>
                                        </p:tgtEl>
                                        <p:attrNameLst>
                                          <p:attrName>style.visibility</p:attrName>
                                        </p:attrNameLst>
                                      </p:cBhvr>
                                      <p:to>
                                        <p:strVal val="visible"/>
                                      </p:to>
                                    </p:set>
                                    <p:anim calcmode="lin" valueType="num">
                                      <p:cBhvr additive="base">
                                        <p:cTn id="18" dur="500" fill="hold"/>
                                        <p:tgtEl>
                                          <p:spTgt spid="98308"/>
                                        </p:tgtEl>
                                        <p:attrNameLst>
                                          <p:attrName>ppt_x</p:attrName>
                                        </p:attrNameLst>
                                      </p:cBhvr>
                                      <p:tavLst>
                                        <p:tav tm="0">
                                          <p:val>
                                            <p:strVal val="0-#ppt_w/2"/>
                                          </p:val>
                                        </p:tav>
                                        <p:tav tm="100000">
                                          <p:val>
                                            <p:strVal val="#ppt_x"/>
                                          </p:val>
                                        </p:tav>
                                      </p:tavLst>
                                    </p:anim>
                                    <p:anim calcmode="lin" valueType="num">
                                      <p:cBhvr additive="base">
                                        <p:cTn id="19" dur="500" fill="hold"/>
                                        <p:tgtEl>
                                          <p:spTgt spid="9830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8309"/>
                                        </p:tgtEl>
                                        <p:attrNameLst>
                                          <p:attrName>style.visibility</p:attrName>
                                        </p:attrNameLst>
                                      </p:cBhvr>
                                      <p:to>
                                        <p:strVal val="visible"/>
                                      </p:to>
                                    </p:set>
                                    <p:anim calcmode="lin" valueType="num">
                                      <p:cBhvr additive="base">
                                        <p:cTn id="24" dur="500" fill="hold"/>
                                        <p:tgtEl>
                                          <p:spTgt spid="98309"/>
                                        </p:tgtEl>
                                        <p:attrNameLst>
                                          <p:attrName>ppt_x</p:attrName>
                                        </p:attrNameLst>
                                      </p:cBhvr>
                                      <p:tavLst>
                                        <p:tav tm="0">
                                          <p:val>
                                            <p:strVal val="0-#ppt_w/2"/>
                                          </p:val>
                                        </p:tav>
                                        <p:tav tm="100000">
                                          <p:val>
                                            <p:strVal val="#ppt_x"/>
                                          </p:val>
                                        </p:tav>
                                      </p:tavLst>
                                    </p:anim>
                                    <p:anim calcmode="lin" valueType="num">
                                      <p:cBhvr additive="base">
                                        <p:cTn id="25"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8310"/>
                                        </p:tgtEl>
                                        <p:attrNameLst>
                                          <p:attrName>style.visibility</p:attrName>
                                        </p:attrNameLst>
                                      </p:cBhvr>
                                      <p:to>
                                        <p:strVal val="visible"/>
                                      </p:to>
                                    </p:set>
                                    <p:anim calcmode="lin" valueType="num">
                                      <p:cBhvr additive="base">
                                        <p:cTn id="30" dur="500" fill="hold"/>
                                        <p:tgtEl>
                                          <p:spTgt spid="98310"/>
                                        </p:tgtEl>
                                        <p:attrNameLst>
                                          <p:attrName>ppt_x</p:attrName>
                                        </p:attrNameLst>
                                      </p:cBhvr>
                                      <p:tavLst>
                                        <p:tav tm="0">
                                          <p:val>
                                            <p:strVal val="0-#ppt_w/2"/>
                                          </p:val>
                                        </p:tav>
                                        <p:tav tm="100000">
                                          <p:val>
                                            <p:strVal val="#ppt_x"/>
                                          </p:val>
                                        </p:tav>
                                      </p:tavLst>
                                    </p:anim>
                                    <p:anim calcmode="lin" valueType="num">
                                      <p:cBhvr additive="base">
                                        <p:cTn id="31"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8311"/>
                                        </p:tgtEl>
                                        <p:attrNameLst>
                                          <p:attrName>style.visibility</p:attrName>
                                        </p:attrNameLst>
                                      </p:cBhvr>
                                      <p:to>
                                        <p:strVal val="visible"/>
                                      </p:to>
                                    </p:set>
                                    <p:anim calcmode="lin" valueType="num">
                                      <p:cBhvr additive="base">
                                        <p:cTn id="36" dur="500" fill="hold"/>
                                        <p:tgtEl>
                                          <p:spTgt spid="98311"/>
                                        </p:tgtEl>
                                        <p:attrNameLst>
                                          <p:attrName>ppt_x</p:attrName>
                                        </p:attrNameLst>
                                      </p:cBhvr>
                                      <p:tavLst>
                                        <p:tav tm="0">
                                          <p:val>
                                            <p:strVal val="0-#ppt_w/2"/>
                                          </p:val>
                                        </p:tav>
                                        <p:tav tm="100000">
                                          <p:val>
                                            <p:strVal val="#ppt_x"/>
                                          </p:val>
                                        </p:tav>
                                      </p:tavLst>
                                    </p:anim>
                                    <p:anim calcmode="lin" valueType="num">
                                      <p:cBhvr additive="base">
                                        <p:cTn id="37" dur="500" fill="hold"/>
                                        <p:tgtEl>
                                          <p:spTgt spid="98311"/>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xit" presetSubtype="16" fill="hold" grpId="1" nodeType="clickEffect">
                                  <p:stCondLst>
                                    <p:cond delay="0"/>
                                  </p:stCondLst>
                                  <p:childTnLst>
                                    <p:animEffect transition="out" filter="box(in)">
                                      <p:cBhvr>
                                        <p:cTn id="41" dur="500"/>
                                        <p:tgtEl>
                                          <p:spTgt spid="98307"/>
                                        </p:tgtEl>
                                      </p:cBhvr>
                                    </p:animEffect>
                                    <p:set>
                                      <p:cBhvr>
                                        <p:cTn id="42" dur="1" fill="hold">
                                          <p:stCondLst>
                                            <p:cond delay="499"/>
                                          </p:stCondLst>
                                        </p:cTn>
                                        <p:tgtEl>
                                          <p:spTgt spid="9830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in)">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xit" presetSubtype="16" fill="hold" grpId="1" nodeType="clickEffect">
                                  <p:stCondLst>
                                    <p:cond delay="0"/>
                                  </p:stCondLst>
                                  <p:childTnLst>
                                    <p:animEffect transition="out" filter="box(in)">
                                      <p:cBhvr>
                                        <p:cTn id="51" dur="500"/>
                                        <p:tgtEl>
                                          <p:spTgt spid="98308"/>
                                        </p:tgtEl>
                                      </p:cBhvr>
                                    </p:animEffect>
                                    <p:set>
                                      <p:cBhvr>
                                        <p:cTn id="52" dur="1" fill="hold">
                                          <p:stCondLst>
                                            <p:cond delay="499"/>
                                          </p:stCondLst>
                                        </p:cTn>
                                        <p:tgtEl>
                                          <p:spTgt spid="9830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ox(in)">
                                      <p:cBhvr>
                                        <p:cTn id="57" dur="5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xit" presetSubtype="16" fill="hold" grpId="1" nodeType="clickEffect">
                                  <p:stCondLst>
                                    <p:cond delay="0"/>
                                  </p:stCondLst>
                                  <p:childTnLst>
                                    <p:animEffect transition="out" filter="box(in)">
                                      <p:cBhvr>
                                        <p:cTn id="61" dur="500"/>
                                        <p:tgtEl>
                                          <p:spTgt spid="98309"/>
                                        </p:tgtEl>
                                      </p:cBhvr>
                                    </p:animEffect>
                                    <p:set>
                                      <p:cBhvr>
                                        <p:cTn id="62" dur="1" fill="hold">
                                          <p:stCondLst>
                                            <p:cond delay="499"/>
                                          </p:stCondLst>
                                        </p:cTn>
                                        <p:tgtEl>
                                          <p:spTgt spid="9830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ox(in)">
                                      <p:cBhvr>
                                        <p:cTn id="67" dur="500"/>
                                        <p:tgtEl>
                                          <p:spTgt spid="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xit" presetSubtype="16" fill="hold" grpId="1" nodeType="clickEffect">
                                  <p:stCondLst>
                                    <p:cond delay="0"/>
                                  </p:stCondLst>
                                  <p:childTnLst>
                                    <p:animEffect transition="out" filter="box(in)">
                                      <p:cBhvr>
                                        <p:cTn id="71" dur="500"/>
                                        <p:tgtEl>
                                          <p:spTgt spid="98310"/>
                                        </p:tgtEl>
                                      </p:cBhvr>
                                    </p:animEffect>
                                    <p:set>
                                      <p:cBhvr>
                                        <p:cTn id="72" dur="1" fill="hold">
                                          <p:stCondLst>
                                            <p:cond delay="499"/>
                                          </p:stCondLst>
                                        </p:cTn>
                                        <p:tgtEl>
                                          <p:spTgt spid="9831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box(in)">
                                      <p:cBhvr>
                                        <p:cTn id="77" dur="500"/>
                                        <p:tgtEl>
                                          <p:spTgt spid="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98326"/>
                                        </p:tgtEl>
                                        <p:attrNameLst>
                                          <p:attrName>style.visibility</p:attrName>
                                        </p:attrNameLst>
                                      </p:cBhvr>
                                      <p:to>
                                        <p:strVal val="visible"/>
                                      </p:to>
                                    </p:set>
                                    <p:animEffect transition="in" filter="box(in)">
                                      <p:cBhvr>
                                        <p:cTn id="82" dur="500"/>
                                        <p:tgtEl>
                                          <p:spTgt spid="98326"/>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98328"/>
                                        </p:tgtEl>
                                        <p:attrNameLst>
                                          <p:attrName>style.visibility</p:attrName>
                                        </p:attrNameLst>
                                      </p:cBhvr>
                                      <p:to>
                                        <p:strVal val="visible"/>
                                      </p:to>
                                    </p:set>
                                    <p:animEffect transition="in" filter="box(in)">
                                      <p:cBhvr>
                                        <p:cTn id="85" dur="500"/>
                                        <p:tgtEl>
                                          <p:spTgt spid="9832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98324"/>
                                        </p:tgtEl>
                                        <p:attrNameLst>
                                          <p:attrName>style.visibility</p:attrName>
                                        </p:attrNameLst>
                                      </p:cBhvr>
                                      <p:to>
                                        <p:strVal val="visible"/>
                                      </p:to>
                                    </p:set>
                                    <p:animEffect transition="in" filter="box(in)">
                                      <p:cBhvr>
                                        <p:cTn id="90" dur="500"/>
                                        <p:tgtEl>
                                          <p:spTgt spid="98324"/>
                                        </p:tgtEl>
                                      </p:cBhvr>
                                    </p:animEffect>
                                  </p:childTnLst>
                                </p:cTn>
                              </p:par>
                              <p:par>
                                <p:cTn id="91" presetID="4" presetClass="entr" presetSubtype="16" fill="hold" grpId="0" nodeType="withEffect">
                                  <p:stCondLst>
                                    <p:cond delay="0"/>
                                  </p:stCondLst>
                                  <p:childTnLst>
                                    <p:set>
                                      <p:cBhvr>
                                        <p:cTn id="92" dur="1" fill="hold">
                                          <p:stCondLst>
                                            <p:cond delay="0"/>
                                          </p:stCondLst>
                                        </p:cTn>
                                        <p:tgtEl>
                                          <p:spTgt spid="98325"/>
                                        </p:tgtEl>
                                        <p:attrNameLst>
                                          <p:attrName>style.visibility</p:attrName>
                                        </p:attrNameLst>
                                      </p:cBhvr>
                                      <p:to>
                                        <p:strVal val="visible"/>
                                      </p:to>
                                    </p:set>
                                    <p:animEffect transition="in" filter="box(in)">
                                      <p:cBhvr>
                                        <p:cTn id="93" dur="500"/>
                                        <p:tgtEl>
                                          <p:spTgt spid="9832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98327"/>
                                        </p:tgtEl>
                                        <p:attrNameLst>
                                          <p:attrName>style.visibility</p:attrName>
                                        </p:attrNameLst>
                                      </p:cBhvr>
                                      <p:to>
                                        <p:strVal val="visible"/>
                                      </p:to>
                                    </p:set>
                                    <p:animEffect transition="in" filter="box(in)">
                                      <p:cBhvr>
                                        <p:cTn id="98" dur="500"/>
                                        <p:tgtEl>
                                          <p:spTgt spid="98327"/>
                                        </p:tgtEl>
                                      </p:cBhvr>
                                    </p:animEffect>
                                  </p:childTnLst>
                                </p:cTn>
                              </p:par>
                              <p:par>
                                <p:cTn id="99" presetID="4" presetClass="entr" presetSubtype="16" fill="hold" grpId="0" nodeType="withEffect">
                                  <p:stCondLst>
                                    <p:cond delay="0"/>
                                  </p:stCondLst>
                                  <p:childTnLst>
                                    <p:set>
                                      <p:cBhvr>
                                        <p:cTn id="100" dur="1" fill="hold">
                                          <p:stCondLst>
                                            <p:cond delay="0"/>
                                          </p:stCondLst>
                                        </p:cTn>
                                        <p:tgtEl>
                                          <p:spTgt spid="98329"/>
                                        </p:tgtEl>
                                        <p:attrNameLst>
                                          <p:attrName>style.visibility</p:attrName>
                                        </p:attrNameLst>
                                      </p:cBhvr>
                                      <p:to>
                                        <p:strVal val="visible"/>
                                      </p:to>
                                    </p:set>
                                    <p:animEffect transition="in" filter="box(in)">
                                      <p:cBhvr>
                                        <p:cTn id="101" dur="500"/>
                                        <p:tgtEl>
                                          <p:spTgt spid="98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98307" grpId="0"/>
      <p:bldP spid="98307" grpId="1"/>
      <p:bldP spid="98308" grpId="0"/>
      <p:bldP spid="98308" grpId="1"/>
      <p:bldP spid="98309" grpId="0"/>
      <p:bldP spid="98309" grpId="1"/>
      <p:bldP spid="98310" grpId="0"/>
      <p:bldP spid="98310" grpId="1"/>
      <p:bldP spid="98311" grpId="0"/>
      <p:bldP spid="98324" grpId="0" animBg="1"/>
      <p:bldP spid="98325" grpId="0"/>
      <p:bldP spid="98326" grpId="0" animBg="1"/>
      <p:bldP spid="98327" grpId="0" animBg="1"/>
      <p:bldP spid="98328" grpId="0"/>
      <p:bldP spid="983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fall_-_23881 (1080p)">
            <a:hlinkClick r:id="" action="ppaction://media"/>
            <a:extLst>
              <a:ext uri="{FF2B5EF4-FFF2-40B4-BE49-F238E27FC236}">
                <a16:creationId xmlns:a16="http://schemas.microsoft.com/office/drawing/2014/main" id="{561506C8-643B-4B12-8A02-74105EFF97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314" y="48926"/>
            <a:ext cx="12192000" cy="6858000"/>
          </a:xfrm>
          <a:prstGeom prst="rect">
            <a:avLst/>
          </a:prstGeom>
        </p:spPr>
      </p:pic>
      <p:sp>
        <p:nvSpPr>
          <p:cNvPr id="4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AC57832-4163-4ABA-A355-65C0288D87D9}"/>
              </a:ext>
            </a:extLst>
          </p:cNvPr>
          <p:cNvSpPr/>
          <p:nvPr/>
        </p:nvSpPr>
        <p:spPr>
          <a:xfrm>
            <a:off x="1200263" y="5052198"/>
            <a:ext cx="9664846" cy="743409"/>
          </a:xfrm>
          <a:prstGeom prst="rect">
            <a:avLst/>
          </a:prstGeom>
          <a:noFill/>
        </p:spPr>
        <p:txBody>
          <a:bodyPr wrap="square">
            <a:spAutoFit/>
          </a:bodyPr>
          <a:lstStyle/>
          <a:p>
            <a:pPr marL="80251" marR="51994" lvl="0" indent="0" algn="ctr" defTabSz="813816" rtl="0" eaLnBrk="1" fontAlgn="auto" latinLnBrk="0" hangingPunct="1">
              <a:lnSpc>
                <a:spcPct val="150000"/>
              </a:lnSpc>
              <a:spcBef>
                <a:spcPts val="0"/>
              </a:spcBef>
              <a:spcAft>
                <a:spcPts val="600"/>
              </a:spcAft>
              <a:buClrTx/>
              <a:buSzTx/>
              <a:buFontTx/>
              <a:buNone/>
              <a:tabLst/>
              <a:defRPr/>
            </a:pPr>
            <a:r>
              <a:rPr kumimoji="0" lang="en-US" sz="3204" b="1" i="0" u="none" strike="noStrike" kern="1200" cap="none" spc="0" normalizeH="0" baseline="0" noProof="0" dirty="0" err="1">
                <a:ln>
                  <a:noFill/>
                </a:ln>
                <a:solidFill>
                  <a:srgbClr val="0057A5"/>
                </a:solidFill>
                <a:effectLst/>
                <a:uLnTx/>
                <a:uFillTx/>
                <a:latin typeface="Times New Roman" panose="02020603050405020304" pitchFamily="18" charset="0"/>
                <a:ea typeface="+mn-ea"/>
                <a:cs typeface="Times New Roman" panose="02020603050405020304" pitchFamily="18" charset="0"/>
              </a:rPr>
              <a:t>Cảm</a:t>
            </a:r>
            <a:r>
              <a:rPr kumimoji="0" lang="en-US" sz="3204" b="1" i="0" u="none" strike="noStrike" kern="1200" cap="none" spc="0" normalizeH="0" baseline="0" noProof="0" dirty="0">
                <a:ln>
                  <a:noFill/>
                </a:ln>
                <a:solidFill>
                  <a:srgbClr val="0057A5"/>
                </a:solidFill>
                <a:effectLst/>
                <a:uLnTx/>
                <a:uFillTx/>
                <a:latin typeface="Times New Roman" panose="02020603050405020304" pitchFamily="18" charset="0"/>
                <a:ea typeface="+mn-ea"/>
                <a:cs typeface="Times New Roman" panose="02020603050405020304" pitchFamily="18" charset="0"/>
              </a:rPr>
              <a:t> </a:t>
            </a:r>
            <a:r>
              <a:rPr kumimoji="0" lang="vi-VN" sz="3204" b="1" i="0" u="none" strike="noStrike" kern="1200" cap="none" spc="0" normalizeH="0" baseline="0" noProof="0" dirty="0">
                <a:ln>
                  <a:noFill/>
                </a:ln>
                <a:solidFill>
                  <a:srgbClr val="0057A5"/>
                </a:solidFill>
                <a:effectLst/>
                <a:uLnTx/>
                <a:uFillTx/>
                <a:latin typeface="Times New Roman" panose="02020603050405020304" pitchFamily="18" charset="0"/>
                <a:ea typeface="+mn-ea"/>
                <a:cs typeface="Times New Roman" panose="02020603050405020304" pitchFamily="18" charset="0"/>
              </a:rPr>
              <a:t>ơ</a:t>
            </a:r>
            <a:r>
              <a:rPr kumimoji="0" lang="en-US" sz="3204" b="1" i="0" u="none" strike="noStrike" kern="1200" cap="none" spc="0" normalizeH="0" baseline="0" noProof="0" dirty="0">
                <a:ln>
                  <a:noFill/>
                </a:ln>
                <a:solidFill>
                  <a:srgbClr val="0057A5"/>
                </a:solidFill>
                <a:effectLst/>
                <a:uLnTx/>
                <a:uFillTx/>
                <a:latin typeface="Times New Roman" panose="02020603050405020304" pitchFamily="18" charset="0"/>
                <a:ea typeface="+mn-ea"/>
                <a:cs typeface="Times New Roman" panose="02020603050405020304" pitchFamily="18" charset="0"/>
              </a:rPr>
              <a:t>n </a:t>
            </a:r>
            <a:r>
              <a:rPr kumimoji="0" lang="en-US" sz="3204" b="1" i="0" u="none" strike="noStrike" kern="1200" cap="none" spc="0" normalizeH="0" baseline="0" noProof="0" dirty="0" err="1">
                <a:ln>
                  <a:noFill/>
                </a:ln>
                <a:solidFill>
                  <a:srgbClr val="0057A5"/>
                </a:solidFill>
                <a:effectLst/>
                <a:uLnTx/>
                <a:uFillTx/>
                <a:latin typeface="Times New Roman" panose="02020603050405020304" pitchFamily="18" charset="0"/>
                <a:ea typeface="+mn-ea"/>
                <a:cs typeface="Times New Roman" panose="02020603050405020304" pitchFamily="18" charset="0"/>
              </a:rPr>
              <a:t>quý</a:t>
            </a:r>
            <a:r>
              <a:rPr kumimoji="0" lang="en-US" sz="3204" b="1" i="0" u="none" strike="noStrike" kern="1200" cap="none" spc="0" normalizeH="0" baseline="0" noProof="0" dirty="0">
                <a:ln>
                  <a:noFill/>
                </a:ln>
                <a:solidFill>
                  <a:srgbClr val="0057A5"/>
                </a:solidFill>
                <a:effectLst/>
                <a:uLnTx/>
                <a:uFillTx/>
                <a:latin typeface="Times New Roman" panose="02020603050405020304" pitchFamily="18" charset="0"/>
                <a:ea typeface="+mn-ea"/>
                <a:cs typeface="Times New Roman" panose="02020603050405020304" pitchFamily="18" charset="0"/>
              </a:rPr>
              <a:t> </a:t>
            </a:r>
            <a:r>
              <a:rPr kumimoji="0" lang="en-US" sz="3204" b="1" i="0" u="none" strike="noStrike" kern="1200" cap="none" spc="0" normalizeH="0" baseline="0" noProof="0" dirty="0" err="1">
                <a:ln>
                  <a:noFill/>
                </a:ln>
                <a:solidFill>
                  <a:srgbClr val="0057A5"/>
                </a:solidFill>
                <a:effectLst/>
                <a:uLnTx/>
                <a:uFillTx/>
                <a:latin typeface="Times New Roman" panose="02020603050405020304" pitchFamily="18" charset="0"/>
                <a:ea typeface="+mn-ea"/>
                <a:cs typeface="Times New Roman" panose="02020603050405020304" pitchFamily="18" charset="0"/>
              </a:rPr>
              <a:t>thầy</a:t>
            </a:r>
            <a:r>
              <a:rPr kumimoji="0" lang="en-US" sz="3204" b="1" i="0" u="none" strike="noStrike" kern="1200" cap="none" spc="0" normalizeH="0" baseline="0" noProof="0" dirty="0">
                <a:ln>
                  <a:noFill/>
                </a:ln>
                <a:solidFill>
                  <a:srgbClr val="0057A5"/>
                </a:solidFill>
                <a:effectLst/>
                <a:uLnTx/>
                <a:uFillTx/>
                <a:latin typeface="Times New Roman" panose="02020603050405020304" pitchFamily="18" charset="0"/>
                <a:ea typeface="+mn-ea"/>
                <a:cs typeface="Times New Roman" panose="02020603050405020304" pitchFamily="18" charset="0"/>
              </a:rPr>
              <a:t> </a:t>
            </a:r>
            <a:r>
              <a:rPr kumimoji="0" lang="en-US" sz="3204" b="1" i="0" u="none" strike="noStrike" kern="1200" cap="none" spc="0" normalizeH="0" baseline="0" noProof="0" dirty="0" err="1">
                <a:ln>
                  <a:noFill/>
                </a:ln>
                <a:solidFill>
                  <a:srgbClr val="0057A5"/>
                </a:solidFill>
                <a:effectLst/>
                <a:uLnTx/>
                <a:uFillTx/>
                <a:latin typeface="Times New Roman" panose="02020603050405020304" pitchFamily="18" charset="0"/>
                <a:ea typeface="+mn-ea"/>
                <a:cs typeface="Times New Roman" panose="02020603050405020304" pitchFamily="18" charset="0"/>
              </a:rPr>
              <a:t>cô</a:t>
            </a:r>
            <a:r>
              <a:rPr lang="en-US" sz="3204" b="1" dirty="0">
                <a:solidFill>
                  <a:srgbClr val="0057A5"/>
                </a:solidFill>
                <a:latin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E86DE43D-C48F-499E-84CC-3B533A10D863}"/>
              </a:ext>
            </a:extLst>
          </p:cNvPr>
          <p:cNvSpPr/>
          <p:nvPr/>
        </p:nvSpPr>
        <p:spPr>
          <a:xfrm>
            <a:off x="1578430" y="1810558"/>
            <a:ext cx="8919340" cy="2938048"/>
          </a:xfrm>
          <a:prstGeom prst="rect">
            <a:avLst/>
          </a:prstGeom>
        </p:spPr>
        <p:txBody>
          <a:bodyPr wrap="square">
            <a:spAutoFit/>
          </a:bodyPr>
          <a:lstStyle/>
          <a:p>
            <a:pPr marL="80251" marR="51994" lvl="0" indent="0" algn="ctr" defTabSz="813816" rtl="0" eaLnBrk="1" fontAlgn="auto" latinLnBrk="0" hangingPunct="1">
              <a:lnSpc>
                <a:spcPct val="150000"/>
              </a:lnSpc>
              <a:spcBef>
                <a:spcPts val="0"/>
              </a:spcBef>
              <a:spcAft>
                <a:spcPts val="600"/>
              </a:spcAft>
              <a:buClrTx/>
              <a:buSzTx/>
              <a:buFontTx/>
              <a:buNone/>
              <a:tabLst/>
              <a:defRPr/>
            </a:pPr>
            <a:r>
              <a:rPr kumimoji="0" lang="en-US" sz="249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9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9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249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9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NỐI</a:t>
            </a:r>
            <a:r>
              <a:rPr kumimoji="0" lang="en-US" sz="249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92"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TIẾP</a:t>
            </a:r>
            <a:r>
              <a:rPr kumimoji="0" lang="en-US" sz="2492"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a:p>
            <a:pPr algn="just">
              <a:lnSpc>
                <a:spcPct val="107000"/>
              </a:lnSpc>
              <a:spcAft>
                <a:spcPts val="800"/>
              </a:spcAft>
            </a:pPr>
            <a:r>
              <a:rPr kumimoji="0" lang="en-US" sz="30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gang,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thép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Hoàn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20.6 - 20.8, 20.11- 20.12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SBT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marL="80251" marR="51994" lvl="0" indent="0" defTabSz="813816" rtl="0" eaLnBrk="1" fontAlgn="auto" latinLnBrk="0" hangingPunct="1">
              <a:lnSpc>
                <a:spcPct val="150000"/>
              </a:lnSpc>
              <a:spcBef>
                <a:spcPts val="0"/>
              </a:spcBef>
              <a:spcAft>
                <a:spcPts val="600"/>
              </a:spcAft>
              <a:buClrTx/>
              <a:buSzTx/>
              <a:buFontTx/>
              <a:buNone/>
              <a:tabLst/>
              <a:defRPr/>
            </a:pPr>
            <a:endParaRPr kumimoji="0" lang="en-US" sz="249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328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boys sitting in grass with a guitar&#10;&#10;Description automatically generated">
            <a:extLst>
              <a:ext uri="{FF2B5EF4-FFF2-40B4-BE49-F238E27FC236}">
                <a16:creationId xmlns:a16="http://schemas.microsoft.com/office/drawing/2014/main" id="{2BE66AF9-05CA-4451-B68C-23C9352C9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3" y="0"/>
            <a:ext cx="12253145" cy="6858000"/>
          </a:xfrm>
          <a:prstGeom prst="rect">
            <a:avLst/>
          </a:prstGeom>
        </p:spPr>
      </p:pic>
      <p:sp>
        <p:nvSpPr>
          <p:cNvPr id="9" name="Hộp Văn bản 8">
            <a:extLst>
              <a:ext uri="{FF2B5EF4-FFF2-40B4-BE49-F238E27FC236}">
                <a16:creationId xmlns:a16="http://schemas.microsoft.com/office/drawing/2014/main" id="{8E7BFD84-2952-4DB1-AB4D-8251BFD0EA89}"/>
              </a:ext>
            </a:extLst>
          </p:cNvPr>
          <p:cNvSpPr txBox="1"/>
          <p:nvPr/>
        </p:nvSpPr>
        <p:spPr>
          <a:xfrm>
            <a:off x="4198919" y="1223776"/>
            <a:ext cx="3181549" cy="523220"/>
          </a:xfrm>
          <a:prstGeom prst="rect">
            <a:avLst/>
          </a:prstGeom>
          <a:noFill/>
        </p:spPr>
        <p:txBody>
          <a:bodyPr wrap="square" rtlCol="0">
            <a:prstTxWarp prst="textInflate">
              <a:avLst/>
            </a:prstTxWarp>
            <a:spAutoFit/>
          </a:bodyPr>
          <a:lstStyle/>
          <a:p>
            <a:pPr algn="ctr" defTabSz="804672">
              <a:spcAft>
                <a:spcPts val="600"/>
              </a:spcAft>
            </a:pPr>
            <a:r>
              <a:rPr lang="en-US" sz="2800" kern="1200" dirty="0" err="1">
                <a:solidFill>
                  <a:schemeClr val="tx1"/>
                </a:solidFill>
                <a:latin typeface="Times New Roman" panose="02020603050405020304" pitchFamily="18" charset="0"/>
                <a:cs typeface="Times New Roman" panose="02020603050405020304" pitchFamily="18" charset="0"/>
              </a:rPr>
              <a:t>LUẬT</a:t>
            </a:r>
            <a:r>
              <a:rPr lang="en-US" sz="2800" kern="1200" dirty="0">
                <a:solidFill>
                  <a:schemeClr val="tx1"/>
                </a:solidFill>
                <a:latin typeface="Times New Roman" panose="02020603050405020304" pitchFamily="18" charset="0"/>
                <a:cs typeface="Times New Roman" panose="02020603050405020304" pitchFamily="18" charset="0"/>
              </a:rPr>
              <a:t> CH</a:t>
            </a:r>
            <a:r>
              <a:rPr lang="vi-VN" sz="2800" kern="1200" dirty="0">
                <a:solidFill>
                  <a:schemeClr val="tx1"/>
                </a:solidFill>
                <a:latin typeface="Times New Roman" panose="02020603050405020304" pitchFamily="18" charset="0"/>
                <a:cs typeface="Times New Roman" panose="02020603050405020304" pitchFamily="18" charset="0"/>
              </a:rPr>
              <a:t>Ơ</a:t>
            </a:r>
            <a:r>
              <a:rPr lang="en-US" sz="2800" kern="1200" dirty="0">
                <a:solidFill>
                  <a:schemeClr val="tx1"/>
                </a:solidFill>
                <a:latin typeface="Times New Roman" panose="02020603050405020304" pitchFamily="18" charset="0"/>
                <a:cs typeface="Times New Roman" panose="02020603050405020304" pitchFamily="18" charset="0"/>
              </a:rPr>
              <a:t>I</a:t>
            </a:r>
            <a:endParaRPr lang="en-US" sz="3200" dirty="0">
              <a:latin typeface="Times New Roman" panose="02020603050405020304" pitchFamily="18" charset="0"/>
              <a:cs typeface="Times New Roman" panose="02020603050405020304" pitchFamily="18" charset="0"/>
            </a:endParaRPr>
          </a:p>
        </p:txBody>
      </p:sp>
      <p:sp>
        <p:nvSpPr>
          <p:cNvPr id="2" name="Tiêu đề 1">
            <a:extLst>
              <a:ext uri="{FF2B5EF4-FFF2-40B4-BE49-F238E27FC236}">
                <a16:creationId xmlns:a16="http://schemas.microsoft.com/office/drawing/2014/main" id="{C59B9301-7566-44BC-85F6-E1C108C552C4}"/>
              </a:ext>
            </a:extLst>
          </p:cNvPr>
          <p:cNvSpPr>
            <a:spLocks noGrp="1"/>
          </p:cNvSpPr>
          <p:nvPr>
            <p:ph type="title"/>
          </p:nvPr>
        </p:nvSpPr>
        <p:spPr>
          <a:xfrm>
            <a:off x="0" y="4083646"/>
            <a:ext cx="12222572" cy="2325467"/>
          </a:xfrm>
        </p:spPr>
        <p:txBody>
          <a:bodyPr vert="horz" lIns="91440" tIns="45720" rIns="91440" bIns="45720" rtlCol="0" anchor="b">
            <a:noAutofit/>
          </a:bodyPr>
          <a:lstStyle/>
          <a:p>
            <a:pPr algn="just"/>
            <a:r>
              <a:rPr lang="en-US" sz="3600" b="1" dirty="0" err="1">
                <a:solidFill>
                  <a:schemeClr val="bg1"/>
                </a:solidFill>
                <a:latin typeface="Times New Roman" panose="02020603050405020304" pitchFamily="18" charset="0"/>
                <a:cs typeface="Times New Roman" panose="02020603050405020304" pitchFamily="18" charset="0"/>
              </a:rPr>
              <a:t>Mỗi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lần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lượt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mở</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bức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tranh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mỗi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đúng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20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nhóm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chọn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đúng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30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đúng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chủ</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đề</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bức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tranh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trước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mở</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50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chiến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tổng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nhất</a:t>
            </a:r>
            <a:r>
              <a:rPr lang="en-US" sz="3600" b="1" dirty="0">
                <a:solidFill>
                  <a:schemeClr val="bg1"/>
                </a:solidFill>
                <a:latin typeface="Times New Roman" panose="02020603050405020304" pitchFamily="18" charset="0"/>
                <a:cs typeface="Times New Roman" panose="02020603050405020304" pitchFamily="18" charset="0"/>
              </a:rPr>
              <a:t>.</a:t>
            </a:r>
            <a:br>
              <a:rPr lang="en-US" sz="3600" b="1" dirty="0">
                <a:solidFill>
                  <a:schemeClr val="bg1"/>
                </a:solidFill>
                <a:latin typeface="Times New Roman" panose="02020603050405020304" pitchFamily="18" charset="0"/>
                <a:cs typeface="Times New Roman" panose="02020603050405020304" pitchFamily="18" charset="0"/>
              </a:rPr>
            </a:br>
            <a:r>
              <a:rPr lang="en-US" sz="3600" b="1" dirty="0" err="1">
                <a:solidFill>
                  <a:schemeClr val="bg1"/>
                </a:solidFill>
                <a:latin typeface="Times New Roman" panose="02020603050405020304" pitchFamily="18" charset="0"/>
                <a:cs typeface="Times New Roman" panose="02020603050405020304" pitchFamily="18" charset="0"/>
              </a:rPr>
              <a:t>Thời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suy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mỗi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hỏi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30 </a:t>
            </a:r>
            <a:r>
              <a:rPr lang="en-US" sz="3600" b="1" dirty="0" err="1">
                <a:solidFill>
                  <a:schemeClr val="bg1"/>
                </a:solidFill>
                <a:latin typeface="Times New Roman" panose="02020603050405020304" pitchFamily="18" charset="0"/>
                <a:cs typeface="Times New Roman" panose="02020603050405020304" pitchFamily="18" charset="0"/>
              </a:rPr>
              <a:t>giây</a:t>
            </a:r>
            <a:r>
              <a:rPr lang="en-US" sz="3600" b="1" dirty="0">
                <a:solidFill>
                  <a:schemeClr val="bg1"/>
                </a:solidFill>
                <a:latin typeface="Times New Roman" panose="02020603050405020304" pitchFamily="18" charset="0"/>
                <a:cs typeface="Times New Roman" panose="02020603050405020304" pitchFamily="18" charset="0"/>
              </a:rPr>
              <a:t>. Sau </a:t>
            </a: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lệnh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giờ</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giơ</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phần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giơ</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chậm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không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8" name="Hộp Văn bản 8">
            <a:extLst>
              <a:ext uri="{FF2B5EF4-FFF2-40B4-BE49-F238E27FC236}">
                <a16:creationId xmlns:a16="http://schemas.microsoft.com/office/drawing/2014/main" id="{9221DC82-7F46-4F2C-B890-75DCB457D1A6}"/>
              </a:ext>
            </a:extLst>
          </p:cNvPr>
          <p:cNvSpPr txBox="1"/>
          <p:nvPr/>
        </p:nvSpPr>
        <p:spPr>
          <a:xfrm>
            <a:off x="3445329" y="211742"/>
            <a:ext cx="4344881" cy="52322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prstTxWarp prst="textChevron">
              <a:avLst/>
            </a:prstTxWarp>
            <a:spAutoFit/>
          </a:bodyPr>
          <a:lstStyle/>
          <a:p>
            <a:pPr algn="ctr" defTabSz="804672">
              <a:spcAft>
                <a:spcPts val="600"/>
              </a:spcAft>
            </a:pP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TRÒ</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CHƠI</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MẢNH</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GHÉP</a:t>
            </a:r>
            <a:endPar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0118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8">
            <a:extLst>
              <a:ext uri="{FF2B5EF4-FFF2-40B4-BE49-F238E27FC236}">
                <a16:creationId xmlns:a16="http://schemas.microsoft.com/office/drawing/2014/main" id="{5BA086AF-7C5D-5A4E-7A43-0583E362AC25}"/>
              </a:ext>
            </a:extLst>
          </p:cNvPr>
          <p:cNvSpPr txBox="1"/>
          <p:nvPr/>
        </p:nvSpPr>
        <p:spPr>
          <a:xfrm>
            <a:off x="3423747" y="142833"/>
            <a:ext cx="4598819" cy="5817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prstTxWarp prst="textChevron">
              <a:avLst/>
            </a:prstTxWarp>
            <a:spAutoFit/>
          </a:bodyPr>
          <a:lstStyle/>
          <a:p>
            <a:pPr algn="ctr" defTabSz="804672">
              <a:spcAft>
                <a:spcPts val="600"/>
              </a:spcAft>
            </a:pP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TRÒ</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CHƠI</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MẢNH</a:t>
            </a:r>
            <a:r>
              <a:rPr lang="en-US" sz="28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800" b="1" kern="12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GHÉP</a:t>
            </a:r>
            <a:endPar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02DB3F-E0F8-B3BB-E4DF-A6919F577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58" y="1387863"/>
            <a:ext cx="5961458" cy="3622413"/>
          </a:xfrm>
          <a:prstGeom prst="rect">
            <a:avLst/>
          </a:prstGeom>
        </p:spPr>
      </p:pic>
      <p:sp>
        <p:nvSpPr>
          <p:cNvPr id="20" name="mảnh 3">
            <a:extLst>
              <a:ext uri="{FF2B5EF4-FFF2-40B4-BE49-F238E27FC236}">
                <a16:creationId xmlns:a16="http://schemas.microsoft.com/office/drawing/2014/main" id="{5D1E462A-A040-3223-C639-AD581F5DCA02}"/>
              </a:ext>
            </a:extLst>
          </p:cNvPr>
          <p:cNvSpPr/>
          <p:nvPr/>
        </p:nvSpPr>
        <p:spPr>
          <a:xfrm>
            <a:off x="1163372" y="3116753"/>
            <a:ext cx="2935915" cy="1905641"/>
          </a:xfrm>
          <a:prstGeom prst="rect">
            <a:avLst/>
          </a:prstGeom>
          <a:ln w="76200">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804672">
              <a:spcAft>
                <a:spcPts val="600"/>
              </a:spcAft>
            </a:pPr>
            <a:r>
              <a:rPr lang="en-US" sz="8448" kern="1200">
                <a:solidFill>
                  <a:schemeClr val="dk1"/>
                </a:solidFill>
                <a:latin typeface="+mn-lt"/>
                <a:ea typeface="+mn-ea"/>
                <a:cs typeface="+mn-cs"/>
              </a:rPr>
              <a:t>3</a:t>
            </a:r>
            <a:endParaRPr lang="en-US" sz="9600"/>
          </a:p>
        </p:txBody>
      </p:sp>
      <p:sp>
        <p:nvSpPr>
          <p:cNvPr id="21" name="mảnh 4">
            <a:extLst>
              <a:ext uri="{FF2B5EF4-FFF2-40B4-BE49-F238E27FC236}">
                <a16:creationId xmlns:a16="http://schemas.microsoft.com/office/drawing/2014/main" id="{8303AB0D-942B-5D62-5B25-028A461D492D}"/>
              </a:ext>
            </a:extLst>
          </p:cNvPr>
          <p:cNvSpPr/>
          <p:nvPr/>
        </p:nvSpPr>
        <p:spPr>
          <a:xfrm>
            <a:off x="4143059" y="3068304"/>
            <a:ext cx="2935915" cy="1954090"/>
          </a:xfrm>
          <a:prstGeom prst="rect">
            <a:avLst/>
          </a:prstGeom>
          <a:ln w="7620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804672">
              <a:spcAft>
                <a:spcPts val="600"/>
              </a:spcAft>
            </a:pPr>
            <a:r>
              <a:rPr lang="en-US" sz="8448" kern="1200" dirty="0">
                <a:solidFill>
                  <a:schemeClr val="dk1"/>
                </a:solidFill>
                <a:latin typeface="+mn-lt"/>
                <a:ea typeface="+mn-ea"/>
                <a:cs typeface="+mn-cs"/>
              </a:rPr>
              <a:t>4</a:t>
            </a:r>
            <a:endParaRPr lang="en-US" sz="9600" dirty="0"/>
          </a:p>
        </p:txBody>
      </p:sp>
      <p:sp>
        <p:nvSpPr>
          <p:cNvPr id="22" name="mảnh 1">
            <a:extLst>
              <a:ext uri="{FF2B5EF4-FFF2-40B4-BE49-F238E27FC236}">
                <a16:creationId xmlns:a16="http://schemas.microsoft.com/office/drawing/2014/main" id="{76E5420F-F388-B0A6-F90A-2B91EA6097F2}"/>
              </a:ext>
            </a:extLst>
          </p:cNvPr>
          <p:cNvSpPr/>
          <p:nvPr/>
        </p:nvSpPr>
        <p:spPr>
          <a:xfrm>
            <a:off x="1163372" y="1315104"/>
            <a:ext cx="2935915" cy="1789622"/>
          </a:xfrm>
          <a:prstGeom prst="rect">
            <a:avLst/>
          </a:prstGeom>
          <a:ln w="762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804672">
              <a:spcAft>
                <a:spcPts val="600"/>
              </a:spcAft>
            </a:pPr>
            <a:r>
              <a:rPr lang="en-US" sz="8448" kern="1200" dirty="0">
                <a:solidFill>
                  <a:schemeClr val="dk1"/>
                </a:solidFill>
                <a:latin typeface="+mn-lt"/>
                <a:ea typeface="+mn-ea"/>
                <a:cs typeface="+mn-cs"/>
              </a:rPr>
              <a:t>1</a:t>
            </a:r>
            <a:endParaRPr lang="en-US" sz="9600" dirty="0"/>
          </a:p>
        </p:txBody>
      </p:sp>
      <p:sp>
        <p:nvSpPr>
          <p:cNvPr id="23" name="mảnh 2">
            <a:extLst>
              <a:ext uri="{FF2B5EF4-FFF2-40B4-BE49-F238E27FC236}">
                <a16:creationId xmlns:a16="http://schemas.microsoft.com/office/drawing/2014/main" id="{B57481BF-18F0-89A2-0678-38C90E960459}"/>
              </a:ext>
            </a:extLst>
          </p:cNvPr>
          <p:cNvSpPr/>
          <p:nvPr/>
        </p:nvSpPr>
        <p:spPr>
          <a:xfrm>
            <a:off x="4121694" y="1266563"/>
            <a:ext cx="2935915" cy="1789622"/>
          </a:xfrm>
          <a:prstGeom prst="rect">
            <a:avLst/>
          </a:prstGeom>
          <a:ln w="7620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804672">
              <a:spcAft>
                <a:spcPts val="600"/>
              </a:spcAft>
            </a:pPr>
            <a:r>
              <a:rPr lang="en-US" sz="8448" kern="1200" dirty="0">
                <a:solidFill>
                  <a:schemeClr val="dk1"/>
                </a:solidFill>
                <a:latin typeface="+mn-lt"/>
                <a:ea typeface="+mn-ea"/>
                <a:cs typeface="+mn-cs"/>
              </a:rPr>
              <a:t>2</a:t>
            </a:r>
            <a:endParaRPr lang="en-US" sz="9600" dirty="0"/>
          </a:p>
        </p:txBody>
      </p:sp>
      <p:sp>
        <p:nvSpPr>
          <p:cNvPr id="24" name="câu 1">
            <a:extLst>
              <a:ext uri="{FF2B5EF4-FFF2-40B4-BE49-F238E27FC236}">
                <a16:creationId xmlns:a16="http://schemas.microsoft.com/office/drawing/2014/main" id="{FC8E609E-457B-36B6-A2F1-6CF21661EF36}"/>
              </a:ext>
            </a:extLst>
          </p:cNvPr>
          <p:cNvSpPr/>
          <p:nvPr/>
        </p:nvSpPr>
        <p:spPr>
          <a:xfrm>
            <a:off x="599321" y="5254434"/>
            <a:ext cx="10247670" cy="865569"/>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indent="457200" algn="just">
              <a:lnSpc>
                <a:spcPct val="115000"/>
              </a:lnSpc>
              <a:spcAft>
                <a:spcPts val="0"/>
              </a:spcAft>
            </a:pPr>
            <a:r>
              <a:rPr lang="en-US" sz="2800" b="1" kern="100" dirty="0" err="1">
                <a:solidFill>
                  <a:schemeClr val="tx1"/>
                </a:solidFill>
                <a:latin typeface="Times New Roman" panose="02020603050405020304" pitchFamily="18" charset="0"/>
                <a:ea typeface="Calibri" panose="020F0502020204030204" pitchFamily="34" charset="0"/>
              </a:rPr>
              <a:t>Câu</a:t>
            </a:r>
            <a:r>
              <a:rPr lang="en-US" sz="2800" b="1" kern="100" dirty="0">
                <a:solidFill>
                  <a:schemeClr val="tx1"/>
                </a:solidFill>
                <a:latin typeface="Times New Roman" panose="02020603050405020304" pitchFamily="18" charset="0"/>
                <a:ea typeface="Calibri" panose="020F0502020204030204" pitchFamily="34" charset="0"/>
              </a:rPr>
              <a:t> 1:</a:t>
            </a:r>
            <a:r>
              <a:rPr lang="en-US" sz="2800" kern="100" dirty="0">
                <a:solidFill>
                  <a:srgbClr val="FF0000"/>
                </a:solidFill>
                <a:latin typeface="Times New Roman" panose="02020603050405020304" pitchFamily="18" charset="0"/>
                <a:ea typeface="Calibri" panose="020F0502020204030204" pitchFamily="34" charset="0"/>
              </a:rPr>
              <a:t>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Gang là hợp kim của sắt với nhiều nguyên tố, trong đó carbon chiếm </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bao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endParaRPr>
          </a:p>
        </p:txBody>
      </p:sp>
      <p:sp>
        <p:nvSpPr>
          <p:cNvPr id="25" name="đáp án câu 1">
            <a:extLst>
              <a:ext uri="{FF2B5EF4-FFF2-40B4-BE49-F238E27FC236}">
                <a16:creationId xmlns:a16="http://schemas.microsoft.com/office/drawing/2014/main" id="{835C3A8D-0E09-1C47-D7C9-DEFB2BB433BF}"/>
              </a:ext>
            </a:extLst>
          </p:cNvPr>
          <p:cNvSpPr/>
          <p:nvPr/>
        </p:nvSpPr>
        <p:spPr>
          <a:xfrm>
            <a:off x="9954866" y="1359039"/>
            <a:ext cx="2249527" cy="3555848"/>
          </a:xfrm>
          <a:prstGeom prst="verticalScroll">
            <a:avLst/>
          </a:prstGeom>
          <a:solidFill>
            <a:srgbClr val="2616F2"/>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72">
              <a:spcAft>
                <a:spcPts val="600"/>
              </a:spcAft>
            </a:pPr>
            <a:endParaRPr lang="en-US" sz="2000" dirty="0">
              <a:solidFill>
                <a:schemeClr val="bg1"/>
              </a:solidFill>
              <a:latin typeface="Times New Roman" panose="02020603050405020304" pitchFamily="18" charset="0"/>
              <a:cs typeface="Times New Roman" panose="02020603050405020304" pitchFamily="18" charset="0"/>
            </a:endParaRPr>
          </a:p>
          <a:p>
            <a:pPr algn="ctr" defTabSz="804672">
              <a:spcAft>
                <a:spcPts val="600"/>
              </a:spcAft>
            </a:pPr>
            <a:endParaRPr lang="en-US" sz="2000" dirty="0">
              <a:solidFill>
                <a:schemeClr val="bg1"/>
              </a:solidFill>
              <a:latin typeface="Times New Roman" panose="02020603050405020304" pitchFamily="18" charset="0"/>
              <a:cs typeface="Times New Roman" panose="02020603050405020304" pitchFamily="18" charset="0"/>
            </a:endParaRPr>
          </a:p>
          <a:p>
            <a:pPr algn="ctr" defTabSz="804672">
              <a:spcAft>
                <a:spcPts val="600"/>
              </a:spcAft>
            </a:pPr>
            <a:r>
              <a:rPr lang="en-US" sz="3900" dirty="0">
                <a:solidFill>
                  <a:schemeClr val="bg1"/>
                </a:solidFill>
                <a:latin typeface="Times New Roman" panose="02020603050405020304" pitchFamily="18" charset="0"/>
                <a:cs typeface="Times New Roman" panose="02020603050405020304" pitchFamily="18" charset="0"/>
              </a:rPr>
              <a:t>2- 5%</a:t>
            </a:r>
          </a:p>
          <a:p>
            <a:pPr algn="ctr" defTabSz="804672">
              <a:spcAft>
                <a:spcPts val="600"/>
              </a:spcAft>
            </a:pPr>
            <a:endParaRPr lang="en-US" sz="6000" dirty="0">
              <a:solidFill>
                <a:schemeClr val="bg1"/>
              </a:solidFill>
              <a:latin typeface="Times New Roman" panose="02020603050405020304" pitchFamily="18" charset="0"/>
              <a:cs typeface="Times New Roman" panose="02020603050405020304" pitchFamily="18" charset="0"/>
            </a:endParaRPr>
          </a:p>
        </p:txBody>
      </p:sp>
      <p:sp>
        <p:nvSpPr>
          <p:cNvPr id="26" name="câu 2">
            <a:extLst>
              <a:ext uri="{FF2B5EF4-FFF2-40B4-BE49-F238E27FC236}">
                <a16:creationId xmlns:a16="http://schemas.microsoft.com/office/drawing/2014/main" id="{F0D5B441-D15B-90E0-B3EC-2F405A115118}"/>
              </a:ext>
            </a:extLst>
          </p:cNvPr>
          <p:cNvSpPr/>
          <p:nvPr/>
        </p:nvSpPr>
        <p:spPr>
          <a:xfrm>
            <a:off x="518541" y="5240870"/>
            <a:ext cx="10409229" cy="761757"/>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indent="457200" algn="just">
              <a:lnSpc>
                <a:spcPct val="115000"/>
              </a:lnSpc>
              <a:spcAft>
                <a:spcPts val="0"/>
              </a:spcAft>
            </a:pPr>
            <a:r>
              <a:rPr lang="en-US" sz="2600" b="1" kern="100" dirty="0" err="1">
                <a:solidFill>
                  <a:schemeClr val="tx1"/>
                </a:solidFill>
                <a:latin typeface="Times New Roman" panose="02020603050405020304" pitchFamily="18" charset="0"/>
                <a:ea typeface="Calibri" panose="020F0502020204030204" pitchFamily="34" charset="0"/>
              </a:rPr>
              <a:t>Câu</a:t>
            </a:r>
            <a:r>
              <a:rPr lang="en-US" sz="2600" b="1" kern="100" dirty="0">
                <a:solidFill>
                  <a:schemeClr val="tx1"/>
                </a:solidFill>
                <a:latin typeface="Times New Roman" panose="02020603050405020304" pitchFamily="18" charset="0"/>
                <a:ea typeface="Calibri" panose="020F0502020204030204" pitchFamily="34" charset="0"/>
              </a:rPr>
              <a:t> 2:</a:t>
            </a:r>
            <a:r>
              <a:rPr lang="en-US" sz="2600" kern="100" dirty="0">
                <a:solidFill>
                  <a:srgbClr val="FF0000"/>
                </a:solidFill>
                <a:latin typeface="Times New Roman" panose="02020603050405020304" pitchFamily="18" charset="0"/>
                <a:ea typeface="Calibri" panose="020F0502020204030204" pitchFamily="34" charset="0"/>
              </a:rPr>
              <a:t>Từ </a:t>
            </a:r>
            <a:r>
              <a:rPr lang="en-US" sz="2600" kern="100" dirty="0" err="1">
                <a:solidFill>
                  <a:srgbClr val="FF0000"/>
                </a:solidFill>
                <a:latin typeface="Times New Roman" panose="02020603050405020304" pitchFamily="18" charset="0"/>
                <a:ea typeface="Calibri" panose="020F0502020204030204" pitchFamily="34" charset="0"/>
              </a:rPr>
              <a:t>quặng</a:t>
            </a:r>
            <a:r>
              <a:rPr lang="en-US" sz="2600" kern="1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cs typeface="Times New Roman" panose="02020603050405020304" pitchFamily="18" charset="0"/>
              </a:rPr>
              <a:t>Hemantit</a:t>
            </a:r>
            <a:r>
              <a:rPr lang="en-US" sz="2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solidFill>
                  <a:srgbClr val="FF0000"/>
                </a:solidFill>
                <a:latin typeface="Times New Roman" panose="02020603050405020304" pitchFamily="18" charset="0"/>
                <a:ea typeface="Calibri" panose="020F0502020204030204" pitchFamily="34" charset="0"/>
              </a:rPr>
              <a:t>người</a:t>
            </a:r>
            <a:r>
              <a:rPr lang="en-US" sz="2600" kern="100" dirty="0">
                <a:solidFill>
                  <a:srgbClr val="FF0000"/>
                </a:solidFill>
                <a:latin typeface="Times New Roman" panose="02020603050405020304" pitchFamily="18" charset="0"/>
                <a:ea typeface="Calibri" panose="020F0502020204030204" pitchFamily="34" charset="0"/>
              </a:rPr>
              <a:t> ta </a:t>
            </a:r>
            <a:r>
              <a:rPr lang="en-US" sz="2600" kern="100" dirty="0" err="1">
                <a:solidFill>
                  <a:srgbClr val="FF0000"/>
                </a:solidFill>
                <a:latin typeface="Times New Roman" panose="02020603050405020304" pitchFamily="18" charset="0"/>
                <a:ea typeface="Calibri" panose="020F0502020204030204" pitchFamily="34" charset="0"/>
              </a:rPr>
              <a:t>có</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thể</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sản</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xuất</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được</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kim</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loại</a:t>
            </a:r>
            <a:r>
              <a:rPr lang="en-US" sz="2600" kern="100" dirty="0">
                <a:solidFill>
                  <a:srgbClr val="FF0000"/>
                </a:solidFill>
                <a:latin typeface="Times New Roman" panose="02020603050405020304" pitchFamily="18" charset="0"/>
                <a:ea typeface="Calibri" panose="020F0502020204030204" pitchFamily="34" charset="0"/>
              </a:rPr>
              <a:t> </a:t>
            </a:r>
            <a:r>
              <a:rPr lang="en-US" sz="2600" kern="100" dirty="0" err="1">
                <a:solidFill>
                  <a:srgbClr val="FF0000"/>
                </a:solidFill>
                <a:latin typeface="Times New Roman" panose="02020603050405020304" pitchFamily="18" charset="0"/>
                <a:ea typeface="Calibri" panose="020F0502020204030204" pitchFamily="34" charset="0"/>
              </a:rPr>
              <a:t>nào</a:t>
            </a:r>
            <a:r>
              <a:rPr lang="en-US" sz="2600" kern="100" dirty="0">
                <a:solidFill>
                  <a:srgbClr val="FF0000"/>
                </a:solidFill>
                <a:latin typeface="Times New Roman" panose="02020603050405020304" pitchFamily="18" charset="0"/>
                <a:ea typeface="Calibri" panose="020F0502020204030204" pitchFamily="34" charset="0"/>
              </a:rPr>
              <a:t>?</a:t>
            </a:r>
            <a:endParaRPr lang="en-US" sz="2600" dirty="0">
              <a:solidFill>
                <a:srgbClr val="FF0000"/>
              </a:solidFill>
              <a:latin typeface="Times New Roman" panose="02020603050405020304" pitchFamily="18" charset="0"/>
              <a:ea typeface="Calibri" panose="020F0502020204030204" pitchFamily="34" charset="0"/>
            </a:endParaRPr>
          </a:p>
        </p:txBody>
      </p:sp>
      <p:sp>
        <p:nvSpPr>
          <p:cNvPr id="27" name="đáp án câu 2">
            <a:extLst>
              <a:ext uri="{FF2B5EF4-FFF2-40B4-BE49-F238E27FC236}">
                <a16:creationId xmlns:a16="http://schemas.microsoft.com/office/drawing/2014/main" id="{EEC15502-50E9-3939-AFEF-724485F81779}"/>
              </a:ext>
            </a:extLst>
          </p:cNvPr>
          <p:cNvSpPr/>
          <p:nvPr/>
        </p:nvSpPr>
        <p:spPr>
          <a:xfrm>
            <a:off x="9949959" y="1264613"/>
            <a:ext cx="2249527" cy="3555848"/>
          </a:xfrm>
          <a:prstGeom prst="verticalScroll">
            <a:avLst/>
          </a:prstGeom>
          <a:solidFill>
            <a:srgbClr val="2616F2"/>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672">
              <a:spcAft>
                <a:spcPts val="600"/>
              </a:spcAft>
            </a:pPr>
            <a:r>
              <a:rPr lang="en-US" sz="3520" dirty="0">
                <a:latin typeface="Times New Roman" panose="02020603050405020304" pitchFamily="18" charset="0"/>
                <a:cs typeface="Times New Roman" panose="02020603050405020304" pitchFamily="18" charset="0"/>
              </a:rPr>
              <a:t>Fe</a:t>
            </a:r>
            <a:endParaRPr lang="en-US" sz="3520" kern="1200" dirty="0">
              <a:solidFill>
                <a:schemeClr val="lt1"/>
              </a:solidFill>
              <a:latin typeface="Times New Roman" panose="02020603050405020304" pitchFamily="18" charset="0"/>
              <a:ea typeface="+mn-ea"/>
              <a:cs typeface="Times New Roman" panose="02020603050405020304" pitchFamily="18" charset="0"/>
            </a:endParaRPr>
          </a:p>
        </p:txBody>
      </p:sp>
      <p:sp>
        <p:nvSpPr>
          <p:cNvPr id="28" name="câu 3">
            <a:extLst>
              <a:ext uri="{FF2B5EF4-FFF2-40B4-BE49-F238E27FC236}">
                <a16:creationId xmlns:a16="http://schemas.microsoft.com/office/drawing/2014/main" id="{2537EB8A-F91B-DE8C-69E4-BDD39F9C7C7F}"/>
              </a:ext>
            </a:extLst>
          </p:cNvPr>
          <p:cNvSpPr/>
          <p:nvPr/>
        </p:nvSpPr>
        <p:spPr>
          <a:xfrm>
            <a:off x="479923" y="5176389"/>
            <a:ext cx="10219455" cy="1652475"/>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marL="540385" lvl="0" algn="just" defTabSz="457200">
              <a:lnSpc>
                <a:spcPct val="112000"/>
              </a:lnSpc>
            </a:pPr>
            <a:r>
              <a:rPr lang="en-US" sz="2600" b="1" kern="100" dirty="0" err="1">
                <a:solidFill>
                  <a:schemeClr val="tx1"/>
                </a:solidFill>
                <a:latin typeface="Times New Roman" panose="02020603050405020304" pitchFamily="18" charset="0"/>
                <a:ea typeface="Calibri" panose="020F0502020204030204" pitchFamily="34" charset="0"/>
              </a:rPr>
              <a:t>Câu</a:t>
            </a:r>
            <a:r>
              <a:rPr lang="en-US" sz="2600" b="1" kern="100" dirty="0">
                <a:solidFill>
                  <a:schemeClr val="tx1"/>
                </a:solidFill>
                <a:latin typeface="Times New Roman" panose="02020603050405020304" pitchFamily="18" charset="0"/>
                <a:ea typeface="Calibri" panose="020F0502020204030204" pitchFamily="34" charset="0"/>
              </a:rPr>
              <a:t> 3:</a:t>
            </a:r>
            <a:r>
              <a:rPr lang="en-US" sz="2600" kern="100" dirty="0">
                <a:solidFill>
                  <a:srgbClr val="FF0000"/>
                </a:solidFill>
                <a:latin typeface="Times New Roman" panose="02020603050405020304" pitchFamily="18" charset="0"/>
                <a:ea typeface="Calibri" panose="020F0502020204030204" pitchFamily="34" charset="0"/>
              </a:rPr>
              <a:t>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 loại hợp kim của sắt trong đó có nguyên tố C (0,01% - 2%) và một lượng rất ít các nguyên tố Si, Mn, S, P. Hợp kim đó là</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40385" lvl="0" algn="just" defTabSz="457200">
              <a:lnSpc>
                <a:spcPct val="112000"/>
              </a:lnSpc>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Gang trắng            B. Thép              C. Gang xám                D.Đuyra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457200">
              <a:spcAft>
                <a:spcPts val="0"/>
              </a:spcAft>
            </a:pPr>
            <a:endParaRPr lang="en-US" sz="2600" dirty="0">
              <a:solidFill>
                <a:srgbClr val="FF0000"/>
              </a:solidFill>
              <a:latin typeface="Times New Roman" panose="02020603050405020304" pitchFamily="18" charset="0"/>
              <a:ea typeface="Calibri" panose="020F0502020204030204" pitchFamily="34" charset="0"/>
            </a:endParaRPr>
          </a:p>
        </p:txBody>
      </p:sp>
      <p:sp>
        <p:nvSpPr>
          <p:cNvPr id="29" name="đáp án câu 3">
            <a:extLst>
              <a:ext uri="{FF2B5EF4-FFF2-40B4-BE49-F238E27FC236}">
                <a16:creationId xmlns:a16="http://schemas.microsoft.com/office/drawing/2014/main" id="{34AA4DBE-9014-65CE-DFAB-2F34D5257FA2}"/>
              </a:ext>
            </a:extLst>
          </p:cNvPr>
          <p:cNvSpPr/>
          <p:nvPr/>
        </p:nvSpPr>
        <p:spPr>
          <a:xfrm>
            <a:off x="9954381" y="1413881"/>
            <a:ext cx="2362768" cy="3555848"/>
          </a:xfrm>
          <a:prstGeom prst="verticalScroll">
            <a:avLst/>
          </a:prstGeom>
          <a:solidFill>
            <a:srgbClr val="2616F2"/>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B</a:t>
            </a:r>
          </a:p>
        </p:txBody>
      </p:sp>
      <p:sp>
        <p:nvSpPr>
          <p:cNvPr id="30" name="câu 4">
            <a:extLst>
              <a:ext uri="{FF2B5EF4-FFF2-40B4-BE49-F238E27FC236}">
                <a16:creationId xmlns:a16="http://schemas.microsoft.com/office/drawing/2014/main" id="{D698ACE2-5B03-A8E2-3550-113418A8DB43}"/>
              </a:ext>
            </a:extLst>
          </p:cNvPr>
          <p:cNvSpPr/>
          <p:nvPr/>
        </p:nvSpPr>
        <p:spPr>
          <a:xfrm>
            <a:off x="482769" y="4956165"/>
            <a:ext cx="11616466" cy="1759001"/>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indent="457200" algn="just">
              <a:lnSpc>
                <a:spcPct val="115000"/>
              </a:lnSpc>
              <a:spcAft>
                <a:spcPts val="0"/>
              </a:spcAft>
            </a:pPr>
            <a:r>
              <a:rPr lang="en-US" sz="2800" b="1" kern="100" dirty="0" err="1">
                <a:solidFill>
                  <a:schemeClr val="tx1"/>
                </a:solidFill>
                <a:latin typeface="Times New Roman" panose="02020603050405020304" pitchFamily="18" charset="0"/>
                <a:ea typeface="Calibri" panose="020F0502020204030204" pitchFamily="34" charset="0"/>
              </a:rPr>
              <a:t>Câu</a:t>
            </a:r>
            <a:r>
              <a:rPr lang="en-US" sz="2800" b="1" kern="100" dirty="0">
                <a:solidFill>
                  <a:schemeClr val="tx1"/>
                </a:solidFill>
                <a:latin typeface="Times New Roman" panose="02020603050405020304" pitchFamily="18" charset="0"/>
                <a:ea typeface="Calibri" panose="020F0502020204030204" pitchFamily="34" charset="0"/>
              </a:rPr>
              <a:t> 4:</a:t>
            </a:r>
            <a:r>
              <a:rPr lang="en-US" sz="2800" kern="100" dirty="0">
                <a:solidFill>
                  <a:srgbClr val="FF0000"/>
                </a:solidFill>
                <a:latin typeface="Times New Roman" panose="02020603050405020304" pitchFamily="18" charset="0"/>
                <a:ea typeface="Calibri" panose="020F0502020204030204" pitchFamily="34" charset="0"/>
              </a:rPr>
              <a:t> </a:t>
            </a:r>
            <a:r>
              <a:rPr lang="en-US" sz="3200" b="1" i="1" kern="100" dirty="0" err="1">
                <a:solidFill>
                  <a:schemeClr val="tx1"/>
                </a:solidFill>
                <a:latin typeface="Times New Roman" panose="02020603050405020304" pitchFamily="18" charset="0"/>
                <a:ea typeface="Calibri" panose="020F0502020204030204" pitchFamily="34" charset="0"/>
              </a:rPr>
              <a:t>Điền</a:t>
            </a:r>
            <a:r>
              <a:rPr lang="en-US" sz="3200" b="1" i="1" kern="100" dirty="0">
                <a:solidFill>
                  <a:schemeClr val="tx1"/>
                </a:solidFill>
                <a:latin typeface="Times New Roman" panose="02020603050405020304" pitchFamily="18" charset="0"/>
                <a:ea typeface="Calibri" panose="020F0502020204030204" pitchFamily="34" charset="0"/>
              </a:rPr>
              <a:t> </a:t>
            </a:r>
            <a:r>
              <a:rPr lang="en-US" sz="3200" b="1" i="1" kern="100" dirty="0" err="1">
                <a:solidFill>
                  <a:schemeClr val="tx1"/>
                </a:solidFill>
                <a:latin typeface="Times New Roman" panose="02020603050405020304" pitchFamily="18" charset="0"/>
                <a:ea typeface="Calibri" panose="020F0502020204030204" pitchFamily="34" charset="0"/>
              </a:rPr>
              <a:t>vào</a:t>
            </a:r>
            <a:r>
              <a:rPr lang="en-US" sz="3200" b="1" i="1" kern="100" dirty="0">
                <a:solidFill>
                  <a:schemeClr val="tx1"/>
                </a:solidFill>
                <a:latin typeface="Times New Roman" panose="02020603050405020304" pitchFamily="18" charset="0"/>
                <a:ea typeface="Calibri" panose="020F0502020204030204" pitchFamily="34" charset="0"/>
              </a:rPr>
              <a:t> </a:t>
            </a:r>
            <a:r>
              <a:rPr lang="en-US" sz="3200" b="1" i="1" kern="100" dirty="0" err="1">
                <a:solidFill>
                  <a:schemeClr val="tx1"/>
                </a:solidFill>
                <a:latin typeface="Times New Roman" panose="02020603050405020304" pitchFamily="18" charset="0"/>
                <a:ea typeface="Calibri" panose="020F0502020204030204" pitchFamily="34" charset="0"/>
              </a:rPr>
              <a:t>chỗ</a:t>
            </a:r>
            <a:r>
              <a:rPr lang="en-US" sz="3200" b="1" i="1" kern="100" dirty="0">
                <a:solidFill>
                  <a:schemeClr val="tx1"/>
                </a:solidFill>
                <a:latin typeface="Times New Roman" panose="02020603050405020304" pitchFamily="18" charset="0"/>
                <a:ea typeface="Calibri" panose="020F0502020204030204" pitchFamily="34" charset="0"/>
              </a:rPr>
              <a:t> </a:t>
            </a:r>
            <a:r>
              <a:rPr lang="en-US" sz="3200" b="1" i="1" kern="100" dirty="0" err="1">
                <a:solidFill>
                  <a:schemeClr val="tx1"/>
                </a:solidFill>
                <a:latin typeface="Times New Roman" panose="02020603050405020304" pitchFamily="18" charset="0"/>
                <a:ea typeface="Calibri" panose="020F0502020204030204" pitchFamily="34" charset="0"/>
              </a:rPr>
              <a:t>trống</a:t>
            </a:r>
            <a:endParaRPr lang="en-US" sz="3200" b="1" i="1" kern="100" dirty="0">
              <a:solidFill>
                <a:schemeClr val="tx1"/>
              </a:solidFill>
              <a:latin typeface="Times New Roman" panose="02020603050405020304" pitchFamily="18" charset="0"/>
              <a:ea typeface="Calibri" panose="020F0502020204030204" pitchFamily="34" charset="0"/>
            </a:endParaRPr>
          </a:p>
          <a:p>
            <a:pPr indent="457200" algn="just">
              <a:lnSpc>
                <a:spcPct val="115000"/>
              </a:lnSpc>
              <a:spcAft>
                <a:spcPts val="0"/>
              </a:spcAft>
            </a:pPr>
            <a:r>
              <a:rPr lang="en-US" sz="3200" b="1" dirty="0" err="1">
                <a:solidFill>
                  <a:prstClr val="black"/>
                </a:solidFill>
                <a:latin typeface="Times New Roman" panose="02020603050405020304" pitchFamily="18" charset="0"/>
                <a:ea typeface="Calibri" panose="020F0502020204030204" pitchFamily="34" charset="0"/>
              </a:rPr>
              <a:t>Ưu</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điểm</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của</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hợp</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kim</a:t>
            </a:r>
            <a:r>
              <a:rPr lang="en-US" sz="3200" b="1" dirty="0">
                <a:solidFill>
                  <a:prstClr val="black"/>
                </a:solidFill>
                <a:latin typeface="Times New Roman" panose="02020603050405020304" pitchFamily="18" charset="0"/>
                <a:ea typeface="Calibri" panose="020F0502020204030204" pitchFamily="34" charset="0"/>
              </a:rPr>
              <a:t> so </a:t>
            </a:r>
            <a:r>
              <a:rPr lang="en-US" sz="3200" b="1" dirty="0" err="1">
                <a:solidFill>
                  <a:prstClr val="black"/>
                </a:solidFill>
                <a:latin typeface="Times New Roman" panose="02020603050405020304" pitchFamily="18" charset="0"/>
                <a:ea typeface="Calibri" panose="020F0502020204030204" pitchFamily="34" charset="0"/>
              </a:rPr>
              <a:t>với</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kim</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loại</a:t>
            </a:r>
            <a:r>
              <a:rPr lang="en-US" sz="3200" b="1" dirty="0">
                <a:solidFill>
                  <a:prstClr val="black"/>
                </a:solidFill>
                <a:latin typeface="Times New Roman" panose="02020603050405020304" pitchFamily="18" charset="0"/>
                <a:ea typeface="Calibri" panose="020F0502020204030204" pitchFamily="34" charset="0"/>
              </a:rPr>
              <a:t> </a:t>
            </a:r>
            <a:r>
              <a:rPr lang="en-US" sz="3200" b="1" kern="100" dirty="0">
                <a:solidFill>
                  <a:schemeClr val="tx1"/>
                </a:solidFill>
                <a:latin typeface="Times New Roman" panose="02020603050405020304" pitchFamily="18" charset="0"/>
                <a:ea typeface="Calibri" panose="020F0502020204030204" pitchFamily="34" charset="0"/>
              </a:rPr>
              <a: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Độ</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cứng</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độ</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bền</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khả</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năng</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chống</a:t>
            </a:r>
            <a:r>
              <a:rPr lang="en-US" sz="3200" b="1" dirty="0">
                <a:solidFill>
                  <a:prstClr val="black"/>
                </a:solidFill>
                <a:latin typeface="Times New Roman" panose="02020603050405020304" pitchFamily="18" charset="0"/>
                <a:ea typeface="Calibri" panose="020F0502020204030204" pitchFamily="34" charset="0"/>
              </a:rPr>
              <a:t>………...</a:t>
            </a:r>
            <a:r>
              <a:rPr lang="en-US" sz="3200" b="1" dirty="0" err="1">
                <a:solidFill>
                  <a:prstClr val="black"/>
                </a:solidFill>
                <a:latin typeface="Times New Roman" panose="02020603050405020304" pitchFamily="18" charset="0"/>
                <a:ea typeface="Calibri" panose="020F0502020204030204" pitchFamily="34" charset="0"/>
              </a:rPr>
              <a:t>và</a:t>
            </a:r>
            <a:r>
              <a:rPr lang="en-US" sz="3200" b="1" dirty="0">
                <a:solidFill>
                  <a:prstClr val="black"/>
                </a:solidFill>
                <a:latin typeface="Times New Roman" panose="02020603050405020304" pitchFamily="18" charset="0"/>
                <a:ea typeface="Calibri" panose="020F0502020204030204" pitchFamily="34" charset="0"/>
              </a:rPr>
              <a:t>…….</a:t>
            </a:r>
            <a:r>
              <a:rPr lang="en-US" sz="3200" b="1" dirty="0" err="1">
                <a:solidFill>
                  <a:prstClr val="black"/>
                </a:solidFill>
                <a:latin typeface="Times New Roman" panose="02020603050405020304" pitchFamily="18" charset="0"/>
                <a:ea typeface="Calibri" panose="020F0502020204030204" pitchFamily="34" charset="0"/>
              </a:rPr>
              <a:t>gỉ</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sét</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lớn</a:t>
            </a:r>
            <a:r>
              <a:rPr lang="en-US" sz="3200" b="1" dirty="0">
                <a:solidFill>
                  <a:prstClr val="black"/>
                </a:solidFill>
                <a:latin typeface="Times New Roman" panose="02020603050405020304" pitchFamily="18" charset="0"/>
                <a:ea typeface="Calibri" panose="020F0502020204030204" pitchFamily="34" charset="0"/>
              </a:rPr>
              <a:t> </a:t>
            </a:r>
            <a:r>
              <a:rPr lang="en-US" sz="3200" b="1" dirty="0" err="1">
                <a:solidFill>
                  <a:prstClr val="black"/>
                </a:solidFill>
                <a:latin typeface="Times New Roman" panose="02020603050405020304" pitchFamily="18" charset="0"/>
                <a:ea typeface="Calibri" panose="020F0502020204030204" pitchFamily="34" charset="0"/>
              </a:rPr>
              <a:t>hơn</a:t>
            </a:r>
            <a:endParaRPr lang="en-US" sz="2800" dirty="0">
              <a:solidFill>
                <a:srgbClr val="FF0000"/>
              </a:solidFill>
              <a:latin typeface="Times New Roman" panose="02020603050405020304" pitchFamily="18" charset="0"/>
              <a:ea typeface="Calibri" panose="020F0502020204030204" pitchFamily="34" charset="0"/>
            </a:endParaRPr>
          </a:p>
        </p:txBody>
      </p:sp>
      <p:sp>
        <p:nvSpPr>
          <p:cNvPr id="31" name="đáp án câu 4">
            <a:extLst>
              <a:ext uri="{FF2B5EF4-FFF2-40B4-BE49-F238E27FC236}">
                <a16:creationId xmlns:a16="http://schemas.microsoft.com/office/drawing/2014/main" id="{A24F517C-6FF3-F06A-CF47-4D3C0601BA90}"/>
              </a:ext>
            </a:extLst>
          </p:cNvPr>
          <p:cNvSpPr/>
          <p:nvPr/>
        </p:nvSpPr>
        <p:spPr>
          <a:xfrm>
            <a:off x="9892058" y="1372603"/>
            <a:ext cx="2362768" cy="3555848"/>
          </a:xfrm>
          <a:prstGeom prst="verticalScroll">
            <a:avLst/>
          </a:prstGeom>
          <a:solidFill>
            <a:srgbClr val="2616F2"/>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Calibri" panose="020F0502020204030204" pitchFamily="34" charset="0"/>
              </a:rPr>
              <a:t>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mòn</a:t>
            </a:r>
            <a:r>
              <a:rPr lang="en-US" sz="2400" dirty="0">
                <a:latin typeface="Times New Roman" panose="02020603050405020304" pitchFamily="18" charset="0"/>
                <a:ea typeface="Calibri" panose="020F0502020204030204" pitchFamily="34" charset="0"/>
              </a:rPr>
              <a:t> </a:t>
            </a:r>
          </a:p>
          <a:p>
            <a:pPr algn="ct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sét</a:t>
            </a:r>
            <a:r>
              <a:rPr lang="en-US" sz="2400" dirty="0">
                <a:latin typeface="Times New Roman" panose="02020603050405020304" pitchFamily="18" charset="0"/>
                <a:ea typeface="Calibri" panose="020F0502020204030204" pitchFamily="34" charset="0"/>
              </a:rPr>
              <a:t> </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343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9" presetClass="emph" presetSubtype="0" fill="hold" grpId="0" nodeType="withEffect">
                                  <p:stCondLst>
                                    <p:cond delay="0"/>
                                  </p:stCondLst>
                                  <p:childTnLst>
                                    <p:animClr clrSpc="rgb" dir="cw">
                                      <p:cBhvr override="childStyle">
                                        <p:cTn id="10" dur="500" fill="hold"/>
                                        <p:tgtEl>
                                          <p:spTgt spid="22"/>
                                        </p:tgtEl>
                                        <p:attrNameLst>
                                          <p:attrName>style.color</p:attrName>
                                        </p:attrNameLst>
                                      </p:cBhvr>
                                      <p:to>
                                        <a:srgbClr val="C00000"/>
                                      </p:to>
                                    </p:animClr>
                                    <p:animClr clrSpc="rgb" dir="cw">
                                      <p:cBhvr>
                                        <p:cTn id="11" dur="500" fill="hold"/>
                                        <p:tgtEl>
                                          <p:spTgt spid="22"/>
                                        </p:tgtEl>
                                        <p:attrNameLst>
                                          <p:attrName>fillcolor</p:attrName>
                                        </p:attrNameLst>
                                      </p:cBhvr>
                                      <p:to>
                                        <a:srgbClr val="C00000"/>
                                      </p:to>
                                    </p:animClr>
                                    <p:set>
                                      <p:cBhvr>
                                        <p:cTn id="12" dur="500" fill="hold"/>
                                        <p:tgtEl>
                                          <p:spTgt spid="22"/>
                                        </p:tgtEl>
                                        <p:attrNameLst>
                                          <p:attrName>fill.type</p:attrName>
                                        </p:attrNameLst>
                                      </p:cBhvr>
                                      <p:to>
                                        <p:strVal val="solid"/>
                                      </p:to>
                                    </p:set>
                                    <p:set>
                                      <p:cBhvr>
                                        <p:cTn id="13" dur="500" fill="hold"/>
                                        <p:tgtEl>
                                          <p:spTgt spid="2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xit" presetSubtype="0" fill="hold" grpId="1" nodeType="clickEffect">
                                  <p:stCondLst>
                                    <p:cond delay="0"/>
                                  </p:stCondLst>
                                  <p:childTnLst>
                                    <p:animEffect transition="out" filter="fade">
                                      <p:cBhvr>
                                        <p:cTn id="35" dur="2000"/>
                                        <p:tgtEl>
                                          <p:spTgt spid="24"/>
                                        </p:tgtEl>
                                      </p:cBhvr>
                                    </p:animEffect>
                                    <p:anim calcmode="lin" valueType="num">
                                      <p:cBhvr>
                                        <p:cTn id="36"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24"/>
                                        </p:tgtEl>
                                        <p:attrNameLst>
                                          <p:attrName>ppt_h</p:attrName>
                                        </p:attrNameLst>
                                      </p:cBhvr>
                                      <p:tavLst>
                                        <p:tav tm="0">
                                          <p:val>
                                            <p:strVal val="ppt_h"/>
                                          </p:val>
                                        </p:tav>
                                        <p:tav tm="100000">
                                          <p:val>
                                            <p:strVal val="ppt_h"/>
                                          </p:val>
                                        </p:tav>
                                      </p:tavLst>
                                    </p:anim>
                                    <p:set>
                                      <p:cBhvr>
                                        <p:cTn id="38" dur="1" fill="hold">
                                          <p:stCondLst>
                                            <p:cond delay="1999"/>
                                          </p:stCondLst>
                                        </p:cTn>
                                        <p:tgtEl>
                                          <p:spTgt spid="24"/>
                                        </p:tgtEl>
                                        <p:attrNameLst>
                                          <p:attrName>style.visibility</p:attrName>
                                        </p:attrNameLst>
                                      </p:cBhvr>
                                      <p:to>
                                        <p:strVal val="hidden"/>
                                      </p:to>
                                    </p:set>
                                  </p:childTnLst>
                                </p:cTn>
                              </p:par>
                              <p:par>
                                <p:cTn id="39" presetID="45" presetClass="exit" presetSubtype="0" fill="hold" grpId="1" nodeType="withEffect">
                                  <p:stCondLst>
                                    <p:cond delay="0"/>
                                  </p:stCondLst>
                                  <p:childTnLst>
                                    <p:animEffect transition="out" filter="fade">
                                      <p:cBhvr>
                                        <p:cTn id="40" dur="2000"/>
                                        <p:tgtEl>
                                          <p:spTgt spid="25"/>
                                        </p:tgtEl>
                                      </p:cBhvr>
                                    </p:animEffect>
                                    <p:anim calcmode="lin" valueType="num">
                                      <p:cBhvr>
                                        <p:cTn id="41" dur="2000"/>
                                        <p:tgtEl>
                                          <p:spTgt spid="2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25"/>
                                        </p:tgtEl>
                                        <p:attrNameLst>
                                          <p:attrName>ppt_h</p:attrName>
                                        </p:attrNameLst>
                                      </p:cBhvr>
                                      <p:tavLst>
                                        <p:tav tm="0">
                                          <p:val>
                                            <p:strVal val="ppt_h"/>
                                          </p:val>
                                        </p:tav>
                                        <p:tav tm="100000">
                                          <p:val>
                                            <p:strVal val="ppt_h"/>
                                          </p:val>
                                        </p:tav>
                                      </p:tavLst>
                                    </p:anim>
                                    <p:set>
                                      <p:cBhvr>
                                        <p:cTn id="43" dur="1" fill="hold">
                                          <p:stCondLst>
                                            <p:cond delay="1999"/>
                                          </p:stCondLst>
                                        </p:cTn>
                                        <p:tgtEl>
                                          <p:spTgt spid="25"/>
                                        </p:tgtEl>
                                        <p:attrNameLst>
                                          <p:attrName>style.visibility</p:attrName>
                                        </p:attrNameLst>
                                      </p:cBhvr>
                                      <p:to>
                                        <p:strVal val="hidden"/>
                                      </p:to>
                                    </p:set>
                                  </p:childTnLst>
                                </p:cTn>
                              </p:par>
                              <p:par>
                                <p:cTn id="44" presetID="45" presetClass="exit" presetSubtype="0" fill="hold" grpId="1" nodeType="withEffect">
                                  <p:stCondLst>
                                    <p:cond delay="0"/>
                                  </p:stCondLst>
                                  <p:childTnLst>
                                    <p:animEffect transition="out" filter="fade">
                                      <p:cBhvr>
                                        <p:cTn id="45" dur="2000"/>
                                        <p:tgtEl>
                                          <p:spTgt spid="22"/>
                                        </p:tgtEl>
                                      </p:cBhvr>
                                    </p:animEffect>
                                    <p:anim calcmode="lin" valueType="num">
                                      <p:cBhvr>
                                        <p:cTn id="46"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7" dur="2000"/>
                                        <p:tgtEl>
                                          <p:spTgt spid="22"/>
                                        </p:tgtEl>
                                        <p:attrNameLst>
                                          <p:attrName>ppt_h</p:attrName>
                                        </p:attrNameLst>
                                      </p:cBhvr>
                                      <p:tavLst>
                                        <p:tav tm="0">
                                          <p:val>
                                            <p:strVal val="ppt_h"/>
                                          </p:val>
                                        </p:tav>
                                        <p:tav tm="100000">
                                          <p:val>
                                            <p:strVal val="ppt_h"/>
                                          </p:val>
                                        </p:tav>
                                      </p:tavLst>
                                    </p:anim>
                                    <p:set>
                                      <p:cBhvr>
                                        <p:cTn id="4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9" presetClass="emph" presetSubtype="0" fill="hold" grpId="0" nodeType="withEffect">
                                  <p:stCondLst>
                                    <p:cond delay="0"/>
                                  </p:stCondLst>
                                  <p:childTnLst>
                                    <p:animClr clrSpc="rgb" dir="cw">
                                      <p:cBhvr override="childStyle">
                                        <p:cTn id="56" dur="500" fill="hold"/>
                                        <p:tgtEl>
                                          <p:spTgt spid="23"/>
                                        </p:tgtEl>
                                        <p:attrNameLst>
                                          <p:attrName>style.color</p:attrName>
                                        </p:attrNameLst>
                                      </p:cBhvr>
                                      <p:to>
                                        <a:srgbClr val="FF0000"/>
                                      </p:to>
                                    </p:animClr>
                                    <p:animClr clrSpc="rgb" dir="cw">
                                      <p:cBhvr>
                                        <p:cTn id="57" dur="500" fill="hold"/>
                                        <p:tgtEl>
                                          <p:spTgt spid="23"/>
                                        </p:tgtEl>
                                        <p:attrNameLst>
                                          <p:attrName>fillcolor</p:attrName>
                                        </p:attrNameLst>
                                      </p:cBhvr>
                                      <p:to>
                                        <a:srgbClr val="FF0000"/>
                                      </p:to>
                                    </p:animClr>
                                    <p:set>
                                      <p:cBhvr>
                                        <p:cTn id="58" dur="500" fill="hold"/>
                                        <p:tgtEl>
                                          <p:spTgt spid="23"/>
                                        </p:tgtEl>
                                        <p:attrNameLst>
                                          <p:attrName>fill.type</p:attrName>
                                        </p:attrNameLst>
                                      </p:cBhvr>
                                      <p:to>
                                        <p:strVal val="solid"/>
                                      </p:to>
                                    </p:set>
                                    <p:set>
                                      <p:cBhvr>
                                        <p:cTn id="59" dur="500" fill="hold"/>
                                        <p:tgtEl>
                                          <p:spTgt spid="23"/>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anim calcmode="lin" valueType="num">
                                      <p:cBhvr>
                                        <p:cTn id="65" dur="2000" fill="hold"/>
                                        <p:tgtEl>
                                          <p:spTgt spid="27"/>
                                        </p:tgtEl>
                                        <p:attrNameLst>
                                          <p:attrName>ppt_w</p:attrName>
                                        </p:attrNameLst>
                                      </p:cBhvr>
                                      <p:tavLst>
                                        <p:tav tm="0" fmla="#ppt_w*sin(2.5*pi*$)">
                                          <p:val>
                                            <p:fltVal val="0"/>
                                          </p:val>
                                        </p:tav>
                                        <p:tav tm="100000">
                                          <p:val>
                                            <p:fltVal val="1"/>
                                          </p:val>
                                        </p:tav>
                                      </p:tavLst>
                                    </p:anim>
                                    <p:anim calcmode="lin" valueType="num">
                                      <p:cBhvr>
                                        <p:cTn id="66"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grpId="1" nodeType="clickEffect">
                                  <p:stCondLst>
                                    <p:cond delay="0"/>
                                  </p:stCondLst>
                                  <p:childTnLst>
                                    <p:animEffect transition="out" filter="circle(out)">
                                      <p:cBhvr>
                                        <p:cTn id="70" dur="2000"/>
                                        <p:tgtEl>
                                          <p:spTgt spid="26"/>
                                        </p:tgtEl>
                                      </p:cBhvr>
                                    </p:animEffect>
                                    <p:set>
                                      <p:cBhvr>
                                        <p:cTn id="71" dur="1" fill="hold">
                                          <p:stCondLst>
                                            <p:cond delay="1999"/>
                                          </p:stCondLst>
                                        </p:cTn>
                                        <p:tgtEl>
                                          <p:spTgt spid="26"/>
                                        </p:tgtEl>
                                        <p:attrNameLst>
                                          <p:attrName>style.visibility</p:attrName>
                                        </p:attrNameLst>
                                      </p:cBhvr>
                                      <p:to>
                                        <p:strVal val="hidden"/>
                                      </p:to>
                                    </p:set>
                                  </p:childTnLst>
                                </p:cTn>
                              </p:par>
                              <p:par>
                                <p:cTn id="72" presetID="6" presetClass="exit" presetSubtype="32" fill="hold" grpId="1" nodeType="withEffect">
                                  <p:stCondLst>
                                    <p:cond delay="0"/>
                                  </p:stCondLst>
                                  <p:childTnLst>
                                    <p:animEffect transition="out" filter="circle(out)">
                                      <p:cBhvr>
                                        <p:cTn id="73" dur="2000"/>
                                        <p:tgtEl>
                                          <p:spTgt spid="27"/>
                                        </p:tgtEl>
                                      </p:cBhvr>
                                    </p:animEffect>
                                    <p:set>
                                      <p:cBhvr>
                                        <p:cTn id="74" dur="1" fill="hold">
                                          <p:stCondLst>
                                            <p:cond delay="1999"/>
                                          </p:stCondLst>
                                        </p:cTn>
                                        <p:tgtEl>
                                          <p:spTgt spid="27"/>
                                        </p:tgtEl>
                                        <p:attrNameLst>
                                          <p:attrName>style.visibility</p:attrName>
                                        </p:attrNameLst>
                                      </p:cBhvr>
                                      <p:to>
                                        <p:strVal val="hidden"/>
                                      </p:to>
                                    </p:set>
                                  </p:childTnLst>
                                </p:cTn>
                              </p:par>
                              <p:par>
                                <p:cTn id="75" presetID="6" presetClass="exit" presetSubtype="32" fill="hold" grpId="1" nodeType="withEffect">
                                  <p:stCondLst>
                                    <p:cond delay="0"/>
                                  </p:stCondLst>
                                  <p:childTnLst>
                                    <p:animEffect transition="out" filter="circle(out)">
                                      <p:cBhvr>
                                        <p:cTn id="76" dur="2000"/>
                                        <p:tgtEl>
                                          <p:spTgt spid="23"/>
                                        </p:tgtEl>
                                      </p:cBhvr>
                                    </p:animEffect>
                                    <p:set>
                                      <p:cBhvr>
                                        <p:cTn id="77"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20"/>
                                        </p:tgtEl>
                                        <p:attrNameLst>
                                          <p:attrName>style.color</p:attrName>
                                        </p:attrNameLst>
                                      </p:cBhvr>
                                      <p:to>
                                        <a:srgbClr val="FFFF00"/>
                                      </p:to>
                                    </p:animClr>
                                    <p:animClr clrSpc="rgb" dir="cw">
                                      <p:cBhvr>
                                        <p:cTn id="90" dur="500" fill="hold"/>
                                        <p:tgtEl>
                                          <p:spTgt spid="20"/>
                                        </p:tgtEl>
                                        <p:attrNameLst>
                                          <p:attrName>fillcolor</p:attrName>
                                        </p:attrNameLst>
                                      </p:cBhvr>
                                      <p:to>
                                        <a:srgbClr val="FFFF00"/>
                                      </p:to>
                                    </p:animClr>
                                    <p:set>
                                      <p:cBhvr>
                                        <p:cTn id="91" dur="500" fill="hold"/>
                                        <p:tgtEl>
                                          <p:spTgt spid="20"/>
                                        </p:tgtEl>
                                        <p:attrNameLst>
                                          <p:attrName>fill.type</p:attrName>
                                        </p:attrNameLst>
                                      </p:cBhvr>
                                      <p:to>
                                        <p:strVal val="solid"/>
                                      </p:to>
                                    </p:set>
                                    <p:set>
                                      <p:cBhvr>
                                        <p:cTn id="92" dur="500" fill="hold"/>
                                        <p:tgtEl>
                                          <p:spTgt spid="20"/>
                                        </p:tgtEl>
                                        <p:attrNameLst>
                                          <p:attrName>fill.on</p:attrName>
                                        </p:attrNameLst>
                                      </p:cBhvr>
                                      <p:to>
                                        <p:strVal val="true"/>
                                      </p:to>
                                    </p:set>
                                  </p:childTnLst>
                                </p:cTn>
                              </p:par>
                              <p:par>
                                <p:cTn id="93" presetID="53" presetClass="entr" presetSubtype="16"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1" nodeType="clickEffect">
                                  <p:stCondLst>
                                    <p:cond delay="0"/>
                                  </p:stCondLst>
                                  <p:childTnLst>
                                    <p:animEffect transition="out" filter="dissolv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9" restart="whenNotActive" fill="hold" evtFilter="cancelBubble" nodeType="interactiveSeq">
                <p:stCondLst>
                  <p:cond evt="onClick" delay="0">
                    <p:tgtEl>
                      <p:spTgt spid="21"/>
                    </p:tgtEl>
                  </p:cond>
                </p:stCondLst>
                <p:endSync evt="end" delay="0">
                  <p:rtn val="all"/>
                </p:endSync>
                <p:childTnLst>
                  <p:par>
                    <p:cTn id="110" fill="hold">
                      <p:stCondLst>
                        <p:cond delay="0"/>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1000" fill="hold"/>
                                        <p:tgtEl>
                                          <p:spTgt spid="30"/>
                                        </p:tgtEl>
                                        <p:attrNameLst>
                                          <p:attrName>ppt_w</p:attrName>
                                        </p:attrNameLst>
                                      </p:cBhvr>
                                      <p:tavLst>
                                        <p:tav tm="0">
                                          <p:val>
                                            <p:fltVal val="0"/>
                                          </p:val>
                                        </p:tav>
                                        <p:tav tm="100000">
                                          <p:val>
                                            <p:strVal val="#ppt_w"/>
                                          </p:val>
                                        </p:tav>
                                      </p:tavLst>
                                    </p:anim>
                                    <p:anim calcmode="lin" valueType="num">
                                      <p:cBhvr>
                                        <p:cTn id="115" dur="1000" fill="hold"/>
                                        <p:tgtEl>
                                          <p:spTgt spid="30"/>
                                        </p:tgtEl>
                                        <p:attrNameLst>
                                          <p:attrName>ppt_h</p:attrName>
                                        </p:attrNameLst>
                                      </p:cBhvr>
                                      <p:tavLst>
                                        <p:tav tm="0">
                                          <p:val>
                                            <p:fltVal val="0"/>
                                          </p:val>
                                        </p:tav>
                                        <p:tav tm="100000">
                                          <p:val>
                                            <p:strVal val="#ppt_h"/>
                                          </p:val>
                                        </p:tav>
                                      </p:tavLst>
                                    </p:anim>
                                    <p:anim calcmode="lin" valueType="num">
                                      <p:cBhvr>
                                        <p:cTn id="116" dur="1000" fill="hold"/>
                                        <p:tgtEl>
                                          <p:spTgt spid="30"/>
                                        </p:tgtEl>
                                        <p:attrNameLst>
                                          <p:attrName>style.rotation</p:attrName>
                                        </p:attrNameLst>
                                      </p:cBhvr>
                                      <p:tavLst>
                                        <p:tav tm="0">
                                          <p:val>
                                            <p:fltVal val="90"/>
                                          </p:val>
                                        </p:tav>
                                        <p:tav tm="100000">
                                          <p:val>
                                            <p:fltVal val="0"/>
                                          </p:val>
                                        </p:tav>
                                      </p:tavLst>
                                    </p:anim>
                                    <p:animEffect transition="in" filter="fade">
                                      <p:cBhvr>
                                        <p:cTn id="117" dur="1000"/>
                                        <p:tgtEl>
                                          <p:spTgt spid="30"/>
                                        </p:tgtEl>
                                      </p:cBhvr>
                                    </p:animEffect>
                                  </p:childTnLst>
                                </p:cTn>
                              </p:par>
                              <p:par>
                                <p:cTn id="118" presetID="19" presetClass="emph" presetSubtype="0" fill="hold" grpId="0" nodeType="withEffect">
                                  <p:stCondLst>
                                    <p:cond delay="0"/>
                                  </p:stCondLst>
                                  <p:childTnLst>
                                    <p:animClr clrSpc="rgb" dir="cw">
                                      <p:cBhvr override="childStyle">
                                        <p:cTn id="119" dur="500" fill="hold"/>
                                        <p:tgtEl>
                                          <p:spTgt spid="21"/>
                                        </p:tgtEl>
                                        <p:attrNameLst>
                                          <p:attrName>style.color</p:attrName>
                                        </p:attrNameLst>
                                      </p:cBhvr>
                                      <p:to>
                                        <a:srgbClr val="002060"/>
                                      </p:to>
                                    </p:animClr>
                                    <p:animClr clrSpc="rgb" dir="cw">
                                      <p:cBhvr>
                                        <p:cTn id="120" dur="500" fill="hold"/>
                                        <p:tgtEl>
                                          <p:spTgt spid="21"/>
                                        </p:tgtEl>
                                        <p:attrNameLst>
                                          <p:attrName>fillcolor</p:attrName>
                                        </p:attrNameLst>
                                      </p:cBhvr>
                                      <p:to>
                                        <a:srgbClr val="002060"/>
                                      </p:to>
                                    </p:animClr>
                                    <p:set>
                                      <p:cBhvr>
                                        <p:cTn id="121" dur="500" fill="hold"/>
                                        <p:tgtEl>
                                          <p:spTgt spid="21"/>
                                        </p:tgtEl>
                                        <p:attrNameLst>
                                          <p:attrName>fill.type</p:attrName>
                                        </p:attrNameLst>
                                      </p:cBhvr>
                                      <p:to>
                                        <p:strVal val="solid"/>
                                      </p:to>
                                    </p:set>
                                    <p:set>
                                      <p:cBhvr>
                                        <p:cTn id="122" dur="500" fill="hold"/>
                                        <p:tgtEl>
                                          <p:spTgt spid="21"/>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45"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2000"/>
                                        <p:tgtEl>
                                          <p:spTgt spid="31"/>
                                        </p:tgtEl>
                                      </p:cBhvr>
                                    </p:animEffect>
                                    <p:anim calcmode="lin" valueType="num">
                                      <p:cBhvr>
                                        <p:cTn id="128" dur="2000" fill="hold"/>
                                        <p:tgtEl>
                                          <p:spTgt spid="31"/>
                                        </p:tgtEl>
                                        <p:attrNameLst>
                                          <p:attrName>ppt_w</p:attrName>
                                        </p:attrNameLst>
                                      </p:cBhvr>
                                      <p:tavLst>
                                        <p:tav tm="0" fmla="#ppt_w*sin(2.5*pi*$)">
                                          <p:val>
                                            <p:fltVal val="0"/>
                                          </p:val>
                                        </p:tav>
                                        <p:tav tm="100000">
                                          <p:val>
                                            <p:fltVal val="1"/>
                                          </p:val>
                                        </p:tav>
                                      </p:tavLst>
                                    </p:anim>
                                    <p:anim calcmode="lin" valueType="num">
                                      <p:cBhvr>
                                        <p:cTn id="129"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8" presetClass="exit" presetSubtype="32" fill="hold" grpId="1" nodeType="clickEffect">
                                  <p:stCondLst>
                                    <p:cond delay="0"/>
                                  </p:stCondLst>
                                  <p:childTnLst>
                                    <p:animEffect transition="out" filter="diamond(out)">
                                      <p:cBhvr>
                                        <p:cTn id="133" dur="2000"/>
                                        <p:tgtEl>
                                          <p:spTgt spid="30"/>
                                        </p:tgtEl>
                                      </p:cBhvr>
                                    </p:animEffect>
                                    <p:set>
                                      <p:cBhvr>
                                        <p:cTn id="134" dur="1" fill="hold">
                                          <p:stCondLst>
                                            <p:cond delay="1999"/>
                                          </p:stCondLst>
                                        </p:cTn>
                                        <p:tgtEl>
                                          <p:spTgt spid="30"/>
                                        </p:tgtEl>
                                        <p:attrNameLst>
                                          <p:attrName>style.visibility</p:attrName>
                                        </p:attrNameLst>
                                      </p:cBhvr>
                                      <p:to>
                                        <p:strVal val="hidden"/>
                                      </p:to>
                                    </p:set>
                                  </p:childTnLst>
                                </p:cTn>
                              </p:par>
                              <p:par>
                                <p:cTn id="135" presetID="8" presetClass="exit" presetSubtype="32" fill="hold" grpId="1" nodeType="withEffect">
                                  <p:stCondLst>
                                    <p:cond delay="0"/>
                                  </p:stCondLst>
                                  <p:childTnLst>
                                    <p:animEffect transition="out" filter="diamond(out)">
                                      <p:cBhvr>
                                        <p:cTn id="136" dur="2000"/>
                                        <p:tgtEl>
                                          <p:spTgt spid="31"/>
                                        </p:tgtEl>
                                      </p:cBhvr>
                                    </p:animEffect>
                                    <p:set>
                                      <p:cBhvr>
                                        <p:cTn id="137" dur="1" fill="hold">
                                          <p:stCondLst>
                                            <p:cond delay="1999"/>
                                          </p:stCondLst>
                                        </p:cTn>
                                        <p:tgtEl>
                                          <p:spTgt spid="31"/>
                                        </p:tgtEl>
                                        <p:attrNameLst>
                                          <p:attrName>style.visibility</p:attrName>
                                        </p:attrNameLst>
                                      </p:cBhvr>
                                      <p:to>
                                        <p:strVal val="hidden"/>
                                      </p:to>
                                    </p:set>
                                  </p:childTnLst>
                                </p:cTn>
                              </p:par>
                              <p:par>
                                <p:cTn id="138" presetID="8" presetClass="exit" presetSubtype="32" fill="hold" grpId="1" nodeType="withEffect">
                                  <p:stCondLst>
                                    <p:cond delay="0"/>
                                  </p:stCondLst>
                                  <p:childTnLst>
                                    <p:animEffect transition="out" filter="diamond(out)">
                                      <p:cBhvr>
                                        <p:cTn id="139" dur="2000"/>
                                        <p:tgtEl>
                                          <p:spTgt spid="21"/>
                                        </p:tgtEl>
                                      </p:cBhvr>
                                    </p:animEffect>
                                    <p:set>
                                      <p:cBhvr>
                                        <p:cTn id="140"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iangle shaped sign on a mountain&#10;&#10;Description automatically generated">
            <a:extLst>
              <a:ext uri="{FF2B5EF4-FFF2-40B4-BE49-F238E27FC236}">
                <a16:creationId xmlns:a16="http://schemas.microsoft.com/office/drawing/2014/main" id="{4B4ACCF3-1F5D-406E-B868-C9811EBB9A7D}"/>
              </a:ext>
            </a:extLst>
          </p:cNvPr>
          <p:cNvPicPr>
            <a:picLocks noChangeAspect="1"/>
          </p:cNvPicPr>
          <p:nvPr/>
        </p:nvPicPr>
        <p:blipFill rotWithShape="1">
          <a:blip r:embed="rId2">
            <a:extLst>
              <a:ext uri="{28A0092B-C50C-407E-A947-70E740481C1C}">
                <a14:useLocalDpi xmlns:a14="http://schemas.microsoft.com/office/drawing/2010/main" val="0"/>
              </a:ext>
            </a:extLst>
          </a:blip>
          <a:srcRect r="20840"/>
          <a:stretch/>
        </p:blipFill>
        <p:spPr>
          <a:xfrm>
            <a:off x="-1" y="0"/>
            <a:ext cx="12192001" cy="6858000"/>
          </a:xfrm>
          <a:prstGeom prst="rect">
            <a:avLst/>
          </a:prstGeom>
        </p:spPr>
      </p:pic>
      <p:sp>
        <p:nvSpPr>
          <p:cNvPr id="6" name="Title 1">
            <a:extLst>
              <a:ext uri="{FF2B5EF4-FFF2-40B4-BE49-F238E27FC236}">
                <a16:creationId xmlns:a16="http://schemas.microsoft.com/office/drawing/2014/main" id="{417A5664-5725-4065-96C2-3930633C151D}"/>
              </a:ext>
            </a:extLst>
          </p:cNvPr>
          <p:cNvSpPr txBox="1">
            <a:spLocks/>
          </p:cNvSpPr>
          <p:nvPr/>
        </p:nvSpPr>
        <p:spPr>
          <a:xfrm>
            <a:off x="0" y="247665"/>
            <a:ext cx="12192000" cy="10471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20: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TÁCH</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KIM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LOẠI</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VÀ</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VIỆC</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SỬ</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DỤNG</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HỢP</a:t>
            </a: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KIM</a:t>
            </a:r>
          </a:p>
        </p:txBody>
      </p:sp>
      <p:sp>
        <p:nvSpPr>
          <p:cNvPr id="4" name="Arrow: Right 3">
            <a:extLst>
              <a:ext uri="{FF2B5EF4-FFF2-40B4-BE49-F238E27FC236}">
                <a16:creationId xmlns:a16="http://schemas.microsoft.com/office/drawing/2014/main" id="{D3CE982C-2924-4B5C-A614-93D46610683D}"/>
              </a:ext>
            </a:extLst>
          </p:cNvPr>
          <p:cNvSpPr/>
          <p:nvPr/>
        </p:nvSpPr>
        <p:spPr>
          <a:xfrm>
            <a:off x="1986377" y="2488337"/>
            <a:ext cx="642106" cy="45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4">
                  <a:lumMod val="60000"/>
                  <a:lumOff val="40000"/>
                </a:schemeClr>
              </a:solidFill>
            </a:endParaRPr>
          </a:p>
        </p:txBody>
      </p:sp>
      <p:sp>
        <p:nvSpPr>
          <p:cNvPr id="7" name="Rectangle 6">
            <a:extLst>
              <a:ext uri="{FF2B5EF4-FFF2-40B4-BE49-F238E27FC236}">
                <a16:creationId xmlns:a16="http://schemas.microsoft.com/office/drawing/2014/main" id="{6DEFCAF0-402F-48C8-9E23-CF7E84202A8A}"/>
              </a:ext>
            </a:extLst>
          </p:cNvPr>
          <p:cNvSpPr/>
          <p:nvPr/>
        </p:nvSpPr>
        <p:spPr>
          <a:xfrm>
            <a:off x="103862" y="2483184"/>
            <a:ext cx="1579972" cy="30934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NỘI</a:t>
            </a:r>
            <a:r>
              <a:rPr lang="en-US" sz="32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DUNG</a:t>
            </a:r>
          </a:p>
        </p:txBody>
      </p:sp>
      <p:sp>
        <p:nvSpPr>
          <p:cNvPr id="9" name="Rectangle 8">
            <a:extLst>
              <a:ext uri="{FF2B5EF4-FFF2-40B4-BE49-F238E27FC236}">
                <a16:creationId xmlns:a16="http://schemas.microsoft.com/office/drawing/2014/main" id="{0B138A17-2EDA-47DE-95B2-F371C5F15620}"/>
              </a:ext>
            </a:extLst>
          </p:cNvPr>
          <p:cNvSpPr/>
          <p:nvPr/>
        </p:nvSpPr>
        <p:spPr>
          <a:xfrm>
            <a:off x="2827504" y="2483184"/>
            <a:ext cx="5112164" cy="5486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 Ph</a:t>
            </a:r>
            <a:r>
              <a:rPr lang="vi-VN"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ư</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ơng</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pháp</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tách</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kim</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loại</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491B80-5BB0-4F40-AF8D-3F682838A33A}"/>
              </a:ext>
            </a:extLst>
          </p:cNvPr>
          <p:cNvSpPr/>
          <p:nvPr/>
        </p:nvSpPr>
        <p:spPr>
          <a:xfrm>
            <a:off x="2827504" y="3241981"/>
            <a:ext cx="5112164" cy="7330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Quá</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trình</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tách</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một</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số</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kim</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loại</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có</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nhiều</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ứng</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dụng</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3EB82D8C-8DCF-48F7-A6D1-D60440AD67A7}"/>
              </a:ext>
            </a:extLst>
          </p:cNvPr>
          <p:cNvSpPr/>
          <p:nvPr/>
        </p:nvSpPr>
        <p:spPr>
          <a:xfrm>
            <a:off x="2827504" y="4192312"/>
            <a:ext cx="5112164" cy="6049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III.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Hợp</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kim</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63FCC2-6BA4-493D-96A6-7DB57A2BC2F3}"/>
              </a:ext>
            </a:extLst>
          </p:cNvPr>
          <p:cNvSpPr/>
          <p:nvPr/>
        </p:nvSpPr>
        <p:spPr>
          <a:xfrm>
            <a:off x="2827504" y="4974771"/>
            <a:ext cx="5112164" cy="6018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IV.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Sản</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xuất</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gang, </a:t>
            </a:r>
            <a:r>
              <a:rPr lang="en-US" sz="2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thép</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4" name="Arrow: Right 13">
            <a:extLst>
              <a:ext uri="{FF2B5EF4-FFF2-40B4-BE49-F238E27FC236}">
                <a16:creationId xmlns:a16="http://schemas.microsoft.com/office/drawing/2014/main" id="{18FDEB8F-8482-4661-A054-96519033B01C}"/>
              </a:ext>
            </a:extLst>
          </p:cNvPr>
          <p:cNvSpPr/>
          <p:nvPr/>
        </p:nvSpPr>
        <p:spPr>
          <a:xfrm>
            <a:off x="1986377" y="3386946"/>
            <a:ext cx="642106" cy="45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4">
                  <a:lumMod val="60000"/>
                  <a:lumOff val="40000"/>
                </a:schemeClr>
              </a:solidFill>
            </a:endParaRPr>
          </a:p>
        </p:txBody>
      </p:sp>
      <p:sp>
        <p:nvSpPr>
          <p:cNvPr id="15" name="Arrow: Right 14">
            <a:extLst>
              <a:ext uri="{FF2B5EF4-FFF2-40B4-BE49-F238E27FC236}">
                <a16:creationId xmlns:a16="http://schemas.microsoft.com/office/drawing/2014/main" id="{A5C83FC6-1D72-4C3A-AD66-57C2B3599F43}"/>
              </a:ext>
            </a:extLst>
          </p:cNvPr>
          <p:cNvSpPr/>
          <p:nvPr/>
        </p:nvSpPr>
        <p:spPr>
          <a:xfrm>
            <a:off x="1986377" y="4337598"/>
            <a:ext cx="642106" cy="45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4">
                  <a:lumMod val="60000"/>
                  <a:lumOff val="40000"/>
                </a:schemeClr>
              </a:solidFill>
            </a:endParaRPr>
          </a:p>
        </p:txBody>
      </p:sp>
      <p:sp>
        <p:nvSpPr>
          <p:cNvPr id="16" name="Arrow: Right 15">
            <a:extLst>
              <a:ext uri="{FF2B5EF4-FFF2-40B4-BE49-F238E27FC236}">
                <a16:creationId xmlns:a16="http://schemas.microsoft.com/office/drawing/2014/main" id="{D33DF30A-A8C4-40C7-9A50-5AC762F40DDF}"/>
              </a:ext>
            </a:extLst>
          </p:cNvPr>
          <p:cNvSpPr/>
          <p:nvPr/>
        </p:nvSpPr>
        <p:spPr>
          <a:xfrm>
            <a:off x="1986377" y="5101032"/>
            <a:ext cx="642106" cy="45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4">
                  <a:lumMod val="60000"/>
                  <a:lumOff val="40000"/>
                </a:schemeClr>
              </a:solidFill>
            </a:endParaRPr>
          </a:p>
        </p:txBody>
      </p:sp>
    </p:spTree>
    <p:extLst>
      <p:ext uri="{BB962C8B-B14F-4D97-AF65-F5344CB8AC3E}">
        <p14:creationId xmlns:p14="http://schemas.microsoft.com/office/powerpoint/2010/main" val="1387244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097DF-A883-4CA4-B06B-176FDAC7CFE8}"/>
              </a:ext>
            </a:extLst>
          </p:cNvPr>
          <p:cNvSpPr>
            <a:spLocks noGrp="1"/>
          </p:cNvSpPr>
          <p:nvPr>
            <p:ph type="title"/>
          </p:nvPr>
        </p:nvSpPr>
        <p:spPr>
          <a:xfrm>
            <a:off x="172497" y="321682"/>
            <a:ext cx="11847006" cy="1047132"/>
          </a:xfrm>
        </p:spPr>
        <p:txBody>
          <a:bodyPr anchor="ctr">
            <a:normAutofit/>
          </a:bodyPr>
          <a:lstStyle/>
          <a:p>
            <a:pPr algn="ctr"/>
            <a:r>
              <a:rPr lang="en-US" sz="3400" b="1" dirty="0" err="1">
                <a:solidFill>
                  <a:srgbClr val="FFFFFF"/>
                </a:solidFill>
                <a:latin typeface="Times New Roman" panose="02020603050405020304" pitchFamily="18" charset="0"/>
                <a:cs typeface="Times New Roman" panose="02020603050405020304" pitchFamily="18" charset="0"/>
              </a:rPr>
              <a:t>Tiết</a:t>
            </a:r>
            <a:r>
              <a:rPr lang="en-US" sz="3400" b="1" dirty="0">
                <a:solidFill>
                  <a:srgbClr val="FFFFFF"/>
                </a:solidFill>
                <a:latin typeface="Times New Roman" panose="02020603050405020304" pitchFamily="18" charset="0"/>
                <a:cs typeface="Times New Roman" panose="02020603050405020304" pitchFamily="18" charset="0"/>
              </a:rPr>
              <a:t> 10-BÀI 20: TÁCH KIM LOẠI VÀ VIỆC SỬ DỤNG HỢP KIM( </a:t>
            </a:r>
            <a:r>
              <a:rPr lang="en-US" sz="3400" b="1" dirty="0" err="1">
                <a:solidFill>
                  <a:srgbClr val="FFFFFF"/>
                </a:solidFill>
                <a:latin typeface="Times New Roman" panose="02020603050405020304" pitchFamily="18" charset="0"/>
                <a:cs typeface="Times New Roman" panose="02020603050405020304" pitchFamily="18" charset="0"/>
              </a:rPr>
              <a:t>tiếp</a:t>
            </a:r>
            <a:r>
              <a:rPr lang="en-US" sz="3400" b="1" dirty="0">
                <a:solidFill>
                  <a:srgbClr val="FFFFFF"/>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61B6B934-B397-4DAB-A607-C485394D13AB}"/>
              </a:ext>
            </a:extLst>
          </p:cNvPr>
          <p:cNvSpPr txBox="1"/>
          <p:nvPr/>
        </p:nvSpPr>
        <p:spPr>
          <a:xfrm>
            <a:off x="2364921" y="5181600"/>
            <a:ext cx="1632858" cy="506186"/>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9C23E468-B16F-4F06-BE37-28052950E2F4}"/>
              </a:ext>
            </a:extLst>
          </p:cNvPr>
          <p:cNvSpPr/>
          <p:nvPr/>
        </p:nvSpPr>
        <p:spPr>
          <a:xfrm>
            <a:off x="184219" y="1456804"/>
            <a:ext cx="5522217" cy="613245"/>
          </a:xfrm>
          <a:prstGeom prst="rect">
            <a:avLst/>
          </a:prstGeom>
        </p:spPr>
        <p:txBody>
          <a:bodyPr wrap="none">
            <a:spAutoFit/>
          </a:bodyPr>
          <a:lstStyle/>
          <a:p>
            <a:pPr>
              <a:lnSpc>
                <a:spcPct val="115000"/>
              </a:lnSpc>
              <a:spcAft>
                <a:spcPts val="0"/>
              </a:spcAft>
            </a:pPr>
            <a:r>
              <a:rPr lang="en-US" sz="3200" b="1" dirty="0">
                <a:solidFill>
                  <a:schemeClr val="accent2"/>
                </a:solidFill>
                <a:latin typeface="Times New Roman" panose="02020603050405020304" pitchFamily="18" charset="0"/>
                <a:ea typeface="Times New Roman" panose="02020603050405020304" pitchFamily="18" charset="0"/>
              </a:rPr>
              <a:t>IV. SẢN XUẤT GANG, THÉP</a:t>
            </a:r>
            <a:endParaRPr lang="en-US" sz="3200" dirty="0">
              <a:solidFill>
                <a:schemeClr val="accent2"/>
              </a:solidFill>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95A68E02-9AB4-6D4F-ABBC-D764AAE10555}"/>
              </a:ext>
            </a:extLst>
          </p:cNvPr>
          <p:cNvSpPr txBox="1"/>
          <p:nvPr/>
        </p:nvSpPr>
        <p:spPr>
          <a:xfrm>
            <a:off x="426041" y="3429000"/>
            <a:ext cx="10904567" cy="2554545"/>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ĐẠI DIỆN CÁC NHÓM LÊN THUYẾT TRÌNH</a:t>
            </a:r>
          </a:p>
          <a:p>
            <a:endParaRPr lang="en-US" sz="4000" b="1" i="1" dirty="0">
              <a:latin typeface="Times New Roman" panose="02020603050405020304" pitchFamily="18" charset="0"/>
              <a:ea typeface="Tahoma" panose="020B0604030504040204" pitchFamily="34" charset="0"/>
              <a:cs typeface="Times New Roman" panose="02020603050405020304" pitchFamily="18" charset="0"/>
            </a:endParaRPr>
          </a:p>
          <a:p>
            <a:r>
              <a:rPr lang="en-US" sz="4000" b="1" i="1" dirty="0">
                <a:latin typeface="Times New Roman" panose="02020603050405020304" pitchFamily="18" charset="0"/>
                <a:ea typeface="Tahoma" panose="020B0604030504040204" pitchFamily="34" charset="0"/>
                <a:cs typeface="Times New Roman" panose="02020603050405020304" pitchFamily="18" charset="0"/>
              </a:rPr>
              <a:t>NHÓM 1,3 – SẢN XUẤT GANG</a:t>
            </a:r>
          </a:p>
          <a:p>
            <a:r>
              <a:rPr lang="en-US" sz="4000" b="1" i="1" dirty="0">
                <a:latin typeface="Times New Roman" panose="02020603050405020304" pitchFamily="18" charset="0"/>
                <a:ea typeface="Tahoma" panose="020B0604030504040204" pitchFamily="34" charset="0"/>
                <a:cs typeface="Times New Roman" panose="02020603050405020304" pitchFamily="18" charset="0"/>
              </a:rPr>
              <a:t>NHÓM 2,4 – SẢN XUẤT THÉP</a:t>
            </a:r>
          </a:p>
        </p:txBody>
      </p:sp>
    </p:spTree>
    <p:extLst>
      <p:ext uri="{BB962C8B-B14F-4D97-AF65-F5344CB8AC3E}">
        <p14:creationId xmlns:p14="http://schemas.microsoft.com/office/powerpoint/2010/main" val="1103236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reet lights on a path&#10;&#10;Description automatically generated">
            <a:extLst>
              <a:ext uri="{FF2B5EF4-FFF2-40B4-BE49-F238E27FC236}">
                <a16:creationId xmlns:a16="http://schemas.microsoft.com/office/drawing/2014/main" id="{709FADB7-3184-4D04-9BAF-9C5E3CE04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6" y="48780"/>
            <a:ext cx="12021014" cy="6760439"/>
          </a:xfrm>
          <a:prstGeom prst="rect">
            <a:avLst/>
          </a:prstGeom>
        </p:spPr>
      </p:pic>
      <p:sp>
        <p:nvSpPr>
          <p:cNvPr id="4" name="Rectangle 3">
            <a:extLst>
              <a:ext uri="{FF2B5EF4-FFF2-40B4-BE49-F238E27FC236}">
                <a16:creationId xmlns:a16="http://schemas.microsoft.com/office/drawing/2014/main" id="{A6AEADA7-060A-4D73-8D1E-E8715C96309C}"/>
              </a:ext>
            </a:extLst>
          </p:cNvPr>
          <p:cNvSpPr/>
          <p:nvPr/>
        </p:nvSpPr>
        <p:spPr>
          <a:xfrm>
            <a:off x="89210" y="48780"/>
            <a:ext cx="12021014" cy="676044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R="17145" indent="457200">
              <a:lnSpc>
                <a:spcPct val="112000"/>
              </a:lnSpc>
              <a:spcAft>
                <a:spcPts val="110"/>
              </a:spcAft>
            </a:pPr>
            <a:r>
              <a:rPr lang="en-US" sz="3200" b="1" dirty="0">
                <a:latin typeface="Times New Roman" panose="02020603050405020304" pitchFamily="18" charset="0"/>
                <a:ea typeface="Calibri" panose="020F0502020204030204" pitchFamily="34" charset="0"/>
              </a:rPr>
              <a:t>1. </a:t>
            </a:r>
            <a:r>
              <a:rPr lang="en-US" sz="3200" b="1" dirty="0" err="1">
                <a:latin typeface="Times New Roman" panose="02020603050405020304" pitchFamily="18" charset="0"/>
                <a:ea typeface="Calibri" panose="020F0502020204030204" pitchFamily="34" charset="0"/>
              </a:rPr>
              <a:t>Sản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xuất</a:t>
            </a:r>
            <a:r>
              <a:rPr lang="en-US" sz="3200" b="1" dirty="0">
                <a:latin typeface="Times New Roman" panose="02020603050405020304" pitchFamily="18" charset="0"/>
                <a:ea typeface="Calibri" panose="020F0502020204030204" pitchFamily="34" charset="0"/>
              </a:rPr>
              <a:t> gang:</a:t>
            </a:r>
          </a:p>
          <a:p>
            <a:pPr marR="17145" indent="457200">
              <a:lnSpc>
                <a:spcPct val="112000"/>
              </a:lnSpc>
              <a:spcAft>
                <a:spcPts val="110"/>
              </a:spcAft>
            </a:pPr>
            <a:r>
              <a:rPr lang="en-US" sz="3000" dirty="0">
                <a:latin typeface="Times New Roman" panose="02020603050405020304" pitchFamily="18" charset="0"/>
                <a:ea typeface="Calibri" panose="020F0502020204030204" pitchFamily="34" charset="0"/>
              </a:rPr>
              <a:t>a. </a:t>
            </a:r>
            <a:r>
              <a:rPr lang="en-US" sz="3000" b="1" i="1" dirty="0" err="1">
                <a:latin typeface="Times New Roman" panose="02020603050405020304" pitchFamily="18" charset="0"/>
                <a:ea typeface="Calibri" panose="020F0502020204030204" pitchFamily="34" charset="0"/>
              </a:rPr>
              <a:t>Nguyên</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liệu</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quặng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sắt</a:t>
            </a:r>
            <a:r>
              <a:rPr lang="en-US" sz="3000" dirty="0">
                <a:latin typeface="Times New Roman" panose="02020603050405020304" pitchFamily="18" charset="0"/>
                <a:ea typeface="Calibri" panose="020F0502020204030204" pitchFamily="34" charset="0"/>
              </a:rPr>
              <a:t>, than </a:t>
            </a:r>
            <a:r>
              <a:rPr lang="en-US" sz="3000" dirty="0" err="1">
                <a:latin typeface="Times New Roman" panose="02020603050405020304" pitchFamily="18" charset="0"/>
                <a:ea typeface="Calibri" panose="020F0502020204030204" pitchFamily="34" charset="0"/>
              </a:rPr>
              <a:t>cốc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chất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tạo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xỉ</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và</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không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khí</a:t>
            </a:r>
            <a:r>
              <a:rPr lang="en-US" sz="3000" dirty="0">
                <a:latin typeface="Times New Roman" panose="02020603050405020304" pitchFamily="18" charset="0"/>
                <a:ea typeface="Calibri" panose="020F0502020204030204" pitchFamily="34" charset="0"/>
              </a:rPr>
              <a:t>.</a:t>
            </a:r>
          </a:p>
          <a:p>
            <a:pPr marR="17145" indent="457200">
              <a:lnSpc>
                <a:spcPct val="107000"/>
              </a:lnSpc>
              <a:spcAft>
                <a:spcPts val="130"/>
              </a:spcAft>
            </a:pPr>
            <a:r>
              <a:rPr lang="en-US" sz="3000" dirty="0">
                <a:latin typeface="Times New Roman" panose="02020603050405020304" pitchFamily="18" charset="0"/>
                <a:ea typeface="Calibri" panose="020F0502020204030204" pitchFamily="34" charset="0"/>
              </a:rPr>
              <a:t>b. </a:t>
            </a:r>
            <a:r>
              <a:rPr lang="en-US" sz="3000" b="1" i="1" dirty="0" err="1">
                <a:latin typeface="Times New Roman" panose="02020603050405020304" pitchFamily="18" charset="0"/>
                <a:ea typeface="Calibri" panose="020F0502020204030204" pitchFamily="34" charset="0"/>
              </a:rPr>
              <a:t>Cách</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thực</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hiện</a:t>
            </a:r>
            <a:r>
              <a:rPr lang="en-US" sz="3000" dirty="0">
                <a:latin typeface="Times New Roman" panose="02020603050405020304" pitchFamily="18" charset="0"/>
                <a:ea typeface="Calibri" panose="020F0502020204030204" pitchFamily="34" charset="0"/>
              </a:rPr>
              <a:t>: </a:t>
            </a:r>
          </a:p>
          <a:p>
            <a:pPr marR="34925" indent="457200" algn="just">
              <a:lnSpc>
                <a:spcPct val="107000"/>
              </a:lnSpc>
              <a:spcAft>
                <a:spcPts val="140"/>
              </a:spcAft>
            </a:pPr>
            <a:r>
              <a:rPr lang="en-US" sz="3000" dirty="0" err="1">
                <a:latin typeface="Times New Roman" panose="02020603050405020304" pitchFamily="18" charset="0"/>
                <a:ea typeface="Calibri" panose="020F0502020204030204" pitchFamily="34" charset="0"/>
              </a:rPr>
              <a:t>Nguyên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liệu</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rắn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vào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lò</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cao</a:t>
            </a:r>
            <a:r>
              <a:rPr lang="en-US" sz="3000" dirty="0">
                <a:latin typeface="Times New Roman" panose="02020603050405020304" pitchFamily="18" charset="0"/>
                <a:ea typeface="Calibri" panose="020F0502020204030204" pitchFamily="34" charset="0"/>
              </a:rPr>
              <a:t> qua </a:t>
            </a:r>
            <a:r>
              <a:rPr lang="en-US" sz="3000" dirty="0" err="1">
                <a:latin typeface="Times New Roman" panose="02020603050405020304" pitchFamily="18" charset="0"/>
                <a:ea typeface="Calibri" panose="020F0502020204030204" pitchFamily="34" charset="0"/>
              </a:rPr>
              <a:t>miệng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lò</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chuyển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dần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xuống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Không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khí</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nóng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thổi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từ</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dưới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Xỉ</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nhẹ</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nổi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lên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trên</a:t>
            </a:r>
            <a:r>
              <a:rPr lang="en-US" sz="3000" dirty="0">
                <a:latin typeface="Times New Roman" panose="02020603050405020304" pitchFamily="18" charset="0"/>
                <a:ea typeface="Calibri" panose="020F0502020204030204" pitchFamily="34" charset="0"/>
              </a:rPr>
              <a:t> gang </a:t>
            </a:r>
            <a:r>
              <a:rPr lang="en-US" sz="3000" dirty="0" err="1">
                <a:latin typeface="Times New Roman" panose="02020603050405020304" pitchFamily="18" charset="0"/>
                <a:ea typeface="Calibri" panose="020F0502020204030204" pitchFamily="34" charset="0"/>
              </a:rPr>
              <a:t>lỏng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đưa</a:t>
            </a:r>
            <a:r>
              <a:rPr lang="en-US" sz="3000" dirty="0">
                <a:latin typeface="Times New Roman" panose="02020603050405020304" pitchFamily="18" charset="0"/>
                <a:ea typeface="Calibri" panose="020F0502020204030204" pitchFamily="34" charset="0"/>
              </a:rPr>
              <a:t> ra </a:t>
            </a:r>
            <a:r>
              <a:rPr lang="en-US" sz="3000" dirty="0" err="1">
                <a:latin typeface="Times New Roman" panose="02020603050405020304" pitchFamily="18" charset="0"/>
                <a:ea typeface="Calibri" panose="020F0502020204030204" pitchFamily="34" charset="0"/>
              </a:rPr>
              <a:t>ngoài</a:t>
            </a:r>
            <a:r>
              <a:rPr lang="en-US" sz="3000" dirty="0">
                <a:latin typeface="Times New Roman" panose="02020603050405020304" pitchFamily="18" charset="0"/>
                <a:ea typeface="Calibri" panose="020F0502020204030204" pitchFamily="34" charset="0"/>
              </a:rPr>
              <a:t> qua </a:t>
            </a:r>
            <a:r>
              <a:rPr lang="en-US" sz="3000" dirty="0" err="1">
                <a:latin typeface="Times New Roman" panose="02020603050405020304" pitchFamily="18" charset="0"/>
                <a:ea typeface="Calibri" panose="020F0502020204030204" pitchFamily="34" charset="0"/>
              </a:rPr>
              <a:t>cửa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tháo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xỉ</a:t>
            </a:r>
            <a:r>
              <a:rPr lang="en-US" sz="3000" dirty="0">
                <a:latin typeface="Times New Roman" panose="02020603050405020304" pitchFamily="18" charset="0"/>
                <a:ea typeface="Calibri" panose="020F0502020204030204" pitchFamily="34" charset="0"/>
              </a:rPr>
              <a:t>. Gang </a:t>
            </a:r>
            <a:r>
              <a:rPr lang="en-US" sz="3000" dirty="0" err="1">
                <a:latin typeface="Times New Roman" panose="02020603050405020304" pitchFamily="18" charset="0"/>
                <a:ea typeface="Calibri" panose="020F0502020204030204" pitchFamily="34" charset="0"/>
              </a:rPr>
              <a:t>lỏng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đưa</a:t>
            </a:r>
            <a:r>
              <a:rPr lang="en-US" sz="3000" dirty="0">
                <a:latin typeface="Times New Roman" panose="02020603050405020304" pitchFamily="18" charset="0"/>
                <a:ea typeface="Calibri" panose="020F0502020204030204" pitchFamily="34" charset="0"/>
              </a:rPr>
              <a:t> ra </a:t>
            </a:r>
            <a:r>
              <a:rPr lang="en-US" sz="3000" dirty="0" err="1">
                <a:latin typeface="Times New Roman" panose="02020603050405020304" pitchFamily="18" charset="0"/>
                <a:ea typeface="Calibri" panose="020F0502020204030204" pitchFamily="34" charset="0"/>
              </a:rPr>
              <a:t>ngoài</a:t>
            </a:r>
            <a:r>
              <a:rPr lang="en-US" sz="3000" dirty="0">
                <a:latin typeface="Times New Roman" panose="02020603050405020304" pitchFamily="18" charset="0"/>
                <a:ea typeface="Calibri" panose="020F0502020204030204" pitchFamily="34" charset="0"/>
              </a:rPr>
              <a:t> qua </a:t>
            </a:r>
            <a:r>
              <a:rPr lang="en-US" sz="3000" dirty="0" err="1">
                <a:latin typeface="Times New Roman" panose="02020603050405020304" pitchFamily="18" charset="0"/>
                <a:ea typeface="Calibri" panose="020F0502020204030204" pitchFamily="34" charset="0"/>
              </a:rPr>
              <a:t>cửa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tháo</a:t>
            </a:r>
            <a:r>
              <a:rPr lang="en-US" sz="3000" dirty="0">
                <a:latin typeface="Times New Roman" panose="02020603050405020304" pitchFamily="18" charset="0"/>
                <a:ea typeface="Calibri" panose="020F0502020204030204" pitchFamily="34" charset="0"/>
              </a:rPr>
              <a:t> gang. </a:t>
            </a:r>
            <a:r>
              <a:rPr lang="en-US" sz="3000" dirty="0" err="1">
                <a:latin typeface="Times New Roman" panose="02020603050405020304" pitchFamily="18" charset="0"/>
                <a:ea typeface="Calibri" panose="020F0502020204030204" pitchFamily="34" charset="0"/>
              </a:rPr>
              <a:t>Khí</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thải</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tạo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thành</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trong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lò</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cao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được</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đưa</a:t>
            </a:r>
            <a:r>
              <a:rPr lang="en-US" sz="3000" dirty="0">
                <a:latin typeface="Times New Roman" panose="02020603050405020304" pitchFamily="18" charset="0"/>
                <a:ea typeface="Calibri" panose="020F0502020204030204" pitchFamily="34" charset="0"/>
              </a:rPr>
              <a:t> ra </a:t>
            </a:r>
            <a:r>
              <a:rPr lang="en-US" sz="3000" dirty="0" err="1">
                <a:latin typeface="Times New Roman" panose="02020603050405020304" pitchFamily="18" charset="0"/>
                <a:ea typeface="Calibri" panose="020F0502020204030204" pitchFamily="34" charset="0"/>
              </a:rPr>
              <a:t>ngoài</a:t>
            </a:r>
            <a:r>
              <a:rPr lang="en-US" sz="3000" dirty="0">
                <a:latin typeface="Times New Roman" panose="02020603050405020304" pitchFamily="18" charset="0"/>
                <a:ea typeface="Calibri" panose="020F0502020204030204" pitchFamily="34" charset="0"/>
              </a:rPr>
              <a:t> qua </a:t>
            </a:r>
            <a:r>
              <a:rPr lang="en-US" sz="3000" dirty="0" err="1">
                <a:latin typeface="Times New Roman" panose="02020603050405020304" pitchFamily="18" charset="0"/>
                <a:ea typeface="Calibri" panose="020F0502020204030204" pitchFamily="34" charset="0"/>
              </a:rPr>
              <a:t>cửa</a:t>
            </a:r>
            <a:r>
              <a:rPr lang="en-US" sz="3000" dirty="0">
                <a:latin typeface="Times New Roman" panose="02020603050405020304" pitchFamily="18" charset="0"/>
                <a:ea typeface="Calibri" panose="020F0502020204030204" pitchFamily="34" charset="0"/>
              </a:rPr>
              <a:t> ở </a:t>
            </a:r>
            <a:r>
              <a:rPr lang="en-US" sz="3000" dirty="0" err="1">
                <a:latin typeface="Times New Roman" panose="02020603050405020304" pitchFamily="18" charset="0"/>
                <a:ea typeface="Calibri" panose="020F0502020204030204" pitchFamily="34" charset="0"/>
              </a:rPr>
              <a:t>gần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miệng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lò</a:t>
            </a:r>
            <a:r>
              <a:rPr lang="en-US" sz="3000" dirty="0">
                <a:latin typeface="Times New Roman" panose="02020603050405020304" pitchFamily="18" charset="0"/>
                <a:ea typeface="Calibri" panose="020F0502020204030204" pitchFamily="34" charset="0"/>
              </a:rPr>
              <a:t>.</a:t>
            </a:r>
          </a:p>
          <a:p>
            <a:pPr indent="457200">
              <a:lnSpc>
                <a:spcPct val="115000"/>
              </a:lnSpc>
              <a:spcAft>
                <a:spcPts val="0"/>
              </a:spcAft>
            </a:pPr>
            <a:r>
              <a:rPr lang="en-US" sz="3000" dirty="0">
                <a:latin typeface="Times New Roman" panose="02020603050405020304" pitchFamily="18" charset="0"/>
                <a:ea typeface="Calibri" panose="020F0502020204030204" pitchFamily="34" charset="0"/>
              </a:rPr>
              <a:t>c. </a:t>
            </a:r>
            <a:r>
              <a:rPr lang="en-US" sz="3000" b="1" i="1" dirty="0" err="1">
                <a:latin typeface="Times New Roman" panose="02020603050405020304" pitchFamily="18" charset="0"/>
                <a:ea typeface="Calibri" panose="020F0502020204030204" pitchFamily="34" charset="0"/>
              </a:rPr>
              <a:t>Các</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giai</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đoạn</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chính</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của</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sản</a:t>
            </a:r>
            <a:r>
              <a:rPr lang="en-US" sz="3000" b="1" i="1" dirty="0">
                <a:latin typeface="Times New Roman" panose="02020603050405020304" pitchFamily="18" charset="0"/>
                <a:ea typeface="Calibri" panose="020F0502020204030204" pitchFamily="34" charset="0"/>
              </a:rPr>
              <a:t> </a:t>
            </a:r>
            <a:r>
              <a:rPr lang="en-US" sz="3000" b="1" i="1" dirty="0" err="1">
                <a:latin typeface="Times New Roman" panose="02020603050405020304" pitchFamily="18" charset="0"/>
                <a:ea typeface="Calibri" panose="020F0502020204030204" pitchFamily="34" charset="0"/>
              </a:rPr>
              <a:t>xuất</a:t>
            </a:r>
            <a:r>
              <a:rPr lang="en-US" sz="3000" b="1" i="1" dirty="0">
                <a:latin typeface="Times New Roman" panose="02020603050405020304" pitchFamily="18" charset="0"/>
                <a:ea typeface="Calibri" panose="020F0502020204030204" pitchFamily="34" charset="0"/>
              </a:rPr>
              <a:t> gang</a:t>
            </a:r>
            <a:r>
              <a:rPr lang="en-US" sz="3000" dirty="0">
                <a:latin typeface="Times New Roman" panose="02020603050405020304" pitchFamily="18" charset="0"/>
                <a:ea typeface="Calibri" panose="020F0502020204030204" pitchFamily="34" charset="0"/>
              </a:rPr>
              <a:t>:</a:t>
            </a:r>
          </a:p>
          <a:p>
            <a:pPr indent="457200">
              <a:lnSpc>
                <a:spcPct val="115000"/>
              </a:lnSpc>
              <a:spcAft>
                <a:spcPts val="0"/>
              </a:spcAft>
            </a:pPr>
            <a:r>
              <a:rPr lang="en-US" sz="3000" dirty="0" err="1">
                <a:latin typeface="Times New Roman" panose="02020603050405020304" pitchFamily="18" charset="0"/>
                <a:ea typeface="Calibri" panose="020F0502020204030204" pitchFamily="34" charset="0"/>
              </a:rPr>
              <a:t>Phản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ứng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tạo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khí</a:t>
            </a:r>
            <a:r>
              <a:rPr lang="en-US" sz="3000" dirty="0">
                <a:latin typeface="Times New Roman" panose="02020603050405020304" pitchFamily="18" charset="0"/>
                <a:ea typeface="Calibri" panose="020F0502020204030204" pitchFamily="34" charset="0"/>
              </a:rPr>
              <a:t> CO:	C + </a:t>
            </a:r>
            <a:r>
              <a:rPr lang="en-US" sz="3000" dirty="0" err="1">
                <a:latin typeface="Times New Roman" panose="02020603050405020304" pitchFamily="18" charset="0"/>
                <a:ea typeface="Calibri" panose="020F0502020204030204" pitchFamily="34" charset="0"/>
              </a:rPr>
              <a:t>O</a:t>
            </a:r>
            <a:r>
              <a:rPr lang="en-US" sz="3000" baseline="-25000" dirty="0" err="1">
                <a:latin typeface="Times New Roman" panose="02020603050405020304" pitchFamily="18" charset="0"/>
                <a:ea typeface="Calibri" panose="020F0502020204030204" pitchFamily="34" charset="0"/>
              </a:rPr>
              <a:t>2</a:t>
            </a:r>
            <a:r>
              <a:rPr lang="en-US" sz="3000" dirty="0">
                <a:latin typeface="Times New Roman" panose="02020603050405020304" pitchFamily="18" charset="0"/>
                <a:ea typeface="Calibri" panose="020F0502020204030204" pitchFamily="34" charset="0"/>
              </a:rPr>
              <a:t> </a:t>
            </a:r>
            <a:r>
              <a:rPr lang="en-US" sz="3000" dirty="0">
                <a:solidFill>
                  <a:srgbClr val="1A1915"/>
                </a:solidFill>
                <a:latin typeface="Times New Roman" panose="02020603050405020304" pitchFamily="18" charset="0"/>
                <a:ea typeface="Segoe UI Symbol" panose="020B0502040204020203" pitchFamily="34" charset="0"/>
              </a:rPr>
              <a:t>→</a:t>
            </a:r>
            <a:r>
              <a:rPr lang="en-US" sz="3000" baseline="30000" dirty="0">
                <a:solidFill>
                  <a:srgbClr val="1A1915"/>
                </a:solidFill>
                <a:latin typeface="Times New Roman" panose="02020603050405020304" pitchFamily="18" charset="0"/>
                <a:ea typeface="Calibri" panose="020F0502020204030204" pitchFamily="34" charset="0"/>
              </a:rPr>
              <a:t>to</a:t>
            </a:r>
            <a:r>
              <a:rPr lang="en-US" sz="3000" dirty="0">
                <a:latin typeface="Times New Roman" panose="02020603050405020304" pitchFamily="18" charset="0"/>
                <a:ea typeface="Calibri" panose="020F0502020204030204" pitchFamily="34" charset="0"/>
              </a:rPr>
              <a:t> CO</a:t>
            </a:r>
            <a:r>
              <a:rPr lang="en-US" sz="3000" baseline="-25000" dirty="0">
                <a:latin typeface="Times New Roman" panose="02020603050405020304" pitchFamily="18" charset="0"/>
                <a:ea typeface="Calibri" panose="020F0502020204030204" pitchFamily="34" charset="0"/>
              </a:rPr>
              <a:t>2  		</a:t>
            </a:r>
            <a:r>
              <a:rPr lang="en-US" sz="3000" dirty="0">
                <a:latin typeface="Times New Roman" panose="02020603050405020304" pitchFamily="18" charset="0"/>
                <a:ea typeface="Calibri" panose="020F0502020204030204" pitchFamily="34" charset="0"/>
              </a:rPr>
              <a:t>C + CO</a:t>
            </a:r>
            <a:r>
              <a:rPr lang="en-US" sz="3000" baseline="-25000" dirty="0">
                <a:latin typeface="Times New Roman" panose="02020603050405020304" pitchFamily="18" charset="0"/>
                <a:ea typeface="Calibri" panose="020F0502020204030204" pitchFamily="34" charset="0"/>
              </a:rPr>
              <a:t>2</a:t>
            </a:r>
            <a:r>
              <a:rPr lang="en-US" sz="3000" dirty="0">
                <a:latin typeface="Times New Roman" panose="02020603050405020304" pitchFamily="18" charset="0"/>
                <a:ea typeface="Calibri" panose="020F0502020204030204" pitchFamily="34" charset="0"/>
              </a:rPr>
              <a:t> </a:t>
            </a:r>
            <a:r>
              <a:rPr lang="en-US" sz="3000" dirty="0">
                <a:solidFill>
                  <a:srgbClr val="1A1915"/>
                </a:solidFill>
                <a:latin typeface="Times New Roman" panose="02020603050405020304" pitchFamily="18" charset="0"/>
                <a:ea typeface="Segoe UI Symbol" panose="020B0502040204020203" pitchFamily="34" charset="0"/>
              </a:rPr>
              <a:t>→</a:t>
            </a:r>
            <a:r>
              <a:rPr lang="en-US" sz="3000" baseline="30000" dirty="0">
                <a:solidFill>
                  <a:srgbClr val="1A1915"/>
                </a:solidFill>
                <a:latin typeface="Times New Roman" panose="02020603050405020304" pitchFamily="18" charset="0"/>
                <a:ea typeface="Calibri" panose="020F0502020204030204" pitchFamily="34" charset="0"/>
              </a:rPr>
              <a:t>to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2CO</a:t>
            </a:r>
            <a:endParaRPr lang="en-US" sz="3000" dirty="0">
              <a:latin typeface="Times New Roman" panose="02020603050405020304" pitchFamily="18" charset="0"/>
              <a:ea typeface="Calibri" panose="020F0502020204030204" pitchFamily="34" charset="0"/>
            </a:endParaRPr>
          </a:p>
          <a:p>
            <a:pPr indent="457200">
              <a:lnSpc>
                <a:spcPct val="115000"/>
              </a:lnSpc>
              <a:spcAft>
                <a:spcPts val="0"/>
              </a:spcAft>
            </a:pPr>
            <a:r>
              <a:rPr lang="en-US" sz="3000" dirty="0" err="1">
                <a:latin typeface="Times New Roman" panose="02020603050405020304" pitchFamily="18" charset="0"/>
                <a:ea typeface="Calibri" panose="020F0502020204030204" pitchFamily="34" charset="0"/>
              </a:rPr>
              <a:t>Khí</a:t>
            </a:r>
            <a:r>
              <a:rPr lang="en-US" sz="3000" dirty="0">
                <a:latin typeface="Times New Roman" panose="02020603050405020304" pitchFamily="18" charset="0"/>
                <a:ea typeface="Calibri" panose="020F0502020204030204" pitchFamily="34" charset="0"/>
              </a:rPr>
              <a:t> CO </a:t>
            </a:r>
            <a:r>
              <a:rPr lang="en-US" sz="3000" dirty="0" err="1">
                <a:latin typeface="Times New Roman" panose="02020603050405020304" pitchFamily="18" charset="0"/>
                <a:ea typeface="Calibri" panose="020F0502020204030204" pitchFamily="34" charset="0"/>
              </a:rPr>
              <a:t>phản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ứng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với</a:t>
            </a:r>
            <a:r>
              <a:rPr lang="en-US" sz="3000" dirty="0">
                <a:latin typeface="Times New Roman" panose="02020603050405020304" pitchFamily="18" charset="0"/>
                <a:ea typeface="Calibri" panose="020F0502020204030204" pitchFamily="34" charset="0"/>
              </a:rPr>
              <a:t> oxide </a:t>
            </a:r>
            <a:r>
              <a:rPr lang="en-US" sz="3000" dirty="0" err="1">
                <a:latin typeface="Times New Roman" panose="02020603050405020304" pitchFamily="18" charset="0"/>
                <a:ea typeface="Calibri" panose="020F0502020204030204" pitchFamily="34" charset="0"/>
              </a:rPr>
              <a:t>của</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sắt</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trong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quặng</a:t>
            </a:r>
            <a:r>
              <a:rPr lang="en-US" sz="3000" dirty="0">
                <a:latin typeface="Times New Roman" panose="02020603050405020304" pitchFamily="18" charset="0"/>
                <a:ea typeface="Calibri" panose="020F0502020204030204" pitchFamily="34" charset="0"/>
              </a:rPr>
              <a:t>: </a:t>
            </a:r>
          </a:p>
          <a:p>
            <a:pPr indent="457200">
              <a:lnSpc>
                <a:spcPct val="115000"/>
              </a:lnSpc>
              <a:spcAft>
                <a:spcPts val="0"/>
              </a:spcAft>
            </a:pP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3CO</a:t>
            </a:r>
            <a:r>
              <a:rPr lang="en-US" sz="3000" dirty="0">
                <a:latin typeface="Times New Roman" panose="02020603050405020304" pitchFamily="18" charset="0"/>
                <a:ea typeface="Calibri" panose="020F0502020204030204" pitchFamily="34" charset="0"/>
              </a:rPr>
              <a:t> + </a:t>
            </a:r>
            <a:r>
              <a:rPr lang="en-US" sz="3000" dirty="0" err="1">
                <a:latin typeface="Times New Roman" panose="02020603050405020304" pitchFamily="18" charset="0"/>
                <a:ea typeface="Calibri" panose="020F0502020204030204" pitchFamily="34" charset="0"/>
              </a:rPr>
              <a:t>Fe</a:t>
            </a:r>
            <a:r>
              <a:rPr lang="en-US" sz="3000" baseline="-25000" dirty="0" err="1">
                <a:latin typeface="Times New Roman" panose="02020603050405020304" pitchFamily="18" charset="0"/>
                <a:ea typeface="Calibri" panose="020F0502020204030204" pitchFamily="34" charset="0"/>
              </a:rPr>
              <a:t>2</a:t>
            </a:r>
            <a:r>
              <a:rPr lang="en-US" sz="3000" dirty="0" err="1">
                <a:latin typeface="Times New Roman" panose="02020603050405020304" pitchFamily="18" charset="0"/>
                <a:ea typeface="Calibri" panose="020F0502020204030204" pitchFamily="34" charset="0"/>
              </a:rPr>
              <a:t>O</a:t>
            </a:r>
            <a:r>
              <a:rPr lang="en-US" sz="3000" baseline="-25000" dirty="0" err="1">
                <a:latin typeface="Times New Roman" panose="02020603050405020304" pitchFamily="18" charset="0"/>
                <a:ea typeface="Calibri" panose="020F0502020204030204" pitchFamily="34" charset="0"/>
              </a:rPr>
              <a:t>3</a:t>
            </a:r>
            <a:r>
              <a:rPr lang="en-US" sz="3000" dirty="0">
                <a:latin typeface="Times New Roman" panose="02020603050405020304" pitchFamily="18" charset="0"/>
                <a:ea typeface="Calibri" panose="020F0502020204030204" pitchFamily="34" charset="0"/>
              </a:rPr>
              <a:t> </a:t>
            </a:r>
            <a:r>
              <a:rPr lang="en-US" sz="3000" dirty="0">
                <a:solidFill>
                  <a:srgbClr val="1A1915"/>
                </a:solidFill>
                <a:latin typeface="Times New Roman" panose="02020603050405020304" pitchFamily="18" charset="0"/>
                <a:ea typeface="Segoe UI Symbol" panose="020B0502040204020203" pitchFamily="34" charset="0"/>
              </a:rPr>
              <a:t>→</a:t>
            </a:r>
            <a:r>
              <a:rPr lang="en-US" sz="3000" baseline="30000" dirty="0">
                <a:solidFill>
                  <a:srgbClr val="1A1915"/>
                </a:solidFill>
                <a:latin typeface="Times New Roman" panose="02020603050405020304" pitchFamily="18" charset="0"/>
                <a:ea typeface="Calibri" panose="020F0502020204030204" pitchFamily="34" charset="0"/>
              </a:rPr>
              <a:t>to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2Fe</a:t>
            </a:r>
            <a:r>
              <a:rPr lang="en-US" sz="3000" dirty="0">
                <a:latin typeface="Times New Roman" panose="02020603050405020304" pitchFamily="18" charset="0"/>
                <a:ea typeface="Calibri" panose="020F0502020204030204" pitchFamily="34" charset="0"/>
              </a:rPr>
              <a:t> + </a:t>
            </a:r>
            <a:r>
              <a:rPr lang="en-US" sz="3000" dirty="0" err="1">
                <a:latin typeface="Times New Roman" panose="02020603050405020304" pitchFamily="18" charset="0"/>
                <a:ea typeface="Calibri" panose="020F0502020204030204" pitchFamily="34" charset="0"/>
              </a:rPr>
              <a:t>3CO</a:t>
            </a:r>
            <a:r>
              <a:rPr lang="en-US" sz="3000" baseline="-25000" dirty="0" err="1">
                <a:latin typeface="Times New Roman" panose="02020603050405020304" pitchFamily="18" charset="0"/>
                <a:ea typeface="Calibri" panose="020F0502020204030204" pitchFamily="34" charset="0"/>
              </a:rPr>
              <a:t>2</a:t>
            </a:r>
            <a:endParaRPr lang="en-US" sz="3000" dirty="0">
              <a:latin typeface="Times New Roman" panose="02020603050405020304" pitchFamily="18" charset="0"/>
              <a:ea typeface="Calibri" panose="020F0502020204030204" pitchFamily="34" charset="0"/>
            </a:endParaRPr>
          </a:p>
          <a:p>
            <a:pPr indent="457200">
              <a:lnSpc>
                <a:spcPct val="107000"/>
              </a:lnSpc>
              <a:spcAft>
                <a:spcPts val="130"/>
              </a:spcAft>
            </a:pPr>
            <a:r>
              <a:rPr lang="en-US" sz="3000" dirty="0" err="1">
                <a:latin typeface="Times New Roman" panose="02020603050405020304" pitchFamily="18" charset="0"/>
                <a:ea typeface="Calibri" panose="020F0502020204030204" pitchFamily="34" charset="0"/>
              </a:rPr>
              <a:t>Phản</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ứng</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tạo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xỉ</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CaO</a:t>
            </a:r>
            <a:r>
              <a:rPr lang="en-US" sz="3000" dirty="0">
                <a:latin typeface="Times New Roman" panose="02020603050405020304" pitchFamily="18" charset="0"/>
                <a:ea typeface="Calibri" panose="020F0502020204030204" pitchFamily="34" charset="0"/>
              </a:rPr>
              <a:t> + </a:t>
            </a:r>
            <a:r>
              <a:rPr lang="en-US" sz="3000" dirty="0" err="1">
                <a:latin typeface="Times New Roman" panose="02020603050405020304" pitchFamily="18" charset="0"/>
                <a:ea typeface="Calibri" panose="020F0502020204030204" pitchFamily="34" charset="0"/>
              </a:rPr>
              <a:t>SiO</a:t>
            </a:r>
            <a:r>
              <a:rPr lang="en-US" sz="3000" baseline="-25000" dirty="0" err="1">
                <a:latin typeface="Times New Roman" panose="02020603050405020304" pitchFamily="18" charset="0"/>
                <a:ea typeface="Calibri" panose="020F0502020204030204" pitchFamily="34" charset="0"/>
              </a:rPr>
              <a:t>2</a:t>
            </a:r>
            <a:r>
              <a:rPr lang="en-US" sz="3000" dirty="0">
                <a:latin typeface="Times New Roman" panose="02020603050405020304" pitchFamily="18" charset="0"/>
                <a:ea typeface="Calibri" panose="020F0502020204030204" pitchFamily="34" charset="0"/>
              </a:rPr>
              <a:t> </a:t>
            </a:r>
            <a:r>
              <a:rPr lang="en-US" sz="3000" dirty="0">
                <a:solidFill>
                  <a:srgbClr val="1A1915"/>
                </a:solidFill>
                <a:latin typeface="Times New Roman" panose="02020603050405020304" pitchFamily="18" charset="0"/>
                <a:ea typeface="Segoe UI Symbol" panose="020B0502040204020203" pitchFamily="34" charset="0"/>
              </a:rPr>
              <a:t>→</a:t>
            </a:r>
            <a:r>
              <a:rPr lang="en-US" sz="3000" baseline="30000" dirty="0">
                <a:solidFill>
                  <a:srgbClr val="1A1915"/>
                </a:solidFill>
                <a:latin typeface="Times New Roman" panose="02020603050405020304" pitchFamily="18" charset="0"/>
                <a:ea typeface="Calibri" panose="020F0502020204030204" pitchFamily="34" charset="0"/>
              </a:rPr>
              <a:t>to</a:t>
            </a:r>
            <a:r>
              <a:rPr lang="en-US" sz="3000" dirty="0">
                <a:latin typeface="Times New Roman" panose="02020603050405020304" pitchFamily="18" charset="0"/>
                <a:ea typeface="Calibri" panose="020F0502020204030204" pitchFamily="34" charset="0"/>
              </a:rPr>
              <a:t> </a:t>
            </a:r>
            <a:r>
              <a:rPr lang="en-US" sz="3000" dirty="0" err="1">
                <a:latin typeface="Times New Roman" panose="02020603050405020304" pitchFamily="18" charset="0"/>
                <a:ea typeface="Calibri" panose="020F0502020204030204" pitchFamily="34" charset="0"/>
              </a:rPr>
              <a:t>CaSiO</a:t>
            </a:r>
            <a:r>
              <a:rPr lang="en-US" sz="3000" baseline="-25000" dirty="0" err="1">
                <a:latin typeface="Times New Roman" panose="02020603050405020304" pitchFamily="18" charset="0"/>
                <a:ea typeface="Calibri" panose="020F0502020204030204" pitchFamily="34" charset="0"/>
              </a:rPr>
              <a:t>3</a:t>
            </a:r>
            <a:r>
              <a:rPr lang="en-US" sz="3000" baseline="-25000" dirty="0">
                <a:latin typeface="Times New Roman" panose="02020603050405020304" pitchFamily="18" charset="0"/>
                <a:ea typeface="Calibri" panose="020F0502020204030204" pitchFamily="34" charset="0"/>
              </a:rPr>
              <a:t> </a:t>
            </a:r>
            <a:endParaRPr lang="en-US" sz="3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53582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67E5D5-FEBF-4DF5-9553-332A18FAE9F7}"/>
              </a:ext>
            </a:extLst>
          </p:cNvPr>
          <p:cNvSpPr/>
          <p:nvPr/>
        </p:nvSpPr>
        <p:spPr>
          <a:xfrm>
            <a:off x="247186" y="104569"/>
            <a:ext cx="6187068" cy="64579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130"/>
              </a:spcAft>
            </a:pPr>
            <a:r>
              <a:rPr lang="en-US" sz="3200" b="1" dirty="0">
                <a:latin typeface="Times New Roman" panose="02020603050405020304" pitchFamily="18" charset="0"/>
                <a:ea typeface="Calibri" panose="020F0502020204030204" pitchFamily="34" charset="0"/>
              </a:rPr>
              <a:t>2. </a:t>
            </a:r>
            <a:r>
              <a:rPr lang="en-US" sz="3200" b="1" dirty="0" err="1">
                <a:latin typeface="Times New Roman" panose="02020603050405020304" pitchFamily="18" charset="0"/>
                <a:ea typeface="Calibri" panose="020F0502020204030204" pitchFamily="34" charset="0"/>
              </a:rPr>
              <a:t>Sản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xuất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thép</a:t>
            </a:r>
            <a:endParaRPr lang="en-US" sz="3200" dirty="0">
              <a:latin typeface="Times New Roman" panose="02020603050405020304" pitchFamily="18" charset="0"/>
              <a:ea typeface="Calibri" panose="020F0502020204030204" pitchFamily="34" charset="0"/>
            </a:endParaRPr>
          </a:p>
          <a:p>
            <a:pPr marR="35560">
              <a:lnSpc>
                <a:spcPct val="107000"/>
              </a:lnSpc>
              <a:spcAft>
                <a:spcPts val="140"/>
              </a:spcAft>
            </a:pPr>
            <a:r>
              <a:rPr lang="en-US" sz="3200" b="1" i="1" dirty="0">
                <a:latin typeface="Times New Roman" panose="02020603050405020304" pitchFamily="18" charset="0"/>
                <a:ea typeface="Calibri" panose="020F0502020204030204" pitchFamily="34" charset="0"/>
              </a:rPr>
              <a:t>1. </a:t>
            </a:r>
            <a:r>
              <a:rPr lang="en-US" sz="3200" b="1" i="1" dirty="0" err="1">
                <a:latin typeface="Times New Roman" panose="02020603050405020304" pitchFamily="18" charset="0"/>
                <a:ea typeface="Calibri" panose="020F0502020204030204" pitchFamily="34" charset="0"/>
              </a:rPr>
              <a:t>Nguyên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liệu</a:t>
            </a:r>
            <a:r>
              <a:rPr lang="en-US" sz="3200" b="1" i="1" dirty="0">
                <a:latin typeface="Times New Roman" panose="02020603050405020304" pitchFamily="18" charset="0"/>
                <a:ea typeface="Calibri" panose="020F0502020204030204" pitchFamily="34" charset="0"/>
              </a:rPr>
              <a:t>: </a:t>
            </a:r>
            <a:r>
              <a:rPr lang="en-US" sz="3200" dirty="0">
                <a:latin typeface="Times New Roman" panose="02020603050405020304" pitchFamily="18" charset="0"/>
                <a:ea typeface="Calibri" panose="020F0502020204030204" pitchFamily="34" charset="0"/>
              </a:rPr>
              <a:t>gang (</a:t>
            </a:r>
            <a:r>
              <a:rPr lang="en-US" sz="3200" dirty="0" err="1">
                <a:latin typeface="Times New Roman" panose="02020603050405020304" pitchFamily="18" charset="0"/>
                <a:ea typeface="Calibri" panose="020F0502020204030204" pitchFamily="34" charset="0"/>
              </a:rPr>
              <a:t>hoặc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thép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liệu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khí</a:t>
            </a:r>
            <a:r>
              <a:rPr lang="en-US" sz="3200" dirty="0">
                <a:latin typeface="Times New Roman" panose="02020603050405020304" pitchFamily="18" charset="0"/>
                <a:ea typeface="Calibri" panose="020F0502020204030204" pitchFamily="34" charset="0"/>
              </a:rPr>
              <a:t> oxygen. </a:t>
            </a:r>
          </a:p>
          <a:p>
            <a:pPr marR="35560">
              <a:lnSpc>
                <a:spcPct val="107000"/>
              </a:lnSpc>
              <a:spcAft>
                <a:spcPts val="140"/>
              </a:spcAft>
            </a:pPr>
            <a:r>
              <a:rPr lang="en-US" sz="3200" b="1" i="1" dirty="0">
                <a:latin typeface="Times New Roman" panose="02020603050405020304" pitchFamily="18" charset="0"/>
                <a:ea typeface="Calibri" panose="020F0502020204030204" pitchFamily="34" charset="0"/>
              </a:rPr>
              <a:t>2. </a:t>
            </a:r>
            <a:r>
              <a:rPr lang="en-US" sz="3200" b="1" i="1" dirty="0" err="1">
                <a:latin typeface="Times New Roman" panose="02020603050405020304" pitchFamily="18" charset="0"/>
                <a:ea typeface="Calibri" panose="020F0502020204030204" pitchFamily="34" charset="0"/>
              </a:rPr>
              <a:t>Cách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thực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hiện</a:t>
            </a:r>
            <a:r>
              <a:rPr lang="en-US" sz="3200" b="1" i="1" dirty="0">
                <a:latin typeface="Times New Roman" panose="02020603050405020304" pitchFamily="18" charset="0"/>
                <a:ea typeface="Calibri" panose="020F0502020204030204" pitchFamily="34" charset="0"/>
              </a:rPr>
              <a:t>: </a:t>
            </a:r>
          </a:p>
          <a:p>
            <a:pPr algn="just">
              <a:lnSpc>
                <a:spcPct val="97000"/>
              </a:lnSpc>
              <a:spcAft>
                <a:spcPts val="430"/>
              </a:spcAft>
            </a:pPr>
            <a:r>
              <a:rPr lang="en-US" sz="3200" dirty="0" err="1">
                <a:latin typeface="Times New Roman" panose="02020603050405020304" pitchFamily="18" charset="0"/>
                <a:ea typeface="Calibri" panose="020F0502020204030204" pitchFamily="34" charset="0"/>
              </a:rPr>
              <a:t>Khí</a:t>
            </a:r>
            <a:r>
              <a:rPr lang="en-US" sz="3200" dirty="0">
                <a:latin typeface="Times New Roman" panose="02020603050405020304" pitchFamily="18" charset="0"/>
                <a:ea typeface="Calibri" panose="020F0502020204030204" pitchFamily="34" charset="0"/>
              </a:rPr>
              <a:t> oxygen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thổi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dưới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lò</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đốt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cháy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tạp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chất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gang. </a:t>
            </a:r>
          </a:p>
          <a:p>
            <a:pPr algn="just">
              <a:lnSpc>
                <a:spcPct val="110000"/>
              </a:lnSpc>
              <a:spcAft>
                <a:spcPts val="100"/>
              </a:spcAft>
            </a:pP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oxide </a:t>
            </a:r>
            <a:r>
              <a:rPr lang="en-US" sz="3200" dirty="0" err="1">
                <a:latin typeface="Times New Roman" panose="02020603050405020304" pitchFamily="18" charset="0"/>
                <a:ea typeface="Calibri" panose="020F0502020204030204" pitchFamily="34" charset="0"/>
              </a:rPr>
              <a:t>tạo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dạng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khí</a:t>
            </a:r>
            <a:r>
              <a:rPr lang="en-US" sz="3200" dirty="0">
                <a:latin typeface="Times New Roman" panose="02020603050405020304" pitchFamily="18" charset="0"/>
                <a:ea typeface="Calibri" panose="020F0502020204030204" pitchFamily="34" charset="0"/>
              </a:rPr>
              <a:t> (CO</a:t>
            </a:r>
            <a:r>
              <a:rPr lang="en-US" sz="3200" baseline="-25000" dirty="0">
                <a:latin typeface="Times New Roman" panose="02020603050405020304" pitchFamily="18" charset="0"/>
                <a:ea typeface="Calibri" panose="020F0502020204030204" pitchFamily="34" charset="0"/>
              </a:rPr>
              <a:t>2</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SO</a:t>
            </a:r>
            <a:r>
              <a:rPr lang="en-US" sz="3200" baseline="-25000" dirty="0" err="1">
                <a:latin typeface="Times New Roman" panose="02020603050405020304" pitchFamily="18" charset="0"/>
                <a:ea typeface="Calibri" panose="020F0502020204030204" pitchFamily="34" charset="0"/>
              </a:rPr>
              <a:t>2</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sẽ</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thoát</a:t>
            </a:r>
            <a:r>
              <a:rPr lang="en-US" sz="3200" dirty="0">
                <a:latin typeface="Times New Roman" panose="02020603050405020304" pitchFamily="18" charset="0"/>
                <a:ea typeface="Calibri" panose="020F0502020204030204" pitchFamily="34" charset="0"/>
              </a:rPr>
              <a:t> ra </a:t>
            </a:r>
            <a:r>
              <a:rPr lang="en-US" sz="3200" dirty="0" err="1">
                <a:latin typeface="Times New Roman" panose="02020603050405020304" pitchFamily="18" charset="0"/>
                <a:ea typeface="Calibri" panose="020F0502020204030204" pitchFamily="34" charset="0"/>
              </a:rPr>
              <a:t>theo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khí</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oxide </a:t>
            </a:r>
            <a:r>
              <a:rPr lang="en-US" sz="3200" dirty="0" err="1">
                <a:latin typeface="Times New Roman" panose="02020603050405020304" pitchFamily="18" charset="0"/>
                <a:ea typeface="Calibri" panose="020F0502020204030204" pitchFamily="34" charset="0"/>
              </a:rPr>
              <a:t>dạng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SiO</a:t>
            </a:r>
            <a:r>
              <a:rPr lang="en-US" sz="3200" baseline="-25000" dirty="0" err="1">
                <a:latin typeface="Times New Roman" panose="02020603050405020304" pitchFamily="18" charset="0"/>
                <a:ea typeface="Calibri" panose="020F0502020204030204" pitchFamily="34" charset="0"/>
              </a:rPr>
              <a:t>2</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MnO</a:t>
            </a:r>
            <a:r>
              <a:rPr lang="en-US" sz="3200" baseline="-25000" dirty="0" err="1">
                <a:latin typeface="Times New Roman" panose="02020603050405020304" pitchFamily="18" charset="0"/>
                <a:ea typeface="Calibri" panose="020F0502020204030204" pitchFamily="34" charset="0"/>
              </a:rPr>
              <a:t>2</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sẽ</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xỉ</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nhẹ</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nổi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thép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lỏng</a:t>
            </a:r>
            <a:r>
              <a:rPr lang="en-US" sz="3200" dirty="0">
                <a:latin typeface="Times New Roman" panose="02020603050405020304" pitchFamily="18" charset="0"/>
                <a:ea typeface="Calibri" panose="020F0502020204030204" pitchFamily="34" charset="0"/>
              </a:rPr>
              <a:t>.</a:t>
            </a:r>
          </a:p>
          <a:p>
            <a:pPr algn="just">
              <a:lnSpc>
                <a:spcPct val="107000"/>
              </a:lnSpc>
              <a:spcAft>
                <a:spcPts val="130"/>
              </a:spcAft>
            </a:pPr>
            <a:r>
              <a:rPr lang="en-US" sz="3200" dirty="0" err="1">
                <a:latin typeface="Times New Roman" panose="02020603050405020304" pitchFamily="18" charset="0"/>
                <a:ea typeface="Calibri" panose="020F0502020204030204" pitchFamily="34" charset="0"/>
              </a:rPr>
              <a:t>Xỉ</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lỏng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tách</a:t>
            </a:r>
            <a:r>
              <a:rPr lang="en-US" sz="3200" dirty="0">
                <a:latin typeface="Times New Roman" panose="02020603050405020304" pitchFamily="18" charset="0"/>
                <a:ea typeface="Calibri" panose="020F0502020204030204" pitchFamily="34" charset="0"/>
              </a:rPr>
              <a:t> ra </a:t>
            </a:r>
            <a:r>
              <a:rPr lang="en-US" sz="3200" dirty="0" err="1">
                <a:latin typeface="Times New Roman" panose="02020603050405020304" pitchFamily="18" charset="0"/>
                <a:ea typeface="Calibri" panose="020F0502020204030204" pitchFamily="34" charset="0"/>
              </a:rPr>
              <a:t>để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lấy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thép</a:t>
            </a:r>
            <a:r>
              <a:rPr lang="en-US" sz="3200" dirty="0">
                <a:latin typeface="Times New Roman" panose="02020603050405020304" pitchFamily="18" charset="0"/>
                <a:ea typeface="Calibri" panose="020F0502020204030204" pitchFamily="34" charset="0"/>
              </a:rPr>
              <a:t>.</a:t>
            </a:r>
          </a:p>
        </p:txBody>
      </p:sp>
      <p:pic>
        <p:nvPicPr>
          <p:cNvPr id="7" name="Picture 6" descr="A person working on a steel beam&#10;&#10;Description automatically generated">
            <a:extLst>
              <a:ext uri="{FF2B5EF4-FFF2-40B4-BE49-F238E27FC236}">
                <a16:creationId xmlns:a16="http://schemas.microsoft.com/office/drawing/2014/main" id="{4F1BEDBF-5F50-4959-97A8-49BB1EC62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463" y="104569"/>
            <a:ext cx="5421352" cy="6457922"/>
          </a:xfrm>
          <a:prstGeom prst="rect">
            <a:avLst/>
          </a:prstGeom>
        </p:spPr>
      </p:pic>
    </p:spTree>
    <p:extLst>
      <p:ext uri="{BB962C8B-B14F-4D97-AF65-F5344CB8AC3E}">
        <p14:creationId xmlns:p14="http://schemas.microsoft.com/office/powerpoint/2010/main" val="294646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C7CD-F9EA-11A4-39C3-CE0E7EE08103}"/>
              </a:ext>
            </a:extLst>
          </p:cNvPr>
          <p:cNvSpPr>
            <a:spLocks noGrp="1"/>
          </p:cNvSpPr>
          <p:nvPr>
            <p:ph type="title"/>
          </p:nvPr>
        </p:nvSpPr>
        <p:spPr>
          <a:xfrm>
            <a:off x="839788" y="457200"/>
            <a:ext cx="4924908" cy="1027043"/>
          </a:xfrm>
        </p:spPr>
        <p:txBody>
          <a:bodyPr>
            <a:noAutofit/>
          </a:bodyPr>
          <a:lstStyle/>
          <a:p>
            <a:r>
              <a:rPr lang="en-US" sz="4000" i="1" dirty="0" err="1">
                <a:solidFill>
                  <a:srgbClr val="FF0000"/>
                </a:solidFill>
                <a:latin typeface="Times New Roman" panose="02020603050405020304" pitchFamily="18" charset="0"/>
                <a:cs typeface="Times New Roman" panose="02020603050405020304" pitchFamily="18" charset="0"/>
              </a:rPr>
              <a:t>Hoạt</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động</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luyện</a:t>
            </a:r>
            <a:r>
              <a:rPr lang="en-US" sz="4000"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cs typeface="Times New Roman" panose="02020603050405020304" pitchFamily="18" charset="0"/>
              </a:rPr>
              <a:t>tập</a:t>
            </a:r>
            <a:endParaRPr lang="en-US" sz="4000" i="1" dirty="0">
              <a:solidFill>
                <a:srgbClr val="FF0000"/>
              </a:solidFill>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0F030B6-1F9A-EEE3-D46A-13E4D012CADD}"/>
              </a:ext>
            </a:extLst>
          </p:cNvPr>
          <p:cNvSpPr>
            <a:spLocks noGrp="1"/>
          </p:cNvSpPr>
          <p:nvPr>
            <p:ph type="body" sz="half" idx="2"/>
          </p:nvPr>
        </p:nvSpPr>
        <p:spPr>
          <a:xfrm>
            <a:off x="839787" y="1484243"/>
            <a:ext cx="10318543" cy="4384745"/>
          </a:xfrm>
        </p:spPr>
        <p:txBody>
          <a:bodyPr>
            <a:normAutofit lnSpcReduction="10000"/>
          </a:bodyPr>
          <a:lstStyle/>
          <a:p>
            <a:r>
              <a:rPr lang="en-US" sz="3000" b="1" dirty="0">
                <a:latin typeface="Times New Roman" panose="02020603050405020304" pitchFamily="18" charset="0"/>
                <a:cs typeface="Times New Roman" panose="02020603050405020304" pitchFamily="18" charset="0"/>
              </a:rPr>
              <a:t>THẢO LUẬN NHÓM TRẢ LỜI CÁC CÂU HỎI SAU</a:t>
            </a:r>
          </a:p>
          <a:p>
            <a:pPr marL="457200" indent="-457200" algn="just">
              <a:buFontTx/>
              <a:buChar char="-"/>
            </a:pP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1. Gang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hưởng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gang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gang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a:t>
            </a:r>
          </a:p>
          <a:p>
            <a:pPr algn="just"/>
            <a:endParaRPr lang="en-US" sz="3000" dirty="0">
              <a:latin typeface="Times New Roman" panose="02020603050405020304" pitchFamily="18" charset="0"/>
              <a:cs typeface="Times New Roman" panose="02020603050405020304" pitchFamily="18" charset="0"/>
            </a:endParaRPr>
          </a:p>
          <a:p>
            <a:pPr marL="457200" indent="-457200" algn="just">
              <a:buFontTx/>
              <a:buChar char="-"/>
            </a:pP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2. </a:t>
            </a:r>
            <a:r>
              <a:rPr lang="vi-VN" sz="3000" dirty="0">
                <a:latin typeface="Times New Roman" panose="02020603050405020304" pitchFamily="18" charset="0"/>
                <a:cs typeface="Times New Roman" panose="02020603050405020304" pitchFamily="18" charset="0"/>
              </a:rPr>
              <a:t>Khí thải trong quá trình sản xuất gang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thép</a:t>
            </a:r>
            <a:r>
              <a:rPr lang="vi-VN" sz="3000" dirty="0">
                <a:latin typeface="Times New Roman" panose="02020603050405020304" pitchFamily="18" charset="0"/>
                <a:cs typeface="Times New Roman" panose="02020603050405020304" pitchFamily="18" charset="0"/>
              </a:rPr>
              <a:t> là gì. Nếu khí này không được xử lí mà đưa thẳng ra ngoài môi trường thì sẽ nguy hại thế 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thiểu</a:t>
            </a:r>
            <a:r>
              <a:rPr lang="en-US" sz="3000" dirty="0">
                <a:latin typeface="Times New Roman" panose="02020603050405020304" pitchFamily="18" charset="0"/>
                <a:cs typeface="Times New Roman" panose="02020603050405020304" pitchFamily="18" charset="0"/>
              </a:rPr>
              <a:t> ô </a:t>
            </a:r>
            <a:r>
              <a:rPr lang="en-US" sz="3000" dirty="0" err="1">
                <a:latin typeface="Times New Roman" panose="02020603050405020304" pitchFamily="18" charset="0"/>
                <a:cs typeface="Times New Roman" panose="02020603050405020304" pitchFamily="18" charset="0"/>
              </a:rPr>
              <a:t>nhiễm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trường</a:t>
            </a:r>
            <a:endParaRPr lang="en-US" sz="3000" dirty="0">
              <a:latin typeface="Times New Roman" panose="02020603050405020304" pitchFamily="18" charset="0"/>
              <a:cs typeface="Times New Roman" panose="02020603050405020304" pitchFamily="18" charset="0"/>
            </a:endParaRPr>
          </a:p>
          <a:p>
            <a:pPr marL="457200" indent="-457200">
              <a:buFontTx/>
              <a:buChar char="-"/>
            </a:pPr>
            <a:endParaRPr lang="en-US" sz="3000"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Tx/>
              <a:buChar char="-"/>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969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C3E4-607E-E390-CDE4-03D09CBEC6B7}"/>
              </a:ext>
            </a:extLst>
          </p:cNvPr>
          <p:cNvSpPr>
            <a:spLocks noGrp="1"/>
          </p:cNvSpPr>
          <p:nvPr>
            <p:ph type="title"/>
          </p:nvPr>
        </p:nvSpPr>
        <p:spPr/>
        <p:txBody>
          <a:bodyPr/>
          <a:lstStyle/>
          <a:p>
            <a:r>
              <a:rPr lang="en-US" sz="4400" i="1" dirty="0" err="1">
                <a:solidFill>
                  <a:srgbClr val="FF0000"/>
                </a:solidFill>
                <a:latin typeface="Times New Roman" panose="02020603050405020304" pitchFamily="18" charset="0"/>
                <a:cs typeface="Times New Roman" panose="02020603050405020304" pitchFamily="18" charset="0"/>
              </a:rPr>
              <a:t>Hoạt</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động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tập</a:t>
            </a:r>
            <a:endParaRPr lang="en-US" dirty="0"/>
          </a:p>
        </p:txBody>
      </p:sp>
      <p:sp>
        <p:nvSpPr>
          <p:cNvPr id="3" name="Content Placeholder 2">
            <a:extLst>
              <a:ext uri="{FF2B5EF4-FFF2-40B4-BE49-F238E27FC236}">
                <a16:creationId xmlns:a16="http://schemas.microsoft.com/office/drawing/2014/main" id="{60EC7C86-2264-104F-1543-ED62F8C231A4}"/>
              </a:ext>
            </a:extLst>
          </p:cNvPr>
          <p:cNvSpPr>
            <a:spLocks noGrp="1"/>
          </p:cNvSpPr>
          <p:nvPr>
            <p:ph idx="1"/>
          </p:nvPr>
        </p:nvSpPr>
        <p:spPr>
          <a:xfrm>
            <a:off x="599661" y="1351722"/>
            <a:ext cx="10515600" cy="4825241"/>
          </a:xfrm>
        </p:spPr>
        <p:txBody>
          <a:bodyPr>
            <a:normAutofit/>
          </a:bodyPr>
          <a:lstStyle/>
          <a:p>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1. </a:t>
            </a:r>
          </a:p>
          <a:p>
            <a:pPr>
              <a:buFontTx/>
              <a:buChar char="-"/>
            </a:pP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Gang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carbon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endParaRPr lang="en-US" dirty="0">
              <a:latin typeface="Times New Roman" panose="02020603050405020304" pitchFamily="18" charset="0"/>
              <a:cs typeface="Times New Roman" panose="02020603050405020304" pitchFamily="18" charset="0"/>
            </a:endParaRPr>
          </a:p>
          <a:p>
            <a:pPr>
              <a:buFontTx/>
              <a:buChar char="-"/>
            </a:pP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 Gang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carbon(2-5%)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thép</a:t>
            </a:r>
            <a:r>
              <a:rPr lang="en-US" dirty="0">
                <a:latin typeface="Times New Roman" panose="02020603050405020304" pitchFamily="18" charset="0"/>
                <a:cs typeface="Times New Roman" panose="02020603050405020304" pitchFamily="18" charset="0"/>
              </a:rPr>
              <a:t> (0,1-2 %)</a:t>
            </a:r>
          </a:p>
          <a:p>
            <a:pPr marL="0" indent="0">
              <a:buNone/>
            </a:pPr>
            <a:r>
              <a:rPr lang="en-US" b="1" i="1" u="sng" dirty="0" err="1">
                <a:latin typeface="Times New Roman" panose="02020603050405020304" pitchFamily="18" charset="0"/>
                <a:cs typeface="Times New Roman" panose="02020603050405020304" pitchFamily="18" charset="0"/>
              </a:rPr>
              <a:t>Nên</a:t>
            </a:r>
            <a:r>
              <a:rPr lang="en-US" b="1" i="1" u="sng" dirty="0">
                <a:latin typeface="Times New Roman" panose="02020603050405020304" pitchFamily="18" charset="0"/>
                <a:cs typeface="Times New Roman" panose="02020603050405020304" pitchFamily="18" charset="0"/>
              </a:rPr>
              <a:t> gang </a:t>
            </a:r>
            <a:r>
              <a:rPr lang="en-US" b="1" i="1" u="sng" dirty="0" err="1">
                <a:latin typeface="Times New Roman" panose="02020603050405020304" pitchFamily="18" charset="0"/>
                <a:cs typeface="Times New Roman" panose="02020603050405020304" pitchFamily="18" charset="0"/>
              </a:rPr>
              <a:t>cứng</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và</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giòn</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hơn</a:t>
            </a:r>
            <a:r>
              <a:rPr lang="en-US" b="1" i="1" u="sng" dirty="0">
                <a:latin typeface="Times New Roman" panose="02020603050405020304" pitchFamily="18" charset="0"/>
                <a:cs typeface="Times New Roman" panose="02020603050405020304" pitchFamily="18" charset="0"/>
              </a:rPr>
              <a:t> </a:t>
            </a:r>
            <a:r>
              <a:rPr lang="en-US" b="1" i="1" u="sng" dirty="0" err="1">
                <a:latin typeface="Times New Roman" panose="02020603050405020304" pitchFamily="18" charset="0"/>
                <a:cs typeface="Times New Roman" panose="02020603050405020304" pitchFamily="18" charset="0"/>
              </a:rPr>
              <a:t>thép</a:t>
            </a:r>
            <a:endParaRPr lang="en-US" b="1" i="1" u="sng" dirty="0">
              <a:latin typeface="Times New Roman" panose="02020603050405020304" pitchFamily="18" charset="0"/>
              <a:cs typeface="Times New Roman" panose="02020603050405020304" pitchFamily="18" charset="0"/>
            </a:endParaRPr>
          </a:p>
          <a:p>
            <a:pPr marL="0" indent="0">
              <a:buNone/>
            </a:pP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p>
          <a:p>
            <a:pPr>
              <a:buFontTx/>
              <a:buChar char="-"/>
            </a:pPr>
            <a:r>
              <a:rPr lang="en-US" dirty="0">
                <a:latin typeface="Times New Roman" panose="02020603050405020304" pitchFamily="18" charset="0"/>
                <a:cs typeface="Times New Roman" panose="02020603050405020304" pitchFamily="18" charset="0"/>
              </a:rPr>
              <a:t>Gang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cày</a:t>
            </a:r>
            <a:r>
              <a:rPr lang="en-US" dirty="0">
                <a:latin typeface="Times New Roman" panose="02020603050405020304" pitchFamily="18" charset="0"/>
                <a:cs typeface="Times New Roman" panose="02020603050405020304" pitchFamily="18" charset="0"/>
              </a:rPr>
              <a:t>….</a:t>
            </a:r>
          </a:p>
          <a:p>
            <a:pPr>
              <a:buFontTx/>
              <a:buChar char="-"/>
            </a:pPr>
            <a:r>
              <a:rPr lang="en-US" dirty="0" err="1">
                <a:latin typeface="Times New Roman" panose="02020603050405020304" pitchFamily="18" charset="0"/>
                <a:cs typeface="Times New Roman" panose="02020603050405020304" pitchFamily="18" charset="0"/>
              </a:rPr>
              <a:t>Thép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lan</a:t>
            </a:r>
            <a:r>
              <a:rPr lang="en-US" dirty="0">
                <a:latin typeface="Times New Roman" panose="02020603050405020304" pitchFamily="18" charset="0"/>
                <a:cs typeface="Times New Roman" panose="02020603050405020304" pitchFamily="18" charset="0"/>
              </a:rPr>
              <a:t> can, </a:t>
            </a:r>
            <a:r>
              <a:rPr lang="en-US" dirty="0" err="1">
                <a:latin typeface="Times New Roman" panose="02020603050405020304" pitchFamily="18" charset="0"/>
                <a:cs typeface="Times New Roman" panose="02020603050405020304" pitchFamily="18" charset="0"/>
              </a:rPr>
              <a:t>vỏ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tàu</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8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anim calcmode="lin" valueType="num">
                                      <p:cBhvr>
                                        <p:cTn id="2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anim calcmode="lin" valueType="num">
                                      <p:cBhvr>
                                        <p:cTn id="3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1428</Words>
  <Application>Microsoft Office PowerPoint</Application>
  <PresentationFormat>Widescreen</PresentationFormat>
  <Paragraphs>126</Paragraphs>
  <Slides>16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.VnTime</vt:lpstr>
      <vt:lpstr>Arial</vt:lpstr>
      <vt:lpstr>Calibri</vt:lpstr>
      <vt:lpstr>Calibri Light</vt:lpstr>
      <vt:lpstr>Comic Sans MS</vt:lpstr>
      <vt:lpstr>Times New Roman</vt:lpstr>
      <vt:lpstr>VNI-Times</vt:lpstr>
      <vt:lpstr>Wingdings</vt:lpstr>
      <vt:lpstr>Office Theme</vt:lpstr>
      <vt:lpstr>PowerPoint Presentation</vt:lpstr>
      <vt:lpstr>Mỗi đội chơi lần lượt mở các mảnh ghép liên quan đến bức tranh, mỗi câu trả lời đúng được 20 điểm, nhóm chọn mảnh ghép trả lời đúng được 30 điểm. Đội chơi nào trả lời đúng chủ đề bức tranh trước khi mở được tất cả các mảnh ghép được 50 điểm. Đội chiến thắng là đội có tổng điểm cao nhất. Thời gian suy nghĩ và trả lời mỗi câu hỏi là 30 giây. Sau khi có hiệu lệnh hết giờ, các đội giơ bảng phần trả lời của đội mình, đội nào giơ chậm không có điểm.</vt:lpstr>
      <vt:lpstr>PowerPoint Presentation</vt:lpstr>
      <vt:lpstr>PowerPoint Presentation</vt:lpstr>
      <vt:lpstr>Tiết 10-BÀI 20: TÁCH KIM LOẠI VÀ VIỆC SỬ DỤNG HỢP KIM( tiếp)</vt:lpstr>
      <vt:lpstr>PowerPoint Presentation</vt:lpstr>
      <vt:lpstr>PowerPoint Presentation</vt:lpstr>
      <vt:lpstr>Hoạt động luyện tập</vt:lpstr>
      <vt:lpstr>Hoạt động luyện tập</vt:lpstr>
      <vt:lpstr>Hoạt động luyện tập</vt:lpstr>
      <vt:lpstr>PowerPoint Presentation</vt:lpstr>
      <vt:lpstr>Ảnh hưởng của quá trình luyện gang thép đến môi trường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Học sinh chọn một ô  click 1 lần vào ô đã chọn (hiện ra câu hỏi), trả lời xong click lần nữa ô đó (hiện ra đáp án), click 1 lần nữa vào ô đó sẽ xuất hiện một phần hình ảnh. Học sinh có thể trả lời đáp án cuối cùng sau khi một mảnh ghép được lật.</dc:title>
  <dc:creator>Nhàn Đặng</dc:creator>
  <cp:lastModifiedBy>Admin</cp:lastModifiedBy>
  <cp:revision>21</cp:revision>
  <dcterms:created xsi:type="dcterms:W3CDTF">2024-07-06T04:08:48Z</dcterms:created>
  <dcterms:modified xsi:type="dcterms:W3CDTF">2024-11-12T14:52:11Z</dcterms:modified>
</cp:coreProperties>
</file>