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0" r:id="rId3"/>
    <p:sldId id="256" r:id="rId4"/>
    <p:sldId id="270" r:id="rId5"/>
    <p:sldId id="311" r:id="rId6"/>
    <p:sldId id="312" r:id="rId7"/>
    <p:sldId id="313" r:id="rId8"/>
    <p:sldId id="316" r:id="rId9"/>
    <p:sldId id="314" r:id="rId10"/>
    <p:sldId id="315" r:id="rId11"/>
    <p:sldId id="354" r:id="rId12"/>
    <p:sldId id="353" r:id="rId13"/>
    <p:sldId id="355" r:id="rId14"/>
    <p:sldId id="317" r:id="rId15"/>
    <p:sldId id="356" r:id="rId16"/>
    <p:sldId id="3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14B43-69C4-4BD8-BE1B-771F95AEEA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99F0F-4D26-49A5-AF33-90546ADF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2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96C5-7AAE-42D5-9AE9-1B7CD1C2A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1B691-11B0-4444-80AD-0B7BC7FF7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E6097-5BEA-4CD0-8982-0F12A783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77B3B-D786-46C7-9896-A02076B7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29073-7B61-4D5C-AEAE-DDA41AEE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C3A6-107B-4CE0-A984-5FDC6B06B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460FF-0ABA-4FD1-8191-7BB9DF6B1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C0FDE-F6A2-4908-B4AA-50FB763F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AD94B-651D-475C-BACE-D10D788E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51A13-EE24-4B36-A5BE-FF3E9EA2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2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C406D7-A80D-4FBF-B159-FFAAC717A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A3773-0CCE-4F29-9D68-E1BD96A84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4781-A659-42BB-8B8D-2AF21470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DA88C-0D1E-4B8F-BD9E-BB71ABD2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0B4BF-0BC3-4DA1-B481-F4E78B2D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6256300" y="3349767"/>
            <a:ext cx="486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6256433" y="4075900"/>
            <a:ext cx="351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6256200" y="2470133"/>
            <a:ext cx="486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640603" y="873998"/>
            <a:ext cx="13558403" cy="2844469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10157385" y="56476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10157396" y="51404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7463891" y="734917"/>
            <a:ext cx="2012171" cy="1280992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149729" y="8762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1459985" y="6305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-5400000">
            <a:off x="9477607" y="4222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29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9A45-66B3-404F-A2E0-79FBE09F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BD7D-E365-4D98-9E41-4957747C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4E8C9-00CE-4D2F-B9AB-01B69A6F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3256-DC65-4A7D-B565-1D4561A7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C0D1F-FCAB-4C30-A5E3-8E99BC8E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0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8A74-5C52-4C82-B6C9-4B0431DF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74BD-5638-4BED-8BCE-AD4A4EDE0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5431A-AB1B-480D-BE0E-BA60A8DE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92442-B673-48EF-9A2D-86C2143C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7BE96-C0C1-4607-9A8D-5CE47D07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9C84D-3C35-4AD8-9E39-6E2E705C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B59A5-0D43-4D0F-AFD0-770AB57D8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34E6-A497-4237-95E9-4B7144933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B8563-CFD7-45FD-A396-1FC4A13A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CF70B-C9DC-4F76-BB60-2D47F564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ED48A-4AFD-45FC-9186-97DA39A3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9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9EA5-C2E4-4AD4-9666-1CAD178B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AEEAF-2A32-4B0D-AFB9-15F3151E1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998D9-5BA3-4E68-AE14-BC0FE8662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6A8AEF-CBC2-4D0A-A89E-47BF6E187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23CB4-8EFB-4390-8088-ADD6A25B5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6B3107-6A76-40A8-9A37-066FAEB0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D43AB4-0098-4EF3-924D-35BF4B9A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816F5-2762-42A4-B81A-9BD70224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14B0-1963-43D9-ABDD-DAF65FE1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591A3-E248-4188-9430-90DD39B5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CC50A-AC1A-483C-887E-41659F33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32B89-7E1A-4091-8BF9-84C17AF3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95F14-1C10-498C-84F0-87DF4EA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43B48-BDE1-43E5-92B5-55240C0F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B1BBF-DE9D-4431-BD1C-21287A03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2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95738-E42B-4643-80CD-41DC9E07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F13E9-44DB-4D2B-AD62-B284012FF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9D624-FE55-4F54-9BDF-A8F714731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EBF22-5DC6-4A98-9DB0-E564534F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F3E68-4B09-4362-A86A-66F4640E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64AFA-3180-4F0F-8D8A-EB6AAC1E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4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B777-7205-48BA-9EC4-F93305C5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331F88-5C53-41F1-A02A-5905BD1F5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72ECB-596B-472B-8212-680FAA9D4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8355E-8F11-4A0C-8261-D144B6CF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B759C-E5C9-47DA-A08B-31ECFCF7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916E8-0221-43B1-B848-E7EC71B2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B1B05-341A-4936-AB2B-657FD818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AE9A2-6096-4526-8C80-DAC476F0F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DB9F8-602A-4A1E-BC3E-5E351EAC3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11B3-B73A-47C5-9494-C78AB66C01C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4CF0-CB3D-496F-8A32-09F85CAD7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EE223-B73A-4041-B3C1-0092B13CF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0A299-9FD5-4CC7-AF6C-A33D55C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C7104-24D3-496C-82F1-CBF6927AF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2" y="5575011"/>
            <a:ext cx="1304925" cy="1190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7C7140-AA28-4E37-8D9D-FFA11E1E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5" y="5689311"/>
            <a:ext cx="1123950" cy="1076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082D8-C407-4188-80CD-397674E4A030}"/>
              </a:ext>
            </a:extLst>
          </p:cNvPr>
          <p:cNvSpPr txBox="1"/>
          <p:nvPr/>
        </p:nvSpPr>
        <p:spPr>
          <a:xfrm>
            <a:off x="1649989" y="73892"/>
            <a:ext cx="8672945" cy="245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.VnBodoniH" panose="020B7200000000000000" pitchFamily="34" charset="0"/>
              </a:rPr>
              <a:t>TIẾT 21 + 22 + 23 + 24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.VnBodoniH" panose="020B7200000000000000" pitchFamily="34" charset="0"/>
              </a:rPr>
              <a:t>BÀI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E3C8B-52DF-4A72-AECF-336019C20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7" y="92364"/>
            <a:ext cx="1347438" cy="1104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708F8-4EEC-4BA3-8182-99308857A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92364"/>
            <a:ext cx="1219200" cy="1038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98877-C778-4383-8B8A-C02910551F1F}"/>
              </a:ext>
            </a:extLst>
          </p:cNvPr>
          <p:cNvSpPr txBox="1"/>
          <p:nvPr/>
        </p:nvSpPr>
        <p:spPr>
          <a:xfrm>
            <a:off x="1136073" y="2775279"/>
            <a:ext cx="9836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TỐC ĐỘ PHẢN ỨNG VÀ CHẤT XÚC TÁC</a:t>
            </a:r>
          </a:p>
        </p:txBody>
      </p:sp>
    </p:spTree>
    <p:extLst>
      <p:ext uri="{BB962C8B-B14F-4D97-AF65-F5344CB8AC3E}">
        <p14:creationId xmlns:p14="http://schemas.microsoft.com/office/powerpoint/2010/main" val="42213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-Ảnh Hưởng Của Chất Xúc Tác Đến Tốc Độ Phản Ứng">
            <a:hlinkClick r:id="" action="ppaction://media"/>
            <a:extLst>
              <a:ext uri="{FF2B5EF4-FFF2-40B4-BE49-F238E27FC236}">
                <a16:creationId xmlns:a16="http://schemas.microsoft.com/office/drawing/2014/main" id="{DEAB31F3-BD83-41D4-86AF-B95B8D52A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462" y="754207"/>
            <a:ext cx="97536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E0535-8E2F-42E3-B97B-7C8C8A0A917F}"/>
              </a:ext>
            </a:extLst>
          </p:cNvPr>
          <p:cNvSpPr txBox="1"/>
          <p:nvPr/>
        </p:nvSpPr>
        <p:spPr>
          <a:xfrm>
            <a:off x="4529796" y="190576"/>
            <a:ext cx="2968283" cy="523220"/>
          </a:xfrm>
          <a:prstGeom prst="rect">
            <a:avLst/>
          </a:prstGeom>
          <a:solidFill>
            <a:srgbClr val="FFEA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Thí </a:t>
            </a:r>
            <a:r>
              <a:rPr lang="vi-VN" sz="2800" i="1"/>
              <a:t>nghiệm</a:t>
            </a:r>
            <a:r>
              <a:rPr lang="en-US" sz="2800" i="1"/>
              <a:t> </a:t>
            </a:r>
            <a:r>
              <a:rPr lang="en-US" sz="2800" i="1" dirty="0"/>
              <a:t>4</a:t>
            </a:r>
            <a:r>
              <a:rPr lang="en-US" sz="2800" i="1"/>
              <a:t>:</a:t>
            </a:r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40417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0C9C7E8-2356-4CA6-904F-7525C6746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075">
            <a:off x="243832" y="87314"/>
            <a:ext cx="664459" cy="664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E483CA-D718-4164-8C73-1F617EB07AB6}"/>
              </a:ext>
            </a:extLst>
          </p:cNvPr>
          <p:cNvSpPr txBox="1"/>
          <p:nvPr/>
        </p:nvSpPr>
        <p:spPr>
          <a:xfrm>
            <a:off x="1019858" y="75662"/>
            <a:ext cx="11039877" cy="19409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 indent="-342900" algn="just">
              <a:buFont typeface="Times New Roman" panose="02020603050405020304" pitchFamily="18" charset="0"/>
              <a:buChar char="-"/>
              <a:tabLst>
                <a:tab pos="450215" algn="l"/>
              </a:tabLst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độ của phản ứng hóa học phụ thuộc vào nhiều yếu tố khác nhau </a:t>
            </a:r>
            <a:r>
              <a:rPr lang="vi-VN" sz="3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như: nồng độ, nhiệt độ,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 tích bề mặt tiếp xúc</a:t>
            </a:r>
            <a:r>
              <a:rPr lang="vi-VN" sz="3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sự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mặt của chất xúc tác...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67A6A-4763-4348-B419-9448356337D0}"/>
              </a:ext>
            </a:extLst>
          </p:cNvPr>
          <p:cNvSpPr txBox="1"/>
          <p:nvPr/>
        </p:nvSpPr>
        <p:spPr>
          <a:xfrm>
            <a:off x="132264" y="2079460"/>
            <a:ext cx="119274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Nồng độ các chất phản ứng càng cao, tốc 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p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 nhanh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08BDA-0937-4EFC-AB5F-511683D77852}"/>
              </a:ext>
            </a:extLst>
          </p:cNvPr>
          <p:cNvSpPr txBox="1"/>
          <p:nvPr/>
        </p:nvSpPr>
        <p:spPr>
          <a:xfrm>
            <a:off x="132264" y="2900424"/>
            <a:ext cx="1192747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tăng nhiệt độ, phản ứng diễn ra với tốc độ 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 hơn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09CC4-BC82-46CA-A41A-C933C50D033E}"/>
              </a:ext>
            </a:extLst>
          </p:cNvPr>
          <p:cNvSpPr txBox="1"/>
          <p:nvPr/>
        </p:nvSpPr>
        <p:spPr>
          <a:xfrm>
            <a:off x="132264" y="3957576"/>
            <a:ext cx="11927469" cy="646331"/>
          </a:xfrm>
          <a:prstGeom prst="rect">
            <a:avLst/>
          </a:prstGeom>
          <a:solidFill>
            <a:srgbClr val="FFEAAF"/>
          </a:solidFill>
        </p:spPr>
        <p:txBody>
          <a:bodyPr wrap="square">
            <a:spAutoFit/>
          </a:bodyPr>
          <a:lstStyle/>
          <a:p>
            <a:pPr>
              <a:tabLst>
                <a:tab pos="450215" algn="l"/>
              </a:tabLst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Diện tích bề mặt tiếp xúc càng lớn, tốc 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p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càng nhanh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72490-4B45-4A0A-9035-C35F3213E61F}"/>
              </a:ext>
            </a:extLst>
          </p:cNvPr>
          <p:cNvSpPr txBox="1"/>
          <p:nvPr/>
        </p:nvSpPr>
        <p:spPr>
          <a:xfrm>
            <a:off x="132264" y="4880814"/>
            <a:ext cx="1192746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tabLst>
                <a:tab pos="450215" algn="l"/>
              </a:tabLst>
            </a:pP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 tác là chất làm tăng tốc 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p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 không bị thay đổi cả về khối lượng và tính chất 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 học</a:t>
            </a: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pư</a:t>
            </a: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7">
            <a:extLst>
              <a:ext uri="{FF2B5EF4-FFF2-40B4-BE49-F238E27FC236}">
                <a16:creationId xmlns:a16="http://schemas.microsoft.com/office/drawing/2014/main" id="{271C13C8-4E17-8B67-4BC8-A452998BDBAE}"/>
              </a:ext>
            </a:extLst>
          </p:cNvPr>
          <p:cNvSpPr/>
          <p:nvPr/>
        </p:nvSpPr>
        <p:spPr>
          <a:xfrm rot="3135628">
            <a:off x="11254367" y="3050983"/>
            <a:ext cx="865904" cy="125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56888-0C93-47A3-8B67-A9DA35EE7FF9}"/>
              </a:ext>
            </a:extLst>
          </p:cNvPr>
          <p:cNvSpPr txBox="1"/>
          <p:nvPr/>
        </p:nvSpPr>
        <p:spPr>
          <a:xfrm>
            <a:off x="336321" y="565044"/>
            <a:ext cx="47436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người ta thường tạo các hàng lỗ trong các viên than tổ ong?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UẨN NHẤT] Tại sao than tổ ong có nhiều lỗ">
            <a:extLst>
              <a:ext uri="{FF2B5EF4-FFF2-40B4-BE49-F238E27FC236}">
                <a16:creationId xmlns:a16="http://schemas.microsoft.com/office/drawing/2014/main" id="{BD878E0E-5DF2-4738-8062-22FAE90A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45" y="129931"/>
            <a:ext cx="5466191" cy="411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F40ECEF8-35E1-4CE9-AEE4-FD32E6874064}"/>
              </a:ext>
            </a:extLst>
          </p:cNvPr>
          <p:cNvSpPr/>
          <p:nvPr/>
        </p:nvSpPr>
        <p:spPr>
          <a:xfrm>
            <a:off x="203200" y="4475112"/>
            <a:ext cx="11275693" cy="1938992"/>
          </a:xfrm>
          <a:prstGeom prst="rect">
            <a:avLst/>
          </a:prstGeom>
          <a:ln w="38100">
            <a:solidFill>
              <a:srgbClr val="FF993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</a:rPr>
              <a:t>N</a:t>
            </a:r>
            <a:r>
              <a:rPr lang="vi-VN" sz="4000" dirty="0">
                <a:solidFill>
                  <a:srgbClr val="002060"/>
                </a:solidFill>
              </a:rPr>
              <a:t>gười ta thường tạo các hàng lỗ trong các viên than tổ ong để tăng diện tích tiếp xúc của than (carbon) với oxygen, làm tăng tốc độ phản ứng</a:t>
            </a:r>
            <a:endParaRPr lang="zh-CN" altLang="en-US" sz="4000" dirty="0">
              <a:solidFill>
                <a:srgbClr val="002060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bảo quản thịt, cá tươi lâu, giữ dinh dưỡng">
            <a:extLst>
              <a:ext uri="{FF2B5EF4-FFF2-40B4-BE49-F238E27FC236}">
                <a16:creationId xmlns:a16="http://schemas.microsoft.com/office/drawing/2014/main" id="{3B9477DF-D1CA-42DA-9369-77B04BBD7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2" y="3676074"/>
            <a:ext cx="4561609" cy="28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 Cách Bảo Quản Cá Tươi Trong Tủ Lạnh HIỆU QUẢ - ĐƠN GIẢN">
            <a:extLst>
              <a:ext uri="{FF2B5EF4-FFF2-40B4-BE49-F238E27FC236}">
                <a16:creationId xmlns:a16="http://schemas.microsoft.com/office/drawing/2014/main" id="{782E8772-87F8-43F1-AD44-8193BAD5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56" y="3669580"/>
            <a:ext cx="657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cá khô có tốt không? Tại sao cá khô ngoài chợ không có ruồi đậu?">
            <a:extLst>
              <a:ext uri="{FF2B5EF4-FFF2-40B4-BE49-F238E27FC236}">
                <a16:creationId xmlns:a16="http://schemas.microsoft.com/office/drawing/2014/main" id="{D5BC2849-5B7A-47A6-88AF-53C30C41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73" y="107158"/>
            <a:ext cx="5854700" cy="340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105B5-9C1E-4B61-A597-305DA3ADED1B}"/>
              </a:ext>
            </a:extLst>
          </p:cNvPr>
          <p:cNvSpPr txBox="1"/>
          <p:nvPr/>
        </p:nvSpPr>
        <p:spPr>
          <a:xfrm>
            <a:off x="604577" y="310259"/>
            <a:ext cx="47440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</a:t>
            </a:r>
            <a:r>
              <a:rPr lang="vi-VN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thực tế đ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bảo quản cá thịt, người ta thường dùng những phương pháp nào? Vì sao?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6F3B91B8-F4AC-4B6A-ACB9-41209B2AC3BE}"/>
              </a:ext>
            </a:extLst>
          </p:cNvPr>
          <p:cNvSpPr/>
          <p:nvPr/>
        </p:nvSpPr>
        <p:spPr>
          <a:xfrm>
            <a:off x="461188" y="1930545"/>
            <a:ext cx="11083952" cy="3785652"/>
          </a:xfrm>
          <a:prstGeom prst="rect">
            <a:avLst/>
          </a:prstGeom>
          <a:ln w="3810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latin typeface="+mj-lt"/>
              </a:rPr>
              <a:t>- </a:t>
            </a:r>
            <a:r>
              <a:rPr lang="vi-VN" sz="4000" dirty="0">
                <a:latin typeface="+mj-lt"/>
              </a:rPr>
              <a:t>Ướp muối: vì muối ức chế hoạt động của enzym</a:t>
            </a:r>
            <a:endParaRPr lang="en-US" sz="4000" dirty="0">
              <a:latin typeface="+mj-lt"/>
            </a:endParaRPr>
          </a:p>
          <a:p>
            <a:pPr lvl="0" algn="just"/>
            <a:r>
              <a:rPr lang="vi-VN" sz="4000" dirty="0">
                <a:latin typeface="+mj-lt"/>
              </a:rPr>
              <a:t>- Cho vào ngăn mát hoặc ngăn đông của tủ lạnh tùy loại thực phẩm và tùy vào thời gian cần bảo quản thực phẩm: vì nhiệt độ tủ lạnh thấp làm giảm tốc độ phản ứng sinh hóa nên thực phẩm lâu bị hỏng.</a:t>
            </a:r>
            <a:endParaRPr lang="en-US" sz="4000" dirty="0">
              <a:latin typeface="+mj-lt"/>
            </a:endParaRPr>
          </a:p>
          <a:p>
            <a:pPr lvl="0" algn="just"/>
            <a:r>
              <a:rPr lang="vi-VN" sz="4000" dirty="0">
                <a:latin typeface="+mj-lt"/>
              </a:rPr>
              <a:t>- Phơi khô...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15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F3D2F1-65EF-4CD3-85C3-184900042BD8}"/>
              </a:ext>
            </a:extLst>
          </p:cNvPr>
          <p:cNvSpPr/>
          <p:nvPr/>
        </p:nvSpPr>
        <p:spPr>
          <a:xfrm>
            <a:off x="271728" y="85316"/>
            <a:ext cx="113070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i="0">
                <a:solidFill>
                  <a:srgbClr val="008000"/>
                </a:solidFill>
                <a:effectLst/>
                <a:latin typeface="+mj-lt"/>
              </a:rPr>
              <a:t>Câu hỏi 3</a:t>
            </a:r>
            <a:r>
              <a:rPr lang="en-US" sz="4000" b="1" i="0">
                <a:solidFill>
                  <a:srgbClr val="008000"/>
                </a:solidFill>
                <a:effectLst/>
                <a:latin typeface="+mj-lt"/>
              </a:rPr>
              <a:t>(sgk/34) 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Trong quá trình sản xuất sulfuric acid có giai đoạn tổng hợp sulfur trioxide (SO</a:t>
            </a:r>
            <a:r>
              <a:rPr lang="vi-VN" sz="4000" b="0" i="0" baseline="-2500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). Phản ứng xảy ra như sau:</a:t>
            </a:r>
            <a:r>
              <a:rPr lang="en-US" sz="4000" b="0" i="0">
                <a:solidFill>
                  <a:srgbClr val="000000"/>
                </a:solidFill>
                <a:effectLst/>
                <a:latin typeface="+mj-lt"/>
              </a:rPr>
              <a:t>         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2SO</a:t>
            </a:r>
            <a:r>
              <a:rPr lang="vi-VN" sz="4000" b="0" i="0" baseline="-25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 + O</a:t>
            </a:r>
            <a:r>
              <a:rPr lang="vi-VN" sz="4000" b="0" i="0" baseline="-25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 → 2SO</a:t>
            </a:r>
            <a:r>
              <a:rPr lang="vi-VN" sz="4000" b="0" i="0" baseline="-2500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Khi có mặt vanadium</a:t>
            </a:r>
            <a:r>
              <a:rPr lang="en-US" sz="4000" b="0" i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(V)</a:t>
            </a:r>
            <a:r>
              <a:rPr lang="en-US" sz="4000" b="0" i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oxide thì phản ứng xảy ra nhanh hơn.</a:t>
            </a:r>
          </a:p>
          <a:p>
            <a:pPr algn="just"/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a) Vanadium(V) oxide đóng vai trò gì trong phản ứng tổng hợp sulfur trioxide?</a:t>
            </a:r>
          </a:p>
          <a:p>
            <a:pPr algn="just"/>
            <a:r>
              <a:rPr lang="vi-VN" sz="4000" b="0" i="0">
                <a:solidFill>
                  <a:srgbClr val="000000"/>
                </a:solidFill>
                <a:effectLst/>
                <a:latin typeface="+mj-lt"/>
              </a:rPr>
              <a:t>b) Sau phản ứng, khối lượng của vanadium(V) oxide có thay đổi không? Giải thích.</a:t>
            </a:r>
          </a:p>
        </p:txBody>
      </p:sp>
    </p:spTree>
    <p:extLst>
      <p:ext uri="{BB962C8B-B14F-4D97-AF65-F5344CB8AC3E}">
        <p14:creationId xmlns:p14="http://schemas.microsoft.com/office/powerpoint/2010/main" val="2077073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92A6D3-E108-46B0-9591-0863D8F256AE}"/>
              </a:ext>
            </a:extLst>
          </p:cNvPr>
          <p:cNvSpPr/>
          <p:nvPr/>
        </p:nvSpPr>
        <p:spPr>
          <a:xfrm>
            <a:off x="230909" y="935473"/>
            <a:ext cx="113145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LcParenR"/>
            </a:pPr>
            <a:r>
              <a:rPr lang="vi-VN" sz="4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Vanadium(V) oxide đóng vai trò là </a:t>
            </a:r>
            <a:r>
              <a:rPr lang="vi-VN" sz="40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 xúc tác</a:t>
            </a:r>
            <a:r>
              <a:rPr lang="vi-VN" sz="4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trong phản ứng tổng hợp sulfur trioxide.</a:t>
            </a:r>
            <a:endParaRPr lang="en-US" sz="40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40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Sau phản ứng, khối lượng của vanadium(V) oxide </a:t>
            </a:r>
            <a:r>
              <a:rPr lang="vi-VN" sz="40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 </a:t>
            </a:r>
            <a:r>
              <a:rPr lang="vi-VN" sz="4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 đổi. Do chất xúc tác là chất làm tăng tốc độ phản ứng nhưng sau phản ứng vẫn giữ nguyên về khối lượng và tính chất hoá học.</a:t>
            </a:r>
          </a:p>
        </p:txBody>
      </p:sp>
    </p:spTree>
    <p:extLst>
      <p:ext uri="{BB962C8B-B14F-4D97-AF65-F5344CB8AC3E}">
        <p14:creationId xmlns:p14="http://schemas.microsoft.com/office/powerpoint/2010/main" val="5759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39"/>
          <p:cNvGrpSpPr/>
          <p:nvPr/>
        </p:nvGrpSpPr>
        <p:grpSpPr>
          <a:xfrm>
            <a:off x="328490" y="1481270"/>
            <a:ext cx="2073425" cy="2729363"/>
            <a:chOff x="918375" y="1018100"/>
            <a:chExt cx="3118525" cy="3513707"/>
          </a:xfrm>
        </p:grpSpPr>
        <p:sp>
          <p:nvSpPr>
            <p:cNvPr id="679" name="Google Shape;679;p39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3" name="Google Shape;683;p39"/>
          <p:cNvGrpSpPr/>
          <p:nvPr/>
        </p:nvGrpSpPr>
        <p:grpSpPr>
          <a:xfrm>
            <a:off x="3189855" y="1308434"/>
            <a:ext cx="485252" cy="641717"/>
            <a:chOff x="3275661" y="2407037"/>
            <a:chExt cx="363939" cy="481288"/>
          </a:xfrm>
        </p:grpSpPr>
        <p:sp>
          <p:nvSpPr>
            <p:cNvPr id="684" name="Google Shape;684;p39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7" name="Google Shape;687;p39"/>
          <p:cNvGrpSpPr/>
          <p:nvPr/>
        </p:nvGrpSpPr>
        <p:grpSpPr>
          <a:xfrm rot="1278911">
            <a:off x="1520660" y="1758032"/>
            <a:ext cx="872715" cy="873521"/>
            <a:chOff x="1194475" y="1437425"/>
            <a:chExt cx="654532" cy="655137"/>
          </a:xfrm>
        </p:grpSpPr>
        <p:grpSp>
          <p:nvGrpSpPr>
            <p:cNvPr id="688" name="Google Shape;688;p39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689" name="Google Shape;689;p39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0" name="Google Shape;690;p39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91" name="Google Shape;691;p39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Google Shape;654;p37">
            <a:extLst>
              <a:ext uri="{FF2B5EF4-FFF2-40B4-BE49-F238E27FC236}">
                <a16:creationId xmlns:a16="http://schemas.microsoft.com/office/drawing/2014/main" id="{3324F6C4-61F4-99F8-C09E-1E4DBDB34D43}"/>
              </a:ext>
            </a:extLst>
          </p:cNvPr>
          <p:cNvSpPr txBox="1">
            <a:spLocks/>
          </p:cNvSpPr>
          <p:nvPr/>
        </p:nvSpPr>
        <p:spPr>
          <a:xfrm flipH="1">
            <a:off x="394827" y="2294758"/>
            <a:ext cx="2073425" cy="76357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7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133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660;p37">
            <a:extLst>
              <a:ext uri="{FF2B5EF4-FFF2-40B4-BE49-F238E27FC236}">
                <a16:creationId xmlns:a16="http://schemas.microsoft.com/office/drawing/2014/main" id="{0A705E1F-58C1-17B4-8C9C-6F496E1FF6C1}"/>
              </a:ext>
            </a:extLst>
          </p:cNvPr>
          <p:cNvSpPr txBox="1">
            <a:spLocks/>
          </p:cNvSpPr>
          <p:nvPr/>
        </p:nvSpPr>
        <p:spPr>
          <a:xfrm>
            <a:off x="2468234" y="2596976"/>
            <a:ext cx="9505166" cy="166404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TỐC ĐỘ PHẢN ỨNG</a:t>
            </a:r>
            <a:endParaRPr lang="vi-VN" sz="4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ác loại rỉ sét và cấp độ rỉ sét khác nhau">
            <a:extLst>
              <a:ext uri="{FF2B5EF4-FFF2-40B4-BE49-F238E27FC236}">
                <a16:creationId xmlns:a16="http://schemas.microsoft.com/office/drawing/2014/main" id="{193F3947-8650-4137-B6B3-0966B9EBA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6" r="33753"/>
          <a:stretch/>
        </p:blipFill>
        <p:spPr bwMode="auto">
          <a:xfrm>
            <a:off x="1239624" y="607930"/>
            <a:ext cx="4275057" cy="33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uyên nhân cháy do cồn khi đãi tiệc, dùng sao cho an toàn">
            <a:extLst>
              <a:ext uri="{FF2B5EF4-FFF2-40B4-BE49-F238E27FC236}">
                <a16:creationId xmlns:a16="http://schemas.microsoft.com/office/drawing/2014/main" id="{CB487959-252E-421C-A0AB-8AD081B8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25" y="711426"/>
            <a:ext cx="4275057" cy="32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7FEA10-8CF6-4E02-AB74-74CFA1770FBC}"/>
              </a:ext>
            </a:extLst>
          </p:cNvPr>
          <p:cNvSpPr/>
          <p:nvPr/>
        </p:nvSpPr>
        <p:spPr>
          <a:xfrm>
            <a:off x="483123" y="4248960"/>
            <a:ext cx="112257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>
                <a:latin typeface="+mj-lt"/>
              </a:rPr>
              <a:t>Các hiện tượn</a:t>
            </a:r>
            <a:r>
              <a:rPr lang="en-US" sz="4400">
                <a:latin typeface="+mj-lt"/>
              </a:rPr>
              <a:t>g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>
                <a:latin typeface="+mj-lt"/>
              </a:rPr>
              <a:t> </a:t>
            </a:r>
            <a:r>
              <a:rPr lang="vi-VN" sz="4400">
                <a:latin typeface="+mj-lt"/>
              </a:rPr>
              <a:t>là hiện tượng gì? Hiện tượng nào xảy ra nhanh hơn, em quan sát được ngay?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35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7">
            <a:extLst>
              <a:ext uri="{FF2B5EF4-FFF2-40B4-BE49-F238E27FC236}">
                <a16:creationId xmlns:a16="http://schemas.microsoft.com/office/drawing/2014/main" id="{271C13C8-4E17-8B67-4BC8-A452998BDBAE}"/>
              </a:ext>
            </a:extLst>
          </p:cNvPr>
          <p:cNvSpPr/>
          <p:nvPr/>
        </p:nvSpPr>
        <p:spPr>
          <a:xfrm rot="3135628">
            <a:off x="10996185" y="5363797"/>
            <a:ext cx="865904" cy="125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E3B27-D646-0774-FF9D-7DE540D68556}"/>
              </a:ext>
            </a:extLst>
          </p:cNvPr>
          <p:cNvSpPr txBox="1"/>
          <p:nvPr/>
        </p:nvSpPr>
        <p:spPr>
          <a:xfrm>
            <a:off x="757014" y="130815"/>
            <a:ext cx="11007638" cy="160043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độ phản ứng là đại </a:t>
            </a:r>
            <a:r>
              <a:rPr lang="vi-VN" sz="4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trưng cho sự </a:t>
            </a:r>
            <a:r>
              <a:rPr lang="vi-VN" sz="4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 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chậm của một phản ứng hóa học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CD0C445-A7A6-3AF5-36D8-89F81C5EF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3" y="130815"/>
            <a:ext cx="613903" cy="6139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E4FBDB-9308-4926-0512-43EB7A04486F}"/>
              </a:ext>
            </a:extLst>
          </p:cNvPr>
          <p:cNvSpPr txBox="1"/>
          <p:nvPr/>
        </p:nvSpPr>
        <p:spPr>
          <a:xfrm>
            <a:off x="592181" y="1961053"/>
            <a:ext cx="11007637" cy="214526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450215" algn="l"/>
              </a:tabLst>
            </a:pPr>
            <a:r>
              <a:rPr lang="vi-VN" sz="4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Phản ứng đốt cháy cồn trong không khí xảy ra nhanh hơn, phản ứng oxi hóa sắt (iron) xảy ra chậm hơn</a:t>
            </a:r>
            <a:endParaRPr lang="en-US" sz="4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0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44B55B9-0984-6E20-912B-87681BEEF66F}"/>
              </a:ext>
            </a:extLst>
          </p:cNvPr>
          <p:cNvSpPr txBox="1"/>
          <p:nvPr/>
        </p:nvSpPr>
        <p:spPr>
          <a:xfrm>
            <a:off x="3091991" y="476062"/>
            <a:ext cx="4477729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effectLst/>
              </a:rPr>
              <a:t>Trong thực tế phản ứng nào sau đây xảy ra nhanh hơn? Chậm hơn?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E11BE1-4F79-483D-AC4B-245043470CA2}"/>
              </a:ext>
            </a:extLst>
          </p:cNvPr>
          <p:cNvGrpSpPr/>
          <p:nvPr/>
        </p:nvGrpSpPr>
        <p:grpSpPr>
          <a:xfrm>
            <a:off x="149438" y="244380"/>
            <a:ext cx="2204160" cy="2927577"/>
            <a:chOff x="812582" y="923742"/>
            <a:chExt cx="2204160" cy="29275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D5E87D-DED6-2853-445A-4C876D4D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82" y="923742"/>
              <a:ext cx="2204160" cy="292757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9B245C-EAD5-661D-CD03-3A300C05C136}"/>
                </a:ext>
              </a:extLst>
            </p:cNvPr>
            <p:cNvSpPr txBox="1"/>
            <p:nvPr/>
          </p:nvSpPr>
          <p:spPr>
            <a:xfrm>
              <a:off x="1226802" y="3451209"/>
              <a:ext cx="13757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Nến cháy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604B6E2-46E0-4B51-BBBC-2373B5538FEB}"/>
              </a:ext>
            </a:extLst>
          </p:cNvPr>
          <p:cNvGrpSpPr/>
          <p:nvPr/>
        </p:nvGrpSpPr>
        <p:grpSpPr>
          <a:xfrm>
            <a:off x="1082807" y="3466611"/>
            <a:ext cx="3776375" cy="3147009"/>
            <a:chOff x="111046" y="3548062"/>
            <a:chExt cx="3776375" cy="31470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2AE1AD-3D5C-ED46-6595-1A8AF4EA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27" y="3548062"/>
              <a:ext cx="3579412" cy="293850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D79A63-26CE-4C53-D967-8CA4C749A0D2}"/>
                </a:ext>
              </a:extLst>
            </p:cNvPr>
            <p:cNvSpPr txBox="1"/>
            <p:nvPr/>
          </p:nvSpPr>
          <p:spPr>
            <a:xfrm>
              <a:off x="111046" y="6294961"/>
              <a:ext cx="37763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Bếp ga mini bằng sắt (Iron) bị gỉ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AC92E5-8C9C-4281-86F9-51C15538C88E}"/>
              </a:ext>
            </a:extLst>
          </p:cNvPr>
          <p:cNvGrpSpPr/>
          <p:nvPr/>
        </p:nvGrpSpPr>
        <p:grpSpPr>
          <a:xfrm>
            <a:off x="7750800" y="324834"/>
            <a:ext cx="4323064" cy="2819374"/>
            <a:chOff x="7403880" y="574562"/>
            <a:chExt cx="4595532" cy="29612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8CFF87-AFBB-A28E-4055-58EB8E468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80" y="574562"/>
              <a:ext cx="4595532" cy="296124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925FBC-FBAA-0EB7-6F68-9DB8B70B2F17}"/>
                </a:ext>
              </a:extLst>
            </p:cNvPr>
            <p:cNvSpPr txBox="1"/>
            <p:nvPr/>
          </p:nvSpPr>
          <p:spPr>
            <a:xfrm>
              <a:off x="8229600" y="3134177"/>
              <a:ext cx="353099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latin typeface="+mj-lt"/>
                </a:rPr>
                <a:t>Phản ứng nổ của pháo hoa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F26E54-9052-4316-8769-9BD11C69D9FB}"/>
              </a:ext>
            </a:extLst>
          </p:cNvPr>
          <p:cNvGrpSpPr/>
          <p:nvPr/>
        </p:nvGrpSpPr>
        <p:grpSpPr>
          <a:xfrm>
            <a:off x="6558846" y="3623738"/>
            <a:ext cx="4953059" cy="3234262"/>
            <a:chOff x="4503803" y="3516102"/>
            <a:chExt cx="4953059" cy="32342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D1A8B7-115A-5B6F-CBEE-73BBF71A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498" y="3516102"/>
              <a:ext cx="4827671" cy="306655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83434F-BB47-BF9E-FFBB-633FAA5D157C}"/>
                </a:ext>
              </a:extLst>
            </p:cNvPr>
            <p:cNvSpPr txBox="1"/>
            <p:nvPr/>
          </p:nvSpPr>
          <p:spPr>
            <a:xfrm>
              <a:off x="4503803" y="6350254"/>
              <a:ext cx="495305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Phản ứng lên men rau, củ thành dưa chua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4B1F8AAD-F798-05F6-569D-B93D81FF17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5" y="975273"/>
            <a:ext cx="1063679" cy="10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11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5">
            <a:extLst>
              <a:ext uri="{FF2B5EF4-FFF2-40B4-BE49-F238E27FC236}">
                <a16:creationId xmlns:a16="http://schemas.microsoft.com/office/drawing/2014/main" id="{C338B90C-364B-4F0D-BE85-60A057C2B4CE}"/>
              </a:ext>
            </a:extLst>
          </p:cNvPr>
          <p:cNvGrpSpPr/>
          <p:nvPr/>
        </p:nvGrpSpPr>
        <p:grpSpPr>
          <a:xfrm>
            <a:off x="154115" y="-108432"/>
            <a:ext cx="11988435" cy="6539310"/>
            <a:chOff x="119" y="126"/>
            <a:chExt cx="8148707" cy="4622140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9BC55358-3293-4731-87CB-85AEACFAFA36}"/>
                </a:ext>
              </a:extLst>
            </p:cNvPr>
            <p:cNvSpPr/>
            <p:nvPr/>
          </p:nvSpPr>
          <p:spPr>
            <a:xfrm>
              <a:off x="119" y="126"/>
              <a:ext cx="5046345" cy="1219200"/>
            </a:xfrm>
            <a:custGeom>
              <a:avLst/>
              <a:gdLst/>
              <a:ahLst/>
              <a:cxnLst/>
              <a:rect l="l" t="t" r="r" b="b"/>
              <a:pathLst>
                <a:path w="5046345" h="1219200">
                  <a:moveTo>
                    <a:pt x="5045844" y="0"/>
                  </a:moveTo>
                  <a:lnTo>
                    <a:pt x="0" y="0"/>
                  </a:lnTo>
                  <a:lnTo>
                    <a:pt x="0" y="653034"/>
                  </a:lnTo>
                  <a:lnTo>
                    <a:pt x="64646" y="653203"/>
                  </a:lnTo>
                  <a:lnTo>
                    <a:pt x="127114" y="653710"/>
                  </a:lnTo>
                  <a:lnTo>
                    <a:pt x="187467" y="654547"/>
                  </a:lnTo>
                  <a:lnTo>
                    <a:pt x="245769" y="655710"/>
                  </a:lnTo>
                  <a:lnTo>
                    <a:pt x="302083" y="657192"/>
                  </a:lnTo>
                  <a:lnTo>
                    <a:pt x="356474" y="658990"/>
                  </a:lnTo>
                  <a:lnTo>
                    <a:pt x="409006" y="661096"/>
                  </a:lnTo>
                  <a:lnTo>
                    <a:pt x="459743" y="663506"/>
                  </a:lnTo>
                  <a:lnTo>
                    <a:pt x="508748" y="666215"/>
                  </a:lnTo>
                  <a:lnTo>
                    <a:pt x="556086" y="669216"/>
                  </a:lnTo>
                  <a:lnTo>
                    <a:pt x="601820" y="672505"/>
                  </a:lnTo>
                  <a:lnTo>
                    <a:pt x="646015" y="676076"/>
                  </a:lnTo>
                  <a:lnTo>
                    <a:pt x="688734" y="679923"/>
                  </a:lnTo>
                  <a:lnTo>
                    <a:pt x="730041" y="684042"/>
                  </a:lnTo>
                  <a:lnTo>
                    <a:pt x="770001" y="688426"/>
                  </a:lnTo>
                  <a:lnTo>
                    <a:pt x="808677" y="693070"/>
                  </a:lnTo>
                  <a:lnTo>
                    <a:pt x="882433" y="703118"/>
                  </a:lnTo>
                  <a:lnTo>
                    <a:pt x="951821" y="714141"/>
                  </a:lnTo>
                  <a:lnTo>
                    <a:pt x="1017353" y="726097"/>
                  </a:lnTo>
                  <a:lnTo>
                    <a:pt x="1079540" y="738941"/>
                  </a:lnTo>
                  <a:lnTo>
                    <a:pt x="1138894" y="752631"/>
                  </a:lnTo>
                  <a:lnTo>
                    <a:pt x="1195926" y="767123"/>
                  </a:lnTo>
                  <a:lnTo>
                    <a:pt x="1251149" y="782372"/>
                  </a:lnTo>
                  <a:lnTo>
                    <a:pt x="1305073" y="798337"/>
                  </a:lnTo>
                  <a:lnTo>
                    <a:pt x="1358210" y="814973"/>
                  </a:lnTo>
                  <a:lnTo>
                    <a:pt x="1411071" y="832237"/>
                  </a:lnTo>
                  <a:lnTo>
                    <a:pt x="1659256" y="916530"/>
                  </a:lnTo>
                  <a:lnTo>
                    <a:pt x="1719747" y="936470"/>
                  </a:lnTo>
                  <a:lnTo>
                    <a:pt x="1783288" y="956755"/>
                  </a:lnTo>
                  <a:lnTo>
                    <a:pt x="1850389" y="977342"/>
                  </a:lnTo>
                  <a:lnTo>
                    <a:pt x="1921564" y="998187"/>
                  </a:lnTo>
                  <a:lnTo>
                    <a:pt x="1958839" y="1008693"/>
                  </a:lnTo>
                  <a:lnTo>
                    <a:pt x="1997323" y="1019248"/>
                  </a:lnTo>
                  <a:lnTo>
                    <a:pt x="2037082" y="1029845"/>
                  </a:lnTo>
                  <a:lnTo>
                    <a:pt x="2078178" y="1040479"/>
                  </a:lnTo>
                  <a:lnTo>
                    <a:pt x="2120677" y="1051145"/>
                  </a:lnTo>
                  <a:lnTo>
                    <a:pt x="2164641" y="1061838"/>
                  </a:lnTo>
                  <a:lnTo>
                    <a:pt x="2210135" y="1072552"/>
                  </a:lnTo>
                  <a:lnTo>
                    <a:pt x="2257223" y="1083282"/>
                  </a:lnTo>
                  <a:lnTo>
                    <a:pt x="2305968" y="1094022"/>
                  </a:lnTo>
                  <a:lnTo>
                    <a:pt x="2356435" y="1104767"/>
                  </a:lnTo>
                  <a:lnTo>
                    <a:pt x="2408687" y="1115511"/>
                  </a:lnTo>
                  <a:lnTo>
                    <a:pt x="2462789" y="1126248"/>
                  </a:lnTo>
                  <a:lnTo>
                    <a:pt x="2518804" y="1136975"/>
                  </a:lnTo>
                  <a:lnTo>
                    <a:pt x="2576797" y="1147684"/>
                  </a:lnTo>
                  <a:lnTo>
                    <a:pt x="2636831" y="1158371"/>
                  </a:lnTo>
                  <a:lnTo>
                    <a:pt x="2698971" y="1169030"/>
                  </a:lnTo>
                  <a:lnTo>
                    <a:pt x="2763279" y="1179656"/>
                  </a:lnTo>
                  <a:lnTo>
                    <a:pt x="2829821" y="1190244"/>
                  </a:lnTo>
                  <a:lnTo>
                    <a:pt x="2883923" y="1198079"/>
                  </a:lnTo>
                  <a:lnTo>
                    <a:pt x="2937266" y="1204623"/>
                  </a:lnTo>
                  <a:lnTo>
                    <a:pt x="2989851" y="1209908"/>
                  </a:lnTo>
                  <a:lnTo>
                    <a:pt x="3041680" y="1213964"/>
                  </a:lnTo>
                  <a:lnTo>
                    <a:pt x="3092757" y="1216823"/>
                  </a:lnTo>
                  <a:lnTo>
                    <a:pt x="3143083" y="1218515"/>
                  </a:lnTo>
                  <a:lnTo>
                    <a:pt x="3192660" y="1219073"/>
                  </a:lnTo>
                  <a:lnTo>
                    <a:pt x="4044469" y="1028592"/>
                  </a:lnTo>
                  <a:lnTo>
                    <a:pt x="4619028" y="609536"/>
                  </a:lnTo>
                  <a:lnTo>
                    <a:pt x="4943700" y="190480"/>
                  </a:lnTo>
                  <a:lnTo>
                    <a:pt x="5045844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A73F54DF-BA39-44BF-911B-ED7A5074D143}"/>
                </a:ext>
              </a:extLst>
            </p:cNvPr>
            <p:cNvSpPr/>
            <p:nvPr/>
          </p:nvSpPr>
          <p:spPr>
            <a:xfrm>
              <a:off x="1042415" y="350494"/>
              <a:ext cx="7106411" cy="4271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FBEBEE4B-3F94-4C80-8BB7-2C6AB17C1BA9}"/>
                </a:ext>
              </a:extLst>
            </p:cNvPr>
            <p:cNvSpPr/>
            <p:nvPr/>
          </p:nvSpPr>
          <p:spPr>
            <a:xfrm>
              <a:off x="564211" y="409101"/>
              <a:ext cx="7460567" cy="4196230"/>
            </a:xfrm>
            <a:custGeom>
              <a:avLst/>
              <a:gdLst/>
              <a:ahLst/>
              <a:cxnLst/>
              <a:rect l="l" t="t" r="r" b="b"/>
              <a:pathLst>
                <a:path w="6715125" h="3880485">
                  <a:moveTo>
                    <a:pt x="3363036" y="0"/>
                  </a:moveTo>
                  <a:lnTo>
                    <a:pt x="3015979" y="1029"/>
                  </a:lnTo>
                  <a:lnTo>
                    <a:pt x="2668852" y="4088"/>
                  </a:lnTo>
                  <a:lnTo>
                    <a:pt x="2470480" y="6730"/>
                  </a:lnTo>
                  <a:lnTo>
                    <a:pt x="2049358" y="14757"/>
                  </a:lnTo>
                  <a:lnTo>
                    <a:pt x="1747455" y="22145"/>
                  </a:lnTo>
                  <a:lnTo>
                    <a:pt x="1445526" y="31077"/>
                  </a:lnTo>
                  <a:lnTo>
                    <a:pt x="1143559" y="41558"/>
                  </a:lnTo>
                  <a:lnTo>
                    <a:pt x="841538" y="53594"/>
                  </a:lnTo>
                  <a:lnTo>
                    <a:pt x="520141" y="67944"/>
                  </a:lnTo>
                  <a:lnTo>
                    <a:pt x="497535" y="67690"/>
                  </a:lnTo>
                  <a:lnTo>
                    <a:pt x="447916" y="69416"/>
                  </a:lnTo>
                  <a:lnTo>
                    <a:pt x="400633" y="74728"/>
                  </a:lnTo>
                  <a:lnTo>
                    <a:pt x="355938" y="83832"/>
                  </a:lnTo>
                  <a:lnTo>
                    <a:pt x="314084" y="96934"/>
                  </a:lnTo>
                  <a:lnTo>
                    <a:pt x="275322" y="114239"/>
                  </a:lnTo>
                  <a:lnTo>
                    <a:pt x="239907" y="135952"/>
                  </a:lnTo>
                  <a:lnTo>
                    <a:pt x="208089" y="162279"/>
                  </a:lnTo>
                  <a:lnTo>
                    <a:pt x="180122" y="193425"/>
                  </a:lnTo>
                  <a:lnTo>
                    <a:pt x="156258" y="229595"/>
                  </a:lnTo>
                  <a:lnTo>
                    <a:pt x="136749" y="270995"/>
                  </a:lnTo>
                  <a:lnTo>
                    <a:pt x="121849" y="317829"/>
                  </a:lnTo>
                  <a:lnTo>
                    <a:pt x="111809" y="370304"/>
                  </a:lnTo>
                  <a:lnTo>
                    <a:pt x="106883" y="428625"/>
                  </a:lnTo>
                  <a:lnTo>
                    <a:pt x="103351" y="477341"/>
                  </a:lnTo>
                  <a:lnTo>
                    <a:pt x="86436" y="684656"/>
                  </a:lnTo>
                  <a:lnTo>
                    <a:pt x="54813" y="1060068"/>
                  </a:lnTo>
                  <a:lnTo>
                    <a:pt x="43853" y="1199984"/>
                  </a:lnTo>
                  <a:lnTo>
                    <a:pt x="33369" y="1345032"/>
                  </a:lnTo>
                  <a:lnTo>
                    <a:pt x="26818" y="1444077"/>
                  </a:lnTo>
                  <a:lnTo>
                    <a:pt x="20741" y="1544644"/>
                  </a:lnTo>
                  <a:lnTo>
                    <a:pt x="15242" y="1646431"/>
                  </a:lnTo>
                  <a:lnTo>
                    <a:pt x="10425" y="1749133"/>
                  </a:lnTo>
                  <a:lnTo>
                    <a:pt x="6254" y="1856311"/>
                  </a:lnTo>
                  <a:lnTo>
                    <a:pt x="3176" y="1959260"/>
                  </a:lnTo>
                  <a:lnTo>
                    <a:pt x="1998" y="2010749"/>
                  </a:lnTo>
                  <a:lnTo>
                    <a:pt x="1078" y="2062198"/>
                  </a:lnTo>
                  <a:lnTo>
                    <a:pt x="430" y="2113571"/>
                  </a:lnTo>
                  <a:lnTo>
                    <a:pt x="66" y="2164832"/>
                  </a:lnTo>
                  <a:lnTo>
                    <a:pt x="0" y="2215943"/>
                  </a:lnTo>
                  <a:lnTo>
                    <a:pt x="244" y="2266868"/>
                  </a:lnTo>
                  <a:lnTo>
                    <a:pt x="812" y="2317571"/>
                  </a:lnTo>
                  <a:lnTo>
                    <a:pt x="1718" y="2368014"/>
                  </a:lnTo>
                  <a:lnTo>
                    <a:pt x="2973" y="2418161"/>
                  </a:lnTo>
                  <a:lnTo>
                    <a:pt x="4592" y="2467975"/>
                  </a:lnTo>
                  <a:lnTo>
                    <a:pt x="6587" y="2517421"/>
                  </a:lnTo>
                  <a:lnTo>
                    <a:pt x="8972" y="2566460"/>
                  </a:lnTo>
                  <a:lnTo>
                    <a:pt x="14414" y="2655187"/>
                  </a:lnTo>
                  <a:lnTo>
                    <a:pt x="19608" y="2722751"/>
                  </a:lnTo>
                  <a:lnTo>
                    <a:pt x="24428" y="2776272"/>
                  </a:lnTo>
                  <a:lnTo>
                    <a:pt x="29858" y="2829019"/>
                  </a:lnTo>
                  <a:lnTo>
                    <a:pt x="35903" y="2880924"/>
                  </a:lnTo>
                  <a:lnTo>
                    <a:pt x="47548" y="2966466"/>
                  </a:lnTo>
                  <a:lnTo>
                    <a:pt x="57209" y="3026683"/>
                  </a:lnTo>
                  <a:lnTo>
                    <a:pt x="67917" y="3085297"/>
                  </a:lnTo>
                  <a:lnTo>
                    <a:pt x="79706" y="3142206"/>
                  </a:lnTo>
                  <a:lnTo>
                    <a:pt x="92611" y="3197307"/>
                  </a:lnTo>
                  <a:lnTo>
                    <a:pt x="106668" y="3250497"/>
                  </a:lnTo>
                  <a:lnTo>
                    <a:pt x="121911" y="3301676"/>
                  </a:lnTo>
                  <a:lnTo>
                    <a:pt x="138375" y="3350740"/>
                  </a:lnTo>
                  <a:lnTo>
                    <a:pt x="156094" y="3397587"/>
                  </a:lnTo>
                  <a:lnTo>
                    <a:pt x="175103" y="3442115"/>
                  </a:lnTo>
                  <a:lnTo>
                    <a:pt x="195438" y="3484223"/>
                  </a:lnTo>
                  <a:lnTo>
                    <a:pt x="217133" y="3523807"/>
                  </a:lnTo>
                  <a:lnTo>
                    <a:pt x="240223" y="3560766"/>
                  </a:lnTo>
                  <a:lnTo>
                    <a:pt x="264743" y="3594998"/>
                  </a:lnTo>
                  <a:lnTo>
                    <a:pt x="290727" y="3626399"/>
                  </a:lnTo>
                  <a:lnTo>
                    <a:pt x="318973" y="3655542"/>
                  </a:lnTo>
                  <a:lnTo>
                    <a:pt x="353378" y="3680292"/>
                  </a:lnTo>
                  <a:lnTo>
                    <a:pt x="406491" y="3710598"/>
                  </a:lnTo>
                  <a:lnTo>
                    <a:pt x="449888" y="3729812"/>
                  </a:lnTo>
                  <a:lnTo>
                    <a:pt x="494648" y="3745444"/>
                  </a:lnTo>
                  <a:lnTo>
                    <a:pt x="540534" y="3757919"/>
                  </a:lnTo>
                  <a:lnTo>
                    <a:pt x="587308" y="3767658"/>
                  </a:lnTo>
                  <a:lnTo>
                    <a:pt x="634733" y="3775083"/>
                  </a:lnTo>
                  <a:lnTo>
                    <a:pt x="682573" y="3780617"/>
                  </a:lnTo>
                  <a:lnTo>
                    <a:pt x="730591" y="3784683"/>
                  </a:lnTo>
                  <a:lnTo>
                    <a:pt x="778549" y="3787703"/>
                  </a:lnTo>
                  <a:lnTo>
                    <a:pt x="826211" y="3790099"/>
                  </a:lnTo>
                  <a:lnTo>
                    <a:pt x="1027189" y="3803804"/>
                  </a:lnTo>
                  <a:lnTo>
                    <a:pt x="1228129" y="3816376"/>
                  </a:lnTo>
                  <a:lnTo>
                    <a:pt x="1429036" y="3827816"/>
                  </a:lnTo>
                  <a:lnTo>
                    <a:pt x="1629914" y="3838124"/>
                  </a:lnTo>
                  <a:lnTo>
                    <a:pt x="1830766" y="3847298"/>
                  </a:lnTo>
                  <a:lnTo>
                    <a:pt x="2031598" y="3855340"/>
                  </a:lnTo>
                  <a:lnTo>
                    <a:pt x="2232414" y="3862249"/>
                  </a:lnTo>
                  <a:lnTo>
                    <a:pt x="2433217" y="3868025"/>
                  </a:lnTo>
                  <a:lnTo>
                    <a:pt x="2634012" y="3872669"/>
                  </a:lnTo>
                  <a:lnTo>
                    <a:pt x="2834804" y="3876179"/>
                  </a:lnTo>
                  <a:lnTo>
                    <a:pt x="3035596" y="3878556"/>
                  </a:lnTo>
                  <a:lnTo>
                    <a:pt x="3188284" y="3879724"/>
                  </a:lnTo>
                  <a:lnTo>
                    <a:pt x="3429088" y="3880066"/>
                  </a:lnTo>
                  <a:lnTo>
                    <a:pt x="3633357" y="3879165"/>
                  </a:lnTo>
                  <a:lnTo>
                    <a:pt x="3837632" y="3877066"/>
                  </a:lnTo>
                  <a:lnTo>
                    <a:pt x="4041920" y="3873777"/>
                  </a:lnTo>
                  <a:lnTo>
                    <a:pt x="4246225" y="3869303"/>
                  </a:lnTo>
                  <a:lnTo>
                    <a:pt x="4450553" y="3863651"/>
                  </a:lnTo>
                  <a:lnTo>
                    <a:pt x="4654910" y="3856825"/>
                  </a:lnTo>
                  <a:lnTo>
                    <a:pt x="4859300" y="3848832"/>
                  </a:lnTo>
                  <a:lnTo>
                    <a:pt x="5076126" y="3839025"/>
                  </a:lnTo>
                  <a:lnTo>
                    <a:pt x="5282368" y="3828596"/>
                  </a:lnTo>
                  <a:lnTo>
                    <a:pt x="5488657" y="3816967"/>
                  </a:lnTo>
                  <a:lnTo>
                    <a:pt x="5694964" y="3804135"/>
                  </a:lnTo>
                  <a:lnTo>
                    <a:pt x="5901258" y="3790099"/>
                  </a:lnTo>
                  <a:lnTo>
                    <a:pt x="5936941" y="3790975"/>
                  </a:lnTo>
                  <a:lnTo>
                    <a:pt x="6003202" y="3789698"/>
                  </a:lnTo>
                  <a:lnTo>
                    <a:pt x="6055363" y="3785700"/>
                  </a:lnTo>
                  <a:lnTo>
                    <a:pt x="6105148" y="3779076"/>
                  </a:lnTo>
                  <a:lnTo>
                    <a:pt x="6152593" y="3769860"/>
                  </a:lnTo>
                  <a:lnTo>
                    <a:pt x="6197735" y="3758084"/>
                  </a:lnTo>
                  <a:lnTo>
                    <a:pt x="6240611" y="3743781"/>
                  </a:lnTo>
                  <a:lnTo>
                    <a:pt x="6281255" y="3726983"/>
                  </a:lnTo>
                  <a:lnTo>
                    <a:pt x="6319706" y="3707724"/>
                  </a:lnTo>
                  <a:lnTo>
                    <a:pt x="6355999" y="3686037"/>
                  </a:lnTo>
                  <a:lnTo>
                    <a:pt x="6390171" y="3661954"/>
                  </a:lnTo>
                  <a:lnTo>
                    <a:pt x="6422258" y="3635508"/>
                  </a:lnTo>
                  <a:lnTo>
                    <a:pt x="6452296" y="3606732"/>
                  </a:lnTo>
                  <a:lnTo>
                    <a:pt x="6480323" y="3575659"/>
                  </a:lnTo>
                  <a:lnTo>
                    <a:pt x="6506373" y="3542321"/>
                  </a:lnTo>
                  <a:lnTo>
                    <a:pt x="6530484" y="3506751"/>
                  </a:lnTo>
                  <a:lnTo>
                    <a:pt x="6552693" y="3468982"/>
                  </a:lnTo>
                  <a:lnTo>
                    <a:pt x="6573034" y="3429048"/>
                  </a:lnTo>
                  <a:lnTo>
                    <a:pt x="6591546" y="3386980"/>
                  </a:lnTo>
                  <a:lnTo>
                    <a:pt x="6608263" y="3342811"/>
                  </a:lnTo>
                  <a:lnTo>
                    <a:pt x="6623224" y="3296575"/>
                  </a:lnTo>
                  <a:lnTo>
                    <a:pt x="6636463" y="3248304"/>
                  </a:lnTo>
                  <a:lnTo>
                    <a:pt x="6648017" y="3198032"/>
                  </a:lnTo>
                  <a:lnTo>
                    <a:pt x="6657924" y="3145790"/>
                  </a:lnTo>
                  <a:lnTo>
                    <a:pt x="6659575" y="3138042"/>
                  </a:lnTo>
                  <a:lnTo>
                    <a:pt x="6668265" y="3077382"/>
                  </a:lnTo>
                  <a:lnTo>
                    <a:pt x="6673620" y="3031286"/>
                  </a:lnTo>
                  <a:lnTo>
                    <a:pt x="6677945" y="2983910"/>
                  </a:lnTo>
                  <a:lnTo>
                    <a:pt x="6681258" y="2935284"/>
                  </a:lnTo>
                  <a:lnTo>
                    <a:pt x="6683578" y="2885440"/>
                  </a:lnTo>
                  <a:lnTo>
                    <a:pt x="6704406" y="2318385"/>
                  </a:lnTo>
                  <a:lnTo>
                    <a:pt x="6708799" y="2171017"/>
                  </a:lnTo>
                  <a:lnTo>
                    <a:pt x="6712234" y="2023279"/>
                  </a:lnTo>
                  <a:lnTo>
                    <a:pt x="6713854" y="1924650"/>
                  </a:lnTo>
                  <a:lnTo>
                    <a:pt x="6714842" y="1825958"/>
                  </a:lnTo>
                  <a:lnTo>
                    <a:pt x="6715074" y="1721358"/>
                  </a:lnTo>
                  <a:lnTo>
                    <a:pt x="6714398" y="1619125"/>
                  </a:lnTo>
                  <a:lnTo>
                    <a:pt x="6713699" y="1568047"/>
                  </a:lnTo>
                  <a:lnTo>
                    <a:pt x="6712744" y="1517002"/>
                  </a:lnTo>
                  <a:lnTo>
                    <a:pt x="6711522" y="1465995"/>
                  </a:lnTo>
                  <a:lnTo>
                    <a:pt x="6710022" y="1415033"/>
                  </a:lnTo>
                  <a:lnTo>
                    <a:pt x="6708232" y="1364122"/>
                  </a:lnTo>
                  <a:lnTo>
                    <a:pt x="6706140" y="1313268"/>
                  </a:lnTo>
                  <a:lnTo>
                    <a:pt x="6703736" y="1262475"/>
                  </a:lnTo>
                  <a:lnTo>
                    <a:pt x="6701007" y="1211751"/>
                  </a:lnTo>
                  <a:lnTo>
                    <a:pt x="6697944" y="1161100"/>
                  </a:lnTo>
                  <a:lnTo>
                    <a:pt x="6694533" y="1110529"/>
                  </a:lnTo>
                  <a:lnTo>
                    <a:pt x="6690764" y="1060044"/>
                  </a:lnTo>
                  <a:lnTo>
                    <a:pt x="6684213" y="982852"/>
                  </a:lnTo>
                  <a:lnTo>
                    <a:pt x="6679280" y="930255"/>
                  </a:lnTo>
                  <a:lnTo>
                    <a:pt x="6673874" y="877753"/>
                  </a:lnTo>
                  <a:lnTo>
                    <a:pt x="6667988" y="825357"/>
                  </a:lnTo>
                  <a:lnTo>
                    <a:pt x="6661616" y="773077"/>
                  </a:lnTo>
                  <a:lnTo>
                    <a:pt x="6654750" y="720924"/>
                  </a:lnTo>
                  <a:lnTo>
                    <a:pt x="6644077" y="646810"/>
                  </a:lnTo>
                  <a:lnTo>
                    <a:pt x="6633540" y="580516"/>
                  </a:lnTo>
                  <a:lnTo>
                    <a:pt x="6624478" y="527218"/>
                  </a:lnTo>
                  <a:lnTo>
                    <a:pt x="6614810" y="474128"/>
                  </a:lnTo>
                  <a:lnTo>
                    <a:pt x="6604520" y="421243"/>
                  </a:lnTo>
                  <a:lnTo>
                    <a:pt x="6593596" y="368558"/>
                  </a:lnTo>
                  <a:lnTo>
                    <a:pt x="6582022" y="316071"/>
                  </a:lnTo>
                  <a:lnTo>
                    <a:pt x="6561658" y="230631"/>
                  </a:lnTo>
                  <a:lnTo>
                    <a:pt x="6546554" y="190760"/>
                  </a:lnTo>
                  <a:lnTo>
                    <a:pt x="6523820" y="157604"/>
                  </a:lnTo>
                  <a:lnTo>
                    <a:pt x="6494481" y="130549"/>
                  </a:lnTo>
                  <a:lnTo>
                    <a:pt x="6459566" y="108979"/>
                  </a:lnTo>
                  <a:lnTo>
                    <a:pt x="6420103" y="92281"/>
                  </a:lnTo>
                  <a:lnTo>
                    <a:pt x="6377119" y="79838"/>
                  </a:lnTo>
                  <a:lnTo>
                    <a:pt x="6331641" y="71036"/>
                  </a:lnTo>
                  <a:lnTo>
                    <a:pt x="6284698" y="65261"/>
                  </a:lnTo>
                  <a:lnTo>
                    <a:pt x="6237317" y="61897"/>
                  </a:lnTo>
                  <a:lnTo>
                    <a:pt x="6190526" y="60329"/>
                  </a:lnTo>
                  <a:lnTo>
                    <a:pt x="6145352" y="59943"/>
                  </a:lnTo>
                  <a:lnTo>
                    <a:pt x="6057400" y="60275"/>
                  </a:lnTo>
                  <a:lnTo>
                    <a:pt x="6034088" y="59842"/>
                  </a:lnTo>
                  <a:lnTo>
                    <a:pt x="5411165" y="35305"/>
                  </a:lnTo>
                  <a:lnTo>
                    <a:pt x="5097599" y="25315"/>
                  </a:lnTo>
                  <a:lnTo>
                    <a:pt x="4791476" y="17169"/>
                  </a:lnTo>
                  <a:lnTo>
                    <a:pt x="4485366" y="10599"/>
                  </a:lnTo>
                  <a:lnTo>
                    <a:pt x="4179267" y="5606"/>
                  </a:lnTo>
                  <a:lnTo>
                    <a:pt x="3873177" y="2189"/>
                  </a:lnTo>
                  <a:lnTo>
                    <a:pt x="3567091" y="350"/>
                  </a:lnTo>
                  <a:lnTo>
                    <a:pt x="3363036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8" name="object 10">
            <a:extLst>
              <a:ext uri="{FF2B5EF4-FFF2-40B4-BE49-F238E27FC236}">
                <a16:creationId xmlns:a16="http://schemas.microsoft.com/office/drawing/2014/main" id="{D7B02C62-6584-41B8-9CCC-90601CC421AD}"/>
              </a:ext>
            </a:extLst>
          </p:cNvPr>
          <p:cNvGrpSpPr/>
          <p:nvPr/>
        </p:nvGrpSpPr>
        <p:grpSpPr>
          <a:xfrm>
            <a:off x="101600" y="249382"/>
            <a:ext cx="12090400" cy="6449256"/>
            <a:chOff x="826008" y="243801"/>
            <a:chExt cx="7719059" cy="4319270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42157C82-9797-4E02-8C92-248A7CD123C6}"/>
                </a:ext>
              </a:extLst>
            </p:cNvPr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6C8DA614-1560-47C2-93DC-40564BBA985A}"/>
                </a:ext>
              </a:extLst>
            </p:cNvPr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690E11CF-0BA2-47A2-8881-EF61F5233342}"/>
                </a:ext>
              </a:extLst>
            </p:cNvPr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4E0E1DFE-0913-471C-AE0F-B67B51F25649}"/>
                </a:ext>
              </a:extLst>
            </p:cNvPr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EDA53D61-65BE-4EFE-9324-3B290E3EDE8F}"/>
                </a:ext>
              </a:extLst>
            </p:cNvPr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A7F854A9-7175-44D0-AC1F-4A64390723E1}"/>
                </a:ext>
              </a:extLst>
            </p:cNvPr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51B557AF-FD57-4021-8521-5F500AF5EFE2}"/>
                </a:ext>
              </a:extLst>
            </p:cNvPr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F038F5F8-0E5C-4078-91DB-82AAC8D41600}"/>
                </a:ext>
              </a:extLst>
            </p:cNvPr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26CCC9C7-E47C-4197-AB2A-3A3FA495790E}"/>
                </a:ext>
              </a:extLst>
            </p:cNvPr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7E647664-57F0-41D1-92E6-5B4C2DFAE3DA}"/>
                </a:ext>
              </a:extLst>
            </p:cNvPr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E7B1D246-2890-4EA8-B848-2374A791AD96}"/>
                </a:ext>
              </a:extLst>
            </p:cNvPr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0E79C601-759B-4A78-8491-72D106C04E41}"/>
                </a:ext>
              </a:extLst>
            </p:cNvPr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23A14C5A-89BF-4440-9E6C-C8B23DC3CAB9}"/>
                </a:ext>
              </a:extLst>
            </p:cNvPr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60F6147E-0590-4454-B2E9-107587C37236}"/>
                </a:ext>
              </a:extLst>
            </p:cNvPr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063AEF1F-DBBC-462D-8F66-02D08AF71E5C}"/>
                </a:ext>
              </a:extLst>
            </p:cNvPr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CE22DF4A-A568-4451-A36F-6D50646CF0A6}"/>
                </a:ext>
              </a:extLst>
            </p:cNvPr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EE36BC23-068E-47AF-9A30-16F9AAFBFB41}"/>
                </a:ext>
              </a:extLst>
            </p:cNvPr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8">
              <a:extLst>
                <a:ext uri="{FF2B5EF4-FFF2-40B4-BE49-F238E27FC236}">
                  <a16:creationId xmlns:a16="http://schemas.microsoft.com/office/drawing/2014/main" id="{3951D345-5142-4D78-A480-F51F61B1D8E3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9">
              <a:extLst>
                <a:ext uri="{FF2B5EF4-FFF2-40B4-BE49-F238E27FC236}">
                  <a16:creationId xmlns:a16="http://schemas.microsoft.com/office/drawing/2014/main" id="{56773E9E-628D-4826-A729-64A48524F9E0}"/>
                </a:ext>
              </a:extLst>
            </p:cNvPr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30">
              <a:extLst>
                <a:ext uri="{FF2B5EF4-FFF2-40B4-BE49-F238E27FC236}">
                  <a16:creationId xmlns:a16="http://schemas.microsoft.com/office/drawing/2014/main" id="{2F167665-7F55-428D-B140-F455CB72C43A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31">
              <a:extLst>
                <a:ext uri="{FF2B5EF4-FFF2-40B4-BE49-F238E27FC236}">
                  <a16:creationId xmlns:a16="http://schemas.microsoft.com/office/drawing/2014/main" id="{9CE035DC-6156-4168-B73E-DBBB821295D5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2">
              <a:extLst>
                <a:ext uri="{FF2B5EF4-FFF2-40B4-BE49-F238E27FC236}">
                  <a16:creationId xmlns:a16="http://schemas.microsoft.com/office/drawing/2014/main" id="{6AB062FA-FB09-4C66-8E02-3FC81F5EAEA1}"/>
                </a:ext>
              </a:extLst>
            </p:cNvPr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3">
              <a:extLst>
                <a:ext uri="{FF2B5EF4-FFF2-40B4-BE49-F238E27FC236}">
                  <a16:creationId xmlns:a16="http://schemas.microsoft.com/office/drawing/2014/main" id="{E8372BD8-0B22-4656-9F36-F9FBB27D11F3}"/>
                </a:ext>
              </a:extLst>
            </p:cNvPr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4">
              <a:extLst>
                <a:ext uri="{FF2B5EF4-FFF2-40B4-BE49-F238E27FC236}">
                  <a16:creationId xmlns:a16="http://schemas.microsoft.com/office/drawing/2014/main" id="{73AFA917-EC28-496A-8ECC-B09134327E6D}"/>
                </a:ext>
              </a:extLst>
            </p:cNvPr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5">
              <a:extLst>
                <a:ext uri="{FF2B5EF4-FFF2-40B4-BE49-F238E27FC236}">
                  <a16:creationId xmlns:a16="http://schemas.microsoft.com/office/drawing/2014/main" id="{EE70486B-F003-4BC5-8B64-343D25DC625A}"/>
                </a:ext>
              </a:extLst>
            </p:cNvPr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6">
              <a:extLst>
                <a:ext uri="{FF2B5EF4-FFF2-40B4-BE49-F238E27FC236}">
                  <a16:creationId xmlns:a16="http://schemas.microsoft.com/office/drawing/2014/main" id="{5C39715F-11C0-4BCE-B72A-73B12A0623BA}"/>
                </a:ext>
              </a:extLst>
            </p:cNvPr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7">
              <a:extLst>
                <a:ext uri="{FF2B5EF4-FFF2-40B4-BE49-F238E27FC236}">
                  <a16:creationId xmlns:a16="http://schemas.microsoft.com/office/drawing/2014/main" id="{E1B0623D-480F-48A7-A0E6-1407604B63AB}"/>
                </a:ext>
              </a:extLst>
            </p:cNvPr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8">
              <a:extLst>
                <a:ext uri="{FF2B5EF4-FFF2-40B4-BE49-F238E27FC236}">
                  <a16:creationId xmlns:a16="http://schemas.microsoft.com/office/drawing/2014/main" id="{777645CF-D983-4F03-8560-8B34BDEF9D95}"/>
                </a:ext>
              </a:extLst>
            </p:cNvPr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9">
              <a:extLst>
                <a:ext uri="{FF2B5EF4-FFF2-40B4-BE49-F238E27FC236}">
                  <a16:creationId xmlns:a16="http://schemas.microsoft.com/office/drawing/2014/main" id="{C571C1EE-9E5F-4B9B-9883-48F5EA2960AD}"/>
                </a:ext>
              </a:extLst>
            </p:cNvPr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40">
              <a:extLst>
                <a:ext uri="{FF2B5EF4-FFF2-40B4-BE49-F238E27FC236}">
                  <a16:creationId xmlns:a16="http://schemas.microsoft.com/office/drawing/2014/main" id="{9B942247-757D-41B5-B60C-512E7E76625B}"/>
                </a:ext>
              </a:extLst>
            </p:cNvPr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41">
              <a:extLst>
                <a:ext uri="{FF2B5EF4-FFF2-40B4-BE49-F238E27FC236}">
                  <a16:creationId xmlns:a16="http://schemas.microsoft.com/office/drawing/2014/main" id="{AD60EED7-E727-4F93-9865-A7AB80128CC6}"/>
                </a:ext>
              </a:extLst>
            </p:cNvPr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2">
              <a:extLst>
                <a:ext uri="{FF2B5EF4-FFF2-40B4-BE49-F238E27FC236}">
                  <a16:creationId xmlns:a16="http://schemas.microsoft.com/office/drawing/2014/main" id="{CD7F5B80-E4A0-45CD-B732-6D9CDF360CA2}"/>
                </a:ext>
              </a:extLst>
            </p:cNvPr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3">
              <a:extLst>
                <a:ext uri="{FF2B5EF4-FFF2-40B4-BE49-F238E27FC236}">
                  <a16:creationId xmlns:a16="http://schemas.microsoft.com/office/drawing/2014/main" id="{E7386B67-1FFE-44AA-BAAE-5E3CE7BA8B9C}"/>
                </a:ext>
              </a:extLst>
            </p:cNvPr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4">
              <a:extLst>
                <a:ext uri="{FF2B5EF4-FFF2-40B4-BE49-F238E27FC236}">
                  <a16:creationId xmlns:a16="http://schemas.microsoft.com/office/drawing/2014/main" id="{4E901416-31AD-4ADB-9B97-02B67B4B4CBF}"/>
                </a:ext>
              </a:extLst>
            </p:cNvPr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5">
              <a:extLst>
                <a:ext uri="{FF2B5EF4-FFF2-40B4-BE49-F238E27FC236}">
                  <a16:creationId xmlns:a16="http://schemas.microsoft.com/office/drawing/2014/main" id="{4FB79F04-1877-40E2-9E14-5F756B8D33F0}"/>
                </a:ext>
              </a:extLst>
            </p:cNvPr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6">
              <a:extLst>
                <a:ext uri="{FF2B5EF4-FFF2-40B4-BE49-F238E27FC236}">
                  <a16:creationId xmlns:a16="http://schemas.microsoft.com/office/drawing/2014/main" id="{8BD321C7-6620-42C6-9D0E-A3D9ED5C2815}"/>
                </a:ext>
              </a:extLst>
            </p:cNvPr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7">
              <a:extLst>
                <a:ext uri="{FF2B5EF4-FFF2-40B4-BE49-F238E27FC236}">
                  <a16:creationId xmlns:a16="http://schemas.microsoft.com/office/drawing/2014/main" id="{8C3CCFA0-E41F-4EBD-A3C9-EF49BB7A45CF}"/>
                </a:ext>
              </a:extLst>
            </p:cNvPr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8">
              <a:extLst>
                <a:ext uri="{FF2B5EF4-FFF2-40B4-BE49-F238E27FC236}">
                  <a16:creationId xmlns:a16="http://schemas.microsoft.com/office/drawing/2014/main" id="{29EC6112-F569-4878-A4B9-B790B85E4D52}"/>
                </a:ext>
              </a:extLst>
            </p:cNvPr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9">
              <a:extLst>
                <a:ext uri="{FF2B5EF4-FFF2-40B4-BE49-F238E27FC236}">
                  <a16:creationId xmlns:a16="http://schemas.microsoft.com/office/drawing/2014/main" id="{68041FFB-D866-498B-83B5-5973F7CEA008}"/>
                </a:ext>
              </a:extLst>
            </p:cNvPr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50">
              <a:extLst>
                <a:ext uri="{FF2B5EF4-FFF2-40B4-BE49-F238E27FC236}">
                  <a16:creationId xmlns:a16="http://schemas.microsoft.com/office/drawing/2014/main" id="{3B01FCA8-ED9A-4CDA-A13D-1E5DE9D6740B}"/>
                </a:ext>
              </a:extLst>
            </p:cNvPr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51">
              <a:extLst>
                <a:ext uri="{FF2B5EF4-FFF2-40B4-BE49-F238E27FC236}">
                  <a16:creationId xmlns:a16="http://schemas.microsoft.com/office/drawing/2014/main" id="{C0672BB3-2AA3-4E83-8626-0E2657C38283}"/>
                </a:ext>
              </a:extLst>
            </p:cNvPr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2">
              <a:extLst>
                <a:ext uri="{FF2B5EF4-FFF2-40B4-BE49-F238E27FC236}">
                  <a16:creationId xmlns:a16="http://schemas.microsoft.com/office/drawing/2014/main" id="{B6AE4D8E-3B3A-4DDE-805F-6BF31789C1C3}"/>
                </a:ext>
              </a:extLst>
            </p:cNvPr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E74F1626-EA87-41E5-BE5F-898501A93844}"/>
                </a:ext>
              </a:extLst>
            </p:cNvPr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4">
              <a:extLst>
                <a:ext uri="{FF2B5EF4-FFF2-40B4-BE49-F238E27FC236}">
                  <a16:creationId xmlns:a16="http://schemas.microsoft.com/office/drawing/2014/main" id="{8FAA25AF-0104-4242-87B6-BF5F1C44367C}"/>
                </a:ext>
              </a:extLst>
            </p:cNvPr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5">
              <a:extLst>
                <a:ext uri="{FF2B5EF4-FFF2-40B4-BE49-F238E27FC236}">
                  <a16:creationId xmlns:a16="http://schemas.microsoft.com/office/drawing/2014/main" id="{75796EC5-1426-42C6-ADED-4C6885938D52}"/>
                </a:ext>
              </a:extLst>
            </p:cNvPr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6">
              <a:extLst>
                <a:ext uri="{FF2B5EF4-FFF2-40B4-BE49-F238E27FC236}">
                  <a16:creationId xmlns:a16="http://schemas.microsoft.com/office/drawing/2014/main" id="{59DFE9CC-9A9F-480A-A5E9-F7D0B7DF789C}"/>
                </a:ext>
              </a:extLst>
            </p:cNvPr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7">
              <a:extLst>
                <a:ext uri="{FF2B5EF4-FFF2-40B4-BE49-F238E27FC236}">
                  <a16:creationId xmlns:a16="http://schemas.microsoft.com/office/drawing/2014/main" id="{3705B044-01DD-4E88-827B-F766B084CB38}"/>
                </a:ext>
              </a:extLst>
            </p:cNvPr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8">
              <a:extLst>
                <a:ext uri="{FF2B5EF4-FFF2-40B4-BE49-F238E27FC236}">
                  <a16:creationId xmlns:a16="http://schemas.microsoft.com/office/drawing/2014/main" id="{4E536FB4-5263-4678-AC5C-6770C77BBA44}"/>
                </a:ext>
              </a:extLst>
            </p:cNvPr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9">
              <a:extLst>
                <a:ext uri="{FF2B5EF4-FFF2-40B4-BE49-F238E27FC236}">
                  <a16:creationId xmlns:a16="http://schemas.microsoft.com/office/drawing/2014/main" id="{54AFA177-0A70-4152-B4FC-AA1E69CF4B44}"/>
                </a:ext>
              </a:extLst>
            </p:cNvPr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60">
              <a:extLst>
                <a:ext uri="{FF2B5EF4-FFF2-40B4-BE49-F238E27FC236}">
                  <a16:creationId xmlns:a16="http://schemas.microsoft.com/office/drawing/2014/main" id="{1F01A421-219D-4D1C-B888-73520ED676DC}"/>
                </a:ext>
              </a:extLst>
            </p:cNvPr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61">
              <a:extLst>
                <a:ext uri="{FF2B5EF4-FFF2-40B4-BE49-F238E27FC236}">
                  <a16:creationId xmlns:a16="http://schemas.microsoft.com/office/drawing/2014/main" id="{780D854E-BF15-4624-97F0-189055B08BE5}"/>
                </a:ext>
              </a:extLst>
            </p:cNvPr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2">
              <a:extLst>
                <a:ext uri="{FF2B5EF4-FFF2-40B4-BE49-F238E27FC236}">
                  <a16:creationId xmlns:a16="http://schemas.microsoft.com/office/drawing/2014/main" id="{5E83FA27-4886-4DD0-81E0-5985C730CA65}"/>
                </a:ext>
              </a:extLst>
            </p:cNvPr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1" name="object 63">
            <a:extLst>
              <a:ext uri="{FF2B5EF4-FFF2-40B4-BE49-F238E27FC236}">
                <a16:creationId xmlns:a16="http://schemas.microsoft.com/office/drawing/2014/main" id="{00D421BD-3F57-4DAD-B47D-B34806346250}"/>
              </a:ext>
            </a:extLst>
          </p:cNvPr>
          <p:cNvSpPr txBox="1"/>
          <p:nvPr/>
        </p:nvSpPr>
        <p:spPr>
          <a:xfrm>
            <a:off x="1272500" y="1293775"/>
            <a:ext cx="8827265" cy="167909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vi-VN" sz="5400" spc="-400" dirty="0">
                <a:solidFill>
                  <a:srgbClr val="253D68"/>
                </a:solidFill>
                <a:latin typeface="Verdana"/>
                <a:cs typeface="Verdana"/>
              </a:rPr>
              <a:t>II</a:t>
            </a:r>
            <a:r>
              <a:rPr lang="en-US" sz="5400" spc="-400" dirty="0">
                <a:solidFill>
                  <a:srgbClr val="253D68"/>
                </a:solidFill>
                <a:latin typeface="Verdana"/>
                <a:cs typeface="Verdana"/>
              </a:rPr>
              <a:t>. </a:t>
            </a:r>
            <a:r>
              <a:rPr lang="vi-VN" sz="5400" spc="-400" dirty="0">
                <a:solidFill>
                  <a:srgbClr val="253D68"/>
                </a:solidFill>
                <a:latin typeface="Verdana"/>
                <a:cs typeface="Verdana"/>
              </a:rPr>
              <a:t>Một số yếu tố ảnh </a:t>
            </a:r>
            <a:r>
              <a:rPr lang="vi-VN" sz="5400" spc="-400">
                <a:solidFill>
                  <a:srgbClr val="253D68"/>
                </a:solidFill>
                <a:latin typeface="Verdana"/>
                <a:cs typeface="Verdana"/>
              </a:rPr>
              <a:t>hưởng </a:t>
            </a:r>
            <a:endParaRPr lang="en-US" sz="5400" spc="-400">
              <a:solidFill>
                <a:srgbClr val="253D68"/>
              </a:solidFill>
              <a:latin typeface="Verdana"/>
              <a:cs typeface="Verdana"/>
            </a:endParaRPr>
          </a:p>
          <a:p>
            <a:pPr algn="ctr">
              <a:spcBef>
                <a:spcPts val="133"/>
              </a:spcBef>
            </a:pPr>
            <a:r>
              <a:rPr lang="vi-VN" sz="5400" spc="-400">
                <a:solidFill>
                  <a:srgbClr val="253D68"/>
                </a:solidFill>
                <a:latin typeface="Verdana"/>
                <a:cs typeface="Verdana"/>
              </a:rPr>
              <a:t>đến </a:t>
            </a:r>
            <a:r>
              <a:rPr lang="vi-VN" sz="5400" spc="-400" dirty="0">
                <a:solidFill>
                  <a:srgbClr val="253D68"/>
                </a:solidFill>
                <a:latin typeface="Verdana"/>
                <a:cs typeface="Verdana"/>
              </a:rPr>
              <a:t>tốc độ phản ứng</a:t>
            </a:r>
            <a:endParaRPr lang="en-US" sz="5400" spc="-400" dirty="0">
              <a:solidFill>
                <a:srgbClr val="253D68"/>
              </a:solidFill>
              <a:latin typeface="Verdana"/>
              <a:cs typeface="Verdan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B54B77-C910-4465-8C54-1541BD08C972}"/>
              </a:ext>
            </a:extLst>
          </p:cNvPr>
          <p:cNvSpPr txBox="1"/>
          <p:nvPr/>
        </p:nvSpPr>
        <p:spPr>
          <a:xfrm>
            <a:off x="1151901" y="3359946"/>
            <a:ext cx="10210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1. Ảnh h</a:t>
            </a:r>
            <a:r>
              <a:rPr lang="vi-VN" sz="4000"/>
              <a:t>ư</a:t>
            </a:r>
            <a:r>
              <a:rPr lang="en-US" sz="4000"/>
              <a:t>ởng của nồng độ đến tốc độ phản ứng</a:t>
            </a:r>
          </a:p>
        </p:txBody>
      </p:sp>
    </p:spTree>
    <p:extLst>
      <p:ext uri="{BB962C8B-B14F-4D97-AF65-F5344CB8AC3E}">
        <p14:creationId xmlns:p14="http://schemas.microsoft.com/office/powerpoint/2010/main" val="20226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 - Ảnh Hưởng Của Nồng Độ Đến Tốc Độ Phản Ứng _ Mg Và HCl">
            <a:hlinkClick r:id="" action="ppaction://media"/>
            <a:extLst>
              <a:ext uri="{FF2B5EF4-FFF2-40B4-BE49-F238E27FC236}">
                <a16:creationId xmlns:a16="http://schemas.microsoft.com/office/drawing/2014/main" id="{175A28CA-2097-4EC3-9A36-F5060497F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879" y="1003589"/>
            <a:ext cx="97536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A7F77-100C-457A-8609-0E2E4FFFEBE5}"/>
              </a:ext>
            </a:extLst>
          </p:cNvPr>
          <p:cNvSpPr txBox="1"/>
          <p:nvPr/>
        </p:nvSpPr>
        <p:spPr>
          <a:xfrm>
            <a:off x="4529796" y="190576"/>
            <a:ext cx="2968283" cy="523220"/>
          </a:xfrm>
          <a:prstGeom prst="rect">
            <a:avLst/>
          </a:prstGeom>
          <a:solidFill>
            <a:srgbClr val="FFEA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Thí </a:t>
            </a:r>
            <a:r>
              <a:rPr lang="vi-VN" sz="2800" i="1"/>
              <a:t>nghiệm</a:t>
            </a:r>
            <a:r>
              <a:rPr lang="en-US" sz="2800" i="1"/>
              <a:t> </a:t>
            </a:r>
            <a:r>
              <a:rPr lang="en-US" sz="2800" i="1" dirty="0"/>
              <a:t>1</a:t>
            </a:r>
            <a:r>
              <a:rPr lang="en-US" sz="2800" i="1"/>
              <a:t>:</a:t>
            </a:r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20993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 - ảnh hưởng của nhiệt độ">
            <a:hlinkClick r:id="" action="ppaction://media"/>
            <a:extLst>
              <a:ext uri="{FF2B5EF4-FFF2-40B4-BE49-F238E27FC236}">
                <a16:creationId xmlns:a16="http://schemas.microsoft.com/office/drawing/2014/main" id="{2E5DE457-7C36-42F5-9D05-95BD16436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65043"/>
            <a:ext cx="97536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8A08A-EAF9-42D4-8567-EF4116B0AFD8}"/>
              </a:ext>
            </a:extLst>
          </p:cNvPr>
          <p:cNvSpPr txBox="1"/>
          <p:nvPr/>
        </p:nvSpPr>
        <p:spPr>
          <a:xfrm>
            <a:off x="4529796" y="190576"/>
            <a:ext cx="2968283" cy="523220"/>
          </a:xfrm>
          <a:prstGeom prst="rect">
            <a:avLst/>
          </a:prstGeom>
          <a:solidFill>
            <a:srgbClr val="FFEA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Thí nghiệm</a:t>
            </a:r>
            <a:r>
              <a:rPr lang="en-US" sz="2800" i="1" dirty="0"/>
              <a:t> </a:t>
            </a:r>
            <a:r>
              <a:rPr lang="vi-VN" sz="2800" i="1" dirty="0"/>
              <a:t>2</a:t>
            </a:r>
            <a:r>
              <a:rPr lang="en-US" sz="2800" i="1" dirty="0"/>
              <a:t>:</a:t>
            </a:r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10806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- ảnh hưởng của diện tích tiếp xúc đến tốc độ phản ứng">
            <a:hlinkClick r:id="" action="ppaction://media"/>
            <a:extLst>
              <a:ext uri="{FF2B5EF4-FFF2-40B4-BE49-F238E27FC236}">
                <a16:creationId xmlns:a16="http://schemas.microsoft.com/office/drawing/2014/main" id="{51A38110-5A3B-463D-B09E-B1A583763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37334"/>
            <a:ext cx="97536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921E1-1448-4898-A872-2542456AB016}"/>
              </a:ext>
            </a:extLst>
          </p:cNvPr>
          <p:cNvSpPr txBox="1"/>
          <p:nvPr/>
        </p:nvSpPr>
        <p:spPr>
          <a:xfrm>
            <a:off x="4529796" y="190576"/>
            <a:ext cx="2968283" cy="523220"/>
          </a:xfrm>
          <a:prstGeom prst="rect">
            <a:avLst/>
          </a:prstGeom>
          <a:solidFill>
            <a:srgbClr val="FFEA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Thí </a:t>
            </a:r>
            <a:r>
              <a:rPr lang="vi-VN" sz="2800" i="1"/>
              <a:t>nghiệm</a:t>
            </a:r>
            <a:r>
              <a:rPr lang="en-US" sz="2800" i="1"/>
              <a:t> </a:t>
            </a:r>
            <a:r>
              <a:rPr lang="en-US" sz="2800" i="1" dirty="0"/>
              <a:t>3</a:t>
            </a:r>
            <a:r>
              <a:rPr lang="en-US" sz="2800" i="1"/>
              <a:t>:</a:t>
            </a:r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20327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605</Words>
  <Application>Microsoft Office PowerPoint</Application>
  <PresentationFormat>Widescreen</PresentationFormat>
  <Paragraphs>38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.VnBodoniH</vt:lpstr>
      <vt:lpstr>Arial</vt:lpstr>
      <vt:lpstr>Calibri</vt:lpstr>
      <vt:lpstr>Calibri Light</vt:lpstr>
      <vt:lpstr>Fira Sans Extra Condensed Medium</vt:lpstr>
      <vt:lpstr>Segoe UI Black</vt:lpstr>
      <vt:lpstr>Times New Roman</vt:lpstr>
      <vt:lpstr>Verdana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21</cp:revision>
  <dcterms:created xsi:type="dcterms:W3CDTF">2023-10-12T08:25:28Z</dcterms:created>
  <dcterms:modified xsi:type="dcterms:W3CDTF">2023-10-12T10:20:11Z</dcterms:modified>
</cp:coreProperties>
</file>