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66" r:id="rId3"/>
    <p:sldId id="265" r:id="rId4"/>
    <p:sldId id="271" r:id="rId5"/>
    <p:sldId id="257" r:id="rId6"/>
    <p:sldId id="272" r:id="rId7"/>
    <p:sldId id="273" r:id="rId8"/>
    <p:sldId id="274" r:id="rId9"/>
    <p:sldId id="275" r:id="rId10"/>
    <p:sldId id="268" r:id="rId11"/>
    <p:sldId id="269" r:id="rId12"/>
    <p:sldId id="276" r:id="rId13"/>
    <p:sldId id="281" r:id="rId14"/>
    <p:sldId id="283" r:id="rId15"/>
    <p:sldId id="284" r:id="rId16"/>
    <p:sldId id="282"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2" r:id="rId33"/>
    <p:sldId id="30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01384-BE5D-4AA4-A7B5-4C6518B8C020}"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8C248-EEC1-47B7-9338-A508803752BD}" type="slidenum">
              <a:rPr lang="en-US" smtClean="0"/>
              <a:t>‹#›</a:t>
            </a:fld>
            <a:endParaRPr lang="en-US"/>
          </a:p>
        </p:txBody>
      </p:sp>
    </p:spTree>
    <p:extLst>
      <p:ext uri="{BB962C8B-B14F-4D97-AF65-F5344CB8AC3E}">
        <p14:creationId xmlns:p14="http://schemas.microsoft.com/office/powerpoint/2010/main" val="78848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44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77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12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8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22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023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0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601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685633" y="3545667"/>
            <a:ext cx="6820800" cy="1631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subTitle" idx="1"/>
          </p:nvPr>
        </p:nvSpPr>
        <p:spPr>
          <a:xfrm>
            <a:off x="2685633" y="5018400"/>
            <a:ext cx="6820800" cy="7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9" name="Google Shape;79;p3"/>
          <p:cNvSpPr txBox="1">
            <a:spLocks noGrp="1"/>
          </p:cNvSpPr>
          <p:nvPr>
            <p:ph type="title" idx="2" hasCustomPrompt="1"/>
          </p:nvPr>
        </p:nvSpPr>
        <p:spPr>
          <a:xfrm>
            <a:off x="4139833" y="1638099"/>
            <a:ext cx="3912400" cy="18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3"/>
          <p:cNvSpPr/>
          <p:nvPr/>
        </p:nvSpPr>
        <p:spPr>
          <a:xfrm>
            <a:off x="-271715" y="189799"/>
            <a:ext cx="1760817" cy="19686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489407" y="5187453"/>
            <a:ext cx="2981108" cy="139304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3600121" flipH="1">
            <a:off x="-302791" y="948947"/>
            <a:ext cx="2310028" cy="1261917"/>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 name="Google Shape;100;p3"/>
          <p:cNvSpPr/>
          <p:nvPr/>
        </p:nvSpPr>
        <p:spPr>
          <a:xfrm>
            <a:off x="10634401" y="-423100"/>
            <a:ext cx="1760809" cy="444289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3"/>
          <p:cNvSpPr/>
          <p:nvPr/>
        </p:nvSpPr>
        <p:spPr>
          <a:xfrm rot="-9900051" flipH="1">
            <a:off x="10420006" y="2434663"/>
            <a:ext cx="2038137" cy="184540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085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356351"/>
            <a:ext cx="2844800" cy="365125"/>
          </a:xfrm>
        </p:spPr>
        <p:txBody>
          <a:bodyPr/>
          <a:lstStyle>
            <a:lvl1pPr>
              <a:defRPr smtClean="0"/>
            </a:lvl1pPr>
          </a:lstStyle>
          <a:p>
            <a:pPr>
              <a:defRPr/>
            </a:pPr>
            <a:fld id="{E101AFB1-5AB5-4DCE-8935-48BBE24C2815}" type="datetimeFigureOut">
              <a:rPr lang="en-GB"/>
              <a:pPr>
                <a:defRPr/>
              </a:pPr>
              <a:t>17/02/2025</a:t>
            </a:fld>
            <a:endParaRPr lang="en-GB"/>
          </a:p>
        </p:txBody>
      </p:sp>
      <p:sp>
        <p:nvSpPr>
          <p:cNvPr id="5"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p:spPr>
        <p:txBody>
          <a:bodyPr/>
          <a:lstStyle>
            <a:lvl1pPr>
              <a:defRPr/>
            </a:lvl1pPr>
          </a:lstStyle>
          <a:p>
            <a:fld id="{4483743A-2C79-4A3F-BFCE-CE546170F7EB}" type="slidenum">
              <a:rPr lang="en-GB" altLang="en-US"/>
              <a:pPr/>
              <a:t>‹#›</a:t>
            </a:fld>
            <a:endParaRPr lang="en-GB" altLang="en-US"/>
          </a:p>
        </p:txBody>
      </p:sp>
    </p:spTree>
    <p:extLst>
      <p:ext uri="{BB962C8B-B14F-4D97-AF65-F5344CB8AC3E}">
        <p14:creationId xmlns:p14="http://schemas.microsoft.com/office/powerpoint/2010/main" val="406102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580500" y="3337467"/>
            <a:ext cx="4246800" cy="153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48" name="Google Shape;448;p17"/>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9" name="Google Shape;449;p17"/>
          <p:cNvSpPr/>
          <p:nvPr/>
        </p:nvSpPr>
        <p:spPr>
          <a:xfrm>
            <a:off x="4239" y="5858251"/>
            <a:ext cx="2292848" cy="1698261"/>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7"/>
          <p:cNvSpPr/>
          <p:nvPr/>
        </p:nvSpPr>
        <p:spPr>
          <a:xfrm rot="6641666">
            <a:off x="-213418" y="5706901"/>
            <a:ext cx="1601551" cy="119460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1" name="Google Shape;451;p17"/>
          <p:cNvGrpSpPr/>
          <p:nvPr/>
        </p:nvGrpSpPr>
        <p:grpSpPr>
          <a:xfrm>
            <a:off x="10301570" y="149300"/>
            <a:ext cx="1548260" cy="979184"/>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786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2/17/2025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1"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6.pn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vi.wikipedia.org/wiki/H%E1%BB%8Da_s%C4%A9" TargetMode="External"/><Relationship Id="rId3" Type="http://schemas.openxmlformats.org/officeDocument/2006/relationships/hyperlink" Target="https://vi.wikipedia.org/wiki/Ngh%E1%BB%87_thu%E1%BA%ADt" TargetMode="External"/><Relationship Id="rId7" Type="http://schemas.openxmlformats.org/officeDocument/2006/relationships/hyperlink" Target="https://vi.wikipedia.org/wiki/V%E1%BA%A3i"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vi.wikipedia.org/wiki/Gi%E1%BA%A5y" TargetMode="External"/><Relationship Id="rId5" Type="http://schemas.openxmlformats.org/officeDocument/2006/relationships/hyperlink" Target="https://vi.wikipedia.org/w/index.php?title=M%C3%A0u_v%E1%BA%BD&amp;action=edit&amp;redlink=1" TargetMode="External"/><Relationship Id="rId10" Type="http://schemas.openxmlformats.org/officeDocument/2006/relationships/hyperlink" Target="https://vi.wikipedia.org/wiki/Tranh_v%E1%BA%BD" TargetMode="External"/><Relationship Id="rId4" Type="http://schemas.openxmlformats.org/officeDocument/2006/relationships/hyperlink" Target="https://vi.wikipedia.org/wiki/Lo%C3%A0i_ng%C6%B0%E1%BB%9Di" TargetMode="External"/><Relationship Id="rId9" Type="http://schemas.openxmlformats.org/officeDocument/2006/relationships/hyperlink" Target="https://vi.wikipedia.org/w/index.php?title=T%C3%A1c_ph%E1%BA%A9m_h%E1%BB%99i_h%E1%BB%8Da&amp;action=edit&amp;redlink=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images.google.com.vn/imgres?imgurl=http://www.soctrang.gov.vn/Portals/0/TinTuc/T06_2009/moitruong.gif&amp;imgrefurl=http://www.soctrang.gov.vn/TinTuc/TinVanHoaXaHoi/tabid/106/ArticleID/651/CateID/22/View/Detail/Default.aspx&amp;usg=__twStfSll17iDmS_iusCcWt7ZVrA=&amp;h=600&amp;w=800&amp;sz=380&amp;hl=vi&amp;start=15&amp;itbs=1&amp;tbnid=Agc-FMi8URakuM:&amp;tbnh=107&amp;tbnw=143&amp;prev=/images?q%3DH%E1%BB%8CC%2BSINH%2BTR%E1%BB%92NG%2BC%C3%82Y%2BXANH%26gbv%3D2%26hl%3Dvi"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6692" y="3233057"/>
            <a:ext cx="8689976" cy="2423160"/>
          </a:xfrm>
        </p:spPr>
        <p:txBody>
          <a:bodyPr>
            <a:noAutofit/>
          </a:bodyPr>
          <a:lstStyle/>
          <a:p>
            <a:r>
              <a:rPr lang="en-US" sz="4400" b="1" dirty="0" smtClean="0">
                <a:solidFill>
                  <a:srgbClr val="00B050"/>
                </a:solidFill>
                <a:latin typeface="Times New Roman" panose="02020603050405020304" pitchFamily="18" charset="0"/>
                <a:cs typeface="Times New Roman" panose="02020603050405020304" pitchFamily="18" charset="0"/>
              </a:rPr>
              <a:t>BÀI 11</a:t>
            </a:r>
            <a:r>
              <a:rPr lang="en-US" sz="4400" b="1" dirty="0" smtClean="0">
                <a:solidFill>
                  <a:srgbClr val="0070C0"/>
                </a:solidFill>
                <a:latin typeface="Times New Roman" panose="02020603050405020304" pitchFamily="18" charset="0"/>
                <a:cs typeface="Times New Roman" panose="02020603050405020304" pitchFamily="18" charset="0"/>
              </a:rPr>
              <a:t>: EM VẼ MÔI TRƯỜNG XANH – SẠCH – ĐẸP</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4" name="Google Shape;651;p26"/>
          <p:cNvSpPr txBox="1">
            <a:spLocks noGrp="1"/>
          </p:cNvSpPr>
          <p:nvPr>
            <p:ph type="ctrTitle"/>
          </p:nvPr>
        </p:nvSpPr>
        <p:spPr>
          <a:xfrm>
            <a:off x="862149" y="561703"/>
            <a:ext cx="10620101" cy="3248295"/>
          </a:xfrm>
          <a:prstGeom prst="rect">
            <a:avLst/>
          </a:prstGeom>
        </p:spPr>
        <p:txBody>
          <a:bodyPr spcFirstLastPara="1" wrap="square" lIns="91425" tIns="91425" rIns="91425" bIns="91425" anchor="t" anchorCtr="0">
            <a:noAutofit/>
          </a:bodyPr>
          <a:lstStyle/>
          <a:p>
            <a:r>
              <a:rPr lang="en-US" sz="6000" b="1" dirty="0" err="1">
                <a:solidFill>
                  <a:srgbClr val="FF0000"/>
                </a:solidFill>
                <a:latin typeface="Times New Roman" panose="02020603050405020304" pitchFamily="18" charset="0"/>
                <a:cs typeface="Times New Roman" panose="02020603050405020304" pitchFamily="18" charset="0"/>
              </a:rPr>
              <a:t>Chủ</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đề</a:t>
            </a:r>
            <a:r>
              <a:rPr lang="vi-VN" sz="6000" b="1" dirty="0">
                <a:solidFill>
                  <a:srgbClr val="FF0000"/>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6</a:t>
            </a:r>
            <a:r>
              <a:rPr lang="en-US" sz="6000" b="1" dirty="0" smtClean="0">
                <a:solidFill>
                  <a:srgbClr val="FF0000"/>
                </a:solidFill>
                <a:latin typeface="Times New Roman" panose="02020603050405020304" pitchFamily="18" charset="0"/>
                <a:cs typeface="Times New Roman" panose="02020603050405020304" pitchFamily="18" charset="0"/>
              </a:rPr>
              <a:t>: </a:t>
            </a:r>
            <a:br>
              <a:rPr lang="en-US" sz="6000" b="1" dirty="0" smtClean="0">
                <a:solidFill>
                  <a:srgbClr val="FF0000"/>
                </a:solidFill>
                <a:latin typeface="Times New Roman" panose="02020603050405020304" pitchFamily="18" charset="0"/>
                <a:cs typeface="Times New Roman" panose="02020603050405020304" pitchFamily="18" charset="0"/>
              </a:rPr>
            </a:br>
            <a:r>
              <a:rPr lang="en-US" sz="6000" b="1" dirty="0" smtClean="0">
                <a:solidFill>
                  <a:srgbClr val="FF0000"/>
                </a:solidFill>
                <a:latin typeface="Times New Roman" panose="02020603050405020304" pitchFamily="18" charset="0"/>
                <a:cs typeface="Times New Roman" panose="02020603050405020304" pitchFamily="18" charset="0"/>
              </a:rPr>
              <a:t>MÔI TRƯỜNG QUANH EM</a:t>
            </a:r>
            <a:r>
              <a:rPr lang="en-US" sz="6000" b="1" dirty="0">
                <a:solidFill>
                  <a:srgbClr val="FF0000"/>
                </a:solidFill>
                <a:latin typeface="Times New Roman" panose="02020603050405020304" pitchFamily="18" charset="0"/>
                <a:cs typeface="Times New Roman" panose="02020603050405020304" pitchFamily="18" charset="0"/>
              </a:rPr>
              <a:t/>
            </a:r>
            <a:br>
              <a:rPr lang="en-US" sz="6000" b="1" dirty="0">
                <a:solidFill>
                  <a:srgbClr val="FF0000"/>
                </a:solidFill>
                <a:latin typeface="Times New Roman" panose="02020603050405020304" pitchFamily="18" charset="0"/>
                <a:cs typeface="Times New Roman" panose="02020603050405020304" pitchFamily="18" charset="0"/>
              </a:rPr>
            </a:br>
            <a:endParaRPr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020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753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5141"/>
            <a:ext cx="4968240" cy="1698812"/>
          </a:xfrm>
        </p:spPr>
        <p:txBody>
          <a:bodyPr>
            <a:normAutofit fontScale="90000"/>
          </a:bodyPr>
          <a:lstStyle/>
          <a:p>
            <a:pPr algn="ctr"/>
            <a:r>
              <a:rPr lang="en-US" dirty="0" err="1" smtClean="0"/>
              <a:t>Câu</a:t>
            </a:r>
            <a:r>
              <a:rPr lang="en-US" dirty="0" smtClean="0"/>
              <a:t> </a:t>
            </a:r>
            <a:r>
              <a:rPr lang="en-US" dirty="0" err="1" smtClean="0"/>
              <a:t>hỏi</a:t>
            </a:r>
            <a:r>
              <a:rPr lang="en-US" dirty="0" smtClean="0"/>
              <a:t>:</a:t>
            </a:r>
            <a:br>
              <a:rPr lang="en-US" dirty="0" smtClean="0"/>
            </a:br>
            <a:r>
              <a:rPr lang="en-US" dirty="0" err="1" smtClean="0">
                <a:solidFill>
                  <a:srgbClr val="FFFF00"/>
                </a:solidFill>
                <a:latin typeface="Times New Roman" panose="02020603050405020304" pitchFamily="18" charset="0"/>
                <a:cs typeface="Times New Roman" panose="02020603050405020304" pitchFamily="18" charset="0"/>
              </a:rPr>
              <a:t>Quan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sát</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tranh</a:t>
            </a:r>
            <a:r>
              <a:rPr lang="en-US" dirty="0" smtClean="0">
                <a:solidFill>
                  <a:srgbClr val="FFFF00"/>
                </a:solidFill>
                <a:latin typeface="Times New Roman" panose="02020603050405020304" pitchFamily="18" charset="0"/>
                <a:cs typeface="Times New Roman" panose="02020603050405020304" pitchFamily="18" charset="0"/>
              </a:rPr>
              <a:t> SGK :</a:t>
            </a:r>
            <a:br>
              <a:rPr lang="en-US" dirty="0" smtClean="0">
                <a:solidFill>
                  <a:srgbClr val="FFFF00"/>
                </a:solidFill>
                <a:latin typeface="Times New Roman" panose="02020603050405020304" pitchFamily="18" charset="0"/>
                <a:cs typeface="Times New Roman" panose="02020603050405020304" pitchFamily="18" charset="0"/>
              </a:rPr>
            </a:br>
            <a:r>
              <a:rPr lang="en-US" dirty="0" smtClean="0">
                <a:solidFill>
                  <a:srgbClr val="FFFF00"/>
                </a:solidFill>
                <a:latin typeface="Times New Roman" panose="02020603050405020304" pitchFamily="18" charset="0"/>
                <a:cs typeface="Times New Roman" panose="02020603050405020304" pitchFamily="18" charset="0"/>
              </a:rPr>
              <a:t/>
            </a:r>
            <a:br>
              <a:rPr lang="en-US" dirty="0" smtClean="0">
                <a:solidFill>
                  <a:srgbClr val="FFFF00"/>
                </a:solidFill>
                <a:latin typeface="Times New Roman" panose="02020603050405020304" pitchFamily="18" charset="0"/>
                <a:cs typeface="Times New Roman" panose="02020603050405020304" pitchFamily="18" charset="0"/>
              </a:rPr>
            </a:br>
            <a:endParaRPr lang="en-US" sz="2800" dirty="0">
              <a:solidFill>
                <a:srgbClr val="FFFF00"/>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a:off x="4984632" y="0"/>
            <a:ext cx="7207368" cy="6850464"/>
          </a:xfrm>
          <a:prstGeom prst="rect">
            <a:avLst/>
          </a:prstGeom>
        </p:spPr>
      </p:pic>
      <p:sp>
        <p:nvSpPr>
          <p:cNvPr id="5" name="Rectangle 5"/>
          <p:cNvSpPr>
            <a:spLocks noChangeArrowheads="1"/>
          </p:cNvSpPr>
          <p:nvPr/>
        </p:nvSpPr>
        <p:spPr bwMode="auto">
          <a:xfrm>
            <a:off x="-134983" y="1500051"/>
            <a:ext cx="496824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Chất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thực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hiện</a:t>
            </a:r>
            <a:r>
              <a:rPr lang="en-US" altLang="en-US" dirty="0" smtClean="0">
                <a:latin typeface="Times New Roman" panose="02020603050405020304" pitchFamily="18" charset="0"/>
              </a:rPr>
              <a:t> ?</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và</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cách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diễn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tả</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không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gian</a:t>
            </a:r>
            <a:r>
              <a:rPr lang="en-US" altLang="en-US" dirty="0" smtClean="0">
                <a:latin typeface="Times New Roman" panose="02020603050405020304" pitchFamily="18" charset="0"/>
              </a:rPr>
              <a:t>?</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Nội</a:t>
            </a:r>
            <a:r>
              <a:rPr lang="en-US" altLang="en-US" dirty="0" smtClean="0">
                <a:latin typeface="Times New Roman" panose="02020603050405020304" pitchFamily="18" charset="0"/>
              </a:rPr>
              <a:t> dung </a:t>
            </a:r>
            <a:r>
              <a:rPr lang="en-US" altLang="en-US" dirty="0" err="1" smtClean="0">
                <a:latin typeface="Times New Roman" panose="02020603050405020304" pitchFamily="18" charset="0"/>
              </a:rPr>
              <a:t>phản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ánh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điệp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gì</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a:p>
            <a:pPr>
              <a:lnSpc>
                <a:spcPct val="90000"/>
              </a:lnSpc>
            </a:pP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8310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2" y="36107"/>
            <a:ext cx="12192000" cy="68218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1981200" y="838200"/>
            <a:ext cx="8229600" cy="3048000"/>
          </a:xfrm>
        </p:spPr>
        <p:txBody>
          <a:bodyPr>
            <a:noAutofit/>
          </a:bodyPr>
          <a:lstStyle/>
          <a:p>
            <a:pPr marL="0" indent="0" algn="ctr">
              <a:buNone/>
            </a:pPr>
            <a:endParaRPr lang="en-US" sz="3000" dirty="0">
              <a:solidFill>
                <a:srgbClr val="FF0000"/>
              </a:solidFill>
              <a:latin typeface="Times New Roman" pitchFamily="18" charset="0"/>
              <a:cs typeface="Times New Roman" pitchFamily="18" charset="0"/>
            </a:endParaRPr>
          </a:p>
          <a:p>
            <a:pPr marL="0" indent="0" algn="ctr">
              <a:buNone/>
            </a:pPr>
            <a:endParaRPr lang="en-US" sz="3000" dirty="0">
              <a:solidFill>
                <a:srgbClr val="FF0000"/>
              </a:solidFill>
              <a:latin typeface="Times New Roman" pitchFamily="18" charset="0"/>
              <a:cs typeface="Times New Roman" pitchFamily="18" charset="0"/>
            </a:endParaRPr>
          </a:p>
        </p:txBody>
      </p:sp>
      <p:sp>
        <p:nvSpPr>
          <p:cNvPr id="4" name="Google Shape;651;p26"/>
          <p:cNvSpPr txBox="1">
            <a:spLocks/>
          </p:cNvSpPr>
          <p:nvPr/>
        </p:nvSpPr>
        <p:spPr>
          <a:xfrm>
            <a:off x="-121420" y="93618"/>
            <a:ext cx="578466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 QUAN SÁT VÀ NHẬN THỨC</a:t>
            </a:r>
            <a:endParaRPr lang="en-US" sz="2800" b="1" u="sng"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512526" y="93618"/>
            <a:ext cx="6821986" cy="6764382"/>
          </a:xfrm>
          <a:prstGeom prst="rect">
            <a:avLst/>
          </a:prstGeom>
        </p:spPr>
      </p:pic>
      <p:sp>
        <p:nvSpPr>
          <p:cNvPr id="6" name="Rectangle 5"/>
          <p:cNvSpPr>
            <a:spLocks noChangeArrowheads="1"/>
          </p:cNvSpPr>
          <p:nvPr/>
        </p:nvSpPr>
        <p:spPr bwMode="auto">
          <a:xfrm>
            <a:off x="286794" y="1108166"/>
            <a:ext cx="522573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dirty="0">
                <a:latin typeface="Times New Roman" panose="02020603050405020304" pitchFamily="18" charset="0"/>
              </a:rPr>
              <a: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Chất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khắc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gỗ</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sơn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dầu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sáp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vật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tổng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hợp</a:t>
            </a:r>
            <a:endParaRPr lang="en-US" altLang="en-US" dirty="0" smtClean="0">
              <a:latin typeface="Times New Roman" panose="02020603050405020304" pitchFamily="18" charset="0"/>
            </a:endParaRPr>
          </a:p>
          <a:p>
            <a:pPr>
              <a:lnSpc>
                <a:spcPct val="90000"/>
              </a:lnSpc>
              <a:buFontTx/>
              <a:buNone/>
            </a:pPr>
            <a:r>
              <a:rPr lang="en-US" altLang="en-US" dirty="0" smtClean="0">
                <a:latin typeface="Times New Roman" panose="02020603050405020304" pitchFamily="18" charset="0"/>
              </a:rPr>
              <a:t>*</a:t>
            </a:r>
            <a:r>
              <a:rPr lang="en-US" altLang="en-US" dirty="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đa</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dạng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tươi</a:t>
            </a:r>
            <a:r>
              <a:rPr lang="en-US" altLang="en-US" dirty="0" smtClean="0">
                <a:latin typeface="Times New Roman" panose="02020603050405020304" pitchFamily="18" charset="0"/>
              </a:rPr>
              <a:t> sang, </a:t>
            </a:r>
            <a:r>
              <a:rPr lang="en-US" altLang="en-US" dirty="0" err="1" smtClean="0">
                <a:latin typeface="Times New Roman" panose="02020603050405020304" pitchFamily="18" charset="0"/>
              </a:rPr>
              <a:t>trầm</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ấm</a:t>
            </a:r>
            <a:r>
              <a:rPr lang="en-US" altLang="en-US" dirty="0" smtClean="0">
                <a:latin typeface="Times New Roman" panose="02020603050405020304" pitchFamily="18" charset="0"/>
              </a:rPr>
              <a:t>…</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Nội</a:t>
            </a:r>
            <a:r>
              <a:rPr lang="en-US" altLang="en-US" dirty="0" smtClean="0">
                <a:latin typeface="Times New Roman" panose="02020603050405020304" pitchFamily="18" charset="0"/>
              </a:rPr>
              <a:t> dung </a:t>
            </a:r>
            <a:r>
              <a:rPr lang="en-US" altLang="en-US" dirty="0" err="1" smtClean="0">
                <a:latin typeface="Times New Roman" panose="02020603050405020304" pitchFamily="18" charset="0"/>
              </a:rPr>
              <a:t>phản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ánh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điệp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góp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phần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bảo</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vệ</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môi</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trường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xanh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sạch-đẹp</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a:p>
            <a:pPr>
              <a:lnSpc>
                <a:spcPct val="90000"/>
              </a:lnSpc>
            </a:pPr>
            <a:r>
              <a:rPr lang="en-US" altLang="en-US" b="1" dirty="0" smtClean="0">
                <a:solidFill>
                  <a:srgbClr val="FF0000"/>
                </a:solidFill>
                <a:latin typeface="Times New Roman" panose="02020603050405020304" pitchFamily="18" charset="0"/>
              </a:rPr>
              <a:t>KL: </a:t>
            </a: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9991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753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199017" y="-7536"/>
            <a:ext cx="6992983" cy="6858000"/>
          </a:xfrm>
          <a:prstGeom prst="rect">
            <a:avLst/>
          </a:prstGeom>
        </p:spPr>
      </p:pic>
      <p:sp>
        <p:nvSpPr>
          <p:cNvPr id="8" name="Google Shape;651;p26"/>
          <p:cNvSpPr txBox="1">
            <a:spLocks/>
          </p:cNvSpPr>
          <p:nvPr/>
        </p:nvSpPr>
        <p:spPr>
          <a:xfrm>
            <a:off x="-121421" y="93618"/>
            <a:ext cx="532043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Ii. </a:t>
            </a:r>
            <a:r>
              <a:rPr lang="en-US" sz="2800" b="1" u="sng" dirty="0" err="1" smtClean="0">
                <a:latin typeface="Times New Roman" panose="02020603050405020304" pitchFamily="18" charset="0"/>
                <a:cs typeface="Times New Roman" panose="02020603050405020304" pitchFamily="18" charset="0"/>
              </a:rPr>
              <a:t>Luyện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tập</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và</a:t>
            </a:r>
            <a:r>
              <a:rPr lang="en-US" sz="2800" b="1" u="sng" dirty="0" smtClean="0">
                <a:latin typeface="Times New Roman" panose="02020603050405020304" pitchFamily="18" charset="0"/>
                <a:cs typeface="Times New Roman" panose="02020603050405020304" pitchFamily="18" charset="0"/>
              </a:rPr>
              <a:t> sang </a:t>
            </a:r>
            <a:r>
              <a:rPr lang="en-US" sz="2800" b="1" u="sng" dirty="0" err="1" smtClean="0">
                <a:latin typeface="Times New Roman" panose="02020603050405020304" pitchFamily="18" charset="0"/>
                <a:cs typeface="Times New Roman" panose="02020603050405020304" pitchFamily="18" charset="0"/>
              </a:rPr>
              <a:t>tạo</a:t>
            </a:r>
            <a:r>
              <a:rPr lang="en-US" sz="2800" b="1" u="sng" dirty="0" smtClean="0">
                <a:latin typeface="Times New Roman" panose="02020603050405020304" pitchFamily="18" charset="0"/>
                <a:cs typeface="Times New Roman" panose="02020603050405020304" pitchFamily="18" charset="0"/>
              </a:rPr>
              <a:t>:</a:t>
            </a:r>
            <a:endParaRPr lang="en-US" sz="2800" b="1" u="sng" dirty="0">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286794" y="1108166"/>
            <a:ext cx="522573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endParaRPr lang="en-US" altLang="en-US" dirty="0" smtClean="0">
              <a:latin typeface="Times New Roman" panose="02020603050405020304" pitchFamily="18" charset="0"/>
            </a:endParaRPr>
          </a:p>
          <a:p>
            <a:pPr>
              <a:lnSpc>
                <a:spcPct val="90000"/>
              </a:lnSpc>
              <a:buFontTx/>
              <a:buNone/>
            </a:pPr>
            <a:r>
              <a:rPr lang="en-US" altLang="en-US" dirty="0" err="1" smtClean="0">
                <a:latin typeface="Times New Roman" panose="02020603050405020304" pitchFamily="18" charset="0"/>
              </a:rPr>
              <a:t>Gợi</a:t>
            </a:r>
            <a:r>
              <a:rPr lang="en-US" altLang="en-US" dirty="0" smtClean="0">
                <a:latin typeface="Times New Roman" panose="02020603050405020304" pitchFamily="18" charset="0"/>
              </a:rPr>
              <a:t> ý </a:t>
            </a:r>
            <a:r>
              <a:rPr lang="en-US" altLang="en-US" dirty="0" err="1" smtClean="0">
                <a:latin typeface="Times New Roman" panose="02020603050405020304" pitchFamily="18" charset="0"/>
              </a:rPr>
              <a:t>các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bước</a:t>
            </a:r>
            <a:r>
              <a:rPr lang="en-US" altLang="en-US" dirty="0" smtClean="0">
                <a:latin typeface="Times New Roman" panose="02020603050405020304" pitchFamily="18" charset="0"/>
              </a:rPr>
              <a:t> :</a:t>
            </a: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Xây</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dựng</a:t>
            </a:r>
            <a:r>
              <a:rPr lang="en-US" altLang="en-US" dirty="0" smtClean="0">
                <a:solidFill>
                  <a:srgbClr val="FFC000"/>
                </a:solidFill>
                <a:latin typeface="Times New Roman" panose="02020603050405020304" pitchFamily="18" charset="0"/>
              </a:rPr>
              <a:t> ý </a:t>
            </a:r>
            <a:r>
              <a:rPr lang="en-US" altLang="en-US" dirty="0" err="1" smtClean="0">
                <a:solidFill>
                  <a:srgbClr val="FFC000"/>
                </a:solidFill>
                <a:latin typeface="Times New Roman" panose="02020603050405020304" pitchFamily="18" charset="0"/>
              </a:rPr>
              <a:t>tưởng</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và</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phác</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hình</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cho</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bài</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a:t>
            </a: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Phác</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hình</a:t>
            </a:r>
            <a:r>
              <a:rPr lang="en-US" altLang="en-US" dirty="0" smtClean="0">
                <a:solidFill>
                  <a:srgbClr val="FFC000"/>
                </a:solidFill>
                <a:latin typeface="Times New Roman" panose="02020603050405020304" pitchFamily="18" charset="0"/>
              </a:rPr>
              <a:t> chi </a:t>
            </a:r>
            <a:r>
              <a:rPr lang="en-US" altLang="en-US" dirty="0" err="1" smtClean="0">
                <a:solidFill>
                  <a:srgbClr val="FFC000"/>
                </a:solidFill>
                <a:latin typeface="Times New Roman" panose="02020603050405020304" pitchFamily="18" charset="0"/>
              </a:rPr>
              <a:t>tiết</a:t>
            </a:r>
            <a:endParaRPr lang="en-US" altLang="en-US" dirty="0" smtClean="0">
              <a:solidFill>
                <a:srgbClr val="FFC000"/>
              </a:solidFill>
              <a:latin typeface="Times New Roman" panose="02020603050405020304" pitchFamily="18" charset="0"/>
            </a:endParaRP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mảng</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màu</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lớn</a:t>
            </a:r>
            <a:endParaRPr lang="en-US" altLang="en-US" dirty="0" smtClean="0">
              <a:solidFill>
                <a:srgbClr val="FFC000"/>
              </a:solidFill>
              <a:latin typeface="Times New Roman" panose="02020603050405020304" pitchFamily="18" charset="0"/>
            </a:endParaRP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màu</a:t>
            </a:r>
            <a:r>
              <a:rPr lang="en-US" altLang="en-US" dirty="0" smtClean="0">
                <a:solidFill>
                  <a:srgbClr val="FFC000"/>
                </a:solidFill>
                <a:latin typeface="Times New Roman" panose="02020603050405020304" pitchFamily="18" charset="0"/>
              </a:rPr>
              <a:t> chi </a:t>
            </a:r>
            <a:r>
              <a:rPr lang="en-US" altLang="en-US" dirty="0" err="1" smtClean="0">
                <a:solidFill>
                  <a:srgbClr val="FFC000"/>
                </a:solidFill>
                <a:latin typeface="Times New Roman" panose="02020603050405020304" pitchFamily="18" charset="0"/>
              </a:rPr>
              <a:t>tiết</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và</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hoàn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thiện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sản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phẩm</a:t>
            </a:r>
            <a:r>
              <a:rPr lang="en-US" altLang="en-US" dirty="0" smtClean="0">
                <a:solidFill>
                  <a:srgbClr val="FFC000"/>
                </a:solidFill>
                <a:latin typeface="Times New Roman" panose="02020603050405020304" pitchFamily="18" charset="0"/>
              </a:rPr>
              <a:t>.</a:t>
            </a:r>
            <a:endParaRPr lang="en-US" altLang="en-US" dirty="0">
              <a:solidFill>
                <a:srgbClr val="FFC000"/>
              </a:solidFill>
              <a:latin typeface="Times New Roman" panose="02020603050405020304" pitchFamily="18" charset="0"/>
            </a:endParaRPr>
          </a:p>
          <a:p>
            <a:pPr marL="0" indent="0">
              <a:lnSpc>
                <a:spcPct val="90000"/>
              </a:lnSpc>
              <a:buNone/>
            </a:pPr>
            <a:r>
              <a:rPr lang="en-US" altLang="en-US" b="1" dirty="0" smtClean="0">
                <a:solidFill>
                  <a:srgbClr val="FF0000"/>
                </a:solidFill>
                <a:latin typeface="Times New Roman" panose="02020603050405020304" pitchFamily="18" charset="0"/>
              </a:rPr>
              <a:t> </a:t>
            </a: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7552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522514" y="502445"/>
            <a:ext cx="5251268" cy="2671829"/>
          </a:xfrm>
          <a:ln/>
        </p:spPr>
      </p:pic>
      <p:sp>
        <p:nvSpPr>
          <p:cNvPr id="13317" name="Text Box 5"/>
          <p:cNvSpPr txBox="1">
            <a:spLocks noChangeArrowheads="1"/>
          </p:cNvSpPr>
          <p:nvPr/>
        </p:nvSpPr>
        <p:spPr bwMode="auto">
          <a:xfrm>
            <a:off x="2708366" y="3321844"/>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1</a:t>
            </a:r>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54" y="502444"/>
            <a:ext cx="4829403" cy="26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7"/>
          <p:cNvSpPr txBox="1">
            <a:spLocks noChangeArrowheads="1"/>
          </p:cNvSpPr>
          <p:nvPr/>
        </p:nvSpPr>
        <p:spPr bwMode="auto">
          <a:xfrm>
            <a:off x="7772400" y="323088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2</a:t>
            </a:r>
          </a:p>
        </p:txBody>
      </p:sp>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13" y="3688557"/>
            <a:ext cx="5251269" cy="28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3041469" y="6507957"/>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3</a:t>
            </a:r>
          </a:p>
        </p:txBody>
      </p:sp>
      <p:pic>
        <p:nvPicPr>
          <p:cNvPr id="133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675" y="3688557"/>
            <a:ext cx="4859382" cy="278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11"/>
          <p:cNvSpPr txBox="1">
            <a:spLocks noChangeArrowheads="1"/>
          </p:cNvSpPr>
          <p:nvPr/>
        </p:nvSpPr>
        <p:spPr bwMode="auto">
          <a:xfrm>
            <a:off x="9046027" y="6470945"/>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4</a:t>
            </a:r>
          </a:p>
        </p:txBody>
      </p:sp>
      <p:sp>
        <p:nvSpPr>
          <p:cNvPr id="11" name="Google Shape;651;p26"/>
          <p:cNvSpPr txBox="1">
            <a:spLocks/>
          </p:cNvSpPr>
          <p:nvPr/>
        </p:nvSpPr>
        <p:spPr>
          <a:xfrm>
            <a:off x="-108358" y="-52251"/>
            <a:ext cx="532043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Ii. </a:t>
            </a:r>
            <a:r>
              <a:rPr lang="en-US" sz="2800" b="1" u="sng" dirty="0" err="1" smtClean="0">
                <a:latin typeface="Times New Roman" panose="02020603050405020304" pitchFamily="18" charset="0"/>
                <a:cs typeface="Times New Roman" panose="02020603050405020304" pitchFamily="18" charset="0"/>
              </a:rPr>
              <a:t>Luyện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tập</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và</a:t>
            </a:r>
            <a:r>
              <a:rPr lang="en-US" sz="2800" b="1" u="sng" dirty="0" smtClean="0">
                <a:latin typeface="Times New Roman" panose="02020603050405020304" pitchFamily="18" charset="0"/>
                <a:cs typeface="Times New Roman" panose="02020603050405020304" pitchFamily="18" charset="0"/>
              </a:rPr>
              <a:t> sang </a:t>
            </a:r>
            <a:r>
              <a:rPr lang="en-US" sz="2800" b="1" u="sng" dirty="0" err="1" smtClean="0">
                <a:latin typeface="Times New Roman" panose="02020603050405020304" pitchFamily="18" charset="0"/>
                <a:cs typeface="Times New Roman" panose="02020603050405020304" pitchFamily="18" charset="0"/>
              </a:rPr>
              <a:t>tạo</a:t>
            </a:r>
            <a:r>
              <a:rPr lang="en-US" sz="2800" b="1" u="sng" dirty="0" smtClean="0">
                <a:latin typeface="Times New Roman" panose="02020603050405020304" pitchFamily="18" charset="0"/>
                <a:cs typeface="Times New Roman" panose="02020603050405020304" pitchFamily="18" charset="0"/>
              </a:rPr>
              <a:t>:</a:t>
            </a:r>
            <a:endParaRPr lang="en-US" sz="28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246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fltVal val="0"/>
                                          </p:val>
                                        </p:tav>
                                        <p:tav tm="100000">
                                          <p:val>
                                            <p:strVal val="#ppt_w"/>
                                          </p:val>
                                        </p:tav>
                                      </p:tavLst>
                                    </p:anim>
                                    <p:anim calcmode="lin" valueType="num">
                                      <p:cBhvr>
                                        <p:cTn id="8" dur="1000" fill="hold"/>
                                        <p:tgtEl>
                                          <p:spTgt spid="13316"/>
                                        </p:tgtEl>
                                        <p:attrNameLst>
                                          <p:attrName>ppt_h</p:attrName>
                                        </p:attrNameLst>
                                      </p:cBhvr>
                                      <p:tavLst>
                                        <p:tav tm="0">
                                          <p:val>
                                            <p:fltVal val="0"/>
                                          </p:val>
                                        </p:tav>
                                        <p:tav tm="100000">
                                          <p:val>
                                            <p:strVal val="#ppt_h"/>
                                          </p:val>
                                        </p:tav>
                                      </p:tavLst>
                                    </p:anim>
                                    <p:anim calcmode="lin" valueType="num">
                                      <p:cBhvr>
                                        <p:cTn id="9" dur="1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wipe(down)">
                                      <p:cBhvr>
                                        <p:cTn id="14" dur="580">
                                          <p:stCondLst>
                                            <p:cond delay="0"/>
                                          </p:stCondLst>
                                        </p:cTn>
                                        <p:tgtEl>
                                          <p:spTgt spid="13317"/>
                                        </p:tgtEl>
                                      </p:cBhvr>
                                    </p:animEffect>
                                    <p:anim calcmode="lin" valueType="num">
                                      <p:cBhvr>
                                        <p:cTn id="15" dur="1822" tmFilter="0,0; 0.14,0.36; 0.43,0.73; 0.71,0.91; 1.0,1.0">
                                          <p:stCondLst>
                                            <p:cond delay="0"/>
                                          </p:stCondLst>
                                        </p:cTn>
                                        <p:tgtEl>
                                          <p:spTgt spid="133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3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3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3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3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3317"/>
                                        </p:tgtEl>
                                      </p:cBhvr>
                                      <p:to x="100000" y="60000"/>
                                    </p:animScale>
                                    <p:animScale>
                                      <p:cBhvr>
                                        <p:cTn id="21" dur="166" decel="50000">
                                          <p:stCondLst>
                                            <p:cond delay="676"/>
                                          </p:stCondLst>
                                        </p:cTn>
                                        <p:tgtEl>
                                          <p:spTgt spid="13317"/>
                                        </p:tgtEl>
                                      </p:cBhvr>
                                      <p:to x="100000" y="100000"/>
                                    </p:animScale>
                                    <p:animScale>
                                      <p:cBhvr>
                                        <p:cTn id="22" dur="26">
                                          <p:stCondLst>
                                            <p:cond delay="1312"/>
                                          </p:stCondLst>
                                        </p:cTn>
                                        <p:tgtEl>
                                          <p:spTgt spid="13317"/>
                                        </p:tgtEl>
                                      </p:cBhvr>
                                      <p:to x="100000" y="80000"/>
                                    </p:animScale>
                                    <p:animScale>
                                      <p:cBhvr>
                                        <p:cTn id="23" dur="166" decel="50000">
                                          <p:stCondLst>
                                            <p:cond delay="1338"/>
                                          </p:stCondLst>
                                        </p:cTn>
                                        <p:tgtEl>
                                          <p:spTgt spid="13317"/>
                                        </p:tgtEl>
                                      </p:cBhvr>
                                      <p:to x="100000" y="100000"/>
                                    </p:animScale>
                                    <p:animScale>
                                      <p:cBhvr>
                                        <p:cTn id="24" dur="26">
                                          <p:stCondLst>
                                            <p:cond delay="1642"/>
                                          </p:stCondLst>
                                        </p:cTn>
                                        <p:tgtEl>
                                          <p:spTgt spid="13317"/>
                                        </p:tgtEl>
                                      </p:cBhvr>
                                      <p:to x="100000" y="90000"/>
                                    </p:animScale>
                                    <p:animScale>
                                      <p:cBhvr>
                                        <p:cTn id="25" dur="166" decel="50000">
                                          <p:stCondLst>
                                            <p:cond delay="1668"/>
                                          </p:stCondLst>
                                        </p:cTn>
                                        <p:tgtEl>
                                          <p:spTgt spid="13317"/>
                                        </p:tgtEl>
                                      </p:cBhvr>
                                      <p:to x="100000" y="100000"/>
                                    </p:animScale>
                                    <p:animScale>
                                      <p:cBhvr>
                                        <p:cTn id="26" dur="26">
                                          <p:stCondLst>
                                            <p:cond delay="1808"/>
                                          </p:stCondLst>
                                        </p:cTn>
                                        <p:tgtEl>
                                          <p:spTgt spid="13317"/>
                                        </p:tgtEl>
                                      </p:cBhvr>
                                      <p:to x="100000" y="95000"/>
                                    </p:animScale>
                                    <p:animScale>
                                      <p:cBhvr>
                                        <p:cTn id="27" dur="166" decel="50000">
                                          <p:stCondLst>
                                            <p:cond delay="1834"/>
                                          </p:stCondLst>
                                        </p:cTn>
                                        <p:tgtEl>
                                          <p:spTgt spid="13317"/>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3318"/>
                                        </p:tgtEl>
                                        <p:attrNameLst>
                                          <p:attrName>style.visibility</p:attrName>
                                        </p:attrNameLst>
                                      </p:cBhvr>
                                      <p:to>
                                        <p:strVal val="visible"/>
                                      </p:to>
                                    </p:set>
                                    <p:animEffect transition="in" filter="fade">
                                      <p:cBhvr>
                                        <p:cTn id="32" dur="1000"/>
                                        <p:tgtEl>
                                          <p:spTgt spid="13318"/>
                                        </p:tgtEl>
                                      </p:cBhvr>
                                    </p:animEffect>
                                    <p:anim calcmode="lin" valueType="num">
                                      <p:cBhvr>
                                        <p:cTn id="33" dur="1000" fill="hold"/>
                                        <p:tgtEl>
                                          <p:spTgt spid="13318"/>
                                        </p:tgtEl>
                                        <p:attrNameLst>
                                          <p:attrName>ppt_x</p:attrName>
                                        </p:attrNameLst>
                                      </p:cBhvr>
                                      <p:tavLst>
                                        <p:tav tm="0">
                                          <p:val>
                                            <p:strVal val="#ppt_x"/>
                                          </p:val>
                                        </p:tav>
                                        <p:tav tm="100000">
                                          <p:val>
                                            <p:strVal val="#ppt_x"/>
                                          </p:val>
                                        </p:tav>
                                      </p:tavLst>
                                    </p:anim>
                                    <p:anim calcmode="lin" valueType="num">
                                      <p:cBhvr>
                                        <p:cTn id="34" dur="1000" fill="hold"/>
                                        <p:tgtEl>
                                          <p:spTgt spid="13318"/>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
                            </p:stCondLst>
                            <p:childTnLst>
                              <p:par>
                                <p:cTn id="36" presetID="15" presetClass="entr" presetSubtype="0" fill="hold" grpId="0" nodeType="afterEffect">
                                  <p:stCondLst>
                                    <p:cond delay="0"/>
                                  </p:stCondLst>
                                  <p:childTnLst>
                                    <p:set>
                                      <p:cBhvr>
                                        <p:cTn id="37" dur="1" fill="hold">
                                          <p:stCondLst>
                                            <p:cond delay="0"/>
                                          </p:stCondLst>
                                        </p:cTn>
                                        <p:tgtEl>
                                          <p:spTgt spid="13319"/>
                                        </p:tgtEl>
                                        <p:attrNameLst>
                                          <p:attrName>style.visibility</p:attrName>
                                        </p:attrNameLst>
                                      </p:cBhvr>
                                      <p:to>
                                        <p:strVal val="visible"/>
                                      </p:to>
                                    </p:set>
                                    <p:anim calcmode="lin" valueType="num">
                                      <p:cBhvr>
                                        <p:cTn id="38" dur="1000" fill="hold"/>
                                        <p:tgtEl>
                                          <p:spTgt spid="13319"/>
                                        </p:tgtEl>
                                        <p:attrNameLst>
                                          <p:attrName>ppt_w</p:attrName>
                                        </p:attrNameLst>
                                      </p:cBhvr>
                                      <p:tavLst>
                                        <p:tav tm="0">
                                          <p:val>
                                            <p:fltVal val="0"/>
                                          </p:val>
                                        </p:tav>
                                        <p:tav tm="100000">
                                          <p:val>
                                            <p:strVal val="#ppt_w"/>
                                          </p:val>
                                        </p:tav>
                                      </p:tavLst>
                                    </p:anim>
                                    <p:anim calcmode="lin" valueType="num">
                                      <p:cBhvr>
                                        <p:cTn id="39" dur="1000" fill="hold"/>
                                        <p:tgtEl>
                                          <p:spTgt spid="13319"/>
                                        </p:tgtEl>
                                        <p:attrNameLst>
                                          <p:attrName>ppt_h</p:attrName>
                                        </p:attrNameLst>
                                      </p:cBhvr>
                                      <p:tavLst>
                                        <p:tav tm="0">
                                          <p:val>
                                            <p:fltVal val="0"/>
                                          </p:val>
                                        </p:tav>
                                        <p:tav tm="100000">
                                          <p:val>
                                            <p:strVal val="#ppt_h"/>
                                          </p:val>
                                        </p:tav>
                                      </p:tavLst>
                                    </p:anim>
                                    <p:anim calcmode="lin" valueType="num">
                                      <p:cBhvr>
                                        <p:cTn id="40" dur="1000" fill="hold"/>
                                        <p:tgtEl>
                                          <p:spTgt spid="133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33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13320"/>
                                        </p:tgtEl>
                                        <p:attrNameLst>
                                          <p:attrName>style.visibility</p:attrName>
                                        </p:attrNameLst>
                                      </p:cBhvr>
                                      <p:to>
                                        <p:strVal val="visible"/>
                                      </p:to>
                                    </p:set>
                                    <p:animEffect transition="in" filter="fade">
                                      <p:cBhvr>
                                        <p:cTn id="46" dur="1000"/>
                                        <p:tgtEl>
                                          <p:spTgt spid="13320"/>
                                        </p:tgtEl>
                                      </p:cBhvr>
                                    </p:animEffect>
                                    <p:anim calcmode="lin" valueType="num">
                                      <p:cBhvr>
                                        <p:cTn id="47" dur="1000" fill="hold"/>
                                        <p:tgtEl>
                                          <p:spTgt spid="13320"/>
                                        </p:tgtEl>
                                        <p:attrNameLst>
                                          <p:attrName>ppt_x</p:attrName>
                                        </p:attrNameLst>
                                      </p:cBhvr>
                                      <p:tavLst>
                                        <p:tav tm="0">
                                          <p:val>
                                            <p:strVal val="#ppt_x"/>
                                          </p:val>
                                        </p:tav>
                                        <p:tav tm="100000">
                                          <p:val>
                                            <p:strVal val="#ppt_x"/>
                                          </p:val>
                                        </p:tav>
                                      </p:tavLst>
                                    </p:anim>
                                    <p:anim calcmode="lin" valueType="num">
                                      <p:cBhvr>
                                        <p:cTn id="48" dur="1000" fill="hold"/>
                                        <p:tgtEl>
                                          <p:spTgt spid="13320"/>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1000"/>
                            </p:stCondLst>
                            <p:childTnLst>
                              <p:par>
                                <p:cTn id="50" presetID="40" presetClass="entr" presetSubtype="0" fill="hold" grpId="0" nodeType="afterEffect">
                                  <p:stCondLst>
                                    <p:cond delay="0"/>
                                  </p:stCondLst>
                                  <p:iterate type="lt">
                                    <p:tmPct val="10000"/>
                                  </p:iterate>
                                  <p:childTnLst>
                                    <p:set>
                                      <p:cBhvr>
                                        <p:cTn id="51" dur="1" fill="hold">
                                          <p:stCondLst>
                                            <p:cond delay="0"/>
                                          </p:stCondLst>
                                        </p:cTn>
                                        <p:tgtEl>
                                          <p:spTgt spid="13321"/>
                                        </p:tgtEl>
                                        <p:attrNameLst>
                                          <p:attrName>style.visibility</p:attrName>
                                        </p:attrNameLst>
                                      </p:cBhvr>
                                      <p:to>
                                        <p:strVal val="visible"/>
                                      </p:to>
                                    </p:set>
                                    <p:animEffect transition="in" filter="fade">
                                      <p:cBhvr>
                                        <p:cTn id="52" dur="1000"/>
                                        <p:tgtEl>
                                          <p:spTgt spid="13321"/>
                                        </p:tgtEl>
                                      </p:cBhvr>
                                    </p:animEffect>
                                    <p:anim calcmode="lin" valueType="num">
                                      <p:cBhvr>
                                        <p:cTn id="53" dur="1000" fill="hold"/>
                                        <p:tgtEl>
                                          <p:spTgt spid="13321"/>
                                        </p:tgtEl>
                                        <p:attrNameLst>
                                          <p:attrName>ppt_x</p:attrName>
                                        </p:attrNameLst>
                                      </p:cBhvr>
                                      <p:tavLst>
                                        <p:tav tm="0">
                                          <p:val>
                                            <p:strVal val="#ppt_x-.1"/>
                                          </p:val>
                                        </p:tav>
                                        <p:tav tm="100000">
                                          <p:val>
                                            <p:strVal val="#ppt_x"/>
                                          </p:val>
                                        </p:tav>
                                      </p:tavLst>
                                    </p:anim>
                                    <p:anim calcmode="lin" valueType="num">
                                      <p:cBhvr>
                                        <p:cTn id="54" dur="1000" fill="hold"/>
                                        <p:tgtEl>
                                          <p:spTgt spid="13321"/>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13322"/>
                                        </p:tgtEl>
                                        <p:attrNameLst>
                                          <p:attrName>style.visibility</p:attrName>
                                        </p:attrNameLst>
                                      </p:cBhvr>
                                      <p:to>
                                        <p:strVal val="visible"/>
                                      </p:to>
                                    </p:set>
                                    <p:anim calcmode="lin" valueType="num">
                                      <p:cBhvr>
                                        <p:cTn id="59" dur="1000" fill="hold"/>
                                        <p:tgtEl>
                                          <p:spTgt spid="13322"/>
                                        </p:tgtEl>
                                        <p:attrNameLst>
                                          <p:attrName>ppt_w</p:attrName>
                                        </p:attrNameLst>
                                      </p:cBhvr>
                                      <p:tavLst>
                                        <p:tav tm="0">
                                          <p:val>
                                            <p:fltVal val="0"/>
                                          </p:val>
                                        </p:tav>
                                        <p:tav tm="100000">
                                          <p:val>
                                            <p:strVal val="#ppt_w"/>
                                          </p:val>
                                        </p:tav>
                                      </p:tavLst>
                                    </p:anim>
                                    <p:anim calcmode="lin" valueType="num">
                                      <p:cBhvr>
                                        <p:cTn id="60" dur="1000" fill="hold"/>
                                        <p:tgtEl>
                                          <p:spTgt spid="13322"/>
                                        </p:tgtEl>
                                        <p:attrNameLst>
                                          <p:attrName>ppt_h</p:attrName>
                                        </p:attrNameLst>
                                      </p:cBhvr>
                                      <p:tavLst>
                                        <p:tav tm="0">
                                          <p:val>
                                            <p:fltVal val="0"/>
                                          </p:val>
                                        </p:tav>
                                        <p:tav tm="100000">
                                          <p:val>
                                            <p:strVal val="#ppt_h"/>
                                          </p:val>
                                        </p:tav>
                                      </p:tavLst>
                                    </p:anim>
                                    <p:anim calcmode="lin" valueType="num">
                                      <p:cBhvr>
                                        <p:cTn id="61" dur="1000" fill="hold"/>
                                        <p:tgtEl>
                                          <p:spTgt spid="13322"/>
                                        </p:tgtEl>
                                        <p:attrNameLst>
                                          <p:attrName>style.rotation</p:attrName>
                                        </p:attrNameLst>
                                      </p:cBhvr>
                                      <p:tavLst>
                                        <p:tav tm="0">
                                          <p:val>
                                            <p:fltVal val="90"/>
                                          </p:val>
                                        </p:tav>
                                        <p:tav tm="100000">
                                          <p:val>
                                            <p:fltVal val="0"/>
                                          </p:val>
                                        </p:tav>
                                      </p:tavLst>
                                    </p:anim>
                                    <p:animEffect transition="in" filter="fade">
                                      <p:cBhvr>
                                        <p:cTn id="62" dur="1000"/>
                                        <p:tgtEl>
                                          <p:spTgt spid="13322"/>
                                        </p:tgtEl>
                                      </p:cBhvr>
                                    </p:animEffect>
                                  </p:childTnLst>
                                </p:cTn>
                              </p:par>
                            </p:childTnLst>
                          </p:cTn>
                        </p:par>
                        <p:par>
                          <p:cTn id="63" fill="hold" nodeType="afterGroup">
                            <p:stCondLst>
                              <p:cond delay="1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3323">
                                            <p:txEl>
                                              <p:pRg st="0" end="0"/>
                                            </p:txEl>
                                          </p:spTgt>
                                        </p:tgtEl>
                                        <p:attrNameLst>
                                          <p:attrName>style.visibility</p:attrName>
                                        </p:attrNameLst>
                                      </p:cBhvr>
                                      <p:to>
                                        <p:strVal val="visible"/>
                                      </p:to>
                                    </p:set>
                                    <p:anim calcmode="lin" valueType="num">
                                      <p:cBhvr>
                                        <p:cTn id="66" dur="500" fill="hold"/>
                                        <p:tgtEl>
                                          <p:spTgt spid="133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3323">
                                            <p:txEl>
                                              <p:pRg st="0" end="0"/>
                                            </p:txEl>
                                          </p:spTgt>
                                        </p:tgtEl>
                                        <p:attrNameLst>
                                          <p:attrName>ppt_y</p:attrName>
                                        </p:attrNameLst>
                                      </p:cBhvr>
                                      <p:tavLst>
                                        <p:tav tm="0">
                                          <p:val>
                                            <p:strVal val="#ppt_y"/>
                                          </p:val>
                                        </p:tav>
                                        <p:tav tm="100000">
                                          <p:val>
                                            <p:strVal val="#ppt_y"/>
                                          </p:val>
                                        </p:tav>
                                      </p:tavLst>
                                    </p:anim>
                                    <p:anim calcmode="lin" valueType="num">
                                      <p:cBhvr>
                                        <p:cTn id="68" dur="500" fill="hold"/>
                                        <p:tgtEl>
                                          <p:spTgt spid="133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33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3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9" grpId="0"/>
      <p:bldP spid="133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7" descr="310311-1651"/>
          <p:cNvPicPr>
            <a:picLocks noChangeAspect="1" noChangeArrowheads="1"/>
          </p:cNvPicPr>
          <p:nvPr/>
        </p:nvPicPr>
        <p:blipFill>
          <a:blip r:embed="rId2">
            <a:lum bright="12000"/>
            <a:extLst>
              <a:ext uri="{28A0092B-C50C-407E-A947-70E740481C1C}">
                <a14:useLocalDpi xmlns:a14="http://schemas.microsoft.com/office/drawing/2010/main" val="0"/>
              </a:ext>
            </a:extLst>
          </a:blip>
          <a:srcRect l="5161" t="4640" r="1740" b="10320"/>
          <a:stretch>
            <a:fillRect/>
          </a:stretch>
        </p:blipFill>
        <p:spPr bwMode="auto">
          <a:xfrm>
            <a:off x="522515" y="209006"/>
            <a:ext cx="11142616" cy="657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4995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75211" y="641350"/>
            <a:ext cx="10476412" cy="6216650"/>
            <a:chOff x="3402" y="1824"/>
            <a:chExt cx="2166" cy="2032"/>
          </a:xfrm>
        </p:grpSpPr>
        <p:pic>
          <p:nvPicPr>
            <p:cNvPr id="55299" name="Picture 2" descr="310311-165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1860" t="2480" b="3680"/>
            <a:stretch>
              <a:fillRect/>
            </a:stretch>
          </p:blipFill>
          <p:spPr bwMode="auto">
            <a:xfrm>
              <a:off x="3402" y="1824"/>
              <a:ext cx="2166"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19"/>
            <p:cNvSpPr txBox="1">
              <a:spLocks noChangeArrowheads="1"/>
            </p:cNvSpPr>
            <p:nvPr/>
          </p:nvSpPr>
          <p:spPr bwMode="auto">
            <a:xfrm>
              <a:off x="3408" y="3360"/>
              <a:ext cx="44"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2000">
                <a:latin typeface="Times New Roman" panose="02020603050405020304" pitchFamily="18" charset="0"/>
              </a:endParaRPr>
            </a:p>
          </p:txBody>
        </p:sp>
      </p:grpSp>
      <p:sp>
        <p:nvSpPr>
          <p:cNvPr id="55301" name="Rectangle 4"/>
          <p:cNvSpPr>
            <a:spLocks noChangeArrowheads="1"/>
          </p:cNvSpPr>
          <p:nvPr/>
        </p:nvSpPr>
        <p:spPr bwMode="auto">
          <a:xfrm flipH="1">
            <a:off x="5486400" y="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b="1">
                <a:solidFill>
                  <a:schemeClr val="hlink"/>
                </a:solidFill>
                <a:latin typeface="Times New Roman" panose="02020603050405020304" pitchFamily="18" charset="0"/>
              </a:rPr>
              <a:t>Vẽ màu</a:t>
            </a:r>
            <a:r>
              <a:rPr lang="en-US" altLang="en-US" sz="2800">
                <a:latin typeface="Times New Roman" panose="02020603050405020304" pitchFamily="18" charset="0"/>
              </a:rPr>
              <a:t> </a:t>
            </a:r>
            <a:endParaRPr lang="vi-VN" altLang="en-US" sz="2800">
              <a:latin typeface="Times New Roman" panose="02020603050405020304" pitchFamily="18" charset="0"/>
            </a:endParaRPr>
          </a:p>
        </p:txBody>
      </p:sp>
    </p:spTree>
    <p:extLst>
      <p:ext uri="{BB962C8B-B14F-4D97-AF65-F5344CB8AC3E}">
        <p14:creationId xmlns:p14="http://schemas.microsoft.com/office/powerpoint/2010/main" val="2578213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allpap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 y="39188"/>
            <a:ext cx="120352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3" name="Picture 73" descr="Moi truon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 y="0"/>
            <a:ext cx="387776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5" name="Picture 75" descr="Moi truo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305" y="2401388"/>
            <a:ext cx="367760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1" name="Picture 71" descr="moi truong 4"/>
          <p:cNvPicPr>
            <a:picLocks noChangeAspect="1" noChangeArrowheads="1"/>
          </p:cNvPicPr>
          <p:nvPr/>
        </p:nvPicPr>
        <p:blipFill>
          <a:blip r:embed="rId5">
            <a:extLst>
              <a:ext uri="{28A0092B-C50C-407E-A947-70E740481C1C}">
                <a14:useLocalDpi xmlns:a14="http://schemas.microsoft.com/office/drawing/2010/main" val="0"/>
              </a:ext>
            </a:extLst>
          </a:blip>
          <a:srcRect l="4651" t="3656" r="6976" b="4950"/>
          <a:stretch>
            <a:fillRect/>
          </a:stretch>
        </p:blipFill>
        <p:spPr bwMode="auto">
          <a:xfrm>
            <a:off x="418012" y="2420938"/>
            <a:ext cx="391885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4" name="Picture 74" descr="Moi tru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5727" y="4534988"/>
            <a:ext cx="3673724"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2" name="Picture 72" descr="Moi truong 5"/>
          <p:cNvPicPr>
            <a:picLocks noChangeAspect="1" noChangeArrowheads="1"/>
          </p:cNvPicPr>
          <p:nvPr/>
        </p:nvPicPr>
        <p:blipFill>
          <a:blip r:embed="rId7">
            <a:extLst>
              <a:ext uri="{28A0092B-C50C-407E-A947-70E740481C1C}">
                <a14:useLocalDpi xmlns:a14="http://schemas.microsoft.com/office/drawing/2010/main" val="0"/>
              </a:ext>
            </a:extLst>
          </a:blip>
          <a:srcRect t="8603" r="4347" b="2509"/>
          <a:stretch>
            <a:fillRect/>
          </a:stretch>
        </p:blipFill>
        <p:spPr bwMode="auto">
          <a:xfrm>
            <a:off x="4495801" y="4638676"/>
            <a:ext cx="359010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6" name="Picture 76" descr="moi truong 3"/>
          <p:cNvPicPr>
            <a:picLocks noChangeAspect="1" noChangeArrowheads="1"/>
          </p:cNvPicPr>
          <p:nvPr/>
        </p:nvPicPr>
        <p:blipFill>
          <a:blip r:embed="rId8">
            <a:extLst>
              <a:ext uri="{28A0092B-C50C-407E-A947-70E740481C1C}">
                <a14:useLocalDpi xmlns:a14="http://schemas.microsoft.com/office/drawing/2010/main" val="0"/>
              </a:ext>
            </a:extLst>
          </a:blip>
          <a:srcRect l="2936" t="4297" r="6055" b="5461"/>
          <a:stretch>
            <a:fillRect/>
          </a:stretch>
        </p:blipFill>
        <p:spPr bwMode="auto">
          <a:xfrm>
            <a:off x="4367212" y="1"/>
            <a:ext cx="3718696"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011" y="4581526"/>
            <a:ext cx="3949203" cy="2276475"/>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0009" y="2276476"/>
            <a:ext cx="370944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1" descr="moi truong 4"/>
          <p:cNvPicPr>
            <a:picLocks noChangeAspect="1" noChangeArrowheads="1"/>
          </p:cNvPicPr>
          <p:nvPr/>
        </p:nvPicPr>
        <p:blipFill>
          <a:blip r:embed="rId5">
            <a:extLst>
              <a:ext uri="{28A0092B-C50C-407E-A947-70E740481C1C}">
                <a14:useLocalDpi xmlns:a14="http://schemas.microsoft.com/office/drawing/2010/main" val="0"/>
              </a:ext>
            </a:extLst>
          </a:blip>
          <a:srcRect l="4651" t="3656" r="6976" b="4950"/>
          <a:stretch>
            <a:fillRect/>
          </a:stretch>
        </p:blipFill>
        <p:spPr bwMode="auto">
          <a:xfrm>
            <a:off x="8214359" y="1"/>
            <a:ext cx="3725091"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05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313"/>
                                        </p:tgtEl>
                                        <p:attrNameLst>
                                          <p:attrName>style.visibility</p:attrName>
                                        </p:attrNameLst>
                                      </p:cBhvr>
                                      <p:to>
                                        <p:strVal val="visible"/>
                                      </p:to>
                                    </p:set>
                                    <p:animEffect transition="in" filter="fade">
                                      <p:cBhvr>
                                        <p:cTn id="7" dur="1000"/>
                                        <p:tgtEl>
                                          <p:spTgt spid="10313"/>
                                        </p:tgtEl>
                                      </p:cBhvr>
                                    </p:animEffect>
                                  </p:childTnLst>
                                </p:cTn>
                              </p:par>
                              <p:par>
                                <p:cTn id="8" presetID="10" presetClass="entr" presetSubtype="0" fill="hold" nodeType="withEffect">
                                  <p:stCondLst>
                                    <p:cond delay="0"/>
                                  </p:stCondLst>
                                  <p:childTnLst>
                                    <p:set>
                                      <p:cBhvr>
                                        <p:cTn id="9" dur="1" fill="hold">
                                          <p:stCondLst>
                                            <p:cond delay="0"/>
                                          </p:stCondLst>
                                        </p:cTn>
                                        <p:tgtEl>
                                          <p:spTgt spid="10315"/>
                                        </p:tgtEl>
                                        <p:attrNameLst>
                                          <p:attrName>style.visibility</p:attrName>
                                        </p:attrNameLst>
                                      </p:cBhvr>
                                      <p:to>
                                        <p:strVal val="visible"/>
                                      </p:to>
                                    </p:set>
                                    <p:animEffect transition="in" filter="fade">
                                      <p:cBhvr>
                                        <p:cTn id="10" dur="1000"/>
                                        <p:tgtEl>
                                          <p:spTgt spid="103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311"/>
                                        </p:tgtEl>
                                        <p:attrNameLst>
                                          <p:attrName>style.visibility</p:attrName>
                                        </p:attrNameLst>
                                      </p:cBhvr>
                                      <p:to>
                                        <p:strVal val="visible"/>
                                      </p:to>
                                    </p:set>
                                    <p:animEffect transition="in" filter="fade">
                                      <p:cBhvr>
                                        <p:cTn id="15" dur="1000"/>
                                        <p:tgtEl>
                                          <p:spTgt spid="10311"/>
                                        </p:tgtEl>
                                      </p:cBhvr>
                                    </p:animEffect>
                                  </p:childTnLst>
                                </p:cTn>
                              </p:par>
                              <p:par>
                                <p:cTn id="16" presetID="10" presetClass="entr" presetSubtype="0" fill="hold" nodeType="withEffect">
                                  <p:stCondLst>
                                    <p:cond delay="0"/>
                                  </p:stCondLst>
                                  <p:childTnLst>
                                    <p:set>
                                      <p:cBhvr>
                                        <p:cTn id="17" dur="1" fill="hold">
                                          <p:stCondLst>
                                            <p:cond delay="0"/>
                                          </p:stCondLst>
                                        </p:cTn>
                                        <p:tgtEl>
                                          <p:spTgt spid="10314"/>
                                        </p:tgtEl>
                                        <p:attrNameLst>
                                          <p:attrName>style.visibility</p:attrName>
                                        </p:attrNameLst>
                                      </p:cBhvr>
                                      <p:to>
                                        <p:strVal val="visible"/>
                                      </p:to>
                                    </p:set>
                                    <p:animEffect transition="in" filter="fade">
                                      <p:cBhvr>
                                        <p:cTn id="18" dur="1000"/>
                                        <p:tgtEl>
                                          <p:spTgt spid="10314"/>
                                        </p:tgtEl>
                                      </p:cBhvr>
                                    </p:animEffect>
                                  </p:childTnLst>
                                </p:cTn>
                              </p:par>
                              <p:par>
                                <p:cTn id="19" presetID="10" presetClass="entr" presetSubtype="0" fill="hold" nodeType="withEffect">
                                  <p:stCondLst>
                                    <p:cond delay="0"/>
                                  </p:stCondLst>
                                  <p:childTnLst>
                                    <p:set>
                                      <p:cBhvr>
                                        <p:cTn id="20" dur="1" fill="hold">
                                          <p:stCondLst>
                                            <p:cond delay="0"/>
                                          </p:stCondLst>
                                        </p:cTn>
                                        <p:tgtEl>
                                          <p:spTgt spid="10312"/>
                                        </p:tgtEl>
                                        <p:attrNameLst>
                                          <p:attrName>style.visibility</p:attrName>
                                        </p:attrNameLst>
                                      </p:cBhvr>
                                      <p:to>
                                        <p:strVal val="visible"/>
                                      </p:to>
                                    </p:set>
                                    <p:animEffect transition="in" filter="fade">
                                      <p:cBhvr>
                                        <p:cTn id="21" dur="1000"/>
                                        <p:tgtEl>
                                          <p:spTgt spid="10312"/>
                                        </p:tgtEl>
                                      </p:cBhvr>
                                    </p:animEffect>
                                  </p:childTnLst>
                                </p:cTn>
                              </p:par>
                              <p:par>
                                <p:cTn id="22" presetID="10" presetClass="entr" presetSubtype="0" fill="hold" nodeType="withEffect">
                                  <p:stCondLst>
                                    <p:cond delay="0"/>
                                  </p:stCondLst>
                                  <p:childTnLst>
                                    <p:set>
                                      <p:cBhvr>
                                        <p:cTn id="23" dur="1" fill="hold">
                                          <p:stCondLst>
                                            <p:cond delay="0"/>
                                          </p:stCondLst>
                                        </p:cTn>
                                        <p:tgtEl>
                                          <p:spTgt spid="10316"/>
                                        </p:tgtEl>
                                        <p:attrNameLst>
                                          <p:attrName>style.visibility</p:attrName>
                                        </p:attrNameLst>
                                      </p:cBhvr>
                                      <p:to>
                                        <p:strVal val="visible"/>
                                      </p:to>
                                    </p:set>
                                    <p:animEffect transition="in" filter="fade">
                                      <p:cBhvr>
                                        <p:cTn id="24" dur="1000"/>
                                        <p:tgtEl>
                                          <p:spTgt spid="10316"/>
                                        </p:tgtEl>
                                      </p:cBhvr>
                                    </p:animEffect>
                                  </p:childTnLst>
                                </p:cTn>
                              </p:par>
                              <p:par>
                                <p:cTn id="25" presetID="24" presetClass="entr" presetSubtype="0" fill="hold" nodeType="withEffect">
                                  <p:stCondLst>
                                    <p:cond delay="0"/>
                                  </p:stCondLst>
                                  <p:childTnLst>
                                    <p:set>
                                      <p:cBhvr>
                                        <p:cTn id="26" dur="1" fill="hold">
                                          <p:stCondLst>
                                            <p:cond delay="0"/>
                                          </p:stCondLst>
                                        </p:cTn>
                                        <p:tgtEl>
                                          <p:spTgt spid="51209"/>
                                        </p:tgtEl>
                                        <p:attrNameLst>
                                          <p:attrName>style.visibility</p:attrName>
                                        </p:attrNameLst>
                                      </p:cBhvr>
                                      <p:to>
                                        <p:strVal val="visible"/>
                                      </p:to>
                                    </p:set>
                                    <p:anim to="" calcmode="lin" valueType="num">
                                      <p:cBhvr>
                                        <p:cTn id="27" dur="1" fill="hold"/>
                                        <p:tgtEl>
                                          <p:spTgt spid="51209"/>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6437207" y="217465"/>
            <a:ext cx="2895128"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6889720" y="8000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415855" y="2334920"/>
            <a:ext cx="10099963" cy="1455331"/>
          </a:xfrm>
          <a:prstGeom prst="rect">
            <a:avLst/>
          </a:prstGeom>
        </p:spPr>
        <p:txBody>
          <a:bodyPr spcFirstLastPara="1" vert="horz" wrap="square" lIns="121900" tIns="121900" rIns="121900" bIns="121900" rtlCol="0" anchor="t" anchorCtr="0">
            <a:noAutofit/>
          </a:bodyPr>
          <a:lstStyle/>
          <a:p>
            <a:pPr marL="0" indent="0"/>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a:solidFill>
                  <a:schemeClr val="tx2">
                    <a:lumMod val="50000"/>
                  </a:schemeClr>
                </a:solidFill>
                <a:latin typeface="Times New Roman" panose="02020603050405020304" pitchFamily="18" charset="0"/>
                <a:cs typeface="Times New Roman" panose="02020603050405020304" pitchFamily="18" charset="0"/>
              </a:rPr>
              <a:t>HÃY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sử</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dụng</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hình</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thức</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vẽ</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hoặc</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tranh</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in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thể</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hiện</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đề</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tài</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 </a:t>
            </a:r>
          </a:p>
          <a:p>
            <a:pPr marL="0" indent="0"/>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môi</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trường</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quanh</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em</a:t>
            </a:r>
            <a:r>
              <a:rPr lang="en-US" sz="4267" i="1" dirty="0" smtClean="0">
                <a:latin typeface="Times New Roman" panose="02020603050405020304" pitchFamily="18" charset="0"/>
                <a:cs typeface="Times New Roman" panose="02020603050405020304" pitchFamily="18" charset="0"/>
              </a:rPr>
              <a:t>.</a:t>
            </a:r>
            <a:endParaRPr lang="en-US" sz="4267" i="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96" name="Google Shape;696;p29"/>
          <p:cNvSpPr txBox="1">
            <a:spLocks noGrp="1"/>
          </p:cNvSpPr>
          <p:nvPr>
            <p:ph type="title" idx="2"/>
          </p:nvPr>
        </p:nvSpPr>
        <p:spPr>
          <a:xfrm>
            <a:off x="1235299" y="209005"/>
            <a:ext cx="4674191" cy="1428917"/>
          </a:xfrm>
          <a:prstGeom prst="rect">
            <a:avLst/>
          </a:prstGeom>
        </p:spPr>
        <p:txBody>
          <a:bodyPr spcFirstLastPara="1" vert="horz" wrap="square" lIns="121900" tIns="121900" rIns="121900" bIns="121900" rtlCol="0" anchor="ctr" anchorCtr="0">
            <a:noAutofit/>
          </a:bodyPr>
          <a:lstStyle/>
          <a:p>
            <a:r>
              <a:rPr lang="en-US" sz="3600" u="sng" dirty="0">
                <a:solidFill>
                  <a:srgbClr val="FF0000"/>
                </a:solidFill>
              </a:rPr>
              <a:t>BÀI TẬP THỰC HÀNH</a:t>
            </a:r>
            <a:r>
              <a:rPr lang="en-US" sz="3600" u="sng" dirty="0">
                <a:solidFill>
                  <a:schemeClr val="accent1">
                    <a:lumMod val="50000"/>
                  </a:schemeClr>
                </a:solidFill>
              </a:rPr>
              <a:t>:</a:t>
            </a:r>
            <a:endParaRPr sz="3600" u="sng" dirty="0">
              <a:solidFill>
                <a:schemeClr val="accent1">
                  <a:lumMod val="50000"/>
                </a:schemeClr>
              </a:solidFill>
            </a:endParaRPr>
          </a:p>
        </p:txBody>
      </p:sp>
    </p:spTree>
    <p:extLst>
      <p:ext uri="{BB962C8B-B14F-4D97-AF65-F5344CB8AC3E}">
        <p14:creationId xmlns:p14="http://schemas.microsoft.com/office/powerpoint/2010/main" val="1199153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5" name="Google Shape;695;p29"/>
          <p:cNvSpPr txBox="1">
            <a:spLocks noGrp="1"/>
          </p:cNvSpPr>
          <p:nvPr>
            <p:ph type="subTitle" idx="1"/>
          </p:nvPr>
        </p:nvSpPr>
        <p:spPr>
          <a:xfrm>
            <a:off x="1257530" y="351218"/>
            <a:ext cx="10099963" cy="727600"/>
          </a:xfrm>
          <a:prstGeom prst="rect">
            <a:avLst/>
          </a:prstGeom>
        </p:spPr>
        <p:txBody>
          <a:bodyPr spcFirstLastPara="1" vert="horz" wrap="square" lIns="121900" tIns="121900" rIns="121900" bIns="121900" rtlCol="0" anchor="t" anchorCtr="0">
            <a:noAutofit/>
          </a:bodyPr>
          <a:lstStyle/>
          <a:p>
            <a:pPr marL="0" indent="0"/>
            <a:r>
              <a:rPr lang="en-US" sz="4800" dirty="0">
                <a:solidFill>
                  <a:schemeClr val="tx2">
                    <a:lumMod val="50000"/>
                  </a:schemeClr>
                </a:solidFill>
                <a:latin typeface="Bahnschrift SemiBold" pitchFamily="34" charset="0"/>
                <a:cs typeface="Times New Roman" panose="02020603050405020304" pitchFamily="18" charset="0"/>
              </a:rPr>
              <a:t>III. PHÂN TÍCH VÀ ĐÁNH GIÁ</a:t>
            </a:r>
            <a:endParaRPr lang="vi-VN" dirty="0">
              <a:solidFill>
                <a:schemeClr val="tx2">
                  <a:lumMod val="50000"/>
                </a:schemeClr>
              </a:solidFill>
              <a:latin typeface="Bahnschrift SemiBold" pitchFamily="34" charset="0"/>
            </a:endParaRPr>
          </a:p>
        </p:txBody>
      </p:sp>
      <p:sp>
        <p:nvSpPr>
          <p:cNvPr id="16" name="Google Shape;1039;p45"/>
          <p:cNvSpPr txBox="1">
            <a:spLocks noGrp="1"/>
          </p:cNvSpPr>
          <p:nvPr>
            <p:ph type="title"/>
          </p:nvPr>
        </p:nvSpPr>
        <p:spPr>
          <a:xfrm>
            <a:off x="2228517" y="228992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smtClean="0">
                <a:solidFill>
                  <a:srgbClr val="FF0000"/>
                </a:solidFill>
                <a:latin typeface="+mj-lt"/>
              </a:rPr>
              <a:t>Trưng bày sản phẩm</a:t>
            </a:r>
            <a:r>
              <a:rPr lang="en-US" sz="3600" dirty="0" smtClean="0">
                <a:solidFill>
                  <a:srgbClr val="FF0000"/>
                </a:solidFill>
                <a:latin typeface="+mj-lt"/>
              </a:rPr>
              <a:t>:</a:t>
            </a:r>
            <a:endParaRPr sz="3600" dirty="0">
              <a:solidFill>
                <a:srgbClr val="FF0000"/>
              </a:solidFill>
              <a:latin typeface="+mj-lt"/>
            </a:endParaRPr>
          </a:p>
        </p:txBody>
      </p:sp>
    </p:spTree>
    <p:extLst>
      <p:ext uri="{BB962C8B-B14F-4D97-AF65-F5344CB8AC3E}">
        <p14:creationId xmlns:p14="http://schemas.microsoft.com/office/powerpoint/2010/main" val="31321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2306436" y="2364145"/>
            <a:ext cx="2286457" cy="2996259"/>
          </a:xfrm>
          <a:prstGeom prst="rect">
            <a:avLst/>
          </a:prstGeom>
        </p:spPr>
        <p:txBody>
          <a:bodyPr spcFirstLastPara="1" vert="horz" wrap="square" lIns="121900" tIns="121900" rIns="121900" bIns="121900" rtlCol="0" anchor="t" anchorCtr="0">
            <a:noAutofit/>
          </a:bodyPr>
          <a:lstStyle/>
          <a:p>
            <a:pPr marL="0" indent="0"/>
            <a:r>
              <a:rPr lang="vi-VN" sz="4000" dirty="0">
                <a:solidFill>
                  <a:srgbClr val="595959"/>
                </a:solidFill>
                <a:latin typeface="+mj-lt"/>
                <a:ea typeface="Anaheim"/>
                <a:cs typeface="Anaheim"/>
                <a:sym typeface="Anaheim"/>
              </a:rPr>
              <a:t>Nhóm 1</a:t>
            </a:r>
          </a:p>
          <a:p>
            <a:pPr marL="0" indent="0"/>
            <a:r>
              <a:rPr lang="vi-VN" sz="4000" dirty="0">
                <a:solidFill>
                  <a:srgbClr val="595959"/>
                </a:solidFill>
                <a:latin typeface="+mj-lt"/>
                <a:ea typeface="Anaheim"/>
                <a:cs typeface="Anaheim"/>
                <a:sym typeface="Anaheim"/>
              </a:rPr>
              <a:t>Nhóm 2</a:t>
            </a:r>
          </a:p>
          <a:p>
            <a:pPr marL="0" indent="0"/>
            <a:r>
              <a:rPr lang="vi-VN" sz="4000" dirty="0">
                <a:solidFill>
                  <a:srgbClr val="595959"/>
                </a:solidFill>
                <a:latin typeface="+mj-lt"/>
                <a:ea typeface="Anaheim"/>
                <a:cs typeface="Anaheim"/>
                <a:sym typeface="Anaheim"/>
              </a:rPr>
              <a:t>Nhóm </a:t>
            </a:r>
            <a:r>
              <a:rPr lang="vi-VN" sz="4800" dirty="0">
                <a:solidFill>
                  <a:srgbClr val="595959"/>
                </a:solidFill>
                <a:latin typeface="+mj-lt"/>
                <a:ea typeface="Anaheim"/>
                <a:cs typeface="Anaheim"/>
                <a:sym typeface="Anaheim"/>
              </a:rPr>
              <a:t>3</a:t>
            </a:r>
          </a:p>
          <a:p>
            <a:pPr marL="0" indent="0"/>
            <a:r>
              <a:rPr lang="vi-VN" sz="4000" dirty="0">
                <a:solidFill>
                  <a:srgbClr val="595959"/>
                </a:solidFill>
                <a:latin typeface="+mj-lt"/>
                <a:ea typeface="Anaheim"/>
                <a:cs typeface="Anaheim"/>
                <a:sym typeface="Anaheim"/>
              </a:rPr>
              <a:t>Nhóm 4</a:t>
            </a:r>
            <a:endParaRPr sz="4000" dirty="0">
              <a:solidFill>
                <a:srgbClr val="595959"/>
              </a:solidFill>
              <a:latin typeface="+mj-lt"/>
              <a:ea typeface="Anaheim"/>
              <a:cs typeface="Anaheim"/>
              <a:sym typeface="Anaheim"/>
            </a:endParaRPr>
          </a:p>
        </p:txBody>
      </p:sp>
      <p:sp>
        <p:nvSpPr>
          <p:cNvPr id="1039" name="Google Shape;1039;p45"/>
          <p:cNvSpPr txBox="1">
            <a:spLocks noGrp="1"/>
          </p:cNvSpPr>
          <p:nvPr>
            <p:ph type="title"/>
          </p:nvPr>
        </p:nvSpPr>
        <p:spPr>
          <a:xfrm>
            <a:off x="950967" y="719333"/>
            <a:ext cx="10290000" cy="763600"/>
          </a:xfrm>
          <a:prstGeom prst="rect">
            <a:avLst/>
          </a:prstGeom>
        </p:spPr>
        <p:txBody>
          <a:bodyPr spcFirstLastPara="1" vert="horz" wrap="square" lIns="121900" tIns="121900" rIns="121900" bIns="121900" rtlCol="0" anchor="t" anchorCtr="0">
            <a:noAutofit/>
          </a:bodyPr>
          <a:lstStyle/>
          <a:p>
            <a:r>
              <a:rPr lang="vi-VN" dirty="0" smtClean="0">
                <a:latin typeface="+mj-lt"/>
              </a:rPr>
              <a:t>Trưng bày sản phẩm</a:t>
            </a:r>
            <a:endParaRPr dirty="0">
              <a:latin typeface="+mj-lt"/>
            </a:endParaRPr>
          </a:p>
        </p:txBody>
      </p:sp>
      <p:cxnSp>
        <p:nvCxnSpPr>
          <p:cNvPr id="1040" name="Google Shape;1040;p45"/>
          <p:cNvCxnSpPr/>
          <p:nvPr/>
        </p:nvCxnSpPr>
        <p:spPr>
          <a:xfrm>
            <a:off x="3641333" y="1578300"/>
            <a:ext cx="4909200" cy="0"/>
          </a:xfrm>
          <a:prstGeom prst="straightConnector1">
            <a:avLst/>
          </a:prstGeom>
          <a:noFill/>
          <a:ln w="19050" cap="flat" cmpd="sng">
            <a:solidFill>
              <a:schemeClr val="dk2"/>
            </a:solidFill>
            <a:prstDash val="solid"/>
            <a:round/>
            <a:headEnd type="none" w="med" len="med"/>
            <a:tailEnd type="none" w="med" len="med"/>
          </a:ln>
        </p:spPr>
      </p:cxnSp>
      <p:grpSp>
        <p:nvGrpSpPr>
          <p:cNvPr id="1041" name="Google Shape;1041;p45"/>
          <p:cNvGrpSpPr/>
          <p:nvPr/>
        </p:nvGrpSpPr>
        <p:grpSpPr>
          <a:xfrm>
            <a:off x="6132107" y="2364146"/>
            <a:ext cx="4377797" cy="3484263"/>
            <a:chOff x="5291700" y="507975"/>
            <a:chExt cx="2083475" cy="1658225"/>
          </a:xfrm>
        </p:grpSpPr>
        <p:sp>
          <p:nvSpPr>
            <p:cNvPr id="1042" name="Google Shape;1042;p45"/>
            <p:cNvSpPr/>
            <p:nvPr/>
          </p:nvSpPr>
          <p:spPr>
            <a:xfrm>
              <a:off x="6020400" y="2153275"/>
              <a:ext cx="641550" cy="9825"/>
            </a:xfrm>
            <a:custGeom>
              <a:avLst/>
              <a:gdLst/>
              <a:ahLst/>
              <a:cxnLst/>
              <a:rect l="l" t="t" r="r" b="b"/>
              <a:pathLst>
                <a:path w="25662" h="393" extrusionOk="0">
                  <a:moveTo>
                    <a:pt x="1" y="1"/>
                  </a:moveTo>
                  <a:lnTo>
                    <a:pt x="1" y="42"/>
                  </a:lnTo>
                  <a:cubicBezTo>
                    <a:pt x="1" y="269"/>
                    <a:pt x="785" y="393"/>
                    <a:pt x="2808" y="393"/>
                  </a:cubicBezTo>
                  <a:lnTo>
                    <a:pt x="22915" y="393"/>
                  </a:lnTo>
                  <a:cubicBezTo>
                    <a:pt x="24959" y="393"/>
                    <a:pt x="25661" y="248"/>
                    <a:pt x="25661" y="1"/>
                  </a:cubicBezTo>
                  <a:close/>
                </a:path>
              </a:pathLst>
            </a:custGeom>
            <a:solidFill>
              <a:srgbClr val="000000"/>
            </a:solid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3" name="Google Shape;1043;p45"/>
            <p:cNvSpPr/>
            <p:nvPr/>
          </p:nvSpPr>
          <p:spPr>
            <a:xfrm>
              <a:off x="5963650" y="1933950"/>
              <a:ext cx="754550" cy="232250"/>
            </a:xfrm>
            <a:custGeom>
              <a:avLst/>
              <a:gdLst/>
              <a:ahLst/>
              <a:cxnLst/>
              <a:rect l="l" t="t" r="r" b="b"/>
              <a:pathLst>
                <a:path w="30182" h="9290" fill="none" extrusionOk="0">
                  <a:moveTo>
                    <a:pt x="25495" y="5842"/>
                  </a:moveTo>
                  <a:cubicBezTo>
                    <a:pt x="23678" y="4005"/>
                    <a:pt x="23617" y="0"/>
                    <a:pt x="23617" y="0"/>
                  </a:cubicBezTo>
                  <a:lnTo>
                    <a:pt x="6585" y="0"/>
                  </a:lnTo>
                  <a:cubicBezTo>
                    <a:pt x="6585" y="0"/>
                    <a:pt x="6503" y="3984"/>
                    <a:pt x="4686" y="5842"/>
                  </a:cubicBezTo>
                  <a:cubicBezTo>
                    <a:pt x="2849" y="7700"/>
                    <a:pt x="0" y="9290"/>
                    <a:pt x="4955" y="9290"/>
                  </a:cubicBezTo>
                  <a:lnTo>
                    <a:pt x="25227" y="9290"/>
                  </a:lnTo>
                  <a:cubicBezTo>
                    <a:pt x="30181" y="9290"/>
                    <a:pt x="27332" y="7700"/>
                    <a:pt x="25495" y="5842"/>
                  </a:cubicBez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4" name="Google Shape;1044;p45"/>
            <p:cNvSpPr/>
            <p:nvPr/>
          </p:nvSpPr>
          <p:spPr>
            <a:xfrm>
              <a:off x="5291700" y="1753300"/>
              <a:ext cx="2083475" cy="181175"/>
            </a:xfrm>
            <a:custGeom>
              <a:avLst/>
              <a:gdLst/>
              <a:ahLst/>
              <a:cxnLst/>
              <a:rect l="l" t="t" r="r" b="b"/>
              <a:pathLst>
                <a:path w="83339" h="7247" fill="none" extrusionOk="0">
                  <a:moveTo>
                    <a:pt x="0" y="4790"/>
                  </a:moveTo>
                  <a:cubicBezTo>
                    <a:pt x="0" y="6153"/>
                    <a:pt x="1280" y="7226"/>
                    <a:pt x="2642" y="7226"/>
                  </a:cubicBezTo>
                  <a:lnTo>
                    <a:pt x="80882" y="7226"/>
                  </a:lnTo>
                  <a:cubicBezTo>
                    <a:pt x="82245" y="7247"/>
                    <a:pt x="83339" y="6153"/>
                    <a:pt x="83339" y="4790"/>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5" name="Google Shape;1045;p45"/>
            <p:cNvSpPr/>
            <p:nvPr/>
          </p:nvSpPr>
          <p:spPr>
            <a:xfrm>
              <a:off x="5291700" y="507975"/>
              <a:ext cx="2083475" cy="1245350"/>
            </a:xfrm>
            <a:custGeom>
              <a:avLst/>
              <a:gdLst/>
              <a:ahLst/>
              <a:cxnLst/>
              <a:rect l="l" t="t" r="r" b="b"/>
              <a:pathLst>
                <a:path w="83339" h="49814" fill="none" extrusionOk="0">
                  <a:moveTo>
                    <a:pt x="80882" y="1"/>
                  </a:moveTo>
                  <a:lnTo>
                    <a:pt x="2642" y="1"/>
                  </a:lnTo>
                  <a:cubicBezTo>
                    <a:pt x="1280" y="1"/>
                    <a:pt x="0" y="992"/>
                    <a:pt x="0" y="2354"/>
                  </a:cubicBezTo>
                  <a:lnTo>
                    <a:pt x="0" y="49814"/>
                  </a:lnTo>
                  <a:lnTo>
                    <a:pt x="83339" y="49814"/>
                  </a:lnTo>
                  <a:lnTo>
                    <a:pt x="83339" y="2354"/>
                  </a:lnTo>
                  <a:cubicBezTo>
                    <a:pt x="83339" y="992"/>
                    <a:pt x="82245" y="1"/>
                    <a:pt x="80882" y="1"/>
                  </a:cubicBezTo>
                  <a:close/>
                  <a:moveTo>
                    <a:pt x="79726" y="46201"/>
                  </a:moveTo>
                  <a:lnTo>
                    <a:pt x="3613" y="46201"/>
                  </a:lnTo>
                  <a:lnTo>
                    <a:pt x="3613" y="3097"/>
                  </a:lnTo>
                  <a:lnTo>
                    <a:pt x="79726" y="3097"/>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6" name="Google Shape;1046;p45"/>
            <p:cNvSpPr/>
            <p:nvPr/>
          </p:nvSpPr>
          <p:spPr>
            <a:xfrm>
              <a:off x="5291700" y="1753300"/>
              <a:ext cx="2083475" cy="180675"/>
            </a:xfrm>
            <a:custGeom>
              <a:avLst/>
              <a:gdLst/>
              <a:ahLst/>
              <a:cxnLst/>
              <a:rect l="l" t="t" r="r" b="b"/>
              <a:pathLst>
                <a:path w="83339" h="7227" fill="none" extrusionOk="0">
                  <a:moveTo>
                    <a:pt x="0" y="4522"/>
                  </a:moveTo>
                  <a:cubicBezTo>
                    <a:pt x="0" y="5884"/>
                    <a:pt x="1280" y="7226"/>
                    <a:pt x="2642" y="7226"/>
                  </a:cubicBezTo>
                  <a:lnTo>
                    <a:pt x="80882" y="7226"/>
                  </a:lnTo>
                  <a:cubicBezTo>
                    <a:pt x="82245" y="7226"/>
                    <a:pt x="83339" y="5884"/>
                    <a:pt x="83339" y="4522"/>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grpSp>
      <p:pic>
        <p:nvPicPr>
          <p:cNvPr id="1047" name="Google Shape;1047;p45"/>
          <p:cNvPicPr preferRelativeResize="0"/>
          <p:nvPr/>
        </p:nvPicPr>
        <p:blipFill>
          <a:blip r:embed="rId3">
            <a:alphaModFix/>
          </a:blip>
          <a:stretch>
            <a:fillRect/>
          </a:stretch>
        </p:blipFill>
        <p:spPr>
          <a:xfrm>
            <a:off x="6326967" y="2534967"/>
            <a:ext cx="3974592" cy="2245133"/>
          </a:xfrm>
          <a:prstGeom prst="rect">
            <a:avLst/>
          </a:prstGeom>
          <a:noFill/>
          <a:ln>
            <a:noFill/>
          </a:ln>
        </p:spPr>
      </p:pic>
      <p:sp>
        <p:nvSpPr>
          <p:cNvPr id="3" name="Rectangle 2"/>
          <p:cNvSpPr/>
          <p:nvPr/>
        </p:nvSpPr>
        <p:spPr>
          <a:xfrm>
            <a:off x="6871855" y="2701637"/>
            <a:ext cx="2895600" cy="17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7194877" y="4414779"/>
            <a:ext cx="2262632" cy="461665"/>
          </a:xfrm>
          <a:prstGeom prst="rect">
            <a:avLst/>
          </a:prstGeom>
          <a:noFill/>
        </p:spPr>
        <p:txBody>
          <a:bodyPr wrap="square" rtlCol="0">
            <a:spAutoFit/>
          </a:bodyPr>
          <a:lstStyle/>
          <a:p>
            <a:r>
              <a:rPr lang="en-US" sz="2400" dirty="0" err="1"/>
              <a:t>Sản</a:t>
            </a:r>
            <a:r>
              <a:rPr lang="en-US" sz="2400" dirty="0"/>
              <a:t> </a:t>
            </a:r>
            <a:r>
              <a:rPr lang="en-US" sz="2400" dirty="0" err="1"/>
              <a:t>phẩm</a:t>
            </a:r>
            <a:r>
              <a:rPr lang="en-US" sz="2400" dirty="0"/>
              <a:t> </a:t>
            </a:r>
            <a:r>
              <a:rPr lang="vi-VN" sz="2400" dirty="0" smtClean="0"/>
              <a:t> </a:t>
            </a:r>
            <a:endParaRPr lang="en-US" sz="2400" dirty="0"/>
          </a:p>
        </p:txBody>
      </p:sp>
    </p:spTree>
    <p:extLst>
      <p:ext uri="{BB962C8B-B14F-4D97-AF65-F5344CB8AC3E}">
        <p14:creationId xmlns:p14="http://schemas.microsoft.com/office/powerpoint/2010/main" val="127856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635" y="947056"/>
            <a:ext cx="11129554" cy="4970418"/>
          </a:xfrm>
        </p:spPr>
        <p:txBody>
          <a:bodyPr>
            <a:noAutofit/>
          </a:bodyPr>
          <a:lstStyle/>
          <a:p>
            <a:r>
              <a:rPr lang="en-US" sz="4400" b="1" u="sng" smtClean="0">
                <a:solidFill>
                  <a:srgbClr val="00B050"/>
                </a:solidFill>
              </a:rPr>
              <a:t>MUC TIÊU</a:t>
            </a:r>
            <a:r>
              <a:rPr lang="en-US" sz="4400" b="1" u="sng" smtClean="0">
                <a:solidFill>
                  <a:srgbClr val="00B050"/>
                </a:solidFill>
              </a:rPr>
              <a:t>:</a:t>
            </a:r>
            <a:endParaRPr lang="en-US" sz="4400" b="1" u="sng" dirty="0" smtClean="0">
              <a:solidFill>
                <a:srgbClr val="00B050"/>
              </a:solidFill>
            </a:endParaRPr>
          </a:p>
          <a:p>
            <a:pPr marL="457200" indent="-457200" algn="l">
              <a:buFontTx/>
              <a:buChar char="-"/>
            </a:pPr>
            <a:r>
              <a:rPr lang="en-US" sz="2800" dirty="0" err="1" smtClean="0">
                <a:solidFill>
                  <a:schemeClr val="tx1"/>
                </a:solidFill>
              </a:rPr>
              <a:t>biết</a:t>
            </a:r>
            <a:r>
              <a:rPr lang="en-US" sz="2800" dirty="0" smtClean="0">
                <a:solidFill>
                  <a:schemeClr val="tx1"/>
                </a:solidFill>
              </a:rPr>
              <a:t> </a:t>
            </a:r>
            <a:r>
              <a:rPr lang="en-US" sz="2800" dirty="0" err="1" smtClean="0">
                <a:solidFill>
                  <a:schemeClr val="tx1"/>
                </a:solidFill>
              </a:rPr>
              <a:t>cách</a:t>
            </a:r>
            <a:r>
              <a:rPr lang="en-US" sz="2800" dirty="0" smtClean="0">
                <a:solidFill>
                  <a:schemeClr val="tx1"/>
                </a:solidFill>
              </a:rPr>
              <a:t> </a:t>
            </a:r>
            <a:r>
              <a:rPr lang="en-US" sz="2800" dirty="0" err="1" smtClean="0">
                <a:solidFill>
                  <a:schemeClr val="tx1"/>
                </a:solidFill>
              </a:rPr>
              <a:t>khai</a:t>
            </a:r>
            <a:r>
              <a:rPr lang="en-US" sz="2800" dirty="0" smtClean="0">
                <a:solidFill>
                  <a:schemeClr val="tx1"/>
                </a:solidFill>
              </a:rPr>
              <a:t> </a:t>
            </a:r>
            <a:r>
              <a:rPr lang="en-US" sz="2800" dirty="0" err="1" smtClean="0">
                <a:solidFill>
                  <a:schemeClr val="tx1"/>
                </a:solidFill>
              </a:rPr>
              <a:t>thác</a:t>
            </a:r>
            <a:r>
              <a:rPr lang="en-US" sz="2800" dirty="0" smtClean="0">
                <a:solidFill>
                  <a:schemeClr val="tx1"/>
                </a:solidFill>
              </a:rPr>
              <a:t> </a:t>
            </a:r>
            <a:r>
              <a:rPr lang="en-US" sz="2800" dirty="0" err="1" smtClean="0">
                <a:solidFill>
                  <a:schemeClr val="tx1"/>
                </a:solidFill>
              </a:rPr>
              <a:t>nội</a:t>
            </a:r>
            <a:r>
              <a:rPr lang="en-US" sz="2800" dirty="0" smtClean="0">
                <a:solidFill>
                  <a:schemeClr val="tx1"/>
                </a:solidFill>
              </a:rPr>
              <a:t> dung, </a:t>
            </a:r>
            <a:r>
              <a:rPr lang="en-US" sz="2800" dirty="0" err="1" smtClean="0">
                <a:solidFill>
                  <a:schemeClr val="tx1"/>
                </a:solidFill>
              </a:rPr>
              <a:t>đối</a:t>
            </a:r>
            <a:r>
              <a:rPr lang="en-US" sz="2800" dirty="0" smtClean="0">
                <a:solidFill>
                  <a:schemeClr val="tx1"/>
                </a:solidFill>
              </a:rPr>
              <a:t> </a:t>
            </a:r>
            <a:r>
              <a:rPr lang="en-US" sz="2800" dirty="0" err="1" smtClean="0">
                <a:solidFill>
                  <a:schemeClr val="tx1"/>
                </a:solidFill>
              </a:rPr>
              <a:t>tượng</a:t>
            </a:r>
            <a:r>
              <a:rPr lang="en-US" sz="2800" dirty="0" smtClean="0">
                <a:solidFill>
                  <a:schemeClr val="tx1"/>
                </a:solidFill>
              </a:rPr>
              <a:t> </a:t>
            </a:r>
            <a:r>
              <a:rPr lang="en-US" sz="2800" dirty="0" err="1" smtClean="0">
                <a:solidFill>
                  <a:schemeClr val="tx1"/>
                </a:solidFill>
              </a:rPr>
              <a:t>để</a:t>
            </a:r>
            <a:r>
              <a:rPr lang="en-US" sz="2800" dirty="0" smtClean="0">
                <a:solidFill>
                  <a:schemeClr val="tx1"/>
                </a:solidFill>
              </a:rPr>
              <a:t> </a:t>
            </a:r>
            <a:r>
              <a:rPr lang="en-US" sz="2800" dirty="0" err="1" smtClean="0">
                <a:solidFill>
                  <a:schemeClr val="tx1"/>
                </a:solidFill>
              </a:rPr>
              <a:t>xây</a:t>
            </a:r>
            <a:r>
              <a:rPr lang="en-US" sz="2800" dirty="0" smtClean="0">
                <a:solidFill>
                  <a:schemeClr val="tx1"/>
                </a:solidFill>
              </a:rPr>
              <a:t> </a:t>
            </a:r>
            <a:r>
              <a:rPr lang="en-US" sz="2800" dirty="0" err="1" smtClean="0">
                <a:solidFill>
                  <a:schemeClr val="tx1"/>
                </a:solidFill>
              </a:rPr>
              <a:t>dựng</a:t>
            </a:r>
            <a:r>
              <a:rPr lang="en-US" sz="2800" dirty="0" smtClean="0">
                <a:solidFill>
                  <a:schemeClr val="tx1"/>
                </a:solidFill>
              </a:rPr>
              <a:t> ý </a:t>
            </a:r>
            <a:r>
              <a:rPr lang="en-US" sz="2800" dirty="0" err="1" smtClean="0">
                <a:solidFill>
                  <a:schemeClr val="tx1"/>
                </a:solidFill>
              </a:rPr>
              <a:t>tưởng</a:t>
            </a:r>
            <a:r>
              <a:rPr lang="en-US" sz="2800" dirty="0" smtClean="0">
                <a:solidFill>
                  <a:schemeClr val="tx1"/>
                </a:solidFill>
              </a:rPr>
              <a:t> </a:t>
            </a:r>
            <a:r>
              <a:rPr lang="en-US" sz="2800" dirty="0" err="1" smtClean="0">
                <a:solidFill>
                  <a:schemeClr val="tx1"/>
                </a:solidFill>
              </a:rPr>
              <a:t>về</a:t>
            </a:r>
            <a:r>
              <a:rPr lang="en-US" sz="2800" dirty="0" smtClean="0">
                <a:solidFill>
                  <a:schemeClr val="tx1"/>
                </a:solidFill>
              </a:rPr>
              <a:t> </a:t>
            </a:r>
            <a:r>
              <a:rPr lang="en-US" sz="2800" dirty="0" err="1" smtClean="0">
                <a:solidFill>
                  <a:schemeClr val="tx1"/>
                </a:solidFill>
              </a:rPr>
              <a:t>chủ</a:t>
            </a:r>
            <a:r>
              <a:rPr lang="en-US" sz="2800" dirty="0" smtClean="0">
                <a:solidFill>
                  <a:schemeClr val="tx1"/>
                </a:solidFill>
              </a:rPr>
              <a:t> </a:t>
            </a:r>
            <a:r>
              <a:rPr lang="en-US" sz="2800" dirty="0" err="1" smtClean="0">
                <a:solidFill>
                  <a:schemeClr val="tx1"/>
                </a:solidFill>
              </a:rPr>
              <a:t>đề</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r>
              <a:rPr lang="en-US" sz="2800" dirty="0" smtClean="0">
                <a:solidFill>
                  <a:schemeClr val="tx1"/>
                </a:solidFill>
              </a:rPr>
              <a:t>.</a:t>
            </a:r>
          </a:p>
          <a:p>
            <a:pPr marL="457200" indent="-457200" algn="l">
              <a:buFontTx/>
              <a:buChar char="-"/>
            </a:pPr>
            <a:r>
              <a:rPr lang="en-US" sz="2800" dirty="0" err="1" smtClean="0">
                <a:solidFill>
                  <a:schemeClr val="tx1"/>
                </a:solidFill>
              </a:rPr>
              <a:t>Thực</a:t>
            </a:r>
            <a:r>
              <a:rPr lang="en-US" sz="2800" dirty="0" smtClean="0">
                <a:solidFill>
                  <a:schemeClr val="tx1"/>
                </a:solidFill>
              </a:rPr>
              <a:t> </a:t>
            </a:r>
            <a:r>
              <a:rPr lang="en-US" sz="2800" dirty="0" err="1" smtClean="0">
                <a:solidFill>
                  <a:schemeClr val="tx1"/>
                </a:solidFill>
              </a:rPr>
              <a:t>hiện</a:t>
            </a:r>
            <a:r>
              <a:rPr lang="en-US" sz="2800" dirty="0" smtClean="0">
                <a:solidFill>
                  <a:schemeClr val="tx1"/>
                </a:solidFill>
              </a:rPr>
              <a:t> </a:t>
            </a:r>
            <a:r>
              <a:rPr lang="en-US" sz="2800" dirty="0" err="1" smtClean="0">
                <a:solidFill>
                  <a:schemeClr val="tx1"/>
                </a:solidFill>
              </a:rPr>
              <a:t>được</a:t>
            </a:r>
            <a:r>
              <a:rPr lang="en-US" sz="2800" dirty="0" smtClean="0">
                <a:solidFill>
                  <a:schemeClr val="tx1"/>
                </a:solidFill>
              </a:rPr>
              <a:t> </a:t>
            </a:r>
            <a:r>
              <a:rPr lang="en-US" sz="2800" dirty="0" err="1" smtClean="0">
                <a:solidFill>
                  <a:schemeClr val="tx1"/>
                </a:solidFill>
              </a:rPr>
              <a:t>sản</a:t>
            </a:r>
            <a:r>
              <a:rPr lang="en-US" sz="2800" dirty="0" smtClean="0">
                <a:solidFill>
                  <a:schemeClr val="tx1"/>
                </a:solidFill>
              </a:rPr>
              <a:t> </a:t>
            </a:r>
            <a:r>
              <a:rPr lang="en-US" sz="2800" dirty="0" err="1" smtClean="0">
                <a:solidFill>
                  <a:schemeClr val="tx1"/>
                </a:solidFill>
              </a:rPr>
              <a:t>phẩm</a:t>
            </a:r>
            <a:r>
              <a:rPr lang="en-US" sz="2800" dirty="0" smtClean="0">
                <a:solidFill>
                  <a:schemeClr val="tx1"/>
                </a:solidFill>
              </a:rPr>
              <a:t> </a:t>
            </a:r>
            <a:r>
              <a:rPr lang="en-US" sz="2800" dirty="0" err="1" smtClean="0">
                <a:solidFill>
                  <a:schemeClr val="tx1"/>
                </a:solidFill>
              </a:rPr>
              <a:t>mĩ</a:t>
            </a:r>
            <a:r>
              <a:rPr lang="en-US" sz="2800" dirty="0" smtClean="0">
                <a:solidFill>
                  <a:schemeClr val="tx1"/>
                </a:solidFill>
              </a:rPr>
              <a:t> </a:t>
            </a:r>
            <a:r>
              <a:rPr lang="en-US" sz="2800" dirty="0" err="1" smtClean="0">
                <a:solidFill>
                  <a:schemeClr val="tx1"/>
                </a:solidFill>
              </a:rPr>
              <a:t>thuật</a:t>
            </a:r>
            <a:r>
              <a:rPr lang="en-US" sz="2800" dirty="0" smtClean="0">
                <a:solidFill>
                  <a:schemeClr val="tx1"/>
                </a:solidFill>
              </a:rPr>
              <a:t> </a:t>
            </a:r>
            <a:r>
              <a:rPr lang="en-US" sz="2800" dirty="0" err="1" smtClean="0">
                <a:solidFill>
                  <a:schemeClr val="tx1"/>
                </a:solidFill>
              </a:rPr>
              <a:t>vè</a:t>
            </a:r>
            <a:r>
              <a:rPr lang="en-US" sz="2800" dirty="0" smtClean="0">
                <a:solidFill>
                  <a:schemeClr val="tx1"/>
                </a:solidFill>
              </a:rPr>
              <a:t> </a:t>
            </a:r>
            <a:r>
              <a:rPr lang="en-US" sz="2800" dirty="0" err="1" smtClean="0">
                <a:solidFill>
                  <a:schemeClr val="tx1"/>
                </a:solidFill>
              </a:rPr>
              <a:t>chủ</a:t>
            </a:r>
            <a:r>
              <a:rPr lang="en-US" sz="2800" dirty="0" smtClean="0">
                <a:solidFill>
                  <a:schemeClr val="tx1"/>
                </a:solidFill>
              </a:rPr>
              <a:t> </a:t>
            </a:r>
            <a:r>
              <a:rPr lang="en-US" sz="2800" dirty="0" err="1" smtClean="0">
                <a:solidFill>
                  <a:schemeClr val="tx1"/>
                </a:solidFill>
              </a:rPr>
              <a:t>đề</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endParaRPr lang="en-US" sz="2800" dirty="0" smtClean="0">
              <a:solidFill>
                <a:schemeClr val="tx1"/>
              </a:solidFill>
            </a:endParaRPr>
          </a:p>
          <a:p>
            <a:pPr marL="457200" indent="-457200" algn="l">
              <a:buFontTx/>
              <a:buChar char="-"/>
            </a:pPr>
            <a:r>
              <a:rPr lang="en-US" sz="2800" dirty="0" err="1" smtClean="0">
                <a:solidFill>
                  <a:schemeClr val="tx1"/>
                </a:solidFill>
              </a:rPr>
              <a:t>Phân</a:t>
            </a:r>
            <a:r>
              <a:rPr lang="en-US" sz="2800" dirty="0" smtClean="0">
                <a:solidFill>
                  <a:schemeClr val="tx1"/>
                </a:solidFill>
              </a:rPr>
              <a:t> </a:t>
            </a:r>
            <a:r>
              <a:rPr lang="en-US" sz="2800" dirty="0" err="1" smtClean="0">
                <a:solidFill>
                  <a:schemeClr val="tx1"/>
                </a:solidFill>
              </a:rPr>
              <a:t>biệt</a:t>
            </a:r>
            <a:r>
              <a:rPr lang="en-US" sz="2800" dirty="0" smtClean="0">
                <a:solidFill>
                  <a:schemeClr val="tx1"/>
                </a:solidFill>
              </a:rPr>
              <a:t> </a:t>
            </a:r>
            <a:r>
              <a:rPr lang="en-US" sz="2800" dirty="0" err="1" smtClean="0">
                <a:solidFill>
                  <a:schemeClr val="tx1"/>
                </a:solidFill>
              </a:rPr>
              <a:t>được</a:t>
            </a:r>
            <a:r>
              <a:rPr lang="en-US" sz="2800" dirty="0" smtClean="0">
                <a:solidFill>
                  <a:schemeClr val="tx1"/>
                </a:solidFill>
              </a:rPr>
              <a:t> </a:t>
            </a:r>
            <a:r>
              <a:rPr lang="en-US" sz="2800" dirty="0" err="1" smtClean="0">
                <a:solidFill>
                  <a:schemeClr val="tx1"/>
                </a:solidFill>
              </a:rPr>
              <a:t>đặc</a:t>
            </a:r>
            <a:r>
              <a:rPr lang="en-US" sz="2800" dirty="0" smtClean="0">
                <a:solidFill>
                  <a:schemeClr val="tx1"/>
                </a:solidFill>
              </a:rPr>
              <a:t> </a:t>
            </a:r>
            <a:r>
              <a:rPr lang="en-US" sz="2800" dirty="0" err="1" smtClean="0">
                <a:solidFill>
                  <a:schemeClr val="tx1"/>
                </a:solidFill>
              </a:rPr>
              <a:t>trưng</a:t>
            </a:r>
            <a:r>
              <a:rPr lang="en-US" sz="2800" dirty="0" smtClean="0">
                <a:solidFill>
                  <a:schemeClr val="tx1"/>
                </a:solidFill>
              </a:rPr>
              <a:t> </a:t>
            </a:r>
            <a:r>
              <a:rPr lang="en-US" sz="2800" dirty="0" err="1" smtClean="0">
                <a:solidFill>
                  <a:schemeClr val="tx1"/>
                </a:solidFill>
              </a:rPr>
              <a:t>về</a:t>
            </a:r>
            <a:r>
              <a:rPr lang="en-US" sz="2800" dirty="0" smtClean="0">
                <a:solidFill>
                  <a:schemeClr val="tx1"/>
                </a:solidFill>
              </a:rPr>
              <a:t> </a:t>
            </a:r>
            <a:r>
              <a:rPr lang="en-US" sz="2800" dirty="0" err="1" smtClean="0">
                <a:solidFill>
                  <a:schemeClr val="tx1"/>
                </a:solidFill>
              </a:rPr>
              <a:t>chất</a:t>
            </a:r>
            <a:r>
              <a:rPr lang="en-US" sz="2800" dirty="0" smtClean="0">
                <a:solidFill>
                  <a:schemeClr val="tx1"/>
                </a:solidFill>
              </a:rPr>
              <a:t> </a:t>
            </a:r>
            <a:r>
              <a:rPr lang="en-US" sz="2800" dirty="0" err="1" smtClean="0">
                <a:solidFill>
                  <a:schemeClr val="tx1"/>
                </a:solidFill>
              </a:rPr>
              <a:t>liệu</a:t>
            </a:r>
            <a:r>
              <a:rPr lang="en-US" sz="2800" dirty="0" smtClean="0">
                <a:solidFill>
                  <a:schemeClr val="tx1"/>
                </a:solidFill>
              </a:rPr>
              <a:t> </a:t>
            </a:r>
            <a:r>
              <a:rPr lang="en-US" sz="2800" dirty="0" err="1" smtClean="0">
                <a:solidFill>
                  <a:schemeClr val="tx1"/>
                </a:solidFill>
              </a:rPr>
              <a:t>hội</a:t>
            </a:r>
            <a:r>
              <a:rPr lang="en-US" sz="2800" dirty="0" smtClean="0">
                <a:solidFill>
                  <a:schemeClr val="tx1"/>
                </a:solidFill>
              </a:rPr>
              <a:t> </a:t>
            </a:r>
            <a:r>
              <a:rPr lang="en-US" sz="2800" dirty="0" err="1" smtClean="0">
                <a:solidFill>
                  <a:schemeClr val="tx1"/>
                </a:solidFill>
              </a:rPr>
              <a:t>họa</a:t>
            </a:r>
            <a:r>
              <a:rPr lang="en-US" sz="2800" dirty="0" smtClean="0">
                <a:solidFill>
                  <a:schemeClr val="tx1"/>
                </a:solidFill>
              </a:rPr>
              <a:t> </a:t>
            </a:r>
            <a:r>
              <a:rPr lang="en-US" sz="2800" dirty="0" err="1" smtClean="0">
                <a:solidFill>
                  <a:schemeClr val="tx1"/>
                </a:solidFill>
              </a:rPr>
              <a:t>và</a:t>
            </a:r>
            <a:r>
              <a:rPr lang="en-US" sz="2800" dirty="0" smtClean="0">
                <a:solidFill>
                  <a:schemeClr val="tx1"/>
                </a:solidFill>
              </a:rPr>
              <a:t> </a:t>
            </a:r>
            <a:r>
              <a:rPr lang="en-US" sz="2800" dirty="0" err="1" smtClean="0">
                <a:solidFill>
                  <a:schemeClr val="tx1"/>
                </a:solidFill>
              </a:rPr>
              <a:t>đồ</a:t>
            </a:r>
            <a:r>
              <a:rPr lang="en-US" sz="2800" dirty="0" smtClean="0">
                <a:solidFill>
                  <a:schemeClr val="tx1"/>
                </a:solidFill>
              </a:rPr>
              <a:t> </a:t>
            </a:r>
            <a:r>
              <a:rPr lang="en-US" sz="2800" dirty="0" err="1" smtClean="0">
                <a:solidFill>
                  <a:schemeClr val="tx1"/>
                </a:solidFill>
              </a:rPr>
              <a:t>họa</a:t>
            </a:r>
            <a:endParaRPr lang="en-US" sz="2800" dirty="0" smtClean="0">
              <a:solidFill>
                <a:schemeClr val="tx1"/>
              </a:solidFill>
            </a:endParaRPr>
          </a:p>
          <a:p>
            <a:pPr marL="457200" indent="-457200" algn="l">
              <a:buFontTx/>
              <a:buChar char="-"/>
            </a:pPr>
            <a:r>
              <a:rPr lang="en-US" sz="2800" dirty="0" err="1" smtClean="0">
                <a:solidFill>
                  <a:schemeClr val="tx1"/>
                </a:solidFill>
              </a:rPr>
              <a:t>Biết</a:t>
            </a:r>
            <a:r>
              <a:rPr lang="en-US" sz="2800" dirty="0" smtClean="0">
                <a:solidFill>
                  <a:schemeClr val="tx1"/>
                </a:solidFill>
              </a:rPr>
              <a:t> </a:t>
            </a:r>
            <a:r>
              <a:rPr lang="en-US" sz="2800" dirty="0" err="1" smtClean="0">
                <a:solidFill>
                  <a:schemeClr val="tx1"/>
                </a:solidFill>
              </a:rPr>
              <a:t>yêu</a:t>
            </a:r>
            <a:r>
              <a:rPr lang="en-US" sz="2800" dirty="0" smtClean="0">
                <a:solidFill>
                  <a:schemeClr val="tx1"/>
                </a:solidFill>
              </a:rPr>
              <a:t> </a:t>
            </a:r>
            <a:r>
              <a:rPr lang="en-US" sz="2800" dirty="0" err="1" smtClean="0">
                <a:solidFill>
                  <a:schemeClr val="tx1"/>
                </a:solidFill>
              </a:rPr>
              <a:t>thiên</a:t>
            </a:r>
            <a:r>
              <a:rPr lang="en-US" sz="2800" dirty="0" smtClean="0">
                <a:solidFill>
                  <a:schemeClr val="tx1"/>
                </a:solidFill>
              </a:rPr>
              <a:t> </a:t>
            </a:r>
            <a:r>
              <a:rPr lang="en-US" sz="2800" dirty="0" err="1" smtClean="0">
                <a:solidFill>
                  <a:schemeClr val="tx1"/>
                </a:solidFill>
              </a:rPr>
              <a:t>nhiên</a:t>
            </a:r>
            <a:r>
              <a:rPr lang="en-US" sz="2800" dirty="0" smtClean="0">
                <a:solidFill>
                  <a:schemeClr val="tx1"/>
                </a:solidFill>
              </a:rPr>
              <a:t>, </a:t>
            </a:r>
            <a:r>
              <a:rPr lang="en-US" sz="2800" dirty="0" err="1" smtClean="0">
                <a:solidFill>
                  <a:schemeClr val="tx1"/>
                </a:solidFill>
              </a:rPr>
              <a:t>có</a:t>
            </a:r>
            <a:r>
              <a:rPr lang="en-US" sz="2800" dirty="0" smtClean="0">
                <a:solidFill>
                  <a:schemeClr val="tx1"/>
                </a:solidFill>
              </a:rPr>
              <a:t> ý </a:t>
            </a:r>
            <a:r>
              <a:rPr lang="en-US" sz="2800" dirty="0" err="1" smtClean="0">
                <a:solidFill>
                  <a:schemeClr val="tx1"/>
                </a:solidFill>
              </a:rPr>
              <a:t>thức</a:t>
            </a:r>
            <a:r>
              <a:rPr lang="en-US" sz="2800" dirty="0" smtClean="0">
                <a:solidFill>
                  <a:schemeClr val="tx1"/>
                </a:solidFill>
              </a:rPr>
              <a:t> </a:t>
            </a:r>
            <a:r>
              <a:rPr lang="en-US" sz="2800" dirty="0" err="1" smtClean="0">
                <a:solidFill>
                  <a:schemeClr val="tx1"/>
                </a:solidFill>
              </a:rPr>
              <a:t>bảo</a:t>
            </a:r>
            <a:r>
              <a:rPr lang="en-US" sz="2800" dirty="0" smtClean="0">
                <a:solidFill>
                  <a:schemeClr val="tx1"/>
                </a:solidFill>
              </a:rPr>
              <a:t> </a:t>
            </a:r>
            <a:r>
              <a:rPr lang="en-US" sz="2800" dirty="0" err="1" smtClean="0">
                <a:solidFill>
                  <a:schemeClr val="tx1"/>
                </a:solidFill>
              </a:rPr>
              <a:t>vệ</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r>
              <a:rPr lang="en-US" sz="2800" dirty="0" smtClean="0">
                <a:solidFill>
                  <a:schemeClr val="tx1"/>
                </a:solidFill>
              </a:rPr>
              <a:t> </a:t>
            </a:r>
            <a:r>
              <a:rPr lang="en-US" sz="2800" dirty="0" err="1" smtClean="0">
                <a:solidFill>
                  <a:schemeClr val="tx1"/>
                </a:solidFill>
              </a:rPr>
              <a:t>xanh</a:t>
            </a:r>
            <a:r>
              <a:rPr lang="en-US" sz="2800" dirty="0" smtClean="0">
                <a:solidFill>
                  <a:schemeClr val="tx1"/>
                </a:solidFill>
              </a:rPr>
              <a:t> -</a:t>
            </a:r>
            <a:r>
              <a:rPr lang="en-US" sz="2800" dirty="0" err="1" smtClean="0">
                <a:solidFill>
                  <a:schemeClr val="tx1"/>
                </a:solidFill>
              </a:rPr>
              <a:t>sạch</a:t>
            </a:r>
            <a:r>
              <a:rPr lang="en-US" sz="2800" dirty="0" smtClean="0">
                <a:solidFill>
                  <a:schemeClr val="tx1"/>
                </a:solidFill>
              </a:rPr>
              <a:t> – </a:t>
            </a:r>
            <a:r>
              <a:rPr lang="en-US" sz="2800" dirty="0" err="1" smtClean="0">
                <a:solidFill>
                  <a:schemeClr val="tx1"/>
                </a:solidFill>
              </a:rPr>
              <a:t>đẹp</a:t>
            </a:r>
            <a:r>
              <a:rPr lang="en-US" sz="2800" dirty="0" smtClean="0">
                <a:solidFill>
                  <a:schemeClr val="tx1"/>
                </a:solidFill>
              </a:rPr>
              <a:t>.</a:t>
            </a:r>
            <a:endParaRPr lang="en-US" sz="2800" dirty="0">
              <a:solidFill>
                <a:schemeClr val="tx1"/>
              </a:solidFill>
            </a:endParaRPr>
          </a:p>
        </p:txBody>
      </p:sp>
    </p:spTree>
    <p:extLst>
      <p:ext uri="{BB962C8B-B14F-4D97-AF65-F5344CB8AC3E}">
        <p14:creationId xmlns:p14="http://schemas.microsoft.com/office/powerpoint/2010/main" val="1661075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5770035" y="1257302"/>
            <a:ext cx="4593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endParaRPr lang="vi-VN" sz="3200" b="1">
              <a:cs typeface="Times New Roman" pitchFamily="18" charset="0"/>
            </a:endParaRPr>
          </a:p>
        </p:txBody>
      </p:sp>
      <p:sp>
        <p:nvSpPr>
          <p:cNvPr id="13315" name="Text Box 15"/>
          <p:cNvSpPr txBox="1">
            <a:spLocks noChangeArrowheads="1"/>
          </p:cNvSpPr>
          <p:nvPr/>
        </p:nvSpPr>
        <p:spPr bwMode="auto">
          <a:xfrm>
            <a:off x="914401" y="2178051"/>
            <a:ext cx="10717121" cy="296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lgn="just" eaLnBrk="1" hangingPunct="1">
              <a:spcBef>
                <a:spcPct val="50000"/>
              </a:spcBef>
              <a:buFontTx/>
              <a:buChar char="-"/>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Cảm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nhận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của</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em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về</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sản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phẩm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mĩ</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thuật</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a:p>
            <a:pPr lvl="1" algn="just" eaLnBrk="1" hangingPunct="1">
              <a:spcBef>
                <a:spcPct val="50000"/>
              </a:spcBef>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Thông</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điệp</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về</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môi</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trường</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mà</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sản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phẩm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muốn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gửi</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gắm</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a:p>
            <a:pPr lvl="1" algn="just" eaLnBrk="1" hangingPunct="1">
              <a:spcBef>
                <a:spcPct val="50000"/>
              </a:spcBef>
              <a:buFontTx/>
              <a:buChar char="-"/>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Bố</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cục</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màu</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sắc</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chất</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liệu</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thể</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hiện</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p:txBody>
      </p:sp>
      <p:sp>
        <p:nvSpPr>
          <p:cNvPr id="13316" name="TextBox 1"/>
          <p:cNvSpPr txBox="1">
            <a:spLocks noChangeArrowheads="1"/>
          </p:cNvSpPr>
          <p:nvPr/>
        </p:nvSpPr>
        <p:spPr bwMode="auto">
          <a:xfrm>
            <a:off x="905935" y="762000"/>
            <a:ext cx="872520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4267" b="1" dirty="0">
                <a:solidFill>
                  <a:srgbClr val="FF0000"/>
                </a:solidFill>
              </a:rPr>
              <a:t>* </a:t>
            </a:r>
            <a:r>
              <a:rPr lang="en-GB" sz="4267" b="1" dirty="0" err="1">
                <a:solidFill>
                  <a:srgbClr val="FF0000"/>
                </a:solidFill>
              </a:rPr>
              <a:t>Thảo</a:t>
            </a:r>
            <a:r>
              <a:rPr lang="en-GB" sz="4267" b="1" dirty="0">
                <a:solidFill>
                  <a:srgbClr val="FF0000"/>
                </a:solidFill>
              </a:rPr>
              <a:t> </a:t>
            </a:r>
            <a:r>
              <a:rPr lang="en-GB" sz="4267" b="1" dirty="0" err="1">
                <a:solidFill>
                  <a:srgbClr val="FF0000"/>
                </a:solidFill>
              </a:rPr>
              <a:t>luận</a:t>
            </a:r>
            <a:r>
              <a:rPr lang="en-GB" sz="4267" b="1" dirty="0">
                <a:solidFill>
                  <a:srgbClr val="FF0000"/>
                </a:solidFill>
              </a:rPr>
              <a:t> </a:t>
            </a:r>
            <a:r>
              <a:rPr lang="en-GB" sz="4267" b="1" dirty="0" err="1">
                <a:solidFill>
                  <a:srgbClr val="FF0000"/>
                </a:solidFill>
              </a:rPr>
              <a:t>và</a:t>
            </a:r>
            <a:r>
              <a:rPr lang="en-GB" sz="4267" b="1" dirty="0">
                <a:solidFill>
                  <a:srgbClr val="FF0000"/>
                </a:solidFill>
              </a:rPr>
              <a:t> </a:t>
            </a:r>
            <a:r>
              <a:rPr lang="en-GB" sz="4267" b="1" dirty="0" err="1">
                <a:solidFill>
                  <a:srgbClr val="FF0000"/>
                </a:solidFill>
              </a:rPr>
              <a:t>phân</a:t>
            </a:r>
            <a:r>
              <a:rPr lang="en-GB" sz="4267" b="1" dirty="0">
                <a:solidFill>
                  <a:srgbClr val="FF0000"/>
                </a:solidFill>
              </a:rPr>
              <a:t> </a:t>
            </a:r>
            <a:r>
              <a:rPr lang="en-GB" sz="4267" b="1" dirty="0" err="1">
                <a:solidFill>
                  <a:srgbClr val="FF0000"/>
                </a:solidFill>
              </a:rPr>
              <a:t>tích</a:t>
            </a:r>
            <a:r>
              <a:rPr lang="en-GB" sz="4267" b="1" dirty="0">
                <a:solidFill>
                  <a:srgbClr val="FF0000"/>
                </a:solidFill>
              </a:rPr>
              <a:t> </a:t>
            </a:r>
            <a:r>
              <a:rPr lang="en-GB" sz="4267" b="1" dirty="0" err="1">
                <a:solidFill>
                  <a:srgbClr val="FF0000"/>
                </a:solidFill>
              </a:rPr>
              <a:t>sản</a:t>
            </a:r>
            <a:r>
              <a:rPr lang="en-GB" sz="4267" b="1" dirty="0">
                <a:solidFill>
                  <a:srgbClr val="FF0000"/>
                </a:solidFill>
              </a:rPr>
              <a:t> </a:t>
            </a:r>
            <a:r>
              <a:rPr lang="en-GB" sz="4267" b="1" dirty="0" err="1" smtClean="0">
                <a:solidFill>
                  <a:srgbClr val="FF0000"/>
                </a:solidFill>
              </a:rPr>
              <a:t>phẩm</a:t>
            </a:r>
            <a:r>
              <a:rPr lang="en-GB" sz="4267" b="1" dirty="0" smtClean="0">
                <a:solidFill>
                  <a:srgbClr val="FF0000"/>
                </a:solidFill>
              </a:rPr>
              <a:t>:</a:t>
            </a:r>
            <a:endParaRPr lang="en-GB" sz="4267" b="1" dirty="0">
              <a:solidFill>
                <a:srgbClr val="FF0000"/>
              </a:solidFill>
            </a:endParaRPr>
          </a:p>
        </p:txBody>
      </p:sp>
    </p:spTree>
    <p:extLst>
      <p:ext uri="{BB962C8B-B14F-4D97-AF65-F5344CB8AC3E}">
        <p14:creationId xmlns:p14="http://schemas.microsoft.com/office/powerpoint/2010/main" val="397993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1688403" y="319848"/>
            <a:ext cx="4196397" cy="998153"/>
          </a:xfrm>
          <a:prstGeom prst="rect">
            <a:avLst/>
          </a:prstGeom>
        </p:spPr>
        <p:txBody>
          <a:bodyPr spcFirstLastPara="1" vert="horz" wrap="square" lIns="121900" tIns="121900" rIns="121900" bIns="121900" rtlCol="0" anchor="t" anchorCtr="0">
            <a:noAutofit/>
          </a:bodyPr>
          <a:lstStyle/>
          <a:p>
            <a:pPr marL="0" indent="0" algn="l"/>
            <a:r>
              <a:rPr lang="en-US" sz="4800" dirty="0">
                <a:solidFill>
                  <a:schemeClr val="tx2">
                    <a:lumMod val="50000"/>
                  </a:schemeClr>
                </a:solidFill>
                <a:latin typeface="Bahnschrift SemiBold" pitchFamily="34" charset="0"/>
                <a:cs typeface="Times New Roman" panose="02020603050405020304" pitchFamily="18" charset="0"/>
              </a:rPr>
              <a:t>IV. VẬN DỤNG</a:t>
            </a:r>
          </a:p>
        </p:txBody>
      </p:sp>
      <p:sp>
        <p:nvSpPr>
          <p:cNvPr id="16" name="TextBox 1"/>
          <p:cNvSpPr txBox="1">
            <a:spLocks noChangeArrowheads="1"/>
          </p:cNvSpPr>
          <p:nvPr/>
        </p:nvSpPr>
        <p:spPr bwMode="auto">
          <a:xfrm>
            <a:off x="1482183" y="1268046"/>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3" name="Rectangle 2"/>
          <p:cNvSpPr/>
          <p:nvPr/>
        </p:nvSpPr>
        <p:spPr>
          <a:xfrm>
            <a:off x="1482183" y="2254908"/>
            <a:ext cx="8195771" cy="2677656"/>
          </a:xfrm>
          <a:prstGeom prst="rect">
            <a:avLst/>
          </a:prstGeom>
        </p:spPr>
        <p:txBody>
          <a:bodyPr wrap="square">
            <a:spAutoFit/>
          </a:bodyPr>
          <a:lstStyle/>
          <a:p>
            <a:r>
              <a:rPr lang="vi-VN" sz="2400" b="1" dirty="0">
                <a:solidFill>
                  <a:srgbClr val="FF0000"/>
                </a:solidFill>
              </a:rPr>
              <a:t>Hội </a:t>
            </a:r>
            <a:r>
              <a:rPr lang="vi-VN" sz="2400" b="1" dirty="0" smtClean="0">
                <a:solidFill>
                  <a:srgbClr val="FF0000"/>
                </a:solidFill>
              </a:rPr>
              <a:t>họa</a:t>
            </a:r>
            <a:r>
              <a:rPr lang="en-US" sz="2400" b="1" dirty="0" smtClean="0">
                <a:solidFill>
                  <a:srgbClr val="FF0000"/>
                </a:solidFill>
              </a:rPr>
              <a:t>: </a:t>
            </a:r>
            <a:r>
              <a:rPr lang="vi-VN" sz="2400" dirty="0">
                <a:solidFill>
                  <a:srgbClr val="FF0000"/>
                </a:solidFill>
              </a:rPr>
              <a:t> là một ngành </a:t>
            </a:r>
            <a:r>
              <a:rPr lang="vi-VN" sz="2400" dirty="0">
                <a:solidFill>
                  <a:srgbClr val="FF0000"/>
                </a:solidFill>
                <a:hlinkClick r:id="rId3" tooltip="Nghệ thuật"/>
              </a:rPr>
              <a:t>nghệ thuật</a:t>
            </a:r>
            <a:r>
              <a:rPr lang="vi-VN" sz="2400" dirty="0">
                <a:solidFill>
                  <a:srgbClr val="FF0000"/>
                </a:solidFill>
              </a:rPr>
              <a:t> trong đó </a:t>
            </a:r>
            <a:r>
              <a:rPr lang="vi-VN" sz="2400" dirty="0">
                <a:solidFill>
                  <a:srgbClr val="FF0000"/>
                </a:solidFill>
                <a:hlinkClick r:id="rId4" tooltip="Loài người"/>
              </a:rPr>
              <a:t>con người</a:t>
            </a:r>
            <a:r>
              <a:rPr lang="vi-VN" sz="2400" dirty="0">
                <a:solidFill>
                  <a:srgbClr val="FF0000"/>
                </a:solidFill>
              </a:rPr>
              <a:t> sử dụng </a:t>
            </a:r>
            <a:r>
              <a:rPr lang="vi-VN" sz="2400" dirty="0">
                <a:solidFill>
                  <a:srgbClr val="FF0000"/>
                </a:solidFill>
                <a:hlinkClick r:id="rId5" tooltip="Màu vẽ (trang không tồn tại)"/>
              </a:rPr>
              <a:t>màu vẽ</a:t>
            </a:r>
            <a:r>
              <a:rPr lang="vi-VN" sz="2400" dirty="0">
                <a:solidFill>
                  <a:srgbClr val="FF0000"/>
                </a:solidFill>
              </a:rPr>
              <a:t> để tô lên một bề mặt như là </a:t>
            </a:r>
            <a:r>
              <a:rPr lang="vi-VN" sz="2400" dirty="0">
                <a:solidFill>
                  <a:srgbClr val="FF0000"/>
                </a:solidFill>
                <a:hlinkClick r:id="rId6" tooltip="Giấy"/>
              </a:rPr>
              <a:t>giấy</a:t>
            </a:r>
            <a:r>
              <a:rPr lang="vi-VN" sz="2400" dirty="0">
                <a:solidFill>
                  <a:srgbClr val="FF0000"/>
                </a:solidFill>
              </a:rPr>
              <a:t>, hoặc </a:t>
            </a:r>
            <a:r>
              <a:rPr lang="vi-VN" sz="2400" dirty="0">
                <a:solidFill>
                  <a:srgbClr val="FF0000"/>
                </a:solidFill>
                <a:hlinkClick r:id="rId7" tooltip="Vải"/>
              </a:rPr>
              <a:t>vải</a:t>
            </a:r>
            <a:r>
              <a:rPr lang="vi-VN" sz="2400" dirty="0">
                <a:solidFill>
                  <a:srgbClr val="FF0000"/>
                </a:solidFill>
              </a:rPr>
              <a:t>,... để thể hiện các ý tưởng nghệ thuật. Thông thường, công việc này do </a:t>
            </a:r>
            <a:r>
              <a:rPr lang="vi-VN" sz="2400" dirty="0">
                <a:solidFill>
                  <a:srgbClr val="FF0000"/>
                </a:solidFill>
                <a:hlinkClick r:id="rId8" tooltip="Họa sĩ"/>
              </a:rPr>
              <a:t>họa sĩ</a:t>
            </a:r>
            <a:r>
              <a:rPr lang="vi-VN" sz="2400" dirty="0">
                <a:solidFill>
                  <a:srgbClr val="FF0000"/>
                </a:solidFill>
              </a:rPr>
              <a:t> thực hiện. (Họa sĩ là từ dùng để chỉ những người coi hội họa là nghề nghiệp của mình). Kết quả của công việc đó là các </a:t>
            </a:r>
            <a:r>
              <a:rPr lang="vi-VN" sz="2400" dirty="0">
                <a:solidFill>
                  <a:srgbClr val="FF0000"/>
                </a:solidFill>
                <a:hlinkClick r:id="rId9" tooltip="Tác phẩm hội họa (trang không tồn tại)"/>
              </a:rPr>
              <a:t>tác phẩm hội họa</a:t>
            </a:r>
            <a:r>
              <a:rPr lang="vi-VN" sz="2400" dirty="0">
                <a:solidFill>
                  <a:srgbClr val="FF0000"/>
                </a:solidFill>
              </a:rPr>
              <a:t> hay còn gọi là các </a:t>
            </a:r>
            <a:r>
              <a:rPr lang="vi-VN" sz="2400" dirty="0">
                <a:solidFill>
                  <a:srgbClr val="FF0000"/>
                </a:solidFill>
                <a:hlinkClick r:id="rId10" tooltip="Tranh vẽ"/>
              </a:rPr>
              <a:t>tranh vẽ</a:t>
            </a:r>
            <a:r>
              <a:rPr lang="vi-VN" sz="2400" dirty="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570248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ội Họa Là Gì? Những Thông Tin Cần Biết Về Hội Họa - 1ho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640"/>
            <a:ext cx="5917473" cy="6034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ào lưu hội họa ấn tượng là gì? - designs.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601641"/>
            <a:ext cx="5943599" cy="603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0" y="-61554"/>
            <a:ext cx="63584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Bạn biết gì về hội họa? – Multimedia wiki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53707"/>
            <a:ext cx="5172890" cy="55948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ultimediawikiblog.files.wordpress.com/2015/12/duong-net-trong-hoi-h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009" y="753707"/>
            <a:ext cx="6266997" cy="5594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ultimediawikiblog.files.wordpress.com/2015/12/hoi-hoa-la-g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008" y="753707"/>
            <a:ext cx="6266997" cy="559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7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Tranh sơn dầu là gì? - designs.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3" y="601640"/>
            <a:ext cx="5486399" cy="6138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ức mạnh vô song của sơn dầu trong hội họa thời Phục hưng nước 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425" y="16865"/>
            <a:ext cx="6061166" cy="34861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11 họa sĩ nổi tiếng nhất Việt Nam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425" y="3503016"/>
            <a:ext cx="6061166" cy="323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08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1688403" y="319848"/>
            <a:ext cx="4196397" cy="998153"/>
          </a:xfrm>
          <a:prstGeom prst="rect">
            <a:avLst/>
          </a:prstGeom>
        </p:spPr>
        <p:txBody>
          <a:bodyPr spcFirstLastPara="1" vert="horz" wrap="square" lIns="121900" tIns="121900" rIns="121900" bIns="121900" rtlCol="0" anchor="t" anchorCtr="0">
            <a:noAutofit/>
          </a:bodyPr>
          <a:lstStyle/>
          <a:p>
            <a:pPr marL="0" indent="0" algn="l"/>
            <a:r>
              <a:rPr lang="en-US" sz="4800" dirty="0">
                <a:solidFill>
                  <a:schemeClr val="tx2">
                    <a:lumMod val="50000"/>
                  </a:schemeClr>
                </a:solidFill>
                <a:latin typeface="Bahnschrift SemiBold" pitchFamily="34" charset="0"/>
                <a:cs typeface="Times New Roman" panose="02020603050405020304" pitchFamily="18" charset="0"/>
              </a:rPr>
              <a:t>IV. VẬN DỤNG</a:t>
            </a:r>
          </a:p>
        </p:txBody>
      </p:sp>
      <p:sp>
        <p:nvSpPr>
          <p:cNvPr id="16" name="TextBox 1"/>
          <p:cNvSpPr txBox="1">
            <a:spLocks noChangeArrowheads="1"/>
          </p:cNvSpPr>
          <p:nvPr/>
        </p:nvSpPr>
        <p:spPr bwMode="auto">
          <a:xfrm>
            <a:off x="1482183" y="1268046"/>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2" name="Rectangle 1"/>
          <p:cNvSpPr/>
          <p:nvPr/>
        </p:nvSpPr>
        <p:spPr>
          <a:xfrm>
            <a:off x="1274041" y="1914377"/>
            <a:ext cx="8912299" cy="3416320"/>
          </a:xfrm>
          <a:prstGeom prst="rect">
            <a:avLst/>
          </a:prstGeom>
        </p:spPr>
        <p:txBody>
          <a:bodyPr wrap="square">
            <a:spAutoFit/>
          </a:bodyPr>
          <a:lstStyle/>
          <a:p>
            <a:pPr algn="just"/>
            <a:r>
              <a:rPr lang="en-US" sz="2400" dirty="0">
                <a:solidFill>
                  <a:srgbClr val="000000"/>
                </a:solidFill>
                <a:latin typeface="arial" panose="020B0604020202020204" pitchFamily="34" charset="0"/>
              </a:rPr>
              <a:t>Đ</a:t>
            </a:r>
            <a:r>
              <a:rPr lang="vi-VN" sz="2400" dirty="0" smtClean="0">
                <a:solidFill>
                  <a:srgbClr val="000000"/>
                </a:solidFill>
                <a:latin typeface="arial" panose="020B0604020202020204" pitchFamily="34" charset="0"/>
              </a:rPr>
              <a:t>ồ </a:t>
            </a:r>
            <a:r>
              <a:rPr lang="vi-VN" sz="2400" dirty="0">
                <a:solidFill>
                  <a:srgbClr val="000000"/>
                </a:solidFill>
                <a:latin typeface="arial" panose="020B0604020202020204" pitchFamily="34" charset="0"/>
              </a:rPr>
              <a:t>họa được định nghĩa là các hình ảnh hoặc các thiết kế trực quan trên một số bề mặt ví dụ như giấy, tường, đá, các tấm poster hoặc các mặt báo. Trong thời buổi hiện đại ngày nay chúng ta có thể bắt gặp các “đồ họa” ngay trên các thiết kế sản xuất, trong các thiết kế chữ cũng như trong các phần mềm giải trí và làm việc. Hình ảnh hiện nay được sáng tạo chủ yếu trên máy vi tính nên được gọi là đồ họa máy tính.</a:t>
            </a:r>
          </a:p>
          <a:p>
            <a:pPr algn="just"/>
            <a:r>
              <a:rPr lang="vi-VN" sz="2400" dirty="0">
                <a:solidFill>
                  <a:srgbClr val="000000"/>
                </a:solidFill>
                <a:latin typeface="arial" panose="020B0604020202020204" pitchFamily="34" charset="0"/>
              </a:rPr>
              <a:t>Một số ví dụ về đồ họa dễ thây như: hình ảnh, tranh vẽ, các bộ phim, tác phẩm điêu khắc, các hình 3D….</a:t>
            </a:r>
            <a:endParaRPr lang="vi-VN"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466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Thiết kế Đồ Họa] 8 Lĩnh vực chính trong Thiết kế Đồ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8" y="601640"/>
            <a:ext cx="11482250" cy="619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10 Phong cách thiết kế đồ họa được SĂN ĐÓN nhất năm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331" y="601640"/>
            <a:ext cx="7772401"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25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Tìm hiểu về truyền thống tranh khắc gỗ Việt Nam - Nghề G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01639"/>
            <a:ext cx="5683522" cy="60865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ANH KHẮC GỖ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727" y="487544"/>
            <a:ext cx="6222274" cy="609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817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ranh khắc gỗ là gì? - designs.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971973"/>
            <a:ext cx="5863371" cy="553332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ranh khắc gỗ Việt Nam, từ truyền thống đến hiện đạ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Khơi dậy thú chơi tranh Tết dân gian - Hànội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802" y="160337"/>
            <a:ext cx="5734594" cy="33927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Đồ án Tranh khắc: những tác phẩm nghệ thuật khó quên của sinh viên Thiết kế  Đồ họa - DH Văn L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813" y="3696569"/>
            <a:ext cx="5646583" cy="316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93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4" name="Google Shape;694;p29"/>
          <p:cNvSpPr txBox="1">
            <a:spLocks noGrp="1"/>
          </p:cNvSpPr>
          <p:nvPr>
            <p:ph type="title"/>
          </p:nvPr>
        </p:nvSpPr>
        <p:spPr>
          <a:xfrm>
            <a:off x="718458" y="2080636"/>
            <a:ext cx="10108872" cy="1631200"/>
          </a:xfrm>
          <a:prstGeom prst="rect">
            <a:avLst/>
          </a:prstGeom>
        </p:spPr>
        <p:txBody>
          <a:bodyPr spcFirstLastPara="1" vert="horz" wrap="square" lIns="121900" tIns="121900" rIns="121900" bIns="121900" rtlCol="0" anchor="t" anchorCtr="0">
            <a:noAutofit/>
          </a:bodyPr>
          <a:lstStyle/>
          <a:p>
            <a:pPr lvl="0"/>
            <a:r>
              <a:rPr lang="en-US" sz="4400" dirty="0">
                <a:solidFill>
                  <a:schemeClr val="tx2">
                    <a:lumMod val="75000"/>
                  </a:schemeClr>
                </a:solidFill>
              </a:rPr>
              <a:t>I. QUAN SÁT VÀ NHẬN THỨC</a:t>
            </a:r>
            <a:endParaRPr sz="4400" dirty="0">
              <a:solidFill>
                <a:schemeClr val="tx2">
                  <a:lumMod val="75000"/>
                </a:schemeClr>
              </a:solidFill>
            </a:endParaRPr>
          </a:p>
        </p:txBody>
      </p:sp>
      <p:grpSp>
        <p:nvGrpSpPr>
          <p:cNvPr id="15" name="Google Shape;684;p29"/>
          <p:cNvGrpSpPr/>
          <p:nvPr/>
        </p:nvGrpSpPr>
        <p:grpSpPr>
          <a:xfrm rot="8853947" flipV="1">
            <a:off x="7339265" y="4837527"/>
            <a:ext cx="1686239" cy="1722384"/>
            <a:chOff x="5161625" y="732525"/>
            <a:chExt cx="456050" cy="288425"/>
          </a:xfrm>
        </p:grpSpPr>
        <p:sp>
          <p:nvSpPr>
            <p:cNvPr id="16"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1"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2"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41879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circle(in)">
                                      <p:cBhvr>
                                        <p:cTn id="7" dur="2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ạo sản phẩm từ vật liệu đã qua sử dụng - trang 61 - SGK Mĩ thuật 6 - Chân  trời sáng tạo | Mĩ thuật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2" y="762967"/>
            <a:ext cx="5435327" cy="56508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35+ Cách tái chế chai nhựa thành đồ chơi, đồ dùng học tập, chậu hoa. |  Clean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15392"/>
            <a:ext cx="5464484" cy="45669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ẹo hay] 42 cách tái chế chai nhựa thành đồ dùng trong nhà cực kỳ hữu í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970" y="762967"/>
            <a:ext cx="6152607" cy="565089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7+ cách tái chế chai nhựa thành đồ dùng gia đình hữu í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146" y="762966"/>
            <a:ext cx="6149431" cy="565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barn(inVertical)">
                                      <p:cBhvr>
                                        <p:cTn id="14" dur="500"/>
                                        <p:tgtEl>
                                          <p:spTgt spid="410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circle(in)">
                                      <p:cBhvr>
                                        <p:cTn id="19" dur="20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1000"/>
                                        <p:tgtEl>
                                          <p:spTgt spid="4104"/>
                                        </p:tgtEl>
                                      </p:cBhvr>
                                    </p:animEffect>
                                    <p:anim calcmode="lin" valueType="num">
                                      <p:cBhvr>
                                        <p:cTn id="25" dur="1000" fill="hold"/>
                                        <p:tgtEl>
                                          <p:spTgt spid="4104"/>
                                        </p:tgtEl>
                                        <p:attrNameLst>
                                          <p:attrName>ppt_x</p:attrName>
                                        </p:attrNameLst>
                                      </p:cBhvr>
                                      <p:tavLst>
                                        <p:tav tm="0">
                                          <p:val>
                                            <p:strVal val="#ppt_x"/>
                                          </p:val>
                                        </p:tav>
                                        <p:tav tm="100000">
                                          <p:val>
                                            <p:strVal val="#ppt_x"/>
                                          </p:val>
                                        </p:tav>
                                      </p:tavLst>
                                    </p:anim>
                                    <p:anim calcmode="lin" valueType="num">
                                      <p:cBhvr>
                                        <p:cTn id="2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6" name="TextBox 1"/>
          <p:cNvSpPr txBox="1">
            <a:spLocks noChangeArrowheads="1"/>
          </p:cNvSpPr>
          <p:nvPr/>
        </p:nvSpPr>
        <p:spPr bwMode="auto">
          <a:xfrm>
            <a:off x="1662058" y="36905"/>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18" name="Text Box 10"/>
          <p:cNvSpPr txBox="1">
            <a:spLocks noChangeArrowheads="1"/>
          </p:cNvSpPr>
          <p:nvPr/>
        </p:nvSpPr>
        <p:spPr bwMode="auto">
          <a:xfrm>
            <a:off x="1662058" y="829946"/>
            <a:ext cx="80992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a:solidFill>
                  <a:srgbClr val="FF0000"/>
                </a:solidFill>
                <a:cs typeface="Calibri" pitchFamily="34" charset="0"/>
              </a:rPr>
              <a:t> </a:t>
            </a:r>
            <a:r>
              <a:rPr lang="en-US" sz="3200" b="1" smtClean="0">
                <a:solidFill>
                  <a:srgbClr val="FF0000"/>
                </a:solidFill>
                <a:cs typeface="Calibri" pitchFamily="34" charset="0"/>
              </a:rPr>
              <a:t> =&gt; </a:t>
            </a:r>
            <a:r>
              <a:rPr lang="en-US" sz="3200" b="1" i="1" smtClean="0">
                <a:solidFill>
                  <a:srgbClr val="FF0000"/>
                </a:solidFill>
                <a:cs typeface="Calibri" pitchFamily="34" charset="0"/>
              </a:rPr>
              <a:t>Thông</a:t>
            </a:r>
            <a:r>
              <a:rPr lang="en-US" sz="3200" b="1" i="1" dirty="0" smtClean="0">
                <a:solidFill>
                  <a:srgbClr val="FF0000"/>
                </a:solidFill>
                <a:cs typeface="Calibri" pitchFamily="34" charset="0"/>
              </a:rPr>
              <a:t> qua </a:t>
            </a:r>
            <a:r>
              <a:rPr lang="en-US" sz="3200" b="1" i="1" dirty="0" err="1" smtClean="0">
                <a:solidFill>
                  <a:srgbClr val="FF0000"/>
                </a:solidFill>
                <a:cs typeface="Calibri" pitchFamily="34" charset="0"/>
              </a:rPr>
              <a:t>các</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hoạt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động</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nghệ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thuật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người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nghệ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sĩ</a:t>
            </a:r>
            <a:r>
              <a:rPr lang="en-US" sz="3200" b="1" i="1" dirty="0" smtClean="0">
                <a:solidFill>
                  <a:srgbClr val="FF0000"/>
                </a:solidFill>
                <a:cs typeface="Calibri" pitchFamily="34" charset="0"/>
              </a:rPr>
              <a:t> sang </a:t>
            </a:r>
            <a:r>
              <a:rPr lang="en-US" sz="3200" b="1" i="1" dirty="0" err="1" smtClean="0">
                <a:solidFill>
                  <a:srgbClr val="FF0000"/>
                </a:solidFill>
                <a:cs typeface="Calibri" pitchFamily="34" charset="0"/>
              </a:rPr>
              <a:t>tạo</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tác</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phẩm</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mĩ</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thuật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để</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tuyên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truyền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và</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chuyển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tải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thông</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điệp</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góp</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phần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bảo</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vệ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môi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trường</a:t>
            </a:r>
            <a:r>
              <a:rPr lang="en-US" sz="3200" b="1" i="1" dirty="0" smtClean="0">
                <a:solidFill>
                  <a:srgbClr val="FF0000"/>
                </a:solidFill>
                <a:cs typeface="Calibri" pitchFamily="34" charset="0"/>
              </a:rPr>
              <a:t>.</a:t>
            </a:r>
            <a:endParaRPr lang="vi-VN" sz="3200" b="1" i="1" dirty="0">
              <a:solidFill>
                <a:srgbClr val="FF0000"/>
              </a:solidFill>
              <a:cs typeface="Times New Roman" pitchFamily="18" charset="0"/>
            </a:endParaRPr>
          </a:p>
        </p:txBody>
      </p:sp>
      <p:pic>
        <p:nvPicPr>
          <p:cNvPr id="9218" name="Picture 2" descr="6 loại vật liệu tái chế hữu ích nhất hiện nay - CafeLand.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89" y="2892049"/>
            <a:ext cx="7595079" cy="382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97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9" name="TextBox 5"/>
          <p:cNvSpPr txBox="1">
            <a:spLocks noChangeArrowheads="1"/>
          </p:cNvSpPr>
          <p:nvPr/>
        </p:nvSpPr>
        <p:spPr bwMode="auto">
          <a:xfrm>
            <a:off x="1742920" y="0"/>
            <a:ext cx="77201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err="1">
                <a:solidFill>
                  <a:srgbClr val="FF0000"/>
                </a:solidFill>
                <a:latin typeface="Times New Roman" panose="02020603050405020304" pitchFamily="18" charset="0"/>
                <a:cs typeface="Times New Roman" panose="02020603050405020304" pitchFamily="18" charset="0"/>
              </a:rPr>
              <a:t>Chuẩn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bị</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bài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smtClean="0">
                <a:solidFill>
                  <a:srgbClr val="FF0000"/>
                </a:solidFill>
                <a:latin typeface="Times New Roman" panose="02020603050405020304" pitchFamily="18" charset="0"/>
                <a:cs typeface="Times New Roman" panose="02020603050405020304" pitchFamily="18" charset="0"/>
              </a:rPr>
              <a:t>12</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Ngày</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hội</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thời</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trang</a:t>
            </a:r>
            <a:endParaRPr lang="en-US" altLang="vi-VN"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b="1"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Sưu</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tầm</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tranh</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ảnh</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về</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thời</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trang</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Chuẩn</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bị</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vải</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giấy</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hoa</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lá</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cây</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khô</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hiết Kế Thời Trang/ Những Thiết Kế Đầm Dạ Hội Được Làm Từ Hoa Quả,Lá Cây  /The design of Shock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1938993"/>
            <a:ext cx="10414328" cy="491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75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51" y="1588"/>
            <a:ext cx="111295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2486562"/>
            <a:ext cx="5334000"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0">
                <a:solidFill>
                  <a:srgbClr val="CC0099"/>
                </a:solidFill>
                <a:latin typeface="VNI 27 Bendigo" pitchFamily="2" charset="0"/>
              </a:rPr>
              <a:t>Thanh you !</a:t>
            </a:r>
          </a:p>
        </p:txBody>
      </p:sp>
    </p:spTree>
    <p:extLst>
      <p:ext uri="{BB962C8B-B14F-4D97-AF65-F5344CB8AC3E}">
        <p14:creationId xmlns:p14="http://schemas.microsoft.com/office/powerpoint/2010/main" val="2349720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9" y="304800"/>
            <a:ext cx="492905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mall_38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581400"/>
            <a:ext cx="49290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2009811143955_Lanh%20825%20-%20IMG_18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5" y="304800"/>
            <a:ext cx="519248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moitruo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4" y="3429000"/>
            <a:ext cx="519248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4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edg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checkerboard(across)">
                                      <p:cBhvr>
                                        <p:cTn id="17" dur="500"/>
                                        <p:tgtEl>
                                          <p:spTgt spid="7173"/>
                                        </p:tgtEl>
                                      </p:cBhvr>
                                    </p:animEffect>
                                  </p:childTnLst>
                                </p:cTn>
                              </p:par>
                              <p:par>
                                <p:cTn id="18" presetID="5" presetClass="entr" presetSubtype="10"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checkerboard(across)">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79342" y="10025110"/>
            <a:ext cx="8689976" cy="2423160"/>
          </a:xfrm>
        </p:spPr>
        <p:txBody>
          <a:bodyPr>
            <a:noAutofit/>
          </a:bodyPr>
          <a:lstStyle/>
          <a:p>
            <a:endParaRPr lang="en-US" sz="5400" b="1" dirty="0">
              <a:solidFill>
                <a:srgbClr val="0070C0"/>
              </a:solidFill>
            </a:endParaRPr>
          </a:p>
        </p:txBody>
      </p:sp>
      <p:pic>
        <p:nvPicPr>
          <p:cNvPr id="1026" name="Picture 2" descr="https://static.tuoitre.vn/tto/i/s626/2016/10/11/10d4b4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887" y="298909"/>
            <a:ext cx="5595002" cy="3627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achvietdongnai.com/public/userfiles/images/bv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943" y="286998"/>
            <a:ext cx="5746890" cy="36276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 Tĩnh: Phát huy vai trò của tuổi trẻ trong tham gia bảo vệ môi trường b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831" y="3829338"/>
            <a:ext cx="5595002" cy="3040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ú trọng phát triển mảng xanh đô thị | Cổng thông tin điện tử tỉnh Bà Rịa  - Vũng T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831" y="3938452"/>
            <a:ext cx="5746890" cy="29314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188259" y="549836"/>
            <a:ext cx="563431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a:solidFill>
                  <a:srgbClr val="FF0000"/>
                </a:solidFill>
                <a:latin typeface="Aztek" panose="02020800000000000000" pitchFamily="18" charset="0"/>
                <a:cs typeface="Aztek" panose="02020800000000000000" pitchFamily="18" charset="0"/>
              </a:rPr>
              <a:t>N</a:t>
            </a:r>
            <a:r>
              <a:rPr lang="en-US" altLang="en-US" sz="4000" dirty="0" err="1" smtClean="0">
                <a:solidFill>
                  <a:srgbClr val="FF0000"/>
                </a:solidFill>
                <a:latin typeface="Aztek" panose="02020800000000000000" pitchFamily="18" charset="0"/>
                <a:cs typeface="Aztek" panose="02020800000000000000" pitchFamily="18" charset="0"/>
              </a:rPr>
              <a:t>hững</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bức</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ảnh</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trên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nói</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đến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vấn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đề</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nào</a:t>
            </a:r>
            <a:r>
              <a:rPr lang="en-US" altLang="en-US" sz="4000" dirty="0" smtClean="0">
                <a:solidFill>
                  <a:srgbClr val="FF0000"/>
                </a:solidFill>
                <a:latin typeface="Aztek" panose="02020800000000000000" pitchFamily="18" charset="0"/>
                <a:cs typeface="Aztek" panose="02020800000000000000" pitchFamily="18" charset="0"/>
              </a:rPr>
              <a:t>?</a:t>
            </a:r>
            <a:r>
              <a:rPr lang="en-US" altLang="en-US" sz="1800" dirty="0">
                <a:solidFill>
                  <a:srgbClr val="FF0000"/>
                </a:solidFill>
                <a:latin typeface="Arial" panose="020B0604020202020204" pitchFamily="34" charset="0"/>
              </a:rPr>
              <a:t/>
            </a:r>
            <a:br>
              <a:rPr lang="en-US" altLang="en-US" sz="1800" dirty="0">
                <a:solidFill>
                  <a:srgbClr val="FF0000"/>
                </a:solidFill>
                <a:latin typeface="Arial" panose="020B0604020202020204" pitchFamily="34" charset="0"/>
              </a:rPr>
            </a:br>
            <a:endParaRPr lang="en-US" altLang="en-US" sz="1800" dirty="0">
              <a:solidFill>
                <a:srgbClr val="FF0000"/>
              </a:solidFill>
              <a:latin typeface="Arial" panose="020B0604020202020204" pitchFamily="34" charset="0"/>
            </a:endParaRPr>
          </a:p>
        </p:txBody>
      </p:sp>
      <p:sp>
        <p:nvSpPr>
          <p:cNvPr id="10" name="Rectangle 9"/>
          <p:cNvSpPr/>
          <p:nvPr/>
        </p:nvSpPr>
        <p:spPr>
          <a:xfrm>
            <a:off x="188259" y="2631444"/>
            <a:ext cx="6295294" cy="1569660"/>
          </a:xfrm>
          <a:prstGeom prst="rect">
            <a:avLst/>
          </a:prstGeom>
        </p:spPr>
        <p:txBody>
          <a:bodyPr wrap="square">
            <a:spAutoFit/>
          </a:bodyPr>
          <a:lstStyle/>
          <a:p>
            <a:pPr lvl="0"/>
            <a:r>
              <a:rPr lang="en-US" sz="3200" b="1" i="1" dirty="0" err="1" smtClean="0">
                <a:solidFill>
                  <a:srgbClr val="0070C0"/>
                </a:solidFill>
                <a:latin typeface="Times New Roman" panose="02020603050405020304" pitchFamily="18" charset="0"/>
                <a:cs typeface="Times New Roman" panose="02020603050405020304" pitchFamily="18" charset="0"/>
              </a:rPr>
              <a:t>Trả</a:t>
            </a:r>
            <a:r>
              <a:rPr lang="en-US" sz="3200" b="1" i="1" dirty="0" smtClean="0">
                <a:solidFill>
                  <a:srgbClr val="0070C0"/>
                </a:solidFill>
                <a:latin typeface="Times New Roman" panose="02020603050405020304" pitchFamily="18" charset="0"/>
                <a:cs typeface="Times New Roman" panose="02020603050405020304" pitchFamily="18" charset="0"/>
              </a:rPr>
              <a:t> </a:t>
            </a:r>
            <a:r>
              <a:rPr lang="en-US" sz="3200" b="1" i="1" dirty="0" err="1" smtClean="0">
                <a:solidFill>
                  <a:srgbClr val="0070C0"/>
                </a:solidFill>
                <a:latin typeface="Times New Roman" panose="02020603050405020304" pitchFamily="18" charset="0"/>
                <a:cs typeface="Times New Roman" panose="02020603050405020304" pitchFamily="18" charset="0"/>
              </a:rPr>
              <a:t>lời</a:t>
            </a:r>
            <a:r>
              <a:rPr lang="en-US" sz="3200" b="1" i="1" dirty="0" smtClean="0">
                <a:solidFill>
                  <a:srgbClr val="0070C0"/>
                </a:solidFill>
                <a:latin typeface="Times New Roman" panose="02020603050405020304" pitchFamily="18" charset="0"/>
                <a:cs typeface="Times New Roman" panose="02020603050405020304" pitchFamily="18" charset="0"/>
              </a:rPr>
              <a:t>: </a:t>
            </a:r>
          </a:p>
          <a:p>
            <a:pPr lvl="0"/>
            <a:r>
              <a:rPr lang="en-US" sz="3200" b="1" dirty="0" err="1" smtClean="0">
                <a:solidFill>
                  <a:srgbClr val="0070C0"/>
                </a:solidFill>
                <a:latin typeface="Times New Roman" panose="02020603050405020304" pitchFamily="18" charset="0"/>
                <a:cs typeface="Times New Roman" panose="02020603050405020304" pitchFamily="18" charset="0"/>
              </a:rPr>
              <a:t>Vấn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môi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trường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việc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bảo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vệ</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môi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trường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sống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của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chúng</a:t>
            </a:r>
            <a:r>
              <a:rPr lang="en-US" sz="3200" b="1" dirty="0" smtClean="0">
                <a:solidFill>
                  <a:srgbClr val="0070C0"/>
                </a:solidFill>
                <a:latin typeface="Times New Roman" panose="02020603050405020304" pitchFamily="18" charset="0"/>
                <a:cs typeface="Times New Roman" panose="02020603050405020304" pitchFamily="18" charset="0"/>
              </a:rPr>
              <a:t> ta. </a:t>
            </a:r>
            <a:endParaRPr lang="en-US" sz="3200" b="1" dirty="0">
              <a:solidFill>
                <a:srgbClr val="0070C0"/>
              </a:solidFill>
            </a:endParaRPr>
          </a:p>
        </p:txBody>
      </p:sp>
    </p:spTree>
    <p:extLst>
      <p:ext uri="{BB962C8B-B14F-4D97-AF65-F5344CB8AC3E}">
        <p14:creationId xmlns:p14="http://schemas.microsoft.com/office/powerpoint/2010/main" val="23471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1000"/>
                                        <p:tgtEl>
                                          <p:spTgt spid="1032"/>
                                        </p:tgtEl>
                                      </p:cBhvr>
                                    </p:animEffect>
                                    <p:anim calcmode="lin" valueType="num">
                                      <p:cBhvr>
                                        <p:cTn id="26" dur="1000" fill="hold"/>
                                        <p:tgtEl>
                                          <p:spTgt spid="1032"/>
                                        </p:tgtEl>
                                        <p:attrNameLst>
                                          <p:attrName>ppt_x</p:attrName>
                                        </p:attrNameLst>
                                      </p:cBhvr>
                                      <p:tavLst>
                                        <p:tav tm="0">
                                          <p:val>
                                            <p:strVal val="#ppt_x"/>
                                          </p:val>
                                        </p:tav>
                                        <p:tav tm="100000">
                                          <p:val>
                                            <p:strVal val="#ppt_x"/>
                                          </p:val>
                                        </p:tav>
                                      </p:tavLst>
                                    </p:anim>
                                    <p:anim calcmode="lin" valueType="num">
                                      <p:cBhvr>
                                        <p:cTn id="2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390900" y="1416844"/>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u="sng" dirty="0">
                <a:solidFill>
                  <a:srgbClr val="FF0000"/>
                </a:solidFill>
                <a:latin typeface="Times New Roman" panose="02020603050405020304" pitchFamily="18" charset="0"/>
              </a:rPr>
              <a:t>THẢO LUẬN</a:t>
            </a:r>
            <a:r>
              <a:rPr lang="en-US" altLang="en-US" sz="3600" b="1" dirty="0">
                <a:solidFill>
                  <a:schemeClr val="accent2"/>
                </a:solidFill>
                <a:latin typeface="Times New Roman" panose="02020603050405020304" pitchFamily="18" charset="0"/>
              </a:rPr>
              <a:t> </a:t>
            </a:r>
            <a:r>
              <a:rPr lang="en-US" altLang="en-US" sz="3600" b="1" dirty="0" smtClean="0">
                <a:solidFill>
                  <a:schemeClr val="accent2"/>
                </a:solidFill>
                <a:latin typeface="Times New Roman" panose="02020603050405020304" pitchFamily="18" charset="0"/>
              </a:rPr>
              <a:t> </a:t>
            </a:r>
            <a:r>
              <a:rPr lang="en-US" altLang="en-US" sz="3600" b="1" dirty="0" smtClean="0">
                <a:solidFill>
                  <a:srgbClr val="002060"/>
                </a:solidFill>
                <a:latin typeface="Times New Roman" panose="02020603050405020304" pitchFamily="18" charset="0"/>
              </a:rPr>
              <a:t>( </a:t>
            </a:r>
            <a:r>
              <a:rPr lang="en-US" altLang="en-US" sz="3600" b="1" dirty="0">
                <a:solidFill>
                  <a:srgbClr val="002060"/>
                </a:solidFill>
                <a:latin typeface="Times New Roman" panose="02020603050405020304" pitchFamily="18" charset="0"/>
              </a:rPr>
              <a:t>3 </a:t>
            </a:r>
            <a:r>
              <a:rPr lang="en-US" altLang="en-US" sz="3600" b="1" dirty="0" err="1">
                <a:solidFill>
                  <a:srgbClr val="002060"/>
                </a:solidFill>
                <a:latin typeface="Times New Roman" panose="02020603050405020304" pitchFamily="18" charset="0"/>
              </a:rPr>
              <a:t>phút</a:t>
            </a:r>
            <a:r>
              <a:rPr lang="en-US" altLang="en-US" sz="3600" b="1" dirty="0">
                <a:solidFill>
                  <a:srgbClr val="002060"/>
                </a:solidFill>
                <a:latin typeface="Times New Roman" panose="02020603050405020304" pitchFamily="18" charset="0"/>
              </a:rPr>
              <a:t> ):</a:t>
            </a:r>
          </a:p>
        </p:txBody>
      </p:sp>
      <p:sp>
        <p:nvSpPr>
          <p:cNvPr id="8195" name="Rectangle 3"/>
          <p:cNvSpPr>
            <a:spLocks noChangeArrowheads="1"/>
          </p:cNvSpPr>
          <p:nvPr/>
        </p:nvSpPr>
        <p:spPr bwMode="auto">
          <a:xfrm>
            <a:off x="1676400" y="253743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u="sng" dirty="0" smtClean="0">
                <a:solidFill>
                  <a:srgbClr val="002060"/>
                </a:solidFill>
                <a:latin typeface="Times New Roman" panose="02020603050405020304" pitchFamily="18" charset="0"/>
              </a:rPr>
              <a:t>NHÓM 1</a:t>
            </a:r>
            <a:r>
              <a:rPr lang="en-US" altLang="en-US" sz="3200" b="1" dirty="0" smtClean="0">
                <a:solidFill>
                  <a:srgbClr val="00206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Nêu</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những</a:t>
            </a:r>
            <a:r>
              <a:rPr lang="en-US" altLang="en-US" sz="3200" i="1" dirty="0" smtClean="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làm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nào</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thể</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hiện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a:t>
            </a:r>
            <a:endParaRPr lang="en-US" altLang="en-US" sz="3200" i="1" dirty="0">
              <a:solidFill>
                <a:srgbClr val="000000"/>
              </a:solidFill>
            </a:endParaRPr>
          </a:p>
        </p:txBody>
      </p:sp>
      <p:sp>
        <p:nvSpPr>
          <p:cNvPr id="8196" name="Rectangle 4"/>
          <p:cNvSpPr>
            <a:spLocks noChangeArrowheads="1"/>
          </p:cNvSpPr>
          <p:nvPr/>
        </p:nvSpPr>
        <p:spPr bwMode="auto">
          <a:xfrm>
            <a:off x="1708150" y="3752336"/>
            <a:ext cx="868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u="sng" dirty="0" smtClean="0">
                <a:solidFill>
                  <a:srgbClr val="002060"/>
                </a:solidFill>
                <a:latin typeface="Times New Roman" panose="02020603050405020304" pitchFamily="18" charset="0"/>
              </a:rPr>
              <a:t>NHÓM 2:</a:t>
            </a:r>
            <a:r>
              <a:rPr lang="en-US" altLang="en-US" sz="3200" dirty="0" smtClean="0">
                <a:solidFill>
                  <a:srgbClr val="000000"/>
                </a:solidFill>
                <a:latin typeface="Times New Roman" panose="02020603050405020304" pitchFamily="18" charset="0"/>
              </a:rPr>
              <a:t>  </a:t>
            </a:r>
            <a:r>
              <a:rPr lang="en-US" altLang="en-US" sz="3200" i="1" dirty="0" smtClean="0">
                <a:solidFill>
                  <a:srgbClr val="000000"/>
                </a:solidFill>
                <a:latin typeface="Times New Roman" panose="02020603050405020304" pitchFamily="18" charset="0"/>
              </a:rPr>
              <a:t>Ở </a:t>
            </a:r>
            <a:r>
              <a:rPr lang="en-US" altLang="en-US" sz="3200" i="1" dirty="0" err="1">
                <a:solidFill>
                  <a:srgbClr val="000000"/>
                </a:solidFill>
                <a:latin typeface="Times New Roman" panose="02020603050405020304" pitchFamily="18" charset="0"/>
              </a:rPr>
              <a:t>địa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phương</a:t>
            </a:r>
            <a:r>
              <a:rPr lang="en-US" altLang="en-US" sz="3200" i="1" dirty="0">
                <a:solidFill>
                  <a:srgbClr val="000000"/>
                </a:solidFill>
                <a:latin typeface="Times New Roman" panose="02020603050405020304" pitchFamily="18" charset="0"/>
              </a:rPr>
              <a:t> hay </a:t>
            </a:r>
            <a:r>
              <a:rPr lang="en-US" altLang="en-US" sz="3200" i="1" dirty="0" err="1">
                <a:solidFill>
                  <a:srgbClr val="000000"/>
                </a:solidFill>
                <a:latin typeface="Times New Roman" panose="02020603050405020304" pitchFamily="18" charset="0"/>
              </a:rPr>
              <a:t>trường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em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đang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học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có</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những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hoạt</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động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nhằm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mục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đích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a:t>
            </a:r>
            <a:endParaRPr lang="en-US" altLang="en-US" sz="3200" i="1" dirty="0">
              <a:solidFill>
                <a:srgbClr val="000000"/>
              </a:solidFill>
              <a:latin typeface="Times New Roman" panose="02020603050405020304" pitchFamily="18" charset="0"/>
            </a:endParaRPr>
          </a:p>
        </p:txBody>
      </p:sp>
      <p:sp>
        <p:nvSpPr>
          <p:cNvPr id="8197" name="Rectangle 5"/>
          <p:cNvSpPr>
            <a:spLocks noChangeArrowheads="1"/>
          </p:cNvSpPr>
          <p:nvPr/>
        </p:nvSpPr>
        <p:spPr bwMode="auto">
          <a:xfrm>
            <a:off x="1757362" y="5470102"/>
            <a:ext cx="85883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u="sng" dirty="0" smtClean="0">
                <a:solidFill>
                  <a:srgbClr val="002060"/>
                </a:solidFill>
                <a:latin typeface="Times New Roman" panose="02020603050405020304" pitchFamily="18" charset="0"/>
              </a:rPr>
              <a:t>NHÓM 3:</a:t>
            </a:r>
            <a:r>
              <a:rPr lang="en-US" altLang="en-US" sz="3200" dirty="0" smtClean="0">
                <a:solidFill>
                  <a:srgbClr val="000000"/>
                </a:solidFill>
                <a:latin typeface="Times New Roman" panose="02020603050405020304" pitchFamily="18" charset="0"/>
              </a:rPr>
              <a:t> </a:t>
            </a:r>
            <a:r>
              <a:rPr lang="en-US" altLang="en-US" sz="3200" i="1" dirty="0" smtClean="0">
                <a:solidFill>
                  <a:srgbClr val="000000"/>
                </a:solidFill>
                <a:latin typeface="Times New Roman" panose="02020603050405020304" pitchFamily="18" charset="0"/>
              </a:rPr>
              <a:t>Ý </a:t>
            </a:r>
            <a:r>
              <a:rPr lang="en-US" altLang="en-US" sz="3200" i="1" dirty="0" err="1">
                <a:solidFill>
                  <a:srgbClr val="000000"/>
                </a:solidFill>
                <a:latin typeface="Times New Roman" panose="02020603050405020304" pitchFamily="18" charset="0"/>
              </a:rPr>
              <a:t>nghĩa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của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 ?</a:t>
            </a:r>
            <a:endParaRPr lang="en-US" altLang="en-US" sz="3200" i="1" dirty="0">
              <a:solidFill>
                <a:srgbClr val="000000"/>
              </a:solidFill>
              <a:latin typeface="Times New Roman" panose="02020603050405020304" pitchFamily="18" charset="0"/>
            </a:endParaRPr>
          </a:p>
        </p:txBody>
      </p:sp>
      <p:sp>
        <p:nvSpPr>
          <p:cNvPr id="8198" name="Text Box 6"/>
          <p:cNvSpPr txBox="1">
            <a:spLocks noChangeArrowheads="1"/>
          </p:cNvSpPr>
          <p:nvPr/>
        </p:nvSpPr>
        <p:spPr bwMode="auto">
          <a:xfrm>
            <a:off x="3721100" y="0"/>
            <a:ext cx="480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3200" b="1" u="sng">
                <a:solidFill>
                  <a:schemeClr val="bg1"/>
                </a:solidFill>
                <a:latin typeface="Times New Roman" panose="02020603050405020304" pitchFamily="18" charset="0"/>
              </a:rPr>
              <a:t>BÀI 2O</a:t>
            </a:r>
            <a:r>
              <a:rPr lang="en-US" altLang="en-US" sz="3200" b="1">
                <a:solidFill>
                  <a:schemeClr val="bg1"/>
                </a:solidFill>
                <a:latin typeface="Times New Roman" panose="02020603050405020304" pitchFamily="18" charset="0"/>
              </a:rPr>
              <a:t>: VẼ TRANH</a:t>
            </a:r>
          </a:p>
        </p:txBody>
      </p:sp>
      <p:sp>
        <p:nvSpPr>
          <p:cNvPr id="8199" name="Rectangle 7"/>
          <p:cNvSpPr>
            <a:spLocks noChangeArrowheads="1"/>
          </p:cNvSpPr>
          <p:nvPr/>
        </p:nvSpPr>
        <p:spPr bwMode="auto">
          <a:xfrm>
            <a:off x="1435100" y="427038"/>
            <a:ext cx="923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600" b="1" i="1" dirty="0">
                <a:solidFill>
                  <a:schemeClr val="bg1"/>
                </a:solidFill>
                <a:latin typeface="Tahoma" panose="020B0604030504040204" pitchFamily="34" charset="0"/>
              </a:rPr>
              <a:t>ĐỀ TÀI GIỮ GÌN VỆ SINH MÔI TRƯỜNG</a:t>
            </a:r>
          </a:p>
        </p:txBody>
      </p:sp>
      <p:sp>
        <p:nvSpPr>
          <p:cNvPr id="9" name="Google Shape;694;p29"/>
          <p:cNvSpPr txBox="1">
            <a:spLocks noGrp="1"/>
          </p:cNvSpPr>
          <p:nvPr>
            <p:ph type="title"/>
          </p:nvPr>
        </p:nvSpPr>
        <p:spPr>
          <a:xfrm>
            <a:off x="692330" y="405268"/>
            <a:ext cx="8020595" cy="770390"/>
          </a:xfrm>
          <a:prstGeom prst="rect">
            <a:avLst/>
          </a:prstGeom>
        </p:spPr>
        <p:txBody>
          <a:bodyPr spcFirstLastPara="1" vert="horz" wrap="square" lIns="121900" tIns="121900" rIns="121900" bIns="121900" rtlCol="0" anchor="t" anchorCtr="0">
            <a:noAutofit/>
          </a:bodyPr>
          <a:lstStyle/>
          <a:p>
            <a:pPr lvl="0"/>
            <a:r>
              <a:rPr lang="en-US" sz="4000" u="sng" dirty="0">
                <a:solidFill>
                  <a:schemeClr val="tx2">
                    <a:lumMod val="75000"/>
                  </a:schemeClr>
                </a:solidFill>
              </a:rPr>
              <a:t>I. QUAN SÁT VÀ NHẬN THỨC</a:t>
            </a:r>
            <a:endParaRPr sz="4000" u="sng" dirty="0">
              <a:solidFill>
                <a:schemeClr val="tx2">
                  <a:lumMod val="75000"/>
                </a:schemeClr>
              </a:solidFill>
            </a:endParaRPr>
          </a:p>
        </p:txBody>
      </p:sp>
    </p:spTree>
    <p:extLst>
      <p:ext uri="{BB962C8B-B14F-4D97-AF65-F5344CB8AC3E}">
        <p14:creationId xmlns:p14="http://schemas.microsoft.com/office/powerpoint/2010/main" val="338910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ox(in)">
                                      <p:cBhvr>
                                        <p:cTn id="17" dur="500"/>
                                        <p:tgtEl>
                                          <p:spTgt spid="81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diamond(in)">
                                      <p:cBhvr>
                                        <p:cTn id="22" dur="2000"/>
                                        <p:tgtEl>
                                          <p:spTgt spid="8195"/>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diamond(in)">
                                      <p:cBhvr>
                                        <p:cTn id="25" dur="2000"/>
                                        <p:tgtEl>
                                          <p:spTgt spid="8196"/>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diamond(in)">
                                      <p:cBhvr>
                                        <p:cTn id="28" dur="2000"/>
                                        <p:tgtEl>
                                          <p:spTgt spid="819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p:bldP spid="8196" grpId="0"/>
      <p:bldP spid="8197" grpId="0"/>
      <p:bldP spid="8198" grpId="0"/>
      <p:bldP spid="819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320834" y="836658"/>
            <a:ext cx="8877300" cy="1927225"/>
          </a:xfrm>
        </p:spPr>
        <p:txBody>
          <a:bodyPr/>
          <a:lstStyle/>
          <a:p>
            <a:pPr>
              <a:buFontTx/>
              <a:buNone/>
            </a:pPr>
            <a:r>
              <a:rPr lang="en-US" altLang="en-US" sz="2800" b="1" dirty="0" smtClean="0">
                <a:solidFill>
                  <a:srgbClr val="002060"/>
                </a:solidFill>
                <a:latin typeface="Times New Roman" panose="02020603050405020304" pitchFamily="18" charset="0"/>
              </a:rPr>
              <a:t>* </a:t>
            </a:r>
            <a:r>
              <a:rPr lang="en-US" altLang="en-US" sz="2800" b="1" dirty="0" err="1" smtClean="0">
                <a:solidFill>
                  <a:srgbClr val="002060"/>
                </a:solidFill>
                <a:latin typeface="Times New Roman" panose="02020603050405020304" pitchFamily="18" charset="0"/>
              </a:rPr>
              <a:t>Hoạt</a:t>
            </a:r>
            <a:r>
              <a:rPr lang="en-US" altLang="en-US" sz="2800" b="1" dirty="0" smtClean="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động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trồng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sóc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xanh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bảo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vệ</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rừng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dọn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vệ</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sinh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cửa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làng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xóm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đường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phố</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trường</a:t>
            </a:r>
            <a:r>
              <a:rPr lang="en-US" altLang="en-US" sz="2800" b="1" dirty="0">
                <a:solidFill>
                  <a:srgbClr val="002060"/>
                </a:solidFill>
                <a:latin typeface="Times New Roman" panose="02020603050405020304" pitchFamily="18" charset="0"/>
              </a:rPr>
              <a:t> </a:t>
            </a:r>
            <a:r>
              <a:rPr lang="en-US" altLang="en-US" sz="2800" b="1" dirty="0" err="1" smtClean="0">
                <a:solidFill>
                  <a:srgbClr val="002060"/>
                </a:solidFill>
                <a:latin typeface="Times New Roman" panose="02020603050405020304" pitchFamily="18" charset="0"/>
              </a:rPr>
              <a:t>học</a:t>
            </a:r>
            <a:r>
              <a:rPr lang="en-US" altLang="en-US" sz="2800" b="1" dirty="0" smtClean="0">
                <a:solidFill>
                  <a:srgbClr val="002060"/>
                </a:solidFill>
                <a:latin typeface="Times New Roman" panose="02020603050405020304" pitchFamily="18" charset="0"/>
              </a:rPr>
              <a:t>…</a:t>
            </a:r>
          </a:p>
          <a:p>
            <a:pPr marL="0" indent="0">
              <a:buNone/>
            </a:pPr>
            <a:endParaRPr lang="en-US" altLang="en-US" dirty="0">
              <a:solidFill>
                <a:srgbClr val="000000"/>
              </a:solidFill>
              <a:latin typeface="Times New Roman" panose="02020603050405020304" pitchFamily="18" charset="0"/>
            </a:endParaRPr>
          </a:p>
        </p:txBody>
      </p:sp>
      <p:sp>
        <p:nvSpPr>
          <p:cNvPr id="9220" name="Rectangle 4"/>
          <p:cNvSpPr>
            <a:spLocks noChangeArrowheads="1"/>
          </p:cNvSpPr>
          <p:nvPr/>
        </p:nvSpPr>
        <p:spPr bwMode="auto">
          <a:xfrm>
            <a:off x="2320834" y="2528751"/>
            <a:ext cx="8229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Hoạt</a:t>
            </a:r>
            <a:r>
              <a:rPr lang="en-US" altLang="en-US" b="1" dirty="0" smtClean="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động</a:t>
            </a:r>
            <a:r>
              <a:rPr lang="en-US" altLang="en-US" b="1" dirty="0">
                <a:solidFill>
                  <a:srgbClr val="002060"/>
                </a:solidFill>
                <a:latin typeface="Times New Roman" panose="02020603050405020304" pitchFamily="18" charset="0"/>
              </a:rPr>
              <a:t> ở </a:t>
            </a:r>
            <a:r>
              <a:rPr lang="en-US" altLang="en-US" b="1" dirty="0" err="1">
                <a:solidFill>
                  <a:srgbClr val="002060"/>
                </a:solidFill>
                <a:latin typeface="Times New Roman" panose="02020603050405020304" pitchFamily="18" charset="0"/>
              </a:rPr>
              <a:t>điạ</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phương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học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trồng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cây</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tạo</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bóng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mát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ven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dọn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vệ</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sinh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phố</a:t>
            </a:r>
            <a:r>
              <a:rPr lang="en-US" altLang="en-US" b="1" dirty="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quét</a:t>
            </a:r>
            <a:r>
              <a:rPr lang="en-US" altLang="en-US" b="1" dirty="0" smtClean="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dọn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sân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bỏ</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rác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đúng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nơi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quy</a:t>
            </a:r>
            <a:r>
              <a:rPr lang="en-US" altLang="en-US" b="1" dirty="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định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vệ</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sinh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đường</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làng</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ngõ</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xóm</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vệ</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sinh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sân</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nhà</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sạch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sẽ</a:t>
            </a:r>
            <a:r>
              <a:rPr lang="en-US" altLang="en-US" b="1" dirty="0" smtClean="0">
                <a:solidFill>
                  <a:srgbClr val="002060"/>
                </a:solidFill>
              </a:rPr>
              <a:t>…</a:t>
            </a:r>
            <a:endParaRPr lang="en-US" altLang="en-US" b="1" dirty="0">
              <a:solidFill>
                <a:srgbClr val="002060"/>
              </a:solidFill>
            </a:endParaRPr>
          </a:p>
          <a:p>
            <a:pPr>
              <a:lnSpc>
                <a:spcPct val="90000"/>
              </a:lnSpc>
            </a:pPr>
            <a:endParaRPr lang="en-US" altLang="en-US" dirty="0"/>
          </a:p>
        </p:txBody>
      </p:sp>
      <p:sp>
        <p:nvSpPr>
          <p:cNvPr id="9221" name="Rectangle 5"/>
          <p:cNvSpPr>
            <a:spLocks noChangeArrowheads="1"/>
          </p:cNvSpPr>
          <p:nvPr/>
        </p:nvSpPr>
        <p:spPr bwMode="auto">
          <a:xfrm>
            <a:off x="2203268" y="4883331"/>
            <a:ext cx="8229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b="1" dirty="0" smtClean="0">
                <a:solidFill>
                  <a:srgbClr val="FF0000"/>
                </a:solidFill>
                <a:latin typeface="Times New Roman" panose="02020603050405020304" pitchFamily="18" charset="0"/>
              </a:rPr>
              <a:t>* Ý </a:t>
            </a:r>
            <a:r>
              <a:rPr lang="en-US" altLang="en-US" b="1" dirty="0" err="1">
                <a:solidFill>
                  <a:srgbClr val="FF0000"/>
                </a:solidFill>
                <a:latin typeface="Times New Roman" panose="02020603050405020304" pitchFamily="18" charset="0"/>
              </a:rPr>
              <a:t>nghiã</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giúp</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cho</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môi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trường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sống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thêm</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xanh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sạch</a:t>
            </a:r>
            <a:r>
              <a:rPr lang="en-US" altLang="en-US" b="1" dirty="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đẹp</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không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khí</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trong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lành</a:t>
            </a:r>
            <a:r>
              <a:rPr lang="en-US" altLang="en-US" b="1" dirty="0" smtClean="0">
                <a:solidFill>
                  <a:srgbClr val="FF0000"/>
                </a:solidFill>
                <a:latin typeface="Times New Roman" panose="02020603050405020304" pitchFamily="18" charset="0"/>
              </a:rPr>
              <a:t>… </a:t>
            </a:r>
            <a:endParaRPr lang="en-US" altLang="en-US" b="1" dirty="0">
              <a:solidFill>
                <a:srgbClr val="FF0000"/>
              </a:solidFill>
              <a:latin typeface="Times New Roman" panose="02020603050405020304" pitchFamily="18" charset="0"/>
            </a:endParaRPr>
          </a:p>
          <a:p>
            <a:pPr>
              <a:lnSpc>
                <a:spcPct val="90000"/>
              </a:lnSpc>
            </a:pPr>
            <a:endParaRPr lang="en-US" altLang="en-US" b="1" dirty="0">
              <a:solidFill>
                <a:srgbClr val="FF0000"/>
              </a:solidFill>
              <a:latin typeface="Times New Roman" panose="02020603050405020304" pitchFamily="18" charset="0"/>
            </a:endParaRPr>
          </a:p>
        </p:txBody>
      </p:sp>
      <p:sp>
        <p:nvSpPr>
          <p:cNvPr id="7" name="Rectangle 2"/>
          <p:cNvSpPr>
            <a:spLocks noChangeArrowheads="1"/>
          </p:cNvSpPr>
          <p:nvPr/>
        </p:nvSpPr>
        <p:spPr bwMode="auto">
          <a:xfrm>
            <a:off x="248194" y="195308"/>
            <a:ext cx="293914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dirty="0" smtClean="0">
                <a:solidFill>
                  <a:srgbClr val="FF0000"/>
                </a:solidFill>
                <a:latin typeface="Times New Roman" panose="02020603050405020304" pitchFamily="18" charset="0"/>
              </a:rPr>
              <a:t>TRẢ LỜI:</a:t>
            </a:r>
            <a:endParaRPr lang="en-US" altLang="en-US" sz="36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400804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blinds(horizontal)">
                                      <p:cBhvr>
                                        <p:cTn id="7" dur="500"/>
                                        <p:tgtEl>
                                          <p:spTgt spid="92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randombar(horizontal)">
                                      <p:cBhvr>
                                        <p:cTn id="12" dur="500"/>
                                        <p:tgtEl>
                                          <p:spTgt spid="92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plus(in)">
                                      <p:cBhvr>
                                        <p:cTn id="17" dur="20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0" grpId="0"/>
      <p:bldP spid="922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828800" y="10668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3600">
              <a:solidFill>
                <a:srgbClr val="FF9900"/>
              </a:solidFill>
              <a:latin typeface="Times New Roman" panose="02020603050405020304" pitchFamily="18" charset="0"/>
            </a:endParaRPr>
          </a:p>
        </p:txBody>
      </p:sp>
      <p:pic>
        <p:nvPicPr>
          <p:cNvPr id="4102" name="Picture 6"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7" y="4078611"/>
            <a:ext cx="5364480" cy="26793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ick on image to close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7" y="870453"/>
            <a:ext cx="5364480" cy="306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sp>
        <p:nvSpPr>
          <p:cNvPr id="4105" name="Text Box 9"/>
          <p:cNvSpPr txBox="1">
            <a:spLocks noChangeArrowheads="1"/>
          </p:cNvSpPr>
          <p:nvPr/>
        </p:nvSpPr>
        <p:spPr bwMode="auto">
          <a:xfrm>
            <a:off x="633547" y="141985"/>
            <a:ext cx="103131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imes New Roman" panose="02020603050405020304" pitchFamily="18" charset="0"/>
              </a:rPr>
              <a:t>Quan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sát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các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hình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ảnh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dưới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đây</a:t>
            </a:r>
            <a:r>
              <a:rPr lang="en-US" altLang="en-US" sz="3200" dirty="0" smtClean="0">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Hình</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ảnh</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sau</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nói</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lên</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điều</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gì</a:t>
            </a:r>
            <a:r>
              <a:rPr lang="en-US" altLang="en-US" sz="3200" dirty="0" smtClean="0">
                <a:solidFill>
                  <a:srgbClr val="FF0000"/>
                </a:solidFill>
                <a:latin typeface="Times New Roman" panose="02020603050405020304" pitchFamily="18" charset="0"/>
              </a:rPr>
              <a:t>?</a:t>
            </a:r>
            <a:endParaRPr lang="en-US" altLang="en-US" sz="3200" dirty="0">
              <a:latin typeface="Times New Roman" panose="02020603050405020304" pitchFamily="18" charset="0"/>
            </a:endParaRPr>
          </a:p>
        </p:txBody>
      </p:sp>
      <p:pic>
        <p:nvPicPr>
          <p:cNvPr id="1026" name="Picture 2" descr="Nguyên nhân vì sao ô nhiễm môi trường, Biện pháp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65" y="870453"/>
            <a:ext cx="6270171" cy="588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box(in)">
                                      <p:cBhvr>
                                        <p:cTn id="7" dur="500"/>
                                        <p:tgtEl>
                                          <p:spTgt spid="410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04"/>
                                        </p:tgtEl>
                                        <p:attrNameLst>
                                          <p:attrName>style.visibility</p:attrName>
                                        </p:attrNameLst>
                                      </p:cBhvr>
                                      <p:to>
                                        <p:strVal val="visible"/>
                                      </p:to>
                                    </p:set>
                                    <p:anim calcmode="lin" valueType="num">
                                      <p:cBhvr additive="base">
                                        <p:cTn id="11" dur="500" fill="hold"/>
                                        <p:tgtEl>
                                          <p:spTgt spid="4104"/>
                                        </p:tgtEl>
                                        <p:attrNameLst>
                                          <p:attrName>ppt_x</p:attrName>
                                        </p:attrNameLst>
                                      </p:cBhvr>
                                      <p:tavLst>
                                        <p:tav tm="0">
                                          <p:val>
                                            <p:strVal val="#ppt_x"/>
                                          </p:val>
                                        </p:tav>
                                        <p:tav tm="100000">
                                          <p:val>
                                            <p:strVal val="#ppt_x"/>
                                          </p:val>
                                        </p:tav>
                                      </p:tavLst>
                                    </p:anim>
                                    <p:anim calcmode="lin" valueType="num">
                                      <p:cBhvr additive="base">
                                        <p:cTn id="12" dur="500" fill="hold"/>
                                        <p:tgtEl>
                                          <p:spTgt spid="410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102"/>
                                        </p:tgtEl>
                                        <p:attrNameLst>
                                          <p:attrName>style.visibility</p:attrName>
                                        </p:attrNameLst>
                                      </p:cBhvr>
                                      <p:to>
                                        <p:strVal val="visible"/>
                                      </p:to>
                                    </p:set>
                                    <p:anim calcmode="lin" valueType="num">
                                      <p:cBhvr additive="base">
                                        <p:cTn id="16" dur="500" fill="hold"/>
                                        <p:tgtEl>
                                          <p:spTgt spid="4102"/>
                                        </p:tgtEl>
                                        <p:attrNameLst>
                                          <p:attrName>ppt_x</p:attrName>
                                        </p:attrNameLst>
                                      </p:cBhvr>
                                      <p:tavLst>
                                        <p:tav tm="0">
                                          <p:val>
                                            <p:strVal val="#ppt_x"/>
                                          </p:val>
                                        </p:tav>
                                        <p:tav tm="100000">
                                          <p:val>
                                            <p:strVal val="#ppt_x"/>
                                          </p:val>
                                        </p:tav>
                                      </p:tavLst>
                                    </p:anim>
                                    <p:anim calcmode="lin" valueType="num">
                                      <p:cBhvr additive="base">
                                        <p:cTn id="17"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2 copy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9" y="640080"/>
            <a:ext cx="5492931" cy="307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DSC012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9" y="3837305"/>
            <a:ext cx="5492931" cy="28651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SC012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37305"/>
            <a:ext cx="5473336" cy="288099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9" y="640080"/>
            <a:ext cx="5473337" cy="309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
        <p:nvSpPr>
          <p:cNvPr id="5126" name="Text Box 6"/>
          <p:cNvSpPr txBox="1">
            <a:spLocks noChangeArrowheads="1"/>
          </p:cNvSpPr>
          <p:nvPr/>
        </p:nvSpPr>
        <p:spPr bwMode="auto">
          <a:xfrm>
            <a:off x="222069" y="0"/>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a:solidFill>
                  <a:srgbClr val="000000"/>
                </a:solidFill>
                <a:latin typeface="Times New Roman" panose="02020603050405020304" pitchFamily="18" charset="0"/>
              </a:rPr>
              <a:t>Quan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sát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các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bức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tranh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sau</a:t>
            </a:r>
            <a:r>
              <a:rPr lang="en-US" altLang="en-US" sz="2800"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2121130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diamond(in)">
                                      <p:cBhvr>
                                        <p:cTn id="7" dur="2000"/>
                                        <p:tgtEl>
                                          <p:spTgt spid="5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diamond(in)">
                                      <p:cBhvr>
                                        <p:cTn id="17" dur="2000"/>
                                        <p:tgtEl>
                                          <p:spTgt spid="51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ppt_x"/>
                                          </p:val>
                                        </p:tav>
                                        <p:tav tm="100000">
                                          <p:val>
                                            <p:strVal val="#ppt_x"/>
                                          </p:val>
                                        </p:tav>
                                      </p:tavLst>
                                    </p:anim>
                                    <p:anim calcmode="lin" valueType="num">
                                      <p:cBhvr additive="base">
                                        <p:cTn id="2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strips(downLeft)">
                                      <p:cBhvr>
                                        <p:cTn id="2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326</TotalTime>
  <Words>898</Words>
  <Application>Microsoft Office PowerPoint</Application>
  <PresentationFormat>Widescreen</PresentationFormat>
  <Paragraphs>84</Paragraphs>
  <Slides>33</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.VnTime</vt:lpstr>
      <vt:lpstr>Anaheim</vt:lpstr>
      <vt:lpstr>arial</vt:lpstr>
      <vt:lpstr>arial</vt:lpstr>
      <vt:lpstr>Aztek</vt:lpstr>
      <vt:lpstr>Bahnschrift SemiBold</vt:lpstr>
      <vt:lpstr>Calibri</vt:lpstr>
      <vt:lpstr>Tahoma</vt:lpstr>
      <vt:lpstr>Times New Roman</vt:lpstr>
      <vt:lpstr>Tw Cen MT</vt:lpstr>
      <vt:lpstr>VNI 27 Bendigo</vt:lpstr>
      <vt:lpstr>Droplet</vt:lpstr>
      <vt:lpstr>Chủ đề 6:  MÔI TRƯỜNG QUANH EM </vt:lpstr>
      <vt:lpstr>PowerPoint Presentation</vt:lpstr>
      <vt:lpstr>I. QUAN SÁT VÀ NHẬN THỨC</vt:lpstr>
      <vt:lpstr>PowerPoint Presentation</vt:lpstr>
      <vt:lpstr>PowerPoint Presentation</vt:lpstr>
      <vt:lpstr>I. QUAN SÁT VÀ NHẬN THỨC</vt:lpstr>
      <vt:lpstr>PowerPoint Presentation</vt:lpstr>
      <vt:lpstr>PowerPoint Presentation</vt:lpstr>
      <vt:lpstr>PowerPoint Presentation</vt:lpstr>
      <vt:lpstr>Câu hỏi: Quan sát tranh SGK :  </vt:lpstr>
      <vt:lpstr>PowerPoint Presentation</vt:lpstr>
      <vt:lpstr>PowerPoint Presentation</vt:lpstr>
      <vt:lpstr>PowerPoint Presentation</vt:lpstr>
      <vt:lpstr>PowerPoint Presentation</vt:lpstr>
      <vt:lpstr>PowerPoint Presentation</vt:lpstr>
      <vt:lpstr>PowerPoint Presentation</vt:lpstr>
      <vt:lpstr>BÀI TẬP THỰC HÀNH:</vt:lpstr>
      <vt:lpstr>Trưng bày sản phẩm:</vt:lpstr>
      <vt:lpstr>Trưng bày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6:  MÔI TRƯỜNG QUANH EM</dc:title>
  <dc:creator>Admin</dc:creator>
  <cp:lastModifiedBy>admin</cp:lastModifiedBy>
  <cp:revision>57</cp:revision>
  <dcterms:created xsi:type="dcterms:W3CDTF">2022-08-31T01:12:37Z</dcterms:created>
  <dcterms:modified xsi:type="dcterms:W3CDTF">2025-02-17T00:27:47Z</dcterms:modified>
</cp:coreProperties>
</file>