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sldIdLst>
    <p:sldId id="261" r:id="rId2"/>
    <p:sldId id="262" r:id="rId3"/>
    <p:sldId id="256" r:id="rId4"/>
    <p:sldId id="257" r:id="rId5"/>
    <p:sldId id="258" r:id="rId6"/>
    <p:sldId id="263" r:id="rId7"/>
    <p:sldId id="264" r:id="rId8"/>
    <p:sldId id="267" r:id="rId9"/>
    <p:sldId id="266" r:id="rId10"/>
    <p:sldId id="265" r:id="rId11"/>
    <p:sldId id="268" r:id="rId12"/>
    <p:sldId id="269" r:id="rId13"/>
    <p:sldId id="270" r:id="rId14"/>
    <p:sldId id="271" r:id="rId15"/>
    <p:sldId id="272" r:id="rId16"/>
    <p:sldId id="273" r:id="rId17"/>
    <p:sldId id="274" r:id="rId18"/>
    <p:sldId id="275" r:id="rId19"/>
    <p:sldId id="277" r:id="rId20"/>
    <p:sldId id="278" r:id="rId21"/>
    <p:sldId id="279" r:id="rId22"/>
    <p:sldId id="280" r:id="rId23"/>
    <p:sldId id="284" r:id="rId24"/>
    <p:sldId id="283" r:id="rId25"/>
    <p:sldId id="282" r:id="rId26"/>
    <p:sldId id="288" r:id="rId27"/>
    <p:sldId id="287" r:id="rId28"/>
    <p:sldId id="286" r:id="rId29"/>
    <p:sldId id="285" r:id="rId30"/>
    <p:sldId id="293" r:id="rId31"/>
    <p:sldId id="292" r:id="rId32"/>
    <p:sldId id="296" r:id="rId33"/>
    <p:sldId id="298" r:id="rId34"/>
    <p:sldId id="29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05C70-EEBE-4D8E-ACF4-B4CB9363B00B}"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E5243-30A4-476C-B1E4-383B25931771}" type="slidenum">
              <a:rPr lang="en-US" smtClean="0"/>
              <a:t>‹#›</a:t>
            </a:fld>
            <a:endParaRPr lang="en-US"/>
          </a:p>
        </p:txBody>
      </p:sp>
    </p:spTree>
    <p:extLst>
      <p:ext uri="{BB962C8B-B14F-4D97-AF65-F5344CB8AC3E}">
        <p14:creationId xmlns:p14="http://schemas.microsoft.com/office/powerpoint/2010/main" val="1548648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47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202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dd6bb563a4_1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dd6bb563a4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1869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697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7742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2/17/2025</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2685633" y="3545667"/>
            <a:ext cx="6820800" cy="1631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9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subTitle" idx="1"/>
          </p:nvPr>
        </p:nvSpPr>
        <p:spPr>
          <a:xfrm>
            <a:off x="2685633" y="5018400"/>
            <a:ext cx="6820800" cy="72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9" name="Google Shape;79;p3"/>
          <p:cNvSpPr txBox="1">
            <a:spLocks noGrp="1"/>
          </p:cNvSpPr>
          <p:nvPr>
            <p:ph type="title" idx="2" hasCustomPrompt="1"/>
          </p:nvPr>
        </p:nvSpPr>
        <p:spPr>
          <a:xfrm>
            <a:off x="4139833" y="1638099"/>
            <a:ext cx="3912400" cy="18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3"/>
          <p:cNvSpPr/>
          <p:nvPr/>
        </p:nvSpPr>
        <p:spPr>
          <a:xfrm>
            <a:off x="-271715" y="189799"/>
            <a:ext cx="1760817" cy="1968691"/>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489407" y="5187453"/>
            <a:ext cx="2981108" cy="1393040"/>
            <a:chOff x="2431350" y="1519275"/>
            <a:chExt cx="925925" cy="432675"/>
          </a:xfrm>
        </p:grpSpPr>
        <p:sp>
          <p:nvSpPr>
            <p:cNvPr id="82" name="Google Shape;82;p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3"/>
          <p:cNvGrpSpPr/>
          <p:nvPr/>
        </p:nvGrpSpPr>
        <p:grpSpPr>
          <a:xfrm rot="3600121" flipH="1">
            <a:off x="-302791" y="948947"/>
            <a:ext cx="2310028" cy="1261917"/>
            <a:chOff x="6928067" y="2555588"/>
            <a:chExt cx="1830919" cy="1000190"/>
          </a:xfrm>
        </p:grpSpPr>
        <p:sp>
          <p:nvSpPr>
            <p:cNvPr id="89" name="Google Shape;89;p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 name="Google Shape;90;p3"/>
            <p:cNvGrpSpPr/>
            <p:nvPr/>
          </p:nvGrpSpPr>
          <p:grpSpPr>
            <a:xfrm>
              <a:off x="7124316" y="2726160"/>
              <a:ext cx="1447758" cy="751473"/>
              <a:chOff x="7124316" y="2726160"/>
              <a:chExt cx="1447758" cy="751473"/>
            </a:xfrm>
          </p:grpSpPr>
          <p:sp>
            <p:nvSpPr>
              <p:cNvPr id="91" name="Google Shape;91;p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 name="Google Shape;100;p3"/>
          <p:cNvSpPr/>
          <p:nvPr/>
        </p:nvSpPr>
        <p:spPr>
          <a:xfrm>
            <a:off x="10634401" y="-423100"/>
            <a:ext cx="1760809" cy="4442899"/>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3"/>
          <p:cNvSpPr/>
          <p:nvPr/>
        </p:nvSpPr>
        <p:spPr>
          <a:xfrm rot="-9900051" flipH="1">
            <a:off x="10420006" y="2434663"/>
            <a:ext cx="2038137" cy="1845407"/>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2201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6"/>
        <p:cNvGrpSpPr/>
        <p:nvPr/>
      </p:nvGrpSpPr>
      <p:grpSpPr>
        <a:xfrm>
          <a:off x="0" y="0"/>
          <a:ext cx="0" cy="0"/>
          <a:chOff x="0" y="0"/>
          <a:chExt cx="0" cy="0"/>
        </a:xfrm>
      </p:grpSpPr>
      <p:sp>
        <p:nvSpPr>
          <p:cNvPr id="447" name="Google Shape;447;p17"/>
          <p:cNvSpPr txBox="1">
            <a:spLocks noGrp="1"/>
          </p:cNvSpPr>
          <p:nvPr>
            <p:ph type="subTitle" idx="1"/>
          </p:nvPr>
        </p:nvSpPr>
        <p:spPr>
          <a:xfrm>
            <a:off x="1580500" y="3337467"/>
            <a:ext cx="4246800" cy="153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48" name="Google Shape;448;p17"/>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49" name="Google Shape;449;p17"/>
          <p:cNvSpPr/>
          <p:nvPr/>
        </p:nvSpPr>
        <p:spPr>
          <a:xfrm>
            <a:off x="4239" y="5858251"/>
            <a:ext cx="2292848" cy="1698261"/>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7"/>
          <p:cNvSpPr/>
          <p:nvPr/>
        </p:nvSpPr>
        <p:spPr>
          <a:xfrm rot="6641666">
            <a:off x="-213418" y="5706901"/>
            <a:ext cx="1601551" cy="1194607"/>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1" name="Google Shape;451;p17"/>
          <p:cNvGrpSpPr/>
          <p:nvPr/>
        </p:nvGrpSpPr>
        <p:grpSpPr>
          <a:xfrm>
            <a:off x="10301570" y="149300"/>
            <a:ext cx="1548260" cy="979184"/>
            <a:chOff x="5161625" y="732525"/>
            <a:chExt cx="456050" cy="288425"/>
          </a:xfrm>
        </p:grpSpPr>
        <p:sp>
          <p:nvSpPr>
            <p:cNvPr id="452" name="Google Shape;452;p17"/>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7"/>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7"/>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7"/>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7"/>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7"/>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7"/>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3634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1">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2/17/2025</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
          <p:cNvSpPr>
            <a:spLocks noChangeArrowheads="1"/>
          </p:cNvSpPr>
          <p:nvPr/>
        </p:nvSpPr>
        <p:spPr bwMode="auto">
          <a:xfrm>
            <a:off x="1752600" y="1860550"/>
            <a:ext cx="838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lgn="just">
              <a:spcBef>
                <a:spcPct val="0"/>
              </a:spcBef>
              <a:buClrTx/>
              <a:buFontTx/>
              <a:buNone/>
            </a:pPr>
            <a:endParaRPr lang="en-US" altLang="en-US" sz="1800" b="1">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Rounded Rectangle 29"/>
          <p:cNvSpPr/>
          <p:nvPr/>
        </p:nvSpPr>
        <p:spPr>
          <a:xfrm>
            <a:off x="2547255" y="143305"/>
            <a:ext cx="7587343" cy="1501613"/>
          </a:xfrm>
          <a:prstGeom prst="roundRect">
            <a:avLst/>
          </a:prstGeom>
          <a:solidFill>
            <a:schemeClr val="accent6">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sz="3600" dirty="0">
              <a:solidFill>
                <a:schemeClr val="tx1"/>
              </a:solidFill>
              <a:latin typeface="Times New Roman" pitchFamily="18" charset="0"/>
              <a:cs typeface="Times New Roman" pitchFamily="18" charset="0"/>
            </a:endParaRPr>
          </a:p>
        </p:txBody>
      </p:sp>
      <p:sp>
        <p:nvSpPr>
          <p:cNvPr id="31" name="Text Box 3"/>
          <p:cNvSpPr txBox="1">
            <a:spLocks noChangeArrowheads="1"/>
          </p:cNvSpPr>
          <p:nvPr/>
        </p:nvSpPr>
        <p:spPr bwMode="auto">
          <a:xfrm>
            <a:off x="2340426" y="232391"/>
            <a:ext cx="8000999"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lgn="ctr" eaLnBrk="1" hangingPunct="1">
              <a:spcBef>
                <a:spcPct val="50000"/>
              </a:spcBef>
              <a:buClrTx/>
              <a:buFont typeface="Wingdings" panose="05000000000000000000" pitchFamily="2" charset="2"/>
              <a:buNone/>
            </a:pPr>
            <a:r>
              <a:rPr lang="en-US" altLang="en-US" b="1" dirty="0" smtClean="0">
                <a:solidFill>
                  <a:srgbClr val="002060"/>
                </a:solidFill>
                <a:latin typeface="Times New Roman" panose="02020603050405020304" pitchFamily="18" charset="0"/>
              </a:rPr>
              <a:t>CHỦ ĐỀ 6: MÔI TRƯỜNG QUANH EM</a:t>
            </a:r>
          </a:p>
          <a:p>
            <a:pPr algn="ctr" eaLnBrk="1" hangingPunct="1">
              <a:spcBef>
                <a:spcPct val="50000"/>
              </a:spcBef>
              <a:buClrTx/>
              <a:buFont typeface="Wingdings" panose="05000000000000000000" pitchFamily="2" charset="2"/>
              <a:buNone/>
            </a:pPr>
            <a:r>
              <a:rPr lang="en-US" altLang="en-US" sz="3600" b="1" dirty="0" smtClean="0">
                <a:solidFill>
                  <a:srgbClr val="FF0000"/>
                </a:solidFill>
                <a:latin typeface="Times New Roman" panose="02020603050405020304" pitchFamily="18" charset="0"/>
              </a:rPr>
              <a:t>BÀI 12: NGÀY HỘI THỜI TRANG</a:t>
            </a:r>
            <a:endParaRPr lang="en-US" altLang="en-US" sz="3600" b="1" dirty="0">
              <a:solidFill>
                <a:srgbClr val="FF0000"/>
              </a:solidFill>
              <a:latin typeface="Times New Roman" panose="02020603050405020304" pitchFamily="18" charset="0"/>
            </a:endParaRPr>
          </a:p>
        </p:txBody>
      </p:sp>
      <p:pic>
        <p:nvPicPr>
          <p:cNvPr id="17" name="Picture 4" descr="10 Cách làm trang phục tái chế từ phế liệu giấy báo và đồ nhựa độc lạ |  Clean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2691" y="1734004"/>
            <a:ext cx="4865915" cy="51239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3541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heckerboard(across)">
                                      <p:cBhvr>
                                        <p:cTn id="7" dur="500"/>
                                        <p:tgtEl>
                                          <p:spTgt spid="3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heckerboard(across)">
                                      <p:cBhvr>
                                        <p:cTn id="10" dur="500"/>
                                        <p:tgtEl>
                                          <p:spTgt spid="30"/>
                                        </p:tgtEl>
                                      </p:cBhvr>
                                    </p:animEffect>
                                  </p:childTnLst>
                                </p:cTn>
                              </p:par>
                              <p:par>
                                <p:cTn id="11" presetID="5" presetClass="entr" presetSubtype="10" fill="hold" grpId="0" nodeType="withEffect" nodePh="1">
                                  <p:stCondLst>
                                    <p:cond delay="0"/>
                                  </p:stCondLst>
                                  <p:endCondLst>
                                    <p:cond evt="begin" delay="0">
                                      <p:tn val="11"/>
                                    </p:cond>
                                  </p:end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animBg="1"/>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ảo luận tìm ý tưởng cho hoạt cảnh từ các nhân vật. Quan sát hình v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461" y="156756"/>
            <a:ext cx="7367452" cy="6574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ạo Nhân Vật 3D Bằng Dây Thép - Việt Nam Over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461" y="156756"/>
            <a:ext cx="7158446" cy="6574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Ĩ THUẬT 6 SÁCH CHÂN TRỜI SÁNG TẠO- CHỦ ĐỀ 3: LỄ HỘI QUÊ HƯƠNG- BÀI 1: NHÂN  VẬT 3D TỪ DÂY THÉP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763" y="156756"/>
            <a:ext cx="7367453" cy="6574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Y Crepe paper doll tutorial home decoration idea | tutorial de muñeca de  papel crepé - 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763" y="156756"/>
            <a:ext cx="7360921" cy="6574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YouTube video: Rose fairy doll from crepe paper tutorial | DIY paper rose  fairy doll , making doll at home — HandMade vide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7640" y="156756"/>
            <a:ext cx="8098972" cy="65747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ChangeArrowheads="1"/>
          </p:cNvSpPr>
          <p:nvPr/>
        </p:nvSpPr>
        <p:spPr bwMode="auto">
          <a:xfrm>
            <a:off x="-124098" y="2364377"/>
            <a:ext cx="410173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400" b="1" dirty="0" err="1" smtClean="0">
                <a:solidFill>
                  <a:srgbClr val="002060"/>
                </a:solidFill>
                <a:latin typeface="Times New Roman" panose="02020603050405020304" pitchFamily="18" charset="0"/>
              </a:rPr>
              <a:t>Tạo</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sản</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phẩm</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từ</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giây</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thép</a:t>
            </a:r>
            <a:r>
              <a:rPr lang="en-US" altLang="en-US" sz="4400" b="1" dirty="0" smtClean="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144169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500" fill="hold"/>
                                        <p:tgtEl>
                                          <p:spTgt spid="1028"/>
                                        </p:tgtEl>
                                        <p:attrNameLst>
                                          <p:attrName>ppt_x</p:attrName>
                                        </p:attrNameLst>
                                      </p:cBhvr>
                                      <p:tavLst>
                                        <p:tav tm="0">
                                          <p:val>
                                            <p:strVal val="#ppt_x"/>
                                          </p:val>
                                        </p:tav>
                                        <p:tav tm="100000">
                                          <p:val>
                                            <p:strVal val="#ppt_x"/>
                                          </p:val>
                                        </p:tav>
                                      </p:tavLst>
                                    </p:anim>
                                    <p:anim calcmode="lin" valueType="num">
                                      <p:cBhvr additive="base">
                                        <p:cTn id="1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barn(inVertical)">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1000"/>
                                        <p:tgtEl>
                                          <p:spTgt spid="1032"/>
                                        </p:tgtEl>
                                      </p:cBhvr>
                                    </p:animEffect>
                                    <p:anim calcmode="lin" valueType="num">
                                      <p:cBhvr>
                                        <p:cTn id="28" dur="1000" fill="hold"/>
                                        <p:tgtEl>
                                          <p:spTgt spid="1032"/>
                                        </p:tgtEl>
                                        <p:attrNameLst>
                                          <p:attrName>ppt_x</p:attrName>
                                        </p:attrNameLst>
                                      </p:cBhvr>
                                      <p:tavLst>
                                        <p:tav tm="0">
                                          <p:val>
                                            <p:strVal val="#ppt_x"/>
                                          </p:val>
                                        </p:tav>
                                        <p:tav tm="100000">
                                          <p:val>
                                            <p:strVal val="#ppt_x"/>
                                          </p:val>
                                        </p:tav>
                                      </p:tavLst>
                                    </p:anim>
                                    <p:anim calcmode="lin" valueType="num">
                                      <p:cBhvr>
                                        <p:cTn id="2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36"/>
                                        </p:tgtEl>
                                        <p:attrNameLst>
                                          <p:attrName>style.visibility</p:attrName>
                                        </p:attrNameLst>
                                      </p:cBhvr>
                                      <p:to>
                                        <p:strVal val="visible"/>
                                      </p:to>
                                    </p:set>
                                    <p:animEffect transition="in" filter="circle(in)">
                                      <p:cBhvr>
                                        <p:cTn id="34" dur="20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sp>
        <p:nvSpPr>
          <p:cNvPr id="6152" name="TextBox 1"/>
          <p:cNvSpPr txBox="1">
            <a:spLocks noChangeArrowheads="1"/>
          </p:cNvSpPr>
          <p:nvPr/>
        </p:nvSpPr>
        <p:spPr bwMode="auto">
          <a:xfrm>
            <a:off x="222068" y="883454"/>
            <a:ext cx="530352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spcBef>
                <a:spcPct val="0"/>
              </a:spcBef>
              <a:buClrTx/>
              <a:buFontTx/>
              <a:buNone/>
            </a:pP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Để</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thiết</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kế</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trang</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phục</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nên</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lựa</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chọn</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vật</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liệu</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sạch</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thân</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thiện</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với</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môi</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trường</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không</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ảnh</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hưởng</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tới</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sức</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khỏe</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như</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vải</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giấy</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hoa</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lá</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cây</a:t>
            </a:r>
            <a:r>
              <a:rPr lang="en-US" altLang="en-US" sz="3600" b="1" dirty="0" smtClean="0">
                <a:solidFill>
                  <a:schemeClr val="bg1"/>
                </a:solidFill>
                <a:latin typeface="Times New Roman" panose="02020603050405020304" pitchFamily="18" charset="0"/>
                <a:cs typeface="Times New Roman" panose="02020603050405020304" pitchFamily="18" charset="0"/>
              </a:rPr>
              <a:t> </a:t>
            </a:r>
            <a:r>
              <a:rPr lang="en-US" altLang="en-US" sz="3600" b="1" dirty="0" err="1" smtClean="0">
                <a:solidFill>
                  <a:schemeClr val="bg1"/>
                </a:solidFill>
                <a:latin typeface="Times New Roman" panose="02020603050405020304" pitchFamily="18" charset="0"/>
                <a:cs typeface="Times New Roman" panose="02020603050405020304" pitchFamily="18" charset="0"/>
              </a:rPr>
              <a:t>khô</a:t>
            </a:r>
            <a:r>
              <a:rPr lang="en-US" altLang="en-US" sz="3600" b="1" dirty="0" smtClean="0">
                <a:solidFill>
                  <a:schemeClr val="bg1"/>
                </a:solidFill>
                <a:latin typeface="Times New Roman" panose="02020603050405020304" pitchFamily="18" charset="0"/>
                <a:cs typeface="Times New Roman" panose="02020603050405020304" pitchFamily="18" charset="0"/>
              </a:rPr>
              <a:t>…</a:t>
            </a:r>
            <a:endParaRPr lang="en-US" altLang="en-US" sz="3600" b="1"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643153" y="-13081"/>
            <a:ext cx="6444343" cy="6871081"/>
          </a:xfrm>
          <a:prstGeom prst="rect">
            <a:avLst/>
          </a:prstGeom>
        </p:spPr>
      </p:pic>
    </p:spTree>
    <p:extLst>
      <p:ext uri="{BB962C8B-B14F-4D97-AF65-F5344CB8AC3E}">
        <p14:creationId xmlns:p14="http://schemas.microsoft.com/office/powerpoint/2010/main" val="289054285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sp>
        <p:nvSpPr>
          <p:cNvPr id="12" name="Google Shape;694;p29"/>
          <p:cNvSpPr txBox="1">
            <a:spLocks/>
          </p:cNvSpPr>
          <p:nvPr/>
        </p:nvSpPr>
        <p:spPr>
          <a:xfrm>
            <a:off x="0" y="1827"/>
            <a:ext cx="5969726" cy="891936"/>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en-US" sz="3600" u="sng" dirty="0" smtClean="0">
                <a:solidFill>
                  <a:srgbClr val="002060"/>
                </a:solidFill>
              </a:rPr>
              <a:t>Ii </a:t>
            </a:r>
            <a:r>
              <a:rPr lang="en-US" sz="3600" u="sng" dirty="0" err="1" smtClean="0">
                <a:solidFill>
                  <a:srgbClr val="002060"/>
                </a:solidFill>
              </a:rPr>
              <a:t>luyện</a:t>
            </a:r>
            <a:r>
              <a:rPr lang="en-US" sz="3600" u="sng" dirty="0" smtClean="0">
                <a:solidFill>
                  <a:srgbClr val="002060"/>
                </a:solidFill>
              </a:rPr>
              <a:t> </a:t>
            </a:r>
            <a:r>
              <a:rPr lang="en-US" sz="3600" u="sng" dirty="0" err="1" smtClean="0">
                <a:solidFill>
                  <a:srgbClr val="002060"/>
                </a:solidFill>
              </a:rPr>
              <a:t>tập</a:t>
            </a:r>
            <a:r>
              <a:rPr lang="en-US" sz="3600" u="sng" dirty="0" smtClean="0">
                <a:solidFill>
                  <a:srgbClr val="002060"/>
                </a:solidFill>
              </a:rPr>
              <a:t> </a:t>
            </a:r>
            <a:r>
              <a:rPr lang="en-US" sz="3600" u="sng" dirty="0" err="1" smtClean="0">
                <a:solidFill>
                  <a:srgbClr val="002060"/>
                </a:solidFill>
              </a:rPr>
              <a:t>và</a:t>
            </a:r>
            <a:r>
              <a:rPr lang="en-US" sz="3600" u="sng" dirty="0" smtClean="0">
                <a:solidFill>
                  <a:srgbClr val="002060"/>
                </a:solidFill>
              </a:rPr>
              <a:t>  sang </a:t>
            </a:r>
            <a:r>
              <a:rPr lang="en-US" sz="3600" u="sng" dirty="0" err="1" smtClean="0">
                <a:solidFill>
                  <a:srgbClr val="002060"/>
                </a:solidFill>
              </a:rPr>
              <a:t>tạo</a:t>
            </a:r>
            <a:endParaRPr lang="en-US" sz="3600" u="sng" dirty="0">
              <a:solidFill>
                <a:srgbClr val="002060"/>
              </a:solidFill>
            </a:endParaRPr>
          </a:p>
        </p:txBody>
      </p:sp>
      <p:pic>
        <p:nvPicPr>
          <p:cNvPr id="2" name="Picture 1"/>
          <p:cNvPicPr>
            <a:picLocks noChangeAspect="1"/>
          </p:cNvPicPr>
          <p:nvPr/>
        </p:nvPicPr>
        <p:blipFill>
          <a:blip r:embed="rId3"/>
          <a:stretch>
            <a:fillRect/>
          </a:stretch>
        </p:blipFill>
        <p:spPr>
          <a:xfrm>
            <a:off x="5969726" y="55562"/>
            <a:ext cx="6126480" cy="6802437"/>
          </a:xfrm>
          <a:prstGeom prst="rect">
            <a:avLst/>
          </a:prstGeom>
        </p:spPr>
      </p:pic>
      <p:sp>
        <p:nvSpPr>
          <p:cNvPr id="13" name="TextBox 1"/>
          <p:cNvSpPr txBox="1">
            <a:spLocks noChangeArrowheads="1"/>
          </p:cNvSpPr>
          <p:nvPr/>
        </p:nvSpPr>
        <p:spPr bwMode="auto">
          <a:xfrm>
            <a:off x="92530" y="2614523"/>
            <a:ext cx="51607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lgn="ctr">
              <a:spcBef>
                <a:spcPct val="0"/>
              </a:spcBef>
              <a:buClrTx/>
              <a:buFontTx/>
              <a:buNone/>
            </a:pPr>
            <a:r>
              <a:rPr lang="en-US" altLang="en-US" sz="3600" b="1" i="1" dirty="0" smtClean="0">
                <a:solidFill>
                  <a:srgbClr val="FF0000"/>
                </a:solidFill>
                <a:latin typeface="Times New Roman" panose="02020603050405020304" pitchFamily="18" charset="0"/>
                <a:cs typeface="Times New Roman" panose="02020603050405020304" pitchFamily="18" charset="0"/>
              </a:rPr>
              <a:t>HỌC SINH ĐỌC THAM KHẢO SGK</a:t>
            </a:r>
            <a:endParaRPr lang="en-US" altLang="en-US"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9131461"/>
      </p:ext>
    </p:extLst>
  </p:cSld>
  <p:clrMapOvr>
    <a:masterClrMapping/>
  </p:clrMapOvr>
  <p:transition spd="slow">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sp>
        <p:nvSpPr>
          <p:cNvPr id="6152" name="TextBox 1"/>
          <p:cNvSpPr txBox="1">
            <a:spLocks noChangeArrowheads="1"/>
          </p:cNvSpPr>
          <p:nvPr/>
        </p:nvSpPr>
        <p:spPr bwMode="auto">
          <a:xfrm>
            <a:off x="1164150" y="2220913"/>
            <a:ext cx="427490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spcBef>
                <a:spcPct val="0"/>
              </a:spcBef>
              <a:buClrTx/>
              <a:buFontTx/>
              <a:buNone/>
            </a:pPr>
            <a:r>
              <a:rPr lang="en-US" altLang="en-US" sz="3600" b="1" i="1" dirty="0" smtClean="0">
                <a:solidFill>
                  <a:srgbClr val="FF0000"/>
                </a:solidFill>
                <a:latin typeface="Times New Roman" panose="02020603050405020304" pitchFamily="18" charset="0"/>
                <a:cs typeface="Times New Roman" panose="02020603050405020304" pitchFamily="18" charset="0"/>
              </a:rPr>
              <a:t>1. </a:t>
            </a:r>
            <a:r>
              <a:rPr lang="en-US" altLang="en-US" sz="3600" b="1" i="1" dirty="0" err="1" smtClean="0">
                <a:solidFill>
                  <a:srgbClr val="FF0000"/>
                </a:solidFill>
                <a:latin typeface="Times New Roman" panose="02020603050405020304" pitchFamily="18" charset="0"/>
                <a:cs typeface="Times New Roman" panose="02020603050405020304" pitchFamily="18" charset="0"/>
              </a:rPr>
              <a:t>Vẽ</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phác</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hình</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tạo</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dáng</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nhân</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vật</a:t>
            </a:r>
            <a:endParaRPr lang="en-US" altLang="en-US" sz="3600" b="1" i="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buClrTx/>
              <a:buFontTx/>
              <a:buNone/>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descr="tiger_flap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359996">
            <a:off x="417675" y="4798713"/>
            <a:ext cx="865095" cy="82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7001691" y="287383"/>
            <a:ext cx="4850981" cy="6345406"/>
          </a:xfrm>
          <a:prstGeom prst="rect">
            <a:avLst/>
          </a:prstGeom>
        </p:spPr>
      </p:pic>
      <p:sp>
        <p:nvSpPr>
          <p:cNvPr id="12" name="TextBox 1"/>
          <p:cNvSpPr txBox="1">
            <a:spLocks noChangeArrowheads="1"/>
          </p:cNvSpPr>
          <p:nvPr/>
        </p:nvSpPr>
        <p:spPr bwMode="auto">
          <a:xfrm>
            <a:off x="850222" y="921289"/>
            <a:ext cx="46135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spcBef>
                <a:spcPct val="0"/>
              </a:spcBef>
              <a:buClrTx/>
              <a:buFontTx/>
              <a:buNone/>
            </a:pPr>
            <a:r>
              <a:rPr lang="en-US" altLang="en-US" sz="3600" b="1" dirty="0" smtClean="0">
                <a:solidFill>
                  <a:schemeClr val="bg1"/>
                </a:solidFill>
                <a:latin typeface="Times New Roman" panose="02020603050405020304" pitchFamily="18" charset="0"/>
                <a:cs typeface="Times New Roman" panose="02020603050405020304" pitchFamily="18" charset="0"/>
              </a:rPr>
              <a:t>CÁCH THỰC HIỆN:</a:t>
            </a:r>
          </a:p>
          <a:p>
            <a:pPr algn="ctr">
              <a:spcBef>
                <a:spcPct val="0"/>
              </a:spcBef>
              <a:buClrTx/>
              <a:buFontTx/>
              <a:buNone/>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71198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pic>
        <p:nvPicPr>
          <p:cNvPr id="26" name="Picture 25" descr="tiger_flap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359996">
            <a:off x="144053" y="2027857"/>
            <a:ext cx="7397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rrowheads="1"/>
          </p:cNvSpPr>
          <p:nvPr/>
        </p:nvSpPr>
        <p:spPr bwMode="auto">
          <a:xfrm>
            <a:off x="850222" y="921289"/>
            <a:ext cx="46135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spcBef>
                <a:spcPct val="0"/>
              </a:spcBef>
              <a:buClrTx/>
              <a:buFontTx/>
              <a:buNone/>
            </a:pPr>
            <a:r>
              <a:rPr lang="en-US" altLang="en-US" sz="3600" b="1" dirty="0" smtClean="0">
                <a:solidFill>
                  <a:schemeClr val="bg1"/>
                </a:solidFill>
                <a:latin typeface="Times New Roman" panose="02020603050405020304" pitchFamily="18" charset="0"/>
                <a:cs typeface="Times New Roman" panose="02020603050405020304" pitchFamily="18" charset="0"/>
              </a:rPr>
              <a:t>CÁCH THỰC HIỆN:</a:t>
            </a:r>
          </a:p>
          <a:p>
            <a:pPr algn="ctr">
              <a:spcBef>
                <a:spcPct val="0"/>
              </a:spcBef>
              <a:buClrTx/>
              <a:buFontTx/>
              <a:buNone/>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6078538" y="1"/>
            <a:ext cx="5821725" cy="6858000"/>
          </a:xfrm>
          <a:prstGeom prst="rect">
            <a:avLst/>
          </a:prstGeom>
        </p:spPr>
      </p:pic>
      <p:sp>
        <p:nvSpPr>
          <p:cNvPr id="13" name="TextBox 1"/>
          <p:cNvSpPr txBox="1">
            <a:spLocks noChangeArrowheads="1"/>
          </p:cNvSpPr>
          <p:nvPr/>
        </p:nvSpPr>
        <p:spPr bwMode="auto">
          <a:xfrm>
            <a:off x="513940" y="2827952"/>
            <a:ext cx="49188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spcBef>
                <a:spcPct val="0"/>
              </a:spcBef>
              <a:buClrTx/>
              <a:buFontTx/>
              <a:buNone/>
            </a:pPr>
            <a:r>
              <a:rPr lang="en-US" altLang="en-US" sz="3600" b="1" i="1" dirty="0" smtClean="0">
                <a:solidFill>
                  <a:srgbClr val="FF0000"/>
                </a:solidFill>
                <a:latin typeface="Times New Roman" panose="02020603050405020304" pitchFamily="18" charset="0"/>
                <a:cs typeface="Times New Roman" panose="02020603050405020304" pitchFamily="18" charset="0"/>
              </a:rPr>
              <a:t>2. </a:t>
            </a:r>
            <a:r>
              <a:rPr lang="en-US" altLang="en-US" sz="3600" b="1" i="1" dirty="0" err="1" smtClean="0">
                <a:solidFill>
                  <a:srgbClr val="FF0000"/>
                </a:solidFill>
                <a:latin typeface="Times New Roman" panose="02020603050405020304" pitchFamily="18" charset="0"/>
                <a:cs typeface="Times New Roman" panose="02020603050405020304" pitchFamily="18" charset="0"/>
              </a:rPr>
              <a:t>Vẽ</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màu</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trang</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phục</a:t>
            </a:r>
            <a:endParaRPr lang="en-US" altLang="en-US" sz="3600" b="1" i="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buClrTx/>
              <a:buFontTx/>
              <a:buNone/>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19919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nodePh="1">
                                  <p:stCondLst>
                                    <p:cond delay="0"/>
                                  </p:stCondLst>
                                  <p:endCondLst>
                                    <p:cond evt="begin" delay="0">
                                      <p:tn val="12"/>
                                    </p:cond>
                                  </p:endCondLst>
                                  <p:childTnLst>
                                    <p:set>
                                      <p:cBhvr>
                                        <p:cTn id="13" dur="1" fill="hold">
                                          <p:stCondLst>
                                            <p:cond delay="0"/>
                                          </p:stCondLst>
                                        </p:cTn>
                                        <p:tgtEl>
                                          <p:spTgt spid="114695"/>
                                        </p:tgtEl>
                                        <p:attrNameLst>
                                          <p:attrName>style.visibility</p:attrName>
                                        </p:attrNameLst>
                                      </p:cBhvr>
                                      <p:to>
                                        <p:strVal val="visible"/>
                                      </p:to>
                                    </p:set>
                                    <p:animEffect transition="in" filter="checkerboard(across)">
                                      <p:cBhvr>
                                        <p:cTn id="14"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434" y="3636759"/>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sp>
        <p:nvSpPr>
          <p:cNvPr id="12" name="TextBox 1"/>
          <p:cNvSpPr txBox="1">
            <a:spLocks noChangeArrowheads="1"/>
          </p:cNvSpPr>
          <p:nvPr/>
        </p:nvSpPr>
        <p:spPr bwMode="auto">
          <a:xfrm>
            <a:off x="850222" y="921289"/>
            <a:ext cx="46135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spcBef>
                <a:spcPct val="0"/>
              </a:spcBef>
              <a:buClrTx/>
              <a:buFontTx/>
              <a:buNone/>
            </a:pPr>
            <a:r>
              <a:rPr lang="en-US" altLang="en-US" sz="3600" b="1" dirty="0" smtClean="0">
                <a:solidFill>
                  <a:schemeClr val="bg1"/>
                </a:solidFill>
                <a:latin typeface="Times New Roman" panose="02020603050405020304" pitchFamily="18" charset="0"/>
                <a:cs typeface="Times New Roman" panose="02020603050405020304" pitchFamily="18" charset="0"/>
              </a:rPr>
              <a:t>CÁCH THỰC HIỆN:</a:t>
            </a:r>
          </a:p>
          <a:p>
            <a:pPr algn="ctr">
              <a:spcBef>
                <a:spcPct val="0"/>
              </a:spcBef>
              <a:buClrTx/>
              <a:buFontTx/>
              <a:buNone/>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3" name="TextBox 1"/>
          <p:cNvSpPr txBox="1">
            <a:spLocks noChangeArrowheads="1"/>
          </p:cNvSpPr>
          <p:nvPr/>
        </p:nvSpPr>
        <p:spPr bwMode="auto">
          <a:xfrm>
            <a:off x="544977" y="2064289"/>
            <a:ext cx="491884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spcBef>
                <a:spcPct val="0"/>
              </a:spcBef>
              <a:buClrTx/>
              <a:buFontTx/>
              <a:buNone/>
            </a:pPr>
            <a:r>
              <a:rPr lang="en-US" altLang="en-US" sz="3600" b="1" i="1" dirty="0" smtClean="0">
                <a:solidFill>
                  <a:srgbClr val="FF0000"/>
                </a:solidFill>
                <a:latin typeface="Times New Roman" panose="02020603050405020304" pitchFamily="18" charset="0"/>
                <a:cs typeface="Times New Roman" panose="02020603050405020304" pitchFamily="18" charset="0"/>
              </a:rPr>
              <a:t>3. </a:t>
            </a:r>
            <a:r>
              <a:rPr lang="en-US" altLang="en-US" sz="3600" b="1" i="1" dirty="0" err="1" smtClean="0">
                <a:solidFill>
                  <a:srgbClr val="FF0000"/>
                </a:solidFill>
                <a:latin typeface="Times New Roman" panose="02020603050405020304" pitchFamily="18" charset="0"/>
                <a:cs typeface="Times New Roman" panose="02020603050405020304" pitchFamily="18" charset="0"/>
              </a:rPr>
              <a:t>Kết</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hợp</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gắn</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chất</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liệu</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trang</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phục</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như</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hoa</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tươi</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khô</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lá</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vải</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quả</a:t>
            </a:r>
            <a:r>
              <a:rPr lang="en-US" altLang="en-US" sz="3600" b="1" i="1" dirty="0" smtClean="0">
                <a:solidFill>
                  <a:srgbClr val="FF0000"/>
                </a:solidFill>
                <a:latin typeface="Times New Roman" panose="02020603050405020304" pitchFamily="18" charset="0"/>
                <a:cs typeface="Times New Roman" panose="02020603050405020304" pitchFamily="18" charset="0"/>
              </a:rPr>
              <a:t>…</a:t>
            </a:r>
          </a:p>
          <a:p>
            <a:pPr algn="ctr">
              <a:spcBef>
                <a:spcPct val="0"/>
              </a:spcBef>
              <a:buClrTx/>
              <a:buFontTx/>
              <a:buNone/>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322422" y="1"/>
            <a:ext cx="5765075" cy="6857999"/>
          </a:xfrm>
          <a:prstGeom prst="rect">
            <a:avLst/>
          </a:prstGeom>
        </p:spPr>
      </p:pic>
    </p:spTree>
    <p:extLst>
      <p:ext uri="{BB962C8B-B14F-4D97-AF65-F5344CB8AC3E}">
        <p14:creationId xmlns:p14="http://schemas.microsoft.com/office/powerpoint/2010/main" val="169419326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pic>
        <p:nvPicPr>
          <p:cNvPr id="11" name="Picture 10" descr="tiger_flap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359996">
            <a:off x="397222" y="5154326"/>
            <a:ext cx="865095" cy="82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rrowheads="1"/>
          </p:cNvSpPr>
          <p:nvPr/>
        </p:nvSpPr>
        <p:spPr bwMode="auto">
          <a:xfrm>
            <a:off x="850222" y="921289"/>
            <a:ext cx="46135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spcBef>
                <a:spcPct val="0"/>
              </a:spcBef>
              <a:buClrTx/>
              <a:buFontTx/>
              <a:buNone/>
            </a:pPr>
            <a:r>
              <a:rPr lang="en-US" altLang="en-US" sz="3600" b="1" dirty="0" smtClean="0">
                <a:solidFill>
                  <a:schemeClr val="bg1"/>
                </a:solidFill>
                <a:latin typeface="Times New Roman" panose="02020603050405020304" pitchFamily="18" charset="0"/>
                <a:cs typeface="Times New Roman" panose="02020603050405020304" pitchFamily="18" charset="0"/>
              </a:rPr>
              <a:t>CÁCH THỰC HIỆN:</a:t>
            </a:r>
          </a:p>
          <a:p>
            <a:pPr algn="ctr">
              <a:spcBef>
                <a:spcPct val="0"/>
              </a:spcBef>
              <a:buClrTx/>
              <a:buFontTx/>
              <a:buNone/>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3" name="TextBox 1"/>
          <p:cNvSpPr txBox="1">
            <a:spLocks noChangeArrowheads="1"/>
          </p:cNvSpPr>
          <p:nvPr/>
        </p:nvSpPr>
        <p:spPr bwMode="auto">
          <a:xfrm>
            <a:off x="544977" y="2064289"/>
            <a:ext cx="49188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spcBef>
                <a:spcPct val="0"/>
              </a:spcBef>
              <a:buClrTx/>
              <a:buFontTx/>
              <a:buNone/>
            </a:pPr>
            <a:r>
              <a:rPr lang="en-US" altLang="en-US" sz="3600" b="1" i="1" dirty="0" smtClean="0">
                <a:solidFill>
                  <a:srgbClr val="FF0000"/>
                </a:solidFill>
                <a:latin typeface="Times New Roman" panose="02020603050405020304" pitchFamily="18" charset="0"/>
                <a:cs typeface="Times New Roman" panose="02020603050405020304" pitchFamily="18" charset="0"/>
              </a:rPr>
              <a:t>4. </a:t>
            </a:r>
            <a:r>
              <a:rPr lang="en-US" altLang="en-US" sz="3600" b="1" i="1" dirty="0" err="1" smtClean="0">
                <a:solidFill>
                  <a:srgbClr val="FF0000"/>
                </a:solidFill>
                <a:latin typeface="Times New Roman" panose="02020603050405020304" pitchFamily="18" charset="0"/>
                <a:cs typeface="Times New Roman" panose="02020603050405020304" pitchFamily="18" charset="0"/>
              </a:rPr>
              <a:t>Hoàn</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thiện</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sản</a:t>
            </a:r>
            <a:r>
              <a:rPr lang="en-US" altLang="en-US" sz="3600" b="1" i="1" dirty="0" smtClean="0">
                <a:solidFill>
                  <a:srgbClr val="FF0000"/>
                </a:solidFill>
                <a:latin typeface="Times New Roman" panose="02020603050405020304" pitchFamily="18" charset="0"/>
                <a:cs typeface="Times New Roman" panose="02020603050405020304" pitchFamily="18" charset="0"/>
              </a:rPr>
              <a:t> </a:t>
            </a:r>
            <a:r>
              <a:rPr lang="en-US" altLang="en-US" sz="3600" b="1" i="1" dirty="0" err="1" smtClean="0">
                <a:solidFill>
                  <a:srgbClr val="FF0000"/>
                </a:solidFill>
                <a:latin typeface="Times New Roman" panose="02020603050405020304" pitchFamily="18" charset="0"/>
                <a:cs typeface="Times New Roman" panose="02020603050405020304" pitchFamily="18" charset="0"/>
              </a:rPr>
              <a:t>phẩm</a:t>
            </a:r>
            <a:endParaRPr lang="en-US" altLang="en-US" sz="3600" b="1" i="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buClrTx/>
              <a:buFontTx/>
              <a:buNone/>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6283234" y="71303"/>
            <a:ext cx="5808799" cy="6786697"/>
          </a:xfrm>
          <a:prstGeom prst="rect">
            <a:avLst/>
          </a:prstGeom>
        </p:spPr>
      </p:pic>
    </p:spTree>
    <p:extLst>
      <p:ext uri="{BB962C8B-B14F-4D97-AF65-F5344CB8AC3E}">
        <p14:creationId xmlns:p14="http://schemas.microsoft.com/office/powerpoint/2010/main" val="230095670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sp>
        <p:nvSpPr>
          <p:cNvPr id="6152" name="TextBox 1"/>
          <p:cNvSpPr txBox="1">
            <a:spLocks noChangeArrowheads="1"/>
          </p:cNvSpPr>
          <p:nvPr/>
        </p:nvSpPr>
        <p:spPr bwMode="auto">
          <a:xfrm>
            <a:off x="-247820" y="0"/>
            <a:ext cx="6067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lgn="ctr">
              <a:spcBef>
                <a:spcPct val="0"/>
              </a:spcBef>
              <a:buClrTx/>
              <a:buFontTx/>
              <a:buNone/>
            </a:pPr>
            <a:r>
              <a:rPr lang="en-US" altLang="en-US" sz="2800" b="1" dirty="0" err="1" smtClean="0">
                <a:solidFill>
                  <a:schemeClr val="bg1"/>
                </a:solidFill>
              </a:rPr>
              <a:t>Tham</a:t>
            </a:r>
            <a:r>
              <a:rPr lang="en-US" altLang="en-US" sz="2800" b="1" dirty="0" smtClean="0">
                <a:solidFill>
                  <a:schemeClr val="bg1"/>
                </a:solidFill>
              </a:rPr>
              <a:t> </a:t>
            </a:r>
            <a:r>
              <a:rPr lang="en-US" altLang="en-US" sz="2800" b="1" dirty="0" err="1" smtClean="0">
                <a:solidFill>
                  <a:schemeClr val="bg1"/>
                </a:solidFill>
              </a:rPr>
              <a:t>khảo</a:t>
            </a:r>
            <a:r>
              <a:rPr lang="en-US" altLang="en-US" sz="2800" b="1" dirty="0" smtClean="0">
                <a:solidFill>
                  <a:schemeClr val="bg1"/>
                </a:solidFill>
              </a:rPr>
              <a:t> </a:t>
            </a:r>
            <a:r>
              <a:rPr lang="en-US" altLang="en-US" sz="2800" b="1" dirty="0" err="1" smtClean="0">
                <a:solidFill>
                  <a:schemeClr val="bg1"/>
                </a:solidFill>
              </a:rPr>
              <a:t>sản</a:t>
            </a:r>
            <a:r>
              <a:rPr lang="en-US" altLang="en-US" sz="2800" b="1" dirty="0" smtClean="0">
                <a:solidFill>
                  <a:schemeClr val="bg1"/>
                </a:solidFill>
              </a:rPr>
              <a:t> </a:t>
            </a:r>
            <a:r>
              <a:rPr lang="en-US" altLang="en-US" sz="2800" b="1" dirty="0" err="1" smtClean="0">
                <a:solidFill>
                  <a:schemeClr val="bg1"/>
                </a:solidFill>
              </a:rPr>
              <a:t>phẩm</a:t>
            </a:r>
            <a:r>
              <a:rPr lang="en-US" altLang="en-US" sz="2800" b="1" dirty="0" smtClean="0">
                <a:solidFill>
                  <a:schemeClr val="bg1"/>
                </a:solidFill>
              </a:rPr>
              <a:t> </a:t>
            </a:r>
            <a:r>
              <a:rPr lang="en-US" altLang="en-US" sz="2800" b="1" dirty="0" err="1" smtClean="0">
                <a:solidFill>
                  <a:schemeClr val="bg1"/>
                </a:solidFill>
              </a:rPr>
              <a:t>mĩ</a:t>
            </a:r>
            <a:r>
              <a:rPr lang="en-US" altLang="en-US" sz="2800" b="1" dirty="0" smtClean="0">
                <a:solidFill>
                  <a:schemeClr val="bg1"/>
                </a:solidFill>
              </a:rPr>
              <a:t> </a:t>
            </a:r>
            <a:r>
              <a:rPr lang="en-US" altLang="en-US" sz="2800" b="1" dirty="0" err="1" smtClean="0">
                <a:solidFill>
                  <a:schemeClr val="bg1"/>
                </a:solidFill>
              </a:rPr>
              <a:t>thuật</a:t>
            </a:r>
            <a:r>
              <a:rPr lang="en-US" altLang="en-US" sz="2800" b="1" dirty="0" smtClean="0">
                <a:solidFill>
                  <a:schemeClr val="bg1"/>
                </a:solidFill>
              </a:rPr>
              <a:t>:</a:t>
            </a:r>
            <a:endParaRPr lang="en-US" altLang="en-US" sz="2800" b="1" dirty="0">
              <a:solidFill>
                <a:schemeClr val="bg1"/>
              </a:solidFill>
            </a:endParaRPr>
          </a:p>
        </p:txBody>
      </p:sp>
      <p:pic>
        <p:nvPicPr>
          <p:cNvPr id="2" name="Picture 1"/>
          <p:cNvPicPr>
            <a:picLocks noChangeAspect="1"/>
          </p:cNvPicPr>
          <p:nvPr/>
        </p:nvPicPr>
        <p:blipFill>
          <a:blip r:embed="rId3"/>
          <a:stretch>
            <a:fillRect/>
          </a:stretch>
        </p:blipFill>
        <p:spPr>
          <a:xfrm>
            <a:off x="0" y="578782"/>
            <a:ext cx="4062549" cy="6279217"/>
          </a:xfrm>
          <a:prstGeom prst="rect">
            <a:avLst/>
          </a:prstGeom>
        </p:spPr>
      </p:pic>
      <p:pic>
        <p:nvPicPr>
          <p:cNvPr id="3" name="Picture 2"/>
          <p:cNvPicPr>
            <a:picLocks noChangeAspect="1"/>
          </p:cNvPicPr>
          <p:nvPr/>
        </p:nvPicPr>
        <p:blipFill>
          <a:blip r:embed="rId4"/>
          <a:stretch>
            <a:fillRect/>
          </a:stretch>
        </p:blipFill>
        <p:spPr>
          <a:xfrm>
            <a:off x="4062549" y="587830"/>
            <a:ext cx="4176679" cy="6270170"/>
          </a:xfrm>
          <a:prstGeom prst="rect">
            <a:avLst/>
          </a:prstGeom>
        </p:spPr>
      </p:pic>
      <p:pic>
        <p:nvPicPr>
          <p:cNvPr id="4" name="Picture 3"/>
          <p:cNvPicPr>
            <a:picLocks noChangeAspect="1"/>
          </p:cNvPicPr>
          <p:nvPr/>
        </p:nvPicPr>
        <p:blipFill>
          <a:blip r:embed="rId5"/>
          <a:stretch>
            <a:fillRect/>
          </a:stretch>
        </p:blipFill>
        <p:spPr>
          <a:xfrm>
            <a:off x="8239228" y="587829"/>
            <a:ext cx="3952771" cy="6270170"/>
          </a:xfrm>
          <a:prstGeom prst="rect">
            <a:avLst/>
          </a:prstGeom>
        </p:spPr>
      </p:pic>
    </p:spTree>
    <p:extLst>
      <p:ext uri="{BB962C8B-B14F-4D97-AF65-F5344CB8AC3E}">
        <p14:creationId xmlns:p14="http://schemas.microsoft.com/office/powerpoint/2010/main" val="301467889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pic>
        <p:nvPicPr>
          <p:cNvPr id="26" name="Picture 25" descr="tiger_flap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359996">
            <a:off x="11338977" y="3131"/>
            <a:ext cx="7397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iger_flap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359996">
            <a:off x="11226572" y="5992553"/>
            <a:ext cx="921311" cy="79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tiger_flap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359996">
            <a:off x="336800" y="5389457"/>
            <a:ext cx="865095" cy="82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Váy phác thảo tuyệt đẹp từ cánh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326" y="935614"/>
            <a:ext cx="6688183" cy="53476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p:cNvSpPr txBox="1">
            <a:spLocks noChangeArrowheads="1"/>
          </p:cNvSpPr>
          <p:nvPr/>
        </p:nvSpPr>
        <p:spPr bwMode="auto">
          <a:xfrm>
            <a:off x="-247820" y="0"/>
            <a:ext cx="6067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lgn="ctr">
              <a:spcBef>
                <a:spcPct val="0"/>
              </a:spcBef>
              <a:buClrTx/>
              <a:buFontTx/>
              <a:buNone/>
            </a:pPr>
            <a:r>
              <a:rPr lang="en-US" altLang="en-US" sz="2800" b="1" dirty="0" err="1" smtClean="0">
                <a:solidFill>
                  <a:schemeClr val="bg1"/>
                </a:solidFill>
              </a:rPr>
              <a:t>Tham</a:t>
            </a:r>
            <a:r>
              <a:rPr lang="en-US" altLang="en-US" sz="2800" b="1" dirty="0" smtClean="0">
                <a:solidFill>
                  <a:schemeClr val="bg1"/>
                </a:solidFill>
              </a:rPr>
              <a:t> </a:t>
            </a:r>
            <a:r>
              <a:rPr lang="en-US" altLang="en-US" sz="2800" b="1" dirty="0" err="1" smtClean="0">
                <a:solidFill>
                  <a:schemeClr val="bg1"/>
                </a:solidFill>
              </a:rPr>
              <a:t>khảo</a:t>
            </a:r>
            <a:r>
              <a:rPr lang="en-US" altLang="en-US" sz="2800" b="1" dirty="0" smtClean="0">
                <a:solidFill>
                  <a:schemeClr val="bg1"/>
                </a:solidFill>
              </a:rPr>
              <a:t> </a:t>
            </a:r>
            <a:r>
              <a:rPr lang="en-US" altLang="en-US" sz="2800" b="1" dirty="0" err="1" smtClean="0">
                <a:solidFill>
                  <a:schemeClr val="bg1"/>
                </a:solidFill>
              </a:rPr>
              <a:t>sản</a:t>
            </a:r>
            <a:r>
              <a:rPr lang="en-US" altLang="en-US" sz="2800" b="1" dirty="0" smtClean="0">
                <a:solidFill>
                  <a:schemeClr val="bg1"/>
                </a:solidFill>
              </a:rPr>
              <a:t> </a:t>
            </a:r>
            <a:r>
              <a:rPr lang="en-US" altLang="en-US" sz="2800" b="1" dirty="0" err="1" smtClean="0">
                <a:solidFill>
                  <a:schemeClr val="bg1"/>
                </a:solidFill>
              </a:rPr>
              <a:t>phẩm</a:t>
            </a:r>
            <a:r>
              <a:rPr lang="en-US" altLang="en-US" sz="2800" b="1" dirty="0" smtClean="0">
                <a:solidFill>
                  <a:schemeClr val="bg1"/>
                </a:solidFill>
              </a:rPr>
              <a:t> </a:t>
            </a:r>
            <a:r>
              <a:rPr lang="en-US" altLang="en-US" sz="2800" b="1" dirty="0" err="1" smtClean="0">
                <a:solidFill>
                  <a:schemeClr val="bg1"/>
                </a:solidFill>
              </a:rPr>
              <a:t>mĩ</a:t>
            </a:r>
            <a:r>
              <a:rPr lang="en-US" altLang="en-US" sz="2800" b="1" dirty="0" smtClean="0">
                <a:solidFill>
                  <a:schemeClr val="bg1"/>
                </a:solidFill>
              </a:rPr>
              <a:t> </a:t>
            </a:r>
            <a:r>
              <a:rPr lang="en-US" altLang="en-US" sz="2800" b="1" dirty="0" err="1" smtClean="0">
                <a:solidFill>
                  <a:schemeClr val="bg1"/>
                </a:solidFill>
              </a:rPr>
              <a:t>thuật</a:t>
            </a:r>
            <a:r>
              <a:rPr lang="en-US" altLang="en-US" sz="2800" b="1" dirty="0" smtClean="0">
                <a:solidFill>
                  <a:schemeClr val="bg1"/>
                </a:solidFill>
              </a:rPr>
              <a:t>:</a:t>
            </a:r>
            <a:endParaRPr lang="en-US" altLang="en-US" sz="2800" b="1" dirty="0">
              <a:solidFill>
                <a:schemeClr val="bg1"/>
              </a:solidFill>
            </a:endParaRPr>
          </a:p>
        </p:txBody>
      </p:sp>
      <p:pic>
        <p:nvPicPr>
          <p:cNvPr id="2052" name="Picture 4" descr="Nữ sinh có tài thiết kế thời trang từ hoa - Gương mặt trẻ"/>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9327" y="935614"/>
            <a:ext cx="6688182" cy="53476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ạy bé học tập vẽ váy thời trang quần áo trang phục | Dạy bé họ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9325" y="935614"/>
            <a:ext cx="6688184" cy="534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93151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nodePh="1">
                                  <p:stCondLst>
                                    <p:cond delay="0"/>
                                  </p:stCondLst>
                                  <p:endCondLst>
                                    <p:cond evt="begin" delay="0">
                                      <p:tn val="12"/>
                                    </p:cond>
                                  </p:endCondLst>
                                  <p:childTnLst>
                                    <p:set>
                                      <p:cBhvr>
                                        <p:cTn id="13" dur="1" fill="hold">
                                          <p:stCondLst>
                                            <p:cond delay="0"/>
                                          </p:stCondLst>
                                        </p:cTn>
                                        <p:tgtEl>
                                          <p:spTgt spid="114695"/>
                                        </p:tgtEl>
                                        <p:attrNameLst>
                                          <p:attrName>style.visibility</p:attrName>
                                        </p:attrNameLst>
                                      </p:cBhvr>
                                      <p:to>
                                        <p:strVal val="visible"/>
                                      </p:to>
                                    </p:set>
                                    <p:animEffect transition="in" filter="checkerboard(across)">
                                      <p:cBhvr>
                                        <p:cTn id="14" dur="500"/>
                                        <p:tgtEl>
                                          <p:spTgt spid="114695"/>
                                        </p:tgtEl>
                                      </p:cBhvr>
                                    </p:animEffect>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9"/>
          <p:cNvSpPr/>
          <p:nvPr/>
        </p:nvSpPr>
        <p:spPr>
          <a:xfrm>
            <a:off x="6437207" y="217465"/>
            <a:ext cx="2895128" cy="214435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684" name="Google Shape;684;p29"/>
          <p:cNvGrpSpPr/>
          <p:nvPr/>
        </p:nvGrpSpPr>
        <p:grpSpPr>
          <a:xfrm rot="3615558">
            <a:off x="6889720" y="800054"/>
            <a:ext cx="1548251" cy="979177"/>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695" name="Google Shape;695;p29"/>
          <p:cNvSpPr txBox="1">
            <a:spLocks noGrp="1"/>
          </p:cNvSpPr>
          <p:nvPr>
            <p:ph type="subTitle" idx="1"/>
          </p:nvPr>
        </p:nvSpPr>
        <p:spPr>
          <a:xfrm>
            <a:off x="143691" y="2334920"/>
            <a:ext cx="10620103" cy="1455331"/>
          </a:xfrm>
          <a:prstGeom prst="rect">
            <a:avLst/>
          </a:prstGeom>
        </p:spPr>
        <p:txBody>
          <a:bodyPr spcFirstLastPara="1" vert="horz" wrap="square" lIns="121900" tIns="121900" rIns="121900" bIns="121900" rtlCol="0" anchor="t" anchorCtr="0">
            <a:noAutofit/>
          </a:bodyPr>
          <a:lstStyle/>
          <a:p>
            <a:pPr marL="0" indent="0"/>
            <a:r>
              <a:rPr lang="en-US" sz="4267" dirty="0" err="1" smtClean="0">
                <a:solidFill>
                  <a:srgbClr val="FF0000"/>
                </a:solidFill>
                <a:latin typeface="Times New Roman" panose="02020603050405020304" pitchFamily="18" charset="0"/>
                <a:cs typeface="Times New Roman" panose="02020603050405020304" pitchFamily="18" charset="0"/>
              </a:rPr>
              <a:t>Thiết</a:t>
            </a:r>
            <a:r>
              <a:rPr lang="en-US" sz="4267" dirty="0" smtClean="0">
                <a:solidFill>
                  <a:srgbClr val="FF0000"/>
                </a:solidFill>
                <a:latin typeface="Times New Roman" panose="02020603050405020304" pitchFamily="18" charset="0"/>
                <a:cs typeface="Times New Roman" panose="02020603050405020304" pitchFamily="18" charset="0"/>
              </a:rPr>
              <a:t> </a:t>
            </a:r>
            <a:r>
              <a:rPr lang="en-US" sz="4267" dirty="0" err="1" smtClean="0">
                <a:solidFill>
                  <a:srgbClr val="FF0000"/>
                </a:solidFill>
                <a:latin typeface="Times New Roman" panose="02020603050405020304" pitchFamily="18" charset="0"/>
                <a:cs typeface="Times New Roman" panose="02020603050405020304" pitchFamily="18" charset="0"/>
              </a:rPr>
              <a:t>kế</a:t>
            </a:r>
            <a:r>
              <a:rPr lang="en-US" sz="4267" dirty="0" smtClean="0">
                <a:solidFill>
                  <a:srgbClr val="FF0000"/>
                </a:solidFill>
                <a:latin typeface="Times New Roman" panose="02020603050405020304" pitchFamily="18" charset="0"/>
                <a:cs typeface="Times New Roman" panose="02020603050405020304" pitchFamily="18" charset="0"/>
              </a:rPr>
              <a:t> </a:t>
            </a:r>
            <a:r>
              <a:rPr lang="en-US" sz="4267" dirty="0" err="1" smtClean="0">
                <a:solidFill>
                  <a:srgbClr val="FF0000"/>
                </a:solidFill>
                <a:latin typeface="Times New Roman" panose="02020603050405020304" pitchFamily="18" charset="0"/>
                <a:cs typeface="Times New Roman" panose="02020603050405020304" pitchFamily="18" charset="0"/>
              </a:rPr>
              <a:t>một</a:t>
            </a:r>
            <a:r>
              <a:rPr lang="en-US" sz="4267" dirty="0" smtClean="0">
                <a:solidFill>
                  <a:srgbClr val="FF0000"/>
                </a:solidFill>
                <a:latin typeface="Times New Roman" panose="02020603050405020304" pitchFamily="18" charset="0"/>
                <a:cs typeface="Times New Roman" panose="02020603050405020304" pitchFamily="18" charset="0"/>
              </a:rPr>
              <a:t> </a:t>
            </a:r>
            <a:r>
              <a:rPr lang="en-US" sz="4267" dirty="0" err="1" smtClean="0">
                <a:solidFill>
                  <a:srgbClr val="FF0000"/>
                </a:solidFill>
                <a:latin typeface="Times New Roman" panose="02020603050405020304" pitchFamily="18" charset="0"/>
                <a:cs typeface="Times New Roman" panose="02020603050405020304" pitchFamily="18" charset="0"/>
              </a:rPr>
              <a:t>sản</a:t>
            </a:r>
            <a:r>
              <a:rPr lang="en-US" sz="4267" dirty="0" smtClean="0">
                <a:solidFill>
                  <a:srgbClr val="FF0000"/>
                </a:solidFill>
                <a:latin typeface="Times New Roman" panose="02020603050405020304" pitchFamily="18" charset="0"/>
                <a:cs typeface="Times New Roman" panose="02020603050405020304" pitchFamily="18" charset="0"/>
              </a:rPr>
              <a:t> </a:t>
            </a:r>
            <a:r>
              <a:rPr lang="en-US" sz="4267" dirty="0" err="1" smtClean="0">
                <a:solidFill>
                  <a:srgbClr val="FF0000"/>
                </a:solidFill>
                <a:latin typeface="Times New Roman" panose="02020603050405020304" pitchFamily="18" charset="0"/>
                <a:cs typeface="Times New Roman" panose="02020603050405020304" pitchFamily="18" charset="0"/>
              </a:rPr>
              <a:t>phẩm</a:t>
            </a:r>
            <a:r>
              <a:rPr lang="en-US" sz="4267" dirty="0" smtClean="0">
                <a:solidFill>
                  <a:srgbClr val="FF0000"/>
                </a:solidFill>
                <a:latin typeface="Times New Roman" panose="02020603050405020304" pitchFamily="18" charset="0"/>
                <a:cs typeface="Times New Roman" panose="02020603050405020304" pitchFamily="18" charset="0"/>
              </a:rPr>
              <a:t> </a:t>
            </a:r>
            <a:r>
              <a:rPr lang="en-US" sz="4267" dirty="0" err="1" smtClean="0">
                <a:solidFill>
                  <a:srgbClr val="FF0000"/>
                </a:solidFill>
                <a:latin typeface="Times New Roman" panose="02020603050405020304" pitchFamily="18" charset="0"/>
                <a:cs typeface="Times New Roman" panose="02020603050405020304" pitchFamily="18" charset="0"/>
              </a:rPr>
              <a:t>thời</a:t>
            </a:r>
            <a:r>
              <a:rPr lang="en-US" sz="4267" dirty="0" smtClean="0">
                <a:solidFill>
                  <a:srgbClr val="FF0000"/>
                </a:solidFill>
                <a:latin typeface="Times New Roman" panose="02020603050405020304" pitchFamily="18" charset="0"/>
                <a:cs typeface="Times New Roman" panose="02020603050405020304" pitchFamily="18" charset="0"/>
              </a:rPr>
              <a:t> </a:t>
            </a:r>
            <a:r>
              <a:rPr lang="en-US" sz="4267" dirty="0" err="1" smtClean="0">
                <a:solidFill>
                  <a:srgbClr val="FF0000"/>
                </a:solidFill>
                <a:latin typeface="Times New Roman" panose="02020603050405020304" pitchFamily="18" charset="0"/>
                <a:cs typeface="Times New Roman" panose="02020603050405020304" pitchFamily="18" charset="0"/>
              </a:rPr>
              <a:t>trang</a:t>
            </a:r>
            <a:r>
              <a:rPr lang="en-US" sz="4267" dirty="0" smtClean="0">
                <a:solidFill>
                  <a:srgbClr val="FF0000"/>
                </a:solidFill>
                <a:latin typeface="Times New Roman" panose="02020603050405020304" pitchFamily="18" charset="0"/>
                <a:cs typeface="Times New Roman" panose="02020603050405020304" pitchFamily="18" charset="0"/>
              </a:rPr>
              <a:t> </a:t>
            </a:r>
            <a:r>
              <a:rPr lang="en-US" sz="4267" dirty="0" err="1" smtClean="0">
                <a:solidFill>
                  <a:srgbClr val="FF0000"/>
                </a:solidFill>
                <a:latin typeface="Times New Roman" panose="02020603050405020304" pitchFamily="18" charset="0"/>
                <a:cs typeface="Times New Roman" panose="02020603050405020304" pitchFamily="18" charset="0"/>
              </a:rPr>
              <a:t>về</a:t>
            </a:r>
            <a:r>
              <a:rPr lang="en-US" sz="4267" dirty="0" smtClean="0">
                <a:solidFill>
                  <a:srgbClr val="FF0000"/>
                </a:solidFill>
                <a:latin typeface="Times New Roman" panose="02020603050405020304" pitchFamily="18" charset="0"/>
                <a:cs typeface="Times New Roman" panose="02020603050405020304" pitchFamily="18" charset="0"/>
              </a:rPr>
              <a:t> </a:t>
            </a:r>
            <a:r>
              <a:rPr lang="en-US" sz="4267" dirty="0" err="1" smtClean="0">
                <a:solidFill>
                  <a:srgbClr val="FF0000"/>
                </a:solidFill>
                <a:latin typeface="Times New Roman" panose="02020603050405020304" pitchFamily="18" charset="0"/>
                <a:cs typeface="Times New Roman" panose="02020603050405020304" pitchFamily="18" charset="0"/>
              </a:rPr>
              <a:t>chủ</a:t>
            </a:r>
            <a:r>
              <a:rPr lang="en-US" sz="4267" dirty="0" smtClean="0">
                <a:solidFill>
                  <a:srgbClr val="FF0000"/>
                </a:solidFill>
                <a:latin typeface="Times New Roman" panose="02020603050405020304" pitchFamily="18" charset="0"/>
                <a:cs typeface="Times New Roman" panose="02020603050405020304" pitchFamily="18" charset="0"/>
              </a:rPr>
              <a:t> </a:t>
            </a:r>
            <a:r>
              <a:rPr lang="en-US" sz="4267" dirty="0" err="1" smtClean="0">
                <a:solidFill>
                  <a:srgbClr val="FF0000"/>
                </a:solidFill>
                <a:latin typeface="Times New Roman" panose="02020603050405020304" pitchFamily="18" charset="0"/>
                <a:cs typeface="Times New Roman" panose="02020603050405020304" pitchFamily="18" charset="0"/>
              </a:rPr>
              <a:t>đề</a:t>
            </a:r>
            <a:r>
              <a:rPr lang="en-US" sz="4267" dirty="0" smtClean="0">
                <a:solidFill>
                  <a:srgbClr val="FF0000"/>
                </a:solidFill>
                <a:latin typeface="Times New Roman" panose="02020603050405020304" pitchFamily="18" charset="0"/>
                <a:cs typeface="Times New Roman" panose="02020603050405020304" pitchFamily="18" charset="0"/>
              </a:rPr>
              <a:t>: </a:t>
            </a:r>
          </a:p>
          <a:p>
            <a:pPr marL="0" indent="0"/>
            <a:r>
              <a:rPr lang="en-US" sz="4267" i="1" dirty="0" err="1">
                <a:solidFill>
                  <a:srgbClr val="FF0000"/>
                </a:solidFill>
                <a:latin typeface="Times New Roman" panose="02020603050405020304" pitchFamily="18" charset="0"/>
                <a:cs typeface="Times New Roman" panose="02020603050405020304" pitchFamily="18" charset="0"/>
              </a:rPr>
              <a:t>M</a:t>
            </a:r>
            <a:r>
              <a:rPr lang="en-US" sz="4267" i="1" dirty="0" err="1" smtClean="0">
                <a:solidFill>
                  <a:srgbClr val="FF0000"/>
                </a:solidFill>
                <a:latin typeface="Times New Roman" panose="02020603050405020304" pitchFamily="18" charset="0"/>
                <a:cs typeface="Times New Roman" panose="02020603050405020304" pitchFamily="18" charset="0"/>
              </a:rPr>
              <a:t>ôi</a:t>
            </a:r>
            <a:r>
              <a:rPr lang="en-US" sz="4267" i="1" dirty="0" smtClean="0">
                <a:solidFill>
                  <a:srgbClr val="FF0000"/>
                </a:solidFill>
                <a:latin typeface="Times New Roman" panose="02020603050405020304" pitchFamily="18" charset="0"/>
                <a:cs typeface="Times New Roman" panose="02020603050405020304" pitchFamily="18" charset="0"/>
              </a:rPr>
              <a:t> </a:t>
            </a:r>
            <a:r>
              <a:rPr lang="en-US" sz="4267" i="1" dirty="0" err="1" smtClean="0">
                <a:solidFill>
                  <a:srgbClr val="FF0000"/>
                </a:solidFill>
                <a:latin typeface="Times New Roman" panose="02020603050405020304" pitchFamily="18" charset="0"/>
                <a:cs typeface="Times New Roman" panose="02020603050405020304" pitchFamily="18" charset="0"/>
              </a:rPr>
              <a:t>trường</a:t>
            </a:r>
            <a:r>
              <a:rPr lang="en-US" sz="4267" i="1" dirty="0" smtClean="0">
                <a:solidFill>
                  <a:srgbClr val="FF0000"/>
                </a:solidFill>
                <a:latin typeface="Times New Roman" panose="02020603050405020304" pitchFamily="18" charset="0"/>
                <a:cs typeface="Times New Roman" panose="02020603050405020304" pitchFamily="18" charset="0"/>
              </a:rPr>
              <a:t> </a:t>
            </a:r>
            <a:r>
              <a:rPr lang="en-US" sz="4267" i="1" dirty="0" err="1" smtClean="0">
                <a:solidFill>
                  <a:srgbClr val="FF0000"/>
                </a:solidFill>
                <a:latin typeface="Times New Roman" panose="02020603050405020304" pitchFamily="18" charset="0"/>
                <a:cs typeface="Times New Roman" panose="02020603050405020304" pitchFamily="18" charset="0"/>
              </a:rPr>
              <a:t>từ</a:t>
            </a:r>
            <a:r>
              <a:rPr lang="en-US" sz="4267" i="1" dirty="0" smtClean="0">
                <a:solidFill>
                  <a:srgbClr val="FF0000"/>
                </a:solidFill>
                <a:latin typeface="Times New Roman" panose="02020603050405020304" pitchFamily="18" charset="0"/>
                <a:cs typeface="Times New Roman" panose="02020603050405020304" pitchFamily="18" charset="0"/>
              </a:rPr>
              <a:t> </a:t>
            </a:r>
            <a:r>
              <a:rPr lang="en-US" sz="4267" i="1" dirty="0" err="1" smtClean="0">
                <a:solidFill>
                  <a:srgbClr val="FF0000"/>
                </a:solidFill>
                <a:latin typeface="Times New Roman" panose="02020603050405020304" pitchFamily="18" charset="0"/>
                <a:cs typeface="Times New Roman" panose="02020603050405020304" pitchFamily="18" charset="0"/>
              </a:rPr>
              <a:t>những</a:t>
            </a:r>
            <a:r>
              <a:rPr lang="en-US" sz="4267" i="1" dirty="0" smtClean="0">
                <a:solidFill>
                  <a:srgbClr val="FF0000"/>
                </a:solidFill>
                <a:latin typeface="Times New Roman" panose="02020603050405020304" pitchFamily="18" charset="0"/>
                <a:cs typeface="Times New Roman" panose="02020603050405020304" pitchFamily="18" charset="0"/>
              </a:rPr>
              <a:t> </a:t>
            </a:r>
            <a:r>
              <a:rPr lang="en-US" sz="4267" i="1" dirty="0" err="1" smtClean="0">
                <a:solidFill>
                  <a:srgbClr val="FF0000"/>
                </a:solidFill>
                <a:latin typeface="Times New Roman" panose="02020603050405020304" pitchFamily="18" charset="0"/>
                <a:cs typeface="Times New Roman" panose="02020603050405020304" pitchFamily="18" charset="0"/>
              </a:rPr>
              <a:t>vật</a:t>
            </a:r>
            <a:r>
              <a:rPr lang="en-US" sz="4267" i="1" dirty="0" smtClean="0">
                <a:solidFill>
                  <a:srgbClr val="FF0000"/>
                </a:solidFill>
                <a:latin typeface="Times New Roman" panose="02020603050405020304" pitchFamily="18" charset="0"/>
                <a:cs typeface="Times New Roman" panose="02020603050405020304" pitchFamily="18" charset="0"/>
              </a:rPr>
              <a:t> </a:t>
            </a:r>
            <a:r>
              <a:rPr lang="en-US" sz="4267" i="1" dirty="0" err="1" smtClean="0">
                <a:solidFill>
                  <a:srgbClr val="FF0000"/>
                </a:solidFill>
                <a:latin typeface="Times New Roman" panose="02020603050405020304" pitchFamily="18" charset="0"/>
                <a:cs typeface="Times New Roman" panose="02020603050405020304" pitchFamily="18" charset="0"/>
              </a:rPr>
              <a:t>liệu</a:t>
            </a:r>
            <a:r>
              <a:rPr lang="en-US" sz="4267" i="1" dirty="0" smtClean="0">
                <a:solidFill>
                  <a:srgbClr val="FF0000"/>
                </a:solidFill>
                <a:latin typeface="Times New Roman" panose="02020603050405020304" pitchFamily="18" charset="0"/>
                <a:cs typeface="Times New Roman" panose="02020603050405020304" pitchFamily="18" charset="0"/>
              </a:rPr>
              <a:t> </a:t>
            </a:r>
            <a:r>
              <a:rPr lang="en-US" sz="4267" i="1" dirty="0" err="1" smtClean="0">
                <a:solidFill>
                  <a:srgbClr val="FF0000"/>
                </a:solidFill>
                <a:latin typeface="Times New Roman" panose="02020603050405020304" pitchFamily="18" charset="0"/>
                <a:cs typeface="Times New Roman" panose="02020603050405020304" pitchFamily="18" charset="0"/>
              </a:rPr>
              <a:t>thân</a:t>
            </a:r>
            <a:r>
              <a:rPr lang="en-US" sz="4267" i="1" dirty="0" smtClean="0">
                <a:solidFill>
                  <a:srgbClr val="FF0000"/>
                </a:solidFill>
                <a:latin typeface="Times New Roman" panose="02020603050405020304" pitchFamily="18" charset="0"/>
                <a:cs typeface="Times New Roman" panose="02020603050405020304" pitchFamily="18" charset="0"/>
              </a:rPr>
              <a:t> </a:t>
            </a:r>
            <a:r>
              <a:rPr lang="en-US" sz="4267" i="1" dirty="0" err="1" smtClean="0">
                <a:solidFill>
                  <a:srgbClr val="FF0000"/>
                </a:solidFill>
                <a:latin typeface="Times New Roman" panose="02020603050405020304" pitchFamily="18" charset="0"/>
                <a:cs typeface="Times New Roman" panose="02020603050405020304" pitchFamily="18" charset="0"/>
              </a:rPr>
              <a:t>thiện</a:t>
            </a:r>
            <a:r>
              <a:rPr lang="en-US" sz="4267" i="1" dirty="0" smtClean="0">
                <a:solidFill>
                  <a:srgbClr val="FF0000"/>
                </a:solidFill>
                <a:latin typeface="Times New Roman" panose="02020603050405020304" pitchFamily="18" charset="0"/>
                <a:cs typeface="Times New Roman" panose="02020603050405020304" pitchFamily="18" charset="0"/>
              </a:rPr>
              <a:t> </a:t>
            </a:r>
            <a:r>
              <a:rPr lang="en-US" sz="4267" i="1" dirty="0" err="1" smtClean="0">
                <a:solidFill>
                  <a:srgbClr val="FF0000"/>
                </a:solidFill>
                <a:latin typeface="Times New Roman" panose="02020603050405020304" pitchFamily="18" charset="0"/>
                <a:cs typeface="Times New Roman" panose="02020603050405020304" pitchFamily="18" charset="0"/>
              </a:rPr>
              <a:t>sẵn</a:t>
            </a:r>
            <a:r>
              <a:rPr lang="en-US" sz="4267" i="1" dirty="0" smtClean="0">
                <a:solidFill>
                  <a:srgbClr val="FF0000"/>
                </a:solidFill>
                <a:latin typeface="Times New Roman" panose="02020603050405020304" pitchFamily="18" charset="0"/>
                <a:cs typeface="Times New Roman" panose="02020603050405020304" pitchFamily="18" charset="0"/>
              </a:rPr>
              <a:t> </a:t>
            </a:r>
            <a:r>
              <a:rPr lang="en-US" sz="4267" i="1" dirty="0" err="1" smtClean="0">
                <a:solidFill>
                  <a:srgbClr val="FF0000"/>
                </a:solidFill>
                <a:latin typeface="Times New Roman" panose="02020603050405020304" pitchFamily="18" charset="0"/>
                <a:cs typeface="Times New Roman" panose="02020603050405020304" pitchFamily="18" charset="0"/>
              </a:rPr>
              <a:t>có</a:t>
            </a:r>
            <a:r>
              <a:rPr lang="en-US" sz="4267" i="1" dirty="0" smtClean="0">
                <a:solidFill>
                  <a:srgbClr val="FF0000"/>
                </a:solidFill>
                <a:latin typeface="Times New Roman" panose="02020603050405020304" pitchFamily="18" charset="0"/>
                <a:cs typeface="Times New Roman" panose="02020603050405020304" pitchFamily="18" charset="0"/>
              </a:rPr>
              <a:t>.</a:t>
            </a:r>
            <a:endParaRPr lang="en-US" sz="4267" i="1" dirty="0">
              <a:solidFill>
                <a:srgbClr val="FF0000"/>
              </a:solidFill>
              <a:latin typeface="Times New Roman" panose="02020603050405020304" pitchFamily="18" charset="0"/>
              <a:cs typeface="Times New Roman" panose="02020603050405020304" pitchFamily="18" charset="0"/>
            </a:endParaRPr>
          </a:p>
        </p:txBody>
      </p:sp>
      <p:sp>
        <p:nvSpPr>
          <p:cNvPr id="696" name="Google Shape;696;p29"/>
          <p:cNvSpPr txBox="1">
            <a:spLocks noGrp="1"/>
          </p:cNvSpPr>
          <p:nvPr>
            <p:ph type="title" idx="2"/>
          </p:nvPr>
        </p:nvSpPr>
        <p:spPr>
          <a:xfrm>
            <a:off x="1235299" y="209005"/>
            <a:ext cx="4674191" cy="1428917"/>
          </a:xfrm>
          <a:prstGeom prst="rect">
            <a:avLst/>
          </a:prstGeom>
        </p:spPr>
        <p:txBody>
          <a:bodyPr spcFirstLastPara="1" vert="horz" wrap="square" lIns="121900" tIns="121900" rIns="121900" bIns="121900" rtlCol="0" anchor="ctr" anchorCtr="0">
            <a:noAutofit/>
          </a:bodyPr>
          <a:lstStyle/>
          <a:p>
            <a:r>
              <a:rPr lang="en-US" sz="3600" b="1" u="sng" dirty="0">
                <a:solidFill>
                  <a:srgbClr val="FF0000"/>
                </a:solidFill>
              </a:rPr>
              <a:t>BÀI TẬP THỰC HÀNH:</a:t>
            </a:r>
            <a:endParaRPr sz="3600" b="1" u="sng" dirty="0">
              <a:solidFill>
                <a:srgbClr val="FF0000"/>
              </a:solidFill>
            </a:endParaRPr>
          </a:p>
        </p:txBody>
      </p:sp>
      <p:pic>
        <p:nvPicPr>
          <p:cNvPr id="15" name="Picture 14" descr="tiger_flap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359996">
            <a:off x="1538583" y="4027462"/>
            <a:ext cx="865095" cy="82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tiger_flap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359996">
            <a:off x="11432453" y="2488550"/>
            <a:ext cx="749183" cy="71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79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pic>
        <p:nvPicPr>
          <p:cNvPr id="26" name="Picture 25" descr="tiger_flap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359996">
            <a:off x="9423401" y="290514"/>
            <a:ext cx="7397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Box 1"/>
          <p:cNvSpPr txBox="1">
            <a:spLocks noChangeArrowheads="1"/>
          </p:cNvSpPr>
          <p:nvPr/>
        </p:nvSpPr>
        <p:spPr bwMode="auto">
          <a:xfrm>
            <a:off x="3265714" y="422275"/>
            <a:ext cx="51607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lgn="ctr">
              <a:spcBef>
                <a:spcPct val="0"/>
              </a:spcBef>
              <a:buClrTx/>
              <a:buFontTx/>
              <a:buNone/>
            </a:pPr>
            <a:r>
              <a:rPr lang="en-US" altLang="en-US" sz="3600" b="1" dirty="0">
                <a:solidFill>
                  <a:srgbClr val="FF0000"/>
                </a:solidFill>
              </a:rPr>
              <a:t>YÊU CẦU CẦN ĐẠT</a:t>
            </a:r>
          </a:p>
        </p:txBody>
      </p:sp>
      <p:sp>
        <p:nvSpPr>
          <p:cNvPr id="6153" name="TextBox 4"/>
          <p:cNvSpPr txBox="1">
            <a:spLocks noChangeArrowheads="1"/>
          </p:cNvSpPr>
          <p:nvPr/>
        </p:nvSpPr>
        <p:spPr bwMode="auto">
          <a:xfrm>
            <a:off x="1960564" y="1357314"/>
            <a:ext cx="824152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a:spcBef>
                <a:spcPct val="0"/>
              </a:spcBef>
              <a:buClrTx/>
              <a:buFontTx/>
              <a:buChar char="-"/>
            </a:pPr>
            <a:r>
              <a:rPr lang="en-US" altLang="en-US" sz="2800" dirty="0">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Biết</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xây</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dựng</a:t>
            </a:r>
            <a:r>
              <a:rPr lang="en-US" altLang="en-US" dirty="0" smtClean="0">
                <a:solidFill>
                  <a:schemeClr val="bg1"/>
                </a:solidFill>
                <a:latin typeface="Times New Roman" panose="02020603050405020304" pitchFamily="18" charset="0"/>
                <a:cs typeface="Times New Roman" panose="02020603050405020304" pitchFamily="18" charset="0"/>
              </a:rPr>
              <a:t> ý </a:t>
            </a:r>
            <a:r>
              <a:rPr lang="en-US" altLang="en-US" dirty="0" err="1" smtClean="0">
                <a:solidFill>
                  <a:schemeClr val="bg1"/>
                </a:solidFill>
                <a:latin typeface="Times New Roman" panose="02020603050405020304" pitchFamily="18" charset="0"/>
                <a:cs typeface="Times New Roman" panose="02020603050405020304" pitchFamily="18" charset="0"/>
              </a:rPr>
              <a:t>tưởng</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tạo</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bộ</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trang</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phục</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theo</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chủ</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đề</a:t>
            </a:r>
            <a:endParaRPr lang="en-US" altLang="en-US" dirty="0" smtClean="0">
              <a:solidFill>
                <a:schemeClr val="bg1"/>
              </a:solidFill>
              <a:latin typeface="Times New Roman" panose="02020603050405020304" pitchFamily="18" charset="0"/>
              <a:cs typeface="Times New Roman" panose="02020603050405020304" pitchFamily="18" charset="0"/>
            </a:endParaRPr>
          </a:p>
          <a:p>
            <a:pPr>
              <a:spcBef>
                <a:spcPct val="0"/>
              </a:spcBef>
              <a:buClrTx/>
              <a:buFontTx/>
              <a:buChar char="-"/>
            </a:pPr>
            <a:r>
              <a:rPr lang="en-US" altLang="en-US" dirty="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Chọn</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được</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vật</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liệu</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thân</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thiện</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với</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môi</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trường</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có</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sẵn</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phù</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hợp</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với</a:t>
            </a:r>
            <a:r>
              <a:rPr lang="en-US" altLang="en-US" dirty="0" smtClean="0">
                <a:solidFill>
                  <a:schemeClr val="bg1"/>
                </a:solidFill>
                <a:latin typeface="Times New Roman" panose="02020603050405020304" pitchFamily="18" charset="0"/>
                <a:cs typeface="Times New Roman" panose="02020603050405020304" pitchFamily="18" charset="0"/>
              </a:rPr>
              <a:t> ý </a:t>
            </a:r>
            <a:r>
              <a:rPr lang="en-US" altLang="en-US" dirty="0" err="1" smtClean="0">
                <a:solidFill>
                  <a:schemeClr val="bg1"/>
                </a:solidFill>
                <a:latin typeface="Times New Roman" panose="02020603050405020304" pitchFamily="18" charset="0"/>
                <a:cs typeface="Times New Roman" panose="02020603050405020304" pitchFamily="18" charset="0"/>
              </a:rPr>
              <a:t>thưởng</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thiết</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kế</a:t>
            </a:r>
            <a:endParaRPr lang="en-US" altLang="en-US" dirty="0" smtClean="0">
              <a:solidFill>
                <a:schemeClr val="bg1"/>
              </a:solidFill>
              <a:latin typeface="Times New Roman" panose="02020603050405020304" pitchFamily="18" charset="0"/>
              <a:cs typeface="Times New Roman" panose="02020603050405020304" pitchFamily="18" charset="0"/>
            </a:endParaRPr>
          </a:p>
          <a:p>
            <a:pPr>
              <a:spcBef>
                <a:spcPct val="0"/>
              </a:spcBef>
              <a:buClrTx/>
              <a:buFontTx/>
              <a:buChar char="-"/>
            </a:pPr>
            <a:r>
              <a:rPr lang="en-US" altLang="en-US" dirty="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Tạo</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được</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sản</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phẩm</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theo</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chủ</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đề</a:t>
            </a:r>
            <a:endParaRPr lang="en-US" altLang="en-US" dirty="0" smtClean="0">
              <a:solidFill>
                <a:schemeClr val="bg1"/>
              </a:solidFill>
              <a:latin typeface="Times New Roman" panose="02020603050405020304" pitchFamily="18" charset="0"/>
              <a:cs typeface="Times New Roman" panose="02020603050405020304" pitchFamily="18" charset="0"/>
            </a:endParaRPr>
          </a:p>
          <a:p>
            <a:pPr>
              <a:spcBef>
                <a:spcPct val="0"/>
              </a:spcBef>
              <a:buClrTx/>
              <a:buFontTx/>
              <a:buChar char="-"/>
            </a:pPr>
            <a:r>
              <a:rPr lang="en-US" altLang="en-US" dirty="0">
                <a:solidFill>
                  <a:schemeClr val="bg1"/>
                </a:solidFill>
                <a:latin typeface="Times New Roman" panose="02020603050405020304" pitchFamily="18" charset="0"/>
                <a:cs typeface="Times New Roman" panose="02020603050405020304" pitchFamily="18" charset="0"/>
              </a:rPr>
              <a:t> </a:t>
            </a:r>
            <a:r>
              <a:rPr lang="en-US" altLang="en-US" dirty="0" smtClean="0">
                <a:solidFill>
                  <a:schemeClr val="bg1"/>
                </a:solidFill>
                <a:latin typeface="Times New Roman" panose="02020603050405020304" pitchFamily="18" charset="0"/>
                <a:cs typeface="Times New Roman" panose="02020603050405020304" pitchFamily="18" charset="0"/>
              </a:rPr>
              <a:t>Chia </a:t>
            </a:r>
            <a:r>
              <a:rPr lang="en-US" altLang="en-US" dirty="0" err="1" smtClean="0">
                <a:solidFill>
                  <a:schemeClr val="bg1"/>
                </a:solidFill>
                <a:latin typeface="Times New Roman" panose="02020603050405020304" pitchFamily="18" charset="0"/>
                <a:cs typeface="Times New Roman" panose="02020603050405020304" pitchFamily="18" charset="0"/>
              </a:rPr>
              <a:t>sẻ</a:t>
            </a:r>
            <a:r>
              <a:rPr lang="en-US" altLang="en-US" dirty="0" smtClean="0">
                <a:solidFill>
                  <a:schemeClr val="bg1"/>
                </a:solidFill>
                <a:latin typeface="Times New Roman" panose="02020603050405020304" pitchFamily="18" charset="0"/>
                <a:cs typeface="Times New Roman" panose="02020603050405020304" pitchFamily="18" charset="0"/>
              </a:rPr>
              <a:t> ý </a:t>
            </a:r>
            <a:r>
              <a:rPr lang="en-US" altLang="en-US" dirty="0" err="1" smtClean="0">
                <a:solidFill>
                  <a:schemeClr val="bg1"/>
                </a:solidFill>
                <a:latin typeface="Times New Roman" panose="02020603050405020304" pitchFamily="18" charset="0"/>
                <a:cs typeface="Times New Roman" panose="02020603050405020304" pitchFamily="18" charset="0"/>
              </a:rPr>
              <a:t>tưởng</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thông</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điệp</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thể</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hiện</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trong</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trang</a:t>
            </a: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dirty="0" err="1" smtClean="0">
                <a:solidFill>
                  <a:schemeClr val="bg1"/>
                </a:solidFill>
                <a:latin typeface="Times New Roman" panose="02020603050405020304" pitchFamily="18" charset="0"/>
                <a:cs typeface="Times New Roman" panose="02020603050405020304" pitchFamily="18" charset="0"/>
              </a:rPr>
              <a:t>phục</a:t>
            </a:r>
            <a:r>
              <a:rPr lang="en-US" altLang="en-US" dirty="0" smtClean="0">
                <a:solidFill>
                  <a:schemeClr val="bg1"/>
                </a:solidFill>
                <a:latin typeface="Times New Roman" panose="02020603050405020304" pitchFamily="18" charset="0"/>
                <a:cs typeface="Times New Roman" panose="02020603050405020304" pitchFamily="18" charset="0"/>
              </a:rPr>
              <a:t>.</a:t>
            </a:r>
            <a:endParaRPr lang="en-US" altLang="en-US" dirty="0">
              <a:solidFill>
                <a:schemeClr val="bg1"/>
              </a:solidFill>
              <a:latin typeface="Times New Roman" panose="02020603050405020304" pitchFamily="18" charset="0"/>
              <a:cs typeface="Times New Roman" panose="02020603050405020304" pitchFamily="18" charset="0"/>
            </a:endParaRPr>
          </a:p>
          <a:p>
            <a:pPr>
              <a:spcBef>
                <a:spcPct val="0"/>
              </a:spcBef>
              <a:buClrTx/>
              <a:buFontTx/>
              <a:buNone/>
            </a:pPr>
            <a:endParaRPr lang="en-US" altLang="en-US" dirty="0">
              <a:solidFill>
                <a:schemeClr val="bg1"/>
              </a:solidFill>
            </a:endParaRPr>
          </a:p>
        </p:txBody>
      </p:sp>
      <p:pic>
        <p:nvPicPr>
          <p:cNvPr id="10" name="Picture 9" descr="tiger_flap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359996">
            <a:off x="10107412" y="5025903"/>
            <a:ext cx="921311" cy="79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tiger_flap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359996">
            <a:off x="8722151" y="5046435"/>
            <a:ext cx="865095" cy="82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08556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nodePh="1">
                                  <p:stCondLst>
                                    <p:cond delay="0"/>
                                  </p:stCondLst>
                                  <p:endCondLst>
                                    <p:cond evt="begin" delay="0">
                                      <p:tn val="12"/>
                                    </p:cond>
                                  </p:endCondLst>
                                  <p:childTnLst>
                                    <p:set>
                                      <p:cBhvr>
                                        <p:cTn id="13" dur="1" fill="hold">
                                          <p:stCondLst>
                                            <p:cond delay="0"/>
                                          </p:stCondLst>
                                        </p:cTn>
                                        <p:tgtEl>
                                          <p:spTgt spid="114695"/>
                                        </p:tgtEl>
                                        <p:attrNameLst>
                                          <p:attrName>style.visibility</p:attrName>
                                        </p:attrNameLst>
                                      </p:cBhvr>
                                      <p:to>
                                        <p:strVal val="visible"/>
                                      </p:to>
                                    </p:set>
                                    <p:animEffect transition="in" filter="checkerboard(across)">
                                      <p:cBhvr>
                                        <p:cTn id="14" dur="500"/>
                                        <p:tgtEl>
                                          <p:spTgt spid="114695"/>
                                        </p:tgtEl>
                                      </p:cBhvr>
                                    </p:animEffect>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95" name="Google Shape;695;p29"/>
          <p:cNvSpPr txBox="1">
            <a:spLocks noGrp="1"/>
          </p:cNvSpPr>
          <p:nvPr>
            <p:ph type="subTitle" idx="1"/>
          </p:nvPr>
        </p:nvSpPr>
        <p:spPr>
          <a:xfrm>
            <a:off x="1257530" y="351218"/>
            <a:ext cx="10099963" cy="727600"/>
          </a:xfrm>
          <a:prstGeom prst="rect">
            <a:avLst/>
          </a:prstGeom>
        </p:spPr>
        <p:txBody>
          <a:bodyPr spcFirstLastPara="1" vert="horz" wrap="square" lIns="121900" tIns="121900" rIns="121900" bIns="121900" rtlCol="0" anchor="t" anchorCtr="0">
            <a:noAutofit/>
          </a:bodyPr>
          <a:lstStyle/>
          <a:p>
            <a:pPr marL="0" indent="0"/>
            <a:r>
              <a:rPr lang="en-US" sz="4800" dirty="0">
                <a:solidFill>
                  <a:schemeClr val="bg1"/>
                </a:solidFill>
                <a:latin typeface="Times New Roman" panose="02020603050405020304" pitchFamily="18" charset="0"/>
                <a:cs typeface="Times New Roman" panose="02020603050405020304" pitchFamily="18" charset="0"/>
              </a:rPr>
              <a:t>III. PHÂN TÍCH VÀ ĐÁNH GIÁ</a:t>
            </a:r>
            <a:endParaRPr lang="vi-VN" dirty="0">
              <a:solidFill>
                <a:schemeClr val="bg1"/>
              </a:solidFill>
              <a:latin typeface="Times New Roman" panose="02020603050405020304" pitchFamily="18" charset="0"/>
              <a:cs typeface="Times New Roman" panose="02020603050405020304" pitchFamily="18" charset="0"/>
            </a:endParaRPr>
          </a:p>
        </p:txBody>
      </p:sp>
      <p:sp>
        <p:nvSpPr>
          <p:cNvPr id="16" name="Google Shape;1039;p45"/>
          <p:cNvSpPr txBox="1">
            <a:spLocks noGrp="1"/>
          </p:cNvSpPr>
          <p:nvPr>
            <p:ph type="title"/>
          </p:nvPr>
        </p:nvSpPr>
        <p:spPr>
          <a:xfrm>
            <a:off x="2228517" y="2289923"/>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b="1" dirty="0" smtClean="0">
                <a:solidFill>
                  <a:srgbClr val="FF0000"/>
                </a:solidFill>
                <a:latin typeface="+mj-lt"/>
              </a:rPr>
              <a:t>Trưng bày sản phẩm</a:t>
            </a:r>
            <a:r>
              <a:rPr lang="en-US" sz="3600" dirty="0" smtClean="0">
                <a:solidFill>
                  <a:srgbClr val="FF0000"/>
                </a:solidFill>
                <a:latin typeface="+mj-lt"/>
              </a:rPr>
              <a:t>:</a:t>
            </a:r>
            <a:endParaRPr sz="3600" dirty="0">
              <a:solidFill>
                <a:srgbClr val="FF0000"/>
              </a:solidFill>
              <a:latin typeface="+mj-lt"/>
            </a:endParaRPr>
          </a:p>
        </p:txBody>
      </p:sp>
    </p:spTree>
    <p:extLst>
      <p:ext uri="{BB962C8B-B14F-4D97-AF65-F5344CB8AC3E}">
        <p14:creationId xmlns:p14="http://schemas.microsoft.com/office/powerpoint/2010/main" val="788935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45"/>
          <p:cNvSpPr txBox="1">
            <a:spLocks noGrp="1"/>
          </p:cNvSpPr>
          <p:nvPr>
            <p:ph type="subTitle" idx="1"/>
          </p:nvPr>
        </p:nvSpPr>
        <p:spPr>
          <a:xfrm>
            <a:off x="2306436" y="2364145"/>
            <a:ext cx="2286457" cy="2996259"/>
          </a:xfrm>
          <a:prstGeom prst="rect">
            <a:avLst/>
          </a:prstGeom>
        </p:spPr>
        <p:txBody>
          <a:bodyPr spcFirstLastPara="1" vert="horz" wrap="square" lIns="121900" tIns="121900" rIns="121900" bIns="121900" rtlCol="0" anchor="t" anchorCtr="0">
            <a:noAutofit/>
          </a:bodyPr>
          <a:lstStyle/>
          <a:p>
            <a:pPr marL="0" indent="0"/>
            <a:r>
              <a:rPr lang="vi-VN" sz="4000" dirty="0">
                <a:solidFill>
                  <a:srgbClr val="595959"/>
                </a:solidFill>
                <a:latin typeface="+mj-lt"/>
                <a:ea typeface="Anaheim"/>
                <a:cs typeface="Anaheim"/>
                <a:sym typeface="Anaheim"/>
              </a:rPr>
              <a:t>Nhóm 1</a:t>
            </a:r>
          </a:p>
          <a:p>
            <a:pPr marL="0" indent="0"/>
            <a:r>
              <a:rPr lang="vi-VN" sz="4000" dirty="0">
                <a:solidFill>
                  <a:srgbClr val="595959"/>
                </a:solidFill>
                <a:latin typeface="+mj-lt"/>
                <a:ea typeface="Anaheim"/>
                <a:cs typeface="Anaheim"/>
                <a:sym typeface="Anaheim"/>
              </a:rPr>
              <a:t>Nhóm 2</a:t>
            </a:r>
          </a:p>
          <a:p>
            <a:pPr marL="0" indent="0"/>
            <a:r>
              <a:rPr lang="vi-VN" sz="4000" dirty="0">
                <a:solidFill>
                  <a:srgbClr val="595959"/>
                </a:solidFill>
                <a:latin typeface="+mj-lt"/>
                <a:ea typeface="Anaheim"/>
                <a:cs typeface="Anaheim"/>
                <a:sym typeface="Anaheim"/>
              </a:rPr>
              <a:t>Nhóm </a:t>
            </a:r>
            <a:r>
              <a:rPr lang="vi-VN" sz="4800" dirty="0">
                <a:solidFill>
                  <a:srgbClr val="595959"/>
                </a:solidFill>
                <a:latin typeface="+mj-lt"/>
                <a:ea typeface="Anaheim"/>
                <a:cs typeface="Anaheim"/>
                <a:sym typeface="Anaheim"/>
              </a:rPr>
              <a:t>3</a:t>
            </a:r>
          </a:p>
          <a:p>
            <a:pPr marL="0" indent="0"/>
            <a:r>
              <a:rPr lang="vi-VN" sz="4000" dirty="0">
                <a:solidFill>
                  <a:srgbClr val="595959"/>
                </a:solidFill>
                <a:latin typeface="+mj-lt"/>
                <a:ea typeface="Anaheim"/>
                <a:cs typeface="Anaheim"/>
                <a:sym typeface="Anaheim"/>
              </a:rPr>
              <a:t>Nhóm 4</a:t>
            </a:r>
            <a:endParaRPr sz="4000" dirty="0">
              <a:solidFill>
                <a:srgbClr val="595959"/>
              </a:solidFill>
              <a:latin typeface="+mj-lt"/>
              <a:ea typeface="Anaheim"/>
              <a:cs typeface="Anaheim"/>
              <a:sym typeface="Anaheim"/>
            </a:endParaRPr>
          </a:p>
        </p:txBody>
      </p:sp>
      <p:sp>
        <p:nvSpPr>
          <p:cNvPr id="1039" name="Google Shape;1039;p45"/>
          <p:cNvSpPr txBox="1">
            <a:spLocks noGrp="1"/>
          </p:cNvSpPr>
          <p:nvPr>
            <p:ph type="title"/>
          </p:nvPr>
        </p:nvSpPr>
        <p:spPr>
          <a:xfrm>
            <a:off x="950967" y="719333"/>
            <a:ext cx="10290000" cy="763600"/>
          </a:xfrm>
          <a:prstGeom prst="rect">
            <a:avLst/>
          </a:prstGeom>
        </p:spPr>
        <p:txBody>
          <a:bodyPr spcFirstLastPara="1" vert="horz" wrap="square" lIns="121900" tIns="121900" rIns="121900" bIns="121900" rtlCol="0" anchor="t" anchorCtr="0">
            <a:noAutofit/>
          </a:bodyPr>
          <a:lstStyle/>
          <a:p>
            <a:r>
              <a:rPr lang="vi-VN" b="1" dirty="0" smtClean="0">
                <a:solidFill>
                  <a:srgbClr val="FF0000"/>
                </a:solidFill>
                <a:latin typeface="+mj-lt"/>
              </a:rPr>
              <a:t>Trưng bày sản phẩm</a:t>
            </a:r>
            <a:endParaRPr b="1" dirty="0">
              <a:solidFill>
                <a:srgbClr val="FF0000"/>
              </a:solidFill>
              <a:latin typeface="+mj-lt"/>
            </a:endParaRPr>
          </a:p>
        </p:txBody>
      </p:sp>
      <p:cxnSp>
        <p:nvCxnSpPr>
          <p:cNvPr id="1040" name="Google Shape;1040;p45"/>
          <p:cNvCxnSpPr/>
          <p:nvPr/>
        </p:nvCxnSpPr>
        <p:spPr>
          <a:xfrm>
            <a:off x="3641333" y="1578300"/>
            <a:ext cx="4909200" cy="0"/>
          </a:xfrm>
          <a:prstGeom prst="straightConnector1">
            <a:avLst/>
          </a:prstGeom>
          <a:noFill/>
          <a:ln w="19050" cap="flat" cmpd="sng">
            <a:solidFill>
              <a:schemeClr val="dk2"/>
            </a:solidFill>
            <a:prstDash val="solid"/>
            <a:round/>
            <a:headEnd type="none" w="med" len="med"/>
            <a:tailEnd type="none" w="med" len="med"/>
          </a:ln>
        </p:spPr>
      </p:cxnSp>
      <p:grpSp>
        <p:nvGrpSpPr>
          <p:cNvPr id="1041" name="Google Shape;1041;p45"/>
          <p:cNvGrpSpPr/>
          <p:nvPr/>
        </p:nvGrpSpPr>
        <p:grpSpPr>
          <a:xfrm>
            <a:off x="5473337" y="1776550"/>
            <a:ext cx="6035040" cy="4071860"/>
            <a:chOff x="5291700" y="507975"/>
            <a:chExt cx="2083475" cy="1658225"/>
          </a:xfrm>
        </p:grpSpPr>
        <p:sp>
          <p:nvSpPr>
            <p:cNvPr id="1042" name="Google Shape;1042;p45"/>
            <p:cNvSpPr/>
            <p:nvPr/>
          </p:nvSpPr>
          <p:spPr>
            <a:xfrm>
              <a:off x="6020400" y="2153275"/>
              <a:ext cx="641550" cy="9825"/>
            </a:xfrm>
            <a:custGeom>
              <a:avLst/>
              <a:gdLst/>
              <a:ahLst/>
              <a:cxnLst/>
              <a:rect l="l" t="t" r="r" b="b"/>
              <a:pathLst>
                <a:path w="25662" h="393" extrusionOk="0">
                  <a:moveTo>
                    <a:pt x="1" y="1"/>
                  </a:moveTo>
                  <a:lnTo>
                    <a:pt x="1" y="42"/>
                  </a:lnTo>
                  <a:cubicBezTo>
                    <a:pt x="1" y="269"/>
                    <a:pt x="785" y="393"/>
                    <a:pt x="2808" y="393"/>
                  </a:cubicBezTo>
                  <a:lnTo>
                    <a:pt x="22915" y="393"/>
                  </a:lnTo>
                  <a:cubicBezTo>
                    <a:pt x="24959" y="393"/>
                    <a:pt x="25661" y="248"/>
                    <a:pt x="25661" y="1"/>
                  </a:cubicBezTo>
                  <a:close/>
                </a:path>
              </a:pathLst>
            </a:custGeom>
            <a:solidFill>
              <a:srgbClr val="000000"/>
            </a:solid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sp>
          <p:nvSpPr>
            <p:cNvPr id="1043" name="Google Shape;1043;p45"/>
            <p:cNvSpPr/>
            <p:nvPr/>
          </p:nvSpPr>
          <p:spPr>
            <a:xfrm>
              <a:off x="5963650" y="1933950"/>
              <a:ext cx="754550" cy="232250"/>
            </a:xfrm>
            <a:custGeom>
              <a:avLst/>
              <a:gdLst/>
              <a:ahLst/>
              <a:cxnLst/>
              <a:rect l="l" t="t" r="r" b="b"/>
              <a:pathLst>
                <a:path w="30182" h="9290" fill="none" extrusionOk="0">
                  <a:moveTo>
                    <a:pt x="25495" y="5842"/>
                  </a:moveTo>
                  <a:cubicBezTo>
                    <a:pt x="23678" y="4005"/>
                    <a:pt x="23617" y="0"/>
                    <a:pt x="23617" y="0"/>
                  </a:cubicBezTo>
                  <a:lnTo>
                    <a:pt x="6585" y="0"/>
                  </a:lnTo>
                  <a:cubicBezTo>
                    <a:pt x="6585" y="0"/>
                    <a:pt x="6503" y="3984"/>
                    <a:pt x="4686" y="5842"/>
                  </a:cubicBezTo>
                  <a:cubicBezTo>
                    <a:pt x="2849" y="7700"/>
                    <a:pt x="0" y="9290"/>
                    <a:pt x="4955" y="9290"/>
                  </a:cubicBezTo>
                  <a:lnTo>
                    <a:pt x="25227" y="9290"/>
                  </a:lnTo>
                  <a:cubicBezTo>
                    <a:pt x="30181" y="9290"/>
                    <a:pt x="27332" y="7700"/>
                    <a:pt x="25495" y="5842"/>
                  </a:cubicBezTo>
                  <a:close/>
                </a:path>
              </a:pathLst>
            </a:custGeom>
            <a:no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sp>
          <p:nvSpPr>
            <p:cNvPr id="1044" name="Google Shape;1044;p45"/>
            <p:cNvSpPr/>
            <p:nvPr/>
          </p:nvSpPr>
          <p:spPr>
            <a:xfrm>
              <a:off x="5291700" y="1753300"/>
              <a:ext cx="2083475" cy="181175"/>
            </a:xfrm>
            <a:custGeom>
              <a:avLst/>
              <a:gdLst/>
              <a:ahLst/>
              <a:cxnLst/>
              <a:rect l="l" t="t" r="r" b="b"/>
              <a:pathLst>
                <a:path w="83339" h="7247" fill="none" extrusionOk="0">
                  <a:moveTo>
                    <a:pt x="0" y="4790"/>
                  </a:moveTo>
                  <a:cubicBezTo>
                    <a:pt x="0" y="6153"/>
                    <a:pt x="1280" y="7226"/>
                    <a:pt x="2642" y="7226"/>
                  </a:cubicBezTo>
                  <a:lnTo>
                    <a:pt x="80882" y="7226"/>
                  </a:lnTo>
                  <a:cubicBezTo>
                    <a:pt x="82245" y="7247"/>
                    <a:pt x="83339" y="6153"/>
                    <a:pt x="83339" y="4790"/>
                  </a:cubicBezTo>
                  <a:lnTo>
                    <a:pt x="83339" y="1"/>
                  </a:lnTo>
                  <a:lnTo>
                    <a:pt x="0" y="1"/>
                  </a:lnTo>
                  <a:close/>
                </a:path>
              </a:pathLst>
            </a:custGeom>
            <a:no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sp>
          <p:nvSpPr>
            <p:cNvPr id="1045" name="Google Shape;1045;p45"/>
            <p:cNvSpPr/>
            <p:nvPr/>
          </p:nvSpPr>
          <p:spPr>
            <a:xfrm>
              <a:off x="5291700" y="507975"/>
              <a:ext cx="2083475" cy="1245350"/>
            </a:xfrm>
            <a:custGeom>
              <a:avLst/>
              <a:gdLst/>
              <a:ahLst/>
              <a:cxnLst/>
              <a:rect l="l" t="t" r="r" b="b"/>
              <a:pathLst>
                <a:path w="83339" h="49814" fill="none" extrusionOk="0">
                  <a:moveTo>
                    <a:pt x="80882" y="1"/>
                  </a:moveTo>
                  <a:lnTo>
                    <a:pt x="2642" y="1"/>
                  </a:lnTo>
                  <a:cubicBezTo>
                    <a:pt x="1280" y="1"/>
                    <a:pt x="0" y="992"/>
                    <a:pt x="0" y="2354"/>
                  </a:cubicBezTo>
                  <a:lnTo>
                    <a:pt x="0" y="49814"/>
                  </a:lnTo>
                  <a:lnTo>
                    <a:pt x="83339" y="49814"/>
                  </a:lnTo>
                  <a:lnTo>
                    <a:pt x="83339" y="2354"/>
                  </a:lnTo>
                  <a:cubicBezTo>
                    <a:pt x="83339" y="992"/>
                    <a:pt x="82245" y="1"/>
                    <a:pt x="80882" y="1"/>
                  </a:cubicBezTo>
                  <a:close/>
                  <a:moveTo>
                    <a:pt x="79726" y="46201"/>
                  </a:moveTo>
                  <a:lnTo>
                    <a:pt x="3613" y="46201"/>
                  </a:lnTo>
                  <a:lnTo>
                    <a:pt x="3613" y="3097"/>
                  </a:lnTo>
                  <a:lnTo>
                    <a:pt x="79726" y="3097"/>
                  </a:lnTo>
                  <a:close/>
                </a:path>
              </a:pathLst>
            </a:custGeom>
            <a:no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sp>
          <p:nvSpPr>
            <p:cNvPr id="1046" name="Google Shape;1046;p45"/>
            <p:cNvSpPr/>
            <p:nvPr/>
          </p:nvSpPr>
          <p:spPr>
            <a:xfrm>
              <a:off x="5291700" y="1753300"/>
              <a:ext cx="2083475" cy="180675"/>
            </a:xfrm>
            <a:custGeom>
              <a:avLst/>
              <a:gdLst/>
              <a:ahLst/>
              <a:cxnLst/>
              <a:rect l="l" t="t" r="r" b="b"/>
              <a:pathLst>
                <a:path w="83339" h="7227" fill="none" extrusionOk="0">
                  <a:moveTo>
                    <a:pt x="0" y="4522"/>
                  </a:moveTo>
                  <a:cubicBezTo>
                    <a:pt x="0" y="5884"/>
                    <a:pt x="1280" y="7226"/>
                    <a:pt x="2642" y="7226"/>
                  </a:cubicBezTo>
                  <a:lnTo>
                    <a:pt x="80882" y="7226"/>
                  </a:lnTo>
                  <a:cubicBezTo>
                    <a:pt x="82245" y="7226"/>
                    <a:pt x="83339" y="5884"/>
                    <a:pt x="83339" y="4522"/>
                  </a:cubicBezTo>
                  <a:lnTo>
                    <a:pt x="83339" y="1"/>
                  </a:lnTo>
                  <a:lnTo>
                    <a:pt x="0" y="1"/>
                  </a:lnTo>
                  <a:close/>
                </a:path>
              </a:pathLst>
            </a:custGeom>
            <a:no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grpSp>
      <p:pic>
        <p:nvPicPr>
          <p:cNvPr id="1047" name="Google Shape;1047;p45"/>
          <p:cNvPicPr preferRelativeResize="0"/>
          <p:nvPr/>
        </p:nvPicPr>
        <p:blipFill>
          <a:blip r:embed="rId3">
            <a:alphaModFix/>
          </a:blip>
          <a:stretch>
            <a:fillRect/>
          </a:stretch>
        </p:blipFill>
        <p:spPr>
          <a:xfrm>
            <a:off x="5695406" y="1979966"/>
            <a:ext cx="5545561" cy="3148224"/>
          </a:xfrm>
          <a:prstGeom prst="rect">
            <a:avLst/>
          </a:prstGeom>
          <a:noFill/>
          <a:ln>
            <a:noFill/>
          </a:ln>
        </p:spPr>
      </p:pic>
      <p:sp>
        <p:nvSpPr>
          <p:cNvPr id="3" name="Rectangle 2"/>
          <p:cNvSpPr/>
          <p:nvPr/>
        </p:nvSpPr>
        <p:spPr>
          <a:xfrm>
            <a:off x="6009806" y="1953268"/>
            <a:ext cx="5081452" cy="3012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7654348" y="4075869"/>
            <a:ext cx="2312612" cy="523220"/>
          </a:xfrm>
          <a:prstGeom prst="rect">
            <a:avLst/>
          </a:prstGeom>
          <a:noFill/>
        </p:spPr>
        <p:txBody>
          <a:bodyPr wrap="square" rtlCol="0">
            <a:spAutoFit/>
          </a:bodyPr>
          <a:lstStyle/>
          <a:p>
            <a:r>
              <a:rPr lang="en-US" sz="2800" dirty="0" err="1">
                <a:solidFill>
                  <a:schemeClr val="bg1"/>
                </a:solidFill>
              </a:rPr>
              <a:t>Sản</a:t>
            </a:r>
            <a:r>
              <a:rPr lang="en-US" sz="2800" dirty="0">
                <a:solidFill>
                  <a:schemeClr val="bg1"/>
                </a:solidFill>
              </a:rPr>
              <a:t> </a:t>
            </a:r>
            <a:r>
              <a:rPr lang="en-US" sz="2800" dirty="0" err="1">
                <a:solidFill>
                  <a:schemeClr val="bg1"/>
                </a:solidFill>
              </a:rPr>
              <a:t>phẩm</a:t>
            </a:r>
            <a:r>
              <a:rPr lang="en-US" sz="2800" dirty="0">
                <a:solidFill>
                  <a:schemeClr val="bg1"/>
                </a:solidFill>
              </a:rPr>
              <a:t> </a:t>
            </a:r>
            <a:r>
              <a:rPr lang="vi-VN" sz="2800" dirty="0" smtClean="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3123733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5770035" y="1257302"/>
            <a:ext cx="45931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endParaRPr lang="vi-VN" sz="3200" b="1">
              <a:cs typeface="Times New Roman" pitchFamily="18" charset="0"/>
            </a:endParaRPr>
          </a:p>
        </p:txBody>
      </p:sp>
      <p:sp>
        <p:nvSpPr>
          <p:cNvPr id="13315" name="Text Box 15"/>
          <p:cNvSpPr txBox="1">
            <a:spLocks noChangeArrowheads="1"/>
          </p:cNvSpPr>
          <p:nvPr/>
        </p:nvSpPr>
        <p:spPr bwMode="auto">
          <a:xfrm>
            <a:off x="692333" y="1257302"/>
            <a:ext cx="10717121" cy="4113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lgn="just" eaLnBrk="1" hangingPunct="1">
              <a:spcBef>
                <a:spcPct val="50000"/>
              </a:spcBef>
            </a:pPr>
            <a:r>
              <a:rPr lang="en-US" sz="3733" b="1" dirty="0" err="1" smtClean="0">
                <a:solidFill>
                  <a:srgbClr val="003300"/>
                </a:solidFill>
                <a:cs typeface="Times New Roman" pitchFamily="18" charset="0"/>
              </a:rPr>
              <a:t>Nêu</a:t>
            </a:r>
            <a:r>
              <a:rPr lang="en-US" sz="3733" b="1" dirty="0" smtClean="0">
                <a:solidFill>
                  <a:srgbClr val="003300"/>
                </a:solidFill>
                <a:cs typeface="Times New Roman" pitchFamily="18" charset="0"/>
              </a:rPr>
              <a:t> </a:t>
            </a:r>
            <a:r>
              <a:rPr lang="en-US" sz="3733" b="1" dirty="0" err="1">
                <a:solidFill>
                  <a:srgbClr val="003300"/>
                </a:solidFill>
                <a:cs typeface="Times New Roman" pitchFamily="18" charset="0"/>
              </a:rPr>
              <a:t>c</a:t>
            </a:r>
            <a:r>
              <a:rPr lang="en-US" sz="3733" b="1" dirty="0" err="1" smtClean="0">
                <a:solidFill>
                  <a:srgbClr val="003300"/>
                </a:solidFill>
                <a:cs typeface="Times New Roman" pitchFamily="18" charset="0"/>
              </a:rPr>
              <a:t>ảm</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nhận</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của</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em</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về</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sản</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phẩm</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mĩ</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thuật</a:t>
            </a:r>
            <a:r>
              <a:rPr lang="en-US" sz="3733" b="1" dirty="0" smtClean="0">
                <a:solidFill>
                  <a:srgbClr val="003300"/>
                </a:solidFill>
                <a:cs typeface="Times New Roman" pitchFamily="18" charset="0"/>
              </a:rPr>
              <a:t>:</a:t>
            </a:r>
          </a:p>
          <a:p>
            <a:pPr lvl="1" algn="just" eaLnBrk="1" hangingPunct="1">
              <a:spcBef>
                <a:spcPct val="50000"/>
              </a:spcBef>
            </a:pPr>
            <a:r>
              <a:rPr lang="en-US" sz="3733" b="1" i="1" dirty="0" smtClean="0">
                <a:solidFill>
                  <a:srgbClr val="002060"/>
                </a:solidFill>
                <a:cs typeface="Times New Roman" pitchFamily="18" charset="0"/>
              </a:rPr>
              <a:t>? Ý </a:t>
            </a:r>
            <a:r>
              <a:rPr lang="en-US" sz="3733" b="1" i="1" dirty="0" err="1" smtClean="0">
                <a:solidFill>
                  <a:srgbClr val="002060"/>
                </a:solidFill>
                <a:cs typeface="Times New Roman" pitchFamily="18" charset="0"/>
              </a:rPr>
              <a:t>tưởng</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thể</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hiện</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sản</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phẩm</a:t>
            </a:r>
            <a:r>
              <a:rPr lang="en-US" sz="3733" b="1" i="1" dirty="0" smtClean="0">
                <a:solidFill>
                  <a:srgbClr val="002060"/>
                </a:solidFill>
                <a:cs typeface="Times New Roman" pitchFamily="18" charset="0"/>
              </a:rPr>
              <a:t>.</a:t>
            </a:r>
          </a:p>
          <a:p>
            <a:pPr lvl="1" algn="just" eaLnBrk="1" hangingPunct="1">
              <a:spcBef>
                <a:spcPct val="50000"/>
              </a:spcBef>
            </a:pP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Chất</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liệu</a:t>
            </a:r>
            <a:r>
              <a:rPr lang="en-US" sz="3733" b="1" i="1" dirty="0" smtClean="0">
                <a:solidFill>
                  <a:srgbClr val="002060"/>
                </a:solidFill>
                <a:cs typeface="Times New Roman" pitchFamily="18" charset="0"/>
              </a:rPr>
              <a:t>.</a:t>
            </a:r>
          </a:p>
          <a:p>
            <a:pPr lvl="1" algn="just" eaLnBrk="1" hangingPunct="1">
              <a:spcBef>
                <a:spcPct val="50000"/>
              </a:spcBef>
            </a:pP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Màu</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sắc</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hoa</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văn</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trang</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trí</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trên</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sản</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phẩm</a:t>
            </a:r>
            <a:r>
              <a:rPr lang="en-US" sz="3733" b="1" i="1" dirty="0" smtClean="0">
                <a:solidFill>
                  <a:srgbClr val="002060"/>
                </a:solidFill>
                <a:cs typeface="Times New Roman" pitchFamily="18" charset="0"/>
              </a:rPr>
              <a:t>.</a:t>
            </a:r>
            <a:endParaRPr lang="en-US" sz="3733" b="1" i="1" dirty="0">
              <a:solidFill>
                <a:srgbClr val="002060"/>
              </a:solidFill>
              <a:cs typeface="Times New Roman" pitchFamily="18" charset="0"/>
            </a:endParaRPr>
          </a:p>
          <a:p>
            <a:pPr lvl="1" algn="just" eaLnBrk="1" hangingPunct="1">
              <a:spcBef>
                <a:spcPct val="50000"/>
              </a:spcBef>
            </a:pPr>
            <a:r>
              <a:rPr lang="en-US" sz="3733" b="1" i="1" dirty="0">
                <a:solidFill>
                  <a:srgbClr val="002060"/>
                </a:solidFill>
                <a:cs typeface="Times New Roman" pitchFamily="18" charset="0"/>
              </a:rPr>
              <a:t>?</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Thông</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điệp</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về</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môi</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trường</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của</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sản</a:t>
            </a:r>
            <a:r>
              <a:rPr lang="en-US" sz="3733" b="1" i="1" dirty="0" smtClean="0">
                <a:solidFill>
                  <a:srgbClr val="002060"/>
                </a:solidFill>
                <a:cs typeface="Times New Roman" pitchFamily="18" charset="0"/>
              </a:rPr>
              <a:t> </a:t>
            </a:r>
            <a:r>
              <a:rPr lang="en-US" sz="3733" b="1" i="1" dirty="0" err="1" smtClean="0">
                <a:solidFill>
                  <a:srgbClr val="002060"/>
                </a:solidFill>
                <a:cs typeface="Times New Roman" pitchFamily="18" charset="0"/>
              </a:rPr>
              <a:t>phẩm</a:t>
            </a:r>
            <a:r>
              <a:rPr lang="en-US" sz="3733" b="1" i="1" dirty="0" smtClean="0">
                <a:solidFill>
                  <a:srgbClr val="002060"/>
                </a:solidFill>
                <a:cs typeface="Times New Roman" pitchFamily="18" charset="0"/>
              </a:rPr>
              <a:t>.</a:t>
            </a:r>
            <a:endParaRPr lang="en-US" sz="3733" b="1" i="1" dirty="0">
              <a:solidFill>
                <a:srgbClr val="002060"/>
              </a:solidFill>
              <a:cs typeface="Times New Roman" pitchFamily="18" charset="0"/>
            </a:endParaRPr>
          </a:p>
        </p:txBody>
      </p:sp>
      <p:sp>
        <p:nvSpPr>
          <p:cNvPr id="13316" name="TextBox 1"/>
          <p:cNvSpPr txBox="1">
            <a:spLocks noChangeArrowheads="1"/>
          </p:cNvSpPr>
          <p:nvPr/>
        </p:nvSpPr>
        <p:spPr bwMode="auto">
          <a:xfrm>
            <a:off x="879809" y="280014"/>
            <a:ext cx="8725209"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GB" sz="4267" b="1" dirty="0">
                <a:solidFill>
                  <a:srgbClr val="FF0000"/>
                </a:solidFill>
              </a:rPr>
              <a:t>* </a:t>
            </a:r>
            <a:r>
              <a:rPr lang="en-GB" sz="4267" b="1" dirty="0" err="1">
                <a:solidFill>
                  <a:srgbClr val="FF0000"/>
                </a:solidFill>
              </a:rPr>
              <a:t>Thảo</a:t>
            </a:r>
            <a:r>
              <a:rPr lang="en-GB" sz="4267" b="1" dirty="0">
                <a:solidFill>
                  <a:srgbClr val="FF0000"/>
                </a:solidFill>
              </a:rPr>
              <a:t> </a:t>
            </a:r>
            <a:r>
              <a:rPr lang="en-GB" sz="4267" b="1" dirty="0" err="1">
                <a:solidFill>
                  <a:srgbClr val="FF0000"/>
                </a:solidFill>
              </a:rPr>
              <a:t>luận</a:t>
            </a:r>
            <a:r>
              <a:rPr lang="en-GB" sz="4267" b="1" dirty="0">
                <a:solidFill>
                  <a:srgbClr val="FF0000"/>
                </a:solidFill>
              </a:rPr>
              <a:t> </a:t>
            </a:r>
            <a:r>
              <a:rPr lang="en-GB" sz="4267" b="1" dirty="0" err="1">
                <a:solidFill>
                  <a:srgbClr val="FF0000"/>
                </a:solidFill>
              </a:rPr>
              <a:t>và</a:t>
            </a:r>
            <a:r>
              <a:rPr lang="en-GB" sz="4267" b="1" dirty="0">
                <a:solidFill>
                  <a:srgbClr val="FF0000"/>
                </a:solidFill>
              </a:rPr>
              <a:t> </a:t>
            </a:r>
            <a:r>
              <a:rPr lang="en-GB" sz="4267" b="1" dirty="0" err="1">
                <a:solidFill>
                  <a:srgbClr val="FF0000"/>
                </a:solidFill>
              </a:rPr>
              <a:t>phân</a:t>
            </a:r>
            <a:r>
              <a:rPr lang="en-GB" sz="4267" b="1" dirty="0">
                <a:solidFill>
                  <a:srgbClr val="FF0000"/>
                </a:solidFill>
              </a:rPr>
              <a:t> </a:t>
            </a:r>
            <a:r>
              <a:rPr lang="en-GB" sz="4267" b="1" dirty="0" err="1">
                <a:solidFill>
                  <a:srgbClr val="FF0000"/>
                </a:solidFill>
              </a:rPr>
              <a:t>tích</a:t>
            </a:r>
            <a:r>
              <a:rPr lang="en-GB" sz="4267" b="1" dirty="0">
                <a:solidFill>
                  <a:srgbClr val="FF0000"/>
                </a:solidFill>
              </a:rPr>
              <a:t> </a:t>
            </a:r>
            <a:r>
              <a:rPr lang="en-GB" sz="4267" b="1" dirty="0" err="1">
                <a:solidFill>
                  <a:srgbClr val="FF0000"/>
                </a:solidFill>
              </a:rPr>
              <a:t>sản</a:t>
            </a:r>
            <a:r>
              <a:rPr lang="en-GB" sz="4267" b="1" dirty="0">
                <a:solidFill>
                  <a:srgbClr val="FF0000"/>
                </a:solidFill>
              </a:rPr>
              <a:t> </a:t>
            </a:r>
            <a:r>
              <a:rPr lang="en-GB" sz="4267" b="1" dirty="0" err="1" smtClean="0">
                <a:solidFill>
                  <a:srgbClr val="FF0000"/>
                </a:solidFill>
              </a:rPr>
              <a:t>phẩm</a:t>
            </a:r>
            <a:r>
              <a:rPr lang="en-GB" sz="4267" b="1" dirty="0" smtClean="0">
                <a:solidFill>
                  <a:srgbClr val="FF0000"/>
                </a:solidFill>
              </a:rPr>
              <a:t>:</a:t>
            </a:r>
            <a:endParaRPr lang="en-GB" sz="4267" b="1" dirty="0">
              <a:solidFill>
                <a:srgbClr val="FF0000"/>
              </a:solidFill>
            </a:endParaRPr>
          </a:p>
        </p:txBody>
      </p:sp>
    </p:spTree>
    <p:extLst>
      <p:ext uri="{BB962C8B-B14F-4D97-AF65-F5344CB8AC3E}">
        <p14:creationId xmlns:p14="http://schemas.microsoft.com/office/powerpoint/2010/main" val="12894328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sp>
        <p:nvSpPr>
          <p:cNvPr id="7" name="Google Shape;695;p29"/>
          <p:cNvSpPr txBox="1">
            <a:spLocks/>
          </p:cNvSpPr>
          <p:nvPr/>
        </p:nvSpPr>
        <p:spPr>
          <a:xfrm>
            <a:off x="1027485" y="0"/>
            <a:ext cx="4196397" cy="998153"/>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r>
              <a:rPr lang="en-US" sz="3600" b="1" dirty="0" smtClean="0">
                <a:solidFill>
                  <a:srgbClr val="002060"/>
                </a:solidFill>
                <a:latin typeface="Times New Roman" panose="02020603050405020304" pitchFamily="18" charset="0"/>
                <a:cs typeface="Times New Roman" panose="02020603050405020304" pitchFamily="18" charset="0"/>
              </a:rPr>
              <a:t>IV. VẬN DỤNG</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8" name="TextBox 1"/>
          <p:cNvSpPr txBox="1">
            <a:spLocks noChangeArrowheads="1"/>
          </p:cNvSpPr>
          <p:nvPr/>
        </p:nvSpPr>
        <p:spPr bwMode="auto">
          <a:xfrm>
            <a:off x="1357455" y="961313"/>
            <a:ext cx="74715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GB" sz="3600" b="1" dirty="0">
                <a:solidFill>
                  <a:srgbClr val="FF0000"/>
                </a:solidFill>
              </a:rPr>
              <a:t>* </a:t>
            </a:r>
            <a:r>
              <a:rPr lang="en-GB" sz="3600" b="1" dirty="0" err="1" smtClean="0">
                <a:solidFill>
                  <a:srgbClr val="FF0000"/>
                </a:solidFill>
              </a:rPr>
              <a:t>Tìm</a:t>
            </a:r>
            <a:r>
              <a:rPr lang="en-GB" sz="3600" b="1" dirty="0" smtClean="0">
                <a:solidFill>
                  <a:srgbClr val="FF0000"/>
                </a:solidFill>
              </a:rPr>
              <a:t> </a:t>
            </a:r>
            <a:r>
              <a:rPr lang="en-GB" sz="3600" b="1" dirty="0" err="1" smtClean="0">
                <a:solidFill>
                  <a:srgbClr val="FF0000"/>
                </a:solidFill>
              </a:rPr>
              <a:t>hiểu</a:t>
            </a:r>
            <a:r>
              <a:rPr lang="en-GB" sz="3600" b="1" dirty="0" smtClean="0">
                <a:solidFill>
                  <a:srgbClr val="FF0000"/>
                </a:solidFill>
              </a:rPr>
              <a:t> </a:t>
            </a:r>
            <a:r>
              <a:rPr lang="en-GB" sz="3600" b="1" dirty="0" err="1" smtClean="0">
                <a:solidFill>
                  <a:srgbClr val="FF0000"/>
                </a:solidFill>
              </a:rPr>
              <a:t>về</a:t>
            </a:r>
            <a:r>
              <a:rPr lang="en-GB" sz="3600" b="1" dirty="0">
                <a:solidFill>
                  <a:srgbClr val="FF0000"/>
                </a:solidFill>
              </a:rPr>
              <a:t> </a:t>
            </a:r>
            <a:r>
              <a:rPr lang="en-GB" sz="3600" b="1" dirty="0" err="1" smtClean="0">
                <a:solidFill>
                  <a:srgbClr val="FF0000"/>
                </a:solidFill>
              </a:rPr>
              <a:t>phong</a:t>
            </a:r>
            <a:r>
              <a:rPr lang="en-GB" sz="3600" b="1" dirty="0" smtClean="0">
                <a:solidFill>
                  <a:srgbClr val="FF0000"/>
                </a:solidFill>
              </a:rPr>
              <a:t> </a:t>
            </a:r>
            <a:r>
              <a:rPr lang="en-GB" sz="3600" b="1" dirty="0" err="1" smtClean="0">
                <a:solidFill>
                  <a:srgbClr val="FF0000"/>
                </a:solidFill>
              </a:rPr>
              <a:t>cách</a:t>
            </a:r>
            <a:r>
              <a:rPr lang="en-GB" sz="3600" b="1" dirty="0" smtClean="0">
                <a:solidFill>
                  <a:srgbClr val="FF0000"/>
                </a:solidFill>
              </a:rPr>
              <a:t> </a:t>
            </a:r>
            <a:r>
              <a:rPr lang="en-GB" sz="3600" b="1" dirty="0" err="1" smtClean="0">
                <a:solidFill>
                  <a:srgbClr val="FF0000"/>
                </a:solidFill>
              </a:rPr>
              <a:t>thời</a:t>
            </a:r>
            <a:r>
              <a:rPr lang="en-GB" sz="3600" b="1" dirty="0" smtClean="0">
                <a:solidFill>
                  <a:srgbClr val="FF0000"/>
                </a:solidFill>
              </a:rPr>
              <a:t> </a:t>
            </a:r>
            <a:r>
              <a:rPr lang="en-GB" sz="3600" b="1" dirty="0" err="1" smtClean="0">
                <a:solidFill>
                  <a:srgbClr val="FF0000"/>
                </a:solidFill>
              </a:rPr>
              <a:t>trang</a:t>
            </a:r>
            <a:r>
              <a:rPr lang="en-GB" sz="3600" b="1" dirty="0" smtClean="0">
                <a:solidFill>
                  <a:srgbClr val="FF0000"/>
                </a:solidFill>
              </a:rPr>
              <a:t>:</a:t>
            </a:r>
            <a:endParaRPr lang="en-GB" sz="3600" b="1" dirty="0">
              <a:solidFill>
                <a:srgbClr val="FF0000"/>
              </a:solidFill>
            </a:endParaRPr>
          </a:p>
        </p:txBody>
      </p:sp>
      <p:sp>
        <p:nvSpPr>
          <p:cNvPr id="9" name="Rectangle 8"/>
          <p:cNvSpPr/>
          <p:nvPr/>
        </p:nvSpPr>
        <p:spPr>
          <a:xfrm>
            <a:off x="235131" y="1595021"/>
            <a:ext cx="6753498" cy="4524315"/>
          </a:xfrm>
          <a:prstGeom prst="rect">
            <a:avLst/>
          </a:prstGeom>
        </p:spPr>
        <p:txBody>
          <a:bodyPr wrap="square">
            <a:spAutoFit/>
          </a:bodyPr>
          <a:lstStyle/>
          <a:p>
            <a:r>
              <a:rPr lang="en-US" sz="2400" dirty="0" err="1" smtClean="0">
                <a:solidFill>
                  <a:schemeClr val="bg1"/>
                </a:solidFill>
                <a:latin typeface="Times New Roman" panose="02020603050405020304" pitchFamily="18" charset="0"/>
                <a:cs typeface="Times New Roman" panose="02020603050405020304" pitchFamily="18" charset="0"/>
              </a:rPr>
              <a:t>Nhà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thiết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kế</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thời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trang</a:t>
            </a:r>
            <a:r>
              <a:rPr lang="vi-VN" sz="2400" dirty="0" smtClean="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Minh Hạnh là </a:t>
            </a:r>
            <a:r>
              <a:rPr lang="vi-VN" sz="2400" dirty="0" smtClean="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một nhà thiết kế đa tài, niềm đam mê thời trang cùng với sự trải nghiệm nhiều vùng miền khác nhau tạo nên những thiết kế đặc trưng nhất mang tên Minh Hạnh. Ngoài công việc thiết kế Minh Hạnh còn là một giảng viên bên cạnh đó cô cũng thường tổ chức các show diễn thời trang lớn nhỏ trong nước</a:t>
            </a:r>
            <a:r>
              <a:rPr lang="vi-VN" sz="2400" dirty="0" smtClean="0">
                <a:solidFill>
                  <a:schemeClr val="bg1"/>
                </a:solidFill>
                <a:latin typeface="Times New Roman" panose="02020603050405020304" pitchFamily="18" charset="0"/>
                <a:cs typeface="Times New Roman" panose="02020603050405020304" pitchFamily="18" charset="0"/>
              </a:rPr>
              <a:t>.</a:t>
            </a:r>
            <a:endParaRPr lang="en-US" sz="2400" dirty="0" smtClean="0">
              <a:solidFill>
                <a:schemeClr val="bg1"/>
              </a:solidFill>
              <a:latin typeface="Times New Roman" panose="02020603050405020304" pitchFamily="18" charset="0"/>
              <a:cs typeface="Times New Roman" panose="02020603050405020304" pitchFamily="18" charset="0"/>
            </a:endParaRPr>
          </a:p>
          <a:p>
            <a:r>
              <a:rPr lang="vi-VN" sz="2400" dirty="0">
                <a:solidFill>
                  <a:schemeClr val="bg1"/>
                </a:solidFill>
                <a:latin typeface="Times New Roman" panose="02020603050405020304" pitchFamily="18" charset="0"/>
                <a:cs typeface="Times New Roman" panose="02020603050405020304" pitchFamily="18" charset="0"/>
              </a:rPr>
              <a:t>Đặc biệt Minh Hạnh là người góp công đầu trong việc quảng bá hình ảnh tà áo dài Việt Nam ra ngoài các nước trên thế giới. Hiện tại cô được coi là nhà thiết kế hàng đầu Việt Nam, giữ vịt rí cao nhất tại các tuần lễ thời trang diễn ra thường niên ở Việt Nam.</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10" name="Picture 2" descr="https://nguoinoitieng.tv/images/nnt/94/1/ba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629" y="1601787"/>
            <a:ext cx="5203372" cy="490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63234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sp>
        <p:nvSpPr>
          <p:cNvPr id="7" name="Google Shape;695;p29"/>
          <p:cNvSpPr txBox="1">
            <a:spLocks/>
          </p:cNvSpPr>
          <p:nvPr/>
        </p:nvSpPr>
        <p:spPr>
          <a:xfrm>
            <a:off x="222069" y="0"/>
            <a:ext cx="9274628" cy="998153"/>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200" dirty="0" err="1" smtClean="0">
                <a:solidFill>
                  <a:srgbClr val="002060"/>
                </a:solidFill>
                <a:latin typeface="Bahnschrift SemiBold" pitchFamily="34" charset="0"/>
                <a:cs typeface="Times New Roman" panose="02020603050405020304" pitchFamily="18" charset="0"/>
              </a:rPr>
              <a:t>Một</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số</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thiết</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kế</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thời</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trang</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của</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nhà</a:t>
            </a:r>
            <a:r>
              <a:rPr lang="en-US" sz="3200" dirty="0" smtClean="0">
                <a:solidFill>
                  <a:srgbClr val="002060"/>
                </a:solidFill>
                <a:latin typeface="Bahnschrift SemiBold" pitchFamily="34" charset="0"/>
                <a:cs typeface="Times New Roman" panose="02020603050405020304" pitchFamily="18" charset="0"/>
              </a:rPr>
              <a:t> TK Minh </a:t>
            </a:r>
            <a:r>
              <a:rPr lang="en-US" sz="3200" dirty="0" err="1" smtClean="0">
                <a:solidFill>
                  <a:srgbClr val="002060"/>
                </a:solidFill>
                <a:latin typeface="Bahnschrift SemiBold" pitchFamily="34" charset="0"/>
                <a:cs typeface="Times New Roman" panose="02020603050405020304" pitchFamily="18" charset="0"/>
              </a:rPr>
              <a:t>Hạnh</a:t>
            </a:r>
            <a:r>
              <a:rPr lang="en-US" sz="3200" dirty="0" smtClean="0">
                <a:solidFill>
                  <a:srgbClr val="002060"/>
                </a:solidFill>
                <a:latin typeface="Bahnschrift SemiBold" pitchFamily="34" charset="0"/>
                <a:cs typeface="Times New Roman" panose="02020603050405020304" pitchFamily="18" charset="0"/>
              </a:rPr>
              <a:t>:</a:t>
            </a:r>
            <a:endParaRPr lang="en-US" sz="3200" dirty="0">
              <a:solidFill>
                <a:srgbClr val="002060"/>
              </a:solidFill>
              <a:latin typeface="Bahnschrift SemiBold" pitchFamily="34" charset="0"/>
              <a:cs typeface="Times New Roman" panose="02020603050405020304" pitchFamily="18" charset="0"/>
            </a:endParaRPr>
          </a:p>
        </p:txBody>
      </p:sp>
      <p:pic>
        <p:nvPicPr>
          <p:cNvPr id="5122" name="Picture 2" descr="NTK Minh Hạnh | NTK MINH HẠNH bóng hồng của làng thời tr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25" y="1307703"/>
            <a:ext cx="5551713" cy="448706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o dai Vietnam 2014 - Van Mieu. Hanoi - Designer: Minh Hanh - Photo: Canon  Nguyen - Model: Thanh Thuy, Kha My Van | Áo dài, Thời trang, Phụ n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554" y="809897"/>
            <a:ext cx="5473337" cy="587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41221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pic>
        <p:nvPicPr>
          <p:cNvPr id="7170" name="Picture 2" descr="Top 10 Nhà thiết kế áo dài nổi tiếng nhất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4" y="55563"/>
            <a:ext cx="4991191" cy="668487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TK Minh Hạnh và áo dài Việt Nam được tôn vinh tại Nhật Bản, Nga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8282" y="107135"/>
            <a:ext cx="6425043" cy="663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02630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pic>
        <p:nvPicPr>
          <p:cNvPr id="8194" name="Picture 2" descr="Nhà thiết kế Minh Hạnh - Người phụ nữ nặng lòng với truyền thống dân tộc -  designs.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97" y="135844"/>
            <a:ext cx="5217194" cy="325981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hà thiết kế Minh Hạnh - Người phụ nữ nặng lòng với truyền thống dân tộc -  designs.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4619" y="55563"/>
            <a:ext cx="5186997" cy="33401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hà thiết kế Minh Hạnh - Người phụ nữ nặng lòng với truyền thống dân tộc -  designs.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91" y="3475944"/>
            <a:ext cx="5715000" cy="33017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Minh Hạnh mang cảm hứng Nhật vào bộ sưu tập mới - Thời trang - Việt Giải Tr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794" y="3395663"/>
            <a:ext cx="5760720" cy="346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08735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24539" y="2511167"/>
            <a:ext cx="8274152" cy="178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pic>
        <p:nvPicPr>
          <p:cNvPr id="9218" name="Picture 2" descr="Nhà thiết kế Minh Hạnh: Từ “giấc mơ thổ cẩm” đến các sàn diễn quốc t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 y="0"/>
            <a:ext cx="5603966" cy="655687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TK Minh Hạnh: “Đó là sự công nhận sở hữu trí tuệ đầu tiên cho chiếc áo  dài” » Báo Phụ Nữ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6088190" cy="655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5412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pic>
        <p:nvPicPr>
          <p:cNvPr id="10242" name="Picture 2" descr="NTK Chung Thanh Phong &quot;chốt&quot; năm 2019 bằng bữa tiệc thời trang mãn nhãn -  Tạp chí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15" y="538163"/>
            <a:ext cx="7224939"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695;p29"/>
          <p:cNvSpPr txBox="1">
            <a:spLocks/>
          </p:cNvSpPr>
          <p:nvPr/>
        </p:nvSpPr>
        <p:spPr>
          <a:xfrm>
            <a:off x="247015" y="-284763"/>
            <a:ext cx="9274628" cy="998153"/>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200" dirty="0" err="1" smtClean="0">
                <a:solidFill>
                  <a:srgbClr val="002060"/>
                </a:solidFill>
                <a:latin typeface="Bahnschrift SemiBold" pitchFamily="34" charset="0"/>
                <a:cs typeface="Times New Roman" panose="02020603050405020304" pitchFamily="18" charset="0"/>
              </a:rPr>
              <a:t>Một</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số</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thiết</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kế</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thời</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trang</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của</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tác</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giả</a:t>
            </a:r>
            <a:r>
              <a:rPr lang="en-US" sz="3200" dirty="0" smtClean="0">
                <a:solidFill>
                  <a:srgbClr val="002060"/>
                </a:solidFill>
                <a:latin typeface="Bahnschrift SemiBold" pitchFamily="34" charset="0"/>
                <a:cs typeface="Times New Roman" panose="02020603050405020304" pitchFamily="18" charset="0"/>
              </a:rPr>
              <a:t> </a:t>
            </a:r>
            <a:r>
              <a:rPr lang="en-US" sz="3200" dirty="0" err="1" smtClean="0">
                <a:solidFill>
                  <a:srgbClr val="002060"/>
                </a:solidFill>
                <a:latin typeface="Bahnschrift SemiBold" pitchFamily="34" charset="0"/>
                <a:cs typeface="Times New Roman" panose="02020603050405020304" pitchFamily="18" charset="0"/>
              </a:rPr>
              <a:t>Việt</a:t>
            </a:r>
            <a:r>
              <a:rPr lang="en-US" sz="3200" dirty="0" smtClean="0">
                <a:solidFill>
                  <a:srgbClr val="002060"/>
                </a:solidFill>
                <a:latin typeface="Bahnschrift SemiBold" pitchFamily="34" charset="0"/>
                <a:cs typeface="Times New Roman" panose="02020603050405020304" pitchFamily="18" charset="0"/>
              </a:rPr>
              <a:t> Nam:</a:t>
            </a:r>
            <a:endParaRPr lang="en-US" sz="3200" dirty="0">
              <a:solidFill>
                <a:srgbClr val="002060"/>
              </a:solidFill>
              <a:latin typeface="Bahnschrift SemiBold" pitchFamily="34" charset="0"/>
              <a:cs typeface="Times New Roman" panose="02020603050405020304" pitchFamily="18" charset="0"/>
            </a:endParaRPr>
          </a:p>
        </p:txBody>
      </p:sp>
      <p:pic>
        <p:nvPicPr>
          <p:cNvPr id="10244" name="Picture 4" descr="NTK Chung Thanh Phong tiếp tục cho ra đời gần 60 thiết kế xuyên thấu-Người  mẫu - Hoa hậ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7058" y="538163"/>
            <a:ext cx="4285660" cy="5813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92824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pic>
        <p:nvPicPr>
          <p:cNvPr id="11266" name="Picture 2" descr="Lúa của nhà thiết kế Công Trí mở màn Tokyo Fashion Week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73783" cy="674043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Nguyễn Công Trí là ai ? Tiểu sử, sự nghiệp NTK hàng đầu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783" y="692127"/>
            <a:ext cx="6418217" cy="577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41388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4;p29"/>
          <p:cNvSpPr txBox="1">
            <a:spLocks/>
          </p:cNvSpPr>
          <p:nvPr/>
        </p:nvSpPr>
        <p:spPr>
          <a:xfrm>
            <a:off x="1645921" y="304088"/>
            <a:ext cx="10108872" cy="16312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en-US" sz="6400" u="sng" dirty="0" smtClean="0">
                <a:solidFill>
                  <a:srgbClr val="002060"/>
                </a:solidFill>
              </a:rPr>
              <a:t>I. QUAN SÁT VÀ NHẬN THỨC</a:t>
            </a:r>
            <a:endParaRPr lang="en-US" sz="6400" u="sng" dirty="0">
              <a:solidFill>
                <a:srgbClr val="002060"/>
              </a:solidFill>
            </a:endParaRPr>
          </a:p>
        </p:txBody>
      </p:sp>
      <p:pic>
        <p:nvPicPr>
          <p:cNvPr id="2056" name="Picture 8" descr="Hướng Dẫn Các Bạn Cách Làm Quần Áo Bằng Giấy Nhún Trang Trí Hộp Qu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367" y="1606731"/>
            <a:ext cx="3810976" cy="514128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ách Làm Trang Phục Tái Chế Từ Giấy Báo đơn Giản, Dễ Làm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 y="1606732"/>
            <a:ext cx="3922643" cy="51412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ời trang tái chế | ชุดแฟชั่น, ชุดไปงานราตรี, ชุ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83" y="1606732"/>
            <a:ext cx="4052207" cy="514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00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pic>
        <p:nvPicPr>
          <p:cNvPr id="12290" name="Picture 2" descr="NTK Nguyễn Công Trí mở màn Tuần lễ Thời trang Quốc tế Việt Nam 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02" y="156755"/>
            <a:ext cx="5029201" cy="670124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quafina Việt Nam international fashion week ss2019 và những tiêu điểm thời  tr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3780" y="1198563"/>
            <a:ext cx="6558733" cy="482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41461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01" y="1884363"/>
            <a:ext cx="792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3214688"/>
            <a:ext cx="793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ict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4538663"/>
            <a:ext cx="7921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712913" y="3395663"/>
            <a:ext cx="1408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endParaRPr>
          </a:p>
        </p:txBody>
      </p:sp>
      <p:sp>
        <p:nvSpPr>
          <p:cNvPr id="114695" name="Rectangle 7"/>
          <p:cNvSpPr>
            <a:spLocks noChangeArrowheads="1"/>
          </p:cNvSpPr>
          <p:nvPr/>
        </p:nvSpPr>
        <p:spPr bwMode="white">
          <a:xfrm>
            <a:off x="1960564" y="55563"/>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pic>
        <p:nvPicPr>
          <p:cNvPr id="13314" name="Picture 2" descr="Katy Perry mặc đồ diễn do Công Trí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937" y="836023"/>
            <a:ext cx="7406052" cy="51859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hà thiết kế Minh Hạnh nhận Bằng khen của Hội LHPN Việt Nam » Báo Phụ Nữ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002" y="235131"/>
            <a:ext cx="10305234" cy="638773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uyện Čư M'gar phát động Tuần lễ Áo dài năm 2022 - Chi tiết tin - Trang ch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002" y="55563"/>
            <a:ext cx="10287000" cy="674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06479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14695"/>
                                        </p:tgtEl>
                                        <p:attrNameLst>
                                          <p:attrName>style.visibility</p:attrName>
                                        </p:attrNameLst>
                                      </p:cBhvr>
                                      <p:to>
                                        <p:strVal val="visible"/>
                                      </p:to>
                                    </p:set>
                                    <p:animEffect transition="in" filter="checkerboard(across)">
                                      <p:cBhvr>
                                        <p:cTn id="7" dur="500"/>
                                        <p:tgtEl>
                                          <p:spTgt spid="11469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316"/>
                                        </p:tgtEl>
                                        <p:attrNameLst>
                                          <p:attrName>style.visibility</p:attrName>
                                        </p:attrNameLst>
                                      </p:cBhvr>
                                      <p:to>
                                        <p:strVal val="visible"/>
                                      </p:to>
                                    </p:set>
                                    <p:animEffect transition="in" filter="barn(inVertical)">
                                      <p:cBhvr>
                                        <p:cTn id="19"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E:\anh nen\Picture1tttt.png">
            <a:extLst>
              <a:ext uri="{FF2B5EF4-FFF2-40B4-BE49-F238E27FC236}">
                <a16:creationId xmlns:a16="http://schemas.microsoft.com/office/drawing/2014/main" id="{2D74CD04-60F5-4F7D-BD88-D04E4F7F8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8"/>
          <a:stretch>
            <a:fillRect/>
          </a:stretch>
        </p:blipFill>
        <p:spPr bwMode="auto">
          <a:xfrm>
            <a:off x="0" y="-171451"/>
            <a:ext cx="12192000" cy="720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p:cNvSpPr txBox="1">
            <a:spLocks noChangeArrowheads="1"/>
          </p:cNvSpPr>
          <p:nvPr/>
        </p:nvSpPr>
        <p:spPr bwMode="auto">
          <a:xfrm>
            <a:off x="1149532" y="587816"/>
            <a:ext cx="972714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smtClean="0">
                <a:solidFill>
                  <a:srgbClr val="FF0000"/>
                </a:solidFill>
                <a:cs typeface="Calibri" pitchFamily="34" charset="0"/>
              </a:rPr>
              <a:t> </a:t>
            </a:r>
            <a:r>
              <a:rPr lang="en-US" sz="3200" dirty="0" smtClean="0">
                <a:solidFill>
                  <a:schemeClr val="bg1"/>
                </a:solidFill>
                <a:cs typeface="Calibri" pitchFamily="34" charset="0"/>
              </a:rPr>
              <a:t>=&gt; </a:t>
            </a:r>
            <a:r>
              <a:rPr lang="en-US" sz="3200" i="1" dirty="0" err="1" smtClean="0">
                <a:solidFill>
                  <a:schemeClr val="bg1"/>
                </a:solidFill>
                <a:cs typeface="Calibri" pitchFamily="34" charset="0"/>
              </a:rPr>
              <a:t>Trang</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phục</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là</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một</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nét</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đẹp</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của</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truyền</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thống</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văn</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hóa</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dân</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tộc</a:t>
            </a:r>
            <a:r>
              <a:rPr lang="en-US" sz="3200" i="1" dirty="0" smtClean="0">
                <a:solidFill>
                  <a:schemeClr val="bg1"/>
                </a:solidFill>
                <a:cs typeface="Calibri" pitchFamily="34" charset="0"/>
              </a:rPr>
              <a:t>, NT </a:t>
            </a:r>
            <a:r>
              <a:rPr lang="en-US" sz="3200" i="1" dirty="0" err="1" smtClean="0">
                <a:solidFill>
                  <a:schemeClr val="bg1"/>
                </a:solidFill>
                <a:cs typeface="Calibri" pitchFamily="34" charset="0"/>
              </a:rPr>
              <a:t>thiết</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kế</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thời</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trang</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có</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sự</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kế</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thừa</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giữa</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truyền</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thống</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và</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hiện</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đại</a:t>
            </a:r>
            <a:r>
              <a:rPr lang="en-US" sz="3200" i="1" dirty="0" smtClean="0">
                <a:solidFill>
                  <a:schemeClr val="bg1"/>
                </a:solidFill>
                <a:cs typeface="Calibri" pitchFamily="34" charset="0"/>
              </a:rPr>
              <a:t>. Qua </a:t>
            </a:r>
            <a:r>
              <a:rPr lang="en-US" sz="3200" i="1" dirty="0" err="1" smtClean="0">
                <a:solidFill>
                  <a:schemeClr val="bg1"/>
                </a:solidFill>
                <a:cs typeface="Calibri" pitchFamily="34" charset="0"/>
              </a:rPr>
              <a:t>trang</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phục</a:t>
            </a:r>
            <a:r>
              <a:rPr lang="en-US" sz="3200" i="1" dirty="0" smtClean="0">
                <a:solidFill>
                  <a:schemeClr val="bg1"/>
                </a:solidFill>
                <a:cs typeface="Calibri" pitchFamily="34" charset="0"/>
              </a:rPr>
              <a:t> ta </a:t>
            </a:r>
            <a:r>
              <a:rPr lang="en-US" sz="3200" i="1" dirty="0" err="1" smtClean="0">
                <a:solidFill>
                  <a:schemeClr val="bg1"/>
                </a:solidFill>
                <a:cs typeface="Calibri" pitchFamily="34" charset="0"/>
              </a:rPr>
              <a:t>có</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thể</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nhận</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diện</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được</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tính</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cách</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và</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thông</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điệp</a:t>
            </a:r>
            <a:r>
              <a:rPr lang="en-US" sz="3200" i="1" dirty="0" smtClean="0">
                <a:solidFill>
                  <a:schemeClr val="bg1"/>
                </a:solidFill>
                <a:cs typeface="Calibri" pitchFamily="34" charset="0"/>
              </a:rPr>
              <a:t> </a:t>
            </a:r>
            <a:r>
              <a:rPr lang="en-US" sz="3200" i="1" dirty="0" err="1" smtClean="0">
                <a:solidFill>
                  <a:schemeClr val="bg1"/>
                </a:solidFill>
                <a:cs typeface="Calibri" pitchFamily="34" charset="0"/>
              </a:rPr>
              <a:t>của</a:t>
            </a:r>
            <a:r>
              <a:rPr lang="en-US" sz="3200" i="1" dirty="0" smtClean="0">
                <a:solidFill>
                  <a:schemeClr val="bg1"/>
                </a:solidFill>
                <a:cs typeface="Calibri" pitchFamily="34" charset="0"/>
              </a:rPr>
              <a:t> con </a:t>
            </a:r>
            <a:r>
              <a:rPr lang="en-US" sz="3200" i="1" dirty="0" err="1" smtClean="0">
                <a:solidFill>
                  <a:schemeClr val="bg1"/>
                </a:solidFill>
                <a:cs typeface="Calibri" pitchFamily="34" charset="0"/>
              </a:rPr>
              <a:t>ngưới</a:t>
            </a:r>
            <a:r>
              <a:rPr lang="en-US" sz="3200" i="1" dirty="0" smtClean="0">
                <a:solidFill>
                  <a:schemeClr val="bg1"/>
                </a:solidFill>
                <a:cs typeface="Calibri" pitchFamily="34" charset="0"/>
              </a:rPr>
              <a:t>.</a:t>
            </a:r>
            <a:endParaRPr lang="vi-VN" sz="3200" i="1" dirty="0">
              <a:solidFill>
                <a:schemeClr val="bg1"/>
              </a:solidFill>
              <a:cs typeface="Times New Roman" pitchFamily="18" charset="0"/>
            </a:endParaRPr>
          </a:p>
        </p:txBody>
      </p:sp>
      <p:sp>
        <p:nvSpPr>
          <p:cNvPr id="9" name="TextBox 1"/>
          <p:cNvSpPr txBox="1">
            <a:spLocks noChangeArrowheads="1"/>
          </p:cNvSpPr>
          <p:nvPr/>
        </p:nvSpPr>
        <p:spPr bwMode="auto">
          <a:xfrm>
            <a:off x="2332005" y="64597"/>
            <a:ext cx="71381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GB" sz="3600" b="1" dirty="0">
                <a:solidFill>
                  <a:srgbClr val="002060"/>
                </a:solidFill>
              </a:rPr>
              <a:t>* </a:t>
            </a:r>
            <a:r>
              <a:rPr lang="en-GB" sz="3600" b="1" dirty="0" err="1" smtClean="0">
                <a:solidFill>
                  <a:srgbClr val="002060"/>
                </a:solidFill>
              </a:rPr>
              <a:t>Tìm</a:t>
            </a:r>
            <a:r>
              <a:rPr lang="en-GB" sz="3600" b="1" dirty="0" smtClean="0">
                <a:solidFill>
                  <a:srgbClr val="002060"/>
                </a:solidFill>
              </a:rPr>
              <a:t> </a:t>
            </a:r>
            <a:r>
              <a:rPr lang="en-GB" sz="3600" b="1" dirty="0" err="1" smtClean="0">
                <a:solidFill>
                  <a:srgbClr val="002060"/>
                </a:solidFill>
              </a:rPr>
              <a:t>hiểu</a:t>
            </a:r>
            <a:r>
              <a:rPr lang="en-GB" sz="3600" b="1" dirty="0" smtClean="0">
                <a:solidFill>
                  <a:srgbClr val="002060"/>
                </a:solidFill>
              </a:rPr>
              <a:t> </a:t>
            </a:r>
            <a:r>
              <a:rPr lang="en-GB" sz="3600" b="1" dirty="0" err="1" smtClean="0">
                <a:solidFill>
                  <a:srgbClr val="002060"/>
                </a:solidFill>
              </a:rPr>
              <a:t>về</a:t>
            </a:r>
            <a:r>
              <a:rPr lang="en-GB" sz="3600" b="1" dirty="0" smtClean="0">
                <a:solidFill>
                  <a:srgbClr val="002060"/>
                </a:solidFill>
              </a:rPr>
              <a:t> </a:t>
            </a:r>
            <a:r>
              <a:rPr lang="en-GB" sz="3600" b="1" dirty="0" err="1" smtClean="0">
                <a:solidFill>
                  <a:srgbClr val="002060"/>
                </a:solidFill>
              </a:rPr>
              <a:t>sản</a:t>
            </a:r>
            <a:r>
              <a:rPr lang="en-GB" sz="3600" b="1" dirty="0" smtClean="0">
                <a:solidFill>
                  <a:srgbClr val="002060"/>
                </a:solidFill>
              </a:rPr>
              <a:t> </a:t>
            </a:r>
            <a:r>
              <a:rPr lang="en-GB" sz="3600" b="1" dirty="0" err="1" smtClean="0">
                <a:solidFill>
                  <a:srgbClr val="002060"/>
                </a:solidFill>
              </a:rPr>
              <a:t>phẩm</a:t>
            </a:r>
            <a:r>
              <a:rPr lang="en-GB" sz="3600" b="1" dirty="0" smtClean="0">
                <a:solidFill>
                  <a:srgbClr val="002060"/>
                </a:solidFill>
              </a:rPr>
              <a:t> </a:t>
            </a:r>
            <a:r>
              <a:rPr lang="en-GB" sz="3600" b="1" dirty="0" err="1" smtClean="0">
                <a:solidFill>
                  <a:srgbClr val="002060"/>
                </a:solidFill>
              </a:rPr>
              <a:t>thời</a:t>
            </a:r>
            <a:r>
              <a:rPr lang="en-GB" sz="3600" b="1" dirty="0" smtClean="0">
                <a:solidFill>
                  <a:srgbClr val="002060"/>
                </a:solidFill>
              </a:rPr>
              <a:t> </a:t>
            </a:r>
            <a:r>
              <a:rPr lang="en-GB" sz="3600" b="1" dirty="0" err="1" smtClean="0">
                <a:solidFill>
                  <a:srgbClr val="002060"/>
                </a:solidFill>
              </a:rPr>
              <a:t>trang</a:t>
            </a:r>
            <a:r>
              <a:rPr lang="en-GB" sz="3600" b="1" dirty="0" smtClean="0">
                <a:solidFill>
                  <a:srgbClr val="002060"/>
                </a:solidFill>
              </a:rPr>
              <a:t>:</a:t>
            </a:r>
            <a:endParaRPr lang="en-GB" sz="3600" b="1" dirty="0">
              <a:solidFill>
                <a:srgbClr val="002060"/>
              </a:solidFill>
            </a:endParaRPr>
          </a:p>
        </p:txBody>
      </p:sp>
      <p:pic>
        <p:nvPicPr>
          <p:cNvPr id="10" name="Picture 2" descr="Tuần lễ Áo dài. Tuần lễ Áo dài 2021 Tôn vinh tà áo dài Việt Nam. Lịch sử áo  dài | TTVH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371" y="2649919"/>
            <a:ext cx="7132320" cy="392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803273"/>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grpSp>
        <p:nvGrpSpPr>
          <p:cNvPr id="684" name="Google Shape;684;p29"/>
          <p:cNvGrpSpPr/>
          <p:nvPr/>
        </p:nvGrpSpPr>
        <p:grpSpPr>
          <a:xfrm rot="3615558">
            <a:off x="10077058" y="5155254"/>
            <a:ext cx="1548251" cy="979177"/>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19" name="TextBox 5"/>
          <p:cNvSpPr txBox="1">
            <a:spLocks noChangeArrowheads="1"/>
          </p:cNvSpPr>
          <p:nvPr/>
        </p:nvSpPr>
        <p:spPr bwMode="auto">
          <a:xfrm>
            <a:off x="1742919" y="0"/>
            <a:ext cx="9215195"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vi-VN" b="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r>
              <a:rPr lang="en-US" altLang="vi-VN" b="1" dirty="0" err="1" smtClean="0">
                <a:solidFill>
                  <a:srgbClr val="FF0000"/>
                </a:solidFill>
                <a:latin typeface="Times New Roman" panose="02020603050405020304" pitchFamily="18" charset="0"/>
                <a:cs typeface="Times New Roman" panose="02020603050405020304" pitchFamily="18" charset="0"/>
              </a:rPr>
              <a:t>Chuẩn</a:t>
            </a:r>
            <a:r>
              <a:rPr lang="en-US"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bị</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chủ</a:t>
            </a:r>
            <a:r>
              <a:rPr lang="en-US"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đề</a:t>
            </a:r>
            <a:r>
              <a:rPr lang="en-US" altLang="vi-VN" b="1" dirty="0" smtClean="0">
                <a:solidFill>
                  <a:srgbClr val="FF0000"/>
                </a:solidFill>
                <a:latin typeface="Times New Roman" panose="02020603050405020304" pitchFamily="18" charset="0"/>
                <a:cs typeface="Times New Roman" panose="02020603050405020304" pitchFamily="18" charset="0"/>
              </a:rPr>
              <a:t> 7: </a:t>
            </a:r>
            <a:r>
              <a:rPr lang="en-US" altLang="vi-VN" b="1" dirty="0" err="1" smtClean="0">
                <a:solidFill>
                  <a:srgbClr val="FF0000"/>
                </a:solidFill>
                <a:latin typeface="Times New Roman" panose="02020603050405020304" pitchFamily="18" charset="0"/>
                <a:cs typeface="Times New Roman" panose="02020603050405020304" pitchFamily="18" charset="0"/>
              </a:rPr>
              <a:t>Mĩ</a:t>
            </a:r>
            <a:r>
              <a:rPr lang="en-US"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thuật</a:t>
            </a:r>
            <a:r>
              <a:rPr lang="en-US"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trung</a:t>
            </a:r>
            <a:r>
              <a:rPr lang="en-US"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đại</a:t>
            </a:r>
            <a:r>
              <a:rPr lang="en-US"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V</a:t>
            </a:r>
            <a:r>
              <a:rPr lang="en-US" altLang="vi-VN" b="1" dirty="0" err="1" smtClean="0">
                <a:solidFill>
                  <a:srgbClr val="FF0000"/>
                </a:solidFill>
                <a:latin typeface="Times New Roman" panose="02020603050405020304" pitchFamily="18" charset="0"/>
                <a:cs typeface="Times New Roman" panose="02020603050405020304" pitchFamily="18" charset="0"/>
              </a:rPr>
              <a:t>iệt</a:t>
            </a:r>
            <a:r>
              <a:rPr lang="en-US"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a:solidFill>
                  <a:srgbClr val="FF0000"/>
                </a:solidFill>
                <a:latin typeface="Times New Roman" panose="02020603050405020304" pitchFamily="18" charset="0"/>
                <a:cs typeface="Times New Roman" panose="02020603050405020304" pitchFamily="18" charset="0"/>
              </a:rPr>
              <a:t>N</a:t>
            </a:r>
            <a:r>
              <a:rPr lang="en-US" altLang="vi-VN" b="1" dirty="0" smtClean="0">
                <a:solidFill>
                  <a:srgbClr val="FF0000"/>
                </a:solidFill>
                <a:latin typeface="Times New Roman" panose="02020603050405020304" pitchFamily="18" charset="0"/>
                <a:cs typeface="Times New Roman" panose="02020603050405020304" pitchFamily="18" charset="0"/>
              </a:rPr>
              <a:t>am</a:t>
            </a:r>
          </a:p>
          <a:p>
            <a:pPr algn="ctr">
              <a:spcBef>
                <a:spcPct val="0"/>
              </a:spcBef>
              <a:buFontTx/>
              <a:buNone/>
            </a:pPr>
            <a:endParaRPr lang="en-US" altLang="vi-VN" b="1" dirty="0">
              <a:solidFill>
                <a:srgbClr val="FF0000"/>
              </a:solidFill>
              <a:latin typeface="Times New Roman" panose="02020603050405020304" pitchFamily="18" charset="0"/>
              <a:cs typeface="Times New Roman" panose="02020603050405020304" pitchFamily="18" charset="0"/>
            </a:endParaRPr>
          </a:p>
          <a:p>
            <a:pPr>
              <a:spcBef>
                <a:spcPct val="0"/>
              </a:spcBef>
              <a:buFontTx/>
              <a:buNone/>
            </a:pP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Sưu</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tầm</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tranh</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ảnh</a:t>
            </a:r>
            <a:r>
              <a:rPr lang="en-US" altLang="vi-VN" sz="2800" b="1" dirty="0" smtClean="0">
                <a:solidFill>
                  <a:srgbClr val="002060"/>
                </a:solidFill>
                <a:latin typeface="Times New Roman" panose="02020603050405020304" pitchFamily="18" charset="0"/>
                <a:cs typeface="Times New Roman" panose="02020603050405020304" pitchFamily="18" charset="0"/>
              </a:rPr>
              <a:t>.</a:t>
            </a:r>
            <a:endParaRPr lang="en-US" altLang="vi-VN" sz="2800" b="1" dirty="0">
              <a:solidFill>
                <a:srgbClr val="002060"/>
              </a:solidFill>
              <a:latin typeface="Times New Roman" panose="02020603050405020304" pitchFamily="18" charset="0"/>
              <a:cs typeface="Times New Roman" panose="02020603050405020304" pitchFamily="18" charset="0"/>
            </a:endParaRPr>
          </a:p>
          <a:p>
            <a:pPr>
              <a:spcBef>
                <a:spcPct val="0"/>
              </a:spcBef>
              <a:buFontTx/>
              <a:buNone/>
            </a:pP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Chuẩn</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bị</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đồ</a:t>
            </a:r>
            <a:r>
              <a:rPr lang="en-US" altLang="vi-VN" sz="2800" b="1" dirty="0" smtClean="0">
                <a:solidFill>
                  <a:srgbClr val="002060"/>
                </a:solidFill>
                <a:latin typeface="Times New Roman" panose="02020603050405020304" pitchFamily="18" charset="0"/>
                <a:cs typeface="Times New Roman" panose="02020603050405020304" pitchFamily="18" charset="0"/>
              </a:rPr>
              <a:t> dung </a:t>
            </a:r>
            <a:r>
              <a:rPr lang="en-US" altLang="vi-VN" sz="2800" b="1" dirty="0" err="1" smtClean="0">
                <a:solidFill>
                  <a:srgbClr val="002060"/>
                </a:solidFill>
                <a:latin typeface="Times New Roman" panose="02020603050405020304" pitchFamily="18" charset="0"/>
                <a:cs typeface="Times New Roman" panose="02020603050405020304" pitchFamily="18" charset="0"/>
              </a:rPr>
              <a:t>học</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tập</a:t>
            </a:r>
            <a:r>
              <a:rPr lang="en-US" altLang="vi-VN" sz="2800" b="1" dirty="0" smtClean="0">
                <a:solidFill>
                  <a:srgbClr val="002060"/>
                </a:solidFill>
                <a:latin typeface="Times New Roman" panose="02020603050405020304" pitchFamily="18" charset="0"/>
                <a:cs typeface="Times New Roman" panose="02020603050405020304" pitchFamily="18" charset="0"/>
              </a:rPr>
              <a:t>...</a:t>
            </a:r>
            <a:endParaRPr lang="en-US" altLang="vi-VN" sz="28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Nghệ thuật Đại Việt thời Trần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26" y="2750004"/>
            <a:ext cx="4252958" cy="3289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ô phỏng hoa văn chạm khắc thời Trần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098" y="2750004"/>
            <a:ext cx="4983243" cy="331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410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grpSp>
        <p:nvGrpSpPr>
          <p:cNvPr id="684" name="Google Shape;684;p29"/>
          <p:cNvGrpSpPr/>
          <p:nvPr/>
        </p:nvGrpSpPr>
        <p:grpSpPr>
          <a:xfrm rot="3615558">
            <a:off x="10077058" y="5155254"/>
            <a:ext cx="1548251" cy="979177"/>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15" name="TextBox 1"/>
          <p:cNvSpPr txBox="1">
            <a:spLocks noChangeArrowheads="1"/>
          </p:cNvSpPr>
          <p:nvPr/>
        </p:nvSpPr>
        <p:spPr bwMode="auto">
          <a:xfrm>
            <a:off x="653988" y="158932"/>
            <a:ext cx="1062010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Times New Roman" panose="02020603050405020304" pitchFamily="18" charset="0"/>
              </a:defRPr>
            </a:lvl1pPr>
            <a:lvl2pPr marL="742950" indent="-285750" eaLnBrk="0" hangingPunct="0">
              <a:defRPr b="1" u="sng">
                <a:solidFill>
                  <a:schemeClr val="tx1"/>
                </a:solidFill>
                <a:latin typeface="Times New Roman" panose="02020603050405020304" pitchFamily="18" charset="0"/>
              </a:defRPr>
            </a:lvl2pPr>
            <a:lvl3pPr marL="1143000" indent="-228600" eaLnBrk="0" hangingPunct="0">
              <a:defRPr b="1" u="sng">
                <a:solidFill>
                  <a:schemeClr val="tx1"/>
                </a:solidFill>
                <a:latin typeface="Times New Roman" panose="02020603050405020304" pitchFamily="18" charset="0"/>
              </a:defRPr>
            </a:lvl3pPr>
            <a:lvl4pPr marL="1600200" indent="-228600" eaLnBrk="0" hangingPunct="0">
              <a:defRPr b="1" u="sng">
                <a:solidFill>
                  <a:schemeClr val="tx1"/>
                </a:solidFill>
                <a:latin typeface="Times New Roman" panose="02020603050405020304" pitchFamily="18" charset="0"/>
              </a:defRPr>
            </a:lvl4pPr>
            <a:lvl5pPr marL="2057400" indent="-228600" eaLnBrk="0" hangingPunct="0">
              <a:defRPr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b="1" u="sng">
                <a:solidFill>
                  <a:schemeClr val="tx1"/>
                </a:solidFill>
                <a:latin typeface="Times New Roman" panose="02020603050405020304" pitchFamily="18" charset="0"/>
              </a:defRPr>
            </a:lvl9pPr>
          </a:lstStyle>
          <a:p>
            <a:pPr algn="ctr" eaLnBrk="1" hangingPunct="1"/>
            <a:r>
              <a:rPr lang="en-US" altLang="en-US" sz="6600" i="1" u="none" dirty="0">
                <a:solidFill>
                  <a:srgbClr val="FF0000"/>
                </a:solidFill>
              </a:rPr>
              <a:t>XIN CHÂN THÀNH </a:t>
            </a:r>
          </a:p>
          <a:p>
            <a:pPr algn="ctr" eaLnBrk="1" hangingPunct="1"/>
            <a:r>
              <a:rPr lang="en-US" altLang="en-US" sz="6600" i="1" u="none" dirty="0">
                <a:solidFill>
                  <a:srgbClr val="FF0000"/>
                </a:solidFill>
              </a:rPr>
              <a:t>CẢM ƠN QUÝ THẦY, CÔ</a:t>
            </a:r>
          </a:p>
        </p:txBody>
      </p:sp>
      <p:pic>
        <p:nvPicPr>
          <p:cNvPr id="5122" name="Picture 2" descr="Đồ họa (hoa văn) hoa sen trang trí | Khanhhoathuynga's collection Blog - An  Asian art info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128" y="3161212"/>
            <a:ext cx="8299447" cy="2728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3293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ời trang tái chế và những thông điệp - Báo An Giang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8" y="1569660"/>
            <a:ext cx="11769634" cy="52883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94098" y="0"/>
            <a:ext cx="10562473" cy="1508105"/>
          </a:xfrm>
          <a:prstGeom prst="rect">
            <a:avLst/>
          </a:prstGeom>
        </p:spPr>
        <p:txBody>
          <a:bodyPr wrap="square">
            <a:spAutoFit/>
          </a:bodyPr>
          <a:lstStyle/>
          <a:p>
            <a:pPr lvl="0"/>
            <a:r>
              <a:rPr lang="en-US" sz="2800" b="1" dirty="0" smtClean="0">
                <a:solidFill>
                  <a:srgbClr val="FF0000"/>
                </a:solidFill>
                <a:latin typeface="Times New Roman" panose="02020603050405020304" pitchFamily="18" charset="0"/>
                <a:cs typeface="Times New Roman" panose="02020603050405020304" pitchFamily="18" charset="0"/>
              </a:rPr>
              <a:t>QUAN SÁT VÀ CHO BIẾT:</a:t>
            </a:r>
          </a:p>
          <a:p>
            <a:pPr lvl="0"/>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Nội</a:t>
            </a:r>
            <a:r>
              <a:rPr lang="en-US" sz="3200" b="1" i="1" dirty="0" smtClean="0">
                <a:solidFill>
                  <a:schemeClr val="bg1"/>
                </a:solidFill>
                <a:latin typeface="Times New Roman" panose="02020603050405020304" pitchFamily="18" charset="0"/>
                <a:cs typeface="Times New Roman" panose="02020603050405020304" pitchFamily="18" charset="0"/>
              </a:rPr>
              <a:t> dung </a:t>
            </a:r>
            <a:r>
              <a:rPr lang="en-US" sz="3200" b="1" i="1" dirty="0" err="1" smtClean="0">
                <a:solidFill>
                  <a:schemeClr val="bg1"/>
                </a:solidFill>
                <a:latin typeface="Times New Roman" panose="02020603050405020304" pitchFamily="18" charset="0"/>
                <a:cs typeface="Times New Roman" panose="02020603050405020304" pitchFamily="18" charset="0"/>
              </a:rPr>
              <a:t>chủ</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đề</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của</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những</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bức</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ảnh</a:t>
            </a:r>
            <a:r>
              <a:rPr lang="en-US" sz="3200" b="1" i="1" dirty="0" smtClean="0">
                <a:solidFill>
                  <a:schemeClr val="bg1"/>
                </a:solidFill>
                <a:latin typeface="Times New Roman" panose="02020603050405020304" pitchFamily="18" charset="0"/>
                <a:cs typeface="Times New Roman" panose="02020603050405020304" pitchFamily="18" charset="0"/>
              </a:rPr>
              <a:t>?</a:t>
            </a:r>
          </a:p>
          <a:p>
            <a:pPr lvl="0"/>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Thông</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điệp</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mà</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giá</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trị</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sử</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dụng</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của</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trang</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phục</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mang</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đến</a:t>
            </a:r>
            <a:r>
              <a:rPr lang="en-US" sz="3200" b="1" i="1" dirty="0" smtClean="0">
                <a:solidFill>
                  <a:schemeClr val="bg1"/>
                </a:solidFill>
                <a:latin typeface="Times New Roman" panose="02020603050405020304" pitchFamily="18" charset="0"/>
                <a:cs typeface="Times New Roman" panose="02020603050405020304" pitchFamily="18" charset="0"/>
              </a:rPr>
              <a:t>?</a:t>
            </a:r>
          </a:p>
        </p:txBody>
      </p:sp>
      <p:pic>
        <p:nvPicPr>
          <p:cNvPr id="10" name="Picture 2" descr="Gần 40 BỘ THỜI TRANG TÁI CHẾ SIÊU CUTE VÀ SÁNG TẠO TỪ PHẾ LIỆU/BỘ ĐỒ CỰC  ĐỘC- Chủ đề BV môi trường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1" y="1569658"/>
            <a:ext cx="12048308" cy="52883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hời trang tái chế - xu hướng nghệ thuật của thời đại 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258" y="1569661"/>
            <a:ext cx="11769634" cy="52883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rình diễn thời trang từ rác thải » Báo Phụ Nữ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258" y="1569656"/>
            <a:ext cx="11769634" cy="534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54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07160" y="235131"/>
            <a:ext cx="10562473" cy="584775"/>
          </a:xfrm>
          <a:prstGeom prst="rect">
            <a:avLst/>
          </a:prstGeom>
        </p:spPr>
        <p:txBody>
          <a:bodyPr wrap="square">
            <a:spAutoFit/>
          </a:bodyPr>
          <a:lstStyle/>
          <a:p>
            <a:pPr lvl="0"/>
            <a:r>
              <a:rPr lang="en-US" sz="3200" b="1" dirty="0" smtClean="0">
                <a:solidFill>
                  <a:schemeClr val="bg1"/>
                </a:solidFill>
                <a:latin typeface="Times New Roman" panose="02020603050405020304" pitchFamily="18" charset="0"/>
                <a:cs typeface="Times New Roman" panose="02020603050405020304" pitchFamily="18" charset="0"/>
              </a:rPr>
              <a:t>QUAN SÁT HÌNH ẢNH TRONG SGK TRANG 53:</a:t>
            </a:r>
          </a:p>
        </p:txBody>
      </p:sp>
      <p:sp>
        <p:nvSpPr>
          <p:cNvPr id="6" name="Rectangle 2"/>
          <p:cNvSpPr>
            <a:spLocks noChangeArrowheads="1"/>
          </p:cNvSpPr>
          <p:nvPr/>
        </p:nvSpPr>
        <p:spPr bwMode="auto">
          <a:xfrm>
            <a:off x="3390900" y="1220902"/>
            <a:ext cx="556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u="sng" dirty="0">
                <a:solidFill>
                  <a:srgbClr val="FF0000"/>
                </a:solidFill>
                <a:latin typeface="Times New Roman" panose="02020603050405020304" pitchFamily="18" charset="0"/>
              </a:rPr>
              <a:t>THẢO LUẬN</a:t>
            </a:r>
            <a:r>
              <a:rPr lang="en-US" altLang="en-US" sz="3600" b="1" dirty="0">
                <a:solidFill>
                  <a:schemeClr val="accent2"/>
                </a:solidFill>
                <a:latin typeface="Times New Roman" panose="02020603050405020304" pitchFamily="18" charset="0"/>
              </a:rPr>
              <a:t> </a:t>
            </a:r>
            <a:r>
              <a:rPr lang="en-US" altLang="en-US" sz="3600" b="1" dirty="0" smtClean="0">
                <a:solidFill>
                  <a:schemeClr val="accent2"/>
                </a:solidFill>
                <a:latin typeface="Times New Roman" panose="02020603050405020304" pitchFamily="18" charset="0"/>
              </a:rPr>
              <a:t> </a:t>
            </a:r>
            <a:r>
              <a:rPr lang="en-US" altLang="en-US" sz="3600" b="1" dirty="0" smtClean="0">
                <a:solidFill>
                  <a:srgbClr val="002060"/>
                </a:solidFill>
                <a:latin typeface="Times New Roman" panose="02020603050405020304" pitchFamily="18" charset="0"/>
              </a:rPr>
              <a:t>( </a:t>
            </a:r>
            <a:r>
              <a:rPr lang="en-US" altLang="en-US" sz="3600" b="1" dirty="0">
                <a:solidFill>
                  <a:srgbClr val="002060"/>
                </a:solidFill>
                <a:latin typeface="Times New Roman" panose="02020603050405020304" pitchFamily="18" charset="0"/>
              </a:rPr>
              <a:t>3 </a:t>
            </a:r>
            <a:r>
              <a:rPr lang="en-US" altLang="en-US" sz="3600" b="1" dirty="0" err="1">
                <a:solidFill>
                  <a:srgbClr val="002060"/>
                </a:solidFill>
                <a:latin typeface="Times New Roman" panose="02020603050405020304" pitchFamily="18" charset="0"/>
              </a:rPr>
              <a:t>phút</a:t>
            </a:r>
            <a:r>
              <a:rPr lang="en-US" altLang="en-US" sz="3600" b="1" dirty="0">
                <a:solidFill>
                  <a:srgbClr val="002060"/>
                </a:solidFill>
                <a:latin typeface="Times New Roman" panose="02020603050405020304" pitchFamily="18" charset="0"/>
              </a:rPr>
              <a:t> ):</a:t>
            </a:r>
          </a:p>
        </p:txBody>
      </p:sp>
      <p:sp>
        <p:nvSpPr>
          <p:cNvPr id="7" name="Rectangle 3"/>
          <p:cNvSpPr>
            <a:spLocks noChangeArrowheads="1"/>
          </p:cNvSpPr>
          <p:nvPr/>
        </p:nvSpPr>
        <p:spPr bwMode="auto">
          <a:xfrm>
            <a:off x="1358537" y="2263248"/>
            <a:ext cx="9309463"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Sản</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phẩm</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trang</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phục</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được</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tạo</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nên</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từ</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vật</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liệu</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gì</a:t>
            </a:r>
            <a:r>
              <a:rPr lang="en-US" altLang="en-US" sz="3200" i="1" dirty="0" smtClean="0">
                <a:solidFill>
                  <a:srgbClr val="000000"/>
                </a:solidFill>
                <a:latin typeface="Times New Roman" panose="02020603050405020304" pitchFamily="18" charset="0"/>
              </a:rPr>
              <a:t>?</a:t>
            </a:r>
            <a:endParaRPr lang="en-US" altLang="en-US" sz="3200" i="1" dirty="0">
              <a:solidFill>
                <a:srgbClr val="000000"/>
              </a:solidFill>
            </a:endParaRPr>
          </a:p>
          <a:p>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Nêu</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đặc</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điểm</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hình</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dáng</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màu</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sắc</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của</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sản</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phẩm</a:t>
            </a:r>
            <a:r>
              <a:rPr lang="en-US" altLang="en-US" sz="3200" b="1" dirty="0" smtClean="0">
                <a:solidFill>
                  <a:srgbClr val="000000"/>
                </a:solidFill>
                <a:latin typeface="Times New Roman" panose="02020603050405020304" pitchFamily="18" charset="0"/>
              </a:rPr>
              <a:t> ?</a:t>
            </a:r>
          </a:p>
          <a:p>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Nêu</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cách</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thức</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thực</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hiện</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các</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sản</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phẩm</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trên</a:t>
            </a:r>
            <a:r>
              <a:rPr lang="en-US" altLang="en-US" sz="3200" b="1" dirty="0" smtClean="0">
                <a:solidFill>
                  <a:srgbClr val="000000"/>
                </a:solidFill>
                <a:latin typeface="Times New Roman" panose="02020603050405020304" pitchFamily="18" charset="0"/>
              </a:rPr>
              <a:t>?</a:t>
            </a:r>
          </a:p>
          <a:p>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Em</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có</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cảm</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nhận</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gì</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khi</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xem</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hình</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ảnh</a:t>
            </a:r>
            <a:r>
              <a:rPr lang="en-US" altLang="en-US" sz="3200" b="1" dirty="0" smtClean="0">
                <a:solidFill>
                  <a:srgbClr val="000000"/>
                </a:solidFill>
                <a:latin typeface="Times New Roman" panose="02020603050405020304" pitchFamily="18" charset="0"/>
              </a:rPr>
              <a:t> </a:t>
            </a:r>
            <a:r>
              <a:rPr lang="en-US" altLang="en-US" sz="3200" b="1" dirty="0" err="1" smtClean="0">
                <a:solidFill>
                  <a:srgbClr val="000000"/>
                </a:solidFill>
                <a:latin typeface="Times New Roman" panose="02020603050405020304" pitchFamily="18" charset="0"/>
              </a:rPr>
              <a:t>đó</a:t>
            </a:r>
            <a:r>
              <a:rPr lang="en-US" altLang="en-US" sz="3200" b="1" dirty="0" smtClean="0">
                <a:solidFill>
                  <a:srgbClr val="000000"/>
                </a:solidFill>
                <a:latin typeface="Times New Roman" panose="02020603050405020304" pitchFamily="18" charset="0"/>
              </a:rPr>
              <a:t>? </a:t>
            </a:r>
          </a:p>
        </p:txBody>
      </p:sp>
      <p:pic>
        <p:nvPicPr>
          <p:cNvPr id="10" name="Picture 9" descr="tiger_flap_mc"/>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9359996">
            <a:off x="8575468" y="5095988"/>
            <a:ext cx="1066099" cy="93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tiger_flap_mc"/>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9359996">
            <a:off x="10372660" y="5193010"/>
            <a:ext cx="969657" cy="82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iger_flap_mc"/>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9359996">
            <a:off x="1520411" y="4904041"/>
            <a:ext cx="865095" cy="82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tiger_flap_mc"/>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9359996">
            <a:off x="10383371" y="537784"/>
            <a:ext cx="865095" cy="82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53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ox(i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in)">
                                      <p:cBhvr>
                                        <p:cTn id="19" dur="2000"/>
                                        <p:tgtEl>
                                          <p:spTgt spid="7"/>
                                        </p:tgtEl>
                                      </p:cBhvr>
                                    </p:animEffect>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1 Cách làm trang phục từ phế liệu độc đáo, sáng tạo, dễ là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1771" y="209006"/>
            <a:ext cx="4488090" cy="651836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hiết kế trang phục dạ hội làm từ phế liệu cực đẹp và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194" y="226697"/>
            <a:ext cx="5023667" cy="651836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10 Cách làm trang phục tái chế từ phế liệu giấy báo và đồ nhựa độc lạ |  Clean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9" y="187299"/>
            <a:ext cx="6486706" cy="662286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ướng Dẫn Cách Làm Thời Trang Phục Tái Chế Bảo Vệ Môi Trường | Meko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8725" y="209005"/>
            <a:ext cx="6761025" cy="66011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6532" y="586560"/>
            <a:ext cx="533617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dirty="0" err="1" smtClean="0">
                <a:solidFill>
                  <a:srgbClr val="002060"/>
                </a:solidFill>
                <a:latin typeface="Times New Roman" panose="02020603050405020304" pitchFamily="18" charset="0"/>
              </a:rPr>
              <a:t>Có</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thể</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sử</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dụng</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từ</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giấy</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màu</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giấy</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báo</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giấy</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vụn</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tạo</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ra</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sản</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phẩm</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rất</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độc</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đáo</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và</a:t>
            </a:r>
            <a:r>
              <a:rPr lang="en-US" altLang="en-US" sz="3200" dirty="0" smtClean="0">
                <a:solidFill>
                  <a:srgbClr val="002060"/>
                </a:solidFill>
                <a:latin typeface="Times New Roman" panose="02020603050405020304" pitchFamily="18" charset="0"/>
              </a:rPr>
              <a:t> </a:t>
            </a:r>
            <a:r>
              <a:rPr lang="en-US" altLang="en-US" sz="3200" dirty="0" err="1" smtClean="0">
                <a:solidFill>
                  <a:srgbClr val="002060"/>
                </a:solidFill>
                <a:latin typeface="Times New Roman" panose="02020603050405020304" pitchFamily="18" charset="0"/>
              </a:rPr>
              <a:t>đẹp</a:t>
            </a:r>
            <a:r>
              <a:rPr lang="en-US" altLang="en-US" sz="3200" dirty="0" smtClean="0">
                <a:solidFill>
                  <a:srgbClr val="002060"/>
                </a:solidFill>
                <a:latin typeface="Times New Roman" panose="02020603050405020304" pitchFamily="18" charset="0"/>
              </a:rPr>
              <a:t>.</a:t>
            </a:r>
            <a:endParaRPr lang="en-US" altLang="en-US" sz="3200" i="1" dirty="0">
              <a:solidFill>
                <a:srgbClr val="000000"/>
              </a:solidFill>
            </a:endParaRPr>
          </a:p>
        </p:txBody>
      </p:sp>
      <p:sp>
        <p:nvSpPr>
          <p:cNvPr id="8" name="Rectangle 2"/>
          <p:cNvSpPr>
            <a:spLocks noChangeArrowheads="1"/>
          </p:cNvSpPr>
          <p:nvPr/>
        </p:nvSpPr>
        <p:spPr bwMode="auto">
          <a:xfrm>
            <a:off x="378823" y="26125"/>
            <a:ext cx="449362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400" b="1" dirty="0" err="1" smtClean="0">
                <a:solidFill>
                  <a:srgbClr val="FF0000"/>
                </a:solidFill>
                <a:latin typeface="Times New Roman" panose="02020603050405020304" pitchFamily="18" charset="0"/>
              </a:rPr>
              <a:t>Chất</a:t>
            </a:r>
            <a:r>
              <a:rPr lang="en-US" altLang="en-US" sz="4400" b="1" dirty="0" smtClean="0">
                <a:solidFill>
                  <a:srgbClr val="FF0000"/>
                </a:solidFill>
                <a:latin typeface="Times New Roman" panose="02020603050405020304" pitchFamily="18" charset="0"/>
              </a:rPr>
              <a:t> </a:t>
            </a:r>
            <a:r>
              <a:rPr lang="en-US" altLang="en-US" sz="4400" b="1" dirty="0" err="1" smtClean="0">
                <a:solidFill>
                  <a:srgbClr val="FF0000"/>
                </a:solidFill>
                <a:latin typeface="Times New Roman" panose="02020603050405020304" pitchFamily="18" charset="0"/>
              </a:rPr>
              <a:t>liệu</a:t>
            </a:r>
            <a:r>
              <a:rPr lang="en-US" altLang="en-US" sz="4400" b="1" dirty="0" smtClean="0">
                <a:solidFill>
                  <a:srgbClr val="FF0000"/>
                </a:solidFill>
                <a:latin typeface="Times New Roman" panose="02020603050405020304" pitchFamily="18" charset="0"/>
              </a:rPr>
              <a:t> </a:t>
            </a:r>
            <a:r>
              <a:rPr lang="en-US" altLang="en-US" sz="4400" b="1" dirty="0" err="1" smtClean="0">
                <a:solidFill>
                  <a:srgbClr val="FF0000"/>
                </a:solidFill>
                <a:latin typeface="Times New Roman" panose="02020603050405020304" pitchFamily="18" charset="0"/>
              </a:rPr>
              <a:t>từ</a:t>
            </a:r>
            <a:r>
              <a:rPr lang="en-US" altLang="en-US" sz="4400" b="1" dirty="0" smtClean="0">
                <a:solidFill>
                  <a:srgbClr val="FF0000"/>
                </a:solidFill>
                <a:latin typeface="Times New Roman" panose="02020603050405020304" pitchFamily="18" charset="0"/>
              </a:rPr>
              <a:t> </a:t>
            </a:r>
            <a:r>
              <a:rPr lang="en-US" altLang="en-US" sz="4400" b="1" dirty="0" err="1" smtClean="0">
                <a:solidFill>
                  <a:srgbClr val="FF0000"/>
                </a:solidFill>
                <a:latin typeface="Times New Roman" panose="02020603050405020304" pitchFamily="18" charset="0"/>
              </a:rPr>
              <a:t>giấy</a:t>
            </a:r>
            <a:endParaRPr lang="en-US" altLang="en-US" sz="4400" b="1" dirty="0">
              <a:solidFill>
                <a:srgbClr val="002060"/>
              </a:solidFill>
              <a:latin typeface="Times New Roman" panose="02020603050405020304" pitchFamily="18" charset="0"/>
            </a:endParaRPr>
          </a:p>
        </p:txBody>
      </p:sp>
      <p:pic>
        <p:nvPicPr>
          <p:cNvPr id="11276" name="Picture 12" descr="900+ Ý TƯỞNG THIẾT KẾ THỜI TRANG ý tưởng trong 2022 | thời trang, thiết kế  thời trang, thiết kế"/>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458" y="2156220"/>
            <a:ext cx="3422468" cy="471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61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268"/>
                                        </p:tgtEl>
                                        <p:attrNameLst>
                                          <p:attrName>style.visibility</p:attrName>
                                        </p:attrNameLst>
                                      </p:cBhvr>
                                      <p:to>
                                        <p:strVal val="visible"/>
                                      </p:to>
                                    </p:set>
                                    <p:animEffect transition="in" filter="barn(inVertical)">
                                      <p:cBhvr>
                                        <p:cTn id="19" dur="500"/>
                                        <p:tgtEl>
                                          <p:spTgt spid="1126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1270"/>
                                        </p:tgtEl>
                                        <p:attrNameLst>
                                          <p:attrName>style.visibility</p:attrName>
                                        </p:attrNameLst>
                                      </p:cBhvr>
                                      <p:to>
                                        <p:strVal val="visible"/>
                                      </p:to>
                                    </p:set>
                                    <p:animEffect transition="in" filter="circle(in)">
                                      <p:cBhvr>
                                        <p:cTn id="24" dur="2000"/>
                                        <p:tgtEl>
                                          <p:spTgt spid="1127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272"/>
                                        </p:tgtEl>
                                        <p:attrNameLst>
                                          <p:attrName>style.visibility</p:attrName>
                                        </p:attrNameLst>
                                      </p:cBhvr>
                                      <p:to>
                                        <p:strVal val="visible"/>
                                      </p:to>
                                    </p:set>
                                    <p:anim calcmode="lin" valueType="num">
                                      <p:cBhvr additive="base">
                                        <p:cTn id="29" dur="500" fill="hold"/>
                                        <p:tgtEl>
                                          <p:spTgt spid="11272"/>
                                        </p:tgtEl>
                                        <p:attrNameLst>
                                          <p:attrName>ppt_x</p:attrName>
                                        </p:attrNameLst>
                                      </p:cBhvr>
                                      <p:tavLst>
                                        <p:tav tm="0">
                                          <p:val>
                                            <p:strVal val="#ppt_x"/>
                                          </p:val>
                                        </p:tav>
                                        <p:tav tm="100000">
                                          <p:val>
                                            <p:strVal val="#ppt_x"/>
                                          </p:val>
                                        </p:tav>
                                      </p:tavLst>
                                    </p:anim>
                                    <p:anim calcmode="lin" valueType="num">
                                      <p:cBhvr additive="base">
                                        <p:cTn id="30"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276"/>
                                        </p:tgtEl>
                                        <p:attrNameLst>
                                          <p:attrName>style.visibility</p:attrName>
                                        </p:attrNameLst>
                                      </p:cBhvr>
                                      <p:to>
                                        <p:strVal val="visible"/>
                                      </p:to>
                                    </p:set>
                                    <p:animEffect transition="in" filter="barn(inVertical)">
                                      <p:cBhvr>
                                        <p:cTn id="35" dur="500"/>
                                        <p:tgtEl>
                                          <p:spTgt spid="1127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ướng Dẫn Cách Làm Thời Trang Phục Tái Chế Bảo Vệ Môi Trường | Meko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210" y="206510"/>
            <a:ext cx="5635443" cy="66620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ững bộ sưu tập thời trang “chất lừ” từ tái chế rác thải của học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9286" y="206510"/>
            <a:ext cx="5671367" cy="66620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ời trang tái chế | ชุดแฟชั่น, ชุดไปงานราตรี, ชุ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9286" y="206510"/>
            <a:ext cx="5671367" cy="66620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3 cách làm phụ kiện thời trang tái chế bằng ống hút đơn gi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7354" y="206510"/>
            <a:ext cx="6374646" cy="613454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12 cách làm trang phục tái chế từ giấy báo đơn giả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6400" y="206509"/>
            <a:ext cx="7275600" cy="65600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ChangeArrowheads="1"/>
          </p:cNvSpPr>
          <p:nvPr/>
        </p:nvSpPr>
        <p:spPr bwMode="auto">
          <a:xfrm>
            <a:off x="-71557" y="2508069"/>
            <a:ext cx="449362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400" b="1" dirty="0" err="1" smtClean="0">
                <a:solidFill>
                  <a:schemeClr val="bg1">
                    <a:lumMod val="85000"/>
                    <a:lumOff val="15000"/>
                  </a:schemeClr>
                </a:solidFill>
                <a:latin typeface="Times New Roman" panose="02020603050405020304" pitchFamily="18" charset="0"/>
              </a:rPr>
              <a:t>Chất</a:t>
            </a:r>
            <a:r>
              <a:rPr lang="en-US" altLang="en-US" sz="4400" b="1" dirty="0" smtClean="0">
                <a:solidFill>
                  <a:schemeClr val="bg1">
                    <a:lumMod val="85000"/>
                    <a:lumOff val="15000"/>
                  </a:schemeClr>
                </a:solidFill>
                <a:latin typeface="Times New Roman" panose="02020603050405020304" pitchFamily="18" charset="0"/>
              </a:rPr>
              <a:t> </a:t>
            </a:r>
            <a:r>
              <a:rPr lang="en-US" altLang="en-US" sz="4400" b="1" dirty="0" err="1" smtClean="0">
                <a:solidFill>
                  <a:schemeClr val="bg1">
                    <a:lumMod val="85000"/>
                    <a:lumOff val="15000"/>
                  </a:schemeClr>
                </a:solidFill>
                <a:latin typeface="Times New Roman" panose="02020603050405020304" pitchFamily="18" charset="0"/>
              </a:rPr>
              <a:t>liệu</a:t>
            </a:r>
            <a:r>
              <a:rPr lang="en-US" altLang="en-US" sz="4400" b="1" dirty="0" smtClean="0">
                <a:solidFill>
                  <a:schemeClr val="bg1">
                    <a:lumMod val="85000"/>
                    <a:lumOff val="15000"/>
                  </a:schemeClr>
                </a:solidFill>
                <a:latin typeface="Times New Roman" panose="02020603050405020304" pitchFamily="18" charset="0"/>
              </a:rPr>
              <a:t> </a:t>
            </a:r>
            <a:r>
              <a:rPr lang="en-US" altLang="en-US" sz="4400" b="1" dirty="0" err="1" smtClean="0">
                <a:solidFill>
                  <a:schemeClr val="bg1">
                    <a:lumMod val="85000"/>
                    <a:lumOff val="15000"/>
                  </a:schemeClr>
                </a:solidFill>
                <a:latin typeface="Times New Roman" panose="02020603050405020304" pitchFamily="18" charset="0"/>
              </a:rPr>
              <a:t>từ</a:t>
            </a:r>
            <a:r>
              <a:rPr lang="en-US" altLang="en-US" sz="4400" b="1" dirty="0" smtClean="0">
                <a:solidFill>
                  <a:schemeClr val="bg1">
                    <a:lumMod val="85000"/>
                    <a:lumOff val="15000"/>
                  </a:schemeClr>
                </a:solidFill>
                <a:latin typeface="Times New Roman" panose="02020603050405020304" pitchFamily="18" charset="0"/>
              </a:rPr>
              <a:t> </a:t>
            </a:r>
            <a:r>
              <a:rPr lang="en-US" altLang="en-US" sz="4400" b="1" dirty="0" err="1" smtClean="0">
                <a:solidFill>
                  <a:schemeClr val="bg1">
                    <a:lumMod val="85000"/>
                    <a:lumOff val="15000"/>
                  </a:schemeClr>
                </a:solidFill>
                <a:latin typeface="Times New Roman" panose="02020603050405020304" pitchFamily="18" charset="0"/>
              </a:rPr>
              <a:t>nhựa</a:t>
            </a:r>
            <a:endParaRPr lang="en-US" altLang="en-US" sz="4400" b="1" dirty="0" smtClean="0">
              <a:solidFill>
                <a:schemeClr val="bg1">
                  <a:lumMod val="85000"/>
                  <a:lumOff val="15000"/>
                </a:schemeClr>
              </a:solidFill>
              <a:latin typeface="Times New Roman" panose="02020603050405020304" pitchFamily="18" charset="0"/>
            </a:endParaRPr>
          </a:p>
        </p:txBody>
      </p:sp>
    </p:spTree>
    <p:extLst>
      <p:ext uri="{BB962C8B-B14F-4D97-AF65-F5344CB8AC3E}">
        <p14:creationId xmlns:p14="http://schemas.microsoft.com/office/powerpoint/2010/main" val="25477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36"/>
                                        </p:tgtEl>
                                        <p:attrNameLst>
                                          <p:attrName>style.visibility</p:attrName>
                                        </p:attrNameLst>
                                      </p:cBhvr>
                                      <p:to>
                                        <p:strVal val="visible"/>
                                      </p:to>
                                    </p:set>
                                    <p:animEffect transition="in" filter="circle(in)">
                                      <p:cBhvr>
                                        <p:cTn id="24" dur="2000"/>
                                        <p:tgtEl>
                                          <p:spTgt spid="103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38"/>
                                        </p:tgtEl>
                                        <p:attrNameLst>
                                          <p:attrName>style.visibility</p:attrName>
                                        </p:attrNameLst>
                                      </p:cBhvr>
                                      <p:to>
                                        <p:strVal val="visible"/>
                                      </p:to>
                                    </p:set>
                                    <p:animEffect transition="in" filter="fade">
                                      <p:cBhvr>
                                        <p:cTn id="29" dur="1000"/>
                                        <p:tgtEl>
                                          <p:spTgt spid="1038"/>
                                        </p:tgtEl>
                                      </p:cBhvr>
                                    </p:animEffect>
                                    <p:anim calcmode="lin" valueType="num">
                                      <p:cBhvr>
                                        <p:cTn id="30" dur="1000" fill="hold"/>
                                        <p:tgtEl>
                                          <p:spTgt spid="1038"/>
                                        </p:tgtEl>
                                        <p:attrNameLst>
                                          <p:attrName>ppt_x</p:attrName>
                                        </p:attrNameLst>
                                      </p:cBhvr>
                                      <p:tavLst>
                                        <p:tav tm="0">
                                          <p:val>
                                            <p:strVal val="#ppt_x"/>
                                          </p:val>
                                        </p:tav>
                                        <p:tav tm="100000">
                                          <p:val>
                                            <p:strVal val="#ppt_x"/>
                                          </p:val>
                                        </p:tav>
                                      </p:tavLst>
                                    </p:anim>
                                    <p:anim calcmode="lin" valueType="num">
                                      <p:cBhvr>
                                        <p:cTn id="31"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40"/>
                                        </p:tgtEl>
                                        <p:attrNameLst>
                                          <p:attrName>style.visibility</p:attrName>
                                        </p:attrNameLst>
                                      </p:cBhvr>
                                      <p:to>
                                        <p:strVal val="visible"/>
                                      </p:to>
                                    </p:set>
                                    <p:anim calcmode="lin" valueType="num">
                                      <p:cBhvr additive="base">
                                        <p:cTn id="36" dur="500" fill="hold"/>
                                        <p:tgtEl>
                                          <p:spTgt spid="1040"/>
                                        </p:tgtEl>
                                        <p:attrNameLst>
                                          <p:attrName>ppt_x</p:attrName>
                                        </p:attrNameLst>
                                      </p:cBhvr>
                                      <p:tavLst>
                                        <p:tav tm="0">
                                          <p:val>
                                            <p:strVal val="#ppt_x"/>
                                          </p:val>
                                        </p:tav>
                                        <p:tav tm="100000">
                                          <p:val>
                                            <p:strVal val="#ppt_x"/>
                                          </p:val>
                                        </p:tav>
                                      </p:tavLst>
                                    </p:anim>
                                    <p:anim calcmode="lin" valueType="num">
                                      <p:cBhvr additive="base">
                                        <p:cTn id="37"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Ý Tưởng Thiết Kế Thời Trang Từ Hoa Lá Cành Tuyệt Đẹp | ý tưởng thiết kế thời  trang độc đáo | Tổng hợp những kiến thức học thiết kế hữ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7651" y="182880"/>
            <a:ext cx="6334307" cy="63746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Ý tưởng thiết kế thời trang và những mẫu thời trang đã mắ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647" y="182880"/>
            <a:ext cx="6334307" cy="6283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ong cách thời trang “ngon mắt” từ rau củ quả | baotintuc.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611" y="182880"/>
            <a:ext cx="6444343" cy="63746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áng tạo là không có giới hạn- thời trang từ rau củ quả - Thời trang - Việt  Giải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70" y="238317"/>
            <a:ext cx="6224271" cy="632895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áng tạo là không có giới hạn- thời trang từ rau củ quả - Thời trang - Việt  Giải Tr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7607" y="205740"/>
            <a:ext cx="6444347" cy="63289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ời trang làm bằng... hoa lá cà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7470" y="45720"/>
            <a:ext cx="6544530" cy="66489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ChangeArrowheads="1"/>
          </p:cNvSpPr>
          <p:nvPr/>
        </p:nvSpPr>
        <p:spPr bwMode="auto">
          <a:xfrm>
            <a:off x="-71557" y="2508069"/>
            <a:ext cx="511382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400" b="1" dirty="0" err="1" smtClean="0">
                <a:solidFill>
                  <a:srgbClr val="002060"/>
                </a:solidFill>
                <a:latin typeface="Times New Roman" panose="02020603050405020304" pitchFamily="18" charset="0"/>
              </a:rPr>
              <a:t>Chất</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liệu</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từ</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lá</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cây</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hoa</a:t>
            </a:r>
            <a:r>
              <a:rPr lang="en-US" altLang="en-US" sz="4400" b="1" dirty="0" smtClean="0">
                <a:solidFill>
                  <a:srgbClr val="002060"/>
                </a:solidFill>
                <a:latin typeface="Times New Roman" panose="02020603050405020304" pitchFamily="18" charset="0"/>
              </a:rPr>
              <a:t> </a:t>
            </a:r>
            <a:r>
              <a:rPr lang="en-US" altLang="en-US" sz="4400" b="1" dirty="0" err="1" smtClean="0">
                <a:solidFill>
                  <a:srgbClr val="002060"/>
                </a:solidFill>
                <a:latin typeface="Times New Roman" panose="02020603050405020304" pitchFamily="18" charset="0"/>
              </a:rPr>
              <a:t>quả</a:t>
            </a:r>
            <a:r>
              <a:rPr lang="en-US" altLang="en-US" sz="4400" b="1" dirty="0" smtClean="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337413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additive="base">
                                        <p:cTn id="23" dur="500" fill="hold"/>
                                        <p:tgtEl>
                                          <p:spTgt spid="2054"/>
                                        </p:tgtEl>
                                        <p:attrNameLst>
                                          <p:attrName>ppt_x</p:attrName>
                                        </p:attrNameLst>
                                      </p:cBhvr>
                                      <p:tavLst>
                                        <p:tav tm="0">
                                          <p:val>
                                            <p:strVal val="#ppt_x"/>
                                          </p:val>
                                        </p:tav>
                                        <p:tav tm="100000">
                                          <p:val>
                                            <p:strVal val="#ppt_x"/>
                                          </p:val>
                                        </p:tav>
                                      </p:tavLst>
                                    </p:anim>
                                    <p:anim calcmode="lin" valueType="num">
                                      <p:cBhvr additive="base">
                                        <p:cTn id="24"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56"/>
                                        </p:tgtEl>
                                        <p:attrNameLst>
                                          <p:attrName>style.visibility</p:attrName>
                                        </p:attrNameLst>
                                      </p:cBhvr>
                                      <p:to>
                                        <p:strVal val="visible"/>
                                      </p:to>
                                    </p:set>
                                    <p:animEffect transition="in" filter="fade">
                                      <p:cBhvr>
                                        <p:cTn id="29" dur="1000"/>
                                        <p:tgtEl>
                                          <p:spTgt spid="2056"/>
                                        </p:tgtEl>
                                      </p:cBhvr>
                                    </p:animEffect>
                                    <p:anim calcmode="lin" valueType="num">
                                      <p:cBhvr>
                                        <p:cTn id="30" dur="1000" fill="hold"/>
                                        <p:tgtEl>
                                          <p:spTgt spid="2056"/>
                                        </p:tgtEl>
                                        <p:attrNameLst>
                                          <p:attrName>ppt_x</p:attrName>
                                        </p:attrNameLst>
                                      </p:cBhvr>
                                      <p:tavLst>
                                        <p:tav tm="0">
                                          <p:val>
                                            <p:strVal val="#ppt_x"/>
                                          </p:val>
                                        </p:tav>
                                        <p:tav tm="100000">
                                          <p:val>
                                            <p:strVal val="#ppt_x"/>
                                          </p:val>
                                        </p:tav>
                                      </p:tavLst>
                                    </p:anim>
                                    <p:anim calcmode="lin" valueType="num">
                                      <p:cBhvr>
                                        <p:cTn id="31"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58"/>
                                        </p:tgtEl>
                                        <p:attrNameLst>
                                          <p:attrName>style.visibility</p:attrName>
                                        </p:attrNameLst>
                                      </p:cBhvr>
                                      <p:to>
                                        <p:strVal val="visible"/>
                                      </p:to>
                                    </p:set>
                                    <p:animEffect transition="in" filter="fade">
                                      <p:cBhvr>
                                        <p:cTn id="36" dur="500"/>
                                        <p:tgtEl>
                                          <p:spTgt spid="205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060"/>
                                        </p:tgtEl>
                                        <p:attrNameLst>
                                          <p:attrName>style.visibility</p:attrName>
                                        </p:attrNameLst>
                                      </p:cBhvr>
                                      <p:to>
                                        <p:strVal val="visible"/>
                                      </p:to>
                                    </p:set>
                                    <p:animEffect transition="in" filter="fade">
                                      <p:cBhvr>
                                        <p:cTn id="41" dur="1000"/>
                                        <p:tgtEl>
                                          <p:spTgt spid="2060"/>
                                        </p:tgtEl>
                                      </p:cBhvr>
                                    </p:animEffect>
                                    <p:anim calcmode="lin" valueType="num">
                                      <p:cBhvr>
                                        <p:cTn id="42" dur="1000" fill="hold"/>
                                        <p:tgtEl>
                                          <p:spTgt spid="2060"/>
                                        </p:tgtEl>
                                        <p:attrNameLst>
                                          <p:attrName>ppt_x</p:attrName>
                                        </p:attrNameLst>
                                      </p:cBhvr>
                                      <p:tavLst>
                                        <p:tav tm="0">
                                          <p:val>
                                            <p:strVal val="#ppt_x"/>
                                          </p:val>
                                        </p:tav>
                                        <p:tav tm="100000">
                                          <p:val>
                                            <p:strVal val="#ppt_x"/>
                                          </p:val>
                                        </p:tav>
                                      </p:tavLst>
                                    </p:anim>
                                    <p:anim calcmode="lin" valueType="num">
                                      <p:cBhvr>
                                        <p:cTn id="43" dur="1000" fill="hold"/>
                                        <p:tgtEl>
                                          <p:spTgt spid="20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nh viên mặc quần áo làm từ hành, lá cây kêu gọi bảo vệ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81" y="222069"/>
            <a:ext cx="9875520" cy="66359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 thiết kế áo dài độc đáo nhất Việt Nam-Bí quyết mặc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1" y="222069"/>
            <a:ext cx="9875520" cy="663593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ạn trẻ trình diễn thời trang làm từ lá câ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1" y="222067"/>
            <a:ext cx="9875520" cy="663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78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barn(inVertical)">
                                      <p:cBhvr>
                                        <p:cTn id="14" dur="500"/>
                                        <p:tgtEl>
                                          <p:spTgt spid="307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84"/>
                                        </p:tgtEl>
                                        <p:attrNameLst>
                                          <p:attrName>style.visibility</p:attrName>
                                        </p:attrNameLst>
                                      </p:cBhvr>
                                      <p:to>
                                        <p:strVal val="visible"/>
                                      </p:to>
                                    </p:set>
                                    <p:anim calcmode="lin" valueType="num">
                                      <p:cBhvr additive="base">
                                        <p:cTn id="19" dur="500" fill="hold"/>
                                        <p:tgtEl>
                                          <p:spTgt spid="3084"/>
                                        </p:tgtEl>
                                        <p:attrNameLst>
                                          <p:attrName>ppt_x</p:attrName>
                                        </p:attrNameLst>
                                      </p:cBhvr>
                                      <p:tavLst>
                                        <p:tav tm="0">
                                          <p:val>
                                            <p:strVal val="#ppt_x"/>
                                          </p:val>
                                        </p:tav>
                                        <p:tav tm="100000">
                                          <p:val>
                                            <p:strVal val="#ppt_x"/>
                                          </p:val>
                                        </p:tav>
                                      </p:tavLst>
                                    </p:anim>
                                    <p:anim calcmode="lin" valueType="num">
                                      <p:cBhvr additive="base">
                                        <p:cTn id="20"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312</TotalTime>
  <Words>716</Words>
  <Application>Microsoft Office PowerPoint</Application>
  <PresentationFormat>Widescreen</PresentationFormat>
  <Paragraphs>67</Paragraphs>
  <Slides>34</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Anaheim</vt:lpstr>
      <vt:lpstr>Arial</vt:lpstr>
      <vt:lpstr>Bahnschrift SemiBold</vt:lpstr>
      <vt:lpstr>Calibri</vt:lpstr>
      <vt:lpstr>Times New Roman</vt:lpstr>
      <vt:lpstr>Trebuchet MS</vt:lpstr>
      <vt:lpstr>Tw Cen MT</vt:lpstr>
      <vt:lpstr>Wingdings</vt:lpstr>
      <vt:lpstr>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THỰC HÀNH:</vt:lpstr>
      <vt:lpstr>Trưng bày sản phẩm:</vt:lpstr>
      <vt:lpstr>Trưng bày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66</cp:revision>
  <dcterms:created xsi:type="dcterms:W3CDTF">2022-09-09T13:06:43Z</dcterms:created>
  <dcterms:modified xsi:type="dcterms:W3CDTF">2025-02-17T01:05:12Z</dcterms:modified>
</cp:coreProperties>
</file>