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Trên BẢN ĐỒ có các đối tượng và hiện tượng địa lí được thể hiện bằng các kí hiệu bản đồ khác nhau.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BẢN ĐỒ có vai trò rất quan trọng trong học tập và đời sống: bản đồ để khai thác kiến thức môn Lịch sử và Địa lí; bản 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ồ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để xác định vị trí và tìm đường đi;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bản đồ để dự báo và thể hiện các hiện tượng tự nhiên (bão, gió,...), bản 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ồ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để tác chiến trong quân sự...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Tùy vào mục đích sử dụng của BẢN ĐỒ mà các nhà biên tập hình thành các bản đồ khác nhau. </a:t>
            </a:r>
          </a:p>
          <a:p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tờ bản đồ đó lại gồm 1 hệ thống các kí hiệu thể hiện cho các đối tượng và hiện tượng ĐỊA LÍ khác nhau.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6215" y="-2976245"/>
            <a:ext cx="7338060" cy="12811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9915"/>
            <a:ext cx="4580890" cy="24580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4366260"/>
            <a:ext cx="4305300" cy="2491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3256915"/>
            <a:ext cx="2184400" cy="36010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98" y="5317067"/>
            <a:ext cx="1981200" cy="15409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24" y="5280291"/>
            <a:ext cx="1122858" cy="16146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35" y="149860"/>
            <a:ext cx="1650365" cy="15544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" y="2613025"/>
            <a:ext cx="960120" cy="1339215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3677907" y="1259915"/>
            <a:ext cx="4074664" cy="618490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vi-VN" altLang="en-US" sz="3600" spc="284" dirty="0">
                <a:solidFill>
                  <a:schemeClr val="accent2">
                    <a:lumMod val="50000"/>
                  </a:schemeClr>
                </a:solidFill>
                <a:latin typeface="SVN-UT Triumph" panose="00000500000000000000" charset="0"/>
                <a:ea typeface="Microsoft YaHei" panose="020B0503020204020204" charset="-122"/>
                <a:cs typeface="SVN-UT Triumph" panose="00000500000000000000" charset="0"/>
              </a:rPr>
              <a:t>Tiết 3. Bài 2</a:t>
            </a:r>
          </a:p>
        </p:txBody>
      </p:sp>
      <p:sp>
        <p:nvSpPr>
          <p:cNvPr id="35" name="文本框 16"/>
          <p:cNvSpPr txBox="1"/>
          <p:nvPr/>
        </p:nvSpPr>
        <p:spPr>
          <a:xfrm>
            <a:off x="1233170" y="2115185"/>
            <a:ext cx="9316720" cy="1440180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vi-VN" altLang="en-US" sz="4000" cap="all" dirty="0" err="1">
                <a:solidFill>
                  <a:srgbClr val="FF0000"/>
                </a:solidFill>
                <a:latin typeface="SVN-Adam Gorry" panose="02040603050506020204" charset="0"/>
                <a:ea typeface="+mj-ea"/>
                <a:cs typeface="SVN-Adam Gorry" panose="02040603050506020204" charset="0"/>
              </a:rPr>
              <a:t>bản đồ. một số lưới kinh vĩ tuyến. phương hướng trên bản đồ</a:t>
            </a:r>
          </a:p>
        </p:txBody>
      </p:sp>
      <p:cxnSp>
        <p:nvCxnSpPr>
          <p:cNvPr id="2" name="直接连接符 8"/>
          <p:cNvCxnSpPr/>
          <p:nvPr/>
        </p:nvCxnSpPr>
        <p:spPr>
          <a:xfrm>
            <a:off x="2739390" y="3740785"/>
            <a:ext cx="6711315" cy="889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6"/>
          <p:cNvSpPr txBox="1"/>
          <p:nvPr/>
        </p:nvSpPr>
        <p:spPr>
          <a:xfrm>
            <a:off x="5314315" y="4144645"/>
            <a:ext cx="366649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altLang="en-US" sz="2400" dirty="0">
                <a:solidFill>
                  <a:srgbClr val="0070C0"/>
                </a:solidFill>
                <a:latin typeface="Pangolin" panose="00000500000000000000" charset="0"/>
                <a:ea typeface="HYHeiLiZhiTiJ" panose="00020600040101010101" pitchFamily="18" charset="-122"/>
                <a:cs typeface="Pangolin" panose="00000500000000000000" charset="0"/>
              </a:rPr>
              <a:t>Địa lý hay - Học mê say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765"/>
            <a:ext cx="6596380" cy="5841365"/>
          </a:xfr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323965" y="283845"/>
            <a:ext cx="5848985" cy="2214880"/>
          </a:xfrm>
          <a:prstGeom prst="cloudCallout">
            <a:avLst>
              <a:gd name="adj1" fmla="val -44722"/>
              <a:gd name="adj2" fmla="val 74481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104255" y="0"/>
            <a:ext cx="6223635" cy="2774950"/>
          </a:xfrm>
          <a:prstGeom prst="cloudCallout">
            <a:avLst>
              <a:gd name="adj1" fmla="val -55249"/>
              <a:gd name="adj2" fmla="val 63899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định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365" y="2498725"/>
            <a:ext cx="6359525" cy="4244340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7369810" y="3815715"/>
            <a:ext cx="36925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Có 4 hướng chính:</a:t>
            </a:r>
          </a:p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Đông</a:t>
            </a:r>
          </a:p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Tây</a:t>
            </a:r>
          </a:p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Nam</a:t>
            </a:r>
          </a:p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Bắc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7363460" y="3648710"/>
            <a:ext cx="3692525" cy="22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Có 4 hướng phụ:</a:t>
            </a:r>
          </a:p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Đông Bắc</a:t>
            </a:r>
          </a:p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Đông Nam</a:t>
            </a:r>
          </a:p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Tây Bắc</a:t>
            </a:r>
          </a:p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Tây Nam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6423025" y="3599815"/>
            <a:ext cx="545020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Có 2 cách xác định phương hướng trên bản đồ:</a:t>
            </a:r>
          </a:p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Dựa vào các đường kinh vĩ tuyến.</a:t>
            </a:r>
          </a:p>
          <a:p>
            <a:pPr algn="l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Dựa vào mũi tên chỉ hướng Bắc trên bản đồ.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7" grpId="0" bldLvl="0" animBg="1"/>
      <p:bldP spid="8" grpId="0" uiExpand="1" build="allAtOnce" bldLvl="0"/>
      <p:bldP spid="9" grpId="0" uiExpand="1" build="allAtOnce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40"/>
            <a:ext cx="6359525" cy="5850890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96000" y="190500"/>
            <a:ext cx="5867400" cy="3162300"/>
          </a:xfrm>
          <a:prstGeom prst="cloudCallout">
            <a:avLst>
              <a:gd name="adj1" fmla="val -53614"/>
              <a:gd name="adj2" fmla="val 55883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định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913755" y="190500"/>
            <a:ext cx="6423660" cy="2872105"/>
          </a:xfrm>
          <a:prstGeom prst="cloudCallout">
            <a:avLst>
              <a:gd name="adj1" fmla="val -50484"/>
              <a:gd name="adj2" fmla="val 5212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định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5" name="文本框 6"/>
          <p:cNvSpPr txBox="1"/>
          <p:nvPr/>
        </p:nvSpPr>
        <p:spPr>
          <a:xfrm>
            <a:off x="5982335" y="3526155"/>
            <a:ext cx="6095365" cy="3211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altLang="en-US" sz="2600" b="1" dirty="0">
                <a:solidFill>
                  <a:srgbClr val="FF000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* Với bản đồ có kinh vĩ tuyến:</a:t>
            </a:r>
          </a:p>
          <a:p>
            <a:pPr algn="just">
              <a:lnSpc>
                <a:spcPct val="130000"/>
              </a:lnSpc>
            </a:pPr>
            <a:r>
              <a:rPr lang="vi-VN" alt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- T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a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lấy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chính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giữa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bản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đồ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làm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trung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tâm</a:t>
            </a:r>
            <a:r>
              <a:rPr lang="vi-VN" alt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vi-VN" alt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-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vi-VN" alt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P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hía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dưới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kinh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tuyến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hướng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nam</a:t>
            </a:r>
            <a:r>
              <a:rPr lang="vi-VN" alt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vi-VN" alt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-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vi-VN" alt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P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hía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trên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kinh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tuyến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hướng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bắc</a:t>
            </a:r>
            <a:r>
              <a:rPr lang="vi-VN" alt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vi-VN" alt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-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vi-VN" alt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P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hía</a:t>
            </a:r>
            <a:r>
              <a:rPr lang="vi-VN" alt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bên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phải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kinh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tuyến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hướng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đông</a:t>
            </a:r>
            <a:r>
              <a:rPr lang="vi-VN" alt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vi-VN" alt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-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vi-VN" alt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P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hía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vi-VN" alt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bên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trái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kinh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tuyến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là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hướng</a:t>
            </a:r>
            <a:r>
              <a:rPr lang="en-US" sz="2600" b="1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tây</a:t>
            </a:r>
            <a:endParaRPr lang="en-US" altLang="en-US" sz="2600" b="1" dirty="0" err="1">
              <a:solidFill>
                <a:srgbClr val="0070C0"/>
              </a:solidFill>
              <a:latin typeface="Pangolin" panose="00000500000000000000" charset="0"/>
              <a:ea typeface="HYHeiLiZhiTiJ" panose="00020600040101010101" pitchFamily="18" charset="-122"/>
              <a:cs typeface="Pangolin" panose="00000500000000000000" charset="0"/>
              <a:sym typeface="+mn-ea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6077585" y="4046220"/>
            <a:ext cx="6095365" cy="217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altLang="en-US" sz="2600" b="1" dirty="0">
                <a:solidFill>
                  <a:srgbClr val="FF000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* Với bản đồ không có kinh vĩ tuyến:</a:t>
            </a:r>
          </a:p>
          <a:p>
            <a:pPr algn="just">
              <a:lnSpc>
                <a:spcPct val="130000"/>
              </a:lnSpc>
            </a:pPr>
            <a:r>
              <a:rPr lang="vi-VN" alt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-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vi-VN" alt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T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a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lấy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la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bàn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,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kim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chỉ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nam</a:t>
            </a:r>
          </a:p>
          <a:p>
            <a:pPr algn="just">
              <a:lnSpc>
                <a:spcPct val="130000"/>
              </a:lnSpc>
            </a:pPr>
            <a:r>
              <a:rPr lang="vi-VN" alt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-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vi-VN" alt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H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oặc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mũi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tên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chỉ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hướng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bắc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vi-VN" alt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=&gt;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để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xác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định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các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hướng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còn</a:t>
            </a:r>
            <a:r>
              <a:rPr lang="en-US" sz="2600" b="1" dirty="0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Pangolin" panose="00000500000000000000" charset="0"/>
                <a:cs typeface="Pangolin" panose="00000500000000000000" charset="0"/>
                <a:sym typeface="+mn-ea"/>
              </a:rPr>
              <a:t>lại</a:t>
            </a:r>
            <a:endParaRPr lang="en-US" altLang="en-US" sz="2600" b="1" dirty="0" err="1">
              <a:solidFill>
                <a:srgbClr val="7030A0"/>
              </a:solidFill>
              <a:latin typeface="Pangolin" panose="00000500000000000000" charset="0"/>
              <a:ea typeface="HYHeiLiZhiTiJ" panose="00020600040101010101" pitchFamily="18" charset="-122"/>
              <a:cs typeface="Pangolin" panose="00000500000000000000" charset="0"/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7" grpId="0" bldLvl="0" animBg="1"/>
      <p:bldP spid="5" grpId="1" uiExpand="1" build="allAtOnce" bldLvl="0"/>
      <p:bldP spid="5" grpId="2" uiExpand="1" build="allAtOnce" bldLvl="0"/>
      <p:bldP spid="8" grpId="2" uiExpand="1" build="allAtOnce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7" y="0"/>
            <a:ext cx="7182678" cy="6858000"/>
          </a:xfrm>
        </p:spPr>
      </p:pic>
      <p:cxnSp>
        <p:nvCxnSpPr>
          <p:cNvPr id="3" name="Straight Arrow Connector 2"/>
          <p:cNvCxnSpPr/>
          <p:nvPr/>
        </p:nvCxnSpPr>
        <p:spPr>
          <a:xfrm flipV="1">
            <a:off x="4941570" y="4059555"/>
            <a:ext cx="871220" cy="4679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834380" y="4027170"/>
            <a:ext cx="21590" cy="7727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/>
        </p:nvSpPr>
        <p:spPr bwMode="auto">
          <a:xfrm rot="2940000">
            <a:off x="6360795" y="3392805"/>
            <a:ext cx="1287780" cy="337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 Bắc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 rot="3360000">
            <a:off x="3836670" y="4734560"/>
            <a:ext cx="1249680" cy="337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 Nam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390515" y="5361940"/>
            <a:ext cx="1064260" cy="337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390515" y="3260090"/>
            <a:ext cx="1064260" cy="3371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6" grpId="0" bldLvl="0" animBg="1"/>
      <p:bldP spid="6" grpId="1" bldLvl="0" animBg="1"/>
      <p:bldP spid="7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49805" y="-4253865"/>
            <a:ext cx="9039225" cy="15494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" y="8890"/>
            <a:ext cx="1129665" cy="1064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95" y="91440"/>
            <a:ext cx="1005840" cy="1403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8305"/>
            <a:ext cx="2877185" cy="13703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60" y="5723255"/>
            <a:ext cx="2973705" cy="1172845"/>
          </a:xfrm>
          <a:prstGeom prst="rect">
            <a:avLst/>
          </a:prstGeom>
        </p:spPr>
      </p:pic>
      <p:sp>
        <p:nvSpPr>
          <p:cNvPr id="35" name="文本框 16"/>
          <p:cNvSpPr txBox="1"/>
          <p:nvPr/>
        </p:nvSpPr>
        <p:spPr>
          <a:xfrm>
            <a:off x="2157095" y="504190"/>
            <a:ext cx="5516245" cy="701675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algn="ctr">
              <a:buNone/>
            </a:pPr>
            <a:r>
              <a:rPr lang="vi-VN" altLang="en-US" sz="4000" cap="all" dirty="0" err="1">
                <a:solidFill>
                  <a:srgbClr val="FF0000"/>
                </a:solidFill>
                <a:latin typeface="SVN-Adam Gorry" panose="02040603050506020204" charset="0"/>
                <a:ea typeface="+mj-ea"/>
                <a:cs typeface="SVN-Adam Gorry" panose="02040603050506020204" charset="0"/>
              </a:rPr>
              <a:t>NỘI DUNG BÀI HỌC</a:t>
            </a:r>
          </a:p>
        </p:txBody>
      </p:sp>
      <p:cxnSp>
        <p:nvCxnSpPr>
          <p:cNvPr id="4" name="直接连接符 8"/>
          <p:cNvCxnSpPr/>
          <p:nvPr/>
        </p:nvCxnSpPr>
        <p:spPr>
          <a:xfrm>
            <a:off x="1425575" y="1226820"/>
            <a:ext cx="8891270" cy="1714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6"/>
          <p:cNvSpPr txBox="1"/>
          <p:nvPr/>
        </p:nvSpPr>
        <p:spPr>
          <a:xfrm>
            <a:off x="1549400" y="1740535"/>
            <a:ext cx="6537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en-US" sz="4000" b="1" dirty="0">
                <a:solidFill>
                  <a:srgbClr val="00B050"/>
                </a:solidFill>
                <a:effectLst/>
                <a:latin typeface="Pangolin" panose="00000500000000000000" charset="0"/>
                <a:ea typeface="HYHeiLiZhiTiJ" panose="00020600040101010101" pitchFamily="18" charset="-122"/>
                <a:cs typeface="Pangolin" panose="00000500000000000000" charset="0"/>
              </a:rPr>
              <a:t>1. Khái niệm bản đồ</a:t>
            </a:r>
          </a:p>
        </p:txBody>
      </p:sp>
      <p:sp>
        <p:nvSpPr>
          <p:cNvPr id="11" name="文本框 6"/>
          <p:cNvSpPr txBox="1"/>
          <p:nvPr/>
        </p:nvSpPr>
        <p:spPr>
          <a:xfrm>
            <a:off x="1425575" y="3874135"/>
            <a:ext cx="71018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altLang="en-US" sz="4000" b="1" dirty="0">
                <a:solidFill>
                  <a:srgbClr val="7030A0"/>
                </a:solidFill>
                <a:effectLst/>
                <a:latin typeface="Pangolin" panose="00000500000000000000" charset="0"/>
                <a:ea typeface="HYHeiLiZhiTiJ" panose="00020600040101010101" pitchFamily="18" charset="-122"/>
                <a:cs typeface="Pangolin" panose="00000500000000000000" charset="0"/>
              </a:rPr>
              <a:t>3. Phương hướng trên bản đồ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1425575" y="2957195"/>
            <a:ext cx="10767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vi-VN" altLang="en-US" sz="4000" b="1" dirty="0">
                <a:solidFill>
                  <a:srgbClr val="C00000"/>
                </a:solidFill>
                <a:effectLst/>
                <a:latin typeface="Pangolin" panose="00000500000000000000" charset="0"/>
                <a:ea typeface="HYHeiLiZhiTiJ" panose="00020600040101010101" pitchFamily="18" charset="-122"/>
                <a:cs typeface="Pangolin" panose="00000500000000000000" charset="0"/>
              </a:rPr>
              <a:t>2. Một số lưới kinh, vĩ tuyến của bản đồ thế giới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8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7" name="图片 5" descr="图片包含 蛋糕, 室内, 绿色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" y="0"/>
            <a:ext cx="4646930" cy="1767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985" y="592455"/>
            <a:ext cx="3403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SVN-Adam Gorry" panose="02040603050506020204" charset="0"/>
                <a:cs typeface="SVN-Adam Gorry" panose="02040603050506020204" charset="0"/>
              </a:rPr>
              <a:t>bản đồ là gì?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415" y="729615"/>
            <a:ext cx="6585585" cy="5676900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285115" y="2294890"/>
            <a:ext cx="5035550" cy="1938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trong tình huống trên bạn nào nói đúng?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16610" y="800735"/>
            <a:ext cx="10441305" cy="58959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7" name="图片 5" descr="图片包含 蛋糕, 室内, 绿色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pic>
        <p:nvPicPr>
          <p:cNvPr id="28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187" y="88838"/>
            <a:ext cx="10632346" cy="987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0235" y="1240155"/>
            <a:ext cx="3206750" cy="3188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7310" y="1266190"/>
            <a:ext cx="3488055" cy="31699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4815" y="398780"/>
            <a:ext cx="8821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hãy cùng quan sát tiếp một số hình ảnh sau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85085" y="5313045"/>
            <a:ext cx="74987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Đều là các hình vẽ trên giấy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Chúng thể hiện lãnh thổ của một khu vực, quốc gia, châu lục hay toàn bộ thế giới.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27100" y="1275715"/>
            <a:ext cx="3359150" cy="3115307"/>
            <a:chOff x="8848163" y="1250817"/>
            <a:chExt cx="2449870" cy="3016544"/>
          </a:xfrm>
          <a:solidFill>
            <a:schemeClr val="bg1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85529" y="1250817"/>
              <a:ext cx="2412504" cy="2662279"/>
            </a:xfrm>
            <a:prstGeom prst="rect">
              <a:avLst/>
            </a:prstGeom>
            <a:grpFill/>
          </p:spPr>
        </p:pic>
        <p:sp>
          <p:nvSpPr>
            <p:cNvPr id="8" name="TextBox 10"/>
            <p:cNvSpPr txBox="1"/>
            <p:nvPr/>
          </p:nvSpPr>
          <p:spPr>
            <a:xfrm>
              <a:off x="8848163" y="3910737"/>
              <a:ext cx="2443298" cy="3566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0"/>
          <p:cNvSpPr txBox="1"/>
          <p:nvPr/>
        </p:nvSpPr>
        <p:spPr>
          <a:xfrm>
            <a:off x="1583055" y="4681855"/>
            <a:ext cx="9152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các em, các tờ bản đồ trên có đặc điểm gì giống nhau?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1694815" y="4592955"/>
            <a:ext cx="9152255" cy="953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thể hiện các đối tượng lên bản đồ khi mà kích thước thực tế của chúng vô cùng to lớn?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2058035" y="5748020"/>
            <a:ext cx="8552815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  <a:latin typeface="SVN-Adam Gorry" panose="02040603050506020204" charset="0"/>
                <a:cs typeface="SVN-Adam Gorry" panose="02040603050506020204" charset="0"/>
              </a:rPr>
              <a:t>Kích thước lớn   =&gt;&gt;   Thu nhỏ   =&gt;&gt;   Bản đồ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0" grpId="1"/>
      <p:bldP spid="13" grpId="0"/>
      <p:bldP spid="13" grpId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1135" y="-2970530"/>
            <a:ext cx="7338060" cy="127996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0650" y="1022985"/>
            <a:ext cx="1810385" cy="3928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410697"/>
            <a:ext cx="1971675" cy="1857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2" y="2440728"/>
            <a:ext cx="1181100" cy="1647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553"/>
            <a:ext cx="5162138" cy="2769744"/>
          </a:xfrm>
          <a:prstGeom prst="rect">
            <a:avLst/>
          </a:prstGeom>
        </p:spPr>
      </p:pic>
      <p:sp>
        <p:nvSpPr>
          <p:cNvPr id="70" name="Rectangle 18"/>
          <p:cNvSpPr/>
          <p:nvPr/>
        </p:nvSpPr>
        <p:spPr>
          <a:xfrm>
            <a:off x="1838325" y="1934210"/>
            <a:ext cx="7911465" cy="1995805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/>
          <a:p>
            <a:pPr lvl="0" algn="just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vi-VN" altLang="zh-CN" sz="4400" dirty="0">
                <a:solidFill>
                  <a:srgbClr val="C00000"/>
                </a:solidFill>
                <a:latin typeface="Pangolin" panose="00000500000000000000" charset="0"/>
                <a:cs typeface="Pangolin" panose="00000500000000000000" charset="0"/>
              </a:rPr>
              <a:t>* Bản đồ là</a:t>
            </a:r>
            <a:r>
              <a:rPr lang="vi-VN" altLang="zh-CN" sz="4400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</a:rPr>
              <a:t> hình vẽ thu nhỏ trên giấy</a:t>
            </a:r>
          </a:p>
          <a:p>
            <a:pPr lvl="0" algn="just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vi-VN" altLang="zh-CN" sz="4400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</a:rPr>
              <a:t> tương đối chính xác về một khu vực</a:t>
            </a:r>
          </a:p>
          <a:p>
            <a:pPr lvl="0" algn="just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vi-VN" altLang="zh-CN" sz="4400" dirty="0">
                <a:solidFill>
                  <a:srgbClr val="0070C0"/>
                </a:solidFill>
                <a:latin typeface="Pangolin" panose="00000500000000000000" charset="0"/>
                <a:cs typeface="Pangolin" panose="00000500000000000000" charset="0"/>
              </a:rPr>
              <a:t>hay toàn bộ bề mặt Trái Đất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/>
          <a:stretch>
            <a:fillRect/>
          </a:stretch>
        </p:blipFill>
        <p:spPr>
          <a:xfrm rot="19239403" flipH="1">
            <a:off x="9881543" y="5226397"/>
            <a:ext cx="1863915" cy="1704407"/>
          </a:xfrm>
          <a:prstGeom prst="rect">
            <a:avLst/>
          </a:prstGeom>
        </p:spPr>
      </p:pic>
      <p:pic>
        <p:nvPicPr>
          <p:cNvPr id="9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/>
          <a:stretch>
            <a:fillRect/>
          </a:stretch>
        </p:blipFill>
        <p:spPr>
          <a:xfrm>
            <a:off x="195030" y="5133703"/>
            <a:ext cx="2340487" cy="221980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6087291" y="927462"/>
            <a:ext cx="13066" cy="54936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0505" y="97790"/>
            <a:ext cx="5795010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#9Slide07 SVNTransformer" charset="0"/>
                <a:cs typeface="#9Slide07 SVNTransformer" charset="0"/>
              </a:rPr>
              <a:t>2. Một số lưới kinh, vĩ tuyến của bản đồ thế giới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2040" y="97790"/>
            <a:ext cx="6017260" cy="30010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4310" y="1901825"/>
            <a:ext cx="5751830" cy="21583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 đồ thế giới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lưới chiếu hình nón: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Kinh tuyến là những đoạn thẳng đồng quy ở cực, vĩ tuyến là những cung tròn đồng tâm ở cực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9815" y="4250055"/>
            <a:ext cx="6068060" cy="26079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4945" y="4250055"/>
            <a:ext cx="5751195" cy="2460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Bản đồ thế giới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lưới chiếu hình trụ đứng đồng góc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Hệ thống kinh, vĩ tuyến đều là những đường thẳng song song và vuông góc với nhau</a:t>
            </a:r>
          </a:p>
        </p:txBody>
      </p:sp>
      <p:sp>
        <p:nvSpPr>
          <p:cNvPr id="7" name="TextBox 19"/>
          <p:cNvSpPr txBox="1"/>
          <p:nvPr/>
        </p:nvSpPr>
        <p:spPr>
          <a:xfrm>
            <a:off x="6120765" y="3076575"/>
            <a:ext cx="6040120" cy="1173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hãy mô tả hình dạng lưới kinh, vĩ tuyến ở mỗi bản đồ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4650" y="1866265"/>
            <a:ext cx="2826385" cy="4800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92" y="443717"/>
            <a:ext cx="1971675" cy="1857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32" y="218228"/>
            <a:ext cx="1181100" cy="1647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553"/>
            <a:ext cx="5162138" cy="2769744"/>
          </a:xfrm>
          <a:prstGeom prst="rect">
            <a:avLst/>
          </a:prstGeom>
        </p:spPr>
      </p:pic>
      <p:sp>
        <p:nvSpPr>
          <p:cNvPr id="28" name="十边形 27"/>
          <p:cNvSpPr/>
          <p:nvPr/>
        </p:nvSpPr>
        <p:spPr>
          <a:xfrm>
            <a:off x="2006885" y="2115414"/>
            <a:ext cx="1536171" cy="1420477"/>
          </a:xfrm>
          <a:prstGeom prst="dec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865" dirty="0">
                <a:solidFill>
                  <a:srgbClr val="FFFF00"/>
                </a:solidFill>
                <a:latin typeface="Agency FB" panose="020B0503020202020204" pitchFamily="34" charset="0"/>
              </a:rPr>
              <a:t>0</a:t>
            </a:r>
            <a:r>
              <a:rPr lang="vi-VN" altLang="en-US" sz="5865" dirty="0">
                <a:solidFill>
                  <a:srgbClr val="FFFF00"/>
                </a:solidFill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13" name="Rectangle 18"/>
          <p:cNvSpPr/>
          <p:nvPr/>
        </p:nvSpPr>
        <p:spPr>
          <a:xfrm>
            <a:off x="3615055" y="2155825"/>
            <a:ext cx="5266055" cy="1339850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vi-VN" altLang="zh-CN" sz="5400" b="1" dirty="0">
                <a:solidFill>
                  <a:srgbClr val="FF0000"/>
                </a:solidFill>
                <a:latin typeface="SVN-UT Triumph Press" panose="00000500000000000000" charset="0"/>
                <a:cs typeface="SVN-UT Triumph Press" panose="00000500000000000000" charset="0"/>
              </a:rPr>
              <a:t>Phương hướng </a:t>
            </a:r>
          </a:p>
          <a:p>
            <a:pPr lvl="0" algn="ctr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vi-VN" altLang="zh-CN" sz="5400" b="1" dirty="0">
                <a:solidFill>
                  <a:srgbClr val="FF0000"/>
                </a:solidFill>
                <a:latin typeface="SVN-UT Triumph Press" panose="00000500000000000000" charset="0"/>
                <a:cs typeface="SVN-UT Triumph Press" panose="00000500000000000000" charset="0"/>
              </a:rPr>
              <a:t>trên bản đồ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250" t="33480" r="22328" b="19880"/>
          <a:stretch>
            <a:fillRect/>
          </a:stretch>
        </p:blipFill>
        <p:spPr>
          <a:xfrm>
            <a:off x="260985" y="97790"/>
            <a:ext cx="11614785" cy="68922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81280" y="6858000"/>
            <a:ext cx="1767840" cy="174506"/>
          </a:xfrm>
          <a:prstGeom prst="rect">
            <a:avLst/>
          </a:prstGeom>
          <a:solidFill>
            <a:srgbClr val="B6F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8" y="700460"/>
            <a:ext cx="10906538" cy="4864998"/>
          </a:xfrm>
        </p:spPr>
      </p:pic>
    </p:spTree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ワイド画面</PresentationFormat>
  <Paragraphs>67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3" baseType="lpstr">
      <vt:lpstr>#9Slide07 SVNTransformer</vt:lpstr>
      <vt:lpstr>Pangolin</vt:lpstr>
      <vt:lpstr>SVN-Adam Gorry</vt:lpstr>
      <vt:lpstr>SVN-UT Triumph</vt:lpstr>
      <vt:lpstr>SVN-UT Triumph Press</vt:lpstr>
      <vt:lpstr>Agency FB</vt:lpstr>
      <vt:lpstr>Arial</vt:lpstr>
      <vt:lpstr>Calibri</vt:lpstr>
      <vt:lpstr>Calibri Light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user</cp:lastModifiedBy>
  <cp:revision>4</cp:revision>
  <dcterms:created xsi:type="dcterms:W3CDTF">2022-09-22T00:44:00Z</dcterms:created>
  <dcterms:modified xsi:type="dcterms:W3CDTF">2024-10-02T02:46:06Z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5022689213C74C62B474BB9E806EDB66</vt:lpwstr>
  </property>
  <property fmtid="{D5CDD505-2E9C-101B-9397-08002B2CF9AE}" pid="3" name="KSOProductBuildVer">
    <vt:lpwstr>1033-12.2.0.13215</vt:lpwstr>
  </property>
</Properties>
</file>