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Baloo" panose="020B0604020202020204" charset="0"/>
      <p:regular r:id="rId11"/>
    </p:embeddedFont>
    <p:embeddedFont>
      <p:font typeface="Faustina Bold" panose="020B0604020202020204" charset="0"/>
      <p:regular r:id="rId12"/>
    </p:embeddedFont>
    <p:embeddedFont>
      <p:font typeface="Marty Two" panose="020B0604020202020204" charset="0"/>
      <p:regular r:id="rId13"/>
    </p:embeddedFont>
    <p:embeddedFont>
      <p:font typeface="Muli Bold" panose="020B0604020202020204" charset="0"/>
      <p:regular r:id="rId14"/>
    </p:embeddedFont>
    <p:embeddedFont>
      <p:font typeface="Noto Sans" panose="020B0502040504020204" pitchFamily="34" charset="0"/>
      <p:regular r:id="rId15"/>
    </p:embeddedFont>
    <p:embeddedFont>
      <p:font typeface="Noto Sans Bold" panose="020B0604020202020204" charset="0"/>
      <p:regular r:id="rId16"/>
    </p:embeddedFont>
    <p:embeddedFont>
      <p:font typeface="TT Commons Pro Bold" panose="020B0604020202020204" charset="0"/>
      <p:regular r:id="rId17"/>
    </p:embeddedFont>
    <p:embeddedFont>
      <p:font typeface="Vollkorn" panose="020B0604020202020204" charset="0"/>
      <p:regular r:id="rId18"/>
    </p:embeddedFont>
    <p:embeddedFont>
      <p:font typeface="Vollkorn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eTFN62oTZ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821" y="-162593"/>
            <a:ext cx="18737641" cy="10612187"/>
          </a:xfrm>
          <a:custGeom>
            <a:avLst/>
            <a:gdLst/>
            <a:ahLst/>
            <a:cxnLst/>
            <a:rect l="l" t="t" r="r" b="b"/>
            <a:pathLst>
              <a:path w="18737641" h="10612187">
                <a:moveTo>
                  <a:pt x="0" y="0"/>
                </a:moveTo>
                <a:lnTo>
                  <a:pt x="18737642" y="0"/>
                </a:lnTo>
                <a:lnTo>
                  <a:pt x="18737642" y="10612186"/>
                </a:lnTo>
                <a:lnTo>
                  <a:pt x="0" y="10612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713" r="-2646" b="-4029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25696" y="1028700"/>
            <a:ext cx="15958227" cy="7613123"/>
            <a:chOff x="0" y="0"/>
            <a:chExt cx="8411375" cy="4012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411375" cy="4012779"/>
            </a:xfrm>
            <a:custGeom>
              <a:avLst/>
              <a:gdLst/>
              <a:ahLst/>
              <a:cxnLst/>
              <a:rect l="l" t="t" r="r" b="b"/>
              <a:pathLst>
                <a:path w="8411375" h="4012779">
                  <a:moveTo>
                    <a:pt x="8286914" y="4012778"/>
                  </a:moveTo>
                  <a:lnTo>
                    <a:pt x="124460" y="4012778"/>
                  </a:lnTo>
                  <a:cubicBezTo>
                    <a:pt x="55880" y="4012778"/>
                    <a:pt x="0" y="3956898"/>
                    <a:pt x="0" y="38883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86915" y="0"/>
                  </a:lnTo>
                  <a:cubicBezTo>
                    <a:pt x="8355495" y="0"/>
                    <a:pt x="8411375" y="55880"/>
                    <a:pt x="8411375" y="124460"/>
                  </a:cubicBezTo>
                  <a:lnTo>
                    <a:pt x="8411375" y="3888318"/>
                  </a:lnTo>
                  <a:cubicBezTo>
                    <a:pt x="8411375" y="3956898"/>
                    <a:pt x="8355495" y="4012779"/>
                    <a:pt x="8286915" y="4012779"/>
                  </a:cubicBezTo>
                  <a:close/>
                </a:path>
              </a:pathLst>
            </a:custGeom>
            <a:solidFill>
              <a:srgbClr val="FFF8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-224821" y="6172200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05028" y="4749536"/>
            <a:ext cx="3182676" cy="3480064"/>
          </a:xfrm>
          <a:custGeom>
            <a:avLst/>
            <a:gdLst/>
            <a:ahLst/>
            <a:cxnLst/>
            <a:rect l="l" t="t" r="r" b="b"/>
            <a:pathLst>
              <a:path w="3182676" h="3480064">
                <a:moveTo>
                  <a:pt x="0" y="0"/>
                </a:moveTo>
                <a:lnTo>
                  <a:pt x="3182676" y="0"/>
                </a:lnTo>
                <a:lnTo>
                  <a:pt x="3182676" y="3480064"/>
                </a:lnTo>
                <a:lnTo>
                  <a:pt x="0" y="3480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23006" y="1668716"/>
            <a:ext cx="11563608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4"/>
              </a:lnSpc>
            </a:pPr>
            <a:r>
              <a:rPr lang="en-US" sz="7403" b="1">
                <a:solidFill>
                  <a:srgbClr val="B23C2D"/>
                </a:solidFill>
                <a:latin typeface="Faustina Bold"/>
                <a:ea typeface="Faustina Bold"/>
                <a:cs typeface="Faustina Bold"/>
                <a:sym typeface="Faustina Bold"/>
              </a:rPr>
              <a:t>KHỞI ĐỘNG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29984" y="4006586"/>
            <a:ext cx="13428032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9"/>
              </a:lnSpc>
            </a:pPr>
            <a:r>
              <a:rPr lang="en-US" sz="4499" b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Những hình ảnh sau đây giúp em liên tưởng đến châu lục nào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78684" y="2350950"/>
            <a:ext cx="7685391" cy="6149961"/>
          </a:xfrm>
          <a:custGeom>
            <a:avLst/>
            <a:gdLst/>
            <a:ahLst/>
            <a:cxnLst/>
            <a:rect l="l" t="t" r="r" b="b"/>
            <a:pathLst>
              <a:path w="7685391" h="6149961">
                <a:moveTo>
                  <a:pt x="0" y="0"/>
                </a:moveTo>
                <a:lnTo>
                  <a:pt x="7685391" y="0"/>
                </a:lnTo>
                <a:lnTo>
                  <a:pt x="7685391" y="6149961"/>
                </a:lnTo>
                <a:lnTo>
                  <a:pt x="0" y="61499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86074" y="2488334"/>
            <a:ext cx="8140204" cy="6012577"/>
          </a:xfrm>
          <a:custGeom>
            <a:avLst/>
            <a:gdLst/>
            <a:ahLst/>
            <a:cxnLst/>
            <a:rect l="l" t="t" r="r" b="b"/>
            <a:pathLst>
              <a:path w="8140204" h="6012577">
                <a:moveTo>
                  <a:pt x="0" y="0"/>
                </a:moveTo>
                <a:lnTo>
                  <a:pt x="8140204" y="0"/>
                </a:lnTo>
                <a:lnTo>
                  <a:pt x="8140204" y="6012577"/>
                </a:lnTo>
                <a:lnTo>
                  <a:pt x="0" y="6012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073666">
            <a:off x="7970932" y="825498"/>
            <a:ext cx="1310692" cy="2198226"/>
          </a:xfrm>
          <a:custGeom>
            <a:avLst/>
            <a:gdLst/>
            <a:ahLst/>
            <a:cxnLst/>
            <a:rect l="l" t="t" r="r" b="b"/>
            <a:pathLst>
              <a:path w="1310692" h="2198226">
                <a:moveTo>
                  <a:pt x="0" y="0"/>
                </a:moveTo>
                <a:lnTo>
                  <a:pt x="1310692" y="0"/>
                </a:lnTo>
                <a:lnTo>
                  <a:pt x="1310692" y="2198226"/>
                </a:lnTo>
                <a:lnTo>
                  <a:pt x="0" y="21982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073666">
            <a:off x="16574227" y="825498"/>
            <a:ext cx="1310692" cy="2198226"/>
          </a:xfrm>
          <a:custGeom>
            <a:avLst/>
            <a:gdLst/>
            <a:ahLst/>
            <a:cxnLst/>
            <a:rect l="l" t="t" r="r" b="b"/>
            <a:pathLst>
              <a:path w="1310692" h="2198226">
                <a:moveTo>
                  <a:pt x="0" y="0"/>
                </a:moveTo>
                <a:lnTo>
                  <a:pt x="1310692" y="0"/>
                </a:lnTo>
                <a:lnTo>
                  <a:pt x="1310692" y="2198226"/>
                </a:lnTo>
                <a:lnTo>
                  <a:pt x="0" y="21982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678" y="1557155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073666">
            <a:off x="7970932" y="458042"/>
            <a:ext cx="1310692" cy="2198226"/>
          </a:xfrm>
          <a:custGeom>
            <a:avLst/>
            <a:gdLst/>
            <a:ahLst/>
            <a:cxnLst/>
            <a:rect l="l" t="t" r="r" b="b"/>
            <a:pathLst>
              <a:path w="1310692" h="2198226">
                <a:moveTo>
                  <a:pt x="0" y="0"/>
                </a:moveTo>
                <a:lnTo>
                  <a:pt x="1310692" y="0"/>
                </a:lnTo>
                <a:lnTo>
                  <a:pt x="1310692" y="2198226"/>
                </a:lnTo>
                <a:lnTo>
                  <a:pt x="0" y="21982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144000" y="2834067"/>
            <a:ext cx="8780045" cy="5860680"/>
          </a:xfrm>
          <a:custGeom>
            <a:avLst/>
            <a:gdLst/>
            <a:ahLst/>
            <a:cxnLst/>
            <a:rect l="l" t="t" r="r" b="b"/>
            <a:pathLst>
              <a:path w="8780045" h="5860680">
                <a:moveTo>
                  <a:pt x="0" y="0"/>
                </a:moveTo>
                <a:lnTo>
                  <a:pt x="8780045" y="0"/>
                </a:lnTo>
                <a:lnTo>
                  <a:pt x="8780045" y="5860679"/>
                </a:lnTo>
                <a:lnTo>
                  <a:pt x="0" y="58606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073666">
            <a:off x="16800354" y="1206498"/>
            <a:ext cx="1310692" cy="2198226"/>
          </a:xfrm>
          <a:custGeom>
            <a:avLst/>
            <a:gdLst/>
            <a:ahLst/>
            <a:cxnLst/>
            <a:rect l="l" t="t" r="r" b="b"/>
            <a:pathLst>
              <a:path w="1310692" h="2198226">
                <a:moveTo>
                  <a:pt x="0" y="0"/>
                </a:moveTo>
                <a:lnTo>
                  <a:pt x="1310692" y="0"/>
                </a:lnTo>
                <a:lnTo>
                  <a:pt x="1310692" y="2198226"/>
                </a:lnTo>
                <a:lnTo>
                  <a:pt x="0" y="21982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2E1FF">
                <a:alpha val="100000"/>
              </a:srgbClr>
            </a:gs>
            <a:gs pos="100000">
              <a:srgbClr val="FFF4BA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8564" y="2219382"/>
            <a:ext cx="9050872" cy="905087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16E">
                    <a:alpha val="100000"/>
                  </a:srgbClr>
                </a:gs>
                <a:gs pos="50000">
                  <a:srgbClr val="FBD02D">
                    <a:alpha val="0"/>
                  </a:srgbClr>
                </a:gs>
                <a:gs pos="100000">
                  <a:srgbClr val="FBD02D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65419" y="5866238"/>
            <a:ext cx="1757161" cy="17571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57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517281"/>
            <a:ext cx="16862853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99"/>
              </a:lnSpc>
              <a:spcBef>
                <a:spcPct val="0"/>
              </a:spcBef>
            </a:pPr>
            <a:r>
              <a:rPr lang="en-US" sz="9000" spc="-179">
                <a:solidFill>
                  <a:srgbClr val="05005B"/>
                </a:solidFill>
                <a:latin typeface="Baloo"/>
                <a:ea typeface="Baloo"/>
                <a:cs typeface="Baloo"/>
                <a:sym typeface="Baloo"/>
              </a:rPr>
              <a:t>VỊ TRÍ ĐỊA LÍ, ĐẶC ĐIỂM TỰ NHIÊN CHÂU PHI ( TIẾT 1)</a:t>
            </a:r>
          </a:p>
        </p:txBody>
      </p:sp>
      <p:sp>
        <p:nvSpPr>
          <p:cNvPr id="9" name="Freeform 9"/>
          <p:cNvSpPr/>
          <p:nvPr/>
        </p:nvSpPr>
        <p:spPr>
          <a:xfrm>
            <a:off x="10225982" y="5866238"/>
            <a:ext cx="12580305" cy="2904907"/>
          </a:xfrm>
          <a:custGeom>
            <a:avLst/>
            <a:gdLst/>
            <a:ahLst/>
            <a:cxnLst/>
            <a:rect l="l" t="t" r="r" b="b"/>
            <a:pathLst>
              <a:path w="12580305" h="2904907">
                <a:moveTo>
                  <a:pt x="0" y="0"/>
                </a:moveTo>
                <a:lnTo>
                  <a:pt x="12580305" y="0"/>
                </a:lnTo>
                <a:lnTo>
                  <a:pt x="12580305" y="2904906"/>
                </a:lnTo>
                <a:lnTo>
                  <a:pt x="0" y="2904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-265433" y="8313492"/>
            <a:ext cx="18683681" cy="2087655"/>
            <a:chOff x="0" y="0"/>
            <a:chExt cx="24911575" cy="27835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29796" cy="2783540"/>
            </a:xfrm>
            <a:custGeom>
              <a:avLst/>
              <a:gdLst/>
              <a:ahLst/>
              <a:cxnLst/>
              <a:rect l="l" t="t" r="r" b="b"/>
              <a:pathLst>
                <a:path w="8329796" h="2783540">
                  <a:moveTo>
                    <a:pt x="0" y="0"/>
                  </a:moveTo>
                  <a:lnTo>
                    <a:pt x="8329796" y="0"/>
                  </a:lnTo>
                  <a:lnTo>
                    <a:pt x="8329796" y="2783540"/>
                  </a:lnTo>
                  <a:lnTo>
                    <a:pt x="0" y="2783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6581778" y="0"/>
              <a:ext cx="8329796" cy="2783540"/>
            </a:xfrm>
            <a:custGeom>
              <a:avLst/>
              <a:gdLst/>
              <a:ahLst/>
              <a:cxnLst/>
              <a:rect l="l" t="t" r="r" b="b"/>
              <a:pathLst>
                <a:path w="8329796" h="2783540">
                  <a:moveTo>
                    <a:pt x="0" y="0"/>
                  </a:moveTo>
                  <a:lnTo>
                    <a:pt x="8329797" y="0"/>
                  </a:lnTo>
                  <a:lnTo>
                    <a:pt x="8329797" y="2783540"/>
                  </a:lnTo>
                  <a:lnTo>
                    <a:pt x="0" y="2783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8282462" y="0"/>
              <a:ext cx="8329796" cy="2783540"/>
            </a:xfrm>
            <a:custGeom>
              <a:avLst/>
              <a:gdLst/>
              <a:ahLst/>
              <a:cxnLst/>
              <a:rect l="l" t="t" r="r" b="b"/>
              <a:pathLst>
                <a:path w="8329796" h="2783540">
                  <a:moveTo>
                    <a:pt x="8329796" y="0"/>
                  </a:moveTo>
                  <a:lnTo>
                    <a:pt x="0" y="0"/>
                  </a:lnTo>
                  <a:lnTo>
                    <a:pt x="0" y="2783540"/>
                  </a:lnTo>
                  <a:lnTo>
                    <a:pt x="8329796" y="2783540"/>
                  </a:lnTo>
                  <a:lnTo>
                    <a:pt x="8329796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4230455" y="6314372"/>
            <a:ext cx="9827090" cy="4913545"/>
          </a:xfrm>
          <a:custGeom>
            <a:avLst/>
            <a:gdLst/>
            <a:ahLst/>
            <a:cxnLst/>
            <a:rect l="l" t="t" r="r" b="b"/>
            <a:pathLst>
              <a:path w="9827090" h="4913545">
                <a:moveTo>
                  <a:pt x="0" y="0"/>
                </a:moveTo>
                <a:lnTo>
                  <a:pt x="9827090" y="0"/>
                </a:lnTo>
                <a:lnTo>
                  <a:pt x="9827090" y="4913545"/>
                </a:lnTo>
                <a:lnTo>
                  <a:pt x="0" y="4913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7648966" y="1120287"/>
            <a:ext cx="2990069" cy="1539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52"/>
              </a:lnSpc>
            </a:pPr>
            <a:r>
              <a:rPr lang="en-US" sz="8751" spc="-175">
                <a:solidFill>
                  <a:srgbClr val="05005B"/>
                </a:solidFill>
                <a:latin typeface="Marty Two"/>
                <a:ea typeface="Marty Two"/>
                <a:cs typeface="Marty Two"/>
                <a:sym typeface="Marty Two"/>
              </a:rPr>
              <a:t>BÀI  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80945" y="604032"/>
            <a:ext cx="4590925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 b="1" spc="354">
                <a:solidFill>
                  <a:srgbClr val="05005B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TIẾT 21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4682" y="317363"/>
            <a:ext cx="4099816" cy="2437527"/>
          </a:xfrm>
          <a:custGeom>
            <a:avLst/>
            <a:gdLst/>
            <a:ahLst/>
            <a:cxnLst/>
            <a:rect l="l" t="t" r="r" b="b"/>
            <a:pathLst>
              <a:path w="4099816" h="2437527">
                <a:moveTo>
                  <a:pt x="0" y="0"/>
                </a:moveTo>
                <a:lnTo>
                  <a:pt x="4099815" y="0"/>
                </a:lnTo>
                <a:lnTo>
                  <a:pt x="4099815" y="2437527"/>
                </a:lnTo>
                <a:lnTo>
                  <a:pt x="0" y="2437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708544" y="2226387"/>
            <a:ext cx="3342682" cy="1987376"/>
          </a:xfrm>
          <a:custGeom>
            <a:avLst/>
            <a:gdLst/>
            <a:ahLst/>
            <a:cxnLst/>
            <a:rect l="l" t="t" r="r" b="b"/>
            <a:pathLst>
              <a:path w="3342682" h="1987376">
                <a:moveTo>
                  <a:pt x="0" y="0"/>
                </a:moveTo>
                <a:lnTo>
                  <a:pt x="3342681" y="0"/>
                </a:lnTo>
                <a:lnTo>
                  <a:pt x="3342681" y="1987376"/>
                </a:lnTo>
                <a:lnTo>
                  <a:pt x="0" y="1987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031877" y="-823370"/>
            <a:ext cx="5718841" cy="3400111"/>
          </a:xfrm>
          <a:custGeom>
            <a:avLst/>
            <a:gdLst/>
            <a:ahLst/>
            <a:cxnLst/>
            <a:rect l="l" t="t" r="r" b="b"/>
            <a:pathLst>
              <a:path w="5718841" h="3400111">
                <a:moveTo>
                  <a:pt x="0" y="0"/>
                </a:moveTo>
                <a:lnTo>
                  <a:pt x="5718840" y="0"/>
                </a:lnTo>
                <a:lnTo>
                  <a:pt x="5718840" y="3400111"/>
                </a:lnTo>
                <a:lnTo>
                  <a:pt x="0" y="3400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35701" y="699551"/>
            <a:ext cx="3223634" cy="3053671"/>
          </a:xfrm>
          <a:custGeom>
            <a:avLst/>
            <a:gdLst/>
            <a:ahLst/>
            <a:cxnLst/>
            <a:rect l="l" t="t" r="r" b="b"/>
            <a:pathLst>
              <a:path w="3223634" h="3053671">
                <a:moveTo>
                  <a:pt x="0" y="0"/>
                </a:moveTo>
                <a:lnTo>
                  <a:pt x="3223634" y="0"/>
                </a:lnTo>
                <a:lnTo>
                  <a:pt x="3223634" y="3053671"/>
                </a:lnTo>
                <a:lnTo>
                  <a:pt x="0" y="3053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12937749" y="3685931"/>
            <a:ext cx="688686" cy="784218"/>
          </a:xfrm>
          <a:custGeom>
            <a:avLst/>
            <a:gdLst/>
            <a:ahLst/>
            <a:cxnLst/>
            <a:rect l="l" t="t" r="r" b="b"/>
            <a:pathLst>
              <a:path w="688686" h="784218">
                <a:moveTo>
                  <a:pt x="0" y="0"/>
                </a:moveTo>
                <a:lnTo>
                  <a:pt x="688685" y="0"/>
                </a:lnTo>
                <a:lnTo>
                  <a:pt x="688685" y="784218"/>
                </a:lnTo>
                <a:lnTo>
                  <a:pt x="0" y="784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7004221" y="793029"/>
            <a:ext cx="759207" cy="864521"/>
          </a:xfrm>
          <a:custGeom>
            <a:avLst/>
            <a:gdLst/>
            <a:ahLst/>
            <a:cxnLst/>
            <a:rect l="l" t="t" r="r" b="b"/>
            <a:pathLst>
              <a:path w="759207" h="864521">
                <a:moveTo>
                  <a:pt x="0" y="0"/>
                </a:moveTo>
                <a:lnTo>
                  <a:pt x="759206" y="0"/>
                </a:lnTo>
                <a:lnTo>
                  <a:pt x="759206" y="864521"/>
                </a:lnTo>
                <a:lnTo>
                  <a:pt x="0" y="8645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423669" y="1066154"/>
            <a:ext cx="774149" cy="881536"/>
          </a:xfrm>
          <a:custGeom>
            <a:avLst/>
            <a:gdLst/>
            <a:ahLst/>
            <a:cxnLst/>
            <a:rect l="l" t="t" r="r" b="b"/>
            <a:pathLst>
              <a:path w="774149" h="881536">
                <a:moveTo>
                  <a:pt x="0" y="0"/>
                </a:moveTo>
                <a:lnTo>
                  <a:pt x="774149" y="0"/>
                </a:lnTo>
                <a:lnTo>
                  <a:pt x="774149" y="881536"/>
                </a:lnTo>
                <a:lnTo>
                  <a:pt x="0" y="881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245060" y="9115273"/>
            <a:ext cx="3105213" cy="226849"/>
            <a:chOff x="0" y="0"/>
            <a:chExt cx="4140284" cy="302466"/>
          </a:xfrm>
        </p:grpSpPr>
        <p:sp>
          <p:nvSpPr>
            <p:cNvPr id="10" name="Freeform 10"/>
            <p:cNvSpPr/>
            <p:nvPr/>
          </p:nvSpPr>
          <p:spPr>
            <a:xfrm>
              <a:off x="74632" y="40747"/>
              <a:ext cx="3996051" cy="218248"/>
            </a:xfrm>
            <a:custGeom>
              <a:avLst/>
              <a:gdLst/>
              <a:ahLst/>
              <a:cxnLst/>
              <a:rect l="l" t="t" r="r" b="b"/>
              <a:pathLst>
                <a:path w="3996051" h="218248">
                  <a:moveTo>
                    <a:pt x="84466" y="92927"/>
                  </a:moveTo>
                  <a:cubicBezTo>
                    <a:pt x="1012847" y="30621"/>
                    <a:pt x="1864488" y="12496"/>
                    <a:pt x="2424138" y="5699"/>
                  </a:cubicBezTo>
                  <a:cubicBezTo>
                    <a:pt x="2895816" y="-1098"/>
                    <a:pt x="3487285" y="-2231"/>
                    <a:pt x="3730611" y="4566"/>
                  </a:cubicBezTo>
                  <a:cubicBezTo>
                    <a:pt x="3824197" y="6832"/>
                    <a:pt x="3882221" y="3433"/>
                    <a:pt x="3927143" y="15895"/>
                  </a:cubicBezTo>
                  <a:cubicBezTo>
                    <a:pt x="3955219" y="22692"/>
                    <a:pt x="3973936" y="34020"/>
                    <a:pt x="3983295" y="48747"/>
                  </a:cubicBezTo>
                  <a:cubicBezTo>
                    <a:pt x="3996397" y="66872"/>
                    <a:pt x="3996397" y="100857"/>
                    <a:pt x="3983295" y="118982"/>
                  </a:cubicBezTo>
                  <a:cubicBezTo>
                    <a:pt x="3973936" y="133709"/>
                    <a:pt x="3949604" y="145037"/>
                    <a:pt x="3927143" y="151834"/>
                  </a:cubicBezTo>
                  <a:cubicBezTo>
                    <a:pt x="3902810" y="158631"/>
                    <a:pt x="3872863" y="162030"/>
                    <a:pt x="3846658" y="157498"/>
                  </a:cubicBezTo>
                  <a:cubicBezTo>
                    <a:pt x="3816711" y="151834"/>
                    <a:pt x="3771789" y="130310"/>
                    <a:pt x="3758687" y="111052"/>
                  </a:cubicBezTo>
                  <a:cubicBezTo>
                    <a:pt x="3745584" y="91794"/>
                    <a:pt x="3753071" y="58942"/>
                    <a:pt x="3771789" y="41950"/>
                  </a:cubicBezTo>
                  <a:cubicBezTo>
                    <a:pt x="3790506" y="23824"/>
                    <a:pt x="3841043" y="9098"/>
                    <a:pt x="3874734" y="9098"/>
                  </a:cubicBezTo>
                  <a:cubicBezTo>
                    <a:pt x="3908426" y="9098"/>
                    <a:pt x="3957091" y="24957"/>
                    <a:pt x="3977680" y="41950"/>
                  </a:cubicBezTo>
                  <a:cubicBezTo>
                    <a:pt x="3996397" y="58942"/>
                    <a:pt x="4002013" y="92927"/>
                    <a:pt x="3988910" y="112185"/>
                  </a:cubicBezTo>
                  <a:cubicBezTo>
                    <a:pt x="3977680" y="130310"/>
                    <a:pt x="3955219" y="145037"/>
                    <a:pt x="3900939" y="157498"/>
                  </a:cubicBezTo>
                  <a:cubicBezTo>
                    <a:pt x="3696919" y="201679"/>
                    <a:pt x="2749820" y="135975"/>
                    <a:pt x="2238836" y="138240"/>
                  </a:cubicBezTo>
                  <a:cubicBezTo>
                    <a:pt x="1798977" y="140506"/>
                    <a:pt x="1392810" y="147303"/>
                    <a:pt x="1014719" y="162030"/>
                  </a:cubicBezTo>
                  <a:cubicBezTo>
                    <a:pt x="685293" y="174491"/>
                    <a:pt x="222974" y="228867"/>
                    <a:pt x="93824" y="216406"/>
                  </a:cubicBezTo>
                  <a:cubicBezTo>
                    <a:pt x="58261" y="211874"/>
                    <a:pt x="45159" y="207343"/>
                    <a:pt x="28314" y="197147"/>
                  </a:cubicBezTo>
                  <a:cubicBezTo>
                    <a:pt x="13340" y="188085"/>
                    <a:pt x="237" y="171092"/>
                    <a:pt x="237" y="157498"/>
                  </a:cubicBezTo>
                  <a:cubicBezTo>
                    <a:pt x="-1634" y="143904"/>
                    <a:pt x="7724" y="125779"/>
                    <a:pt x="22698" y="115584"/>
                  </a:cubicBezTo>
                  <a:cubicBezTo>
                    <a:pt x="35800" y="105388"/>
                    <a:pt x="84466" y="92927"/>
                    <a:pt x="84466" y="92927"/>
                  </a:cubicBezTo>
                </a:path>
              </a:pathLst>
            </a:custGeom>
            <a:solidFill>
              <a:srgbClr val="F2B70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2239923">
            <a:off x="1428570" y="-550985"/>
            <a:ext cx="874615" cy="1614223"/>
          </a:xfrm>
          <a:custGeom>
            <a:avLst/>
            <a:gdLst/>
            <a:ahLst/>
            <a:cxnLst/>
            <a:rect l="l" t="t" r="r" b="b"/>
            <a:pathLst>
              <a:path w="874615" h="1614223">
                <a:moveTo>
                  <a:pt x="0" y="0"/>
                </a:moveTo>
                <a:lnTo>
                  <a:pt x="874616" y="0"/>
                </a:lnTo>
                <a:lnTo>
                  <a:pt x="874616" y="1614223"/>
                </a:lnTo>
                <a:lnTo>
                  <a:pt x="0" y="1614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351779" y="4078040"/>
            <a:ext cx="11260608" cy="4938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41940" lvl="1" indent="-1170970" algn="l">
              <a:lnSpc>
                <a:spcPts val="13016"/>
              </a:lnSpc>
              <a:buAutoNum type="arabicPeriod"/>
            </a:pPr>
            <a:r>
              <a:rPr lang="en-US" sz="10847" spc="-216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Vị trí địa lí, hình dạng và kích thước</a:t>
            </a:r>
          </a:p>
        </p:txBody>
      </p:sp>
      <p:sp>
        <p:nvSpPr>
          <p:cNvPr id="13" name="Freeform 13"/>
          <p:cNvSpPr/>
          <p:nvPr/>
        </p:nvSpPr>
        <p:spPr>
          <a:xfrm>
            <a:off x="421097" y="7098178"/>
            <a:ext cx="2889562" cy="2943073"/>
          </a:xfrm>
          <a:custGeom>
            <a:avLst/>
            <a:gdLst/>
            <a:ahLst/>
            <a:cxnLst/>
            <a:rect l="l" t="t" r="r" b="b"/>
            <a:pathLst>
              <a:path w="2889562" h="2943073">
                <a:moveTo>
                  <a:pt x="0" y="0"/>
                </a:moveTo>
                <a:lnTo>
                  <a:pt x="2889562" y="0"/>
                </a:lnTo>
                <a:lnTo>
                  <a:pt x="2889562" y="2943073"/>
                </a:lnTo>
                <a:lnTo>
                  <a:pt x="0" y="29430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338999" y="4470149"/>
            <a:ext cx="7949001" cy="5867808"/>
          </a:xfrm>
          <a:custGeom>
            <a:avLst/>
            <a:gdLst/>
            <a:ahLst/>
            <a:cxnLst/>
            <a:rect l="l" t="t" r="r" b="b"/>
            <a:pathLst>
              <a:path w="7949001" h="5867808">
                <a:moveTo>
                  <a:pt x="0" y="0"/>
                </a:moveTo>
                <a:lnTo>
                  <a:pt x="7949001" y="0"/>
                </a:lnTo>
                <a:lnTo>
                  <a:pt x="7949001" y="5867808"/>
                </a:lnTo>
                <a:lnTo>
                  <a:pt x="0" y="5867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34899" y="1965021"/>
            <a:ext cx="5209789" cy="380598"/>
            <a:chOff x="0" y="0"/>
            <a:chExt cx="4140284" cy="302466"/>
          </a:xfrm>
        </p:grpSpPr>
        <p:sp>
          <p:nvSpPr>
            <p:cNvPr id="3" name="Freeform 3"/>
            <p:cNvSpPr/>
            <p:nvPr/>
          </p:nvSpPr>
          <p:spPr>
            <a:xfrm>
              <a:off x="74632" y="40747"/>
              <a:ext cx="3996051" cy="218248"/>
            </a:xfrm>
            <a:custGeom>
              <a:avLst/>
              <a:gdLst/>
              <a:ahLst/>
              <a:cxnLst/>
              <a:rect l="l" t="t" r="r" b="b"/>
              <a:pathLst>
                <a:path w="3996051" h="218248">
                  <a:moveTo>
                    <a:pt x="84466" y="92927"/>
                  </a:moveTo>
                  <a:cubicBezTo>
                    <a:pt x="1012847" y="30621"/>
                    <a:pt x="1864488" y="12496"/>
                    <a:pt x="2424138" y="5699"/>
                  </a:cubicBezTo>
                  <a:cubicBezTo>
                    <a:pt x="2895816" y="-1098"/>
                    <a:pt x="3487285" y="-2231"/>
                    <a:pt x="3730611" y="4566"/>
                  </a:cubicBezTo>
                  <a:cubicBezTo>
                    <a:pt x="3824197" y="6832"/>
                    <a:pt x="3882221" y="3433"/>
                    <a:pt x="3927143" y="15895"/>
                  </a:cubicBezTo>
                  <a:cubicBezTo>
                    <a:pt x="3955219" y="22692"/>
                    <a:pt x="3973936" y="34020"/>
                    <a:pt x="3983295" y="48747"/>
                  </a:cubicBezTo>
                  <a:cubicBezTo>
                    <a:pt x="3996397" y="66872"/>
                    <a:pt x="3996397" y="100857"/>
                    <a:pt x="3983295" y="118982"/>
                  </a:cubicBezTo>
                  <a:cubicBezTo>
                    <a:pt x="3973936" y="133709"/>
                    <a:pt x="3949604" y="145037"/>
                    <a:pt x="3927143" y="151834"/>
                  </a:cubicBezTo>
                  <a:cubicBezTo>
                    <a:pt x="3902810" y="158631"/>
                    <a:pt x="3872863" y="162030"/>
                    <a:pt x="3846658" y="157498"/>
                  </a:cubicBezTo>
                  <a:cubicBezTo>
                    <a:pt x="3816711" y="151834"/>
                    <a:pt x="3771789" y="130310"/>
                    <a:pt x="3758687" y="111052"/>
                  </a:cubicBezTo>
                  <a:cubicBezTo>
                    <a:pt x="3745584" y="91794"/>
                    <a:pt x="3753071" y="58942"/>
                    <a:pt x="3771789" y="41950"/>
                  </a:cubicBezTo>
                  <a:cubicBezTo>
                    <a:pt x="3790506" y="23824"/>
                    <a:pt x="3841043" y="9098"/>
                    <a:pt x="3874734" y="9098"/>
                  </a:cubicBezTo>
                  <a:cubicBezTo>
                    <a:pt x="3908426" y="9098"/>
                    <a:pt x="3957091" y="24957"/>
                    <a:pt x="3977680" y="41950"/>
                  </a:cubicBezTo>
                  <a:cubicBezTo>
                    <a:pt x="3996397" y="58942"/>
                    <a:pt x="4002013" y="92927"/>
                    <a:pt x="3988910" y="112185"/>
                  </a:cubicBezTo>
                  <a:cubicBezTo>
                    <a:pt x="3977680" y="130310"/>
                    <a:pt x="3955219" y="145037"/>
                    <a:pt x="3900939" y="157498"/>
                  </a:cubicBezTo>
                  <a:cubicBezTo>
                    <a:pt x="3696919" y="201679"/>
                    <a:pt x="2749820" y="135975"/>
                    <a:pt x="2238836" y="138240"/>
                  </a:cubicBezTo>
                  <a:cubicBezTo>
                    <a:pt x="1798977" y="140506"/>
                    <a:pt x="1392810" y="147303"/>
                    <a:pt x="1014719" y="162030"/>
                  </a:cubicBezTo>
                  <a:cubicBezTo>
                    <a:pt x="685293" y="174491"/>
                    <a:pt x="222974" y="228867"/>
                    <a:pt x="93824" y="216406"/>
                  </a:cubicBezTo>
                  <a:cubicBezTo>
                    <a:pt x="58261" y="211874"/>
                    <a:pt x="45159" y="207343"/>
                    <a:pt x="28314" y="197147"/>
                  </a:cubicBezTo>
                  <a:cubicBezTo>
                    <a:pt x="13340" y="188085"/>
                    <a:pt x="237" y="171092"/>
                    <a:pt x="237" y="157498"/>
                  </a:cubicBezTo>
                  <a:cubicBezTo>
                    <a:pt x="-1634" y="143904"/>
                    <a:pt x="7724" y="125779"/>
                    <a:pt x="22698" y="115584"/>
                  </a:cubicBezTo>
                  <a:cubicBezTo>
                    <a:pt x="35800" y="105388"/>
                    <a:pt x="84466" y="92927"/>
                    <a:pt x="84466" y="92927"/>
                  </a:cubicBezTo>
                </a:path>
              </a:pathLst>
            </a:custGeom>
            <a:solidFill>
              <a:srgbClr val="F2B70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47486" y="1697456"/>
            <a:ext cx="7258165" cy="8589544"/>
          </a:xfrm>
          <a:custGeom>
            <a:avLst/>
            <a:gdLst/>
            <a:ahLst/>
            <a:cxnLst/>
            <a:rect l="l" t="t" r="r" b="b"/>
            <a:pathLst>
              <a:path w="7258165" h="8589544">
                <a:moveTo>
                  <a:pt x="0" y="0"/>
                </a:moveTo>
                <a:lnTo>
                  <a:pt x="7258165" y="0"/>
                </a:lnTo>
                <a:lnTo>
                  <a:pt x="7258165" y="8589544"/>
                </a:lnTo>
                <a:lnTo>
                  <a:pt x="0" y="85895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273856" y="571500"/>
            <a:ext cx="13748003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 algn="l">
              <a:lnSpc>
                <a:spcPts val="7200"/>
              </a:lnSpc>
              <a:buAutoNum type="arabicPeriod"/>
            </a:pPr>
            <a:r>
              <a:rPr lang="en-US" sz="6000" spc="-12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Vị trí địa lí, hình dạng và kích thước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57904" y="2755194"/>
            <a:ext cx="1043009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Em hãy đọc thông tin mục 1, quan sát hình 1 (SGK tr.127 - 128) và thực hiện các nhiệm vụ sau: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03512" y="4933950"/>
            <a:ext cx="10430096" cy="3473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just">
              <a:lnSpc>
                <a:spcPts val="6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Xác định vị trí Châu Phi trên bản đồ. Kể tên các biển, đại dương tiếp giáp với Châu Phi.</a:t>
            </a:r>
          </a:p>
          <a:p>
            <a:pPr marL="863596" lvl="1" indent="-431798" algn="just">
              <a:lnSpc>
                <a:spcPts val="6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Nêu nhận xét về hình dạng Châu Phi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34899" y="1965021"/>
            <a:ext cx="5209789" cy="380598"/>
            <a:chOff x="0" y="0"/>
            <a:chExt cx="4140284" cy="302466"/>
          </a:xfrm>
        </p:grpSpPr>
        <p:sp>
          <p:nvSpPr>
            <p:cNvPr id="3" name="Freeform 3"/>
            <p:cNvSpPr/>
            <p:nvPr/>
          </p:nvSpPr>
          <p:spPr>
            <a:xfrm>
              <a:off x="74632" y="40747"/>
              <a:ext cx="3996051" cy="218248"/>
            </a:xfrm>
            <a:custGeom>
              <a:avLst/>
              <a:gdLst/>
              <a:ahLst/>
              <a:cxnLst/>
              <a:rect l="l" t="t" r="r" b="b"/>
              <a:pathLst>
                <a:path w="3996051" h="218248">
                  <a:moveTo>
                    <a:pt x="84466" y="92927"/>
                  </a:moveTo>
                  <a:cubicBezTo>
                    <a:pt x="1012847" y="30621"/>
                    <a:pt x="1864488" y="12496"/>
                    <a:pt x="2424138" y="5699"/>
                  </a:cubicBezTo>
                  <a:cubicBezTo>
                    <a:pt x="2895816" y="-1098"/>
                    <a:pt x="3487285" y="-2231"/>
                    <a:pt x="3730611" y="4566"/>
                  </a:cubicBezTo>
                  <a:cubicBezTo>
                    <a:pt x="3824197" y="6832"/>
                    <a:pt x="3882221" y="3433"/>
                    <a:pt x="3927143" y="15895"/>
                  </a:cubicBezTo>
                  <a:cubicBezTo>
                    <a:pt x="3955219" y="22692"/>
                    <a:pt x="3973936" y="34020"/>
                    <a:pt x="3983295" y="48747"/>
                  </a:cubicBezTo>
                  <a:cubicBezTo>
                    <a:pt x="3996397" y="66872"/>
                    <a:pt x="3996397" y="100857"/>
                    <a:pt x="3983295" y="118982"/>
                  </a:cubicBezTo>
                  <a:cubicBezTo>
                    <a:pt x="3973936" y="133709"/>
                    <a:pt x="3949604" y="145037"/>
                    <a:pt x="3927143" y="151834"/>
                  </a:cubicBezTo>
                  <a:cubicBezTo>
                    <a:pt x="3902810" y="158631"/>
                    <a:pt x="3872863" y="162030"/>
                    <a:pt x="3846658" y="157498"/>
                  </a:cubicBezTo>
                  <a:cubicBezTo>
                    <a:pt x="3816711" y="151834"/>
                    <a:pt x="3771789" y="130310"/>
                    <a:pt x="3758687" y="111052"/>
                  </a:cubicBezTo>
                  <a:cubicBezTo>
                    <a:pt x="3745584" y="91794"/>
                    <a:pt x="3753071" y="58942"/>
                    <a:pt x="3771789" y="41950"/>
                  </a:cubicBezTo>
                  <a:cubicBezTo>
                    <a:pt x="3790506" y="23824"/>
                    <a:pt x="3841043" y="9098"/>
                    <a:pt x="3874734" y="9098"/>
                  </a:cubicBezTo>
                  <a:cubicBezTo>
                    <a:pt x="3908426" y="9098"/>
                    <a:pt x="3957091" y="24957"/>
                    <a:pt x="3977680" y="41950"/>
                  </a:cubicBezTo>
                  <a:cubicBezTo>
                    <a:pt x="3996397" y="58942"/>
                    <a:pt x="4002013" y="92927"/>
                    <a:pt x="3988910" y="112185"/>
                  </a:cubicBezTo>
                  <a:cubicBezTo>
                    <a:pt x="3977680" y="130310"/>
                    <a:pt x="3955219" y="145037"/>
                    <a:pt x="3900939" y="157498"/>
                  </a:cubicBezTo>
                  <a:cubicBezTo>
                    <a:pt x="3696919" y="201679"/>
                    <a:pt x="2749820" y="135975"/>
                    <a:pt x="2238836" y="138240"/>
                  </a:cubicBezTo>
                  <a:cubicBezTo>
                    <a:pt x="1798977" y="140506"/>
                    <a:pt x="1392810" y="147303"/>
                    <a:pt x="1014719" y="162030"/>
                  </a:cubicBezTo>
                  <a:cubicBezTo>
                    <a:pt x="685293" y="174491"/>
                    <a:pt x="222974" y="228867"/>
                    <a:pt x="93824" y="216406"/>
                  </a:cubicBezTo>
                  <a:cubicBezTo>
                    <a:pt x="58261" y="211874"/>
                    <a:pt x="45159" y="207343"/>
                    <a:pt x="28314" y="197147"/>
                  </a:cubicBezTo>
                  <a:cubicBezTo>
                    <a:pt x="13340" y="188085"/>
                    <a:pt x="237" y="171092"/>
                    <a:pt x="237" y="157498"/>
                  </a:cubicBezTo>
                  <a:cubicBezTo>
                    <a:pt x="-1634" y="143904"/>
                    <a:pt x="7724" y="125779"/>
                    <a:pt x="22698" y="115584"/>
                  </a:cubicBezTo>
                  <a:cubicBezTo>
                    <a:pt x="35800" y="105388"/>
                    <a:pt x="84466" y="92927"/>
                    <a:pt x="84466" y="92927"/>
                  </a:cubicBezTo>
                </a:path>
              </a:pathLst>
            </a:custGeom>
            <a:solidFill>
              <a:srgbClr val="F2B70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47486" y="1697456"/>
            <a:ext cx="7258165" cy="8589544"/>
          </a:xfrm>
          <a:custGeom>
            <a:avLst/>
            <a:gdLst/>
            <a:ahLst/>
            <a:cxnLst/>
            <a:rect l="l" t="t" r="r" b="b"/>
            <a:pathLst>
              <a:path w="7258165" h="8589544">
                <a:moveTo>
                  <a:pt x="0" y="0"/>
                </a:moveTo>
                <a:lnTo>
                  <a:pt x="7258165" y="0"/>
                </a:lnTo>
                <a:lnTo>
                  <a:pt x="7258165" y="8589544"/>
                </a:lnTo>
                <a:lnTo>
                  <a:pt x="0" y="85895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273856" y="571500"/>
            <a:ext cx="13748003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 algn="l">
              <a:lnSpc>
                <a:spcPts val="7200"/>
              </a:lnSpc>
              <a:buAutoNum type="arabicPeriod"/>
            </a:pPr>
            <a:r>
              <a:rPr lang="en-US" sz="6000" spc="-12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Vị trí địa lí, hình dạng và kích thước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57904" y="4013199"/>
            <a:ext cx="10430096" cy="524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just">
              <a:lnSpc>
                <a:spcPts val="6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Phía Bắc giáp Địa Trung Hải, qua đó tiếp giáp châu Âu.</a:t>
            </a:r>
          </a:p>
          <a:p>
            <a:pPr marL="863596" lvl="1" indent="-431798" algn="just">
              <a:lnSpc>
                <a:spcPts val="6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Phía Đông Bắc giáp châu Á tại eo đất Xuy-ê và giáp Biển Đỏ.</a:t>
            </a:r>
          </a:p>
          <a:p>
            <a:pPr marL="863596" lvl="1" indent="-431798" algn="just">
              <a:lnSpc>
                <a:spcPts val="6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Phía Đông, Nam và Tây giáp Ấn Độ Dương và Đại Tây Dương.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59220" y="2821869"/>
            <a:ext cx="1961146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spc="-120">
                <a:solidFill>
                  <a:srgbClr val="000000"/>
                </a:solidFill>
                <a:latin typeface="Vollkorn Bold"/>
                <a:ea typeface="Vollkorn Bold"/>
                <a:cs typeface="Vollkorn Bold"/>
                <a:sym typeface="Vollkorn Bold"/>
              </a:rPr>
              <a:t>Vị trí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43837" y="1774722"/>
            <a:ext cx="5209789" cy="380598"/>
            <a:chOff x="0" y="0"/>
            <a:chExt cx="4140284" cy="302466"/>
          </a:xfrm>
        </p:grpSpPr>
        <p:sp>
          <p:nvSpPr>
            <p:cNvPr id="3" name="Freeform 3"/>
            <p:cNvSpPr/>
            <p:nvPr/>
          </p:nvSpPr>
          <p:spPr>
            <a:xfrm>
              <a:off x="74632" y="40747"/>
              <a:ext cx="3996051" cy="218248"/>
            </a:xfrm>
            <a:custGeom>
              <a:avLst/>
              <a:gdLst/>
              <a:ahLst/>
              <a:cxnLst/>
              <a:rect l="l" t="t" r="r" b="b"/>
              <a:pathLst>
                <a:path w="3996051" h="218248">
                  <a:moveTo>
                    <a:pt x="84466" y="92927"/>
                  </a:moveTo>
                  <a:cubicBezTo>
                    <a:pt x="1012847" y="30621"/>
                    <a:pt x="1864488" y="12496"/>
                    <a:pt x="2424138" y="5699"/>
                  </a:cubicBezTo>
                  <a:cubicBezTo>
                    <a:pt x="2895816" y="-1098"/>
                    <a:pt x="3487285" y="-2231"/>
                    <a:pt x="3730611" y="4566"/>
                  </a:cubicBezTo>
                  <a:cubicBezTo>
                    <a:pt x="3824197" y="6832"/>
                    <a:pt x="3882221" y="3433"/>
                    <a:pt x="3927143" y="15895"/>
                  </a:cubicBezTo>
                  <a:cubicBezTo>
                    <a:pt x="3955219" y="22692"/>
                    <a:pt x="3973936" y="34020"/>
                    <a:pt x="3983295" y="48747"/>
                  </a:cubicBezTo>
                  <a:cubicBezTo>
                    <a:pt x="3996397" y="66872"/>
                    <a:pt x="3996397" y="100857"/>
                    <a:pt x="3983295" y="118982"/>
                  </a:cubicBezTo>
                  <a:cubicBezTo>
                    <a:pt x="3973936" y="133709"/>
                    <a:pt x="3949604" y="145037"/>
                    <a:pt x="3927143" y="151834"/>
                  </a:cubicBezTo>
                  <a:cubicBezTo>
                    <a:pt x="3902810" y="158631"/>
                    <a:pt x="3872863" y="162030"/>
                    <a:pt x="3846658" y="157498"/>
                  </a:cubicBezTo>
                  <a:cubicBezTo>
                    <a:pt x="3816711" y="151834"/>
                    <a:pt x="3771789" y="130310"/>
                    <a:pt x="3758687" y="111052"/>
                  </a:cubicBezTo>
                  <a:cubicBezTo>
                    <a:pt x="3745584" y="91794"/>
                    <a:pt x="3753071" y="58942"/>
                    <a:pt x="3771789" y="41950"/>
                  </a:cubicBezTo>
                  <a:cubicBezTo>
                    <a:pt x="3790506" y="23824"/>
                    <a:pt x="3841043" y="9098"/>
                    <a:pt x="3874734" y="9098"/>
                  </a:cubicBezTo>
                  <a:cubicBezTo>
                    <a:pt x="3908426" y="9098"/>
                    <a:pt x="3957091" y="24957"/>
                    <a:pt x="3977680" y="41950"/>
                  </a:cubicBezTo>
                  <a:cubicBezTo>
                    <a:pt x="3996397" y="58942"/>
                    <a:pt x="4002013" y="92927"/>
                    <a:pt x="3988910" y="112185"/>
                  </a:cubicBezTo>
                  <a:cubicBezTo>
                    <a:pt x="3977680" y="130310"/>
                    <a:pt x="3955219" y="145037"/>
                    <a:pt x="3900939" y="157498"/>
                  </a:cubicBezTo>
                  <a:cubicBezTo>
                    <a:pt x="3696919" y="201679"/>
                    <a:pt x="2749820" y="135975"/>
                    <a:pt x="2238836" y="138240"/>
                  </a:cubicBezTo>
                  <a:cubicBezTo>
                    <a:pt x="1798977" y="140506"/>
                    <a:pt x="1392810" y="147303"/>
                    <a:pt x="1014719" y="162030"/>
                  </a:cubicBezTo>
                  <a:cubicBezTo>
                    <a:pt x="685293" y="174491"/>
                    <a:pt x="222974" y="228867"/>
                    <a:pt x="93824" y="216406"/>
                  </a:cubicBezTo>
                  <a:cubicBezTo>
                    <a:pt x="58261" y="211874"/>
                    <a:pt x="45159" y="207343"/>
                    <a:pt x="28314" y="197147"/>
                  </a:cubicBezTo>
                  <a:cubicBezTo>
                    <a:pt x="13340" y="188085"/>
                    <a:pt x="237" y="171092"/>
                    <a:pt x="237" y="157498"/>
                  </a:cubicBezTo>
                  <a:cubicBezTo>
                    <a:pt x="-1634" y="143904"/>
                    <a:pt x="7724" y="125779"/>
                    <a:pt x="22698" y="115584"/>
                  </a:cubicBezTo>
                  <a:cubicBezTo>
                    <a:pt x="35800" y="105388"/>
                    <a:pt x="84466" y="92927"/>
                    <a:pt x="84466" y="92927"/>
                  </a:cubicBezTo>
                </a:path>
              </a:pathLst>
            </a:custGeom>
            <a:solidFill>
              <a:srgbClr val="F2B70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243474" y="2155320"/>
            <a:ext cx="6348289" cy="7102980"/>
          </a:xfrm>
          <a:custGeom>
            <a:avLst/>
            <a:gdLst/>
            <a:ahLst/>
            <a:cxnLst/>
            <a:rect l="l" t="t" r="r" b="b"/>
            <a:pathLst>
              <a:path w="6348289" h="7102980">
                <a:moveTo>
                  <a:pt x="0" y="0"/>
                </a:moveTo>
                <a:lnTo>
                  <a:pt x="6348289" y="0"/>
                </a:lnTo>
                <a:lnTo>
                  <a:pt x="6348289" y="7102980"/>
                </a:lnTo>
                <a:lnTo>
                  <a:pt x="0" y="7102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273856" y="571500"/>
            <a:ext cx="13748003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 algn="l">
              <a:lnSpc>
                <a:spcPts val="7200"/>
              </a:lnSpc>
              <a:buAutoNum type="arabicPeriod"/>
            </a:pPr>
            <a:r>
              <a:rPr lang="en-US" sz="6000" spc="-12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Vị trí địa lí, hình dạng và kích thước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91763" y="3626687"/>
            <a:ext cx="11405180" cy="6130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just">
              <a:lnSpc>
                <a:spcPts val="699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Hình dạng:</a:t>
            </a:r>
            <a:r>
              <a:rPr lang="en-US" sz="399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Châu Phi có dạng hình khối rõ rệt, đường bờ biển ít bị chia cắt, có rất ít các vịnh biển, bán đảo và đảo.</a:t>
            </a:r>
          </a:p>
          <a:p>
            <a:pPr marL="863596" lvl="1" indent="-431798" algn="just">
              <a:lnSpc>
                <a:spcPts val="699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Kích thước:</a:t>
            </a:r>
            <a:r>
              <a:rPr lang="en-US" sz="399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Châu Phi có diện tích 30,3 triệu km², lớn thứ ba thế giới (sau châu Á và châu Mĩ). Phần đất liền kéo dài từ khoảng 37°B đến 35°N.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18531" y="2538578"/>
            <a:ext cx="846844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spc="-120">
                <a:solidFill>
                  <a:srgbClr val="000000"/>
                </a:solidFill>
                <a:latin typeface="Vollkorn Bold"/>
                <a:ea typeface="Vollkorn Bold"/>
                <a:cs typeface="Vollkorn Bold"/>
                <a:sym typeface="Vollkorn Bold"/>
              </a:rPr>
              <a:t>Hình dạng &amp; kích thước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5C6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CHÂU PHI-Giới thiệu về vị trí, tự nhiênChâu Phi-Một châu lục thú vị (em thu âm hơi chán) - Africa">
            <a:hlinkClick r:id="" action="ppaction://media"/>
            <a:extLst>
              <a:ext uri="{FF2B5EF4-FFF2-40B4-BE49-F238E27FC236}">
                <a16:creationId xmlns:a16="http://schemas.microsoft.com/office/drawing/2014/main" id="{BD1FFA73-AFF7-61B3-C48A-CDEA6228DE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8779" y="965200"/>
            <a:ext cx="14790440" cy="83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33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257</Words>
  <Application>Microsoft Office PowerPoint</Application>
  <PresentationFormat>Custom</PresentationFormat>
  <Paragraphs>19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Vollkorn</vt:lpstr>
      <vt:lpstr>Arial</vt:lpstr>
      <vt:lpstr>Marty Two</vt:lpstr>
      <vt:lpstr>Faustina Bold</vt:lpstr>
      <vt:lpstr>Muli Bold</vt:lpstr>
      <vt:lpstr>Baloo</vt:lpstr>
      <vt:lpstr>Vollkorn Bold</vt:lpstr>
      <vt:lpstr>Noto Sans</vt:lpstr>
      <vt:lpstr>Calibri</vt:lpstr>
      <vt:lpstr>Noto Sans Bold</vt:lpstr>
      <vt:lpstr>TT Commons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cp:lastModifiedBy>DINH THI DIEU LINH</cp:lastModifiedBy>
  <cp:revision>2</cp:revision>
  <dcterms:created xsi:type="dcterms:W3CDTF">2006-08-16T00:00:00Z</dcterms:created>
  <dcterms:modified xsi:type="dcterms:W3CDTF">2025-12-11T14:55:25Z</dcterms:modified>
  <dc:identifier>DAG7NsFHrkY</dc:identifier>
</cp:coreProperties>
</file>