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28" r:id="rId2"/>
    <p:sldId id="312" r:id="rId3"/>
    <p:sldId id="305" r:id="rId4"/>
    <p:sldId id="304" r:id="rId5"/>
    <p:sldId id="315" r:id="rId6"/>
    <p:sldId id="316" r:id="rId7"/>
    <p:sldId id="313" r:id="rId8"/>
    <p:sldId id="310" r:id="rId9"/>
    <p:sldId id="311" r:id="rId10"/>
    <p:sldId id="317" r:id="rId11"/>
    <p:sldId id="314" r:id="rId12"/>
    <p:sldId id="309" r:id="rId13"/>
    <p:sldId id="322" r:id="rId14"/>
    <p:sldId id="327" r:id="rId15"/>
    <p:sldId id="325" r:id="rId16"/>
    <p:sldId id="329" r:id="rId17"/>
    <p:sldId id="323" r:id="rId18"/>
    <p:sldId id="324"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9492C"/>
    <a:srgbClr val="B59069"/>
    <a:srgbClr val="E58E9E"/>
    <a:srgbClr val="F68C8D"/>
    <a:srgbClr val="F6B1B2"/>
    <a:srgbClr val="F6ACAC"/>
    <a:srgbClr val="F69093"/>
    <a:srgbClr val="F69C9C"/>
    <a:srgbClr val="F6ADAC"/>
    <a:srgbClr val="F6A9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0" autoAdjust="0"/>
  </p:normalViewPr>
  <p:slideViewPr>
    <p:cSldViewPr snapToGrid="0">
      <p:cViewPr varScale="1">
        <p:scale>
          <a:sx n="47" d="100"/>
          <a:sy n="47" d="100"/>
        </p:scale>
        <p:origin x="101" y="60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93746-691D-44BF-88F4-C71E7C3A0484}" type="datetimeFigureOut">
              <a:rPr lang="zh-CN" altLang="en-US" smtClean="0"/>
              <a:t>2025/12/9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EBD20-9479-41D4-8E95-E3C079DB6F40}" type="slidenum">
              <a:rPr lang="zh-CN" altLang="en-US" smtClean="0"/>
              <a:t>‹#›</a:t>
            </a:fld>
            <a:endParaRPr lang="zh-CN" altLang="en-US"/>
          </a:p>
        </p:txBody>
      </p:sp>
    </p:spTree>
    <p:extLst>
      <p:ext uri="{BB962C8B-B14F-4D97-AF65-F5344CB8AC3E}">
        <p14:creationId xmlns:p14="http://schemas.microsoft.com/office/powerpoint/2010/main" val="2052249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420629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928497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phút</a:t>
            </a:r>
            <a:r>
              <a:rPr lang="en-US" dirty="0"/>
              <a:t>/</a:t>
            </a:r>
            <a:r>
              <a:rPr lang="en-US"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05770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32576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86718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404208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697018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763406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phút</a:t>
            </a:r>
            <a:r>
              <a:rPr lang="en-US" dirty="0"/>
              <a:t>/</a:t>
            </a:r>
            <a:r>
              <a:rPr lang="en-US"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32947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400725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39353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58454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phút</a:t>
            </a:r>
            <a:r>
              <a:rPr lang="en-US" dirty="0"/>
              <a:t>/</a:t>
            </a:r>
            <a:r>
              <a:rPr lang="en-US"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204860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30707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398159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phút</a:t>
            </a:r>
            <a:r>
              <a:rPr lang="en-US" dirty="0"/>
              <a:t>/</a:t>
            </a:r>
            <a:r>
              <a:rPr lang="en-US"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67653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69049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48716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92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28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72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3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00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32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30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37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925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926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500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08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162821" y="-980182"/>
            <a:ext cx="2788835" cy="2743200"/>
          </a:xfrm>
          <a:prstGeom prst="rect">
            <a:avLst/>
          </a:prstGeom>
        </p:spPr>
      </p:pic>
      <p:sp>
        <p:nvSpPr>
          <p:cNvPr id="24" name="Rectangle 23"/>
          <p:cNvSpPr/>
          <p:nvPr/>
        </p:nvSpPr>
        <p:spPr>
          <a:xfrm>
            <a:off x="6987552" y="460115"/>
            <a:ext cx="4365521" cy="1169551"/>
          </a:xfrm>
          <a:prstGeom prst="rect">
            <a:avLst/>
          </a:prstGeom>
        </p:spPr>
        <p:txBody>
          <a:bodyPr wrap="square">
            <a:spAutoFit/>
          </a:bodyPr>
          <a:lstStyle/>
          <a:p>
            <a:pPr algn="just"/>
            <a:r>
              <a:rPr lang="en-US" sz="3500" b="1" dirty="0">
                <a:solidFill>
                  <a:srgbClr val="FF0000"/>
                </a:solidFill>
                <a:latin typeface="Times New Roman" panose="02020603050405020304" pitchFamily="18" charset="0"/>
                <a:cs typeface="Times New Roman" panose="02020603050405020304" pitchFamily="18" charset="0"/>
              </a:rPr>
              <a:t>CHUNG KẾT CUỘC THI DIỄN GIẢ NHÍ</a:t>
            </a:r>
          </a:p>
        </p:txBody>
      </p:sp>
      <p:pic>
        <p:nvPicPr>
          <p:cNvPr id="10" name="Picture 9">
            <a:extLst>
              <a:ext uri="{FF2B5EF4-FFF2-40B4-BE49-F238E27FC236}">
                <a16:creationId xmlns:a16="http://schemas.microsoft.com/office/drawing/2014/main" id="{6B4ED566-8514-6C46-431D-5CD6649D68DE}"/>
              </a:ext>
            </a:extLst>
          </p:cNvPr>
          <p:cNvPicPr>
            <a:picLocks noChangeAspect="1"/>
          </p:cNvPicPr>
          <p:nvPr/>
        </p:nvPicPr>
        <p:blipFill>
          <a:blip r:embed="rId4"/>
          <a:stretch>
            <a:fillRect/>
          </a:stretch>
        </p:blipFill>
        <p:spPr>
          <a:xfrm>
            <a:off x="0" y="-2555"/>
            <a:ext cx="6987552" cy="3988401"/>
          </a:xfrm>
          <a:prstGeom prst="rect">
            <a:avLst/>
          </a:prstGeom>
        </p:spPr>
      </p:pic>
      <p:sp>
        <p:nvSpPr>
          <p:cNvPr id="11" name="TextBox 10">
            <a:extLst>
              <a:ext uri="{FF2B5EF4-FFF2-40B4-BE49-F238E27FC236}">
                <a16:creationId xmlns:a16="http://schemas.microsoft.com/office/drawing/2014/main" id="{66671754-13BE-0ECE-CA4D-302ACB2A5343}"/>
              </a:ext>
            </a:extLst>
          </p:cNvPr>
          <p:cNvSpPr txBox="1"/>
          <p:nvPr/>
        </p:nvSpPr>
        <p:spPr>
          <a:xfrm>
            <a:off x="700618" y="3571489"/>
            <a:ext cx="7457259" cy="3046988"/>
          </a:xfrm>
          <a:prstGeom prst="rect">
            <a:avLst/>
          </a:prstGeom>
          <a:noFill/>
        </p:spPr>
        <p:txBody>
          <a:bodyPr wrap="square">
            <a:spAutoFit/>
          </a:bodyPr>
          <a:lstStyle/>
          <a:p>
            <a:pPr algn="ctr" rtl="0"/>
            <a:r>
              <a:rPr lang="vi-VN" sz="3200" b="1" i="0" dirty="0">
                <a:solidFill>
                  <a:srgbClr val="000000"/>
                </a:solidFill>
                <a:effectLst/>
                <a:latin typeface="+mj-lt"/>
              </a:rPr>
              <a:t>DIỄN GIẢ NHÍ</a:t>
            </a:r>
            <a:endParaRPr lang="vi-VN" sz="3200" dirty="0">
              <a:effectLst/>
              <a:latin typeface="+mj-lt"/>
            </a:endParaRPr>
          </a:p>
          <a:p>
            <a:pPr algn="l" rtl="0"/>
            <a:r>
              <a:rPr lang="vi-VN" sz="3200" b="1" i="0" dirty="0">
                <a:solidFill>
                  <a:srgbClr val="000000"/>
                </a:solidFill>
                <a:effectLst/>
                <a:latin typeface="+mj-lt"/>
              </a:rPr>
              <a:t>Đối tượng: </a:t>
            </a:r>
            <a:r>
              <a:rPr lang="vi-VN" sz="3200" b="0" i="0" dirty="0">
                <a:solidFill>
                  <a:srgbClr val="000000"/>
                </a:solidFill>
                <a:effectLst/>
                <a:latin typeface="+mj-lt"/>
              </a:rPr>
              <a:t>2 đội chơi lớp 6A</a:t>
            </a:r>
            <a:endParaRPr lang="vi-VN" sz="3200" dirty="0">
              <a:effectLst/>
              <a:latin typeface="+mj-lt"/>
            </a:endParaRPr>
          </a:p>
          <a:p>
            <a:pPr algn="l" rtl="0"/>
            <a:r>
              <a:rPr lang="vi-VN" sz="3200" b="1" i="0" dirty="0">
                <a:solidFill>
                  <a:srgbClr val="000000"/>
                </a:solidFill>
                <a:effectLst/>
                <a:latin typeface="+mj-lt"/>
              </a:rPr>
              <a:t>Hình thức:</a:t>
            </a:r>
            <a:r>
              <a:rPr lang="vi-VN" sz="3200" b="0" i="0" dirty="0">
                <a:solidFill>
                  <a:srgbClr val="000000"/>
                </a:solidFill>
                <a:effectLst/>
                <a:latin typeface="+mj-lt"/>
              </a:rPr>
              <a:t> Trình bày bài nói đã chuẩn bị.</a:t>
            </a:r>
            <a:endParaRPr lang="vi-VN" sz="3200" dirty="0">
              <a:effectLst/>
              <a:latin typeface="+mj-lt"/>
            </a:endParaRPr>
          </a:p>
          <a:p>
            <a:pPr algn="l" rtl="0"/>
            <a:r>
              <a:rPr lang="vi-VN" sz="3200" b="1" i="0" dirty="0">
                <a:solidFill>
                  <a:srgbClr val="000000"/>
                </a:solidFill>
                <a:effectLst/>
                <a:latin typeface="+mj-lt"/>
              </a:rPr>
              <a:t>Nội dung:</a:t>
            </a:r>
            <a:r>
              <a:rPr lang="vi-VN" sz="3200" b="0" i="0" dirty="0">
                <a:solidFill>
                  <a:srgbClr val="000000"/>
                </a:solidFill>
                <a:effectLst/>
                <a:latin typeface="+mj-lt"/>
              </a:rPr>
              <a:t> Trình bày ý kiến về một vấn đề trong đời sống gia đình</a:t>
            </a:r>
            <a:endParaRPr lang="vi-VN" sz="3200" dirty="0">
              <a:effectLst/>
              <a:latin typeface="+mj-lt"/>
            </a:endParaRPr>
          </a:p>
          <a:p>
            <a:pPr algn="l" rtl="0"/>
            <a:r>
              <a:rPr lang="vi-VN" sz="3200" b="1" i="0" dirty="0">
                <a:solidFill>
                  <a:srgbClr val="000000"/>
                </a:solidFill>
                <a:effectLst/>
                <a:latin typeface="+mj-lt"/>
              </a:rPr>
              <a:t>Thời gian:</a:t>
            </a:r>
            <a:r>
              <a:rPr lang="vi-VN" sz="3200" b="0" i="0" dirty="0">
                <a:solidFill>
                  <a:srgbClr val="000000"/>
                </a:solidFill>
                <a:effectLst/>
                <a:latin typeface="+mj-lt"/>
              </a:rPr>
              <a:t> 5-7'</a:t>
            </a:r>
            <a:endParaRPr lang="vi-VN" sz="3200" dirty="0">
              <a:effectLst/>
              <a:latin typeface="+mj-lt"/>
            </a:endParaRPr>
          </a:p>
        </p:txBody>
      </p:sp>
      <p:pic>
        <p:nvPicPr>
          <p:cNvPr id="13" name="Picture 12">
            <a:extLst>
              <a:ext uri="{FF2B5EF4-FFF2-40B4-BE49-F238E27FC236}">
                <a16:creationId xmlns:a16="http://schemas.microsoft.com/office/drawing/2014/main" id="{5F0089FA-C9DC-151D-6118-E10C75AB4824}"/>
              </a:ext>
            </a:extLst>
          </p:cNvPr>
          <p:cNvPicPr>
            <a:picLocks noChangeAspect="1"/>
          </p:cNvPicPr>
          <p:nvPr/>
        </p:nvPicPr>
        <p:blipFill>
          <a:blip r:embed="rId5"/>
          <a:stretch>
            <a:fillRect/>
          </a:stretch>
        </p:blipFill>
        <p:spPr>
          <a:xfrm>
            <a:off x="8157876" y="2048544"/>
            <a:ext cx="4034123" cy="5195781"/>
          </a:xfrm>
          <a:prstGeom prst="rect">
            <a:avLst/>
          </a:prstGeom>
        </p:spPr>
      </p:pic>
    </p:spTree>
    <p:extLst>
      <p:ext uri="{BB962C8B-B14F-4D97-AF65-F5344CB8AC3E}">
        <p14:creationId xmlns:p14="http://schemas.microsoft.com/office/powerpoint/2010/main" val="3507602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7506465">
            <a:off x="9307171" y="-1513997"/>
            <a:ext cx="2455429" cy="3027995"/>
          </a:xfrm>
          <a:prstGeom prst="rect">
            <a:avLst/>
          </a:prstGeom>
        </p:spPr>
      </p:pic>
      <p:pic>
        <p:nvPicPr>
          <p:cNvPr id="3" name="Picture 3"/>
          <p:cNvPicPr>
            <a:picLocks noChangeAspect="1"/>
          </p:cNvPicPr>
          <p:nvPr/>
        </p:nvPicPr>
        <p:blipFill>
          <a:blip r:embed="rId4"/>
          <a:srcRect t="5625" b="5624"/>
          <a:stretch>
            <a:fillRect/>
          </a:stretch>
        </p:blipFill>
        <p:spPr>
          <a:xfrm>
            <a:off x="0" y="1574800"/>
            <a:ext cx="12192000" cy="67898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304801" y="313958"/>
            <a:ext cx="1620035" cy="1561125"/>
          </a:xfrm>
          <a:prstGeom prst="rect">
            <a:avLst/>
          </a:prstGeom>
        </p:spPr>
      </p:pic>
      <p:sp>
        <p:nvSpPr>
          <p:cNvPr id="6" name="Rectangle 5"/>
          <p:cNvSpPr/>
          <p:nvPr/>
        </p:nvSpPr>
        <p:spPr>
          <a:xfrm>
            <a:off x="698206" y="2426396"/>
            <a:ext cx="7189406" cy="584775"/>
          </a:xfrm>
          <a:prstGeom prst="rect">
            <a:avLst/>
          </a:prstGeom>
        </p:spPr>
        <p:txBody>
          <a:bodyPr wrap="square">
            <a:spAutoFit/>
          </a:bodyPr>
          <a:lstStyle/>
          <a:p>
            <a:pPr algn="just"/>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Phát</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suy</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nghĩ</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lời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ơn</a:t>
            </a:r>
            <a:endParaRPr 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4292909" y="1044086"/>
            <a:ext cx="3606180" cy="830997"/>
          </a:xfrm>
          <a:prstGeom prst="rect">
            <a:avLst/>
          </a:prstGeom>
        </p:spPr>
        <p:txBody>
          <a:bodyPr wrap="square">
            <a:spAutoFit/>
          </a:bodyPr>
          <a:lstStyle/>
          <a:p>
            <a:pPr algn="just"/>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3.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Kết</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thúc</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964" y="2965243"/>
            <a:ext cx="10526069" cy="3754874"/>
          </a:xfrm>
          <a:prstGeom prst="rect">
            <a:avLst/>
          </a:prstGeom>
        </p:spPr>
        <p:txBody>
          <a:bodyPr wrap="square">
            <a:spAutoFit/>
          </a:bodyPr>
          <a:lstStyle/>
          <a:p>
            <a:pPr algn="just">
              <a:lnSpc>
                <a:spcPct val="150000"/>
              </a:lnSpc>
            </a:pP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Ví</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dụ</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việc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cần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trở</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tổ</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ấm</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yêu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thương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Trên đây là ý kiến của cá nhân tôi trong vấn đề: «Những việc cần làm để gia đình trở thành một tổ ấm yêu thương». Tôi mong rằng, qua bài chia sẻ của mình, các bạn sẽ thêm yêu quý, trân trọng và yêu thương gia đình của mình. Mong muốn hơn nữa rằng các bạn sẽ hiểu được những tâm tư, tình cảm, nỗi khổ của bậc làm cha mẹ để từ đó thấu hiểu và giúp gia đình trở thành một tổ ấm yêu 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ôi xin cảm ơn các bạn và thầy cô đã lắng nghe.</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60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0243" y="4006132"/>
            <a:ext cx="3532561" cy="37507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065049" y="3429000"/>
            <a:ext cx="2743200" cy="2743200"/>
          </a:xfrm>
          <a:prstGeom prst="rect">
            <a:avLst/>
          </a:prstGeom>
        </p:spPr>
      </p:pic>
      <p:pic>
        <p:nvPicPr>
          <p:cNvPr id="4" name="Picture 4"/>
          <p:cNvPicPr>
            <a:picLocks noChangeAspect="1"/>
          </p:cNvPicPr>
          <p:nvPr/>
        </p:nvPicPr>
        <p:blipFill>
          <a:blip r:embed="rId5"/>
          <a:srcRect/>
          <a:stretch>
            <a:fillRect/>
          </a:stretch>
        </p:blipFill>
        <p:spPr>
          <a:xfrm>
            <a:off x="4824879" y="1190758"/>
            <a:ext cx="6681321" cy="447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0800555" y="216051"/>
            <a:ext cx="1411291" cy="135997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8570765">
            <a:off x="-966452" y="-997785"/>
            <a:ext cx="2758245" cy="2743200"/>
          </a:xfrm>
          <a:prstGeom prst="rect">
            <a:avLst/>
          </a:prstGeom>
        </p:spPr>
      </p:pic>
      <p:pic>
        <p:nvPicPr>
          <p:cNvPr id="10" name="Picture 5"/>
          <p:cNvPicPr>
            <a:picLocks noChangeAspect="1"/>
          </p:cNvPicPr>
          <p:nvPr/>
        </p:nvPicPr>
        <p:blipFill>
          <a:blip r:embed="rId8"/>
          <a:srcRect/>
          <a:stretch>
            <a:fillRect/>
          </a:stretch>
        </p:blipFill>
        <p:spPr>
          <a:xfrm flipH="1">
            <a:off x="147685" y="3685795"/>
            <a:ext cx="3192872" cy="3073258"/>
          </a:xfrm>
          <a:prstGeom prst="rect">
            <a:avLst/>
          </a:prstGeom>
        </p:spPr>
      </p:pic>
      <p:pic>
        <p:nvPicPr>
          <p:cNvPr id="7" name="Picture 6"/>
          <p:cNvPicPr>
            <a:picLocks noChangeAspect="1"/>
          </p:cNvPicPr>
          <p:nvPr/>
        </p:nvPicPr>
        <p:blipFill>
          <a:blip r:embed="rId9"/>
          <a:stretch>
            <a:fillRect/>
          </a:stretch>
        </p:blipFill>
        <p:spPr>
          <a:xfrm>
            <a:off x="5056725" y="2299935"/>
            <a:ext cx="6017274" cy="2139881"/>
          </a:xfrm>
          <a:prstGeom prst="rect">
            <a:avLst/>
          </a:prstGeom>
        </p:spPr>
      </p:pic>
    </p:spTree>
    <p:extLst>
      <p:ext uri="{BB962C8B-B14F-4D97-AF65-F5344CB8AC3E}">
        <p14:creationId xmlns:p14="http://schemas.microsoft.com/office/powerpoint/2010/main" val="312530574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3"/>
          <a:srcRect/>
          <a:stretch>
            <a:fillRect/>
          </a:stretch>
        </p:blipFill>
        <p:spPr>
          <a:xfrm rot="5400000">
            <a:off x="-3479713" y="205069"/>
            <a:ext cx="9557200" cy="6403324"/>
          </a:xfrm>
          <a:prstGeom prst="rect">
            <a:avLst/>
          </a:prstGeom>
        </p:spPr>
      </p:pic>
      <p:pic>
        <p:nvPicPr>
          <p:cNvPr id="5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0811129" y="-685800"/>
            <a:ext cx="2788835" cy="27432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95085948"/>
              </p:ext>
            </p:extLst>
          </p:nvPr>
        </p:nvGraphicFramePr>
        <p:xfrm>
          <a:off x="1091041" y="1876824"/>
          <a:ext cx="10009918" cy="4294415"/>
        </p:xfrm>
        <a:graphic>
          <a:graphicData uri="http://schemas.openxmlformats.org/drawingml/2006/table">
            <a:tbl>
              <a:tblPr firstRow="1" bandRow="1">
                <a:tableStyleId>{5940675A-B579-460E-94D1-54222C63F5DA}</a:tableStyleId>
              </a:tblPr>
              <a:tblGrid>
                <a:gridCol w="5004959">
                  <a:extLst>
                    <a:ext uri="{9D8B030D-6E8A-4147-A177-3AD203B41FA5}">
                      <a16:colId xmlns:a16="http://schemas.microsoft.com/office/drawing/2014/main" val="20000"/>
                    </a:ext>
                  </a:extLst>
                </a:gridCol>
                <a:gridCol w="5004959">
                  <a:extLst>
                    <a:ext uri="{9D8B030D-6E8A-4147-A177-3AD203B41FA5}">
                      <a16:colId xmlns:a16="http://schemas.microsoft.com/office/drawing/2014/main" val="20001"/>
                    </a:ext>
                  </a:extLst>
                </a:gridCol>
              </a:tblGrid>
              <a:tr h="553069">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nghe</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B59069"/>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nói</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B59069"/>
                    </a:solidFill>
                  </a:tcPr>
                </a:tc>
                <a:extLst>
                  <a:ext uri="{0D108BD9-81ED-4DB2-BD59-A6C34878D82A}">
                    <a16:rowId xmlns:a16="http://schemas.microsoft.com/office/drawing/2014/main" val="10000"/>
                  </a:ext>
                </a:extLst>
              </a:tr>
              <a:tr h="3741346">
                <a:tc>
                  <a:txBody>
                    <a:bodyPr/>
                    <a:lstStyle/>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Chia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sẻ</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nêu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nhận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bày</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với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thái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tôn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trọng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thể</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trao</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đổi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vi-VN" sz="2800" dirty="0">
                          <a:solidFill>
                            <a:prstClr val="black">
                              <a:lumMod val="95000"/>
                              <a:lumOff val="5000"/>
                            </a:prstClr>
                          </a:solidFill>
                          <a:latin typeface="Times New Roman" panose="02020603050405020304" pitchFamily="18" charset="0"/>
                          <a:cs typeface="Times New Roman" panose="02020603050405020304" pitchFamily="18" charset="0"/>
                        </a:rPr>
                        <a:t> (chủ đề, đề tài...)</a:t>
                      </a:r>
                      <a:endParaRPr lang="en-US" sz="28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bày</a:t>
                      </a:r>
                      <a:r>
                        <a:rPr lang="vi-VN" sz="2800" dirty="0">
                          <a:solidFill>
                            <a:prstClr val="black">
                              <a:lumMod val="95000"/>
                              <a:lumOff val="5000"/>
                            </a:prstClr>
                          </a:solidFill>
                          <a:latin typeface="Times New Roman" panose="02020603050405020304" pitchFamily="18" charset="0"/>
                          <a:cs typeface="Times New Roman" panose="02020603050405020304" pitchFamily="18" charset="0"/>
                        </a:rPr>
                        <a:t> (ngôn ngữ, giọng điệu, cử chỉ...)</a:t>
                      </a:r>
                      <a:endParaRPr lang="en-US" sz="2800" dirty="0">
                        <a:solidFill>
                          <a:prstClr val="black">
                            <a:lumMod val="95000"/>
                            <a:lumOff val="5000"/>
                          </a:prst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Tiếp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góp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đáng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cầu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thị</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nghe</a:t>
                      </a:r>
                      <a:endParaRPr lang="en-US" sz="28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endParaRPr lang="vi-VN" sz="28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Trao</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đổi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điều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nghe</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chưa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Trả</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nghe</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nếu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bl>
          </a:graphicData>
        </a:graphic>
      </p:graphicFrame>
      <p:sp>
        <p:nvSpPr>
          <p:cNvPr id="24" name="Rectangle 23"/>
          <p:cNvSpPr/>
          <p:nvPr/>
        </p:nvSpPr>
        <p:spPr>
          <a:xfrm>
            <a:off x="2166425" y="1033694"/>
            <a:ext cx="8299937" cy="584775"/>
          </a:xfrm>
          <a:prstGeom prst="rect">
            <a:avLst/>
          </a:prstGeom>
        </p:spPr>
        <p:txBody>
          <a:bodyPr wrap="square">
            <a:spAutoFit/>
          </a:bodyPr>
          <a:lstStyle/>
          <a:p>
            <a:pPr algn="just"/>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Trao</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đổi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gợi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sau</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1197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2003" r="2003"/>
          <a:stretch>
            <a:fillRect/>
          </a:stretch>
        </p:blipFill>
        <p:spPr>
          <a:xfrm>
            <a:off x="-169180" y="3594633"/>
            <a:ext cx="12530359" cy="3263367"/>
          </a:xfrm>
          <a:prstGeom prst="rect">
            <a:avLst/>
          </a:prstGeom>
        </p:spPr>
      </p:pic>
      <p:pic>
        <p:nvPicPr>
          <p:cNvPr id="4" name="Picture 3">
            <a:extLst>
              <a:ext uri="{FF2B5EF4-FFF2-40B4-BE49-F238E27FC236}">
                <a16:creationId xmlns:a16="http://schemas.microsoft.com/office/drawing/2014/main" id="{4665E6B7-AA59-3C27-953A-DB51D596AA37}"/>
              </a:ext>
            </a:extLst>
          </p:cNvPr>
          <p:cNvPicPr>
            <a:picLocks noChangeAspect="1"/>
          </p:cNvPicPr>
          <p:nvPr/>
        </p:nvPicPr>
        <p:blipFill>
          <a:blip r:embed="rId4"/>
          <a:stretch>
            <a:fillRect/>
          </a:stretch>
        </p:blipFill>
        <p:spPr>
          <a:xfrm>
            <a:off x="5640165" y="234739"/>
            <a:ext cx="6312349" cy="6312349"/>
          </a:xfrm>
          <a:prstGeom prst="rect">
            <a:avLst/>
          </a:prstGeom>
        </p:spPr>
      </p:pic>
      <p:pic>
        <p:nvPicPr>
          <p:cNvPr id="8" name="Picture 7">
            <a:extLst>
              <a:ext uri="{FF2B5EF4-FFF2-40B4-BE49-F238E27FC236}">
                <a16:creationId xmlns:a16="http://schemas.microsoft.com/office/drawing/2014/main" id="{5E33CC9D-5578-EE2A-4A2B-77C561223781}"/>
              </a:ext>
            </a:extLst>
          </p:cNvPr>
          <p:cNvPicPr>
            <a:picLocks noChangeAspect="1"/>
          </p:cNvPicPr>
          <p:nvPr/>
        </p:nvPicPr>
        <p:blipFill>
          <a:blip r:embed="rId5"/>
          <a:stretch>
            <a:fillRect/>
          </a:stretch>
        </p:blipFill>
        <p:spPr>
          <a:xfrm>
            <a:off x="410945" y="102751"/>
            <a:ext cx="4649095" cy="6576323"/>
          </a:xfrm>
          <a:prstGeom prst="rect">
            <a:avLst/>
          </a:prstGeom>
        </p:spPr>
      </p:pic>
    </p:spTree>
    <p:extLst>
      <p:ext uri="{BB962C8B-B14F-4D97-AF65-F5344CB8AC3E}">
        <p14:creationId xmlns:p14="http://schemas.microsoft.com/office/powerpoint/2010/main" val="5675652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162821" y="-980182"/>
            <a:ext cx="2788835" cy="2743200"/>
          </a:xfrm>
          <a:prstGeom prst="rect">
            <a:avLst/>
          </a:prstGeom>
        </p:spPr>
      </p:pic>
      <p:sp>
        <p:nvSpPr>
          <p:cNvPr id="24" name="Rectangle 23"/>
          <p:cNvSpPr/>
          <p:nvPr/>
        </p:nvSpPr>
        <p:spPr>
          <a:xfrm>
            <a:off x="6987552" y="460115"/>
            <a:ext cx="4365521" cy="1169551"/>
          </a:xfrm>
          <a:prstGeom prst="rect">
            <a:avLst/>
          </a:prstGeom>
        </p:spPr>
        <p:txBody>
          <a:bodyPr wrap="square">
            <a:spAutoFit/>
          </a:bodyPr>
          <a:lstStyle/>
          <a:p>
            <a:pPr algn="just"/>
            <a:r>
              <a:rPr lang="en-US" sz="3500" b="1" dirty="0">
                <a:solidFill>
                  <a:srgbClr val="FF0000"/>
                </a:solidFill>
                <a:latin typeface="Times New Roman" panose="02020603050405020304" pitchFamily="18" charset="0"/>
                <a:cs typeface="Times New Roman" panose="02020603050405020304" pitchFamily="18" charset="0"/>
              </a:rPr>
              <a:t>CHUNG KẾT CUỘC THI DIỄN GIẢ NHÍ</a:t>
            </a:r>
          </a:p>
        </p:txBody>
      </p:sp>
      <p:pic>
        <p:nvPicPr>
          <p:cNvPr id="10" name="Picture 9">
            <a:extLst>
              <a:ext uri="{FF2B5EF4-FFF2-40B4-BE49-F238E27FC236}">
                <a16:creationId xmlns:a16="http://schemas.microsoft.com/office/drawing/2014/main" id="{6B4ED566-8514-6C46-431D-5CD6649D68DE}"/>
              </a:ext>
            </a:extLst>
          </p:cNvPr>
          <p:cNvPicPr>
            <a:picLocks noChangeAspect="1"/>
          </p:cNvPicPr>
          <p:nvPr/>
        </p:nvPicPr>
        <p:blipFill>
          <a:blip r:embed="rId4"/>
          <a:stretch>
            <a:fillRect/>
          </a:stretch>
        </p:blipFill>
        <p:spPr>
          <a:xfrm>
            <a:off x="0" y="-2555"/>
            <a:ext cx="6987552" cy="3988401"/>
          </a:xfrm>
          <a:prstGeom prst="rect">
            <a:avLst/>
          </a:prstGeom>
        </p:spPr>
      </p:pic>
      <p:sp>
        <p:nvSpPr>
          <p:cNvPr id="11" name="TextBox 10">
            <a:extLst>
              <a:ext uri="{FF2B5EF4-FFF2-40B4-BE49-F238E27FC236}">
                <a16:creationId xmlns:a16="http://schemas.microsoft.com/office/drawing/2014/main" id="{66671754-13BE-0ECE-CA4D-302ACB2A5343}"/>
              </a:ext>
            </a:extLst>
          </p:cNvPr>
          <p:cNvSpPr txBox="1"/>
          <p:nvPr/>
        </p:nvSpPr>
        <p:spPr>
          <a:xfrm>
            <a:off x="700618" y="3571489"/>
            <a:ext cx="7457259" cy="3046988"/>
          </a:xfrm>
          <a:prstGeom prst="rect">
            <a:avLst/>
          </a:prstGeom>
          <a:noFill/>
        </p:spPr>
        <p:txBody>
          <a:bodyPr wrap="square">
            <a:spAutoFit/>
          </a:bodyPr>
          <a:lstStyle/>
          <a:p>
            <a:pPr algn="ctr" rtl="0"/>
            <a:r>
              <a:rPr lang="vi-VN" sz="3200" b="1" i="0" dirty="0">
                <a:solidFill>
                  <a:srgbClr val="000000"/>
                </a:solidFill>
                <a:effectLst/>
                <a:latin typeface="+mj-lt"/>
              </a:rPr>
              <a:t>DIỄN GIẢ NHÍ</a:t>
            </a:r>
            <a:endParaRPr lang="vi-VN" sz="3200" dirty="0">
              <a:effectLst/>
              <a:latin typeface="+mj-lt"/>
            </a:endParaRPr>
          </a:p>
          <a:p>
            <a:pPr algn="l" rtl="0"/>
            <a:r>
              <a:rPr lang="vi-VN" sz="3200" b="1" i="0" dirty="0">
                <a:solidFill>
                  <a:srgbClr val="000000"/>
                </a:solidFill>
                <a:effectLst/>
                <a:latin typeface="+mj-lt"/>
              </a:rPr>
              <a:t>Đối tượng: </a:t>
            </a:r>
            <a:r>
              <a:rPr lang="vi-VN" sz="3200" b="0" i="0" dirty="0">
                <a:solidFill>
                  <a:srgbClr val="000000"/>
                </a:solidFill>
                <a:effectLst/>
                <a:latin typeface="+mj-lt"/>
              </a:rPr>
              <a:t>2 đội chơi lớp 6A</a:t>
            </a:r>
            <a:endParaRPr lang="vi-VN" sz="3200" dirty="0">
              <a:effectLst/>
              <a:latin typeface="+mj-lt"/>
            </a:endParaRPr>
          </a:p>
          <a:p>
            <a:pPr algn="l" rtl="0"/>
            <a:r>
              <a:rPr lang="vi-VN" sz="3200" b="1" i="0" dirty="0">
                <a:solidFill>
                  <a:srgbClr val="000000"/>
                </a:solidFill>
                <a:effectLst/>
                <a:latin typeface="+mj-lt"/>
              </a:rPr>
              <a:t>Hình thức:</a:t>
            </a:r>
            <a:r>
              <a:rPr lang="vi-VN" sz="3200" b="0" i="0" dirty="0">
                <a:solidFill>
                  <a:srgbClr val="000000"/>
                </a:solidFill>
                <a:effectLst/>
                <a:latin typeface="+mj-lt"/>
              </a:rPr>
              <a:t> Trình bày bài nói đã chuẩn bị.</a:t>
            </a:r>
            <a:endParaRPr lang="vi-VN" sz="3200" dirty="0">
              <a:effectLst/>
              <a:latin typeface="+mj-lt"/>
            </a:endParaRPr>
          </a:p>
          <a:p>
            <a:pPr algn="l" rtl="0"/>
            <a:r>
              <a:rPr lang="vi-VN" sz="3200" b="1" i="0" dirty="0">
                <a:solidFill>
                  <a:srgbClr val="000000"/>
                </a:solidFill>
                <a:effectLst/>
                <a:latin typeface="+mj-lt"/>
              </a:rPr>
              <a:t>Nội dung:</a:t>
            </a:r>
            <a:r>
              <a:rPr lang="vi-VN" sz="3200" b="0" i="0" dirty="0">
                <a:solidFill>
                  <a:srgbClr val="000000"/>
                </a:solidFill>
                <a:effectLst/>
                <a:latin typeface="+mj-lt"/>
              </a:rPr>
              <a:t> Trình bày ý kiến về một vấn đề trong đời sống gia đình</a:t>
            </a:r>
            <a:endParaRPr lang="vi-VN" sz="3200" dirty="0">
              <a:effectLst/>
              <a:latin typeface="+mj-lt"/>
            </a:endParaRPr>
          </a:p>
          <a:p>
            <a:pPr algn="l" rtl="0"/>
            <a:r>
              <a:rPr lang="vi-VN" sz="3200" b="1" i="0" dirty="0">
                <a:solidFill>
                  <a:srgbClr val="000000"/>
                </a:solidFill>
                <a:effectLst/>
                <a:latin typeface="+mj-lt"/>
              </a:rPr>
              <a:t>Thời gian:</a:t>
            </a:r>
            <a:r>
              <a:rPr lang="vi-VN" sz="3200" b="0" i="0" dirty="0">
                <a:solidFill>
                  <a:srgbClr val="000000"/>
                </a:solidFill>
                <a:effectLst/>
                <a:latin typeface="+mj-lt"/>
              </a:rPr>
              <a:t> 5-7'</a:t>
            </a:r>
            <a:endParaRPr lang="vi-VN" sz="3200" dirty="0">
              <a:effectLst/>
              <a:latin typeface="+mj-lt"/>
            </a:endParaRPr>
          </a:p>
        </p:txBody>
      </p:sp>
      <p:pic>
        <p:nvPicPr>
          <p:cNvPr id="13" name="Picture 12">
            <a:extLst>
              <a:ext uri="{FF2B5EF4-FFF2-40B4-BE49-F238E27FC236}">
                <a16:creationId xmlns:a16="http://schemas.microsoft.com/office/drawing/2014/main" id="{5F0089FA-C9DC-151D-6118-E10C75AB4824}"/>
              </a:ext>
            </a:extLst>
          </p:cNvPr>
          <p:cNvPicPr>
            <a:picLocks noChangeAspect="1"/>
          </p:cNvPicPr>
          <p:nvPr/>
        </p:nvPicPr>
        <p:blipFill>
          <a:blip r:embed="rId5"/>
          <a:stretch>
            <a:fillRect/>
          </a:stretch>
        </p:blipFill>
        <p:spPr>
          <a:xfrm>
            <a:off x="8157876" y="2048544"/>
            <a:ext cx="4034123" cy="5195781"/>
          </a:xfrm>
          <a:prstGeom prst="rect">
            <a:avLst/>
          </a:prstGeom>
        </p:spPr>
      </p:pic>
    </p:spTree>
    <p:extLst>
      <p:ext uri="{BB962C8B-B14F-4D97-AF65-F5344CB8AC3E}">
        <p14:creationId xmlns:p14="http://schemas.microsoft.com/office/powerpoint/2010/main" val="3841226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2003" r="2003"/>
          <a:stretch>
            <a:fillRect/>
          </a:stretch>
        </p:blipFill>
        <p:spPr>
          <a:xfrm>
            <a:off x="-1" y="4066328"/>
            <a:ext cx="12467303" cy="2791672"/>
          </a:xfrm>
          <a:prstGeom prst="rect">
            <a:avLst/>
          </a:prstGeom>
        </p:spPr>
      </p:pic>
      <p:pic>
        <p:nvPicPr>
          <p:cNvPr id="8" name="Picture 7">
            <a:extLst>
              <a:ext uri="{FF2B5EF4-FFF2-40B4-BE49-F238E27FC236}">
                <a16:creationId xmlns:a16="http://schemas.microsoft.com/office/drawing/2014/main" id="{5CF1111A-F461-6D69-8DEF-D12422055B37}"/>
              </a:ext>
            </a:extLst>
          </p:cNvPr>
          <p:cNvPicPr>
            <a:picLocks noChangeAspect="1"/>
          </p:cNvPicPr>
          <p:nvPr/>
        </p:nvPicPr>
        <p:blipFill>
          <a:blip r:embed="rId4"/>
          <a:stretch>
            <a:fillRect/>
          </a:stretch>
        </p:blipFill>
        <p:spPr>
          <a:xfrm>
            <a:off x="1071716" y="77270"/>
            <a:ext cx="4850983" cy="6703460"/>
          </a:xfrm>
          <a:prstGeom prst="rect">
            <a:avLst/>
          </a:prstGeom>
        </p:spPr>
      </p:pic>
      <p:pic>
        <p:nvPicPr>
          <p:cNvPr id="4" name="Picture 3">
            <a:extLst>
              <a:ext uri="{FF2B5EF4-FFF2-40B4-BE49-F238E27FC236}">
                <a16:creationId xmlns:a16="http://schemas.microsoft.com/office/drawing/2014/main" id="{B936B572-8E22-5E54-4FC4-C1F3335663A5}"/>
              </a:ext>
            </a:extLst>
          </p:cNvPr>
          <p:cNvPicPr>
            <a:picLocks noChangeAspect="1"/>
          </p:cNvPicPr>
          <p:nvPr/>
        </p:nvPicPr>
        <p:blipFill>
          <a:blip r:embed="rId5"/>
          <a:stretch>
            <a:fillRect/>
          </a:stretch>
        </p:blipFill>
        <p:spPr>
          <a:xfrm>
            <a:off x="6725638" y="0"/>
            <a:ext cx="4938724" cy="6858000"/>
          </a:xfrm>
          <a:prstGeom prst="rect">
            <a:avLst/>
          </a:prstGeom>
        </p:spPr>
      </p:pic>
    </p:spTree>
    <p:extLst>
      <p:ext uri="{BB962C8B-B14F-4D97-AF65-F5344CB8AC3E}">
        <p14:creationId xmlns:p14="http://schemas.microsoft.com/office/powerpoint/2010/main" val="38208204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5"/>
          <a:srcRect l="2003" r="2003"/>
          <a:stretch>
            <a:fillRect/>
          </a:stretch>
        </p:blipFill>
        <p:spPr>
          <a:xfrm>
            <a:off x="-1" y="4066328"/>
            <a:ext cx="12467303" cy="2791672"/>
          </a:xfrm>
          <a:prstGeom prst="rect">
            <a:avLst/>
          </a:prstGeom>
        </p:spPr>
      </p:pic>
      <p:pic>
        <p:nvPicPr>
          <p:cNvPr id="2" name="7147829896862">
            <a:hlinkClick r:id="" action="ppaction://media"/>
            <a:extLst>
              <a:ext uri="{FF2B5EF4-FFF2-40B4-BE49-F238E27FC236}">
                <a16:creationId xmlns:a16="http://schemas.microsoft.com/office/drawing/2014/main" id="{574B0404-78BE-4714-51C5-FF97031AD7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4" y="92074"/>
            <a:ext cx="11932777" cy="6712187"/>
          </a:xfrm>
          <a:prstGeom prst="rect">
            <a:avLst/>
          </a:prstGeom>
        </p:spPr>
      </p:pic>
    </p:spTree>
    <p:extLst>
      <p:ext uri="{BB962C8B-B14F-4D97-AF65-F5344CB8AC3E}">
        <p14:creationId xmlns:p14="http://schemas.microsoft.com/office/powerpoint/2010/main" val="7718392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0243" y="4006132"/>
            <a:ext cx="3532561" cy="37507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065049" y="3429000"/>
            <a:ext cx="2743200" cy="2743200"/>
          </a:xfrm>
          <a:prstGeom prst="rect">
            <a:avLst/>
          </a:prstGeom>
        </p:spPr>
      </p:pic>
      <p:pic>
        <p:nvPicPr>
          <p:cNvPr id="4" name="Picture 4"/>
          <p:cNvPicPr>
            <a:picLocks noChangeAspect="1"/>
          </p:cNvPicPr>
          <p:nvPr/>
        </p:nvPicPr>
        <p:blipFill>
          <a:blip r:embed="rId5"/>
          <a:srcRect/>
          <a:stretch>
            <a:fillRect/>
          </a:stretch>
        </p:blipFill>
        <p:spPr>
          <a:xfrm>
            <a:off x="4824879" y="1190758"/>
            <a:ext cx="6681321" cy="447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0800555" y="216051"/>
            <a:ext cx="1411291" cy="135997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8570765">
            <a:off x="-966452" y="-997785"/>
            <a:ext cx="2758245" cy="2743200"/>
          </a:xfrm>
          <a:prstGeom prst="rect">
            <a:avLst/>
          </a:prstGeom>
        </p:spPr>
      </p:pic>
      <p:pic>
        <p:nvPicPr>
          <p:cNvPr id="10" name="Picture 5"/>
          <p:cNvPicPr>
            <a:picLocks noChangeAspect="1"/>
          </p:cNvPicPr>
          <p:nvPr/>
        </p:nvPicPr>
        <p:blipFill>
          <a:blip r:embed="rId8"/>
          <a:srcRect/>
          <a:stretch>
            <a:fillRect/>
          </a:stretch>
        </p:blipFill>
        <p:spPr>
          <a:xfrm flipH="1">
            <a:off x="147685" y="3685795"/>
            <a:ext cx="3192872" cy="3073258"/>
          </a:xfrm>
          <a:prstGeom prst="rect">
            <a:avLst/>
          </a:prstGeom>
        </p:spPr>
      </p:pic>
      <p:pic>
        <p:nvPicPr>
          <p:cNvPr id="8" name="Picture 7"/>
          <p:cNvPicPr>
            <a:picLocks noChangeAspect="1"/>
          </p:cNvPicPr>
          <p:nvPr/>
        </p:nvPicPr>
        <p:blipFill>
          <a:blip r:embed="rId9"/>
          <a:stretch>
            <a:fillRect/>
          </a:stretch>
        </p:blipFill>
        <p:spPr>
          <a:xfrm>
            <a:off x="4586877" y="1354246"/>
            <a:ext cx="7157324" cy="1286367"/>
          </a:xfrm>
          <a:prstGeom prst="rect">
            <a:avLst/>
          </a:prstGeom>
        </p:spPr>
      </p:pic>
      <p:sp>
        <p:nvSpPr>
          <p:cNvPr id="9" name="Rectangle 8"/>
          <p:cNvSpPr/>
          <p:nvPr/>
        </p:nvSpPr>
        <p:spPr>
          <a:xfrm>
            <a:off x="5117539" y="2364409"/>
            <a:ext cx="6096000" cy="3108543"/>
          </a:xfrm>
          <a:prstGeom prst="rect">
            <a:avLst/>
          </a:prstGeom>
        </p:spPr>
        <p:txBody>
          <a:bodyPr>
            <a:spAutoFit/>
          </a:bodyPr>
          <a:lstStyle/>
          <a:p>
            <a:pPr algn="just"/>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video/ clip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endParaRPr lang="en-US" sz="2800" b="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HS quay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clip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5759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5625" b="5625"/>
          <a:stretch>
            <a:fillRect/>
          </a:stretch>
        </p:blipFill>
        <p:spPr>
          <a:xfrm rot="10800000">
            <a:off x="3125337" y="1080690"/>
            <a:ext cx="5191409" cy="498851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780261" y="3711425"/>
            <a:ext cx="3411739" cy="362250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71729" y="-1051514"/>
            <a:ext cx="2788835" cy="27432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0070520" y="-482600"/>
            <a:ext cx="2121480" cy="2044335"/>
          </a:xfrm>
          <a:prstGeom prst="rect">
            <a:avLst/>
          </a:prstGeom>
        </p:spPr>
      </p:pic>
      <p:pic>
        <p:nvPicPr>
          <p:cNvPr id="11" name="Picture 4"/>
          <p:cNvPicPr>
            <a:picLocks noChangeAspect="1"/>
          </p:cNvPicPr>
          <p:nvPr/>
        </p:nvPicPr>
        <p:blipFill>
          <a:blip r:embed="rId7"/>
          <a:srcRect/>
          <a:stretch>
            <a:fillRect/>
          </a:stretch>
        </p:blipFill>
        <p:spPr>
          <a:xfrm>
            <a:off x="3000978" y="3192243"/>
            <a:ext cx="5186929" cy="3559529"/>
          </a:xfrm>
          <a:prstGeom prst="rect">
            <a:avLst/>
          </a:prstGeom>
        </p:spPr>
      </p:pic>
      <p:pic>
        <p:nvPicPr>
          <p:cNvPr id="5" name="Picture 4"/>
          <p:cNvPicPr>
            <a:picLocks noChangeAspect="1"/>
          </p:cNvPicPr>
          <p:nvPr/>
        </p:nvPicPr>
        <p:blipFill>
          <a:blip r:embed="rId8"/>
          <a:stretch>
            <a:fillRect/>
          </a:stretch>
        </p:blipFill>
        <p:spPr>
          <a:xfrm>
            <a:off x="2904445" y="1265740"/>
            <a:ext cx="5633192" cy="1926503"/>
          </a:xfrm>
          <a:prstGeom prst="rect">
            <a:avLst/>
          </a:prstGeom>
        </p:spPr>
      </p:pic>
    </p:spTree>
    <p:extLst>
      <p:ext uri="{BB962C8B-B14F-4D97-AF65-F5344CB8AC3E}">
        <p14:creationId xmlns:p14="http://schemas.microsoft.com/office/powerpoint/2010/main" val="419725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2003" r="2003"/>
          <a:stretch>
            <a:fillRect/>
          </a:stretch>
        </p:blipFill>
        <p:spPr>
          <a:xfrm>
            <a:off x="-169180" y="3594633"/>
            <a:ext cx="12530359" cy="3263367"/>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7759" l="10000" r="100000"/>
                    </a14:imgEffect>
                  </a14:imgLayer>
                </a14:imgProps>
              </a:ext>
              <a:ext uri="{28A0092B-C50C-407E-A947-70E740481C1C}">
                <a14:useLocalDpi xmlns:a14="http://schemas.microsoft.com/office/drawing/2010/main" val="0"/>
              </a:ext>
            </a:extLst>
          </a:blip>
          <a:stretch>
            <a:fillRect/>
          </a:stretch>
        </p:blipFill>
        <p:spPr>
          <a:xfrm>
            <a:off x="-368896" y="2393311"/>
            <a:ext cx="5947161" cy="401087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2417" r="100000"/>
                    </a14:imgEffect>
                  </a14:imgLayer>
                </a14:imgProps>
              </a:ext>
            </a:extLst>
          </a:blip>
          <a:stretch>
            <a:fillRect/>
          </a:stretch>
        </p:blipFill>
        <p:spPr>
          <a:xfrm>
            <a:off x="7387883" y="3123977"/>
            <a:ext cx="3957227" cy="3957227"/>
          </a:xfrm>
          <a:prstGeom prst="rect">
            <a:avLst/>
          </a:prstGeom>
        </p:spPr>
      </p:pic>
      <p:pic>
        <p:nvPicPr>
          <p:cNvPr id="5" name="Picture 4"/>
          <p:cNvPicPr>
            <a:picLocks noChangeAspect="1"/>
          </p:cNvPicPr>
          <p:nvPr/>
        </p:nvPicPr>
        <p:blipFill>
          <a:blip r:embed="rId8"/>
          <a:stretch>
            <a:fillRect/>
          </a:stretch>
        </p:blipFill>
        <p:spPr>
          <a:xfrm>
            <a:off x="846888" y="243604"/>
            <a:ext cx="10498222" cy="1926503"/>
          </a:xfrm>
          <a:prstGeom prst="rect">
            <a:avLst/>
          </a:prstGeom>
        </p:spPr>
      </p:pic>
    </p:spTree>
    <p:extLst>
      <p:ext uri="{BB962C8B-B14F-4D97-AF65-F5344CB8AC3E}">
        <p14:creationId xmlns:p14="http://schemas.microsoft.com/office/powerpoint/2010/main" val="49616266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87612" y="685800"/>
            <a:ext cx="4876800" cy="253593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641738" y="3539465"/>
            <a:ext cx="2743200" cy="2743200"/>
          </a:xfrm>
          <a:prstGeom prst="rect">
            <a:avLst/>
          </a:prstGeom>
        </p:spPr>
      </p:pic>
      <p:pic>
        <p:nvPicPr>
          <p:cNvPr id="4" name="Picture 4"/>
          <p:cNvPicPr>
            <a:picLocks noChangeAspect="1"/>
          </p:cNvPicPr>
          <p:nvPr/>
        </p:nvPicPr>
        <p:blipFill>
          <a:blip r:embed="rId5"/>
          <a:srcRect/>
          <a:stretch>
            <a:fillRect/>
          </a:stretch>
        </p:blipFill>
        <p:spPr>
          <a:xfrm>
            <a:off x="1577864" y="1201330"/>
            <a:ext cx="9036274" cy="467627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85800" y="760747"/>
            <a:ext cx="2485339" cy="881165"/>
          </a:xfrm>
          <a:prstGeom prst="rect">
            <a:avLst/>
          </a:prstGeom>
        </p:spPr>
      </p:pic>
      <p:pic>
        <p:nvPicPr>
          <p:cNvPr id="6" name="Picture 6"/>
          <p:cNvPicPr>
            <a:picLocks noChangeAspect="1"/>
          </p:cNvPicPr>
          <p:nvPr/>
        </p:nvPicPr>
        <p:blipFill>
          <a:blip r:embed="rId7"/>
          <a:srcRect/>
          <a:stretch>
            <a:fillRect/>
          </a:stretch>
        </p:blipFill>
        <p:spPr>
          <a:xfrm>
            <a:off x="-1011029" y="3903452"/>
            <a:ext cx="6002492" cy="3173817"/>
          </a:xfrm>
          <a:prstGeom prst="rect">
            <a:avLst/>
          </a:prstGeom>
        </p:spPr>
      </p:pic>
      <p:pic>
        <p:nvPicPr>
          <p:cNvPr id="7" name="Picture 6"/>
          <p:cNvPicPr>
            <a:picLocks noChangeAspect="1"/>
          </p:cNvPicPr>
          <p:nvPr/>
        </p:nvPicPr>
        <p:blipFill>
          <a:blip r:embed="rId8"/>
          <a:stretch>
            <a:fillRect/>
          </a:stretch>
        </p:blipFill>
        <p:spPr>
          <a:xfrm>
            <a:off x="1673502" y="968242"/>
            <a:ext cx="8940636" cy="4506987"/>
          </a:xfrm>
          <a:prstGeom prst="rect">
            <a:avLst/>
          </a:prstGeom>
        </p:spPr>
      </p:pic>
      <p:sp>
        <p:nvSpPr>
          <p:cNvPr id="8" name="TextBox 7">
            <a:extLst>
              <a:ext uri="{FF2B5EF4-FFF2-40B4-BE49-F238E27FC236}">
                <a16:creationId xmlns:a16="http://schemas.microsoft.com/office/drawing/2014/main" id="{B639BF09-A2D5-D70E-89A5-492462D9B704}"/>
              </a:ext>
            </a:extLst>
          </p:cNvPr>
          <p:cNvSpPr txBox="1"/>
          <p:nvPr/>
        </p:nvSpPr>
        <p:spPr>
          <a:xfrm>
            <a:off x="2542177" y="1675229"/>
            <a:ext cx="1866537"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TIẾT 27:</a:t>
            </a:r>
          </a:p>
        </p:txBody>
      </p:sp>
    </p:spTree>
    <p:extLst>
      <p:ext uri="{BB962C8B-B14F-4D97-AF65-F5344CB8AC3E}">
        <p14:creationId xmlns:p14="http://schemas.microsoft.com/office/powerpoint/2010/main" val="248634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0243" y="4006132"/>
            <a:ext cx="3532561" cy="37507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065049" y="3429000"/>
            <a:ext cx="2743200" cy="2743200"/>
          </a:xfrm>
          <a:prstGeom prst="rect">
            <a:avLst/>
          </a:prstGeom>
        </p:spPr>
      </p:pic>
      <p:pic>
        <p:nvPicPr>
          <p:cNvPr id="4" name="Picture 4"/>
          <p:cNvPicPr>
            <a:picLocks noChangeAspect="1"/>
          </p:cNvPicPr>
          <p:nvPr/>
        </p:nvPicPr>
        <p:blipFill>
          <a:blip r:embed="rId5"/>
          <a:srcRect/>
          <a:stretch>
            <a:fillRect/>
          </a:stretch>
        </p:blipFill>
        <p:spPr>
          <a:xfrm>
            <a:off x="4824879" y="1190758"/>
            <a:ext cx="6681321" cy="447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0800555" y="216051"/>
            <a:ext cx="1411291" cy="135997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8570765">
            <a:off x="-966452" y="-997785"/>
            <a:ext cx="2758245" cy="2743200"/>
          </a:xfrm>
          <a:prstGeom prst="rect">
            <a:avLst/>
          </a:prstGeom>
        </p:spPr>
      </p:pic>
      <p:pic>
        <p:nvPicPr>
          <p:cNvPr id="10" name="Picture 5"/>
          <p:cNvPicPr>
            <a:picLocks noChangeAspect="1"/>
          </p:cNvPicPr>
          <p:nvPr/>
        </p:nvPicPr>
        <p:blipFill>
          <a:blip r:embed="rId8"/>
          <a:srcRect/>
          <a:stretch>
            <a:fillRect/>
          </a:stretch>
        </p:blipFill>
        <p:spPr>
          <a:xfrm flipH="1">
            <a:off x="147685" y="3685795"/>
            <a:ext cx="3192872" cy="3073258"/>
          </a:xfrm>
          <a:prstGeom prst="rect">
            <a:avLst/>
          </a:prstGeom>
        </p:spPr>
      </p:pic>
      <p:pic>
        <p:nvPicPr>
          <p:cNvPr id="7" name="Picture 6"/>
          <p:cNvPicPr>
            <a:picLocks noChangeAspect="1"/>
          </p:cNvPicPr>
          <p:nvPr/>
        </p:nvPicPr>
        <p:blipFill>
          <a:blip r:embed="rId9"/>
          <a:stretch>
            <a:fillRect/>
          </a:stretch>
        </p:blipFill>
        <p:spPr>
          <a:xfrm>
            <a:off x="4925650" y="2058808"/>
            <a:ext cx="6279424" cy="2139881"/>
          </a:xfrm>
          <a:prstGeom prst="rect">
            <a:avLst/>
          </a:prstGeom>
        </p:spPr>
      </p:pic>
    </p:spTree>
    <p:extLst>
      <p:ext uri="{BB962C8B-B14F-4D97-AF65-F5344CB8AC3E}">
        <p14:creationId xmlns:p14="http://schemas.microsoft.com/office/powerpoint/2010/main" val="1224530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3"/>
          <a:srcRect l="9203" r="9203"/>
          <a:stretch>
            <a:fillRect/>
          </a:stretch>
        </p:blipFill>
        <p:spPr>
          <a:xfrm rot="10800000">
            <a:off x="3520615" y="381328"/>
            <a:ext cx="5555145" cy="1214556"/>
          </a:xfrm>
          <a:prstGeom prst="rect">
            <a:avLst/>
          </a:prstGeom>
        </p:spPr>
      </p:pic>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19007" y="-557956"/>
            <a:ext cx="1407543" cy="12437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811129" y="-685800"/>
            <a:ext cx="2788835" cy="2743200"/>
          </a:xfrm>
          <a:prstGeom prst="rect">
            <a:avLst/>
          </a:prstGeom>
        </p:spPr>
      </p:pic>
      <p:sp>
        <p:nvSpPr>
          <p:cNvPr id="10" name="TextBox 9"/>
          <p:cNvSpPr txBox="1"/>
          <p:nvPr/>
        </p:nvSpPr>
        <p:spPr>
          <a:xfrm>
            <a:off x="2544800" y="2249604"/>
            <a:ext cx="7506774" cy="2554545"/>
          </a:xfrm>
          <a:prstGeom prst="rect">
            <a:avLst/>
          </a:prstGeom>
          <a:noFill/>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Lựa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chọn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đề tài phù hợp</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Chuẩn bị tranh ảnh, bài hát...để minh họa cho bài nói. </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Ghi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giấy</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trọng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sắp</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xếp</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trật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tự</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phù</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hợp</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3667963" y="839400"/>
            <a:ext cx="7506774" cy="646331"/>
          </a:xfrm>
          <a:prstGeom prst="rect">
            <a:avLst/>
          </a:prstGeom>
          <a:noFill/>
        </p:spPr>
        <p:txBody>
          <a:bodyPr wrap="square" rtlCol="0">
            <a:spAutoFit/>
          </a:bodyPr>
          <a:lstStyle/>
          <a:p>
            <a:pPr algn="just"/>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1.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Chuẩn</a:t>
            </a: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bị</a:t>
            </a: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nói</a:t>
            </a:r>
            <a:endParaRPr lang="en-US" sz="36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79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5625" b="5625"/>
          <a:stretch>
            <a:fillRect/>
          </a:stretch>
        </p:blipFill>
        <p:spPr>
          <a:xfrm rot="10800000">
            <a:off x="0" y="1217167"/>
            <a:ext cx="5191409" cy="498851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780261" y="3711425"/>
            <a:ext cx="3411739" cy="362250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71729" y="-1051514"/>
            <a:ext cx="2788835" cy="27432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0070520" y="-482600"/>
            <a:ext cx="2121480" cy="2044335"/>
          </a:xfrm>
          <a:prstGeom prst="rect">
            <a:avLst/>
          </a:prstGeom>
        </p:spPr>
      </p:pic>
      <p:sp>
        <p:nvSpPr>
          <p:cNvPr id="8" name="TextBox 7"/>
          <p:cNvSpPr txBox="1"/>
          <p:nvPr/>
        </p:nvSpPr>
        <p:spPr>
          <a:xfrm>
            <a:off x="5513695" y="2051448"/>
            <a:ext cx="5868537" cy="2554545"/>
          </a:xfrm>
          <a:prstGeom prst="rect">
            <a:avLst/>
          </a:prstGeom>
          <a:noFill/>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Tập</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luyện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mình</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Trình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bày</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bè</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thân</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Chọn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tự</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nhiên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gần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gũi</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 với kiểu tâm tình, chia sẻ, giãi bày</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616277" y="1045355"/>
            <a:ext cx="4029374" cy="646331"/>
          </a:xfrm>
          <a:prstGeom prst="rect">
            <a:avLst/>
          </a:prstGeom>
          <a:noFill/>
        </p:spPr>
        <p:txBody>
          <a:bodyPr wrap="square" rtlCol="0">
            <a:spAutoFit/>
          </a:bodyPr>
          <a:lstStyle/>
          <a:p>
            <a:pPr algn="just"/>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2.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Tập</a:t>
            </a: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luyện</a:t>
            </a:r>
            <a:endParaRPr lang="en-US" sz="36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11" name="Picture 4"/>
          <p:cNvPicPr>
            <a:picLocks noChangeAspect="1"/>
          </p:cNvPicPr>
          <p:nvPr/>
        </p:nvPicPr>
        <p:blipFill>
          <a:blip r:embed="rId7"/>
          <a:srcRect/>
          <a:stretch>
            <a:fillRect/>
          </a:stretch>
        </p:blipFill>
        <p:spPr>
          <a:xfrm>
            <a:off x="-124359" y="3328720"/>
            <a:ext cx="5186929" cy="3559529"/>
          </a:xfrm>
          <a:prstGeom prst="rect">
            <a:avLst/>
          </a:prstGeom>
        </p:spPr>
      </p:pic>
    </p:spTree>
    <p:extLst>
      <p:ext uri="{BB962C8B-B14F-4D97-AF65-F5344CB8AC3E}">
        <p14:creationId xmlns:p14="http://schemas.microsoft.com/office/powerpoint/2010/main" val="3337939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40243" y="4006132"/>
            <a:ext cx="3532561" cy="375078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065049" y="3429000"/>
            <a:ext cx="2743200" cy="2743200"/>
          </a:xfrm>
          <a:prstGeom prst="rect">
            <a:avLst/>
          </a:prstGeom>
        </p:spPr>
      </p:pic>
      <p:pic>
        <p:nvPicPr>
          <p:cNvPr id="4" name="Picture 4"/>
          <p:cNvPicPr>
            <a:picLocks noChangeAspect="1"/>
          </p:cNvPicPr>
          <p:nvPr/>
        </p:nvPicPr>
        <p:blipFill>
          <a:blip r:embed="rId5"/>
          <a:srcRect/>
          <a:stretch>
            <a:fillRect/>
          </a:stretch>
        </p:blipFill>
        <p:spPr>
          <a:xfrm>
            <a:off x="4824879" y="1190758"/>
            <a:ext cx="6681321" cy="447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0800555" y="216051"/>
            <a:ext cx="1411291" cy="135997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8570765">
            <a:off x="-966452" y="-997785"/>
            <a:ext cx="2758245" cy="2743200"/>
          </a:xfrm>
          <a:prstGeom prst="rect">
            <a:avLst/>
          </a:prstGeom>
        </p:spPr>
      </p:pic>
      <p:pic>
        <p:nvPicPr>
          <p:cNvPr id="10" name="Picture 5"/>
          <p:cNvPicPr>
            <a:picLocks noChangeAspect="1"/>
          </p:cNvPicPr>
          <p:nvPr/>
        </p:nvPicPr>
        <p:blipFill>
          <a:blip r:embed="rId8"/>
          <a:srcRect/>
          <a:stretch>
            <a:fillRect/>
          </a:stretch>
        </p:blipFill>
        <p:spPr>
          <a:xfrm flipH="1">
            <a:off x="147685" y="3685795"/>
            <a:ext cx="3192872" cy="3073258"/>
          </a:xfrm>
          <a:prstGeom prst="rect">
            <a:avLst/>
          </a:prstGeom>
        </p:spPr>
      </p:pic>
      <p:pic>
        <p:nvPicPr>
          <p:cNvPr id="7" name="Picture 6"/>
          <p:cNvPicPr>
            <a:picLocks noChangeAspect="1"/>
          </p:cNvPicPr>
          <p:nvPr/>
        </p:nvPicPr>
        <p:blipFill>
          <a:blip r:embed="rId9"/>
          <a:stretch>
            <a:fillRect/>
          </a:stretch>
        </p:blipFill>
        <p:spPr>
          <a:xfrm>
            <a:off x="5533115" y="1749406"/>
            <a:ext cx="5371042" cy="3359187"/>
          </a:xfrm>
          <a:prstGeom prst="rect">
            <a:avLst/>
          </a:prstGeom>
        </p:spPr>
      </p:pic>
    </p:spTree>
    <p:extLst>
      <p:ext uri="{BB962C8B-B14F-4D97-AF65-F5344CB8AC3E}">
        <p14:creationId xmlns:p14="http://schemas.microsoft.com/office/powerpoint/2010/main" val="235167283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7506465">
            <a:off x="9307171" y="-1513997"/>
            <a:ext cx="2455429" cy="3027995"/>
          </a:xfrm>
          <a:prstGeom prst="rect">
            <a:avLst/>
          </a:prstGeom>
        </p:spPr>
      </p:pic>
      <p:pic>
        <p:nvPicPr>
          <p:cNvPr id="3" name="Picture 3"/>
          <p:cNvPicPr>
            <a:picLocks noChangeAspect="1"/>
          </p:cNvPicPr>
          <p:nvPr/>
        </p:nvPicPr>
        <p:blipFill>
          <a:blip r:embed="rId4"/>
          <a:srcRect t="5625" b="5624"/>
          <a:stretch>
            <a:fillRect/>
          </a:stretch>
        </p:blipFill>
        <p:spPr>
          <a:xfrm>
            <a:off x="0" y="1574800"/>
            <a:ext cx="12192000" cy="67898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304801" y="313958"/>
            <a:ext cx="1620035" cy="1561125"/>
          </a:xfrm>
          <a:prstGeom prst="rect">
            <a:avLst/>
          </a:prstGeom>
        </p:spPr>
      </p:pic>
      <p:sp>
        <p:nvSpPr>
          <p:cNvPr id="6" name="Rectangle 5"/>
          <p:cNvSpPr/>
          <p:nvPr/>
        </p:nvSpPr>
        <p:spPr>
          <a:xfrm>
            <a:off x="709683" y="2665537"/>
            <a:ext cx="6143300" cy="584775"/>
          </a:xfrm>
          <a:prstGeom prst="rect">
            <a:avLst/>
          </a:prstGeom>
        </p:spPr>
        <p:txBody>
          <a:bodyPr wrap="square">
            <a:spAutoFit/>
          </a:bodyPr>
          <a:lstStyle/>
          <a:p>
            <a:pPr algn="just"/>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Chào</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giới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thiệu</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b="1" dirty="0">
                <a:solidFill>
                  <a:prstClr val="black">
                    <a:lumMod val="95000"/>
                    <a:lumOff val="5000"/>
                  </a:prstClr>
                </a:solidFill>
                <a:latin typeface="Times New Roman" panose="02020603050405020304" pitchFamily="18" charset="0"/>
                <a:cs typeface="Times New Roman" panose="02020603050405020304" pitchFamily="18" charset="0"/>
              </a:rPr>
              <a:t>vấn đề</a:t>
            </a:r>
            <a:endParaRPr 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4292909" y="1044086"/>
            <a:ext cx="3606180" cy="830997"/>
          </a:xfrm>
          <a:prstGeom prst="rect">
            <a:avLst/>
          </a:prstGeom>
        </p:spPr>
        <p:txBody>
          <a:bodyPr wrap="square">
            <a:spAutoFit/>
          </a:bodyPr>
          <a:lstStyle/>
          <a:p>
            <a:pPr algn="just"/>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1.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Mở</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đầu</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964" y="3342267"/>
            <a:ext cx="10526069" cy="3254865"/>
          </a:xfrm>
          <a:prstGeom prst="rect">
            <a:avLst/>
          </a:prstGeom>
        </p:spPr>
        <p:txBody>
          <a:bodyPr wrap="square">
            <a:spAutoFit/>
          </a:bodyPr>
          <a:lstStyle/>
          <a:p>
            <a:pPr algn="just">
              <a:lnSpc>
                <a:spcPct val="150000"/>
              </a:lnSpc>
            </a:pP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trở</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ấm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Xin chào thầy cô và các bạn. Tôi tên là... Học lớp... Trường... Sau đây tôi xin phép được trình bày một vấn đề trong đời sống gia đình.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Gia đình có vai trò rất quan trọng đối với con người. Vậy đâu là những yếu tố, những việc làm để gia đình trở thành một tổ ấm yêu thương?</a:t>
            </a:r>
            <a:endParaRPr lang="en-US" sz="2800" dirty="0">
              <a:solidFill>
                <a:schemeClr val="tx1">
                  <a:lumMod val="95000"/>
                  <a:lumOff val="5000"/>
                </a:schemeClr>
              </a:solidFill>
            </a:endParaRPr>
          </a:p>
        </p:txBody>
      </p:sp>
    </p:spTree>
    <p:extLst>
      <p:ext uri="{BB962C8B-B14F-4D97-AF65-F5344CB8AC3E}">
        <p14:creationId xmlns:p14="http://schemas.microsoft.com/office/powerpoint/2010/main" val="5042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32466" y="4021379"/>
            <a:ext cx="3411739" cy="3622503"/>
          </a:xfrm>
          <a:prstGeom prst="rect">
            <a:avLst/>
          </a:prstGeom>
        </p:spPr>
      </p:pic>
      <p:pic>
        <p:nvPicPr>
          <p:cNvPr id="3" name="Picture 3"/>
          <p:cNvPicPr>
            <a:picLocks noChangeAspect="1"/>
          </p:cNvPicPr>
          <p:nvPr/>
        </p:nvPicPr>
        <p:blipFill>
          <a:blip r:embed="rId4"/>
          <a:srcRect t="5625" b="5625"/>
          <a:stretch>
            <a:fillRect/>
          </a:stretch>
        </p:blipFill>
        <p:spPr>
          <a:xfrm>
            <a:off x="1954857" y="2057400"/>
            <a:ext cx="8033281" cy="447378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797583" y="-685800"/>
            <a:ext cx="2788835" cy="27432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82283" y="663245"/>
            <a:ext cx="1394155" cy="1394155"/>
          </a:xfrm>
          <a:prstGeom prst="rect">
            <a:avLst/>
          </a:prstGeom>
        </p:spPr>
      </p:pic>
      <p:sp>
        <p:nvSpPr>
          <p:cNvPr id="10" name="Rectangle 9"/>
          <p:cNvSpPr/>
          <p:nvPr/>
        </p:nvSpPr>
        <p:spPr>
          <a:xfrm>
            <a:off x="3684896" y="1044086"/>
            <a:ext cx="4817659" cy="830997"/>
          </a:xfrm>
          <a:prstGeom prst="rect">
            <a:avLst/>
          </a:prstGeom>
        </p:spPr>
        <p:txBody>
          <a:bodyPr wrap="square">
            <a:spAutoFit/>
          </a:bodyPr>
          <a:lstStyle/>
          <a:p>
            <a:pPr algn="just"/>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2.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chính</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442950" y="2746018"/>
            <a:ext cx="7001301" cy="584775"/>
          </a:xfrm>
          <a:prstGeom prst="rect">
            <a:avLst/>
          </a:prstGeom>
          <a:noFill/>
          <a:ln w="28575">
            <a:noFill/>
          </a:ln>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các biểu hiện cụ thể của vấn đề.</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442950" y="3384214"/>
            <a:ext cx="7001301" cy="1077218"/>
          </a:xfrm>
          <a:prstGeom prst="rect">
            <a:avLst/>
          </a:prstGeom>
          <a:noFill/>
          <a:ln w="28575">
            <a:noFill/>
          </a:ln>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Nêu tác động của vấn đề đối với bản thân, với mọi người.</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442950" y="4497693"/>
            <a:ext cx="7001301" cy="1077218"/>
          </a:xfrm>
          <a:prstGeom prst="rect">
            <a:avLst/>
          </a:prstGeom>
          <a:noFill/>
          <a:ln w="28575">
            <a:noFill/>
          </a:ln>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Trình bày mong muốn và cách em đã làm để giải quyết vấn đề.</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99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747</Words>
  <Application>Microsoft Office PowerPoint</Application>
  <PresentationFormat>Widescreen</PresentationFormat>
  <Paragraphs>81</Paragraphs>
  <Slides>18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等线</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555</dc:title>
  <dc:creator>Administrator</dc:creator>
  <cp:lastModifiedBy>Đỗ TRang</cp:lastModifiedBy>
  <cp:revision>121</cp:revision>
  <dcterms:created xsi:type="dcterms:W3CDTF">2018-08-31T06:10:02Z</dcterms:created>
  <dcterms:modified xsi:type="dcterms:W3CDTF">2025-12-09T02:26:09Z</dcterms:modified>
</cp:coreProperties>
</file>