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9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0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1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2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3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4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5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6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17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18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19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0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1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theme/theme22.xml" ContentType="application/vnd.openxmlformats-officedocument.theme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23.xml" ContentType="application/vnd.openxmlformats-officedocument.them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24.xml" ContentType="application/vnd.openxmlformats-officedocument.theme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theme/theme25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theme/theme26.xml" ContentType="application/vnd.openxmlformats-officedocument.theme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theme/theme27.xml" ContentType="application/vnd.openxmlformats-officedocument.theme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theme/theme28.xml" ContentType="application/vnd.openxmlformats-officedocument.theme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29.xml" ContentType="application/vnd.openxmlformats-officedocument.theme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theme/theme30.xml" ContentType="application/vnd.openxmlformats-officedocument.theme+xml"/>
  <Override PartName="/ppt/theme/theme3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4" r:id="rId5"/>
    <p:sldMasterId id="2147483740" r:id="rId6"/>
    <p:sldMasterId id="2147483757" r:id="rId7"/>
    <p:sldMasterId id="2147483774" r:id="rId8"/>
    <p:sldMasterId id="2147483786" r:id="rId9"/>
    <p:sldMasterId id="2147483803" r:id="rId10"/>
    <p:sldMasterId id="2147483815" r:id="rId11"/>
    <p:sldMasterId id="2147483827" r:id="rId12"/>
    <p:sldMasterId id="2147483839" r:id="rId13"/>
    <p:sldMasterId id="2147483856" r:id="rId14"/>
    <p:sldMasterId id="2147483873" r:id="rId15"/>
    <p:sldMasterId id="2147483885" r:id="rId16"/>
    <p:sldMasterId id="2147483897" r:id="rId17"/>
    <p:sldMasterId id="2147483909" r:id="rId18"/>
    <p:sldMasterId id="2147483921" r:id="rId19"/>
    <p:sldMasterId id="2147483933" r:id="rId20"/>
    <p:sldMasterId id="2147483945" r:id="rId21"/>
    <p:sldMasterId id="2147483962" r:id="rId22"/>
    <p:sldMasterId id="2147483979" r:id="rId23"/>
    <p:sldMasterId id="2147483991" r:id="rId24"/>
    <p:sldMasterId id="2147484003" r:id="rId25"/>
    <p:sldMasterId id="2147484015" r:id="rId26"/>
    <p:sldMasterId id="2147484027" r:id="rId27"/>
    <p:sldMasterId id="2147484039" r:id="rId28"/>
    <p:sldMasterId id="2147484051" r:id="rId29"/>
    <p:sldMasterId id="2147484063" r:id="rId30"/>
  </p:sldMasterIdLst>
  <p:notesMasterIdLst>
    <p:notesMasterId r:id="rId69"/>
  </p:notesMasterIdLst>
  <p:sldIdLst>
    <p:sldId id="259" r:id="rId31"/>
    <p:sldId id="267" r:id="rId32"/>
    <p:sldId id="260" r:id="rId33"/>
    <p:sldId id="268" r:id="rId34"/>
    <p:sldId id="258" r:id="rId35"/>
    <p:sldId id="264" r:id="rId36"/>
    <p:sldId id="263" r:id="rId37"/>
    <p:sldId id="269" r:id="rId38"/>
    <p:sldId id="262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7" r:id="rId47"/>
    <p:sldId id="278" r:id="rId48"/>
    <p:sldId id="279" r:id="rId49"/>
    <p:sldId id="280" r:id="rId50"/>
    <p:sldId id="281" r:id="rId51"/>
    <p:sldId id="282" r:id="rId52"/>
    <p:sldId id="261" r:id="rId53"/>
    <p:sldId id="283" r:id="rId54"/>
    <p:sldId id="284" r:id="rId55"/>
    <p:sldId id="287" r:id="rId56"/>
    <p:sldId id="288" r:id="rId57"/>
    <p:sldId id="291" r:id="rId58"/>
    <p:sldId id="292" r:id="rId59"/>
    <p:sldId id="293" r:id="rId60"/>
    <p:sldId id="294" r:id="rId61"/>
    <p:sldId id="295" r:id="rId62"/>
    <p:sldId id="296" r:id="rId63"/>
    <p:sldId id="297" r:id="rId64"/>
    <p:sldId id="298" r:id="rId65"/>
    <p:sldId id="299" r:id="rId66"/>
    <p:sldId id="265" r:id="rId67"/>
    <p:sldId id="266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2.xml"/><Relationship Id="rId47" Type="http://schemas.openxmlformats.org/officeDocument/2006/relationships/slide" Target="slides/slide17.xml"/><Relationship Id="rId63" Type="http://schemas.openxmlformats.org/officeDocument/2006/relationships/slide" Target="slides/slide33.xml"/><Relationship Id="rId68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53" Type="http://schemas.openxmlformats.org/officeDocument/2006/relationships/slide" Target="slides/slide23.xml"/><Relationship Id="rId58" Type="http://schemas.openxmlformats.org/officeDocument/2006/relationships/slide" Target="slides/slide28.xml"/><Relationship Id="rId66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slide" Target="slides/slide18.xml"/><Relationship Id="rId56" Type="http://schemas.openxmlformats.org/officeDocument/2006/relationships/slide" Target="slides/slide26.xml"/><Relationship Id="rId64" Type="http://schemas.openxmlformats.org/officeDocument/2006/relationships/slide" Target="slides/slide34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1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slide" Target="slides/slide16.xml"/><Relationship Id="rId59" Type="http://schemas.openxmlformats.org/officeDocument/2006/relationships/slide" Target="slides/slide29.xml"/><Relationship Id="rId67" Type="http://schemas.openxmlformats.org/officeDocument/2006/relationships/slide" Target="slides/slide3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1.xml"/><Relationship Id="rId54" Type="http://schemas.openxmlformats.org/officeDocument/2006/relationships/slide" Target="slides/slide24.xml"/><Relationship Id="rId62" Type="http://schemas.openxmlformats.org/officeDocument/2006/relationships/slide" Target="slides/slide32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6.xml"/><Relationship Id="rId49" Type="http://schemas.openxmlformats.org/officeDocument/2006/relationships/slide" Target="slides/slide19.xml"/><Relationship Id="rId57" Type="http://schemas.openxmlformats.org/officeDocument/2006/relationships/slide" Target="slides/slide2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slide" Target="slides/slide22.xml"/><Relationship Id="rId60" Type="http://schemas.openxmlformats.org/officeDocument/2006/relationships/slide" Target="slides/slide30.xml"/><Relationship Id="rId65" Type="http://schemas.openxmlformats.org/officeDocument/2006/relationships/slide" Target="slides/slide35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9.xml"/><Relationship Id="rId34" Type="http://schemas.openxmlformats.org/officeDocument/2006/relationships/slide" Target="slides/slide4.xml"/><Relationship Id="rId50" Type="http://schemas.openxmlformats.org/officeDocument/2006/relationships/slide" Target="slides/slide20.xml"/><Relationship Id="rId55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FA9ED-7661-4FFC-A71F-78114D526C1C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3F1E4-56DE-4451-989C-4F5C76C13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73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321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6143DC-6756-48B4-8F70-4529073C35AB}" type="slidenum">
              <a:rPr lang="vi-VN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0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6143DC-6756-48B4-8F70-4529073C35AB}" type="slidenum">
              <a:rPr lang="vi-VN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2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6143DC-6756-48B4-8F70-4529073C35AB}" type="slidenum">
              <a:rPr lang="vi-VN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36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Bài trước hs đã học định nghĩa về GHD, DCNN. Yêu cầu nhắc lại.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6143DC-6756-48B4-8F70-4529073C35AB}" type="slidenum">
              <a:rPr lang="vi-VN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97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Kết luận: Để đo được chiều dài cần chọn thước. Để chọn được thước thích hợp cần ước lượng chiều dài của vật cần đo trước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6143DC-6756-48B4-8F70-4529073C35AB}" type="slidenum">
              <a:rPr lang="vi-VN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071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6143DC-6756-48B4-8F70-4529073C35AB}" type="slidenum">
              <a:rPr lang="vi-VN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914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Yêu cầu các nhóm đọc cách đo.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6143DC-6756-48B4-8F70-4529073C35AB}" type="slidenum">
              <a:rPr lang="vi-VN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37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6143DC-6756-48B4-8F70-4529073C35AB}" type="slidenum">
              <a:rPr lang="vi-VN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12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6143DC-6756-48B4-8F70-4529073C35AB}" type="slidenum">
              <a:rPr lang="vi-VN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00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7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62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7747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680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1549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673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435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728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856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8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8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62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909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2543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96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9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30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9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9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1781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736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317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420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71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65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0433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65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7856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113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101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1995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4337100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17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7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62939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1212067"/>
            <a:ext cx="52755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2034344"/>
            <a:ext cx="5275500" cy="37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◎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055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76154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35441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5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2845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237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8144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4820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7724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06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94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5609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6456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30558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92891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6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6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728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5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2456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8288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4601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758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5498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16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335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5559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3801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5001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752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6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6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2988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5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5075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3807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3764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3669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99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6444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1288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9201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8452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8875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0618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6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6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201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7446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692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9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7185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8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609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6243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10683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2006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6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42807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6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603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908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5421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21631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4337100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1935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1212067"/>
            <a:ext cx="52755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2034344"/>
            <a:ext cx="5275500" cy="37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◎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75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0759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15784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65835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5684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8693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91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3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8593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2439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92088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6682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852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60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58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6233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60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065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7992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1034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35215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4337100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7947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1212067"/>
            <a:ext cx="52755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2034344"/>
            <a:ext cx="5275500" cy="37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◎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317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97816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25859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9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0343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89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0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1506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4741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5064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48264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8503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2995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2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1529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0722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2147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1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1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16199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9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0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56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2006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2142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4144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2524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3390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405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1506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2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7561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1806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607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1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1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8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7747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9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1115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018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5268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4794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502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7647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3863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2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0958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5939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079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9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9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1781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1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1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9975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9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1482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1573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1549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87182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1541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8819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5198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2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8722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433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7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62939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5626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1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1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4313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9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1130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0477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4922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24757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607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14808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50850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2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01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56096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4596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3963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1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1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823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9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2962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1108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3931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7656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0445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4472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65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3351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2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035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2973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86951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1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1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3785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9890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1482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7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9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6819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428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77088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61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6444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5805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6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3048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6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6723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9987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37120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96242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4337100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5110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1212067"/>
            <a:ext cx="52755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2034344"/>
            <a:ext cx="5275500" cy="37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◎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3838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5349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50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609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30661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773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2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5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4033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1904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51457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1822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2233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1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6194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1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4451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0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0759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71516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993059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4337100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0538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1212067"/>
            <a:ext cx="52755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2034344"/>
            <a:ext cx="5275500" cy="37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◎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4870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113600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3936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74201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0040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564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67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6233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80899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28399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7766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49936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2633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2375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1162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8205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24548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7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8335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0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1506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1858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81227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7951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584539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54620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8266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6779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815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0719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104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2006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169692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25192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89303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158334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49702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6532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6933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39241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5108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62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7747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8956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6811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33131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36180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6954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01325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21622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8642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64143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75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9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9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41781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43158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4561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41400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86705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09144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67058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60955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7230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44671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782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7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52171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366057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92138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5766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98865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602966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53593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147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989472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5506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476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269656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83177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07271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3997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73286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94468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88596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19237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1221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06038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608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677762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59871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98743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319406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401487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110446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7077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85342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84009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16925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73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182410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47969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464349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940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52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25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9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364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4427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0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102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4769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482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9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9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478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4309350" y="1237033"/>
            <a:ext cx="4834500" cy="453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4920700" y="4530333"/>
            <a:ext cx="4358700" cy="647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1" name="Google Shape;21;p3"/>
          <p:cNvGrpSpPr/>
          <p:nvPr/>
        </p:nvGrpSpPr>
        <p:grpSpPr>
          <a:xfrm rot="5400000">
            <a:off x="5357625" y="1953047"/>
            <a:ext cx="247200" cy="778650"/>
            <a:chOff x="423200" y="3972675"/>
            <a:chExt cx="185400" cy="778650"/>
          </a:xfrm>
        </p:grpSpPr>
        <p:sp>
          <p:nvSpPr>
            <p:cNvPr id="22" name="Google Shape;22;p3"/>
            <p:cNvSpPr/>
            <p:nvPr/>
          </p:nvSpPr>
          <p:spPr>
            <a:xfrm>
              <a:off x="423200" y="3972675"/>
              <a:ext cx="185400" cy="18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423200" y="4269300"/>
              <a:ext cx="185400" cy="185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423200" y="4565925"/>
              <a:ext cx="185400" cy="18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4920700" y="3007767"/>
            <a:ext cx="35796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6754750" y="1516859"/>
            <a:ext cx="1745400" cy="15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5083725" y="4582633"/>
            <a:ext cx="3416400" cy="5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92165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/>
          <p:nvPr/>
        </p:nvSpPr>
        <p:spPr>
          <a:xfrm>
            <a:off x="670350" y="1030000"/>
            <a:ext cx="7803300" cy="479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72;p9"/>
          <p:cNvSpPr/>
          <p:nvPr/>
        </p:nvSpPr>
        <p:spPr>
          <a:xfrm>
            <a:off x="1687500" y="2917633"/>
            <a:ext cx="5769000" cy="185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720000" y="1607497"/>
            <a:ext cx="77040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2241550" y="3017533"/>
            <a:ext cx="4661100" cy="1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/>
          <p:nvPr/>
        </p:nvSpPr>
        <p:spPr>
          <a:xfrm>
            <a:off x="-4275" y="-71733"/>
            <a:ext cx="9171600" cy="7028800"/>
          </a:xfrm>
          <a:prstGeom prst="frame">
            <a:avLst>
              <a:gd name="adj1" fmla="val 668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76" name="Google Shape;76;p9"/>
          <p:cNvGrpSpPr/>
          <p:nvPr/>
        </p:nvGrpSpPr>
        <p:grpSpPr>
          <a:xfrm rot="5400000">
            <a:off x="4448400" y="4926431"/>
            <a:ext cx="247200" cy="778650"/>
            <a:chOff x="423200" y="3972675"/>
            <a:chExt cx="185400" cy="778650"/>
          </a:xfrm>
        </p:grpSpPr>
        <p:sp>
          <p:nvSpPr>
            <p:cNvPr id="77" name="Google Shape;77;p9"/>
            <p:cNvSpPr/>
            <p:nvPr/>
          </p:nvSpPr>
          <p:spPr>
            <a:xfrm>
              <a:off x="423200" y="3972675"/>
              <a:ext cx="185400" cy="18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423200" y="4269300"/>
              <a:ext cx="185400" cy="185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Google Shape;79;p9"/>
            <p:cNvSpPr/>
            <p:nvPr/>
          </p:nvSpPr>
          <p:spPr>
            <a:xfrm>
              <a:off x="423200" y="4565925"/>
              <a:ext cx="185400" cy="18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52931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/>
          <p:nvPr/>
        </p:nvSpPr>
        <p:spPr>
          <a:xfrm>
            <a:off x="-25" y="4840100"/>
            <a:ext cx="9144000" cy="206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0" y="1568667"/>
            <a:ext cx="9144000" cy="32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2290025" y="5133200"/>
            <a:ext cx="45639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"/>
          </p:nvPr>
        </p:nvSpPr>
        <p:spPr>
          <a:xfrm>
            <a:off x="1458125" y="2600133"/>
            <a:ext cx="6227700" cy="18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126" name="Google Shape;126;p14"/>
          <p:cNvGrpSpPr/>
          <p:nvPr/>
        </p:nvGrpSpPr>
        <p:grpSpPr>
          <a:xfrm rot="5400000">
            <a:off x="4448400" y="1680808"/>
            <a:ext cx="247200" cy="778650"/>
            <a:chOff x="423200" y="3972675"/>
            <a:chExt cx="185400" cy="778650"/>
          </a:xfrm>
        </p:grpSpPr>
        <p:sp>
          <p:nvSpPr>
            <p:cNvPr id="127" name="Google Shape;127;p14"/>
            <p:cNvSpPr/>
            <p:nvPr/>
          </p:nvSpPr>
          <p:spPr>
            <a:xfrm>
              <a:off x="423200" y="3972675"/>
              <a:ext cx="185400" cy="18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423200" y="4269300"/>
              <a:ext cx="185400" cy="185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423200" y="4565925"/>
              <a:ext cx="185400" cy="18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5825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/>
          <p:nvPr/>
        </p:nvSpPr>
        <p:spPr>
          <a:xfrm>
            <a:off x="-4275" y="-71733"/>
            <a:ext cx="4449300" cy="7028800"/>
          </a:xfrm>
          <a:prstGeom prst="frame">
            <a:avLst>
              <a:gd name="adj1" fmla="val 668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-294090" y="2282933"/>
            <a:ext cx="4449300" cy="239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4330676" y="-71732"/>
            <a:ext cx="4846200" cy="69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5119850" y="956305"/>
            <a:ext cx="3033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subTitle" idx="1"/>
          </p:nvPr>
        </p:nvSpPr>
        <p:spPr>
          <a:xfrm>
            <a:off x="5119850" y="1661713"/>
            <a:ext cx="3033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title" idx="2"/>
          </p:nvPr>
        </p:nvSpPr>
        <p:spPr>
          <a:xfrm>
            <a:off x="5119849" y="2653505"/>
            <a:ext cx="3033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subTitle" idx="3"/>
          </p:nvPr>
        </p:nvSpPr>
        <p:spPr>
          <a:xfrm>
            <a:off x="5119849" y="3358913"/>
            <a:ext cx="3033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title" idx="4"/>
          </p:nvPr>
        </p:nvSpPr>
        <p:spPr>
          <a:xfrm>
            <a:off x="5119847" y="4358072"/>
            <a:ext cx="3033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5"/>
          </p:nvPr>
        </p:nvSpPr>
        <p:spPr>
          <a:xfrm>
            <a:off x="5119847" y="5063480"/>
            <a:ext cx="3033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title" idx="6"/>
          </p:nvPr>
        </p:nvSpPr>
        <p:spPr>
          <a:xfrm>
            <a:off x="715100" y="2835376"/>
            <a:ext cx="2874300" cy="13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grpSp>
        <p:nvGrpSpPr>
          <p:cNvPr id="160" name="Google Shape;160;p17"/>
          <p:cNvGrpSpPr/>
          <p:nvPr/>
        </p:nvGrpSpPr>
        <p:grpSpPr>
          <a:xfrm rot="5400000">
            <a:off x="8305300" y="883034"/>
            <a:ext cx="247200" cy="778650"/>
            <a:chOff x="423200" y="3972675"/>
            <a:chExt cx="185400" cy="778650"/>
          </a:xfrm>
        </p:grpSpPr>
        <p:sp>
          <p:nvSpPr>
            <p:cNvPr id="161" name="Google Shape;161;p17"/>
            <p:cNvSpPr/>
            <p:nvPr/>
          </p:nvSpPr>
          <p:spPr>
            <a:xfrm>
              <a:off x="423200" y="3972675"/>
              <a:ext cx="185400" cy="18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423200" y="4269300"/>
              <a:ext cx="185400" cy="185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423200" y="4565925"/>
              <a:ext cx="185400" cy="18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20218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7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9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60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212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5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74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065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864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551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775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0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543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864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275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9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9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75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075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4309350" y="1237033"/>
            <a:ext cx="4834500" cy="453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4920700" y="4530333"/>
            <a:ext cx="4358700" cy="647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1" name="Google Shape;21;p3"/>
          <p:cNvGrpSpPr/>
          <p:nvPr/>
        </p:nvGrpSpPr>
        <p:grpSpPr>
          <a:xfrm rot="5400000">
            <a:off x="5357625" y="1953047"/>
            <a:ext cx="247200" cy="778650"/>
            <a:chOff x="423200" y="3972675"/>
            <a:chExt cx="185400" cy="778650"/>
          </a:xfrm>
        </p:grpSpPr>
        <p:sp>
          <p:nvSpPr>
            <p:cNvPr id="22" name="Google Shape;22;p3"/>
            <p:cNvSpPr/>
            <p:nvPr/>
          </p:nvSpPr>
          <p:spPr>
            <a:xfrm>
              <a:off x="423200" y="3972675"/>
              <a:ext cx="185400" cy="18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423200" y="4269300"/>
              <a:ext cx="185400" cy="185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423200" y="4565925"/>
              <a:ext cx="185400" cy="18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4920700" y="3007767"/>
            <a:ext cx="35796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6754750" y="1516859"/>
            <a:ext cx="1745400" cy="157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5083725" y="4582633"/>
            <a:ext cx="3416400" cy="5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32866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/>
          <p:nvPr/>
        </p:nvSpPr>
        <p:spPr>
          <a:xfrm>
            <a:off x="670350" y="1030000"/>
            <a:ext cx="7803300" cy="479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72;p9"/>
          <p:cNvSpPr/>
          <p:nvPr/>
        </p:nvSpPr>
        <p:spPr>
          <a:xfrm>
            <a:off x="1687500" y="2917633"/>
            <a:ext cx="5769000" cy="1853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720000" y="1607497"/>
            <a:ext cx="77040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2241550" y="3017533"/>
            <a:ext cx="4661100" cy="1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/>
          <p:nvPr/>
        </p:nvSpPr>
        <p:spPr>
          <a:xfrm>
            <a:off x="-4275" y="-71733"/>
            <a:ext cx="9171600" cy="7028800"/>
          </a:xfrm>
          <a:prstGeom prst="frame">
            <a:avLst>
              <a:gd name="adj1" fmla="val 668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76" name="Google Shape;76;p9"/>
          <p:cNvGrpSpPr/>
          <p:nvPr/>
        </p:nvGrpSpPr>
        <p:grpSpPr>
          <a:xfrm rot="5400000">
            <a:off x="4448400" y="4926431"/>
            <a:ext cx="247200" cy="778650"/>
            <a:chOff x="423200" y="3972675"/>
            <a:chExt cx="185400" cy="778650"/>
          </a:xfrm>
        </p:grpSpPr>
        <p:sp>
          <p:nvSpPr>
            <p:cNvPr id="77" name="Google Shape;77;p9"/>
            <p:cNvSpPr/>
            <p:nvPr/>
          </p:nvSpPr>
          <p:spPr>
            <a:xfrm>
              <a:off x="423200" y="3972675"/>
              <a:ext cx="185400" cy="18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423200" y="4269300"/>
              <a:ext cx="185400" cy="185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Google Shape;79;p9"/>
            <p:cNvSpPr/>
            <p:nvPr/>
          </p:nvSpPr>
          <p:spPr>
            <a:xfrm>
              <a:off x="423200" y="4565925"/>
              <a:ext cx="185400" cy="18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36641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/>
          <p:nvPr/>
        </p:nvSpPr>
        <p:spPr>
          <a:xfrm>
            <a:off x="-25" y="4840100"/>
            <a:ext cx="9144000" cy="2065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0" y="1568667"/>
            <a:ext cx="9144000" cy="32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2290025" y="5133200"/>
            <a:ext cx="45639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"/>
          </p:nvPr>
        </p:nvSpPr>
        <p:spPr>
          <a:xfrm>
            <a:off x="1458125" y="2600133"/>
            <a:ext cx="6227700" cy="18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126" name="Google Shape;126;p14"/>
          <p:cNvGrpSpPr/>
          <p:nvPr/>
        </p:nvGrpSpPr>
        <p:grpSpPr>
          <a:xfrm rot="5400000">
            <a:off x="4448400" y="1680808"/>
            <a:ext cx="247200" cy="778650"/>
            <a:chOff x="423200" y="3972675"/>
            <a:chExt cx="185400" cy="778650"/>
          </a:xfrm>
        </p:grpSpPr>
        <p:sp>
          <p:nvSpPr>
            <p:cNvPr id="127" name="Google Shape;127;p14"/>
            <p:cNvSpPr/>
            <p:nvPr/>
          </p:nvSpPr>
          <p:spPr>
            <a:xfrm>
              <a:off x="423200" y="3972675"/>
              <a:ext cx="185400" cy="18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423200" y="4269300"/>
              <a:ext cx="185400" cy="185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423200" y="4565925"/>
              <a:ext cx="185400" cy="18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6222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/>
          <p:nvPr/>
        </p:nvSpPr>
        <p:spPr>
          <a:xfrm>
            <a:off x="-4275" y="-71733"/>
            <a:ext cx="4449300" cy="7028800"/>
          </a:xfrm>
          <a:prstGeom prst="frame">
            <a:avLst>
              <a:gd name="adj1" fmla="val 6685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1" name="Google Shape;151;p17"/>
          <p:cNvSpPr/>
          <p:nvPr/>
        </p:nvSpPr>
        <p:spPr>
          <a:xfrm>
            <a:off x="-294090" y="2282933"/>
            <a:ext cx="4449300" cy="239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2" name="Google Shape;152;p17"/>
          <p:cNvSpPr/>
          <p:nvPr/>
        </p:nvSpPr>
        <p:spPr>
          <a:xfrm>
            <a:off x="4330676" y="-71732"/>
            <a:ext cx="4846200" cy="697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5119850" y="956305"/>
            <a:ext cx="3033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subTitle" idx="1"/>
          </p:nvPr>
        </p:nvSpPr>
        <p:spPr>
          <a:xfrm>
            <a:off x="5119850" y="1661713"/>
            <a:ext cx="3033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title" idx="2"/>
          </p:nvPr>
        </p:nvSpPr>
        <p:spPr>
          <a:xfrm>
            <a:off x="5119849" y="2653505"/>
            <a:ext cx="3033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subTitle" idx="3"/>
          </p:nvPr>
        </p:nvSpPr>
        <p:spPr>
          <a:xfrm>
            <a:off x="5119849" y="3358913"/>
            <a:ext cx="3033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title" idx="4"/>
          </p:nvPr>
        </p:nvSpPr>
        <p:spPr>
          <a:xfrm>
            <a:off x="5119847" y="4358072"/>
            <a:ext cx="3033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5"/>
          </p:nvPr>
        </p:nvSpPr>
        <p:spPr>
          <a:xfrm>
            <a:off x="5119847" y="5063480"/>
            <a:ext cx="3033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title" idx="6"/>
          </p:nvPr>
        </p:nvSpPr>
        <p:spPr>
          <a:xfrm>
            <a:off x="715100" y="2835376"/>
            <a:ext cx="2874300" cy="13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grpSp>
        <p:nvGrpSpPr>
          <p:cNvPr id="160" name="Google Shape;160;p17"/>
          <p:cNvGrpSpPr/>
          <p:nvPr/>
        </p:nvGrpSpPr>
        <p:grpSpPr>
          <a:xfrm rot="5400000">
            <a:off x="8305300" y="883034"/>
            <a:ext cx="247200" cy="778650"/>
            <a:chOff x="423200" y="3972675"/>
            <a:chExt cx="185400" cy="778650"/>
          </a:xfrm>
        </p:grpSpPr>
        <p:sp>
          <p:nvSpPr>
            <p:cNvPr id="161" name="Google Shape;161;p17"/>
            <p:cNvSpPr/>
            <p:nvPr/>
          </p:nvSpPr>
          <p:spPr>
            <a:xfrm>
              <a:off x="423200" y="3972675"/>
              <a:ext cx="185400" cy="18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423200" y="4269300"/>
              <a:ext cx="185400" cy="185400"/>
            </a:xfrm>
            <a:prstGeom prst="ellipse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163;p17"/>
            <p:cNvSpPr/>
            <p:nvPr/>
          </p:nvSpPr>
          <p:spPr>
            <a:xfrm>
              <a:off x="423200" y="4565925"/>
              <a:ext cx="185400" cy="185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0628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0802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320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99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71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9413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979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804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533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623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0222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68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238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68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789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4311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087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5065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4337100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528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1212067"/>
            <a:ext cx="52755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2034344"/>
            <a:ext cx="5275500" cy="37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◎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386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29439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61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30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150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2990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4298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98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70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7158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077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86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00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73202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66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5863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66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8764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61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200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888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0844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4337100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516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2935875" y="1212067"/>
            <a:ext cx="52755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2935875" y="2034344"/>
            <a:ext cx="5275500" cy="37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◎"/>
              <a:defRPr sz="3200"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8635625" y="6335500"/>
            <a:ext cx="469800" cy="5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5842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1888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5759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71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964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20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17" Type="http://schemas.openxmlformats.org/officeDocument/2006/relationships/theme" Target="../theme/theme14.xml"/><Relationship Id="rId2" Type="http://schemas.openxmlformats.org/officeDocument/2006/relationships/slideLayout" Target="../slideLayouts/slideLayout173.xml"/><Relationship Id="rId16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slideLayout" Target="../slideLayouts/slideLayout18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slideLayout" Target="../slideLayouts/slideLayout266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17" Type="http://schemas.openxmlformats.org/officeDocument/2006/relationships/theme" Target="../theme/theme21.xml"/><Relationship Id="rId2" Type="http://schemas.openxmlformats.org/officeDocument/2006/relationships/slideLayout" Target="../slideLayouts/slideLayout255.xml"/><Relationship Id="rId16" Type="http://schemas.openxmlformats.org/officeDocument/2006/relationships/slideLayout" Target="../slideLayouts/slideLayout269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5" Type="http://schemas.openxmlformats.org/officeDocument/2006/relationships/slideLayout" Target="../slideLayouts/slideLayout26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slideLayout" Target="../slideLayouts/slideLayout267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13" Type="http://schemas.openxmlformats.org/officeDocument/2006/relationships/slideLayout" Target="../slideLayouts/slideLayout28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12" Type="http://schemas.openxmlformats.org/officeDocument/2006/relationships/slideLayout" Target="../slideLayouts/slideLayout281.xml"/><Relationship Id="rId17" Type="http://schemas.openxmlformats.org/officeDocument/2006/relationships/theme" Target="../theme/theme22.xml"/><Relationship Id="rId2" Type="http://schemas.openxmlformats.org/officeDocument/2006/relationships/slideLayout" Target="../slideLayouts/slideLayout271.xml"/><Relationship Id="rId16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5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Relationship Id="rId14" Type="http://schemas.openxmlformats.org/officeDocument/2006/relationships/slideLayout" Target="../slideLayouts/slideLayout28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3.xml"/><Relationship Id="rId3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92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87.xml"/><Relationship Id="rId1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91.xml"/><Relationship Id="rId11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90.xml"/><Relationship Id="rId10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89.xml"/><Relationship Id="rId9" Type="http://schemas.openxmlformats.org/officeDocument/2006/relationships/slideLayout" Target="../slideLayouts/slideLayout294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4.xml"/><Relationship Id="rId3" Type="http://schemas.openxmlformats.org/officeDocument/2006/relationships/slideLayout" Target="../slideLayouts/slideLayout299.xml"/><Relationship Id="rId7" Type="http://schemas.openxmlformats.org/officeDocument/2006/relationships/slideLayout" Target="../slideLayouts/slideLayout303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98.xml"/><Relationship Id="rId1" Type="http://schemas.openxmlformats.org/officeDocument/2006/relationships/slideLayout" Target="../slideLayouts/slideLayout297.xml"/><Relationship Id="rId6" Type="http://schemas.openxmlformats.org/officeDocument/2006/relationships/slideLayout" Target="../slideLayouts/slideLayout302.xml"/><Relationship Id="rId11" Type="http://schemas.openxmlformats.org/officeDocument/2006/relationships/slideLayout" Target="../slideLayouts/slideLayout307.xml"/><Relationship Id="rId5" Type="http://schemas.openxmlformats.org/officeDocument/2006/relationships/slideLayout" Target="../slideLayouts/slideLayout301.xml"/><Relationship Id="rId10" Type="http://schemas.openxmlformats.org/officeDocument/2006/relationships/slideLayout" Target="../slideLayouts/slideLayout306.xml"/><Relationship Id="rId4" Type="http://schemas.openxmlformats.org/officeDocument/2006/relationships/slideLayout" Target="../slideLayouts/slideLayout300.xml"/><Relationship Id="rId9" Type="http://schemas.openxmlformats.org/officeDocument/2006/relationships/slideLayout" Target="../slideLayouts/slideLayout30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5.xml"/><Relationship Id="rId3" Type="http://schemas.openxmlformats.org/officeDocument/2006/relationships/slideLayout" Target="../slideLayouts/slideLayout310.xml"/><Relationship Id="rId7" Type="http://schemas.openxmlformats.org/officeDocument/2006/relationships/slideLayout" Target="../slideLayouts/slideLayout314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309.xml"/><Relationship Id="rId1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13.xml"/><Relationship Id="rId11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2.xml"/><Relationship Id="rId10" Type="http://schemas.openxmlformats.org/officeDocument/2006/relationships/slideLayout" Target="../slideLayouts/slideLayout317.xml"/><Relationship Id="rId4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6.xml"/><Relationship Id="rId3" Type="http://schemas.openxmlformats.org/officeDocument/2006/relationships/slideLayout" Target="../slideLayouts/slideLayout321.xml"/><Relationship Id="rId7" Type="http://schemas.openxmlformats.org/officeDocument/2006/relationships/slideLayout" Target="../slideLayouts/slideLayout325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320.xml"/><Relationship Id="rId1" Type="http://schemas.openxmlformats.org/officeDocument/2006/relationships/slideLayout" Target="../slideLayouts/slideLayout319.xml"/><Relationship Id="rId6" Type="http://schemas.openxmlformats.org/officeDocument/2006/relationships/slideLayout" Target="../slideLayouts/slideLayout324.xml"/><Relationship Id="rId11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23.xml"/><Relationship Id="rId10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2.xml"/><Relationship Id="rId9" Type="http://schemas.openxmlformats.org/officeDocument/2006/relationships/slideLayout" Target="../slideLayouts/slideLayout32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7.xml"/><Relationship Id="rId3" Type="http://schemas.openxmlformats.org/officeDocument/2006/relationships/slideLayout" Target="../slideLayouts/slideLayout332.xml"/><Relationship Id="rId7" Type="http://schemas.openxmlformats.org/officeDocument/2006/relationships/slideLayout" Target="../slideLayouts/slideLayout336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5.xml"/><Relationship Id="rId11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39.xml"/><Relationship Id="rId4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8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8.xml"/><Relationship Id="rId3" Type="http://schemas.openxmlformats.org/officeDocument/2006/relationships/slideLayout" Target="../slideLayouts/slideLayout343.xml"/><Relationship Id="rId7" Type="http://schemas.openxmlformats.org/officeDocument/2006/relationships/slideLayout" Target="../slideLayouts/slideLayout347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42.xml"/><Relationship Id="rId1" Type="http://schemas.openxmlformats.org/officeDocument/2006/relationships/slideLayout" Target="../slideLayouts/slideLayout341.xml"/><Relationship Id="rId6" Type="http://schemas.openxmlformats.org/officeDocument/2006/relationships/slideLayout" Target="../slideLayouts/slideLayout346.xml"/><Relationship Id="rId11" Type="http://schemas.openxmlformats.org/officeDocument/2006/relationships/slideLayout" Target="../slideLayouts/slideLayout351.xml"/><Relationship Id="rId5" Type="http://schemas.openxmlformats.org/officeDocument/2006/relationships/slideLayout" Target="../slideLayouts/slideLayout345.xml"/><Relationship Id="rId10" Type="http://schemas.openxmlformats.org/officeDocument/2006/relationships/slideLayout" Target="../slideLayouts/slideLayout350.xml"/><Relationship Id="rId4" Type="http://schemas.openxmlformats.org/officeDocument/2006/relationships/slideLayout" Target="../slideLayouts/slideLayout344.xml"/><Relationship Id="rId9" Type="http://schemas.openxmlformats.org/officeDocument/2006/relationships/slideLayout" Target="../slideLayouts/slideLayout349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9.xml"/><Relationship Id="rId3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58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53.xml"/><Relationship Id="rId1" Type="http://schemas.openxmlformats.org/officeDocument/2006/relationships/slideLayout" Target="../slideLayouts/slideLayout352.xml"/><Relationship Id="rId6" Type="http://schemas.openxmlformats.org/officeDocument/2006/relationships/slideLayout" Target="../slideLayouts/slideLayout357.xml"/><Relationship Id="rId11" Type="http://schemas.openxmlformats.org/officeDocument/2006/relationships/slideLayout" Target="../slideLayouts/slideLayout362.xml"/><Relationship Id="rId5" Type="http://schemas.openxmlformats.org/officeDocument/2006/relationships/slideLayout" Target="../slideLayouts/slideLayout356.xml"/><Relationship Id="rId10" Type="http://schemas.openxmlformats.org/officeDocument/2006/relationships/slideLayout" Target="../slideLayouts/slideLayout361.xml"/><Relationship Id="rId4" Type="http://schemas.openxmlformats.org/officeDocument/2006/relationships/slideLayout" Target="../slideLayouts/slideLayout355.xml"/><Relationship Id="rId9" Type="http://schemas.openxmlformats.org/officeDocument/2006/relationships/slideLayout" Target="../slideLayouts/slideLayout36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0.xml"/><Relationship Id="rId3" Type="http://schemas.openxmlformats.org/officeDocument/2006/relationships/slideLayout" Target="../slideLayouts/slideLayout365.xml"/><Relationship Id="rId7" Type="http://schemas.openxmlformats.org/officeDocument/2006/relationships/slideLayout" Target="../slideLayouts/slideLayout369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64.xml"/><Relationship Id="rId1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8.xml"/><Relationship Id="rId11" Type="http://schemas.openxmlformats.org/officeDocument/2006/relationships/slideLayout" Target="../slideLayouts/slideLayout373.xml"/><Relationship Id="rId5" Type="http://schemas.openxmlformats.org/officeDocument/2006/relationships/slideLayout" Target="../slideLayouts/slideLayout367.xml"/><Relationship Id="rId10" Type="http://schemas.openxmlformats.org/officeDocument/2006/relationships/slideLayout" Target="../slideLayouts/slideLayout372.xml"/><Relationship Id="rId4" Type="http://schemas.openxmlformats.org/officeDocument/2006/relationships/slideLayout" Target="../slideLayouts/slideLayout366.xml"/><Relationship Id="rId9" Type="http://schemas.openxmlformats.org/officeDocument/2006/relationships/slideLayout" Target="../slideLayouts/slideLayout37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3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7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3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37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5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5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5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246182" y="0"/>
            <a:ext cx="9428282" cy="70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3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5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52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5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246182" y="0"/>
            <a:ext cx="9428282" cy="70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9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6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9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6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9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3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28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8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246182" y="0"/>
            <a:ext cx="9428282" cy="70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56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4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4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246182" y="0"/>
            <a:ext cx="9428282" cy="70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54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4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06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2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8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3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1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10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12350-BD92-419C-B27D-F709C36555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40BB6-0DE8-4AFC-AB98-A682FAFD810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3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28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1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6ADB9-3911-4FA9-9F01-FA2188BADC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D6C4A-79A8-4A92-8981-7C1BB38834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2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6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60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6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246182" y="0"/>
            <a:ext cx="9428282" cy="70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9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5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59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5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246182" y="0"/>
            <a:ext cx="9428282" cy="70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8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96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5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0B7CC-4313-4BD8-8600-1134D7F514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57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5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B2D85-01CF-49DD-BCEA-1729A0F8B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246182" y="0"/>
            <a:ext cx="9428282" cy="70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5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1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46.xml"/><Relationship Id="rId1" Type="http://schemas.openxmlformats.org/officeDocument/2006/relationships/video" Target="NULL" TargetMode="Externa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0.xml"/><Relationship Id="rId1" Type="http://schemas.openxmlformats.org/officeDocument/2006/relationships/video" Target="NULL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11.xml"/><Relationship Id="rId1" Type="http://schemas.openxmlformats.org/officeDocument/2006/relationships/video" Target="NULL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22.xml"/><Relationship Id="rId1" Type="http://schemas.openxmlformats.org/officeDocument/2006/relationships/video" Target="NULL" TargetMode="External"/><Relationship Id="rId5" Type="http://schemas.openxmlformats.org/officeDocument/2006/relationships/image" Target="../media/image27.png"/><Relationship Id="rId4" Type="http://schemas.openxmlformats.org/officeDocument/2006/relationships/audio" Target="../media/audio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6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7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87.xml"/><Relationship Id="rId1" Type="http://schemas.openxmlformats.org/officeDocument/2006/relationships/video" Target="NULL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0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20.xml"/><Relationship Id="rId4" Type="http://schemas.openxmlformats.org/officeDocument/2006/relationships/image" Target="../media/image46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4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58.xml"/><Relationship Id="rId5" Type="http://schemas.openxmlformats.org/officeDocument/2006/relationships/slide" Target="slide37.xml"/><Relationship Id="rId4" Type="http://schemas.openxmlformats.org/officeDocument/2006/relationships/image" Target="../media/image50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64.xml"/><Relationship Id="rId1" Type="http://schemas.openxmlformats.org/officeDocument/2006/relationships/video" Target="NULL" TargetMode="Externa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Ảnh Mầm Non Vui Nhộn, Ngộ Ngĩnh, Cute,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6"/>
            <a:ext cx="9144000" cy="68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0" y="5334254"/>
            <a:ext cx="632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6000" b="1" kern="10" dirty="0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MÔN: KHTN </a:t>
            </a:r>
            <a:r>
              <a:rPr lang="en-US" sz="6000" b="1" kern="10" dirty="0">
                <a:ln w="19050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314CD0-C5BE-437C-A256-B065454459B4}"/>
              </a:ext>
            </a:extLst>
          </p:cNvPr>
          <p:cNvSpPr txBox="1"/>
          <p:nvPr/>
        </p:nvSpPr>
        <p:spPr>
          <a:xfrm>
            <a:off x="851606" y="1295400"/>
            <a:ext cx="8402397" cy="1815882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ctr" defTabSz="457089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MỪNG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</a:p>
          <a:p>
            <a:pPr algn="ctr" defTabSz="457089"/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VỚI 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HÔM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NAY.</a:t>
            </a:r>
          </a:p>
          <a:p>
            <a:pPr algn="ctr" defTabSz="457089"/>
            <a:endParaRPr lang="vi-VN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50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2629478-4B83-499B-92ED-D52549E59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8991600" cy="294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551" tIns="53275" rIns="106551" bIns="5327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altLang="vi-V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>
              <a:defRPr/>
            </a:pP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>
              <a:defRPr/>
            </a:pPr>
            <a:r>
              <a:rPr lang="en-US" altLang="vi-VN" sz="32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in (inch) = 2,54cm</a:t>
            </a:r>
          </a:p>
          <a:p>
            <a:pPr algn="l">
              <a:defRPr/>
            </a:pP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+ 1 </a:t>
            </a:r>
            <a:r>
              <a:rPr lang="en-US" altLang="vi-VN" sz="2800" b="1" i="1" kern="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(mile) = 1609m (</a:t>
            </a:r>
            <a:r>
              <a:rPr lang="en-US" altLang="vi-VN" sz="2800" b="1" i="1" kern="0" dirty="0">
                <a:solidFill>
                  <a:srgbClr val="1F497D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≈ 1,6km)</a:t>
            </a:r>
          </a:p>
          <a:p>
            <a:pPr algn="l">
              <a:defRPr/>
            </a:pPr>
            <a:r>
              <a:rPr lang="vi-VN" sz="2800" dirty="0">
                <a:solidFill>
                  <a:prstClr val="black"/>
                </a:solidFill>
                <a:ea typeface="Calibri" panose="020F0502020204030204" pitchFamily="34" charset="0"/>
              </a:rPr>
              <a:t>Một số đơn vị đo chiều dài với khoảng cách lớn như đơn vị thiên văn (AU), đơn vị năm ánh sáng(ly) </a:t>
            </a:r>
            <a:r>
              <a:rPr lang="vi-VN" sz="2800" dirty="0">
                <a:solidFill>
                  <a:srgbClr val="0070C0"/>
                </a:solidFill>
                <a:ea typeface="Calibri" panose="020F0502020204030204" pitchFamily="34" charset="0"/>
              </a:rPr>
              <a:t>(1 n.a.s</a:t>
            </a:r>
            <a:r>
              <a:rPr lang="en-US" altLang="vi-VN" sz="28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i="1" kern="0" dirty="0">
                <a:solidFill>
                  <a:srgbClr val="0070C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≈</a:t>
            </a:r>
            <a:r>
              <a:rPr lang="vi-VN" altLang="vi-VN" sz="2800" i="1" kern="0" dirty="0">
                <a:solidFill>
                  <a:srgbClr val="0070C0"/>
                </a:solidFill>
                <a:ea typeface="Segoe UI Symbol" panose="020B0502040204020203" pitchFamily="34" charset="0"/>
                <a:cs typeface="Times New Roman" panose="02020603050405020304" pitchFamily="18" charset="0"/>
              </a:rPr>
              <a:t> 9461 tỉ km</a:t>
            </a:r>
            <a:r>
              <a:rPr lang="vi-VN" sz="2800" dirty="0">
                <a:solidFill>
                  <a:srgbClr val="0070C0"/>
                </a:solidFill>
                <a:ea typeface="Calibri" panose="020F0502020204030204" pitchFamily="34" charset="0"/>
              </a:rPr>
              <a:t> ) </a:t>
            </a:r>
            <a:r>
              <a:rPr lang="vi-VN" sz="2800" dirty="0">
                <a:solidFill>
                  <a:prstClr val="black"/>
                </a:solidFill>
                <a:ea typeface="Calibri" panose="020F0502020204030204" pitchFamily="34" charset="0"/>
              </a:rPr>
              <a:t>và đơn vị đo dùng để đo kích thước các vật nhỏ micromet, nanomet, angstrom</a:t>
            </a:r>
            <a:r>
              <a:rPr lang="vi-VN" sz="2400" dirty="0">
                <a:solidFill>
                  <a:prstClr val="black"/>
                </a:solidFill>
                <a:ea typeface="Calibri" panose="020F0502020204030204" pitchFamily="34" charset="0"/>
              </a:rPr>
              <a:t>.</a:t>
            </a:r>
          </a:p>
          <a:p>
            <a:pPr algn="l">
              <a:defRPr/>
            </a:pPr>
            <a:endParaRPr lang="vi-VN" altLang="vi-VN" sz="2510" b="1" kern="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8D36D2A9-C065-495A-B572-8803B2A23999}"/>
              </a:ext>
            </a:extLst>
          </p:cNvPr>
          <p:cNvSpPr/>
          <p:nvPr/>
        </p:nvSpPr>
        <p:spPr>
          <a:xfrm>
            <a:off x="2514600" y="4115042"/>
            <a:ext cx="6400800" cy="2455797"/>
          </a:xfrm>
          <a:prstGeom prst="cloudCallout">
            <a:avLst>
              <a:gd name="adj1" fmla="val -97608"/>
              <a:gd name="adj2" fmla="val 44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718" tIns="35859" rIns="71718" bIns="35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Tivi</a:t>
            </a:r>
            <a:r>
              <a:rPr lang="vi-VN" sz="2800" dirty="0">
                <a:solidFill>
                  <a:prstClr val="white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lớn nhất thế giới có màn hình 98 inch. Hãy tính chiều dài của tivi theo đơn vị cm?</a:t>
            </a:r>
          </a:p>
          <a:p>
            <a:pPr algn="ctr"/>
            <a:endParaRPr lang="vi-VN" sz="1412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42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038" y="332510"/>
            <a:ext cx="8271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" name="Oval 2"/>
          <p:cNvSpPr/>
          <p:nvPr/>
        </p:nvSpPr>
        <p:spPr>
          <a:xfrm>
            <a:off x="568038" y="1604881"/>
            <a:ext cx="1925782" cy="2681021"/>
          </a:xfrm>
          <a:prstGeom prst="ellipse">
            <a:avLst/>
          </a:prstGeom>
          <a:blipFill>
            <a:blip r:embed="rId2"/>
            <a:srcRect/>
            <a:stretch>
              <a:fillRect l="-2207" r="-220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19946" y="1604881"/>
            <a:ext cx="1925782" cy="2681021"/>
          </a:xfrm>
          <a:prstGeom prst="ellipse">
            <a:avLst/>
          </a:prstGeom>
          <a:blipFill>
            <a:blip r:embed="rId3"/>
            <a:srcRect/>
            <a:stretch>
              <a:fillRect l="-2553" t="-3445" r="-68705" b="-757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470073" y="1604881"/>
            <a:ext cx="1925782" cy="2681021"/>
          </a:xfrm>
          <a:prstGeom prst="ellipse">
            <a:avLst/>
          </a:prstGeom>
          <a:blipFill>
            <a:blip r:embed="rId4"/>
            <a:srcRect/>
            <a:stretch>
              <a:fillRect l="-35712" t="-5512" r="-7338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64773" y="3784664"/>
            <a:ext cx="1925782" cy="2681021"/>
          </a:xfrm>
          <a:prstGeom prst="ellipse">
            <a:avLst/>
          </a:prstGeom>
          <a:blipFill>
            <a:blip r:embed="rId5"/>
            <a:srcRect/>
            <a:stretch>
              <a:fillRect l="-62050" t="-1378" r="-396" b="-27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095011" y="3784664"/>
            <a:ext cx="1925782" cy="2681021"/>
          </a:xfrm>
          <a:prstGeom prst="ellipse">
            <a:avLst/>
          </a:prstGeom>
          <a:blipFill>
            <a:blip r:embed="rId6"/>
            <a:srcRect/>
            <a:stretch>
              <a:fillRect l="-15958" t="1378" r="-35431" b="-13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4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467" y="3878101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128CA0-8845-42B0-B530-EB3BA7A9ADAB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28602"/>
            <a:ext cx="5943600" cy="567513"/>
          </a:xfrm>
          <a:prstGeom prst="rect">
            <a:avLst/>
          </a:prstGeom>
        </p:spPr>
        <p:txBody>
          <a:bodyPr vert="horz" lIns="71718" tIns="35859" rIns="71718" bIns="35859" rtlCol="0" anchor="ctr">
            <a:no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60597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altLang="vi-VN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Dụng cụ đ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altLang="vi-VN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chiều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vi-VN" altLang="vi-VN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280B18E-281B-4D7A-9D21-A0556D14B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8561" y="811537"/>
            <a:ext cx="8390335" cy="62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5.1 a, b, c, d </a:t>
            </a:r>
            <a:endParaRPr lang="en-US" alt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id="{CC80EE38-FB41-46C5-8617-9CDAF51BB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972" y="4117983"/>
            <a:ext cx="3939801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2CFAC25E-BB25-4DF0-8BEB-C7AE76B15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990" y="1469442"/>
            <a:ext cx="2299073" cy="242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78A93379-E3F3-48B5-A488-9F599489A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0"/>
            <a:ext cx="1752600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endParaRPr lang="en-US" altLang="vi-VN" sz="3294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64F50DDA-8847-4500-8706-5276264BE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0200"/>
            <a:ext cx="1676400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endParaRPr lang="en-US" altLang="vi-VN" sz="3294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99C14092-9F01-437A-AA33-0C6394124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486400"/>
            <a:ext cx="1905000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endParaRPr lang="en-US" altLang="vi-VN" sz="3294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5">
            <a:extLst>
              <a:ext uri="{FF2B5EF4-FFF2-40B4-BE49-F238E27FC236}">
                <a16:creationId xmlns:a16="http://schemas.microsoft.com/office/drawing/2014/main" id="{F5DD3B1F-79B1-4C0F-BA27-7B87D682E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55" y="1469216"/>
            <a:ext cx="4598147" cy="117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id="{811796B8-AA55-496A-926B-6993B5164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33" y="3467826"/>
            <a:ext cx="2727698" cy="194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>
            <a:extLst>
              <a:ext uri="{FF2B5EF4-FFF2-40B4-BE49-F238E27FC236}">
                <a16:creationId xmlns:a16="http://schemas.microsoft.com/office/drawing/2014/main" id="{72E55300-92E1-445D-8E9A-DA6440C4E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713" y="6019800"/>
            <a:ext cx="2959847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5.1 </a:t>
            </a:r>
            <a:endParaRPr lang="en-US" altLang="vi-VN" sz="3294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C4970484-ABFA-41AC-A99D-5CD188DEC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382" y="2724551"/>
            <a:ext cx="2990418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altLang="vi-VN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709BF038-2577-456B-9354-CAC960A2D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429000"/>
            <a:ext cx="2438400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altLang="vi-VN" sz="32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148770F1-7658-435F-BAA7-BEC2FAE8D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257800"/>
            <a:ext cx="3043704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endParaRPr lang="en-US" altLang="vi-VN" sz="3294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333A6164-F3E4-42C4-AF0E-C655C2860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257800"/>
            <a:ext cx="2514600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endParaRPr lang="en-US" altLang="vi-VN" sz="3294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9337F2E4-9F15-4680-B026-D366FF730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657600"/>
            <a:ext cx="1905000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endParaRPr lang="en-US" altLang="vi-VN" sz="3294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6917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13574" y="119390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24460" y="632238"/>
            <a:ext cx="868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(GHĐ)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30480" y="1586236"/>
            <a:ext cx="861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(ĐCNN)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26242" y="2540565"/>
            <a:ext cx="5462587" cy="46037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GHĐ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ĐCNN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Picture 5" descr="ruler_0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36" y="3352800"/>
            <a:ext cx="70564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74213" y="5486626"/>
            <a:ext cx="458361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GHĐ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</a:t>
            </a:r>
          </a:p>
          <a:p>
            <a:pPr eaLnBrk="1" hangingPunct="1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ĐCNN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133600" y="5440233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452551" y="5791200"/>
            <a:ext cx="182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1mm</a:t>
            </a:r>
          </a:p>
        </p:txBody>
      </p:sp>
    </p:spTree>
    <p:extLst>
      <p:ext uri="{BB962C8B-B14F-4D97-AF65-F5344CB8AC3E}">
        <p14:creationId xmlns:p14="http://schemas.microsoft.com/office/powerpoint/2010/main" val="42904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  <p:bldP spid="7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9" y="3680014"/>
            <a:ext cx="430306" cy="57374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8" y="189876"/>
            <a:ext cx="8768033" cy="639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917" y="3742796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8A5B49FE-1A2A-445A-92EE-4CB70B6FA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826"/>
            <a:ext cx="5122956" cy="227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83C77D25-56F3-4F7E-9F43-DDF2CAEFD7E1}"/>
              </a:ext>
            </a:extLst>
          </p:cNvPr>
          <p:cNvGrpSpPr>
            <a:grpSpLocks/>
          </p:cNvGrpSpPr>
          <p:nvPr/>
        </p:nvGrpSpPr>
        <p:grpSpPr bwMode="auto">
          <a:xfrm>
            <a:off x="-10886" y="3595006"/>
            <a:ext cx="5037978" cy="1303290"/>
            <a:chOff x="555507" y="5174654"/>
            <a:chExt cx="8563863" cy="1660797"/>
          </a:xfrm>
        </p:grpSpPr>
        <p:pic>
          <p:nvPicPr>
            <p:cNvPr id="10" name="Picture 1">
              <a:extLst>
                <a:ext uri="{FF2B5EF4-FFF2-40B4-BE49-F238E27FC236}">
                  <a16:creationId xmlns:a16="http://schemas.microsoft.com/office/drawing/2014/main" id="{51630413-BB06-4291-A626-FDF45236AF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367" y="5827339"/>
              <a:ext cx="7746003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39067D7F-3533-40ED-8C8D-D814BDB72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507" y="5174654"/>
              <a:ext cx="837976" cy="1336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6551" tIns="53275" rIns="106551" bIns="53275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4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717164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vi-VN" sz="3294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vi-VN" sz="2823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  <a:endParaRPr lang="en-US" altLang="vi-VN" sz="3294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5">
            <a:extLst>
              <a:ext uri="{FF2B5EF4-FFF2-40B4-BE49-F238E27FC236}">
                <a16:creationId xmlns:a16="http://schemas.microsoft.com/office/drawing/2014/main" id="{D3D2DEB9-4364-4E42-B8D8-24D97EE8C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395559"/>
            <a:ext cx="3505200" cy="96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a)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GHĐ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10cm    </a:t>
            </a:r>
          </a:p>
          <a:p>
            <a:pPr defTabSz="717164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ĐCNN: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0,5cm </a:t>
            </a:r>
            <a:endParaRPr lang="vi-VN" altLang="vi-VN" sz="18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2EC3BC81-6325-4AB7-8E9D-7865F7ED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614981"/>
            <a:ext cx="3581400" cy="96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vi-VN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GHĐ: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10cm    </a:t>
            </a:r>
          </a:p>
          <a:p>
            <a:pPr defTabSz="717164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ĐCNN: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0,1cm </a:t>
            </a:r>
            <a:endParaRPr lang="vi-VN" altLang="vi-VN" sz="1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293F77B6-6FA8-44F0-9482-6B760F1C5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018287"/>
            <a:ext cx="3657600" cy="96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vi-VN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GHĐ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15cm    </a:t>
            </a:r>
          </a:p>
          <a:p>
            <a:pPr defTabSz="717164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lang="vi-VN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ĐCNN:</a:t>
            </a: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1cm </a:t>
            </a:r>
            <a:endParaRPr lang="vi-VN" altLang="vi-VN" sz="1800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89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557194" y="3731303"/>
            <a:ext cx="2164745" cy="9364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552512" y="2595721"/>
            <a:ext cx="2176341" cy="94014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552613" y="1348015"/>
            <a:ext cx="2180435" cy="99744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2779" y="339513"/>
            <a:ext cx="7511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loại thước đo thích hợp để đo độ dài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314028" y="1319543"/>
            <a:ext cx="4334207" cy="792475"/>
          </a:xfrm>
          <a:prstGeom prst="round2DiagRect">
            <a:avLst/>
          </a:prstGeom>
          <a:solidFill>
            <a:srgbClr val="EB2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28600" y="2254017"/>
            <a:ext cx="4419600" cy="792475"/>
          </a:xfrm>
          <a:prstGeom prst="round2DiagRect">
            <a:avLst/>
          </a:prstGeom>
          <a:solidFill>
            <a:srgbClr val="08D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254724" y="3208832"/>
            <a:ext cx="4393476" cy="792475"/>
          </a:xfrm>
          <a:prstGeom prst="round2DiagRect">
            <a:avLst/>
          </a:prstGeom>
          <a:solidFill>
            <a:srgbClr val="005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241662" y="4114801"/>
            <a:ext cx="4807134" cy="773928"/>
          </a:xfrm>
          <a:prstGeom prst="round2DiagRect">
            <a:avLst/>
          </a:prstGeom>
          <a:solidFill>
            <a:srgbClr val="00D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205981" y="5071444"/>
            <a:ext cx="4807134" cy="792475"/>
          </a:xfrm>
          <a:prstGeom prst="round2DiagRect">
            <a:avLst/>
          </a:prstGeom>
          <a:solidFill>
            <a:srgbClr val="DAE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130" y="1348217"/>
            <a:ext cx="3517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chân của con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894" y="2345463"/>
            <a:ext cx="4781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ngoài của miệng cốc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992" y="3274251"/>
            <a:ext cx="4656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cao cửa ra vào lớp học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003" y="4199302"/>
            <a:ext cx="5081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 trong của miện</a:t>
            </a: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cốc</a:t>
            </a:r>
            <a:endParaRPr lang="en-US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5205869"/>
            <a:ext cx="4863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 ngoài của ống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endParaRPr lang="en-US" sz="2800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BD4A16-6048-4223-ACD7-E3108532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726" y="1492473"/>
            <a:ext cx="2124497" cy="57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2068" tIns="71033" rIns="142068" bIns="71033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561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Thước thẳng</a:t>
            </a:r>
            <a:endParaRPr lang="en-US" alt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BD4A16-6048-4223-ACD7-E3108532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4573" y="2725921"/>
            <a:ext cx="2153475" cy="57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2068" tIns="71033" rIns="142068" bIns="71033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561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cuộn</a:t>
            </a:r>
            <a:endParaRPr lang="en-US" altLang="vi-VN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BD4A16-6048-4223-ACD7-E3108532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625" y="3967352"/>
            <a:ext cx="2328768" cy="57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2068" tIns="71033" rIns="142068" bIns="71033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561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Thước dây</a:t>
            </a:r>
            <a:endParaRPr lang="en-US" alt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Elbow Connector 24"/>
          <p:cNvCxnSpPr/>
          <p:nvPr/>
        </p:nvCxnSpPr>
        <p:spPr>
          <a:xfrm rot="10800000" flipV="1">
            <a:off x="4648202" y="1997525"/>
            <a:ext cx="2170875" cy="1427355"/>
          </a:xfrm>
          <a:prstGeom prst="bentConnector3">
            <a:avLst>
              <a:gd name="adj1" fmla="val 50000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6200000" flipV="1">
            <a:off x="5436628" y="-867698"/>
            <a:ext cx="15596" cy="4390079"/>
          </a:xfrm>
          <a:prstGeom prst="bentConnector3">
            <a:avLst>
              <a:gd name="adj1" fmla="val 2054347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589401" y="4999482"/>
            <a:ext cx="2178646" cy="9364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BD4A16-6048-4223-ACD7-E3108532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2801" y="5206071"/>
            <a:ext cx="2328768" cy="57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2068" tIns="71033" rIns="142068" bIns="71033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561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kẹp</a:t>
            </a:r>
            <a:endParaRPr lang="en-US" altLang="vi-VN" sz="2800" i="1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Elbow Connector 39"/>
          <p:cNvCxnSpPr>
            <a:stCxn id="23" idx="1"/>
            <a:endCxn id="8" idx="0"/>
          </p:cNvCxnSpPr>
          <p:nvPr/>
        </p:nvCxnSpPr>
        <p:spPr>
          <a:xfrm rot="10800000">
            <a:off x="4648302" y="2650256"/>
            <a:ext cx="1908893" cy="1549249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rot="10800000">
            <a:off x="5048796" y="4444359"/>
            <a:ext cx="1509858" cy="888738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10800000" flipV="1">
            <a:off x="4648202" y="3065995"/>
            <a:ext cx="1839285" cy="561563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rot="10800000" flipV="1">
            <a:off x="5092340" y="5596396"/>
            <a:ext cx="1483485" cy="7742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313992" y="6"/>
            <a:ext cx="820270" cy="995209"/>
            <a:chOff x="2068621" y="1287961"/>
            <a:chExt cx="820270" cy="913570"/>
          </a:xfrm>
        </p:grpSpPr>
        <p:sp>
          <p:nvSpPr>
            <p:cNvPr id="44" name="Oval Callout 43"/>
            <p:cNvSpPr/>
            <p:nvPr/>
          </p:nvSpPr>
          <p:spPr>
            <a:xfrm>
              <a:off x="2068621" y="1371601"/>
              <a:ext cx="726141" cy="685800"/>
            </a:xfrm>
            <a:prstGeom prst="wedgeEllipseCallout">
              <a:avLst>
                <a:gd name="adj1" fmla="val 43982"/>
                <a:gd name="adj2" fmla="val 8014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91870" y="1287961"/>
              <a:ext cx="697021" cy="913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867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724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6400186" y="3384364"/>
            <a:ext cx="2439101" cy="137392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4446" y="381174"/>
            <a:ext cx="751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loại thước đo thích hợp để đo độ dài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574762" y="2395564"/>
            <a:ext cx="4987838" cy="792475"/>
          </a:xfrm>
          <a:prstGeom prst="round2DiagRect">
            <a:avLst/>
          </a:prstGeom>
          <a:solidFill>
            <a:srgbClr val="00D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574762" y="3321995"/>
            <a:ext cx="4987838" cy="792475"/>
          </a:xfrm>
          <a:prstGeom prst="round2DiagRect">
            <a:avLst/>
          </a:prstGeom>
          <a:solidFill>
            <a:srgbClr val="DAE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76" y="2530017"/>
            <a:ext cx="5081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 trong của miện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cốc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4446" y="3384364"/>
            <a:ext cx="477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 ngoài của ống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endParaRPr lang="en-US" sz="2800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BD4A16-6048-4223-ACD7-E3108532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9942" y="3516998"/>
            <a:ext cx="2319258" cy="100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2068" tIns="71033" rIns="142068" bIns="71033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561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Thước thẳng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561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com pa</a:t>
            </a:r>
          </a:p>
        </p:txBody>
      </p:sp>
      <p:cxnSp>
        <p:nvCxnSpPr>
          <p:cNvPr id="27" name="Elbow Connector 26"/>
          <p:cNvCxnSpPr/>
          <p:nvPr/>
        </p:nvCxnSpPr>
        <p:spPr>
          <a:xfrm rot="16200000" flipV="1">
            <a:off x="5269769" y="-515164"/>
            <a:ext cx="15596" cy="4390079"/>
          </a:xfrm>
          <a:prstGeom prst="bentConnector3">
            <a:avLst>
              <a:gd name="adj1" fmla="val 2054347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325275" y="1665570"/>
            <a:ext cx="2178646" cy="936401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BD4A16-6048-4223-ACD7-E3108532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7046" y="1846599"/>
            <a:ext cx="2328768" cy="57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2068" tIns="71033" rIns="142068" bIns="71033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56195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Thước kẹp</a:t>
            </a:r>
            <a:endParaRPr lang="en-US" alt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3157" y="1613253"/>
            <a:ext cx="5760089" cy="3207019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cxnSp>
        <p:nvCxnSpPr>
          <p:cNvPr id="14" name="Elbow Connector 13"/>
          <p:cNvCxnSpPr>
            <a:endCxn id="4" idx="4"/>
          </p:cNvCxnSpPr>
          <p:nvPr/>
        </p:nvCxnSpPr>
        <p:spPr>
          <a:xfrm rot="10800000" flipV="1">
            <a:off x="2993174" y="4019789"/>
            <a:ext cx="3436611" cy="800483"/>
          </a:xfrm>
          <a:prstGeom prst="bentConnector4">
            <a:avLst>
              <a:gd name="adj1" fmla="val 8098"/>
              <a:gd name="adj2" fmla="val 138077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31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891" y="3966882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DD8966-B3C6-4025-8F12-8AE1E34B4D0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6705600" cy="626480"/>
          </a:xfrm>
          <a:prstGeom prst="rect">
            <a:avLst/>
          </a:prstGeom>
        </p:spPr>
        <p:txBody>
          <a:bodyPr vert="horz" lIns="71718" tIns="35859" rIns="71718" bIns="35859" rtlCol="0" anchor="ctr">
            <a:no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60597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đo chiều dài 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67ADBB-F4A2-42F3-8D0A-9F31CA815927}"/>
              </a:ext>
            </a:extLst>
          </p:cNvPr>
          <p:cNvSpPr txBox="1"/>
          <p:nvPr/>
        </p:nvSpPr>
        <p:spPr>
          <a:xfrm>
            <a:off x="0" y="533402"/>
            <a:ext cx="9144000" cy="320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540385" algn="l"/>
              </a:tabLst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Lựa chọn nhanh thước đo trong các trường hợp sau và giải thích?</a:t>
            </a:r>
            <a:endParaRPr lang="vi-VN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</a:tabLst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TH1: Đo độ dày sách giáo khoa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KHTN 6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</a:tabLst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TH2: Đo chiều cao của các bạn trong lớp.</a:t>
            </a: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</a:tabLst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TH3: Đo chiều dài và chiều rộng của phòng học.</a:t>
            </a: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</a:tabLst>
            </a:pP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 loại thước đo được chọn:</a:t>
            </a: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F6F4F4-883F-4F25-9236-C0930C558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87" y="3962400"/>
            <a:ext cx="8473439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62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9" y="3680014"/>
            <a:ext cx="430306" cy="57374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91" y="223520"/>
            <a:ext cx="8768033" cy="641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891" y="3908112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6A4F7E-517A-4357-8AB0-4DC03903D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64107"/>
            <a:ext cx="822960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 sát hình 4.3 cho biết đo chiều dài trong trường hợp nào nhanh và cho kết quả chính xác hơn? Tại sao?</a:t>
            </a:r>
            <a:endParaRPr lang="vi-VN" altLang="vi-VN" sz="3200" dirty="0">
              <a:solidFill>
                <a:prstClr val="black"/>
              </a:solidFill>
            </a:endParaRPr>
          </a:p>
          <a:p>
            <a:endParaRPr lang="vi-VN" altLang="vi-VN" dirty="0">
              <a:solidFill>
                <a:prstClr val="black"/>
              </a:solidFill>
            </a:endParaRPr>
          </a:p>
        </p:txBody>
      </p:sp>
      <p:pic>
        <p:nvPicPr>
          <p:cNvPr id="26625" name="Picture 1">
            <a:extLst>
              <a:ext uri="{FF2B5EF4-FFF2-40B4-BE49-F238E27FC236}">
                <a16:creationId xmlns:a16="http://schemas.microsoft.com/office/drawing/2014/main" id="{B80CA525-D961-464C-941A-A59749145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" y="3190877"/>
            <a:ext cx="7719060" cy="300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598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9" y="3680014"/>
            <a:ext cx="430306" cy="573741"/>
          </a:xfrm>
        </p:spPr>
      </p:pic>
      <p:sp>
        <p:nvSpPr>
          <p:cNvPr id="4" name="Rectangle 3"/>
          <p:cNvSpPr/>
          <p:nvPr/>
        </p:nvSpPr>
        <p:spPr>
          <a:xfrm>
            <a:off x="209249" y="3966882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DA0818-61DC-4078-B1C0-AE41B76DA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821950"/>
              </p:ext>
            </p:extLst>
          </p:nvPr>
        </p:nvGraphicFramePr>
        <p:xfrm>
          <a:off x="166891" y="685806"/>
          <a:ext cx="8768033" cy="5999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8061">
                  <a:extLst>
                    <a:ext uri="{9D8B030D-6E8A-4147-A177-3AD203B41FA5}">
                      <a16:colId xmlns:a16="http://schemas.microsoft.com/office/drawing/2014/main" val="1546647830"/>
                    </a:ext>
                  </a:extLst>
                </a:gridCol>
                <a:gridCol w="918564">
                  <a:extLst>
                    <a:ext uri="{9D8B030D-6E8A-4147-A177-3AD203B41FA5}">
                      <a16:colId xmlns:a16="http://schemas.microsoft.com/office/drawing/2014/main" val="4290244580"/>
                    </a:ext>
                  </a:extLst>
                </a:gridCol>
                <a:gridCol w="918564">
                  <a:extLst>
                    <a:ext uri="{9D8B030D-6E8A-4147-A177-3AD203B41FA5}">
                      <a16:colId xmlns:a16="http://schemas.microsoft.com/office/drawing/2014/main" val="3334846472"/>
                    </a:ext>
                  </a:extLst>
                </a:gridCol>
                <a:gridCol w="918564">
                  <a:extLst>
                    <a:ext uri="{9D8B030D-6E8A-4147-A177-3AD203B41FA5}">
                      <a16:colId xmlns:a16="http://schemas.microsoft.com/office/drawing/2014/main" val="1575175807"/>
                    </a:ext>
                  </a:extLst>
                </a:gridCol>
                <a:gridCol w="919491">
                  <a:extLst>
                    <a:ext uri="{9D8B030D-6E8A-4147-A177-3AD203B41FA5}">
                      <a16:colId xmlns:a16="http://schemas.microsoft.com/office/drawing/2014/main" val="408523256"/>
                    </a:ext>
                  </a:extLst>
                </a:gridCol>
                <a:gridCol w="918564">
                  <a:extLst>
                    <a:ext uri="{9D8B030D-6E8A-4147-A177-3AD203B41FA5}">
                      <a16:colId xmlns:a16="http://schemas.microsoft.com/office/drawing/2014/main" val="831772060"/>
                    </a:ext>
                  </a:extLst>
                </a:gridCol>
                <a:gridCol w="918564">
                  <a:extLst>
                    <a:ext uri="{9D8B030D-6E8A-4147-A177-3AD203B41FA5}">
                      <a16:colId xmlns:a16="http://schemas.microsoft.com/office/drawing/2014/main" val="4080410994"/>
                    </a:ext>
                  </a:extLst>
                </a:gridCol>
                <a:gridCol w="1317661">
                  <a:extLst>
                    <a:ext uri="{9D8B030D-6E8A-4147-A177-3AD203B41FA5}">
                      <a16:colId xmlns:a16="http://schemas.microsoft.com/office/drawing/2014/main" val="1765761641"/>
                    </a:ext>
                  </a:extLst>
                </a:gridCol>
              </a:tblGrid>
              <a:tr h="6990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Vật cần đo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Dụng cụ đo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Lần đo 1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800" dirty="0">
                          <a:effectLst/>
                        </a:rPr>
                        <a:t> </a:t>
                      </a:r>
                      <a:endParaRPr lang="vi-VN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Lần đo 2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800" dirty="0">
                          <a:effectLst/>
                        </a:rPr>
                        <a:t> </a:t>
                      </a:r>
                      <a:endParaRPr lang="vi-VN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Lần đo 3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800" dirty="0">
                          <a:effectLst/>
                        </a:rPr>
                        <a:t> </a:t>
                      </a:r>
                      <a:endParaRPr lang="vi-VN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Giá trị trung bình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extLst>
                  <a:ext uri="{0D108BD9-81ED-4DB2-BD59-A6C34878D82A}">
                    <a16:rowId xmlns:a16="http://schemas.microsoft.com/office/drawing/2014/main" val="4025510037"/>
                  </a:ext>
                </a:extLst>
              </a:tr>
              <a:tr h="883161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Tên dụng cụ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GHD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ĐCNN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984150"/>
                  </a:ext>
                </a:extLst>
              </a:tr>
              <a:tr h="883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Chiều dài đoạn thẳng AB, CD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vi-V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vi-V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vi-V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l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1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l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2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l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3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l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tb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extLst>
                  <a:ext uri="{0D108BD9-81ED-4DB2-BD59-A6C34878D82A}">
                    <a16:rowId xmlns:a16="http://schemas.microsoft.com/office/drawing/2014/main" val="2969945422"/>
                  </a:ext>
                </a:extLst>
              </a:tr>
              <a:tr h="883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Độ dày quyển sách KHTN 6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vi-V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vi-V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 dirty="0">
                          <a:effectLst/>
                        </a:rPr>
                        <a:t> </a:t>
                      </a:r>
                      <a:endParaRPr lang="vi-VN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d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1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d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2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d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3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d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tb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 =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extLst>
                  <a:ext uri="{0D108BD9-81ED-4DB2-BD59-A6C34878D82A}">
                    <a16:rowId xmlns:a16="http://schemas.microsoft.com/office/drawing/2014/main" val="3154528616"/>
                  </a:ext>
                </a:extLst>
              </a:tr>
              <a:tr h="1484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Chiều cao của bạn A và B ở phần đặt vấn đề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vi-V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vi-V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vi-V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h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1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h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2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h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3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h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tb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extLst>
                  <a:ext uri="{0D108BD9-81ED-4DB2-BD59-A6C34878D82A}">
                    <a16:rowId xmlns:a16="http://schemas.microsoft.com/office/drawing/2014/main" val="3318039707"/>
                  </a:ext>
                </a:extLst>
              </a:tr>
              <a:tr h="5824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..........................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extLst>
                  <a:ext uri="{0D108BD9-81ED-4DB2-BD59-A6C34878D82A}">
                    <a16:rowId xmlns:a16="http://schemas.microsoft.com/office/drawing/2014/main" val="1633618637"/>
                  </a:ext>
                </a:extLst>
              </a:tr>
              <a:tr h="5838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..........................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 dirty="0">
                          <a:effectLst/>
                        </a:rPr>
                        <a:t> </a:t>
                      </a:r>
                      <a:endParaRPr lang="vi-VN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 dirty="0">
                          <a:effectLst/>
                        </a:rPr>
                        <a:t> </a:t>
                      </a:r>
                      <a:endParaRPr lang="vi-VN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extLst>
                  <a:ext uri="{0D108BD9-81ED-4DB2-BD59-A6C34878D82A}">
                    <a16:rowId xmlns:a16="http://schemas.microsoft.com/office/drawing/2014/main" val="2591952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248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00+ hình nền PowerPoint cute siêu dễ thương, ấn tượ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FC6CE480-F8D2-485A-8B4E-50ACF988C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-22099"/>
            <a:ext cx="9067800" cy="122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tabLst>
                <a:tab pos="423326" algn="l"/>
              </a:tabLst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Quan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 </a:t>
            </a: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sánh chiều dài 2 đoạn thẳng và 2 người trong từng hình sau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endParaRPr lang="vi-VN" altLang="vi-VN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25">
            <a:extLst>
              <a:ext uri="{FF2B5EF4-FFF2-40B4-BE49-F238E27FC236}">
                <a16:creationId xmlns:a16="http://schemas.microsoft.com/office/drawing/2014/main" id="{9C037C48-7E68-4F04-955F-D6EF230E456A}"/>
              </a:ext>
            </a:extLst>
          </p:cNvPr>
          <p:cNvGrpSpPr>
            <a:grpSpLocks/>
          </p:cNvGrpSpPr>
          <p:nvPr/>
        </p:nvGrpSpPr>
        <p:grpSpPr bwMode="auto">
          <a:xfrm>
            <a:off x="171672" y="1465817"/>
            <a:ext cx="2466130" cy="2942477"/>
            <a:chOff x="1146175" y="2601913"/>
            <a:chExt cx="5689600" cy="429981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44DA7FC-6D0E-44BA-8697-EF7A777AA84D}"/>
                </a:ext>
              </a:extLst>
            </p:cNvPr>
            <p:cNvSpPr/>
            <p:nvPr/>
          </p:nvSpPr>
          <p:spPr>
            <a:xfrm>
              <a:off x="2084387" y="2601913"/>
              <a:ext cx="935038" cy="93662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16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1412">
                <a:solidFill>
                  <a:prstClr val="white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898A639-ACF9-46EB-A53A-5069F4369A50}"/>
                </a:ext>
              </a:extLst>
            </p:cNvPr>
            <p:cNvSpPr/>
            <p:nvPr/>
          </p:nvSpPr>
          <p:spPr>
            <a:xfrm>
              <a:off x="4964112" y="2601913"/>
              <a:ext cx="936625" cy="93662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16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1412">
                <a:solidFill>
                  <a:prstClr val="white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6B20633-ECA0-471E-9143-15E6998852B8}"/>
                </a:ext>
              </a:extLst>
            </p:cNvPr>
            <p:cNvCxnSpPr>
              <a:stCxn id="7" idx="2"/>
              <a:endCxn id="8" idx="6"/>
            </p:cNvCxnSpPr>
            <p:nvPr/>
          </p:nvCxnSpPr>
          <p:spPr>
            <a:xfrm>
              <a:off x="2084387" y="3070225"/>
              <a:ext cx="381635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D975DD24-4E99-44D5-A612-96ABA64AE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3050" y="2691858"/>
              <a:ext cx="647700" cy="69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altLang="vi-VN" sz="251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E221E8FF-E287-4C85-9AA5-7EA0168C4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0425" y="2691858"/>
              <a:ext cx="647700" cy="69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altLang="vi-VN" sz="251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EA774F0-6F5F-40D7-AA07-DEB57B5AFFB1}"/>
                </a:ext>
              </a:extLst>
            </p:cNvPr>
            <p:cNvSpPr/>
            <p:nvPr/>
          </p:nvSpPr>
          <p:spPr>
            <a:xfrm>
              <a:off x="1146175" y="4875213"/>
              <a:ext cx="936625" cy="93662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16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1412">
                <a:solidFill>
                  <a:prstClr val="white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15878DB-BF46-4F46-AB92-5C256567976E}"/>
                </a:ext>
              </a:extLst>
            </p:cNvPr>
            <p:cNvSpPr/>
            <p:nvPr/>
          </p:nvSpPr>
          <p:spPr>
            <a:xfrm>
              <a:off x="5900737" y="4891088"/>
              <a:ext cx="935038" cy="93662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16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1412" dirty="0">
                <a:solidFill>
                  <a:prstClr val="white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F4D8B64-FAF9-4937-BD75-DFD2B34A9E98}"/>
                </a:ext>
              </a:extLst>
            </p:cNvPr>
            <p:cNvCxnSpPr>
              <a:cxnSpLocks/>
            </p:cNvCxnSpPr>
            <p:nvPr/>
          </p:nvCxnSpPr>
          <p:spPr>
            <a:xfrm>
              <a:off x="2084387" y="5359400"/>
              <a:ext cx="381635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7549D25-859A-473C-AE07-B8712F1F5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2800" y="4834442"/>
              <a:ext cx="647700" cy="69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altLang="vi-VN" sz="251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F9794AB5-1320-4FA3-9DD1-F0516F1B00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6595" y="4775200"/>
              <a:ext cx="647700" cy="69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vi-VN" altLang="vi-VN" sz="251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72F1FDEB-A0A4-4AE2-A774-7D8BD040A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8715" y="6202361"/>
              <a:ext cx="2312767" cy="69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TH1</a:t>
              </a:r>
              <a:endParaRPr lang="vi-VN" altLang="vi-VN" sz="251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26">
            <a:extLst>
              <a:ext uri="{FF2B5EF4-FFF2-40B4-BE49-F238E27FC236}">
                <a16:creationId xmlns:a16="http://schemas.microsoft.com/office/drawing/2014/main" id="{F14F5D7B-4621-4700-BE06-6BA3EFA636A3}"/>
              </a:ext>
            </a:extLst>
          </p:cNvPr>
          <p:cNvGrpSpPr>
            <a:grpSpLocks/>
          </p:cNvGrpSpPr>
          <p:nvPr/>
        </p:nvGrpSpPr>
        <p:grpSpPr bwMode="auto">
          <a:xfrm>
            <a:off x="3139731" y="1457031"/>
            <a:ext cx="2404625" cy="2951263"/>
            <a:chOff x="7972926" y="2024425"/>
            <a:chExt cx="6768752" cy="48955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2D412AE-86D0-4D13-B391-CA3198C0DD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7391" y="6126095"/>
              <a:ext cx="2288269" cy="793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TH2</a:t>
              </a:r>
              <a:endParaRPr lang="vi-VN" altLang="vi-VN" sz="251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oup 24">
              <a:extLst>
                <a:ext uri="{FF2B5EF4-FFF2-40B4-BE49-F238E27FC236}">
                  <a16:creationId xmlns:a16="http://schemas.microsoft.com/office/drawing/2014/main" id="{6E7E2D84-62FE-4E22-B6A9-C3F68DFA96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2926" y="2024425"/>
              <a:ext cx="6768752" cy="3548856"/>
              <a:chOff x="7972926" y="2024425"/>
              <a:chExt cx="6768752" cy="3548856"/>
            </a:xfrm>
          </p:grpSpPr>
          <p:grpSp>
            <p:nvGrpSpPr>
              <p:cNvPr id="21" name="Group 21">
                <a:extLst>
                  <a:ext uri="{FF2B5EF4-FFF2-40B4-BE49-F238E27FC236}">
                    <a16:creationId xmlns:a16="http://schemas.microsoft.com/office/drawing/2014/main" id="{E90E4D57-73C6-4377-A749-586521EB1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72926" y="2024425"/>
                <a:ext cx="6768752" cy="3548856"/>
                <a:chOff x="8492480" y="1810544"/>
                <a:chExt cx="6768752" cy="3548856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FCD9DE31-17B5-4DCA-93A4-C5C36D83D8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24390" y="2891531"/>
                  <a:ext cx="2520820" cy="0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B0B0719A-B10B-4D5C-8D04-A7C037FB58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24390" y="4053474"/>
                  <a:ext cx="2520820" cy="0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5CCCD86A-353C-4ED4-B0F9-7340BEF936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84668" y="1878800"/>
                  <a:ext cx="1881091" cy="3481067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D468861B-54BA-4DF7-9951-CDD1E70FB8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5759" y="1823243"/>
                  <a:ext cx="1717587" cy="352075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58F732DE-C014-4003-A724-86DAC12BC6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92480" y="2026424"/>
                  <a:ext cx="3573279" cy="331756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AC649B35-EDAD-439F-9E07-F0A32C8C8C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5759" y="1810544"/>
                  <a:ext cx="3195473" cy="353344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6">
                <a:extLst>
                  <a:ext uri="{FF2B5EF4-FFF2-40B4-BE49-F238E27FC236}">
                    <a16:creationId xmlns:a16="http://schemas.microsoft.com/office/drawing/2014/main" id="{50CEAF3B-B387-4048-9BDD-C7312DA65B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52852" y="2601914"/>
                <a:ext cx="647700" cy="793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71716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sz="251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vi-VN" altLang="vi-VN" sz="251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8">
                <a:extLst>
                  <a:ext uri="{FF2B5EF4-FFF2-40B4-BE49-F238E27FC236}">
                    <a16:creationId xmlns:a16="http://schemas.microsoft.com/office/drawing/2014/main" id="{EA34CB93-B6E8-4173-8689-04E94445C0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51398" y="2609851"/>
                <a:ext cx="647700" cy="793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71716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sz="251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vi-VN" altLang="vi-VN" sz="251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12">
                <a:extLst>
                  <a:ext uri="{FF2B5EF4-FFF2-40B4-BE49-F238E27FC236}">
                    <a16:creationId xmlns:a16="http://schemas.microsoft.com/office/drawing/2014/main" id="{72FDFE16-5B4B-4A76-9AF9-26DADD78D2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89691" y="4253243"/>
                <a:ext cx="647700" cy="793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71716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sz="251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vi-VN" altLang="vi-VN" sz="251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TextBox 13">
                <a:extLst>
                  <a:ext uri="{FF2B5EF4-FFF2-40B4-BE49-F238E27FC236}">
                    <a16:creationId xmlns:a16="http://schemas.microsoft.com/office/drawing/2014/main" id="{3B1A92D3-90FC-4534-A1D6-89517D33D8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03103" y="4144397"/>
                <a:ext cx="647700" cy="793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71716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sz="251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vi-VN" altLang="vi-VN" sz="251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2" name="Group 38">
            <a:extLst>
              <a:ext uri="{FF2B5EF4-FFF2-40B4-BE49-F238E27FC236}">
                <a16:creationId xmlns:a16="http://schemas.microsoft.com/office/drawing/2014/main" id="{EF6F6512-81C2-4785-8BE9-33A1B2D052C0}"/>
              </a:ext>
            </a:extLst>
          </p:cNvPr>
          <p:cNvGrpSpPr/>
          <p:nvPr/>
        </p:nvGrpSpPr>
        <p:grpSpPr>
          <a:xfrm>
            <a:off x="6258375" y="1018842"/>
            <a:ext cx="2464498" cy="3604023"/>
            <a:chOff x="11336892" y="1882552"/>
            <a:chExt cx="3230290" cy="421598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06240F9-20E5-4CEB-9E4C-8E680231FEAB}"/>
                </a:ext>
              </a:extLst>
            </p:cNvPr>
            <p:cNvSpPr txBox="1"/>
            <p:nvPr/>
          </p:nvSpPr>
          <p:spPr>
            <a:xfrm>
              <a:off x="12236897" y="5538681"/>
              <a:ext cx="1656184" cy="559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51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TH3</a:t>
              </a:r>
              <a:endParaRPr lang="vi-VN" sz="3137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AA978B5-A4B1-4AD0-B849-63B909858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36892" y="1882552"/>
              <a:ext cx="3230290" cy="3440686"/>
            </a:xfrm>
            <a:prstGeom prst="rect">
              <a:avLst/>
            </a:prstGeom>
          </p:spPr>
        </p:pic>
      </p:grpSp>
      <p:sp>
        <p:nvSpPr>
          <p:cNvPr id="2" name="Cloud Callout 1"/>
          <p:cNvSpPr/>
          <p:nvPr/>
        </p:nvSpPr>
        <p:spPr>
          <a:xfrm>
            <a:off x="802751" y="4922286"/>
            <a:ext cx="7056375" cy="1249914"/>
          </a:xfrm>
          <a:prstGeom prst="cloud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56195" eaLnBrk="0" fontAlgn="base" hangingPunct="0">
              <a:spcBef>
                <a:spcPct val="0"/>
              </a:spcBef>
              <a:spcAft>
                <a:spcPct val="0"/>
              </a:spcAft>
              <a:tabLst>
                <a:tab pos="564421" algn="l"/>
              </a:tabLst>
            </a:pPr>
            <a:r>
              <a:rPr lang="en-US" altLang="vi-VN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vi-VN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vi-VN" sz="2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?</a:t>
            </a:r>
            <a:endParaRPr lang="vi-VN" altLang="vi-VN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67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56849" y="3680014"/>
            <a:ext cx="430306" cy="573741"/>
          </a:xfrm>
        </p:spPr>
      </p:pic>
      <p:sp>
        <p:nvSpPr>
          <p:cNvPr id="4" name="Rectangle 3"/>
          <p:cNvSpPr/>
          <p:nvPr/>
        </p:nvSpPr>
        <p:spPr>
          <a:xfrm>
            <a:off x="209249" y="3938592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6C4A51-88CF-4277-BD40-88DE4D0428AF}"/>
              </a:ext>
            </a:extLst>
          </p:cNvPr>
          <p:cNvSpPr txBox="1"/>
          <p:nvPr/>
        </p:nvSpPr>
        <p:spPr>
          <a:xfrm>
            <a:off x="152400" y="677994"/>
            <a:ext cx="8686800" cy="5684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tabLst>
                <a:tab pos="450215" algn="l"/>
              </a:tabLst>
            </a:pPr>
            <a:r>
              <a:rPr lang="vi-VN" sz="3600" b="1" dirty="0">
                <a:solidFill>
                  <a:srgbClr val="006600"/>
                </a:solidFill>
                <a:latin typeface="Times New Roman"/>
                <a:ea typeface="Arial" panose="020B0604020202020204" pitchFamily="34" charset="0"/>
                <a:cs typeface="Arial" panose="020B0604020202020204" pitchFamily="34" charset="0"/>
              </a:rPr>
              <a:t>Các bước đo chiều dài:</a:t>
            </a:r>
            <a:endParaRPr lang="vi-VN" sz="3600" b="1" dirty="0">
              <a:solidFill>
                <a:srgbClr val="006600"/>
              </a:solidFill>
              <a:latin typeface="Times New Roman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Bước 1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Ước lượng chiều dài của vật cần đo để chọn thước đo có GHD và ĐCNN phù hợp.</a:t>
            </a:r>
            <a:endParaRPr lang="vi-VN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Bước 2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Đặt thước đo đúng cách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( Đặt dọc theo chiều dài vật cần đo, một đầu của  vật trùng với vạch số 0 của thước).</a:t>
            </a:r>
            <a:endParaRPr lang="vi-VN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Bước 3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Đặt mắt vuông góc với thước, đọc giá trị chiều dài của vật cần đo theo giá trị của vạch chia gần nhất với đầu kia của vật.</a:t>
            </a:r>
            <a:endParaRPr lang="vi-VN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Bước 4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Ghi kết quả theo đơn vị ĐCNN cho mỗi lần đo.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(Nếu đo nhiều lần thì kết quả đo chiều dài lấy là trung bình cộng của tất cả các lần đo).</a:t>
            </a:r>
            <a:endParaRPr lang="vi-VN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41514" y="1"/>
            <a:ext cx="2430410" cy="1044303"/>
            <a:chOff x="2780707" y="1263036"/>
            <a:chExt cx="1980327" cy="1814565"/>
          </a:xfrm>
        </p:grpSpPr>
        <p:sp>
          <p:nvSpPr>
            <p:cNvPr id="10" name=" 3"/>
            <p:cNvSpPr/>
            <p:nvPr/>
          </p:nvSpPr>
          <p:spPr>
            <a:xfrm>
              <a:off x="2780707" y="1263036"/>
              <a:ext cx="1980327" cy="1458709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28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8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nhớ</a:t>
              </a:r>
              <a:endParaRPr lang="vi-VN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 4"/>
            <p:cNvSpPr/>
            <p:nvPr/>
          </p:nvSpPr>
          <p:spPr>
            <a:xfrm>
              <a:off x="3274051" y="1928957"/>
              <a:ext cx="1337493" cy="1148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200">
                <a:solidFill>
                  <a:srgbClr val="FF33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30733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9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DD8966-B3C6-4025-8F12-8AE1E34B4D0B}"/>
              </a:ext>
            </a:extLst>
          </p:cNvPr>
          <p:cNvSpPr txBox="1">
            <a:spLocks noChangeArrowheads="1"/>
          </p:cNvSpPr>
          <p:nvPr/>
        </p:nvSpPr>
        <p:spPr>
          <a:xfrm>
            <a:off x="90897" y="-27272"/>
            <a:ext cx="4366804" cy="626480"/>
          </a:xfrm>
          <a:prstGeom prst="rect">
            <a:avLst/>
          </a:prstGeom>
        </p:spPr>
        <p:txBody>
          <a:bodyPr vert="horz" lIns="71718" tIns="35859" rIns="71718" bIns="35859" rtlCol="0" anchor="ctr">
            <a:norm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60597"/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altLang="vi-VN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381004"/>
            <a:ext cx="906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Cách xác định giới hạn đo và độ chia nhỏ nhất của thước đo</a:t>
            </a:r>
            <a:endParaRPr lang="vi-VN" b="1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56523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Xác định GHĐ: là giá trị lớn nhất ghi trên thước</a:t>
            </a:r>
            <a:endParaRPr lang="vi-VN" sz="2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00374"/>
            <a:ext cx="8915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Xác định ĐCNN theo các bước:</a:t>
            </a:r>
          </a:p>
          <a:p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 Xác định đơn vị đo của thước</a:t>
            </a:r>
          </a:p>
          <a:p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 Xác định «  n » là số khoảng cách  chia giữa 2 số ghi liên tiếp   ( số bé và số lớn)</a:t>
            </a:r>
          </a:p>
          <a:p>
            <a:r>
              <a:rPr lang="vi-VN" sz="26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 ĐCNN = (số lớn – số bé ) / n (đơn vị như đơn vị ghi trên thước)</a:t>
            </a:r>
            <a:endParaRPr lang="vi-VN" sz="2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" y="3733800"/>
            <a:ext cx="86483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Ví dụ: </a:t>
            </a:r>
            <a:r>
              <a:rPr lang="vi-VN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Trên thước kẻ có ghi số lớn nhất là 30cm. Giữ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vi-VN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số 1 và số 2 có 5 khoảng. Xác định GHĐ và ĐCNN </a:t>
            </a:r>
            <a:endParaRPr lang="vi-VN" sz="26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87" y="4648200"/>
            <a:ext cx="86483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Hướng dẫn:</a:t>
            </a:r>
          </a:p>
          <a:p>
            <a:pPr algn="just"/>
            <a:r>
              <a:rPr lang="vi-VN" sz="26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Tóm tắt: </a:t>
            </a:r>
            <a:r>
              <a:rPr lang="vi-VN" sz="26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số lớn = 2;   số bé = 1;   n = 5</a:t>
            </a:r>
            <a:endParaRPr lang="vi-VN" sz="2600" b="1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565338"/>
            <a:ext cx="8686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vi-VN" sz="2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GHĐ =  30cm</a:t>
            </a:r>
          </a:p>
          <a:p>
            <a:pPr marL="457200" indent="-457200"/>
            <a:r>
              <a:rPr lang="vi-VN" sz="2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ĐCNN =  ( số lớn – số bé ) / n = (2 -1) / 5 = 0,2cm</a:t>
            </a:r>
            <a:endParaRPr lang="vi-VN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965255"/>
      </p:ext>
    </p:extLst>
  </p:cSld>
  <p:clrMapOvr>
    <a:masterClrMapping/>
  </p:clrMapOvr>
  <p:transition advClick="0" advTm="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0"/>
            <a:ext cx="549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Cách đặt thước và đọc kết quả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633" y="490005"/>
            <a:ext cx="8674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thước và mắt đúng cách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8844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vi-V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và ghi kết quả đúng quy định. Tính chiều dài vật theo công</a:t>
            </a:r>
          </a:p>
          <a:p>
            <a:pPr marL="457200" indent="-457200"/>
            <a:r>
              <a:rPr lang="vi-V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     </a:t>
            </a:r>
            <a:r>
              <a:rPr lang="en-US" sz="2600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L</a:t>
            </a:r>
            <a:r>
              <a:rPr lang="vi-VN" sz="2600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= N + (n’ . ĐCNN)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828800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Với:+N:giá trị nhỏ ghi trên thước mà ở gần đầu kia của vật cần đo</a:t>
            </a:r>
          </a:p>
          <a:p>
            <a:r>
              <a:rPr lang="vi-V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n’: là số khoảng chia kể từ vạch có giá trị nhỏ (N) đến vạch chia gần nhất với đầu kia của vật.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823" y="3217830"/>
            <a:ext cx="85303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Ví dụ: </a:t>
            </a: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xác định chiều dài của bút chì: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777" y="3124200"/>
            <a:ext cx="3354225" cy="82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4038774"/>
            <a:ext cx="899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Hướng dẫn:</a:t>
            </a: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Tóm tắt:   n = 5;  số lớn = 8;  số bé = 7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" y="4883446"/>
            <a:ext cx="9143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làm: </a:t>
            </a: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ĐCNN = ( số lớn – số bé ) / n = (8 – 7) / 5 = 0,2 cm</a:t>
            </a:r>
          </a:p>
          <a:p>
            <a:pPr marL="457200" indent="-457200">
              <a:buFont typeface="Wingdings"/>
              <a:buChar char="à"/>
            </a:pPr>
            <a:r>
              <a:rPr lang="vi-VN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 = 7 và n’ = 3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715087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Vậy chiều dài của bút chì là: </a:t>
            </a:r>
            <a:r>
              <a:rPr lang="en-US" sz="2600" dirty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L</a:t>
            </a:r>
            <a:r>
              <a:rPr lang="vi-VN" sz="2600" dirty="0">
                <a:solidFill>
                  <a:srgbClr val="000000"/>
                </a:solidFill>
                <a:latin typeface="Times New Roman"/>
                <a:cs typeface="Times New Roman" pitchFamily="18" charset="0"/>
              </a:rPr>
              <a:t> = N + (n’ .ĐCNN) </a:t>
            </a:r>
            <a:r>
              <a:rPr lang="vi-VN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7 + (3.0,2) =  7,6 (cm) </a:t>
            </a:r>
            <a:endParaRPr lang="vi-V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4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533400"/>
            <a:ext cx="1752294" cy="194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155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1752600"/>
            <a:ext cx="7696200" cy="4482352"/>
          </a:xfrm>
          <a:prstGeom prst="rect">
            <a:avLst/>
          </a:prstGeom>
          <a:blipFill>
            <a:blip r:embed="rId3"/>
            <a:srcRect/>
            <a:stretch>
              <a:fillRect t="-9956" b="-9956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98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3085" y="517201"/>
            <a:ext cx="8287536" cy="533513"/>
            <a:chOff x="674747" y="607835"/>
            <a:chExt cx="7650215" cy="400136"/>
          </a:xfrm>
        </p:grpSpPr>
        <p:sp>
          <p:nvSpPr>
            <p:cNvPr id="4" name="TextBox 3"/>
            <p:cNvSpPr txBox="1"/>
            <p:nvPr/>
          </p:nvSpPr>
          <p:spPr>
            <a:xfrm>
              <a:off x="674747" y="615555"/>
              <a:ext cx="818708" cy="392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IV.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49742" y="607835"/>
              <a:ext cx="7075220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endPara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4800" y="1040285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7520" y="1527682"/>
            <a:ext cx="850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</a:t>
            </a:r>
            <a:r>
              <a:rPr lang="en-US" sz="2800" baseline="300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266" y="1924014"/>
            <a:ext cx="256960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</a:t>
            </a:r>
            <a:r>
              <a:rPr lang="en-US" sz="2800" b="1" baseline="300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1000L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087" y="2438400"/>
            <a:ext cx="269781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733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1mL = 1 cm</a:t>
            </a:r>
            <a:r>
              <a:rPr lang="en-US" sz="2800" b="1" baseline="300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999" y="2971800"/>
            <a:ext cx="8549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5.4 </a:t>
            </a:r>
            <a:r>
              <a:rPr lang="en-US" sz="28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4" descr="Do_the_tich_vat_ran_khong_tham_nuoc_bang_binh_chia_do 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67" y="3552103"/>
            <a:ext cx="2898535" cy="311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9932" y="3999043"/>
            <a:ext cx="4739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17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660288" y="907348"/>
            <a:ext cx="2950357" cy="48909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4" descr="Do_the_tich_vat_ran_khong_tham_nuoc_bang_binh_chia_do 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314" y="1265870"/>
            <a:ext cx="2349686" cy="437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49761" y="562700"/>
            <a:ext cx="549656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</a:t>
            </a:r>
            <a:r>
              <a:rPr lang="en-US" baseline="-250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2057445"/>
            <a:ext cx="5029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</a:t>
            </a:r>
            <a:r>
              <a:rPr lang="en-US" baseline="-250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200c</a:t>
            </a:r>
            <a:r>
              <a:rPr lang="en-US" baseline="300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04800" y="4395829"/>
            <a:ext cx="5029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baseline="-250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V</a:t>
            </a:r>
            <a:r>
              <a:rPr lang="en-US" baseline="-250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127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44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5.4 </a:t>
            </a:r>
            <a:r>
              <a:rPr lang="en-US" sz="32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12" descr="Do_the_tich_vat_ran_khong_tham_nuoc_bang_binh_tran 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14400"/>
            <a:ext cx="4618074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2286022"/>
            <a:ext cx="358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3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0885"/>
            <a:ext cx="9054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thấm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lọt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2800" dirty="0">
              <a:solidFill>
                <a:srgbClr val="004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887" y="838222"/>
            <a:ext cx="478971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1:Đổ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endParaRPr lang="en-US" sz="2800" dirty="0">
              <a:solidFill>
                <a:srgbClr val="004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838201"/>
            <a:ext cx="3200400" cy="2209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8575" cap="flat" cmpd="sng" algn="ctr">
            <a:solidFill>
              <a:srgbClr val="22B7C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810022" y="3056897"/>
            <a:ext cx="522301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800" dirty="0">
              <a:solidFill>
                <a:srgbClr val="0040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792351"/>
            <a:ext cx="3352800" cy="232249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8575" cap="flat" cmpd="sng" algn="ctr">
            <a:solidFill>
              <a:srgbClr val="22B7C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0201" y="4495822"/>
            <a:ext cx="493987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3:Thể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dirty="0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40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800" dirty="0">
              <a:solidFill>
                <a:srgbClr val="004070"/>
              </a:solidFill>
              <a:latin typeface=".VnArial" panose="020B7200000000000000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10200" y="4079206"/>
            <a:ext cx="3505200" cy="2649157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38100" cap="flat" cmpd="sng" algn="ctr">
            <a:solidFill>
              <a:srgbClr val="22B7C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09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utoUpdateAnimBg="0"/>
      <p:bldP spid="6" grpId="0" animBg="1"/>
      <p:bldP spid="7" grpId="0" autoUpdateAnimBg="0"/>
      <p:bldP spid="8" grpId="0" animBg="1"/>
      <p:bldP spid="9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4816"/>
            <a:ext cx="2598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518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621123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vi-VN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7714" y="1295401"/>
            <a:ext cx="2631111" cy="762000"/>
            <a:chOff x="1414130" y="2232837"/>
            <a:chExt cx="2631110" cy="1073889"/>
          </a:xfrm>
        </p:grpSpPr>
        <p:sp>
          <p:nvSpPr>
            <p:cNvPr id="6" name="Rounded Rectangle 5"/>
            <p:cNvSpPr/>
            <p:nvPr/>
          </p:nvSpPr>
          <p:spPr>
            <a:xfrm>
              <a:off x="1414130" y="2232837"/>
              <a:ext cx="2413591" cy="1073889"/>
            </a:xfrm>
            <a:prstGeom prst="round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57673" y="2283163"/>
              <a:ext cx="2587567" cy="9397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7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A.</a:t>
              </a:r>
              <a:r>
                <a:rPr kumimoji="0" lang="en-US" altLang="vi-VN" sz="3733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thước</a:t>
              </a:r>
              <a:r>
                <a:rPr kumimoji="0" lang="en-US" altLang="vi-VN" sz="37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733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đo</a:t>
              </a:r>
              <a:r>
                <a:rPr kumimoji="0" lang="en-US" altLang="vi-VN" sz="37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24400" y="1260031"/>
            <a:ext cx="2819400" cy="732812"/>
            <a:chOff x="4943850" y="2204927"/>
            <a:chExt cx="2413591" cy="780930"/>
          </a:xfrm>
        </p:grpSpPr>
        <p:sp>
          <p:nvSpPr>
            <p:cNvPr id="9" name="Rounded Rectangle 8"/>
            <p:cNvSpPr/>
            <p:nvPr/>
          </p:nvSpPr>
          <p:spPr>
            <a:xfrm>
              <a:off x="4943850" y="2232836"/>
              <a:ext cx="2413591" cy="753021"/>
            </a:xfrm>
            <a:prstGeom prst="roundRect">
              <a:avLst/>
            </a:prstGeom>
            <a:solidFill>
              <a:srgbClr val="EB226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62488" y="2204927"/>
              <a:ext cx="2329858" cy="7105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7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</a:t>
              </a:r>
              <a:r>
                <a:rPr kumimoji="0" lang="en-US" altLang="vi-VN" sz="3733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.gang</a:t>
              </a:r>
              <a:r>
                <a:rPr kumimoji="0" lang="en-US" altLang="vi-VN" sz="37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733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tay</a:t>
              </a:r>
              <a:endPara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1257" y="2231571"/>
            <a:ext cx="2413591" cy="762000"/>
            <a:chOff x="1457925" y="3552539"/>
            <a:chExt cx="2413591" cy="1073889"/>
          </a:xfrm>
        </p:grpSpPr>
        <p:sp>
          <p:nvSpPr>
            <p:cNvPr id="12" name="Rounded Rectangle 11"/>
            <p:cNvSpPr/>
            <p:nvPr/>
          </p:nvSpPr>
          <p:spPr>
            <a:xfrm>
              <a:off x="1457925" y="3552539"/>
              <a:ext cx="2413591" cy="1073889"/>
            </a:xfrm>
            <a:prstGeom prst="roundRect">
              <a:avLst/>
            </a:prstGeom>
            <a:solidFill>
              <a:srgbClr val="DAEF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12353" y="3575922"/>
              <a:ext cx="2359163" cy="500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C.</a:t>
              </a:r>
              <a:r>
                <a:rPr kumimoji="0" lang="en-US" altLang="vi-VN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733" b="0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sợi</a:t>
              </a:r>
              <a:r>
                <a:rPr kumimoji="0" lang="en-US" altLang="vi-VN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733" b="0" i="0" u="none" strike="noStrike" kern="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dây</a:t>
              </a:r>
              <a:r>
                <a:rPr kumimoji="0" lang="en-US" altLang="vi-VN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751060" y="2198915"/>
            <a:ext cx="2776018" cy="696686"/>
            <a:chOff x="4943849" y="3629246"/>
            <a:chExt cx="2547256" cy="1073889"/>
          </a:xfrm>
        </p:grpSpPr>
        <p:sp>
          <p:nvSpPr>
            <p:cNvPr id="15" name="Rounded Rectangle 14"/>
            <p:cNvSpPr/>
            <p:nvPr/>
          </p:nvSpPr>
          <p:spPr>
            <a:xfrm>
              <a:off x="4943849" y="3629246"/>
              <a:ext cx="2413591" cy="1073889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98278" y="3666100"/>
              <a:ext cx="2492827" cy="500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D.</a:t>
              </a:r>
              <a:r>
                <a:rPr kumimoji="0" lang="en-US" altLang="vi-VN" sz="37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733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bàn</a:t>
              </a:r>
              <a:r>
                <a:rPr kumimoji="0" lang="en-US" altLang="vi-VN" sz="3733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3733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chân</a:t>
              </a:r>
              <a:endPara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30628" y="2993571"/>
            <a:ext cx="89371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1514" y="3581400"/>
            <a:ext cx="87738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endParaRPr lang="vi-VN" altLang="vi-V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B.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endParaRPr lang="vi-VN" altLang="vi-V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endParaRPr lang="vi-VN" altLang="vi-V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altLang="vi-V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0628" y="5037284"/>
            <a:ext cx="450492" cy="5133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299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8" y="3680013"/>
            <a:ext cx="430306" cy="573741"/>
          </a:xfrm>
        </p:spPr>
      </p:pic>
      <p:sp>
        <p:nvSpPr>
          <p:cNvPr id="4" name="Rectangle 3"/>
          <p:cNvSpPr/>
          <p:nvPr/>
        </p:nvSpPr>
        <p:spPr>
          <a:xfrm>
            <a:off x="166804" y="3908112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D0061C-176C-4EFB-A4F7-379DE55B5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53527"/>
            <a:ext cx="8610600" cy="59708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A. m</a:t>
            </a:r>
            <a:r>
              <a:rPr lang="en-US" sz="28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      B. m 	             C. kg            D. 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(GHĐ)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(ĐCNN)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fr-FR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vi-VN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GHĐ 10cm ; ĐCNN 0 cm 	         </a:t>
            </a:r>
            <a:r>
              <a:rPr lang="fr-F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GHĐ 10cm ; ĐCNN 1cm.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GHĐ 10cm ; ĐCNN 0,5cm.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fr-F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GHĐ 10cm ; ĐCNN 1mm.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altLang="vi-VN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6F45669E-4D64-48AD-9327-BC7074670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6858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971800" y="1600200"/>
            <a:ext cx="457200" cy="5133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28600" y="5715000"/>
            <a:ext cx="457200" cy="5133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97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ơn 200 mẫu hình nền powerpoint chủ đề giáo dục phù hợp cho các slide liên  quan đến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527" y="1676654"/>
            <a:ext cx="6995233" cy="1898365"/>
          </a:xfrm>
          <a:prstGeom prst="rect">
            <a:avLst/>
          </a:prstGeom>
        </p:spPr>
        <p:txBody>
          <a:bodyPr wrap="square" lIns="51206" tIns="25603" rIns="51206" bIns="25603">
            <a:spAutoFit/>
          </a:bodyPr>
          <a:lstStyle/>
          <a:p>
            <a:pPr algn="ctr" defTabSz="512060">
              <a:defRPr/>
            </a:pPr>
            <a:r>
              <a:rPr lang="en-US" sz="6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 5,6 - BÀI 5</a:t>
            </a:r>
          </a:p>
          <a:p>
            <a:pPr algn="ctr" defTabSz="512060">
              <a:defRPr/>
            </a:pPr>
            <a:r>
              <a:rPr lang="en-US" sz="6000" b="1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 CHIỀU DÀI</a:t>
            </a:r>
          </a:p>
        </p:txBody>
      </p:sp>
    </p:spTree>
    <p:extLst>
      <p:ext uri="{BB962C8B-B14F-4D97-AF65-F5344CB8AC3E}">
        <p14:creationId xmlns:p14="http://schemas.microsoft.com/office/powerpoint/2010/main" val="44850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6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measure_wa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886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438400" y="5105400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dây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1066800" y="5334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người trong ảnh sử dụng loại thước nào?</a:t>
            </a:r>
          </a:p>
        </p:txBody>
      </p:sp>
    </p:spTree>
    <p:extLst>
      <p:ext uri="{BB962C8B-B14F-4D97-AF65-F5344CB8AC3E}">
        <p14:creationId xmlns:p14="http://schemas.microsoft.com/office/powerpoint/2010/main" val="52755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26545ebd-0164-4b42-be4f-1a7a758f10eb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93850"/>
            <a:ext cx="7002463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413125" y="5897563"/>
            <a:ext cx="2606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kẻ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85800" y="704850"/>
            <a:ext cx="9372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người trong ảnh sử dụng loại thước nào?</a:t>
            </a:r>
          </a:p>
        </p:txBody>
      </p:sp>
    </p:spTree>
    <p:extLst>
      <p:ext uri="{BB962C8B-B14F-4D97-AF65-F5344CB8AC3E}">
        <p14:creationId xmlns:p14="http://schemas.microsoft.com/office/powerpoint/2010/main" val="126033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6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r="22728"/>
          <a:stretch>
            <a:fillRect/>
          </a:stretch>
        </p:blipFill>
        <p:spPr bwMode="auto">
          <a:xfrm>
            <a:off x="914400" y="1249363"/>
            <a:ext cx="7696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209800" y="5668963"/>
            <a:ext cx="518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Thước mét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09600" y="407988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người trong ảnh sử dụng loại thước nào?</a:t>
            </a:r>
          </a:p>
        </p:txBody>
      </p:sp>
      <p:pic>
        <p:nvPicPr>
          <p:cNvPr id="18437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989638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15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Cach_do_do_d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4800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38200" y="2286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1709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ach_do_do_dai hinh con 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5181600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38200" y="2286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8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ach_do_do_dai hinh_ 3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496252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16450"/>
            <a:ext cx="16811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38200" y="2286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39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8" y="3680013"/>
            <a:ext cx="430306" cy="573741"/>
          </a:xfrm>
        </p:spPr>
      </p:pic>
      <p:sp>
        <p:nvSpPr>
          <p:cNvPr id="4" name="Rectangle 3"/>
          <p:cNvSpPr/>
          <p:nvPr/>
        </p:nvSpPr>
        <p:spPr>
          <a:xfrm>
            <a:off x="166804" y="3908112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E654BC-D1BD-4431-80E8-81E7F0E29169}"/>
              </a:ext>
            </a:extLst>
          </p:cNvPr>
          <p:cNvSpPr txBox="1"/>
          <p:nvPr/>
        </p:nvSpPr>
        <p:spPr>
          <a:xfrm>
            <a:off x="166804" y="0"/>
            <a:ext cx="792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vi-VN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1E15A1-7DCB-4675-866C-FBEFEE82F29E}"/>
              </a:ext>
            </a:extLst>
          </p:cNvPr>
          <p:cNvSpPr txBox="1"/>
          <p:nvPr/>
        </p:nvSpPr>
        <p:spPr>
          <a:xfrm>
            <a:off x="1143000" y="609600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thành 4 góc </a:t>
            </a:r>
          </a:p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học sinh được lựa chọn góc)</a:t>
            </a:r>
            <a:endParaRPr 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54D39514-7953-4F0B-9818-4A065E1B3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750562"/>
              </p:ext>
            </p:extLst>
          </p:nvPr>
        </p:nvGraphicFramePr>
        <p:xfrm>
          <a:off x="166804" y="1943100"/>
          <a:ext cx="877717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8895">
                  <a:extLst>
                    <a:ext uri="{9D8B030D-6E8A-4147-A177-3AD203B41FA5}">
                      <a16:colId xmlns:a16="http://schemas.microsoft.com/office/drawing/2014/main" val="2117760538"/>
                    </a:ext>
                  </a:extLst>
                </a:gridCol>
                <a:gridCol w="3948275">
                  <a:extLst>
                    <a:ext uri="{9D8B030D-6E8A-4147-A177-3AD203B41FA5}">
                      <a16:colId xmlns:a16="http://schemas.microsoft.com/office/drawing/2014/main" val="997987000"/>
                    </a:ext>
                  </a:extLst>
                </a:gridCol>
              </a:tblGrid>
              <a:tr h="156210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FF0000"/>
                          </a:solidFill>
                          <a:latin typeface="+mj-lt"/>
                        </a:rPr>
                        <a:t>Chuyên gia toán học</a:t>
                      </a:r>
                    </a:p>
                    <a:p>
                      <a:pPr algn="ctr"/>
                      <a:endParaRPr lang="vi-VN" sz="2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it-IT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 đường kính nắp</a:t>
                      </a:r>
                      <a:r>
                        <a:rPr lang="vi-VN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it-IT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rgbClr val="FF0000"/>
                          </a:solidFill>
                          <a:latin typeface="+mj-lt"/>
                        </a:rPr>
                        <a:t>Chuyên gia vật lí</a:t>
                      </a:r>
                    </a:p>
                    <a:p>
                      <a:pPr algn="ctr"/>
                      <a:endParaRPr lang="vi-VN" sz="2800" dirty="0">
                        <a:latin typeface="+mj-lt"/>
                      </a:endParaRPr>
                    </a:p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Đ</a:t>
                      </a:r>
                      <a:r>
                        <a:rPr lang="vi-VN" sz="2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 thể tích của một khối lập phương và đá. </a:t>
                      </a:r>
                      <a:endParaRPr lang="vi-VN" sz="2800" dirty="0">
                        <a:latin typeface="+mj-lt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293755095"/>
                  </a:ext>
                </a:extLst>
              </a:tr>
              <a:tr h="2366010"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solidFill>
                            <a:srgbClr val="FF0000"/>
                          </a:solidFill>
                          <a:latin typeface="+mj-lt"/>
                        </a:rPr>
                        <a:t>Chuyên gia chăm sóc sức khỏe</a:t>
                      </a:r>
                    </a:p>
                    <a:p>
                      <a:pPr algn="ctr"/>
                      <a:r>
                        <a:rPr lang="vi-VN" sz="3200" dirty="0">
                          <a:latin typeface="+mj-lt"/>
                        </a:rPr>
                        <a:t>Đo và đánh giá chiều cao của bạn trong nhóm và đề ra biện pháp tăng chiều cao.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solidFill>
                            <a:srgbClr val="FF0000"/>
                          </a:solidFill>
                          <a:latin typeface="+mj-lt"/>
                        </a:rPr>
                        <a:t>Chuyên gia đo đạc</a:t>
                      </a:r>
                    </a:p>
                    <a:p>
                      <a:pPr algn="ctr"/>
                      <a:endParaRPr lang="vi-VN" sz="2800" dirty="0">
                        <a:latin typeface="+mj-lt"/>
                      </a:endParaRPr>
                    </a:p>
                    <a:p>
                      <a:pPr algn="ctr"/>
                      <a:r>
                        <a:rPr lang="vi-VN" sz="3200" dirty="0">
                          <a:latin typeface="+mj-lt"/>
                        </a:rPr>
                        <a:t>Dùng điện thoại để đo đạc một số trường hợp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994577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107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Tổng hợp 57+ về hình nền powerpoint về trường học - cdgdbentre.edu.v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209800" y="1066800"/>
            <a:ext cx="44958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i="1" kern="10" dirty="0">
                <a:ln w="5715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ea typeface="+mj-lt"/>
                <a:cs typeface="Times New Roman"/>
              </a:rPr>
              <a:t>Hướng dẫn học bài ở nhà</a:t>
            </a:r>
            <a:endParaRPr lang="en-US" sz="3600" i="1" kern="10" dirty="0">
              <a:ln w="57150">
                <a:solidFill>
                  <a:srgbClr val="FF0066"/>
                </a:solidFill>
                <a:round/>
                <a:headEnd/>
                <a:tailEnd/>
              </a:ln>
              <a:solidFill>
                <a:srgbClr val="FFFF66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ea typeface="+mj-lt"/>
              <a:cs typeface="Calibri"/>
            </a:endParaRPr>
          </a:p>
        </p:txBody>
      </p:sp>
      <p:sp>
        <p:nvSpPr>
          <p:cNvPr id="5" name="椭圆 41">
            <a:extLst>
              <a:ext uri="{FF2B5EF4-FFF2-40B4-BE49-F238E27FC236}">
                <a16:creationId xmlns:a16="http://schemas.microsoft.com/office/drawing/2014/main" id="{C7F54AEF-5F49-EA26-CC62-7B87935111C2}"/>
              </a:ext>
            </a:extLst>
          </p:cNvPr>
          <p:cNvSpPr/>
          <p:nvPr/>
        </p:nvSpPr>
        <p:spPr>
          <a:xfrm>
            <a:off x="1981201" y="1828801"/>
            <a:ext cx="457199" cy="457199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189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1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F54B9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F54B9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1058" y="1676047"/>
            <a:ext cx="449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椭圆 41">
            <a:extLst>
              <a:ext uri="{FF2B5EF4-FFF2-40B4-BE49-F238E27FC236}">
                <a16:creationId xmlns:a16="http://schemas.microsoft.com/office/drawing/2014/main" id="{C7F54AEF-5F49-EA26-CC62-7B87935111C2}"/>
              </a:ext>
            </a:extLst>
          </p:cNvPr>
          <p:cNvSpPr/>
          <p:nvPr/>
        </p:nvSpPr>
        <p:spPr>
          <a:xfrm>
            <a:off x="1981202" y="2739012"/>
            <a:ext cx="457199" cy="457199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189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1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F54B9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F54B9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71058" y="2503713"/>
            <a:ext cx="449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椭圆 41">
            <a:extLst>
              <a:ext uri="{FF2B5EF4-FFF2-40B4-BE49-F238E27FC236}">
                <a16:creationId xmlns:a16="http://schemas.microsoft.com/office/drawing/2014/main" id="{C7F54AEF-5F49-EA26-CC62-7B87935111C2}"/>
              </a:ext>
            </a:extLst>
          </p:cNvPr>
          <p:cNvSpPr/>
          <p:nvPr/>
        </p:nvSpPr>
        <p:spPr>
          <a:xfrm>
            <a:off x="2427515" y="3810000"/>
            <a:ext cx="457199" cy="457199"/>
          </a:xfrm>
          <a:prstGeom prst="ellipse">
            <a:avLst/>
          </a:prstGeom>
          <a:gradFill>
            <a:gsLst>
              <a:gs pos="0">
                <a:sysClr val="window" lastClr="FFFFFF"/>
              </a:gs>
              <a:gs pos="51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189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1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F54B9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F54B9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84714" y="3790145"/>
            <a:ext cx="449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SBT.Xem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23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2" grpId="0"/>
      <p:bldP spid="8" grpId="0" animBg="1"/>
      <p:bldP spid="9" grpId="0"/>
      <p:bldP spid="10" grpId="0" animBg="1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Thank You, Cảm ơn kết thúc Sl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0038" cy="6858000"/>
          </a:xfrm>
          <a:prstGeom prst="rect">
            <a:avLst/>
          </a:prstGeom>
          <a:noFill/>
        </p:spPr>
      </p:pic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2209800"/>
          </a:xfrm>
        </p:spPr>
        <p:txBody>
          <a:bodyPr/>
          <a:lstStyle/>
          <a:p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 ƠN CÁC EM ĐÃ CÙNG THAM GIA BÀI HỌC HÔM NAY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88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8595123" y="557213"/>
            <a:ext cx="548878" cy="525462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mtClean="0">
                <a:solidFill>
                  <a:srgbClr val="A6BCC9"/>
                </a:solidFill>
              </a:rPr>
              <a:pPr/>
              <a:t>4</a:t>
            </a:fld>
            <a:endParaRPr lang="en">
              <a:solidFill>
                <a:srgbClr val="A6BCC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4024" y="362578"/>
            <a:ext cx="51704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24674" y="3575416"/>
            <a:ext cx="7315200" cy="8219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772512" y="1719758"/>
            <a:ext cx="1162217" cy="1946556"/>
            <a:chOff x="772410" y="1330457"/>
            <a:chExt cx="1162217" cy="1459917"/>
          </a:xfrm>
        </p:grpSpPr>
        <p:sp>
          <p:nvSpPr>
            <p:cNvPr id="6" name="Oval Callout 5"/>
            <p:cNvSpPr/>
            <p:nvPr/>
          </p:nvSpPr>
          <p:spPr>
            <a:xfrm rot="20421738">
              <a:off x="772410" y="1330457"/>
              <a:ext cx="1162217" cy="1190425"/>
            </a:xfrm>
            <a:prstGeom prst="wedgeEllipseCallout">
              <a:avLst/>
            </a:prstGeom>
            <a:solidFill>
              <a:srgbClr val="FF9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FF9755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91527" y="1602503"/>
              <a:ext cx="523982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319354" y="2696026"/>
              <a:ext cx="105412" cy="94348"/>
            </a:xfrm>
            <a:prstGeom prst="ellipse">
              <a:avLst/>
            </a:prstGeom>
            <a:solidFill>
              <a:srgbClr val="FF97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001" y="3906149"/>
            <a:ext cx="2630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4208" y="2387831"/>
            <a:ext cx="22291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4994" y="4080233"/>
            <a:ext cx="2995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65288" y="1930982"/>
            <a:ext cx="2550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757822" y="3512766"/>
            <a:ext cx="1162217" cy="1958625"/>
            <a:chOff x="2757693" y="2634381"/>
            <a:chExt cx="1162217" cy="1468969"/>
          </a:xfrm>
        </p:grpSpPr>
        <p:grpSp>
          <p:nvGrpSpPr>
            <p:cNvPr id="20" name="Group 19"/>
            <p:cNvGrpSpPr/>
            <p:nvPr/>
          </p:nvGrpSpPr>
          <p:grpSpPr>
            <a:xfrm>
              <a:off x="2757693" y="2912925"/>
              <a:ext cx="1162217" cy="1190425"/>
              <a:chOff x="2936831" y="2920226"/>
              <a:chExt cx="1162217" cy="1190425"/>
            </a:xfrm>
          </p:grpSpPr>
          <p:sp>
            <p:nvSpPr>
              <p:cNvPr id="8" name="Oval Callout 7"/>
              <p:cNvSpPr/>
              <p:nvPr/>
            </p:nvSpPr>
            <p:spPr>
              <a:xfrm rot="9776117">
                <a:off x="2936831" y="2920226"/>
                <a:ext cx="1162217" cy="1190425"/>
              </a:xfrm>
              <a:prstGeom prst="wedgeEllipseCallou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255948" y="3192272"/>
                <a:ext cx="523982" cy="484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23" name="Oval 22"/>
            <p:cNvSpPr/>
            <p:nvPr/>
          </p:nvSpPr>
          <p:spPr>
            <a:xfrm>
              <a:off x="3286095" y="2634381"/>
              <a:ext cx="108402" cy="1088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822230" y="1678545"/>
            <a:ext cx="1162217" cy="1975004"/>
            <a:chOff x="4822167" y="1258908"/>
            <a:chExt cx="1162217" cy="1481253"/>
          </a:xfrm>
        </p:grpSpPr>
        <p:grpSp>
          <p:nvGrpSpPr>
            <p:cNvPr id="21" name="Group 20"/>
            <p:cNvGrpSpPr/>
            <p:nvPr/>
          </p:nvGrpSpPr>
          <p:grpSpPr>
            <a:xfrm>
              <a:off x="4822167" y="1258908"/>
              <a:ext cx="1162217" cy="1190425"/>
              <a:chOff x="4942005" y="1361277"/>
              <a:chExt cx="1162217" cy="1190425"/>
            </a:xfrm>
          </p:grpSpPr>
          <p:sp>
            <p:nvSpPr>
              <p:cNvPr id="7" name="Oval Callout 6"/>
              <p:cNvSpPr/>
              <p:nvPr/>
            </p:nvSpPr>
            <p:spPr>
              <a:xfrm rot="20421738">
                <a:off x="4942005" y="1361277"/>
                <a:ext cx="1162217" cy="1190425"/>
              </a:xfrm>
              <a:prstGeom prst="wedgeEllipseCallout">
                <a:avLst/>
              </a:prstGeom>
              <a:solidFill>
                <a:srgbClr val="FFC5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261122" y="1617913"/>
                <a:ext cx="523982" cy="484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25" name="Oval 24"/>
            <p:cNvSpPr/>
            <p:nvPr/>
          </p:nvSpPr>
          <p:spPr>
            <a:xfrm>
              <a:off x="5349075" y="2631342"/>
              <a:ext cx="108402" cy="108819"/>
            </a:xfrm>
            <a:prstGeom prst="ellipse">
              <a:avLst/>
            </a:prstGeom>
            <a:solidFill>
              <a:srgbClr val="FFC5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077786" y="3495777"/>
            <a:ext cx="1162217" cy="1975611"/>
            <a:chOff x="7077657" y="2621640"/>
            <a:chExt cx="1162217" cy="1481708"/>
          </a:xfrm>
        </p:grpSpPr>
        <p:grpSp>
          <p:nvGrpSpPr>
            <p:cNvPr id="22" name="Group 21"/>
            <p:cNvGrpSpPr/>
            <p:nvPr/>
          </p:nvGrpSpPr>
          <p:grpSpPr>
            <a:xfrm>
              <a:off x="7077657" y="2912923"/>
              <a:ext cx="1162217" cy="1190425"/>
              <a:chOff x="7247073" y="2873395"/>
              <a:chExt cx="1162217" cy="1190425"/>
            </a:xfrm>
          </p:grpSpPr>
          <p:sp>
            <p:nvSpPr>
              <p:cNvPr id="9" name="Oval Callout 8"/>
              <p:cNvSpPr/>
              <p:nvPr/>
            </p:nvSpPr>
            <p:spPr>
              <a:xfrm rot="9776117">
                <a:off x="7247073" y="2873395"/>
                <a:ext cx="1162217" cy="1190425"/>
              </a:xfrm>
              <a:prstGeom prst="wedgeEllipseCallout">
                <a:avLst/>
              </a:prstGeom>
              <a:solidFill>
                <a:srgbClr val="FC406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594002" y="3145441"/>
                <a:ext cx="523982" cy="484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26" name="Oval 25"/>
            <p:cNvSpPr/>
            <p:nvPr/>
          </p:nvSpPr>
          <p:spPr>
            <a:xfrm>
              <a:off x="7632376" y="2621640"/>
              <a:ext cx="108402" cy="108819"/>
            </a:xfrm>
            <a:prstGeom prst="ellipse">
              <a:avLst/>
            </a:prstGeom>
            <a:solidFill>
              <a:srgbClr val="FC40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10380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50+ hình nền PowerPoint chủ đề giáo dục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95400" y="762254"/>
            <a:ext cx="3581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I.Đơn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914400" y="1408331"/>
            <a:ext cx="7086600" cy="1447800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80048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ãy kể tên những đơn vị đo chiều dài mà em biết?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56409" y="3444158"/>
            <a:ext cx="1788664" cy="1295400"/>
            <a:chOff x="4580192" y="1500636"/>
            <a:chExt cx="1540130" cy="1251425"/>
          </a:xfrm>
        </p:grpSpPr>
        <p:sp>
          <p:nvSpPr>
            <p:cNvPr id="6" name="Rectangle 5"/>
            <p:cNvSpPr/>
            <p:nvPr/>
          </p:nvSpPr>
          <p:spPr>
            <a:xfrm>
              <a:off x="4580192" y="1738128"/>
              <a:ext cx="1540130" cy="7274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80048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8D2C8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mét</a:t>
              </a:r>
              <a:endPara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08D2C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Donut 6"/>
            <p:cNvSpPr/>
            <p:nvPr/>
          </p:nvSpPr>
          <p:spPr>
            <a:xfrm>
              <a:off x="4761421" y="1500636"/>
              <a:ext cx="1274619" cy="1251425"/>
            </a:xfrm>
            <a:prstGeom prst="donut">
              <a:avLst>
                <a:gd name="adj" fmla="val 10327"/>
              </a:avLst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653947" y="2892869"/>
            <a:ext cx="1702543" cy="1173615"/>
            <a:chOff x="4447621" y="1275626"/>
            <a:chExt cx="1772755" cy="1251425"/>
          </a:xfrm>
          <a:solidFill>
            <a:srgbClr val="EB2264"/>
          </a:solidFill>
        </p:grpSpPr>
        <p:sp>
          <p:nvSpPr>
            <p:cNvPr id="9" name="Rectangle 8"/>
            <p:cNvSpPr/>
            <p:nvPr/>
          </p:nvSpPr>
          <p:spPr>
            <a:xfrm>
              <a:off x="4447621" y="1436882"/>
              <a:ext cx="1772755" cy="802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480048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0" cap="none" spc="0" normalizeH="0" baseline="0" noProof="0" dirty="0" err="1">
                  <a:ln>
                    <a:noFill/>
                  </a:ln>
                  <a:solidFill>
                    <a:srgbClr val="EB226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dm</a:t>
              </a:r>
              <a:endParaRPr kumimoji="0" lang="en-US" sz="3733" b="0" i="0" u="none" strike="noStrike" kern="0" cap="none" spc="0" normalizeH="0" baseline="0" noProof="0" dirty="0">
                <a:ln>
                  <a:noFill/>
                </a:ln>
                <a:solidFill>
                  <a:srgbClr val="EB2264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Donut 9"/>
            <p:cNvSpPr/>
            <p:nvPr/>
          </p:nvSpPr>
          <p:spPr>
            <a:xfrm>
              <a:off x="4696690" y="1275626"/>
              <a:ext cx="1274619" cy="1251425"/>
            </a:xfrm>
            <a:prstGeom prst="donut">
              <a:avLst>
                <a:gd name="adj" fmla="val 1032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24001" y="4356537"/>
            <a:ext cx="2317376" cy="1574625"/>
            <a:chOff x="4569547" y="1275626"/>
            <a:chExt cx="1772755" cy="1251425"/>
          </a:xfrm>
          <a:solidFill>
            <a:srgbClr val="FF0000"/>
          </a:solidFill>
        </p:grpSpPr>
        <p:sp>
          <p:nvSpPr>
            <p:cNvPr id="12" name="Rectangle 11"/>
            <p:cNvSpPr/>
            <p:nvPr/>
          </p:nvSpPr>
          <p:spPr>
            <a:xfrm>
              <a:off x="4569547" y="1507363"/>
              <a:ext cx="1772755" cy="598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480048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mm</a:t>
              </a:r>
            </a:p>
          </p:txBody>
        </p:sp>
        <p:sp>
          <p:nvSpPr>
            <p:cNvPr id="13" name="Donut 12"/>
            <p:cNvSpPr/>
            <p:nvPr/>
          </p:nvSpPr>
          <p:spPr>
            <a:xfrm>
              <a:off x="4696690" y="1275626"/>
              <a:ext cx="1274619" cy="1251425"/>
            </a:xfrm>
            <a:prstGeom prst="donut">
              <a:avLst>
                <a:gd name="adj" fmla="val 1032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60749" y="2143453"/>
            <a:ext cx="1880361" cy="1272963"/>
            <a:chOff x="4452806" y="1275626"/>
            <a:chExt cx="1772755" cy="1251425"/>
          </a:xfrm>
        </p:grpSpPr>
        <p:sp>
          <p:nvSpPr>
            <p:cNvPr id="15" name="Rectangle 14"/>
            <p:cNvSpPr/>
            <p:nvPr/>
          </p:nvSpPr>
          <p:spPr>
            <a:xfrm>
              <a:off x="4452806" y="1462689"/>
              <a:ext cx="1772755" cy="7402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80048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km</a:t>
              </a:r>
            </a:p>
          </p:txBody>
        </p:sp>
        <p:sp>
          <p:nvSpPr>
            <p:cNvPr id="16" name="Donut 15"/>
            <p:cNvSpPr/>
            <p:nvPr/>
          </p:nvSpPr>
          <p:spPr>
            <a:xfrm>
              <a:off x="4696690" y="1275626"/>
              <a:ext cx="1274619" cy="1251425"/>
            </a:xfrm>
            <a:prstGeom prst="donut">
              <a:avLst>
                <a:gd name="adj" fmla="val 19973"/>
              </a:avLst>
            </a:prstGeom>
            <a:solidFill>
              <a:srgbClr val="FFC0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18886" y="2637184"/>
            <a:ext cx="1702543" cy="1173615"/>
            <a:chOff x="4447621" y="1275626"/>
            <a:chExt cx="1772755" cy="1251425"/>
          </a:xfrm>
          <a:solidFill>
            <a:srgbClr val="FFC000"/>
          </a:solidFill>
        </p:grpSpPr>
        <p:sp>
          <p:nvSpPr>
            <p:cNvPr id="18" name="Rectangle 17"/>
            <p:cNvSpPr/>
            <p:nvPr/>
          </p:nvSpPr>
          <p:spPr>
            <a:xfrm>
              <a:off x="4447621" y="1436882"/>
              <a:ext cx="1772755" cy="8028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480048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cm</a:t>
              </a:r>
            </a:p>
          </p:txBody>
        </p:sp>
        <p:sp>
          <p:nvSpPr>
            <p:cNvPr id="19" name="Donut 18"/>
            <p:cNvSpPr/>
            <p:nvPr/>
          </p:nvSpPr>
          <p:spPr>
            <a:xfrm>
              <a:off x="4696690" y="1275626"/>
              <a:ext cx="1274619" cy="1251425"/>
            </a:xfrm>
            <a:prstGeom prst="donut">
              <a:avLst>
                <a:gd name="adj" fmla="val 1032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03862" y="3940630"/>
            <a:ext cx="2829796" cy="2013656"/>
            <a:chOff x="4644748" y="1275626"/>
            <a:chExt cx="1772755" cy="1251425"/>
          </a:xfrm>
          <a:solidFill>
            <a:srgbClr val="22B7CB"/>
          </a:solidFill>
        </p:grpSpPr>
        <p:sp>
          <p:nvSpPr>
            <p:cNvPr id="21" name="Rectangle 20"/>
            <p:cNvSpPr/>
            <p:nvPr/>
          </p:nvSpPr>
          <p:spPr>
            <a:xfrm>
              <a:off x="4644748" y="1433539"/>
              <a:ext cx="1772755" cy="8785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480048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inch</a:t>
              </a:r>
            </a:p>
            <a:p>
              <a:pPr marL="0" marR="0" lvl="0" indent="480048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FFC000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(in)</a:t>
              </a:r>
            </a:p>
          </p:txBody>
        </p:sp>
        <p:sp>
          <p:nvSpPr>
            <p:cNvPr id="22" name="Donut 21"/>
            <p:cNvSpPr/>
            <p:nvPr/>
          </p:nvSpPr>
          <p:spPr>
            <a:xfrm>
              <a:off x="4696690" y="1275626"/>
              <a:ext cx="1274619" cy="1251425"/>
            </a:xfrm>
            <a:prstGeom prst="donut">
              <a:avLst>
                <a:gd name="adj" fmla="val 10327"/>
              </a:avLst>
            </a:prstGeom>
            <a:solidFill>
              <a:srgbClr val="FFC000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743200" y="1336205"/>
            <a:ext cx="2829796" cy="2013656"/>
            <a:chOff x="4644748" y="1275626"/>
            <a:chExt cx="1772755" cy="1251425"/>
          </a:xfrm>
          <a:solidFill>
            <a:srgbClr val="22B7CB"/>
          </a:solidFill>
        </p:grpSpPr>
        <p:sp>
          <p:nvSpPr>
            <p:cNvPr id="24" name="Rectangle 23"/>
            <p:cNvSpPr/>
            <p:nvPr/>
          </p:nvSpPr>
          <p:spPr>
            <a:xfrm>
              <a:off x="4644748" y="1433539"/>
              <a:ext cx="1772755" cy="8785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480048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22B7C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mile</a:t>
              </a:r>
            </a:p>
            <a:p>
              <a:pPr marL="0" marR="0" lvl="0" indent="480048" algn="just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22B7C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kumimoji="0" lang="en-US" sz="3733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2B7C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dặm</a:t>
              </a:r>
              <a:r>
                <a:rPr kumimoji="0" lang="en-US" sz="3733" b="0" i="0" u="none" strike="noStrike" kern="0" cap="none" spc="0" normalizeH="0" baseline="0" noProof="0" dirty="0">
                  <a:ln>
                    <a:noFill/>
                  </a:ln>
                  <a:solidFill>
                    <a:srgbClr val="22B7CB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25" name="Donut 24"/>
            <p:cNvSpPr/>
            <p:nvPr/>
          </p:nvSpPr>
          <p:spPr>
            <a:xfrm>
              <a:off x="4696690" y="1275626"/>
              <a:ext cx="1274619" cy="1251425"/>
            </a:xfrm>
            <a:prstGeom prst="donut">
              <a:avLst>
                <a:gd name="adj" fmla="val 10327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6" name="Picture 45" descr="dau hoi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04" y="1383822"/>
            <a:ext cx="4572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" name="Rectangle 3"/>
          <p:cNvSpPr txBox="1">
            <a:spLocks noChangeArrowheads="1"/>
          </p:cNvSpPr>
          <p:nvPr/>
        </p:nvSpPr>
        <p:spPr>
          <a:xfrm>
            <a:off x="1653865" y="1314434"/>
            <a:ext cx="6667437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78837" y="1655431"/>
            <a:ext cx="75577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4850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2" grpId="1" animBg="1"/>
      <p:bldP spid="27" grpId="0" build="p"/>
      <p:bldP spid="27" grpId="1" build="p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32BC3-376C-465F-973C-03386E8B8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514" y="152400"/>
            <a:ext cx="7086600" cy="59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551" tIns="53275" rIns="106551" bIns="5327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717164">
              <a:defRPr/>
            </a:pP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</a:t>
            </a:r>
            <a:r>
              <a:rPr lang="vi-VN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vi-V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(m)</a:t>
            </a:r>
            <a:endParaRPr lang="vi-VN" altLang="vi-VN" sz="32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171" y="746312"/>
            <a:ext cx="5246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1milimét (mm)= 0,001m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127" y="763533"/>
            <a:ext cx="3447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1m=1000 mm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173" y="1355566"/>
            <a:ext cx="5007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1centimét (cm)= 0,01m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0547" y="1355566"/>
            <a:ext cx="3934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1m=100 cm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940341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1đềximét (dm)= 0,1m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42318" y="1948909"/>
            <a:ext cx="3934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1m=10 </a:t>
            </a:r>
            <a:r>
              <a:rPr lang="en-US" sz="3200" b="1" dirty="0" err="1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endParaRPr lang="en-US" sz="3200" b="1" dirty="0">
              <a:solidFill>
                <a:srgbClr val="0043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9487" y="2507112"/>
            <a:ext cx="4942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1kilômét (km)= 1000m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20547" y="2507112"/>
            <a:ext cx="3934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4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1m=0,001 m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" y="3124302"/>
            <a:ext cx="87630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98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5" y="0"/>
            <a:ext cx="2567365" cy="1344366"/>
            <a:chOff x="2787900" y="1928957"/>
            <a:chExt cx="4155831" cy="1877846"/>
          </a:xfrm>
        </p:grpSpPr>
        <p:sp>
          <p:nvSpPr>
            <p:cNvPr id="3" name=" 3"/>
            <p:cNvSpPr/>
            <p:nvPr/>
          </p:nvSpPr>
          <p:spPr>
            <a:xfrm>
              <a:off x="2787900" y="2419467"/>
              <a:ext cx="4155831" cy="1387336"/>
            </a:xfrm>
            <a:prstGeom prst="gear9">
              <a:avLst/>
            </a:prstGeom>
            <a:gradFill rotWithShape="1">
              <a:gsLst>
                <a:gs pos="0">
                  <a:srgbClr val="4F81BD">
                    <a:hueOff val="0"/>
                    <a:satOff val="0"/>
                    <a:lumOff val="0"/>
                    <a:alphaOff val="0"/>
                    <a:shade val="51000"/>
                    <a:satMod val="130000"/>
                  </a:srgbClr>
                </a:gs>
                <a:gs pos="80000">
                  <a:srgbClr val="4F81BD">
                    <a:hueOff val="0"/>
                    <a:satOff val="0"/>
                    <a:lumOff val="0"/>
                    <a:alphaOff val="0"/>
                    <a:shade val="93000"/>
                    <a:satMod val="130000"/>
                  </a:srgbClr>
                </a:gs>
                <a:gs pos="100000">
                  <a:srgbClr val="4F81BD">
                    <a:hueOff val="0"/>
                    <a:satOff val="0"/>
                    <a:lumOff val="0"/>
                    <a:alphaOff val="0"/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Cần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nhớ</a:t>
              </a:r>
              <a:endPara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" name=" 4"/>
            <p:cNvSpPr/>
            <p:nvPr/>
          </p:nvSpPr>
          <p:spPr>
            <a:xfrm>
              <a:off x="3274051" y="1928957"/>
              <a:ext cx="1337493" cy="114864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40640" tIns="40640" rIns="40640" bIns="40640" anchor="ctr"/>
            <a:lstStyle/>
            <a:p>
              <a:pPr marL="0" marR="0" lvl="0" indent="0" algn="ctr" defTabSz="1422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76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98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2"/>
          <p:cNvSpPr txBox="1">
            <a:spLocks noGrp="1"/>
          </p:cNvSpPr>
          <p:nvPr>
            <p:ph type="sldNum" sz="quarter" idx="12"/>
          </p:nvPr>
        </p:nvSpPr>
        <p:spPr>
          <a:xfrm>
            <a:off x="4337100" y="6335500"/>
            <a:ext cx="469800" cy="52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fld id="{00000000-1234-1234-1234-123412341234}" type="slidenum">
              <a:rPr lang="en">
                <a:solidFill>
                  <a:prstClr val="black">
                    <a:tint val="75000"/>
                  </a:prstClr>
                </a:solidFill>
              </a:rPr>
              <a:pPr algn="ctr"/>
              <a:t>8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304801"/>
            <a:ext cx="4191000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80048">
              <a:lnSpc>
                <a:spcPct val="115000"/>
              </a:lnSpc>
            </a:pPr>
            <a:r>
              <a:rPr lang="en-US" sz="3200" b="1" dirty="0" err="1">
                <a:solidFill>
                  <a:srgbClr val="0051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0051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51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0051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00518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 đơn vị </a:t>
            </a:r>
            <a:endParaRPr lang="en-US" sz="3200" b="1" dirty="0">
              <a:solidFill>
                <a:srgbClr val="00518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124D27-2909-4EF4-A79A-B92F23EFC08C}"/>
              </a:ext>
            </a:extLst>
          </p:cNvPr>
          <p:cNvSpPr txBox="1"/>
          <p:nvPr/>
        </p:nvSpPr>
        <p:spPr>
          <a:xfrm>
            <a:off x="457200" y="918287"/>
            <a:ext cx="53340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936" indent="-268936" defTabSz="717164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AutoNum type="alphaLcPeriod"/>
            </a:pPr>
            <a:r>
              <a:rPr lang="vi-VN" sz="32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1,25m = ..........dm                                  </a:t>
            </a:r>
          </a:p>
          <a:p>
            <a:pPr defTabSz="717164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b. 0,1dm = .......mm</a:t>
            </a:r>
            <a:endParaRPr lang="vi-VN" sz="20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defTabSz="717164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c. ........mm = 0,1m                                    </a:t>
            </a:r>
          </a:p>
          <a:p>
            <a:pPr defTabSz="717164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d. .......cm = 0,5dm</a:t>
            </a:r>
          </a:p>
          <a:p>
            <a:pPr defTabSz="717164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e. 3 km = ...........m</a:t>
            </a:r>
            <a:endParaRPr lang="vi-VN" sz="2000" b="1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7771" y="918286"/>
            <a:ext cx="114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12,5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4960" y="1447800"/>
            <a:ext cx="659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2032817"/>
            <a:ext cx="99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100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537" y="2544446"/>
            <a:ext cx="659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31571" y="3129221"/>
            <a:ext cx="121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3000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726558"/>
            <a:ext cx="868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còn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một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đơn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vị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58883" y="4254995"/>
            <a:ext cx="7666037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Hải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1850 m </a:t>
            </a:r>
          </a:p>
          <a:p>
            <a:pPr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Inch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2,54 cm</a:t>
            </a:r>
          </a:p>
          <a:p>
            <a:pPr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(mile)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1,6 km </a:t>
            </a:r>
          </a:p>
          <a:p>
            <a:pPr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Foot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0,3 m </a:t>
            </a:r>
          </a:p>
          <a:p>
            <a:pPr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yard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0,9 km </a:t>
            </a:r>
          </a:p>
          <a:p>
            <a:pPr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29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3" grpId="0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2"/>
            <a:ext cx="40386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77852" y="2745242"/>
            <a:ext cx="31877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 vi 32 inch  </a:t>
            </a: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emo_lef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7" y="686042"/>
            <a:ext cx="5889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29200" y="809641"/>
            <a:ext cx="31877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inch = 81,28 cm  </a:t>
            </a: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" y="3276600"/>
            <a:ext cx="85344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1dm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1cm</a:t>
            </a:r>
          </a:p>
          <a:p>
            <a:pPr>
              <a:buFontTx/>
              <a:buNone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li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1mm</a:t>
            </a:r>
          </a:p>
          <a:p>
            <a:pPr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81642"/>
            <a:ext cx="2514600" cy="188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784850" y="4419600"/>
            <a:ext cx="83820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dash"/>
          </a:ln>
          <a:effectLst/>
        </p:spPr>
      </p:cxnSp>
      <p:cxnSp>
        <p:nvCxnSpPr>
          <p:cNvPr id="9" name="Straight Connector 8"/>
          <p:cNvCxnSpPr/>
          <p:nvPr/>
        </p:nvCxnSpPr>
        <p:spPr>
          <a:xfrm>
            <a:off x="5696857" y="5105400"/>
            <a:ext cx="838200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dash"/>
          </a:ln>
          <a:effectLst/>
        </p:spPr>
      </p:cxnSp>
      <p:cxnSp>
        <p:nvCxnSpPr>
          <p:cNvPr id="10" name="Straight Arrow Connector 9"/>
          <p:cNvCxnSpPr/>
          <p:nvPr/>
        </p:nvCxnSpPr>
        <p:spPr>
          <a:xfrm>
            <a:off x="6535178" y="4419600"/>
            <a:ext cx="5443" cy="6858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</p:cxnSp>
      <p:pic>
        <p:nvPicPr>
          <p:cNvPr id="13" name="Picture 9" descr="emo_lef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857" y="5465689"/>
            <a:ext cx="5889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351133" y="5624754"/>
            <a:ext cx="31877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7 cm  </a:t>
            </a: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792121" y="4409962"/>
            <a:ext cx="235188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Giầy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98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build="p"/>
      <p:bldP spid="14" grpId="0"/>
      <p:bldP spid="15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2093</Words>
  <Application>Microsoft Office PowerPoint</Application>
  <PresentationFormat>On-screen Show (4:3)</PresentationFormat>
  <Paragraphs>301</Paragraphs>
  <Slides>38</Slides>
  <Notes>10</Notes>
  <HiddenSlides>0</HiddenSlides>
  <MMClips>6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30</vt:i4>
      </vt:variant>
      <vt:variant>
        <vt:lpstr>Slide Titles</vt:lpstr>
      </vt:variant>
      <vt:variant>
        <vt:i4>38</vt:i4>
      </vt:variant>
    </vt:vector>
  </HeadingPairs>
  <TitlesOfParts>
    <vt:vector size="77" baseType="lpstr">
      <vt:lpstr>等线</vt:lpstr>
      <vt:lpstr>.VnArial</vt:lpstr>
      <vt:lpstr>Arial</vt:lpstr>
      <vt:lpstr>Calibri</vt:lpstr>
      <vt:lpstr>Calibri Light</vt:lpstr>
      <vt:lpstr>Segoe UI Symbol</vt:lpstr>
      <vt:lpstr>Times New Roman</vt:lpstr>
      <vt:lpstr>Verdana</vt:lpstr>
      <vt:lpstr>Wingdings</vt:lpstr>
      <vt:lpstr>2_Office Theme</vt:lpstr>
      <vt:lpstr>3_Office Theme</vt:lpstr>
      <vt:lpstr>4_Office Theme</vt:lpstr>
      <vt:lpstr>Office Theme</vt:lpstr>
      <vt:lpstr>1_Office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GHĐ và ĐCNN của thước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EM ĐÃ CÙNG THAM GIA BÀI HỌC HÔM NAY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24</cp:revision>
  <dcterms:created xsi:type="dcterms:W3CDTF">2025-08-20T07:34:17Z</dcterms:created>
  <dcterms:modified xsi:type="dcterms:W3CDTF">2025-09-22T09:25:16Z</dcterms:modified>
</cp:coreProperties>
</file>