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bmp" ContentType="image/bmp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media/image11.svg" ContentType="image/svg+xml"/>
  <Override PartName="/ppt/media/image13.svg" ContentType="image/svg+xml"/>
  <Override PartName="/ppt/media/image26.svg" ContentType="image/svg+xml"/>
  <Override PartName="/ppt/media/image29.svg" ContentType="image/svg+xml"/>
  <Override PartName="/ppt/media/image32.svg" ContentType="image/svg+xml"/>
  <Override PartName="/ppt/media/image38.svg" ContentType="image/svg+xml"/>
  <Override PartName="/ppt/media/image40.svg" ContentType="image/svg+xml"/>
  <Override PartName="/ppt/media/image47.svg" ContentType="image/svg+xml"/>
  <Override PartName="/ppt/media/image59.svg" ContentType="image/svg+xml"/>
  <Override PartName="/ppt/media/image61.svg" ContentType="image/svg+xml"/>
  <Override PartName="/ppt/media/image63.svg" ContentType="image/svg+xml"/>
  <Override PartName="/ppt/media/image65.svg" ContentType="image/svg+xml"/>
  <Override PartName="/ppt/media/image76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304" r:id="rId6"/>
    <p:sldId id="262" r:id="rId7"/>
    <p:sldId id="258" r:id="rId8"/>
    <p:sldId id="265" r:id="rId9"/>
    <p:sldId id="260" r:id="rId10"/>
    <p:sldId id="309" r:id="rId11"/>
    <p:sldId id="310" r:id="rId12"/>
    <p:sldId id="311" r:id="rId13"/>
    <p:sldId id="267" r:id="rId14"/>
    <p:sldId id="312" r:id="rId15"/>
    <p:sldId id="314" r:id="rId16"/>
    <p:sldId id="313" r:id="rId17"/>
    <p:sldId id="315" r:id="rId18"/>
    <p:sldId id="316" r:id="rId19"/>
    <p:sldId id="317" r:id="rId20"/>
    <p:sldId id="318" r:id="rId21"/>
    <p:sldId id="319" r:id="rId22"/>
    <p:sldId id="321" r:id="rId23"/>
    <p:sldId id="320" r:id="rId24"/>
    <p:sldId id="322" r:id="rId25"/>
    <p:sldId id="323" r:id="rId26"/>
    <p:sldId id="324" r:id="rId27"/>
  </p:sldIdLst>
  <p:sldSz cx="9144000" cy="5143500" type="screen16x9"/>
  <p:notesSz cx="6858000" cy="9144000"/>
  <p:embeddedFontLst>
    <p:embeddedFont>
      <p:font typeface="Chelsea Market" panose="02000000000000000000"/>
      <p:regular r:id="rId31"/>
    </p:embeddedFont>
    <p:embeddedFont>
      <p:font typeface="Work Sans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6D1E9"/>
    <a:srgbClr val="6E5F06"/>
    <a:srgbClr val="AE950A"/>
    <a:srgbClr val="FEFFFA"/>
    <a:srgbClr val="B6D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dac993e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ddac993e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7" name="Google Shape;10657;g12a18e1553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8" name="Google Shape;10658;g12a18e1553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7" name="Google Shape;10657;g12a18e1553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8" name="Google Shape;10658;g12a18e1553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f5f55f87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f5f55f87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f5f55f87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f5f55f87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af5f55f87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af5f55f87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afead7cb4c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afead7cb4c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e0f17af828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e0f17af828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afead7cb4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afead7cb4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7" name="Google Shape;10657;g12a18e1553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8" name="Google Shape;10658;g12a18e1553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7" name="Google Shape;10657;g12a18e1553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8" name="Google Shape;10658;g12a18e1553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6550" y="960800"/>
            <a:ext cx="56175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lsea Market" panose="02000000000000000000"/>
              <a:buNone/>
              <a:defRPr sz="5200">
                <a:solidFill>
                  <a:schemeClr val="dk1"/>
                </a:solidFill>
                <a:latin typeface="Chelsea Market" panose="02000000000000000000"/>
                <a:ea typeface="Chelsea Market" panose="02000000000000000000"/>
                <a:cs typeface="Chelsea Market" panose="02000000000000000000"/>
                <a:sym typeface="Chelsea Market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Coiny" panose="02000903060500060000"/>
              <a:buNone/>
              <a:defRPr sz="5200">
                <a:latin typeface="Coiny" panose="02000903060500060000"/>
                <a:ea typeface="Coiny" panose="02000903060500060000"/>
                <a:cs typeface="Coiny" panose="02000903060500060000"/>
                <a:sym typeface="Coiny" panose="0200090306050006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Coiny" panose="02000903060500060000"/>
              <a:buNone/>
              <a:defRPr sz="5200">
                <a:latin typeface="Coiny" panose="02000903060500060000"/>
                <a:ea typeface="Coiny" panose="02000903060500060000"/>
                <a:cs typeface="Coiny" panose="02000903060500060000"/>
                <a:sym typeface="Coiny" panose="0200090306050006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Coiny" panose="02000903060500060000"/>
              <a:buNone/>
              <a:defRPr sz="5200">
                <a:latin typeface="Coiny" panose="02000903060500060000"/>
                <a:ea typeface="Coiny" panose="02000903060500060000"/>
                <a:cs typeface="Coiny" panose="02000903060500060000"/>
                <a:sym typeface="Coiny" panose="0200090306050006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Coiny" panose="02000903060500060000"/>
              <a:buNone/>
              <a:defRPr sz="5200">
                <a:latin typeface="Coiny" panose="02000903060500060000"/>
                <a:ea typeface="Coiny" panose="02000903060500060000"/>
                <a:cs typeface="Coiny" panose="02000903060500060000"/>
                <a:sym typeface="Coiny" panose="0200090306050006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Coiny" panose="02000903060500060000"/>
              <a:buNone/>
              <a:defRPr sz="5200">
                <a:latin typeface="Coiny" panose="02000903060500060000"/>
                <a:ea typeface="Coiny" panose="02000903060500060000"/>
                <a:cs typeface="Coiny" panose="02000903060500060000"/>
                <a:sym typeface="Coiny" panose="0200090306050006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Coiny" panose="02000903060500060000"/>
              <a:buNone/>
              <a:defRPr sz="5200">
                <a:latin typeface="Coiny" panose="02000903060500060000"/>
                <a:ea typeface="Coiny" panose="02000903060500060000"/>
                <a:cs typeface="Coiny" panose="02000903060500060000"/>
                <a:sym typeface="Coiny" panose="0200090306050006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Coiny" panose="02000903060500060000"/>
              <a:buNone/>
              <a:defRPr sz="5200">
                <a:latin typeface="Coiny" panose="02000903060500060000"/>
                <a:ea typeface="Coiny" panose="02000903060500060000"/>
                <a:cs typeface="Coiny" panose="02000903060500060000"/>
                <a:sym typeface="Coiny" panose="0200090306050006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Coiny" panose="02000903060500060000"/>
              <a:buNone/>
              <a:defRPr sz="5200">
                <a:latin typeface="Coiny" panose="02000903060500060000"/>
                <a:ea typeface="Coiny" panose="02000903060500060000"/>
                <a:cs typeface="Coiny" panose="02000903060500060000"/>
                <a:sym typeface="Coiny" panose="02000903060500060000"/>
              </a:defRPr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50" y="3371000"/>
            <a:ext cx="524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 panose="02000505000000020004"/>
              <a:buNone/>
              <a:defRPr sz="1800" b="1"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 panose="02000505000000020004"/>
              <a:buNone/>
              <a:defRPr sz="1800" b="1"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 panose="02000505000000020004"/>
              <a:buNone/>
              <a:defRPr sz="1800" b="1"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 panose="02000505000000020004"/>
              <a:buNone/>
              <a:defRPr sz="1800" b="1"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 panose="02000505000000020004"/>
              <a:buNone/>
              <a:defRPr sz="1800" b="1"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 panose="02000505000000020004"/>
              <a:buNone/>
              <a:defRPr sz="1800" b="1"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 panose="02000505000000020004"/>
              <a:buNone/>
              <a:defRPr sz="1800" b="1"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 panose="02000505000000020004"/>
              <a:buNone/>
              <a:defRPr sz="1800" b="1"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123834" flipH="1">
            <a:off x="6586272" y="-108063"/>
            <a:ext cx="2925350" cy="2692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543813" flipH="1">
            <a:off x="6132773" y="1217138"/>
            <a:ext cx="1584924" cy="136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1639034">
            <a:off x="6443673" y="2487138"/>
            <a:ext cx="2707029" cy="243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/>
          <a:stretch>
            <a:fillRect/>
          </a:stretch>
        </p:blipFill>
        <p:spPr>
          <a:xfrm rot="-1436890">
            <a:off x="5566832" y="2018073"/>
            <a:ext cx="1357212" cy="1591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 rotWithShape="1">
          <a:blip r:embed="rId3"/>
          <a:srcRect t="8833" r="24891"/>
          <a:stretch>
            <a:fillRect/>
          </a:stretch>
        </p:blipFill>
        <p:spPr>
          <a:xfrm rot="-31">
            <a:off x="7451309" y="2856832"/>
            <a:ext cx="1692691" cy="240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 rotWithShape="1">
          <a:blip r:embed="rId4"/>
          <a:srcRect l="27936" t="22112" r="-7459" b="26148"/>
          <a:stretch>
            <a:fillRect/>
          </a:stretch>
        </p:blipFill>
        <p:spPr>
          <a:xfrm flipH="1">
            <a:off x="6713350" y="2945553"/>
            <a:ext cx="1197116" cy="1010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000" y="1976000"/>
            <a:ext cx="41664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579675"/>
            <a:ext cx="3378600" cy="13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0"/>
              <a:buNone/>
              <a:defRPr sz="1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2pPr>
            <a:lvl3pPr lvl="2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3pPr>
            <a:lvl4pPr lvl="3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4pPr>
            <a:lvl5pPr lvl="4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5pPr>
            <a:lvl6pPr lvl="5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6pPr>
            <a:lvl7pPr lvl="6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7pPr>
            <a:lvl8pPr lvl="7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8pPr>
            <a:lvl9pPr lvl="8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20000" y="3561875"/>
            <a:ext cx="36132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1283670">
            <a:off x="6895995" y="917571"/>
            <a:ext cx="2184968" cy="26075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30"/>
          <p:cNvSpPr/>
          <p:nvPr userDrawn="1"/>
        </p:nvSpPr>
        <p:spPr>
          <a:xfrm>
            <a:off x="5110430" y="1433078"/>
            <a:ext cx="3324314" cy="2662570"/>
          </a:xfrm>
          <a:custGeom>
            <a:avLst/>
            <a:gdLst/>
            <a:ahLst/>
            <a:cxnLst/>
            <a:rect l="l" t="t" r="r" b="b"/>
            <a:pathLst>
              <a:path w="2103190" h="1684525">
                <a:moveTo>
                  <a:pt x="0" y="0"/>
                </a:moveTo>
                <a:lnTo>
                  <a:pt x="2103189" y="0"/>
                </a:lnTo>
                <a:lnTo>
                  <a:pt x="2103189" y="1684525"/>
                </a:lnTo>
                <a:lnTo>
                  <a:pt x="0" y="1684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721200" y="962575"/>
            <a:ext cx="7711200" cy="35700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" name="Freeform 7"/>
          <p:cNvSpPr/>
          <p:nvPr userDrawn="1"/>
        </p:nvSpPr>
        <p:spPr>
          <a:xfrm>
            <a:off x="7675247" y="-178523"/>
            <a:ext cx="1511906" cy="1355046"/>
          </a:xfrm>
          <a:custGeom>
            <a:avLst/>
            <a:gdLst/>
            <a:ahLst/>
            <a:cxnLst/>
            <a:rect l="l" t="t" r="r" b="b"/>
            <a:pathLst>
              <a:path w="3151323" h="2824373">
                <a:moveTo>
                  <a:pt x="0" y="0"/>
                </a:moveTo>
                <a:lnTo>
                  <a:pt x="3151323" y="0"/>
                </a:lnTo>
                <a:lnTo>
                  <a:pt x="3151323" y="2824373"/>
                </a:lnTo>
                <a:lnTo>
                  <a:pt x="0" y="28243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713225" y="406181"/>
            <a:ext cx="30339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721200" y="1391325"/>
            <a:ext cx="4000500" cy="32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" name="Freeform 26"/>
          <p:cNvSpPr/>
          <p:nvPr userDrawn="1"/>
        </p:nvSpPr>
        <p:spPr>
          <a:xfrm>
            <a:off x="8343611" y="-6509"/>
            <a:ext cx="888559" cy="714179"/>
          </a:xfrm>
          <a:custGeom>
            <a:avLst/>
            <a:gdLst/>
            <a:ahLst/>
            <a:cxnLst/>
            <a:rect l="l" t="t" r="r" b="b"/>
            <a:pathLst>
              <a:path w="1196355" h="961570">
                <a:moveTo>
                  <a:pt x="0" y="0"/>
                </a:moveTo>
                <a:lnTo>
                  <a:pt x="1196355" y="0"/>
                </a:lnTo>
                <a:lnTo>
                  <a:pt x="1196355" y="961571"/>
                </a:lnTo>
                <a:lnTo>
                  <a:pt x="0" y="961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8"/>
          <p:cNvSpPr/>
          <p:nvPr userDrawn="1"/>
        </p:nvSpPr>
        <p:spPr>
          <a:xfrm>
            <a:off x="124384" y="78103"/>
            <a:ext cx="583551" cy="574068"/>
          </a:xfrm>
          <a:custGeom>
            <a:avLst/>
            <a:gdLst/>
            <a:ahLst/>
            <a:cxnLst/>
            <a:rect l="l" t="t" r="r" b="b"/>
            <a:pathLst>
              <a:path w="1218030" h="1198237">
                <a:moveTo>
                  <a:pt x="0" y="0"/>
                </a:moveTo>
                <a:lnTo>
                  <a:pt x="1218030" y="0"/>
                </a:lnTo>
                <a:lnTo>
                  <a:pt x="1218030" y="1198236"/>
                </a:lnTo>
                <a:lnTo>
                  <a:pt x="0" y="11982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713225" y="1550375"/>
            <a:ext cx="2212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" name="Google Shape;101;p15"/>
          <p:cNvSpPr txBox="1">
            <a:spLocks noGrp="1"/>
          </p:cNvSpPr>
          <p:nvPr>
            <p:ph type="subTitle" idx="1"/>
          </p:nvPr>
        </p:nvSpPr>
        <p:spPr>
          <a:xfrm>
            <a:off x="713225" y="1910375"/>
            <a:ext cx="22128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2" name="Google Shape;102;p15"/>
          <p:cNvSpPr txBox="1">
            <a:spLocks noGrp="1"/>
          </p:cNvSpPr>
          <p:nvPr>
            <p:ph type="title" idx="2"/>
          </p:nvPr>
        </p:nvSpPr>
        <p:spPr>
          <a:xfrm>
            <a:off x="713352" y="3066575"/>
            <a:ext cx="2212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3" name="Google Shape;103;p15"/>
          <p:cNvSpPr txBox="1">
            <a:spLocks noGrp="1"/>
          </p:cNvSpPr>
          <p:nvPr>
            <p:ph type="subTitle" idx="3"/>
          </p:nvPr>
        </p:nvSpPr>
        <p:spPr>
          <a:xfrm>
            <a:off x="713225" y="3426575"/>
            <a:ext cx="22128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4" name="Google Shape;104;p15"/>
          <p:cNvSpPr txBox="1">
            <a:spLocks noGrp="1"/>
          </p:cNvSpPr>
          <p:nvPr>
            <p:ph type="title" idx="4"/>
          </p:nvPr>
        </p:nvSpPr>
        <p:spPr>
          <a:xfrm>
            <a:off x="6215625" y="1550375"/>
            <a:ext cx="2215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5" name="Google Shape;105;p15"/>
          <p:cNvSpPr txBox="1">
            <a:spLocks noGrp="1"/>
          </p:cNvSpPr>
          <p:nvPr>
            <p:ph type="subTitle" idx="5"/>
          </p:nvPr>
        </p:nvSpPr>
        <p:spPr>
          <a:xfrm>
            <a:off x="6215625" y="1910375"/>
            <a:ext cx="22158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" name="Google Shape;106;p15"/>
          <p:cNvSpPr txBox="1">
            <a:spLocks noGrp="1"/>
          </p:cNvSpPr>
          <p:nvPr>
            <p:ph type="title" idx="6"/>
          </p:nvPr>
        </p:nvSpPr>
        <p:spPr>
          <a:xfrm>
            <a:off x="6215625" y="3066575"/>
            <a:ext cx="2215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7" name="Google Shape;107;p15"/>
          <p:cNvSpPr txBox="1">
            <a:spLocks noGrp="1"/>
          </p:cNvSpPr>
          <p:nvPr>
            <p:ph type="subTitle" idx="7"/>
          </p:nvPr>
        </p:nvSpPr>
        <p:spPr>
          <a:xfrm>
            <a:off x="6215625" y="3426575"/>
            <a:ext cx="22158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8" name="Google Shape;108;p15"/>
          <p:cNvSpPr txBox="1">
            <a:spLocks noGrp="1"/>
          </p:cNvSpPr>
          <p:nvPr>
            <p:ph type="title" idx="8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109" name="Google Shape;109;p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3326" y="690597"/>
            <a:ext cx="909975" cy="8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54023" y="-81300"/>
            <a:ext cx="1210650" cy="115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 rotWithShape="1">
          <a:blip r:embed="rId5"/>
          <a:srcRect l="27936" t="22112" r="-7459" b="26148"/>
          <a:stretch>
            <a:fillRect/>
          </a:stretch>
        </p:blipFill>
        <p:spPr>
          <a:xfrm flipH="1">
            <a:off x="7836746" y="370816"/>
            <a:ext cx="918333" cy="775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 txBox="1">
            <a:spLocks noGrp="1"/>
          </p:cNvSpPr>
          <p:nvPr>
            <p:ph type="title"/>
          </p:nvPr>
        </p:nvSpPr>
        <p:spPr>
          <a:xfrm>
            <a:off x="710950" y="3163806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17"/>
          <p:cNvSpPr txBox="1">
            <a:spLocks noGrp="1"/>
          </p:cNvSpPr>
          <p:nvPr>
            <p:ph type="subTitle" idx="1"/>
          </p:nvPr>
        </p:nvSpPr>
        <p:spPr>
          <a:xfrm>
            <a:off x="776200" y="3600000"/>
            <a:ext cx="2190300" cy="8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7"/>
          <p:cNvSpPr txBox="1">
            <a:spLocks noGrp="1"/>
          </p:cNvSpPr>
          <p:nvPr>
            <p:ph type="title" idx="2"/>
          </p:nvPr>
        </p:nvSpPr>
        <p:spPr>
          <a:xfrm>
            <a:off x="6114989" y="3163800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2" name="Google Shape;132;p17"/>
          <p:cNvSpPr txBox="1">
            <a:spLocks noGrp="1"/>
          </p:cNvSpPr>
          <p:nvPr>
            <p:ph type="subTitle" idx="3"/>
          </p:nvPr>
        </p:nvSpPr>
        <p:spPr>
          <a:xfrm>
            <a:off x="6180250" y="3600000"/>
            <a:ext cx="2190300" cy="8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7"/>
          <p:cNvSpPr txBox="1">
            <a:spLocks noGrp="1"/>
          </p:cNvSpPr>
          <p:nvPr>
            <p:ph type="title" idx="4"/>
          </p:nvPr>
        </p:nvSpPr>
        <p:spPr>
          <a:xfrm>
            <a:off x="3412658" y="3163817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4" name="Google Shape;134;p17"/>
          <p:cNvSpPr txBox="1">
            <a:spLocks noGrp="1"/>
          </p:cNvSpPr>
          <p:nvPr>
            <p:ph type="subTitle" idx="5"/>
          </p:nvPr>
        </p:nvSpPr>
        <p:spPr>
          <a:xfrm>
            <a:off x="3476316" y="3600000"/>
            <a:ext cx="2190300" cy="8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7"/>
          <p:cNvSpPr txBox="1">
            <a:spLocks noGrp="1"/>
          </p:cNvSpPr>
          <p:nvPr>
            <p:ph type="title" idx="6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2" name="Picture 4" descr="Hình ảnh Rễ Cây Màu Nâu,rễ Clipart,clip Nghệ Thuật,cầy PNG Miễn Phí Tải Về  - Lovepik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73" t="16255" r="11073" b="16255"/>
          <a:stretch>
            <a:fillRect/>
          </a:stretch>
        </p:blipFill>
        <p:spPr bwMode="auto">
          <a:xfrm>
            <a:off x="1" y="4541151"/>
            <a:ext cx="855406" cy="7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CUSTOM_9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9" name="Google Shape;139;p18"/>
          <p:cNvSpPr txBox="1">
            <a:spLocks noGrp="1"/>
          </p:cNvSpPr>
          <p:nvPr>
            <p:ph type="title" idx="2" hasCustomPrompt="1"/>
          </p:nvPr>
        </p:nvSpPr>
        <p:spPr>
          <a:xfrm>
            <a:off x="897488" y="3054100"/>
            <a:ext cx="2056500" cy="86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18"/>
          <p:cNvSpPr txBox="1">
            <a:spLocks noGrp="1"/>
          </p:cNvSpPr>
          <p:nvPr>
            <p:ph type="title" idx="3" hasCustomPrompt="1"/>
          </p:nvPr>
        </p:nvSpPr>
        <p:spPr>
          <a:xfrm>
            <a:off x="3549298" y="3054100"/>
            <a:ext cx="20565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1" name="Google Shape;141;p18"/>
          <p:cNvSpPr txBox="1">
            <a:spLocks noGrp="1"/>
          </p:cNvSpPr>
          <p:nvPr>
            <p:ph type="title" idx="4" hasCustomPrompt="1"/>
          </p:nvPr>
        </p:nvSpPr>
        <p:spPr>
          <a:xfrm>
            <a:off x="6200766" y="3054100"/>
            <a:ext cx="20571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1"/>
          </p:nvPr>
        </p:nvSpPr>
        <p:spPr>
          <a:xfrm>
            <a:off x="720050" y="3841575"/>
            <a:ext cx="2411400" cy="7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3" name="Google Shape;143;p18"/>
          <p:cNvSpPr txBox="1">
            <a:spLocks noGrp="1"/>
          </p:cNvSpPr>
          <p:nvPr>
            <p:ph type="subTitle" idx="5"/>
          </p:nvPr>
        </p:nvSpPr>
        <p:spPr>
          <a:xfrm>
            <a:off x="6023626" y="3841575"/>
            <a:ext cx="2411400" cy="7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4" name="Google Shape;144;p18"/>
          <p:cNvSpPr txBox="1">
            <a:spLocks noGrp="1"/>
          </p:cNvSpPr>
          <p:nvPr>
            <p:ph type="subTitle" idx="6"/>
          </p:nvPr>
        </p:nvSpPr>
        <p:spPr>
          <a:xfrm>
            <a:off x="3371859" y="3841575"/>
            <a:ext cx="2411400" cy="7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8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4463525" y="1152144"/>
            <a:ext cx="3488400" cy="1097400"/>
          </a:xfrm>
          <a:prstGeom prst="rect">
            <a:avLst/>
          </a:prstGeom>
        </p:spPr>
        <p:txBody>
          <a:bodyPr spcFirstLastPara="1" wrap="square" lIns="91425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 dirty="0"/>
          </a:p>
        </p:txBody>
      </p:sp>
      <p:sp>
        <p:nvSpPr>
          <p:cNvPr id="148" name="Google Shape;148;p19"/>
          <p:cNvSpPr txBox="1">
            <a:spLocks noGrp="1"/>
          </p:cNvSpPr>
          <p:nvPr>
            <p:ph type="subTitle" idx="1"/>
          </p:nvPr>
        </p:nvSpPr>
        <p:spPr>
          <a:xfrm>
            <a:off x="5025725" y="2353900"/>
            <a:ext cx="2926200" cy="21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" name="Freeform 5"/>
          <p:cNvSpPr/>
          <p:nvPr userDrawn="1"/>
        </p:nvSpPr>
        <p:spPr>
          <a:xfrm rot="3730616">
            <a:off x="-66742" y="3697031"/>
            <a:ext cx="1735970" cy="1280278"/>
          </a:xfrm>
          <a:custGeom>
            <a:avLst/>
            <a:gdLst/>
            <a:ahLst/>
            <a:cxnLst/>
            <a:rect l="l" t="t" r="r" b="b"/>
            <a:pathLst>
              <a:path w="1735970" h="1280278">
                <a:moveTo>
                  <a:pt x="0" y="0"/>
                </a:moveTo>
                <a:lnTo>
                  <a:pt x="1735969" y="0"/>
                </a:lnTo>
                <a:lnTo>
                  <a:pt x="1735969" y="1280278"/>
                </a:lnTo>
                <a:lnTo>
                  <a:pt x="0" y="1280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 userDrawn="1"/>
        </p:nvSpPr>
        <p:spPr>
          <a:xfrm rot="1473701">
            <a:off x="8656997" y="365367"/>
            <a:ext cx="442660" cy="473481"/>
          </a:xfrm>
          <a:custGeom>
            <a:avLst/>
            <a:gdLst/>
            <a:ahLst/>
            <a:cxnLst/>
            <a:rect l="l" t="t" r="r" b="b"/>
            <a:pathLst>
              <a:path w="1542956" h="1572440">
                <a:moveTo>
                  <a:pt x="0" y="0"/>
                </a:moveTo>
                <a:lnTo>
                  <a:pt x="1542957" y="0"/>
                </a:lnTo>
                <a:lnTo>
                  <a:pt x="1542957" y="1572440"/>
                </a:lnTo>
                <a:lnTo>
                  <a:pt x="0" y="1572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4"/>
          <p:cNvSpPr/>
          <p:nvPr userDrawn="1"/>
        </p:nvSpPr>
        <p:spPr>
          <a:xfrm rot="1473701" flipH="1">
            <a:off x="7951925" y="0"/>
            <a:ext cx="823119" cy="838848"/>
          </a:xfrm>
          <a:custGeom>
            <a:avLst/>
            <a:gdLst/>
            <a:ahLst/>
            <a:cxnLst/>
            <a:rect l="l" t="t" r="r" b="b"/>
            <a:pathLst>
              <a:path w="1542956" h="1572440">
                <a:moveTo>
                  <a:pt x="0" y="0"/>
                </a:moveTo>
                <a:lnTo>
                  <a:pt x="1542957" y="0"/>
                </a:lnTo>
                <a:lnTo>
                  <a:pt x="1542957" y="1572440"/>
                </a:lnTo>
                <a:lnTo>
                  <a:pt x="0" y="1572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 rotWithShape="1">
          <a:blip r:embed="rId3"/>
          <a:srcRect l="11308"/>
          <a:stretch>
            <a:fillRect/>
          </a:stretch>
        </p:blipFill>
        <p:spPr>
          <a:xfrm rot="2468696" flipH="1">
            <a:off x="-416063" y="-788200"/>
            <a:ext cx="2116878" cy="21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4606219">
            <a:off x="-385492" y="3771144"/>
            <a:ext cx="1919085" cy="2172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4"/>
          <p:cNvPicPr preferRelativeResize="0"/>
          <p:nvPr/>
        </p:nvPicPr>
        <p:blipFill>
          <a:blip r:embed="rId5"/>
          <a:stretch>
            <a:fillRect/>
          </a:stretch>
        </p:blipFill>
        <p:spPr>
          <a:xfrm flipH="1">
            <a:off x="7646201" y="3430800"/>
            <a:ext cx="1995200" cy="220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>
          <a:blip r:embed="rId6"/>
          <a:stretch>
            <a:fillRect/>
          </a:stretch>
        </p:blipFill>
        <p:spPr>
          <a:xfrm rot="-2700000">
            <a:off x="7746832" y="-503063"/>
            <a:ext cx="1681259" cy="1955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 panose="02000000000000000000"/>
              <a:buNone/>
              <a:defRPr sz="3000">
                <a:solidFill>
                  <a:schemeClr val="dk2"/>
                </a:solidFill>
                <a:latin typeface="Chelsea Market" panose="02000000000000000000"/>
                <a:ea typeface="Chelsea Market" panose="02000000000000000000"/>
                <a:cs typeface="Chelsea Market" panose="02000000000000000000"/>
                <a:sym typeface="Chelsea Market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 panose="02000903060500060000"/>
              <a:buNone/>
              <a:defRPr sz="3000">
                <a:solidFill>
                  <a:schemeClr val="dk2"/>
                </a:solidFill>
                <a:latin typeface="Coiny" panose="02000903060500060000"/>
                <a:ea typeface="Coiny" panose="02000903060500060000"/>
                <a:cs typeface="Coiny" panose="02000903060500060000"/>
                <a:sym typeface="Coiny" panose="0200090306050006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 panose="02000903060500060000"/>
              <a:buNone/>
              <a:defRPr sz="3000">
                <a:solidFill>
                  <a:schemeClr val="dk2"/>
                </a:solidFill>
                <a:latin typeface="Coiny" panose="02000903060500060000"/>
                <a:ea typeface="Coiny" panose="02000903060500060000"/>
                <a:cs typeface="Coiny" panose="02000903060500060000"/>
                <a:sym typeface="Coiny" panose="0200090306050006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 panose="02000903060500060000"/>
              <a:buNone/>
              <a:defRPr sz="3000">
                <a:solidFill>
                  <a:schemeClr val="dk2"/>
                </a:solidFill>
                <a:latin typeface="Coiny" panose="02000903060500060000"/>
                <a:ea typeface="Coiny" panose="02000903060500060000"/>
                <a:cs typeface="Coiny" panose="02000903060500060000"/>
                <a:sym typeface="Coiny" panose="0200090306050006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 panose="02000903060500060000"/>
              <a:buNone/>
              <a:defRPr sz="3000">
                <a:solidFill>
                  <a:schemeClr val="dk2"/>
                </a:solidFill>
                <a:latin typeface="Coiny" panose="02000903060500060000"/>
                <a:ea typeface="Coiny" panose="02000903060500060000"/>
                <a:cs typeface="Coiny" panose="02000903060500060000"/>
                <a:sym typeface="Coiny" panose="0200090306050006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 panose="02000903060500060000"/>
              <a:buNone/>
              <a:defRPr sz="3000">
                <a:solidFill>
                  <a:schemeClr val="dk2"/>
                </a:solidFill>
                <a:latin typeface="Coiny" panose="02000903060500060000"/>
                <a:ea typeface="Coiny" panose="02000903060500060000"/>
                <a:cs typeface="Coiny" panose="02000903060500060000"/>
                <a:sym typeface="Coiny" panose="0200090306050006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 panose="02000903060500060000"/>
              <a:buNone/>
              <a:defRPr sz="3000">
                <a:solidFill>
                  <a:schemeClr val="dk2"/>
                </a:solidFill>
                <a:latin typeface="Coiny" panose="02000903060500060000"/>
                <a:ea typeface="Coiny" panose="02000903060500060000"/>
                <a:cs typeface="Coiny" panose="02000903060500060000"/>
                <a:sym typeface="Coiny" panose="0200090306050006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 panose="02000903060500060000"/>
              <a:buNone/>
              <a:defRPr sz="3000">
                <a:solidFill>
                  <a:schemeClr val="dk2"/>
                </a:solidFill>
                <a:latin typeface="Coiny" panose="02000903060500060000"/>
                <a:ea typeface="Coiny" panose="02000903060500060000"/>
                <a:cs typeface="Coiny" panose="02000903060500060000"/>
                <a:sym typeface="Coiny" panose="0200090306050006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 panose="02000903060500060000"/>
              <a:buNone/>
              <a:defRPr sz="3000">
                <a:solidFill>
                  <a:schemeClr val="dk2"/>
                </a:solidFill>
                <a:latin typeface="Coiny" panose="02000903060500060000"/>
                <a:ea typeface="Coiny" panose="02000903060500060000"/>
                <a:cs typeface="Coiny" panose="02000903060500060000"/>
                <a:sym typeface="Coiny" panose="0200090306050006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ork Sans"/>
              <a:buChar char="●"/>
              <a:defRPr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0.svg"/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1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microsoft.com/office/2007/relationships/hdphoto" Target="../media/image44.wdp"/><Relationship Id="rId1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microsoft.com/office/2007/relationships/hdphoto" Target="../media/image49.wdp"/><Relationship Id="rId1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microsoft.com/office/2007/relationships/hdphoto" Target="../media/image52.wdp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54.jpeg"/><Relationship Id="rId1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5.png"/><Relationship Id="rId2" Type="http://schemas.openxmlformats.org/officeDocument/2006/relationships/image" Target="../media/image33.png"/><Relationship Id="rId1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image" Target="../media/image63.svg"/><Relationship Id="rId7" Type="http://schemas.openxmlformats.org/officeDocument/2006/relationships/image" Target="../media/image62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Relationship Id="rId3" Type="http://schemas.openxmlformats.org/officeDocument/2006/relationships/image" Target="../media/image58.png"/><Relationship Id="rId2" Type="http://schemas.microsoft.com/office/2007/relationships/hdphoto" Target="../media/image57.wdp"/><Relationship Id="rId12" Type="http://schemas.openxmlformats.org/officeDocument/2006/relationships/notesSlide" Target="../notesSlides/notesSlide18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5.svg"/><Relationship Id="rId1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40.svg"/><Relationship Id="rId3" Type="http://schemas.openxmlformats.org/officeDocument/2006/relationships/image" Target="../media/image67.png"/><Relationship Id="rId2" Type="http://schemas.openxmlformats.org/officeDocument/2006/relationships/image" Target="../media/image38.svg"/><Relationship Id="rId1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71.png"/><Relationship Id="rId4" Type="http://schemas.openxmlformats.org/officeDocument/2006/relationships/image" Target="../media/image33.png"/><Relationship Id="rId3" Type="http://schemas.openxmlformats.org/officeDocument/2006/relationships/image" Target="../media/image70.png"/><Relationship Id="rId2" Type="http://schemas.microsoft.com/office/2007/relationships/hdphoto" Target="../media/image69.wdp"/><Relationship Id="rId1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4.png"/><Relationship Id="rId3" Type="http://schemas.openxmlformats.org/officeDocument/2006/relationships/image" Target="../media/image33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77.png"/><Relationship Id="rId4" Type="http://schemas.openxmlformats.org/officeDocument/2006/relationships/image" Target="../media/image76.svg"/><Relationship Id="rId3" Type="http://schemas.openxmlformats.org/officeDocument/2006/relationships/image" Target="../media/image75.png"/><Relationship Id="rId2" Type="http://schemas.microsoft.com/office/2007/relationships/hdphoto" Target="../media/image69.wdp"/><Relationship Id="rId1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76.svg"/><Relationship Id="rId3" Type="http://schemas.openxmlformats.org/officeDocument/2006/relationships/image" Target="../media/image75.png"/><Relationship Id="rId2" Type="http://schemas.microsoft.com/office/2007/relationships/hdphoto" Target="../media/image69.wdp"/><Relationship Id="rId1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1.jpe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33.png"/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4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36.bmp"/><Relationship Id="rId1" Type="http://schemas.openxmlformats.org/officeDocument/2006/relationships/image" Target="../media/image35.b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11598" y="960800"/>
            <a:ext cx="5053629" cy="32170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  <a:b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ĐẾN VỚI BÀI HỌC MỚI!</a:t>
            </a:r>
            <a:endParaRPr lang="vi-VN" sz="4400" b="1" dirty="0"/>
          </a:p>
        </p:txBody>
      </p:sp>
      <p:pic>
        <p:nvPicPr>
          <p:cNvPr id="2" name="Google Shape;182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7573" y="58256"/>
            <a:ext cx="928049" cy="40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vi-VN" sz="28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37"/>
          <p:cNvSpPr/>
          <p:nvPr/>
        </p:nvSpPr>
        <p:spPr>
          <a:xfrm>
            <a:off x="662360" y="2482246"/>
            <a:ext cx="3670697" cy="2661254"/>
          </a:xfrm>
          <a:custGeom>
            <a:avLst/>
            <a:gdLst/>
            <a:ahLst/>
            <a:cxnLst/>
            <a:rect l="l" t="t" r="r" b="b"/>
            <a:pathLst>
              <a:path w="1557937" h="1129504">
                <a:moveTo>
                  <a:pt x="0" y="0"/>
                </a:moveTo>
                <a:lnTo>
                  <a:pt x="1557937" y="0"/>
                </a:lnTo>
                <a:lnTo>
                  <a:pt x="1557937" y="1129504"/>
                </a:lnTo>
                <a:lnTo>
                  <a:pt x="0" y="11295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4572000" y="1295475"/>
            <a:ext cx="4122683" cy="3076676"/>
            <a:chOff x="4572000" y="1358537"/>
            <a:chExt cx="4119331" cy="307667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572000" y="1358537"/>
              <a:ext cx="4119331" cy="307667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49496" y="1833342"/>
              <a:ext cx="3164338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/>
                <a:t>Đọc thông tin mục I.1 tr.45 và n</a:t>
              </a:r>
              <a:r>
                <a:rPr lang="en-US" sz="2000" dirty="0" err="1"/>
                <a:t>êu</a:t>
              </a:r>
              <a:r>
                <a:rPr lang="en-US" sz="2000" dirty="0"/>
                <a:t> </a:t>
              </a:r>
              <a:r>
                <a:rPr lang="en-US" sz="2000" dirty="0" err="1"/>
                <a:t>các</a:t>
              </a:r>
              <a:r>
                <a:rPr lang="en-US" sz="2000" dirty="0"/>
                <a:t> </a:t>
              </a:r>
              <a:r>
                <a:rPr lang="en-US" sz="2000" dirty="0" err="1"/>
                <a:t>đặc</a:t>
              </a:r>
              <a:r>
                <a:rPr lang="en-US" sz="2000" dirty="0"/>
                <a:t> </a:t>
              </a:r>
              <a:r>
                <a:rPr lang="en-US" sz="2000" dirty="0" err="1"/>
                <a:t>điểm</a:t>
              </a:r>
              <a:r>
                <a:rPr lang="vi-VN" sz="2000" dirty="0"/>
                <a:t> (bộ rễ, thân, cành, lá, hoa,...)</a:t>
              </a:r>
              <a:r>
                <a:rPr lang="en-US" sz="2000" dirty="0"/>
                <a:t> </a:t>
              </a:r>
              <a:r>
                <a:rPr lang="en-US" sz="2000" dirty="0" err="1"/>
                <a:t>của</a:t>
              </a:r>
              <a:r>
                <a:rPr lang="en-US" sz="2000" dirty="0"/>
                <a:t> </a:t>
              </a:r>
              <a:r>
                <a:rPr lang="vi-VN" sz="2000" dirty="0"/>
                <a:t>cây sầu riêng.</a:t>
              </a:r>
              <a:endPara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6"/>
          </p:nvPr>
        </p:nvSpPr>
        <p:spPr>
          <a:xfrm>
            <a:off x="-84041" y="262758"/>
            <a:ext cx="2007434" cy="564931"/>
          </a:xfrm>
          <a:prstGeom prst="round2Diag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Bộ rễ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rcRect l="2670" r="2670"/>
          <a:stretch>
            <a:fillRect/>
          </a:stretch>
        </p:blipFill>
        <p:spPr>
          <a:xfrm>
            <a:off x="315310" y="1281116"/>
            <a:ext cx="3216166" cy="339760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flipH="1">
            <a:off x="2128203" y="3471878"/>
            <a:ext cx="2286002" cy="1187434"/>
            <a:chOff x="2445458" y="2794571"/>
            <a:chExt cx="1999364" cy="1007284"/>
          </a:xfrm>
        </p:grpSpPr>
        <p:cxnSp>
          <p:nvCxnSpPr>
            <p:cNvPr id="18" name="Straight Connector 17"/>
            <p:cNvCxnSpPr>
              <a:endCxn id="20" idx="7"/>
            </p:cNvCxnSpPr>
            <p:nvPr/>
          </p:nvCxnSpPr>
          <p:spPr>
            <a:xfrm flipH="1" flipV="1">
              <a:off x="3357727" y="2942085"/>
              <a:ext cx="1087095" cy="361649"/>
            </a:xfrm>
            <a:prstGeom prst="line">
              <a:avLst/>
            </a:prstGeom>
            <a:ln w="1270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20" idx="5"/>
            </p:cNvCxnSpPr>
            <p:nvPr/>
          </p:nvCxnSpPr>
          <p:spPr>
            <a:xfrm flipH="1">
              <a:off x="3357727" y="3303734"/>
              <a:ext cx="1087095" cy="350608"/>
            </a:xfrm>
            <a:prstGeom prst="line">
              <a:avLst/>
            </a:prstGeom>
            <a:ln w="1270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2445458" y="2794571"/>
              <a:ext cx="1068790" cy="10072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45458" y="2971861"/>
              <a:ext cx="1068790" cy="6527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2200" b="1" dirty="0">
                  <a:solidFill>
                    <a:srgbClr val="FF0000"/>
                  </a:solidFill>
                </a:rPr>
                <a:t>Hệ </a:t>
              </a:r>
              <a:endParaRPr lang="vi-VN" sz="2200" b="1" dirty="0">
                <a:solidFill>
                  <a:srgbClr val="FF0000"/>
                </a:solidFill>
              </a:endParaRPr>
            </a:p>
            <a:p>
              <a:pPr algn="ctr"/>
              <a:r>
                <a:rPr lang="vi-VN" sz="2200" b="1" dirty="0">
                  <a:solidFill>
                    <a:srgbClr val="FF0000"/>
                  </a:solidFill>
                </a:rPr>
                <a:t>rễ cọc</a:t>
              </a:r>
              <a:endParaRPr lang="en-US" sz="2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Rectangle: Rounded Corners 21"/>
          <p:cNvSpPr/>
          <p:nvPr/>
        </p:nvSpPr>
        <p:spPr>
          <a:xfrm>
            <a:off x="3972910" y="836049"/>
            <a:ext cx="4768930" cy="1113292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 rễ có thể ăn sâu và lan rộng từ 6 m đến 8 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169" y="2468628"/>
            <a:ext cx="818457" cy="69296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55949" y="2295311"/>
            <a:ext cx="3685891" cy="2155006"/>
          </a:xfrm>
          <a:prstGeom prst="roundRect">
            <a:avLst>
              <a:gd name="adj" fmla="val 21851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/>
              <a:t>Tuỳ vào cây giống được nhân bằng phương pháp (chiết cành, ghép </a:t>
            </a:r>
            <a:r>
              <a:rPr lang="vi-VN" sz="2000" dirty="0"/>
              <a:t>cà</a:t>
            </a:r>
            <a:r>
              <a:rPr lang="nl-NL" sz="2000" dirty="0"/>
              <a:t>nh, trồng bằng hạt,...). </a:t>
            </a:r>
            <a:endParaRPr lang="vi-V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6"/>
          </p:nvPr>
        </p:nvSpPr>
        <p:spPr>
          <a:xfrm>
            <a:off x="-84041" y="262758"/>
            <a:ext cx="2007434" cy="564931"/>
          </a:xfrm>
          <a:prstGeom prst="round2Diag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Bộ rễ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rcRect l="14503" r="14503"/>
          <a:stretch>
            <a:fillRect/>
          </a:stretch>
        </p:blipFill>
        <p:spPr>
          <a:xfrm>
            <a:off x="315310" y="1281116"/>
            <a:ext cx="3216166" cy="3397602"/>
          </a:xfrm>
          <a:prstGeom prst="roundRect">
            <a:avLst>
              <a:gd name="adj" fmla="val 4657"/>
            </a:avLst>
          </a:prstGeom>
        </p:spPr>
      </p:pic>
      <p:sp>
        <p:nvSpPr>
          <p:cNvPr id="23" name="Rectangle: Rounded Corners 22"/>
          <p:cNvSpPr/>
          <p:nvPr/>
        </p:nvSpPr>
        <p:spPr>
          <a:xfrm>
            <a:off x="3828395" y="1471360"/>
            <a:ext cx="2427889" cy="613437"/>
          </a:xfrm>
          <a:prstGeom prst="roundRect">
            <a:avLst>
              <a:gd name="adj" fmla="val 22335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ực nước ngầm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828395" y="2366481"/>
            <a:ext cx="2427889" cy="613436"/>
          </a:xfrm>
          <a:prstGeom prst="roundRect">
            <a:avLst>
              <a:gd name="adj" fmla="val 22335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chất đất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6400801" y="1931187"/>
            <a:ext cx="2427889" cy="613437"/>
          </a:xfrm>
          <a:prstGeom prst="roundRect">
            <a:avLst>
              <a:gd name="adj" fmla="val 22335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 thuật chăm sóc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808" y="3513039"/>
            <a:ext cx="818457" cy="692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8112" y="3349381"/>
            <a:ext cx="3216166" cy="1097731"/>
          </a:xfrm>
          <a:prstGeom prst="roundRect">
            <a:avLst>
              <a:gd name="adj" fmla="val 21851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Ả</a:t>
            </a:r>
            <a:r>
              <a:rPr lang="nl-NL" sz="2000" dirty="0"/>
              <a:t>nh hưởng đến bộ rễ của cây sầu riêng</a:t>
            </a:r>
            <a:endParaRPr lang="vi-VN" sz="2000" dirty="0"/>
          </a:p>
        </p:txBody>
      </p:sp>
      <p:pic>
        <p:nvPicPr>
          <p:cNvPr id="7" name="Google Shape;182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7573" y="58256"/>
            <a:ext cx="928049" cy="40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78635" y="380999"/>
            <a:ext cx="3166200" cy="588579"/>
          </a:xfrm>
          <a:prstGeom prst="round2Diag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Thân, cành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551792" y="1631728"/>
            <a:ext cx="2435773" cy="1253359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ây thân gỗ lớn, cây trưởng 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551792" y="3231927"/>
            <a:ext cx="2435773" cy="1253359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 thể cao từ 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 đến 30 m. 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" r="5556"/>
          <a:stretch>
            <a:fillRect/>
          </a:stretch>
        </p:blipFill>
        <p:spPr bwMode="auto">
          <a:xfrm>
            <a:off x="3272854" y="462198"/>
            <a:ext cx="2598291" cy="3897436"/>
          </a:xfrm>
          <a:prstGeom prst="roundRect">
            <a:avLst>
              <a:gd name="adj" fmla="val 136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16667" r="16667"/>
          <a:stretch>
            <a:fillRect/>
          </a:stretch>
        </p:blipFill>
        <p:spPr bwMode="auto">
          <a:xfrm>
            <a:off x="6135797" y="1958467"/>
            <a:ext cx="2857968" cy="2857968"/>
          </a:xfrm>
          <a:prstGeom prst="roundRect">
            <a:avLst>
              <a:gd name="adj" fmla="val 870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19"/>
          <p:cNvSpPr/>
          <p:nvPr/>
        </p:nvSpPr>
        <p:spPr>
          <a:xfrm rot="21073335">
            <a:off x="7747554" y="-8347"/>
            <a:ext cx="1438531" cy="1375680"/>
          </a:xfrm>
          <a:custGeom>
            <a:avLst/>
            <a:gdLst/>
            <a:ahLst/>
            <a:cxnLst/>
            <a:rect l="l" t="t" r="r" b="b"/>
            <a:pathLst>
              <a:path w="1299538" h="1345709">
                <a:moveTo>
                  <a:pt x="0" y="0"/>
                </a:moveTo>
                <a:lnTo>
                  <a:pt x="1299538" y="0"/>
                </a:lnTo>
                <a:lnTo>
                  <a:pt x="1299538" y="1345709"/>
                </a:lnTo>
                <a:lnTo>
                  <a:pt x="0" y="13457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78635" y="380999"/>
            <a:ext cx="3166200" cy="588579"/>
          </a:xfrm>
          <a:prstGeom prst="round2Diag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Thân, cành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442088" y="1361088"/>
            <a:ext cx="2396359" cy="1156795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</a:rPr>
              <a:t>Cành mọc ngang, phân cành thấp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6156437" y="317936"/>
            <a:ext cx="2712321" cy="1723698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</a:rPr>
              <a:t>T</a:t>
            </a:r>
            <a:r>
              <a:rPr lang="nl-NL" sz="2000" dirty="0">
                <a:solidFill>
                  <a:srgbClr val="000000"/>
                </a:solidFill>
              </a:rPr>
              <a:t>hu hẹp dần lên phần ngọn cây tạo thành dạng hình tháp 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686" t="1" r="11686" b="22698"/>
          <a:stretch>
            <a:fillRect/>
          </a:stretch>
        </p:blipFill>
        <p:spPr>
          <a:xfrm>
            <a:off x="2632840" y="1040273"/>
            <a:ext cx="4067506" cy="4103227"/>
          </a:xfrm>
          <a:prstGeom prst="rect">
            <a:avLst/>
          </a:prstGeom>
        </p:spPr>
      </p:pic>
      <p:sp>
        <p:nvSpPr>
          <p:cNvPr id="30" name="Rectangle: Rounded Corners 29"/>
          <p:cNvSpPr/>
          <p:nvPr/>
        </p:nvSpPr>
        <p:spPr>
          <a:xfrm>
            <a:off x="6915144" y="3463820"/>
            <a:ext cx="1950983" cy="1156795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R</a:t>
            </a:r>
            <a:r>
              <a:rPr lang="nl-NL" sz="2000" dirty="0">
                <a:solidFill>
                  <a:srgbClr val="000000"/>
                </a:solidFill>
              </a:rPr>
              <a:t>ộng nhất ở phần gốc cây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444719" y="3064789"/>
            <a:ext cx="1700046" cy="1489107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</a:rPr>
              <a:t>Tán cây </a:t>
            </a:r>
            <a:endParaRPr lang="vi-VN" sz="2000" dirty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</a:rPr>
              <a:t>phát triển mạnh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78635" y="380999"/>
            <a:ext cx="1550235" cy="588579"/>
          </a:xfrm>
          <a:prstGeom prst="round2Diag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3055555" y="472565"/>
            <a:ext cx="3032892" cy="588580"/>
          </a:xfrm>
          <a:prstGeom prst="roundRect">
            <a:avLst>
              <a:gd name="adj" fmla="val 15352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 đơn, mọc so le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055554" y="2583557"/>
            <a:ext cx="3032892" cy="977829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 có màu đồng 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còn non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3055554" y="3833678"/>
            <a:ext cx="3032892" cy="977829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sang màu xanh khi lá trưởng thành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3058186" y="1333437"/>
            <a:ext cx="3029950" cy="977829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 lá dày hình 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 thuôn dài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1"/>
          <a:srcRect t="359" b="359"/>
          <a:stretch>
            <a:fillRect/>
          </a:stretch>
        </p:blipFill>
        <p:spPr bwMode="auto">
          <a:xfrm>
            <a:off x="6613634" y="1189896"/>
            <a:ext cx="2140077" cy="3447758"/>
          </a:xfrm>
          <a:prstGeom prst="roundRect">
            <a:avLst>
              <a:gd name="adj" fmla="val 136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59" b="359"/>
          <a:stretch>
            <a:fillRect/>
          </a:stretch>
        </p:blipFill>
        <p:spPr bwMode="auto">
          <a:xfrm>
            <a:off x="390289" y="1189896"/>
            <a:ext cx="2140077" cy="3447758"/>
          </a:xfrm>
          <a:prstGeom prst="roundRect">
            <a:avLst>
              <a:gd name="adj" fmla="val 136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78635" y="380999"/>
            <a:ext cx="1904959" cy="588579"/>
          </a:xfrm>
          <a:prstGeom prst="round2Diag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741124" y="0"/>
            <a:ext cx="2402875" cy="1663262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528144" y="1321674"/>
            <a:ext cx="3255580" cy="588579"/>
          </a:xfrm>
          <a:prstGeom prst="roundRect">
            <a:avLst>
              <a:gd name="adj" fmla="val 22048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lưỡng tính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28144" y="2196004"/>
            <a:ext cx="3255580" cy="588579"/>
          </a:xfrm>
          <a:prstGeom prst="roundRect">
            <a:avLst>
              <a:gd name="adj" fmla="val 22048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0000"/>
                </a:solidFill>
              </a:rPr>
              <a:t>Cánh hoa có màu trắng</a:t>
            </a:r>
            <a:endParaRPr lang="vi-VN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28144" y="3070335"/>
            <a:ext cx="3255580" cy="1692166"/>
          </a:xfrm>
          <a:prstGeom prst="roundRect">
            <a:avLst>
              <a:gd name="adj" fmla="val 900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</a:rPr>
              <a:t>Hoa mọc thành chùm trên những cành lớn và trên thân chính 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242794" y="1743509"/>
            <a:ext cx="4522834" cy="3018992"/>
          </a:xfrm>
          <a:prstGeom prst="roundRect">
            <a:avLst>
              <a:gd name="adj" fmla="val 9356"/>
            </a:avLst>
          </a:prstGeom>
          <a:blipFill>
            <a:blip r:embed="rId2"/>
            <a:stretch>
              <a:fillRect/>
            </a:stretch>
          </a:blipFill>
        </p:spPr>
      </p:sp>
      <p:pic>
        <p:nvPicPr>
          <p:cNvPr id="12" name="Google Shape;182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7573" y="58256"/>
            <a:ext cx="928049" cy="40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78635" y="380999"/>
            <a:ext cx="1904959" cy="588579"/>
          </a:xfrm>
          <a:prstGeom prst="round2Diag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7299433" y="0"/>
            <a:ext cx="1844565" cy="1276802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869884" y="1213920"/>
            <a:ext cx="2932387" cy="1204090"/>
          </a:xfrm>
          <a:prstGeom prst="roundRect">
            <a:avLst>
              <a:gd name="adj" fmla="val 900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</a:rPr>
              <a:t>Hoa nở vào ban đêm, thụ phấn nhờ côn trùng</a:t>
            </a:r>
            <a:endParaRPr lang="vi-VN" sz="2000" dirty="0">
              <a:solidFill>
                <a:srgbClr val="000000"/>
              </a:solidFill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869884" y="2609277"/>
            <a:ext cx="2932387" cy="613437"/>
          </a:xfrm>
          <a:prstGeom prst="roundRect">
            <a:avLst>
              <a:gd name="adj" fmla="val 22335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0000"/>
                </a:solidFill>
              </a:rPr>
              <a:t>Điều kiện canh tác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869884" y="3365856"/>
            <a:ext cx="1521373" cy="613436"/>
          </a:xfrm>
          <a:prstGeom prst="roundRect">
            <a:avLst>
              <a:gd name="adj" fmla="val 22335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trồng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2485852" y="3365856"/>
            <a:ext cx="1316420" cy="613437"/>
          </a:xfrm>
          <a:prstGeom prst="roundRect">
            <a:avLst>
              <a:gd name="adj" fmla="val 22335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6" y="4286451"/>
            <a:ext cx="670035" cy="5672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7770" y="4267144"/>
            <a:ext cx="7943393" cy="605909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vi-VN" sz="2200"/>
              <a:t>S</a:t>
            </a:r>
            <a:r>
              <a:rPr lang="nl-NL" sz="2200" dirty="0"/>
              <a:t>ố lượng hoa trên một chùm thường có sự thay đổi khá lớn </a:t>
            </a:r>
            <a:endParaRPr lang="vi-VN" sz="2200" dirty="0"/>
          </a:p>
        </p:txBody>
      </p:sp>
      <p:sp>
        <p:nvSpPr>
          <p:cNvPr id="13" name="Freeform 11"/>
          <p:cNvSpPr/>
          <p:nvPr/>
        </p:nvSpPr>
        <p:spPr>
          <a:xfrm>
            <a:off x="4290088" y="1213920"/>
            <a:ext cx="3984028" cy="2765372"/>
          </a:xfrm>
          <a:prstGeom prst="roundRect">
            <a:avLst>
              <a:gd name="adj" fmla="val 9356"/>
            </a:avLst>
          </a:prstGeom>
          <a:blipFill>
            <a:blip r:embed="rId3"/>
            <a:stretch>
              <a:fillRect l="-1993" r="-199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4" grpId="0" animBg="1"/>
      <p:bldP spid="5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78635" y="380999"/>
            <a:ext cx="1904959" cy="588579"/>
          </a:xfrm>
          <a:prstGeom prst="round2Diag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Quả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72784" y="1238832"/>
            <a:ext cx="2625047" cy="3430310"/>
            <a:chOff x="261988" y="1122880"/>
            <a:chExt cx="2625047" cy="3430310"/>
          </a:xfrm>
        </p:grpSpPr>
        <p:grpSp>
          <p:nvGrpSpPr>
            <p:cNvPr id="16" name="Group 15"/>
            <p:cNvGrpSpPr/>
            <p:nvPr/>
          </p:nvGrpSpPr>
          <p:grpSpPr>
            <a:xfrm>
              <a:off x="261988" y="1690868"/>
              <a:ext cx="2625047" cy="2862322"/>
              <a:chOff x="261988" y="1690868"/>
              <a:chExt cx="2625047" cy="2862322"/>
            </a:xfrm>
          </p:grpSpPr>
          <p:sp>
            <p:nvSpPr>
              <p:cNvPr id="18" name="Rounded Rectangle 3"/>
              <p:cNvSpPr/>
              <p:nvPr/>
            </p:nvSpPr>
            <p:spPr>
              <a:xfrm>
                <a:off x="261988" y="1690868"/>
                <a:ext cx="2625047" cy="2862322"/>
              </a:xfrm>
              <a:prstGeom prst="roundRect">
                <a:avLst>
                  <a:gd name="adj" fmla="val 8431"/>
                </a:avLst>
              </a:prstGeom>
              <a:solidFill>
                <a:schemeClr val="bg1"/>
              </a:solidFill>
              <a:ln w="19050">
                <a:solidFill>
                  <a:srgbClr val="AE950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10422" y="2084766"/>
                <a:ext cx="1728178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nl-NL" sz="2000" dirty="0"/>
                  <a:t>Hình bầu dục hoặc tròn</a:t>
                </a:r>
                <a:endParaRPr lang="en-US" sz="2000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1276" t="16640" r="13134" b="12770"/>
              <a:stretch>
                <a:fillRect/>
              </a:stretch>
            </p:blipFill>
            <p:spPr>
              <a:xfrm>
                <a:off x="361333" y="3174611"/>
                <a:ext cx="1141207" cy="1228209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7222" t="13839" r="7222"/>
              <a:stretch>
                <a:fillRect/>
              </a:stretch>
            </p:blipFill>
            <p:spPr>
              <a:xfrm>
                <a:off x="1432272" y="3186035"/>
                <a:ext cx="1320550" cy="1224546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19367" y="1122880"/>
              <a:ext cx="910290" cy="87236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519813" y="1238832"/>
            <a:ext cx="2024322" cy="3430310"/>
            <a:chOff x="562351" y="1122880"/>
            <a:chExt cx="2024322" cy="3430310"/>
          </a:xfrm>
        </p:grpSpPr>
        <p:grpSp>
          <p:nvGrpSpPr>
            <p:cNvPr id="23" name="Group 22"/>
            <p:cNvGrpSpPr/>
            <p:nvPr/>
          </p:nvGrpSpPr>
          <p:grpSpPr>
            <a:xfrm>
              <a:off x="562351" y="1690868"/>
              <a:ext cx="2024322" cy="2862322"/>
              <a:chOff x="562351" y="1690868"/>
              <a:chExt cx="2024322" cy="2862322"/>
            </a:xfrm>
          </p:grpSpPr>
          <p:sp>
            <p:nvSpPr>
              <p:cNvPr id="25" name="Rounded Rectangle 3"/>
              <p:cNvSpPr/>
              <p:nvPr/>
            </p:nvSpPr>
            <p:spPr>
              <a:xfrm>
                <a:off x="562351" y="1690868"/>
                <a:ext cx="2024322" cy="2862322"/>
              </a:xfrm>
              <a:prstGeom prst="roundRect">
                <a:avLst>
                  <a:gd name="adj" fmla="val 8431"/>
                </a:avLst>
              </a:prstGeom>
              <a:solidFill>
                <a:schemeClr val="bg1"/>
              </a:solidFill>
              <a:ln w="19050">
                <a:solidFill>
                  <a:srgbClr val="AE950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0422" y="2084766"/>
                <a:ext cx="1728178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 err="1"/>
                  <a:t>Vỏ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cứng</a:t>
                </a:r>
                <a:r>
                  <a:rPr lang="en-US" sz="2000" dirty="0"/>
                  <a:t>, </a:t>
                </a:r>
                <a:endParaRPr lang="en-US" sz="2000" dirty="0"/>
              </a:p>
              <a:p>
                <a:pPr algn="ctr">
                  <a:lnSpc>
                    <a:spcPct val="150000"/>
                  </a:lnSpc>
                </a:pP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nhiều</a:t>
                </a:r>
                <a:r>
                  <a:rPr lang="en-US" sz="2000" dirty="0"/>
                  <a:t> gai</a:t>
                </a:r>
                <a:endParaRPr lang="en-US" sz="2000" dirty="0"/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l="-59" r="-59"/>
              <a:stretch>
                <a:fillRect/>
              </a:stretch>
            </p:blipFill>
            <p:spPr>
              <a:xfrm>
                <a:off x="931936" y="3174611"/>
                <a:ext cx="1285152" cy="1228209"/>
              </a:xfrm>
              <a:prstGeom prst="rect">
                <a:avLst/>
              </a:prstGeom>
            </p:spPr>
          </p:pic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19367" y="1122880"/>
              <a:ext cx="910290" cy="87236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054729" y="1238832"/>
            <a:ext cx="2625047" cy="3430310"/>
            <a:chOff x="261988" y="1122880"/>
            <a:chExt cx="2625047" cy="3430310"/>
          </a:xfrm>
        </p:grpSpPr>
        <p:grpSp>
          <p:nvGrpSpPr>
            <p:cNvPr id="30" name="Group 29"/>
            <p:cNvGrpSpPr/>
            <p:nvPr/>
          </p:nvGrpSpPr>
          <p:grpSpPr>
            <a:xfrm>
              <a:off x="261988" y="1690868"/>
              <a:ext cx="2625047" cy="2862322"/>
              <a:chOff x="261988" y="1690868"/>
              <a:chExt cx="2625047" cy="2862322"/>
            </a:xfrm>
          </p:grpSpPr>
          <p:sp>
            <p:nvSpPr>
              <p:cNvPr id="32" name="Rounded Rectangle 3"/>
              <p:cNvSpPr/>
              <p:nvPr/>
            </p:nvSpPr>
            <p:spPr>
              <a:xfrm>
                <a:off x="261988" y="1690868"/>
                <a:ext cx="2625047" cy="2862322"/>
              </a:xfrm>
              <a:prstGeom prst="roundRect">
                <a:avLst>
                  <a:gd name="adj" fmla="val 8431"/>
                </a:avLst>
              </a:prstGeom>
              <a:solidFill>
                <a:schemeClr val="bg1"/>
              </a:solidFill>
              <a:ln w="19050">
                <a:solidFill>
                  <a:srgbClr val="AE950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70547" y="2084766"/>
                <a:ext cx="2607928" cy="1420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nl-NL" sz="2000" dirty="0"/>
                  <a:t>Thịt quả (cơm) thường có màu </a:t>
                </a:r>
                <a:r>
                  <a:rPr lang="vi-VN" sz="2000" dirty="0"/>
                  <a:t>vàng, có mùi đặc trưng.</a:t>
                </a:r>
                <a:endParaRPr lang="vi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5" name="Picture 20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-139" r="-139"/>
              <a:stretch>
                <a:fillRect/>
              </a:stretch>
            </p:blipFill>
            <p:spPr>
              <a:xfrm>
                <a:off x="854126" y="3583894"/>
                <a:ext cx="1440770" cy="890492"/>
              </a:xfrm>
              <a:prstGeom prst="rect">
                <a:avLst/>
              </a:prstGeom>
            </p:spPr>
          </p:pic>
        </p:grpSp>
        <p:pic>
          <p:nvPicPr>
            <p:cNvPr id="31" name="Picture 16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19367" y="1122880"/>
              <a:ext cx="910290" cy="87236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vi-VN" sz="28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37"/>
          <p:cNvSpPr/>
          <p:nvPr/>
        </p:nvSpPr>
        <p:spPr>
          <a:xfrm>
            <a:off x="662360" y="2482246"/>
            <a:ext cx="3670697" cy="2661254"/>
          </a:xfrm>
          <a:custGeom>
            <a:avLst/>
            <a:gdLst/>
            <a:ahLst/>
            <a:cxnLst/>
            <a:rect l="l" t="t" r="r" b="b"/>
            <a:pathLst>
              <a:path w="1557937" h="1129504">
                <a:moveTo>
                  <a:pt x="0" y="0"/>
                </a:moveTo>
                <a:lnTo>
                  <a:pt x="1557937" y="0"/>
                </a:lnTo>
                <a:lnTo>
                  <a:pt x="1557937" y="1129504"/>
                </a:lnTo>
                <a:lnTo>
                  <a:pt x="0" y="11295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4572000" y="1537138"/>
            <a:ext cx="4122683" cy="2593350"/>
            <a:chOff x="4572000" y="1600200"/>
            <a:chExt cx="4119331" cy="259335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572000" y="1600200"/>
              <a:ext cx="4119331" cy="25933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84870" y="1998880"/>
              <a:ext cx="3693592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/>
                <a:t>Đọc thông tin mục I.2 tr.46 </a:t>
              </a:r>
              <a:endParaRPr lang="vi-VN" sz="2000" dirty="0"/>
            </a:p>
            <a:p>
              <a:pPr algn="ctr">
                <a:lnSpc>
                  <a:spcPct val="150000"/>
                </a:lnSpc>
              </a:pPr>
              <a:r>
                <a:rPr lang="vi-VN" sz="2000" dirty="0"/>
                <a:t>và n</a:t>
              </a:r>
              <a:r>
                <a:rPr lang="en-US" sz="2000" dirty="0" err="1"/>
                <a:t>êu</a:t>
              </a:r>
              <a:r>
                <a:rPr lang="en-US" sz="2000" dirty="0"/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sầu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riêng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Google Shape;182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7573" y="58256"/>
            <a:ext cx="928049" cy="40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6400" y="332433"/>
            <a:ext cx="7711200" cy="651641"/>
          </a:xfrm>
        </p:spPr>
        <p:txBody>
          <a:bodyPr anchor="ctr"/>
          <a:lstStyle/>
          <a:p>
            <a:pPr algn="ctr"/>
            <a:r>
              <a:rPr lang="vi-VN" sz="32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vi-VN" sz="32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1664" y="1185383"/>
            <a:ext cx="8560673" cy="3625684"/>
            <a:chOff x="291664" y="1094239"/>
            <a:chExt cx="8560673" cy="362568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91665" y="1314569"/>
              <a:ext cx="8560672" cy="3405354"/>
            </a:xfrm>
            <a:prstGeom prst="roundRect">
              <a:avLst>
                <a:gd name="adj" fmla="val 11883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Trung Quốc đã chi hơn 4 tỷ USD mỗi năm để nhập khẩu sầu riêng tươi kể từ năm 2021. Xét về giá trị, sầu riêng đã và đang đứng </a:t>
              </a:r>
              <a:r>
                <a:rPr lang="vi-VN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top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trong các loại trái cây nhập khẩu vào Trung Quốc, vượt xa </a:t>
              </a:r>
              <a:r>
                <a:rPr lang="vi-VN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cherry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Để giảm nhập khẩu và giá thành, Trung Quốc đã tiến hành trồng thử nghiệm sầu riêng trên đảo Hải Nam. Tuy nhiên vụ thu hoạch đầu tiên chỉ đạt 2% sản lượng so với dự tính. </a:t>
              </a:r>
              <a:endPara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3"/>
            <p:cNvSpPr/>
            <p:nvPr/>
          </p:nvSpPr>
          <p:spPr>
            <a:xfrm>
              <a:off x="291664" y="1094239"/>
              <a:ext cx="2189601" cy="440657"/>
            </a:xfrm>
            <a:custGeom>
              <a:avLst/>
              <a:gdLst/>
              <a:ahLst/>
              <a:cxnLst/>
              <a:rect l="l" t="t" r="r" b="b"/>
              <a:pathLst>
                <a:path w="2788593" h="561204">
                  <a:moveTo>
                    <a:pt x="0" y="0"/>
                  </a:moveTo>
                  <a:lnTo>
                    <a:pt x="2788593" y="0"/>
                  </a:lnTo>
                  <a:lnTo>
                    <a:pt x="2788593" y="561204"/>
                  </a:lnTo>
                  <a:lnTo>
                    <a:pt x="0" y="561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15573" y="268014"/>
            <a:ext cx="2496166" cy="636600"/>
          </a:xfrm>
          <a:prstGeom prst="round2Diag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Nhiệt độ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0718" y="1389130"/>
            <a:ext cx="3440425" cy="3619831"/>
            <a:chOff x="143392" y="1193538"/>
            <a:chExt cx="3440425" cy="3619831"/>
          </a:xfrm>
        </p:grpSpPr>
        <p:pic>
          <p:nvPicPr>
            <p:cNvPr id="14" name="Picture 34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2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20864" t="13641" r="23125" b="14830"/>
            <a:stretch>
              <a:fillRect/>
            </a:stretch>
          </p:blipFill>
          <p:spPr>
            <a:xfrm>
              <a:off x="666993" y="1200189"/>
              <a:ext cx="2916824" cy="36131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392" y="1193538"/>
              <a:ext cx="793563" cy="885953"/>
            </a:xfrm>
            <a:prstGeom prst="rect">
              <a:avLst/>
            </a:prstGeom>
          </p:spPr>
        </p:pic>
      </p:grpSp>
      <p:sp>
        <p:nvSpPr>
          <p:cNvPr id="23" name="Rectangle: Rounded Corners 22"/>
          <p:cNvSpPr/>
          <p:nvPr/>
        </p:nvSpPr>
        <p:spPr>
          <a:xfrm>
            <a:off x="3886995" y="597078"/>
            <a:ext cx="5036287" cy="1060646"/>
          </a:xfrm>
          <a:prstGeom prst="roundRect">
            <a:avLst/>
          </a:prstGeom>
          <a:ln w="12700">
            <a:solidFill>
              <a:srgbClr val="AE950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</a:rPr>
              <a:t>Nhiệt độ thích hợp cho cây </a:t>
            </a:r>
            <a:r>
              <a:rPr lang="vi-VN" sz="2000" dirty="0">
                <a:solidFill>
                  <a:srgbClr val="000000"/>
                </a:solidFill>
              </a:rPr>
              <a:t>sầu riêng</a:t>
            </a:r>
            <a:r>
              <a:rPr lang="nl-NL" sz="2000" dirty="0">
                <a:solidFill>
                  <a:srgbClr val="000000"/>
                </a:solidFill>
              </a:rPr>
              <a:t> sinh trưởng, phát triển là từ 24°C đến </a:t>
            </a:r>
            <a:r>
              <a:rPr lang="vi-VN" sz="2000" dirty="0">
                <a:solidFill>
                  <a:srgbClr val="000000"/>
                </a:solidFill>
              </a:rPr>
              <a:t>30</a:t>
            </a:r>
            <a:r>
              <a:rPr lang="nl-NL" sz="2000" dirty="0">
                <a:solidFill>
                  <a:srgbClr val="000000"/>
                </a:solidFill>
              </a:rPr>
              <a:t>°C.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3881859" y="1937300"/>
            <a:ext cx="5036287" cy="1060646"/>
          </a:xfrm>
          <a:prstGeom prst="roundRect">
            <a:avLst/>
          </a:prstGeom>
          <a:ln w="12700">
            <a:solidFill>
              <a:srgbClr val="AE950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thấp dưới 22°C hoặc vượt quá 40°C làm hạn chế sinh trưởng của 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cây.</a:t>
            </a:r>
            <a:endParaRPr lang="en-US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28" name="Elbow Connector 16"/>
          <p:cNvCxnSpPr>
            <a:stCxn id="14" idx="0"/>
            <a:endCxn id="23" idx="1"/>
          </p:cNvCxnSpPr>
          <p:nvPr/>
        </p:nvCxnSpPr>
        <p:spPr>
          <a:xfrm rot="5400000" flipH="1" flipV="1">
            <a:off x="2910673" y="419459"/>
            <a:ext cx="268380" cy="1684264"/>
          </a:xfrm>
          <a:prstGeom prst="bentConnector2">
            <a:avLst/>
          </a:prstGeom>
          <a:ln w="19050">
            <a:solidFill>
              <a:srgbClr val="6E5F0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18"/>
          <p:cNvCxnSpPr>
            <a:endCxn id="24" idx="1"/>
          </p:cNvCxnSpPr>
          <p:nvPr/>
        </p:nvCxnSpPr>
        <p:spPr>
          <a:xfrm flipV="1">
            <a:off x="2202731" y="2467623"/>
            <a:ext cx="1679128" cy="1021490"/>
          </a:xfrm>
          <a:prstGeom prst="bentConnector3">
            <a:avLst>
              <a:gd name="adj1" fmla="val 50000"/>
            </a:avLst>
          </a:prstGeom>
          <a:ln w="19050">
            <a:solidFill>
              <a:srgbClr val="6E5F0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11" y="4186473"/>
            <a:ext cx="818457" cy="69296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1159" y="3301951"/>
            <a:ext cx="5516987" cy="643788"/>
            <a:chOff x="402965" y="1610890"/>
            <a:chExt cx="5607343" cy="646385"/>
          </a:xfrm>
        </p:grpSpPr>
        <p:pic>
          <p:nvPicPr>
            <p:cNvPr id="4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02965" y="1682891"/>
              <a:ext cx="491708" cy="502384"/>
            </a:xfrm>
            <a:prstGeom prst="rect">
              <a:avLst/>
            </a:prstGeom>
          </p:spPr>
        </p:pic>
        <p:sp>
          <p:nvSpPr>
            <p:cNvPr id="42" name="Rectangle: Rounded Corners 41"/>
            <p:cNvSpPr/>
            <p:nvPr/>
          </p:nvSpPr>
          <p:spPr>
            <a:xfrm>
              <a:off x="1012768" y="1610890"/>
              <a:ext cx="4997540" cy="646385"/>
            </a:xfrm>
            <a:prstGeom prst="roundRect">
              <a:avLst>
                <a:gd name="adj" fmla="val 18746"/>
              </a:avLst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Khí hậu miền Bắc nóng lạnh bất thường 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309972" y="4250048"/>
            <a:ext cx="4608174" cy="605909"/>
          </a:xfrm>
          <a:prstGeom prst="roundRect">
            <a:avLst>
              <a:gd name="adj" fmla="val 50000"/>
            </a:avLst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vi-VN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 trồng được sầu riêng</a:t>
            </a:r>
            <a:endParaRPr lang="vi-VN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15573" y="268014"/>
            <a:ext cx="4569332" cy="636600"/>
          </a:xfrm>
          <a:prstGeom prst="round2Diag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Lượng mưa và độ ẩm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82482" y="1071608"/>
            <a:ext cx="4982746" cy="2373158"/>
            <a:chOff x="-19113" y="1451558"/>
            <a:chExt cx="4982746" cy="2440262"/>
          </a:xfrm>
        </p:grpSpPr>
        <p:sp>
          <p:nvSpPr>
            <p:cNvPr id="45" name="Rounded Rectangle 104"/>
            <p:cNvSpPr/>
            <p:nvPr/>
          </p:nvSpPr>
          <p:spPr>
            <a:xfrm>
              <a:off x="-19113" y="1821463"/>
              <a:ext cx="4982746" cy="2070357"/>
            </a:xfrm>
            <a:prstGeom prst="roundRect">
              <a:avLst>
                <a:gd name="adj" fmla="val 13053"/>
              </a:avLst>
            </a:prstGeom>
            <a:solidFill>
              <a:schemeClr val="bg1"/>
            </a:solidFill>
            <a:ln w="19050">
              <a:solidFill>
                <a:srgbClr val="0EAB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85653" y="1451558"/>
              <a:ext cx="955498" cy="921021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162191" y="2350649"/>
              <a:ext cx="4620138" cy="1420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Nhu cầu nước khá lớn nên </a:t>
              </a:r>
              <a:r>
                <a:rPr lang="vi-VN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thích hợp với nơi </a:t>
              </a:r>
              <a:r>
                <a:rPr lang="nl-NL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lượng mưa từ 1600mm đến </a:t>
              </a:r>
              <a:r>
                <a:rPr lang="vi-VN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lang="nl-NL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000 mm/năm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199088" y="1071608"/>
            <a:ext cx="2484272" cy="2373158"/>
            <a:chOff x="5572199" y="1451558"/>
            <a:chExt cx="2484272" cy="2440262"/>
          </a:xfrm>
        </p:grpSpPr>
        <p:sp>
          <p:nvSpPr>
            <p:cNvPr id="49" name="Rounded Rectangle 105"/>
            <p:cNvSpPr/>
            <p:nvPr/>
          </p:nvSpPr>
          <p:spPr>
            <a:xfrm>
              <a:off x="5572199" y="1821461"/>
              <a:ext cx="2484272" cy="2070359"/>
            </a:xfrm>
            <a:prstGeom prst="roundRect">
              <a:avLst>
                <a:gd name="adj" fmla="val 10623"/>
              </a:avLst>
            </a:prstGeom>
            <a:solidFill>
              <a:schemeClr val="bg1"/>
            </a:solidFill>
            <a:ln w="19050">
              <a:solidFill>
                <a:srgbClr val="0EAB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658910" y="2514788"/>
              <a:ext cx="2310850" cy="958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 ẩm không khí từ </a:t>
              </a:r>
              <a:r>
                <a:rPr lang="vi-VN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75</a:t>
              </a:r>
              <a:r>
                <a:rPr lang="nl-NL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% đến </a:t>
              </a:r>
              <a:r>
                <a:rPr lang="vi-VN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</a:t>
              </a:r>
              <a:r>
                <a:rPr lang="nl-NL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0%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/>
            <a:srcRect l="22673" t="9399" r="19956" b="17817"/>
            <a:stretch>
              <a:fillRect/>
            </a:stretch>
          </p:blipFill>
          <p:spPr>
            <a:xfrm>
              <a:off x="6394204" y="1451558"/>
              <a:ext cx="744238" cy="877433"/>
            </a:xfrm>
            <a:prstGeom prst="rect">
              <a:avLst/>
            </a:prstGeom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8" y="3903787"/>
            <a:ext cx="818457" cy="69296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446011" y="3701403"/>
            <a:ext cx="6577183" cy="1097731"/>
          </a:xfrm>
          <a:prstGeom prst="roundRect">
            <a:avLst>
              <a:gd name="adj" fmla="val 21851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/>
              <a:t>Cây sầu riêng sinh trưởng, phát triển và cho năng suất, chất lượng tốt.</a:t>
            </a:r>
            <a:endParaRPr lang="vi-VN" sz="2000" dirty="0"/>
          </a:p>
        </p:txBody>
      </p:sp>
      <p:sp>
        <p:nvSpPr>
          <p:cNvPr id="54" name="Freeform 25"/>
          <p:cNvSpPr/>
          <p:nvPr/>
        </p:nvSpPr>
        <p:spPr>
          <a:xfrm>
            <a:off x="7765331" y="4131629"/>
            <a:ext cx="1146670" cy="930236"/>
          </a:xfrm>
          <a:custGeom>
            <a:avLst/>
            <a:gdLst/>
            <a:ahLst/>
            <a:cxnLst/>
            <a:rect l="l" t="t" r="r" b="b"/>
            <a:pathLst>
              <a:path w="2219541" h="1800603">
                <a:moveTo>
                  <a:pt x="0" y="0"/>
                </a:moveTo>
                <a:lnTo>
                  <a:pt x="2219541" y="0"/>
                </a:lnTo>
                <a:lnTo>
                  <a:pt x="2219541" y="1800602"/>
                </a:lnTo>
                <a:lnTo>
                  <a:pt x="0" y="1800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15573" y="268014"/>
            <a:ext cx="2567111" cy="636600"/>
          </a:xfrm>
          <a:prstGeom prst="round2Diag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Ánh sáng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0718" y="1127401"/>
            <a:ext cx="3440425" cy="3818498"/>
            <a:chOff x="143392" y="931809"/>
            <a:chExt cx="3440425" cy="3818498"/>
          </a:xfrm>
        </p:grpSpPr>
        <p:pic>
          <p:nvPicPr>
            <p:cNvPr id="4" name="Picture 34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2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20864" t="13641" r="23125" b="14830"/>
            <a:stretch>
              <a:fillRect/>
            </a:stretch>
          </p:blipFill>
          <p:spPr>
            <a:xfrm>
              <a:off x="666993" y="1137127"/>
              <a:ext cx="2916824" cy="361318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3392" y="931809"/>
              <a:ext cx="793563" cy="793563"/>
            </a:xfrm>
            <a:prstGeom prst="rect">
              <a:avLst/>
            </a:prstGeom>
          </p:spPr>
        </p:pic>
      </p:grpSp>
      <p:sp>
        <p:nvSpPr>
          <p:cNvPr id="6" name="Rectangle: Rounded Corners 5"/>
          <p:cNvSpPr/>
          <p:nvPr/>
        </p:nvSpPr>
        <p:spPr>
          <a:xfrm>
            <a:off x="4132462" y="885407"/>
            <a:ext cx="4586971" cy="1060646"/>
          </a:xfrm>
          <a:prstGeom prst="roundRect">
            <a:avLst/>
          </a:prstGeom>
          <a:ln w="12700">
            <a:solidFill>
              <a:srgbClr val="AE950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</a:rPr>
              <a:t>Khi cây sầu riêng còn nhỏ, nhu cầu ánh sáng không cao.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127327" y="2362097"/>
            <a:ext cx="4586972" cy="1060646"/>
          </a:xfrm>
          <a:prstGeom prst="roundRect">
            <a:avLst/>
          </a:prstGeom>
          <a:ln w="12700">
            <a:solidFill>
              <a:srgbClr val="AE950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</a:rPr>
              <a:t>Dưới ánh sáng trực xạ, kéo dài trong ngày, lá có thể bị cháy. </a:t>
            </a:r>
            <a:endParaRPr lang="en-US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Elbow Connector 16"/>
          <p:cNvCxnSpPr>
            <a:stCxn id="4" idx="0"/>
            <a:endCxn id="6" idx="1"/>
          </p:cNvCxnSpPr>
          <p:nvPr/>
        </p:nvCxnSpPr>
        <p:spPr>
          <a:xfrm rot="16200000" flipH="1">
            <a:off x="3126090" y="409359"/>
            <a:ext cx="83011" cy="1929731"/>
          </a:xfrm>
          <a:prstGeom prst="bentConnector4">
            <a:avLst>
              <a:gd name="adj1" fmla="val -275385"/>
              <a:gd name="adj2" fmla="val 87788"/>
            </a:avLst>
          </a:prstGeom>
          <a:ln w="19050">
            <a:solidFill>
              <a:srgbClr val="6E5F0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18"/>
          <p:cNvCxnSpPr>
            <a:endCxn id="7" idx="1"/>
          </p:cNvCxnSpPr>
          <p:nvPr/>
        </p:nvCxnSpPr>
        <p:spPr>
          <a:xfrm flipV="1">
            <a:off x="2286000" y="2892420"/>
            <a:ext cx="1841327" cy="487572"/>
          </a:xfrm>
          <a:prstGeom prst="bentConnector3">
            <a:avLst>
              <a:gd name="adj1" fmla="val 50000"/>
            </a:avLst>
          </a:prstGeom>
          <a:ln w="19050">
            <a:solidFill>
              <a:srgbClr val="6E5F0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20"/>
          <p:cNvSpPr/>
          <p:nvPr/>
        </p:nvSpPr>
        <p:spPr>
          <a:xfrm>
            <a:off x="8476192" y="2996547"/>
            <a:ext cx="476213" cy="584310"/>
          </a:xfrm>
          <a:custGeom>
            <a:avLst/>
            <a:gdLst/>
            <a:ahLst/>
            <a:cxnLst/>
            <a:rect l="l" t="t" r="r" b="b"/>
            <a:pathLst>
              <a:path w="1245540" h="1528270">
                <a:moveTo>
                  <a:pt x="0" y="0"/>
                </a:moveTo>
                <a:lnTo>
                  <a:pt x="1245540" y="0"/>
                </a:lnTo>
                <a:lnTo>
                  <a:pt x="1245540" y="1528270"/>
                </a:lnTo>
                <a:lnTo>
                  <a:pt x="0" y="1528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064" y="3896651"/>
            <a:ext cx="818457" cy="6929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27327" y="3960226"/>
            <a:ext cx="4586972" cy="605909"/>
          </a:xfrm>
          <a:prstGeom prst="roundRect">
            <a:avLst>
              <a:gd name="adj" fmla="val 50000"/>
            </a:avLst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nl-NL" sz="2200" b="1" dirty="0"/>
              <a:t>Cần che bớt nắng cho cây</a:t>
            </a:r>
            <a:endParaRPr lang="vi-VN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15573" y="268014"/>
            <a:ext cx="2567111" cy="636600"/>
          </a:xfrm>
          <a:prstGeom prst="round2Diag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Ánh sáng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0718" y="1127401"/>
            <a:ext cx="3440425" cy="3818498"/>
            <a:chOff x="143392" y="931809"/>
            <a:chExt cx="3440425" cy="3818498"/>
          </a:xfrm>
        </p:grpSpPr>
        <p:pic>
          <p:nvPicPr>
            <p:cNvPr id="4" name="Picture 34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2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20864" t="13641" r="23125" b="14830"/>
            <a:stretch>
              <a:fillRect/>
            </a:stretch>
          </p:blipFill>
          <p:spPr>
            <a:xfrm>
              <a:off x="666993" y="1137127"/>
              <a:ext cx="2916824" cy="361318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3392" y="931809"/>
              <a:ext cx="793563" cy="793563"/>
            </a:xfrm>
            <a:prstGeom prst="rect">
              <a:avLst/>
            </a:prstGeom>
          </p:spPr>
        </p:pic>
      </p:grpSp>
      <p:sp>
        <p:nvSpPr>
          <p:cNvPr id="6" name="Rectangle: Rounded Corners 5"/>
          <p:cNvSpPr/>
          <p:nvPr/>
        </p:nvSpPr>
        <p:spPr>
          <a:xfrm>
            <a:off x="4132462" y="1000326"/>
            <a:ext cx="4586971" cy="1571424"/>
          </a:xfrm>
          <a:prstGeom prst="roundRect">
            <a:avLst/>
          </a:prstGeom>
          <a:ln w="12700">
            <a:solidFill>
              <a:srgbClr val="AE950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cây đã trưởng thành thì cần tiếp xúc với nhiều ánh sáng để tiến hành quang hợp trao đổi 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Elbow Connector 16"/>
          <p:cNvCxnSpPr>
            <a:endCxn id="6" idx="1"/>
          </p:cNvCxnSpPr>
          <p:nvPr/>
        </p:nvCxnSpPr>
        <p:spPr>
          <a:xfrm flipV="1">
            <a:off x="2569779" y="1786038"/>
            <a:ext cx="1562683" cy="397346"/>
          </a:xfrm>
          <a:prstGeom prst="bentConnector3">
            <a:avLst>
              <a:gd name="adj1" fmla="val 50000"/>
            </a:avLst>
          </a:prstGeom>
          <a:ln w="19050">
            <a:solidFill>
              <a:srgbClr val="6E5F0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143" y="3491032"/>
            <a:ext cx="818457" cy="6929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52560" y="2993396"/>
            <a:ext cx="3952501" cy="1688233"/>
          </a:xfrm>
          <a:prstGeom prst="roundRect">
            <a:avLst>
              <a:gd name="adj" fmla="val 13905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200" dirty="0"/>
              <a:t>Giúp cho quá trình ra hoa, kết quả được thuận lợi nhằm gia tăng sản lượng.</a:t>
            </a:r>
            <a:endParaRPr lang="vi-VN" sz="2200" dirty="0"/>
          </a:p>
        </p:txBody>
      </p:sp>
      <p:pic>
        <p:nvPicPr>
          <p:cNvPr id="12" name="Google Shape;182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7573" y="58256"/>
            <a:ext cx="928049" cy="40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15573" y="268014"/>
            <a:ext cx="2567111" cy="636600"/>
          </a:xfrm>
          <a:prstGeom prst="round2Diag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Đất trồng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03451" y="1309778"/>
            <a:ext cx="4105487" cy="1502743"/>
          </a:xfrm>
          <a:prstGeom prst="roundRect">
            <a:avLst>
              <a:gd name="adj" fmla="val 9474"/>
            </a:avLst>
          </a:prstGeom>
          <a:ln w="12700">
            <a:solidFill>
              <a:srgbClr val="6E5F0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 năng thích nghi với nhiều loại đất như thịt pha cát, đất thịt, đất phù sa, đất đỏ bazan,... 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913686" y="371212"/>
            <a:ext cx="1646304" cy="2090048"/>
            <a:chOff x="505492" y="2810508"/>
            <a:chExt cx="1417834" cy="1799997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10" name="Picture 9" descr="Đất phù sa trồng cây gì? - Thế giới giá thể, đất trồng cây"/>
            <p:cNvPicPr/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" r="24880"/>
            <a:stretch>
              <a:fillRect/>
            </a:stretch>
          </p:blipFill>
          <p:spPr bwMode="auto">
            <a:xfrm>
              <a:off x="538373" y="2810508"/>
              <a:ext cx="1352072" cy="1364415"/>
            </a:xfrm>
            <a:prstGeom prst="ellipse">
              <a:avLst/>
            </a:prstGeom>
            <a:grpFill/>
            <a:ln w="19050">
              <a:solidFill>
                <a:schemeClr val="tx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505492" y="4265921"/>
              <a:ext cx="1417834" cy="344584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2000" dirty="0"/>
                <a:t>Đất phù sa</a:t>
              </a:r>
              <a:endParaRPr lang="en-US" sz="2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26774" y="353762"/>
            <a:ext cx="1913775" cy="2107498"/>
            <a:chOff x="2393880" y="2851605"/>
            <a:chExt cx="1696000" cy="1867679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13" name="Picture 12"/>
            <p:cNvPicPr/>
            <p:nvPr/>
          </p:nvPicPr>
          <p:blipFill rotWithShape="1">
            <a:blip r:embed="rId2"/>
            <a:srcRect l="14420" r="14420"/>
            <a:stretch>
              <a:fillRect/>
            </a:stretch>
          </p:blipFill>
          <p:spPr bwMode="auto">
            <a:xfrm>
              <a:off x="2527485" y="2851605"/>
              <a:ext cx="1428789" cy="1405512"/>
            </a:xfrm>
            <a:prstGeom prst="ellipse">
              <a:avLst/>
            </a:prstGeom>
            <a:grpFill/>
            <a:ln w="19050">
              <a:solidFill>
                <a:schemeClr val="tx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2393880" y="4383416"/>
              <a:ext cx="1696000" cy="335868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2000" dirty="0"/>
                <a:t>Đất thịt pha cát</a:t>
              </a:r>
              <a:endParaRPr lang="en-US" sz="2000" dirty="0"/>
            </a:p>
          </p:txBody>
        </p:sp>
      </p:grpSp>
      <p:sp>
        <p:nvSpPr>
          <p:cNvPr id="15" name="Rectangle: Rounded Corners 14"/>
          <p:cNvSpPr/>
          <p:nvPr/>
        </p:nvSpPr>
        <p:spPr>
          <a:xfrm>
            <a:off x="403451" y="3162249"/>
            <a:ext cx="4105487" cy="1516479"/>
          </a:xfrm>
          <a:prstGeom prst="roundRect">
            <a:avLst>
              <a:gd name="adj" fmla="val 11367"/>
            </a:avLst>
          </a:prstGeom>
          <a:ln w="12700">
            <a:solidFill>
              <a:srgbClr val="6E5F0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rong đó thích hợp nhất là là đất thịt, thoát nước tốt, độ pH từ 5,0 đến 6,4. 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965252" y="2745607"/>
            <a:ext cx="1543170" cy="2074909"/>
            <a:chOff x="4287240" y="2735200"/>
            <a:chExt cx="1543170" cy="2074909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9" name="TextBox 18"/>
            <p:cNvSpPr txBox="1"/>
            <p:nvPr/>
          </p:nvSpPr>
          <p:spPr>
            <a:xfrm>
              <a:off x="4287240" y="4409999"/>
              <a:ext cx="154317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/>
                <a:t>Đất thịt nhẹ</a:t>
              </a:r>
              <a:endParaRPr lang="en-US" sz="2000"/>
            </a:p>
          </p:txBody>
        </p:sp>
        <p:pic>
          <p:nvPicPr>
            <p:cNvPr id="20" name="Picture 19"/>
            <p:cNvPicPr/>
            <p:nvPr/>
          </p:nvPicPr>
          <p:blipFill rotWithShape="1">
            <a:blip r:embed="rId3"/>
            <a:srcRect l="16235" r="16235"/>
            <a:stretch>
              <a:fillRect/>
            </a:stretch>
          </p:blipFill>
          <p:spPr bwMode="auto">
            <a:xfrm>
              <a:off x="4287240" y="2735200"/>
              <a:ext cx="1543170" cy="1521917"/>
            </a:xfrm>
            <a:prstGeom prst="ellipse">
              <a:avLst/>
            </a:prstGeom>
            <a:grpFill/>
            <a:ln w="19050">
              <a:solidFill>
                <a:schemeClr val="tx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6929166" y="2728578"/>
            <a:ext cx="1708990" cy="2091938"/>
            <a:chOff x="6609679" y="2728578"/>
            <a:chExt cx="1708990" cy="2091938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22" name="Picture 21" descr="Đất Đỏ Bazan Trồng Cây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05" r="1269"/>
            <a:stretch>
              <a:fillRect/>
            </a:stretch>
          </p:blipFill>
          <p:spPr bwMode="auto">
            <a:xfrm>
              <a:off x="6704083" y="2728578"/>
              <a:ext cx="1520182" cy="1550953"/>
            </a:xfrm>
            <a:prstGeom prst="ellipse">
              <a:avLst/>
            </a:prstGeom>
            <a:grpFill/>
            <a:ln w="19050">
              <a:solidFill>
                <a:schemeClr val="tx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6609679" y="4420406"/>
              <a:ext cx="170899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/>
                <a:t>Đất đỏ bazan</a:t>
              </a:r>
              <a:endParaRPr lang="en-US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-283776" y="1631731"/>
            <a:ext cx="9656376" cy="2887552"/>
          </a:xfrm>
          <a:prstGeom prst="roundRect">
            <a:avLst>
              <a:gd name="adj" fmla="val 1188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vi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6400" y="442914"/>
            <a:ext cx="7711200" cy="651641"/>
          </a:xfrm>
        </p:spPr>
        <p:txBody>
          <a:bodyPr anchor="ctr"/>
          <a:lstStyle/>
          <a:p>
            <a:pPr algn="ctr"/>
            <a:r>
              <a:rPr lang="vi-VN" sz="32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vi-VN" sz="32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54" y="1462892"/>
            <a:ext cx="5160560" cy="3225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87604" y="2134512"/>
            <a:ext cx="2967842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 nhân do đâu mà Trung Quốc hay miền Bắc nước ta không trồng được sầu riêng?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21"/>
          <p:cNvSpPr/>
          <p:nvPr/>
        </p:nvSpPr>
        <p:spPr>
          <a:xfrm>
            <a:off x="5133865" y="3949262"/>
            <a:ext cx="889287" cy="1008451"/>
          </a:xfrm>
          <a:custGeom>
            <a:avLst/>
            <a:gdLst/>
            <a:ahLst/>
            <a:cxnLst/>
            <a:rect l="l" t="t" r="r" b="b"/>
            <a:pathLst>
              <a:path w="1179972" h="1338088">
                <a:moveTo>
                  <a:pt x="0" y="0"/>
                </a:moveTo>
                <a:lnTo>
                  <a:pt x="1179972" y="0"/>
                </a:lnTo>
                <a:lnTo>
                  <a:pt x="1179972" y="1338088"/>
                </a:lnTo>
                <a:lnTo>
                  <a:pt x="0" y="1338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2965" y="446434"/>
            <a:ext cx="8338070" cy="1257081"/>
          </a:xfrm>
          <a:prstGeom prst="roundRect">
            <a:avLst/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Sầu riêng là một giống cây trồng thích hợp nhất tại các vùng có khí hậu nhiệt đới nóng ẩm, k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hông có khả năng chịu lạnh và nắng nóng.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036144" y="2092066"/>
            <a:ext cx="2864734" cy="2742982"/>
          </a:xfrm>
          <a:custGeom>
            <a:avLst/>
            <a:gdLst/>
            <a:ahLst/>
            <a:cxnLst/>
            <a:rect l="l" t="t" r="r" b="b"/>
            <a:pathLst>
              <a:path w="2866588" h="2744758">
                <a:moveTo>
                  <a:pt x="0" y="0"/>
                </a:moveTo>
                <a:lnTo>
                  <a:pt x="2866588" y="0"/>
                </a:lnTo>
                <a:lnTo>
                  <a:pt x="2866588" y="2744759"/>
                </a:lnTo>
                <a:lnTo>
                  <a:pt x="0" y="274475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402965" y="2092066"/>
            <a:ext cx="5516987" cy="643788"/>
            <a:chOff x="402965" y="1610890"/>
            <a:chExt cx="5607343" cy="646385"/>
          </a:xfrm>
        </p:grpSpPr>
        <p:pic>
          <p:nvPicPr>
            <p:cNvPr id="13" name="Picture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02965" y="1682891"/>
              <a:ext cx="491708" cy="502384"/>
            </a:xfrm>
            <a:prstGeom prst="rect">
              <a:avLst/>
            </a:prstGeom>
          </p:spPr>
        </p:pic>
        <p:sp>
          <p:nvSpPr>
            <p:cNvPr id="14" name="Rectangle: Rounded Corners 13"/>
            <p:cNvSpPr/>
            <p:nvPr/>
          </p:nvSpPr>
          <p:spPr>
            <a:xfrm>
              <a:off x="1012768" y="1610890"/>
              <a:ext cx="4997540" cy="646385"/>
            </a:xfrm>
            <a:prstGeom prst="roundRect">
              <a:avLst>
                <a:gd name="adj" fmla="val 18746"/>
              </a:avLst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solidFill>
                    <a:srgbClr val="000000"/>
                  </a:solidFill>
                </a:rPr>
                <a:t>Khí hậu ở Trung Quốc có mùa đông lạnh 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5" y="4083773"/>
            <a:ext cx="818457" cy="69296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02965" y="3051434"/>
            <a:ext cx="5516987" cy="643788"/>
            <a:chOff x="402965" y="1610890"/>
            <a:chExt cx="5607343" cy="646385"/>
          </a:xfrm>
        </p:grpSpPr>
        <p:pic>
          <p:nvPicPr>
            <p:cNvPr id="21" name="Picture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02965" y="1682891"/>
              <a:ext cx="491708" cy="502384"/>
            </a:xfrm>
            <a:prstGeom prst="rect">
              <a:avLst/>
            </a:prstGeom>
          </p:spPr>
        </p:pic>
        <p:sp>
          <p:nvSpPr>
            <p:cNvPr id="22" name="Rectangle: Rounded Corners 21"/>
            <p:cNvSpPr/>
            <p:nvPr/>
          </p:nvSpPr>
          <p:spPr>
            <a:xfrm>
              <a:off x="1012768" y="1610890"/>
              <a:ext cx="4997540" cy="646385"/>
            </a:xfrm>
            <a:prstGeom prst="roundRect">
              <a:avLst>
                <a:gd name="adj" fmla="val 18746"/>
              </a:avLst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Khí hậu miền Bắc nóng lạnh bất thường 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11778" y="4127299"/>
            <a:ext cx="4608174" cy="605909"/>
          </a:xfrm>
          <a:prstGeom prst="roundRect">
            <a:avLst>
              <a:gd name="adj" fmla="val 50000"/>
            </a:avLst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vi-VN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 trồng được sầu riêng</a:t>
            </a:r>
            <a:endParaRPr lang="vi-VN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oogle Shape;182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7573" y="58256"/>
            <a:ext cx="928049" cy="40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63139" y="952473"/>
            <a:ext cx="7217721" cy="308089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6:</a:t>
            </a:r>
            <a:br>
              <a:rPr lang="en-US" b="1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</a:t>
            </a:r>
            <a:r>
              <a:rPr lang="vi-VN" b="1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THUẬT TRỒNG VÀ </a:t>
            </a:r>
            <a:br>
              <a:rPr lang="vi-VN" b="1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vi-VN" b="1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CHĂM SÓC CÂY SẦU RIÊNG</a:t>
            </a:r>
            <a:endParaRPr lang="vi-VN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896;p63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1462852">
            <a:off x="-167754" y="-210448"/>
            <a:ext cx="1003779" cy="119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96;p63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19556049">
            <a:off x="8261091" y="4117126"/>
            <a:ext cx="1003779" cy="119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82;p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7573" y="58256"/>
            <a:ext cx="928049" cy="40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/>
          <p:nvPr/>
        </p:nvSpPr>
        <p:spPr>
          <a:xfrm>
            <a:off x="3311070" y="1765250"/>
            <a:ext cx="2645698" cy="2628870"/>
          </a:xfrm>
          <a:custGeom>
            <a:avLst/>
            <a:gdLst/>
            <a:ahLst/>
            <a:cxnLst/>
            <a:rect l="l" t="t" r="r" b="b"/>
            <a:pathLst>
              <a:path w="27170" h="28899" extrusionOk="0">
                <a:moveTo>
                  <a:pt x="13630" y="1"/>
                </a:moveTo>
                <a:cubicBezTo>
                  <a:pt x="13385" y="1"/>
                  <a:pt x="13153" y="27"/>
                  <a:pt x="12908" y="78"/>
                </a:cubicBezTo>
                <a:cubicBezTo>
                  <a:pt x="12689" y="143"/>
                  <a:pt x="12470" y="220"/>
                  <a:pt x="12251" y="284"/>
                </a:cubicBezTo>
                <a:cubicBezTo>
                  <a:pt x="12032" y="362"/>
                  <a:pt x="11825" y="426"/>
                  <a:pt x="11606" y="478"/>
                </a:cubicBezTo>
                <a:cubicBezTo>
                  <a:pt x="11387" y="542"/>
                  <a:pt x="11168" y="581"/>
                  <a:pt x="10936" y="594"/>
                </a:cubicBezTo>
                <a:cubicBezTo>
                  <a:pt x="10755" y="710"/>
                  <a:pt x="10562" y="800"/>
                  <a:pt x="10368" y="878"/>
                </a:cubicBezTo>
                <a:cubicBezTo>
                  <a:pt x="10175" y="955"/>
                  <a:pt x="9968" y="1032"/>
                  <a:pt x="9749" y="1110"/>
                </a:cubicBezTo>
                <a:cubicBezTo>
                  <a:pt x="9530" y="1174"/>
                  <a:pt x="9298" y="1239"/>
                  <a:pt x="9066" y="1303"/>
                </a:cubicBezTo>
                <a:cubicBezTo>
                  <a:pt x="8834" y="1368"/>
                  <a:pt x="8602" y="1458"/>
                  <a:pt x="8370" y="1535"/>
                </a:cubicBezTo>
                <a:cubicBezTo>
                  <a:pt x="8357" y="1742"/>
                  <a:pt x="8331" y="1909"/>
                  <a:pt x="8331" y="2103"/>
                </a:cubicBezTo>
                <a:cubicBezTo>
                  <a:pt x="8176" y="2180"/>
                  <a:pt x="8008" y="2244"/>
                  <a:pt x="7854" y="2335"/>
                </a:cubicBezTo>
                <a:cubicBezTo>
                  <a:pt x="7660" y="2167"/>
                  <a:pt x="7441" y="2232"/>
                  <a:pt x="7441" y="2090"/>
                </a:cubicBezTo>
                <a:cubicBezTo>
                  <a:pt x="7170" y="2257"/>
                  <a:pt x="6900" y="2399"/>
                  <a:pt x="6603" y="2580"/>
                </a:cubicBezTo>
                <a:cubicBezTo>
                  <a:pt x="6203" y="2722"/>
                  <a:pt x="5546" y="2838"/>
                  <a:pt x="5391" y="3224"/>
                </a:cubicBezTo>
                <a:cubicBezTo>
                  <a:pt x="5404" y="3676"/>
                  <a:pt x="4553" y="3921"/>
                  <a:pt x="4643" y="4411"/>
                </a:cubicBezTo>
                <a:lnTo>
                  <a:pt x="4450" y="4617"/>
                </a:lnTo>
                <a:cubicBezTo>
                  <a:pt x="4089" y="4643"/>
                  <a:pt x="3805" y="4952"/>
                  <a:pt x="3521" y="5262"/>
                </a:cubicBezTo>
                <a:cubicBezTo>
                  <a:pt x="3237" y="5558"/>
                  <a:pt x="3005" y="5907"/>
                  <a:pt x="2657" y="5932"/>
                </a:cubicBezTo>
                <a:cubicBezTo>
                  <a:pt x="2454" y="6059"/>
                  <a:pt x="1739" y="6823"/>
                  <a:pt x="2220" y="6823"/>
                </a:cubicBezTo>
                <a:cubicBezTo>
                  <a:pt x="2228" y="6823"/>
                  <a:pt x="2236" y="6822"/>
                  <a:pt x="2245" y="6822"/>
                </a:cubicBezTo>
                <a:lnTo>
                  <a:pt x="2245" y="6822"/>
                </a:lnTo>
                <a:cubicBezTo>
                  <a:pt x="2129" y="7067"/>
                  <a:pt x="2012" y="7286"/>
                  <a:pt x="1922" y="7493"/>
                </a:cubicBezTo>
                <a:cubicBezTo>
                  <a:pt x="1832" y="7712"/>
                  <a:pt x="1716" y="7905"/>
                  <a:pt x="1613" y="8111"/>
                </a:cubicBezTo>
                <a:cubicBezTo>
                  <a:pt x="1510" y="8318"/>
                  <a:pt x="1406" y="8511"/>
                  <a:pt x="1290" y="8730"/>
                </a:cubicBezTo>
                <a:cubicBezTo>
                  <a:pt x="1187" y="8950"/>
                  <a:pt x="1110" y="9195"/>
                  <a:pt x="1007" y="9465"/>
                </a:cubicBezTo>
                <a:cubicBezTo>
                  <a:pt x="1110" y="9569"/>
                  <a:pt x="1071" y="9749"/>
                  <a:pt x="994" y="9943"/>
                </a:cubicBezTo>
                <a:cubicBezTo>
                  <a:pt x="916" y="10149"/>
                  <a:pt x="813" y="10368"/>
                  <a:pt x="736" y="10549"/>
                </a:cubicBezTo>
                <a:cubicBezTo>
                  <a:pt x="697" y="10755"/>
                  <a:pt x="659" y="10987"/>
                  <a:pt x="607" y="11219"/>
                </a:cubicBezTo>
                <a:cubicBezTo>
                  <a:pt x="568" y="11464"/>
                  <a:pt x="542" y="11709"/>
                  <a:pt x="491" y="11967"/>
                </a:cubicBezTo>
                <a:cubicBezTo>
                  <a:pt x="439" y="12225"/>
                  <a:pt x="388" y="12483"/>
                  <a:pt x="336" y="12741"/>
                </a:cubicBezTo>
                <a:cubicBezTo>
                  <a:pt x="285" y="12999"/>
                  <a:pt x="207" y="13256"/>
                  <a:pt x="130" y="13514"/>
                </a:cubicBezTo>
                <a:cubicBezTo>
                  <a:pt x="414" y="13979"/>
                  <a:pt x="426" y="14133"/>
                  <a:pt x="1" y="14198"/>
                </a:cubicBezTo>
                <a:cubicBezTo>
                  <a:pt x="207" y="14842"/>
                  <a:pt x="285" y="14920"/>
                  <a:pt x="194" y="15449"/>
                </a:cubicBezTo>
                <a:cubicBezTo>
                  <a:pt x="336" y="15810"/>
                  <a:pt x="426" y="16467"/>
                  <a:pt x="362" y="16828"/>
                </a:cubicBezTo>
                <a:cubicBezTo>
                  <a:pt x="813" y="16828"/>
                  <a:pt x="594" y="17628"/>
                  <a:pt x="710" y="18053"/>
                </a:cubicBezTo>
                <a:cubicBezTo>
                  <a:pt x="633" y="18247"/>
                  <a:pt x="568" y="18479"/>
                  <a:pt x="517" y="18672"/>
                </a:cubicBezTo>
                <a:cubicBezTo>
                  <a:pt x="646" y="19188"/>
                  <a:pt x="994" y="18646"/>
                  <a:pt x="1071" y="19252"/>
                </a:cubicBezTo>
                <a:cubicBezTo>
                  <a:pt x="1161" y="19459"/>
                  <a:pt x="1265" y="19678"/>
                  <a:pt x="1368" y="19884"/>
                </a:cubicBezTo>
                <a:cubicBezTo>
                  <a:pt x="1561" y="20052"/>
                  <a:pt x="1651" y="20323"/>
                  <a:pt x="1742" y="21071"/>
                </a:cubicBezTo>
                <a:lnTo>
                  <a:pt x="2025" y="21561"/>
                </a:lnTo>
                <a:cubicBezTo>
                  <a:pt x="2180" y="21999"/>
                  <a:pt x="2386" y="22424"/>
                  <a:pt x="2619" y="22837"/>
                </a:cubicBezTo>
                <a:cubicBezTo>
                  <a:pt x="2722" y="22914"/>
                  <a:pt x="2786" y="22979"/>
                  <a:pt x="2864" y="23031"/>
                </a:cubicBezTo>
                <a:cubicBezTo>
                  <a:pt x="3186" y="23533"/>
                  <a:pt x="3547" y="23998"/>
                  <a:pt x="3921" y="24449"/>
                </a:cubicBezTo>
                <a:cubicBezTo>
                  <a:pt x="4114" y="24681"/>
                  <a:pt x="4321" y="24887"/>
                  <a:pt x="4527" y="25107"/>
                </a:cubicBezTo>
                <a:cubicBezTo>
                  <a:pt x="4720" y="25326"/>
                  <a:pt x="4927" y="25558"/>
                  <a:pt x="5159" y="25751"/>
                </a:cubicBezTo>
                <a:lnTo>
                  <a:pt x="5842" y="26293"/>
                </a:lnTo>
                <a:cubicBezTo>
                  <a:pt x="6165" y="26512"/>
                  <a:pt x="6487" y="26822"/>
                  <a:pt x="6835" y="26860"/>
                </a:cubicBezTo>
                <a:cubicBezTo>
                  <a:pt x="7145" y="27015"/>
                  <a:pt x="7467" y="27131"/>
                  <a:pt x="7802" y="27234"/>
                </a:cubicBezTo>
                <a:cubicBezTo>
                  <a:pt x="8008" y="27415"/>
                  <a:pt x="8241" y="27569"/>
                  <a:pt x="8498" y="27685"/>
                </a:cubicBezTo>
                <a:cubicBezTo>
                  <a:pt x="8808" y="27750"/>
                  <a:pt x="9130" y="27763"/>
                  <a:pt x="9401" y="27802"/>
                </a:cubicBezTo>
                <a:lnTo>
                  <a:pt x="10123" y="28111"/>
                </a:lnTo>
                <a:cubicBezTo>
                  <a:pt x="10355" y="28201"/>
                  <a:pt x="10600" y="28279"/>
                  <a:pt x="10858" y="28369"/>
                </a:cubicBezTo>
                <a:cubicBezTo>
                  <a:pt x="11542" y="28601"/>
                  <a:pt x="12238" y="28769"/>
                  <a:pt x="12947" y="28885"/>
                </a:cubicBezTo>
                <a:cubicBezTo>
                  <a:pt x="13024" y="28807"/>
                  <a:pt x="13063" y="28743"/>
                  <a:pt x="13128" y="28665"/>
                </a:cubicBezTo>
                <a:cubicBezTo>
                  <a:pt x="13340" y="28809"/>
                  <a:pt x="13679" y="28898"/>
                  <a:pt x="13997" y="28898"/>
                </a:cubicBezTo>
                <a:cubicBezTo>
                  <a:pt x="14278" y="28898"/>
                  <a:pt x="14543" y="28829"/>
                  <a:pt x="14688" y="28665"/>
                </a:cubicBezTo>
                <a:cubicBezTo>
                  <a:pt x="14920" y="28640"/>
                  <a:pt x="15152" y="28601"/>
                  <a:pt x="15397" y="28562"/>
                </a:cubicBezTo>
                <a:lnTo>
                  <a:pt x="15874" y="28537"/>
                </a:lnTo>
                <a:cubicBezTo>
                  <a:pt x="16042" y="28524"/>
                  <a:pt x="16197" y="28511"/>
                  <a:pt x="16364" y="28485"/>
                </a:cubicBezTo>
                <a:cubicBezTo>
                  <a:pt x="16687" y="28446"/>
                  <a:pt x="17009" y="28408"/>
                  <a:pt x="17344" y="28356"/>
                </a:cubicBezTo>
                <a:cubicBezTo>
                  <a:pt x="17757" y="28266"/>
                  <a:pt x="18169" y="28175"/>
                  <a:pt x="18569" y="28072"/>
                </a:cubicBezTo>
                <a:cubicBezTo>
                  <a:pt x="18982" y="27969"/>
                  <a:pt x="19381" y="27827"/>
                  <a:pt x="19781" y="27685"/>
                </a:cubicBezTo>
                <a:cubicBezTo>
                  <a:pt x="20091" y="27608"/>
                  <a:pt x="20400" y="27466"/>
                  <a:pt x="20658" y="27286"/>
                </a:cubicBezTo>
                <a:cubicBezTo>
                  <a:pt x="20993" y="27079"/>
                  <a:pt x="21303" y="26847"/>
                  <a:pt x="21599" y="26589"/>
                </a:cubicBezTo>
                <a:cubicBezTo>
                  <a:pt x="21793" y="26448"/>
                  <a:pt x="21986" y="26319"/>
                  <a:pt x="22167" y="26164"/>
                </a:cubicBezTo>
                <a:cubicBezTo>
                  <a:pt x="22412" y="26022"/>
                  <a:pt x="22644" y="25880"/>
                  <a:pt x="22863" y="25713"/>
                </a:cubicBezTo>
                <a:lnTo>
                  <a:pt x="23379" y="25236"/>
                </a:lnTo>
                <a:cubicBezTo>
                  <a:pt x="23546" y="25081"/>
                  <a:pt x="23714" y="24900"/>
                  <a:pt x="23856" y="24733"/>
                </a:cubicBezTo>
                <a:cubicBezTo>
                  <a:pt x="24165" y="24462"/>
                  <a:pt x="24488" y="24191"/>
                  <a:pt x="24655" y="23778"/>
                </a:cubicBezTo>
                <a:cubicBezTo>
                  <a:pt x="24810" y="23572"/>
                  <a:pt x="24965" y="23379"/>
                  <a:pt x="25120" y="23172"/>
                </a:cubicBezTo>
                <a:cubicBezTo>
                  <a:pt x="25261" y="22979"/>
                  <a:pt x="25390" y="22760"/>
                  <a:pt x="25519" y="22528"/>
                </a:cubicBezTo>
                <a:cubicBezTo>
                  <a:pt x="25661" y="22308"/>
                  <a:pt x="25829" y="22141"/>
                  <a:pt x="25971" y="21947"/>
                </a:cubicBezTo>
                <a:lnTo>
                  <a:pt x="26383" y="21316"/>
                </a:lnTo>
                <a:cubicBezTo>
                  <a:pt x="26473" y="21161"/>
                  <a:pt x="26615" y="20967"/>
                  <a:pt x="26718" y="20800"/>
                </a:cubicBezTo>
                <a:cubicBezTo>
                  <a:pt x="26822" y="20619"/>
                  <a:pt x="26886" y="20452"/>
                  <a:pt x="26847" y="20348"/>
                </a:cubicBezTo>
                <a:cubicBezTo>
                  <a:pt x="26938" y="20039"/>
                  <a:pt x="27054" y="19730"/>
                  <a:pt x="27131" y="19420"/>
                </a:cubicBezTo>
                <a:cubicBezTo>
                  <a:pt x="27144" y="19252"/>
                  <a:pt x="27170" y="19046"/>
                  <a:pt x="27170" y="18866"/>
                </a:cubicBezTo>
                <a:cubicBezTo>
                  <a:pt x="27015" y="18621"/>
                  <a:pt x="26899" y="18376"/>
                  <a:pt x="26744" y="18143"/>
                </a:cubicBezTo>
                <a:cubicBezTo>
                  <a:pt x="26693" y="18066"/>
                  <a:pt x="26628" y="17989"/>
                  <a:pt x="26551" y="17924"/>
                </a:cubicBezTo>
                <a:cubicBezTo>
                  <a:pt x="26293" y="17770"/>
                  <a:pt x="26009" y="17641"/>
                  <a:pt x="25739" y="17499"/>
                </a:cubicBezTo>
                <a:cubicBezTo>
                  <a:pt x="25777" y="17383"/>
                  <a:pt x="25803" y="17292"/>
                  <a:pt x="25842" y="17176"/>
                </a:cubicBezTo>
                <a:lnTo>
                  <a:pt x="26164" y="16609"/>
                </a:lnTo>
                <a:cubicBezTo>
                  <a:pt x="26267" y="16416"/>
                  <a:pt x="26357" y="16222"/>
                  <a:pt x="26448" y="16016"/>
                </a:cubicBezTo>
                <a:cubicBezTo>
                  <a:pt x="26345" y="15913"/>
                  <a:pt x="26254" y="15810"/>
                  <a:pt x="26164" y="15706"/>
                </a:cubicBezTo>
                <a:cubicBezTo>
                  <a:pt x="26357" y="15500"/>
                  <a:pt x="26486" y="15100"/>
                  <a:pt x="26345" y="14817"/>
                </a:cubicBezTo>
                <a:cubicBezTo>
                  <a:pt x="26276" y="14799"/>
                  <a:pt x="26207" y="14788"/>
                  <a:pt x="26141" y="14788"/>
                </a:cubicBezTo>
                <a:cubicBezTo>
                  <a:pt x="25960" y="14788"/>
                  <a:pt x="25793" y="14876"/>
                  <a:pt x="25661" y="15178"/>
                </a:cubicBezTo>
                <a:cubicBezTo>
                  <a:pt x="25571" y="15023"/>
                  <a:pt x="25455" y="14855"/>
                  <a:pt x="25365" y="14714"/>
                </a:cubicBezTo>
                <a:cubicBezTo>
                  <a:pt x="25349" y="14715"/>
                  <a:pt x="25334" y="14715"/>
                  <a:pt x="25318" y="14715"/>
                </a:cubicBezTo>
                <a:cubicBezTo>
                  <a:pt x="25164" y="14715"/>
                  <a:pt x="24998" y="14659"/>
                  <a:pt x="24840" y="14659"/>
                </a:cubicBezTo>
                <a:cubicBezTo>
                  <a:pt x="24691" y="14659"/>
                  <a:pt x="24550" y="14710"/>
                  <a:pt x="24436" y="14907"/>
                </a:cubicBezTo>
                <a:lnTo>
                  <a:pt x="23804" y="14649"/>
                </a:lnTo>
                <a:cubicBezTo>
                  <a:pt x="23804" y="14494"/>
                  <a:pt x="23817" y="14352"/>
                  <a:pt x="23817" y="14198"/>
                </a:cubicBezTo>
                <a:cubicBezTo>
                  <a:pt x="23817" y="10239"/>
                  <a:pt x="21329" y="6706"/>
                  <a:pt x="17602" y="5365"/>
                </a:cubicBezTo>
                <a:lnTo>
                  <a:pt x="17718" y="5262"/>
                </a:lnTo>
                <a:cubicBezTo>
                  <a:pt x="17731" y="5223"/>
                  <a:pt x="17731" y="5210"/>
                  <a:pt x="17744" y="5172"/>
                </a:cubicBezTo>
                <a:cubicBezTo>
                  <a:pt x="17777" y="5161"/>
                  <a:pt x="17810" y="5157"/>
                  <a:pt x="17841" y="5157"/>
                </a:cubicBezTo>
                <a:cubicBezTo>
                  <a:pt x="17974" y="5157"/>
                  <a:pt x="18086" y="5237"/>
                  <a:pt x="18197" y="5237"/>
                </a:cubicBezTo>
                <a:cubicBezTo>
                  <a:pt x="18247" y="5237"/>
                  <a:pt x="18298" y="5220"/>
                  <a:pt x="18350" y="5172"/>
                </a:cubicBezTo>
                <a:cubicBezTo>
                  <a:pt x="18672" y="4965"/>
                  <a:pt x="18182" y="4630"/>
                  <a:pt x="18724" y="4243"/>
                </a:cubicBezTo>
                <a:cubicBezTo>
                  <a:pt x="18879" y="4385"/>
                  <a:pt x="19046" y="4514"/>
                  <a:pt x="19240" y="4617"/>
                </a:cubicBezTo>
                <a:cubicBezTo>
                  <a:pt x="19407" y="4707"/>
                  <a:pt x="19588" y="4772"/>
                  <a:pt x="19768" y="4875"/>
                </a:cubicBezTo>
                <a:cubicBezTo>
                  <a:pt x="20116" y="5043"/>
                  <a:pt x="20478" y="5197"/>
                  <a:pt x="20761" y="5507"/>
                </a:cubicBezTo>
                <a:cubicBezTo>
                  <a:pt x="20875" y="5507"/>
                  <a:pt x="20980" y="5523"/>
                  <a:pt x="21083" y="5523"/>
                </a:cubicBezTo>
                <a:cubicBezTo>
                  <a:pt x="21109" y="5523"/>
                  <a:pt x="21135" y="5522"/>
                  <a:pt x="21161" y="5520"/>
                </a:cubicBezTo>
                <a:lnTo>
                  <a:pt x="21483" y="5146"/>
                </a:lnTo>
                <a:cubicBezTo>
                  <a:pt x="21535" y="5236"/>
                  <a:pt x="21599" y="5313"/>
                  <a:pt x="21677" y="5391"/>
                </a:cubicBezTo>
                <a:cubicBezTo>
                  <a:pt x="21718" y="5441"/>
                  <a:pt x="21787" y="5469"/>
                  <a:pt x="21854" y="5469"/>
                </a:cubicBezTo>
                <a:cubicBezTo>
                  <a:pt x="21892" y="5469"/>
                  <a:pt x="21928" y="5461"/>
                  <a:pt x="21960" y="5442"/>
                </a:cubicBezTo>
                <a:cubicBezTo>
                  <a:pt x="22089" y="5610"/>
                  <a:pt x="22192" y="5739"/>
                  <a:pt x="22296" y="5894"/>
                </a:cubicBezTo>
                <a:cubicBezTo>
                  <a:pt x="22270" y="6139"/>
                  <a:pt x="22089" y="6280"/>
                  <a:pt x="22180" y="6616"/>
                </a:cubicBezTo>
                <a:cubicBezTo>
                  <a:pt x="22298" y="6876"/>
                  <a:pt x="22404" y="6955"/>
                  <a:pt x="22513" y="6955"/>
                </a:cubicBezTo>
                <a:cubicBezTo>
                  <a:pt x="22687" y="6955"/>
                  <a:pt x="22868" y="6753"/>
                  <a:pt x="23119" y="6753"/>
                </a:cubicBezTo>
                <a:cubicBezTo>
                  <a:pt x="23141" y="6753"/>
                  <a:pt x="23163" y="6754"/>
                  <a:pt x="23185" y="6758"/>
                </a:cubicBezTo>
                <a:cubicBezTo>
                  <a:pt x="23005" y="6925"/>
                  <a:pt x="23443" y="7415"/>
                  <a:pt x="23727" y="7493"/>
                </a:cubicBezTo>
                <a:lnTo>
                  <a:pt x="23843" y="7660"/>
                </a:lnTo>
                <a:cubicBezTo>
                  <a:pt x="23907" y="7892"/>
                  <a:pt x="23920" y="8124"/>
                  <a:pt x="23959" y="8356"/>
                </a:cubicBezTo>
                <a:lnTo>
                  <a:pt x="24230" y="8834"/>
                </a:lnTo>
                <a:cubicBezTo>
                  <a:pt x="24501" y="9143"/>
                  <a:pt x="24346" y="9259"/>
                  <a:pt x="24256" y="9388"/>
                </a:cubicBezTo>
                <a:cubicBezTo>
                  <a:pt x="24178" y="9517"/>
                  <a:pt x="24140" y="9659"/>
                  <a:pt x="24604" y="10084"/>
                </a:cubicBezTo>
                <a:lnTo>
                  <a:pt x="25132" y="10123"/>
                </a:lnTo>
                <a:lnTo>
                  <a:pt x="25249" y="10458"/>
                </a:lnTo>
                <a:cubicBezTo>
                  <a:pt x="25403" y="10716"/>
                  <a:pt x="25558" y="10974"/>
                  <a:pt x="25713" y="11258"/>
                </a:cubicBezTo>
                <a:cubicBezTo>
                  <a:pt x="25816" y="11567"/>
                  <a:pt x="25867" y="11903"/>
                  <a:pt x="25880" y="12225"/>
                </a:cubicBezTo>
                <a:cubicBezTo>
                  <a:pt x="25906" y="12547"/>
                  <a:pt x="26061" y="12844"/>
                  <a:pt x="26306" y="13037"/>
                </a:cubicBezTo>
                <a:cubicBezTo>
                  <a:pt x="26345" y="12354"/>
                  <a:pt x="26332" y="11683"/>
                  <a:pt x="26254" y="11013"/>
                </a:cubicBezTo>
                <a:lnTo>
                  <a:pt x="26151" y="10561"/>
                </a:lnTo>
                <a:cubicBezTo>
                  <a:pt x="25816" y="8872"/>
                  <a:pt x="25145" y="7273"/>
                  <a:pt x="24165" y="5855"/>
                </a:cubicBezTo>
                <a:cubicBezTo>
                  <a:pt x="24539" y="5571"/>
                  <a:pt x="24011" y="5236"/>
                  <a:pt x="23572" y="5055"/>
                </a:cubicBezTo>
                <a:cubicBezTo>
                  <a:pt x="23250" y="4746"/>
                  <a:pt x="22940" y="4437"/>
                  <a:pt x="22618" y="4153"/>
                </a:cubicBezTo>
                <a:cubicBezTo>
                  <a:pt x="22283" y="3856"/>
                  <a:pt x="21935" y="3598"/>
                  <a:pt x="21574" y="3341"/>
                </a:cubicBezTo>
                <a:cubicBezTo>
                  <a:pt x="21651" y="2979"/>
                  <a:pt x="21303" y="2657"/>
                  <a:pt x="21535" y="2515"/>
                </a:cubicBezTo>
                <a:cubicBezTo>
                  <a:pt x="21303" y="2361"/>
                  <a:pt x="21032" y="2270"/>
                  <a:pt x="20761" y="2244"/>
                </a:cubicBezTo>
                <a:cubicBezTo>
                  <a:pt x="20864" y="1703"/>
                  <a:pt x="19936" y="1716"/>
                  <a:pt x="19485" y="1522"/>
                </a:cubicBezTo>
                <a:cubicBezTo>
                  <a:pt x="19227" y="1381"/>
                  <a:pt x="18943" y="1252"/>
                  <a:pt x="18672" y="1110"/>
                </a:cubicBezTo>
                <a:cubicBezTo>
                  <a:pt x="18608" y="1019"/>
                  <a:pt x="18543" y="942"/>
                  <a:pt x="18466" y="865"/>
                </a:cubicBezTo>
                <a:cubicBezTo>
                  <a:pt x="18182" y="710"/>
                  <a:pt x="17899" y="581"/>
                  <a:pt x="17615" y="452"/>
                </a:cubicBezTo>
                <a:cubicBezTo>
                  <a:pt x="17425" y="430"/>
                  <a:pt x="17240" y="424"/>
                  <a:pt x="17056" y="424"/>
                </a:cubicBezTo>
                <a:cubicBezTo>
                  <a:pt x="16883" y="424"/>
                  <a:pt x="16710" y="429"/>
                  <a:pt x="16535" y="429"/>
                </a:cubicBezTo>
                <a:cubicBezTo>
                  <a:pt x="16465" y="429"/>
                  <a:pt x="16396" y="428"/>
                  <a:pt x="16325" y="426"/>
                </a:cubicBezTo>
                <a:cubicBezTo>
                  <a:pt x="16197" y="259"/>
                  <a:pt x="16003" y="143"/>
                  <a:pt x="15784" y="104"/>
                </a:cubicBezTo>
                <a:cubicBezTo>
                  <a:pt x="15714" y="96"/>
                  <a:pt x="15645" y="92"/>
                  <a:pt x="15576" y="92"/>
                </a:cubicBezTo>
                <a:cubicBezTo>
                  <a:pt x="15427" y="92"/>
                  <a:pt x="15280" y="111"/>
                  <a:pt x="15139" y="156"/>
                </a:cubicBezTo>
                <a:lnTo>
                  <a:pt x="14456" y="310"/>
                </a:lnTo>
                <a:cubicBezTo>
                  <a:pt x="14237" y="375"/>
                  <a:pt x="14004" y="413"/>
                  <a:pt x="13772" y="413"/>
                </a:cubicBezTo>
                <a:cubicBezTo>
                  <a:pt x="13540" y="336"/>
                  <a:pt x="13682" y="143"/>
                  <a:pt x="136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cxnSp>
        <p:nvCxnSpPr>
          <p:cNvPr id="295" name="Google Shape;295;p37"/>
          <p:cNvCxnSpPr>
            <a:stCxn id="25" idx="1"/>
          </p:cNvCxnSpPr>
          <p:nvPr/>
        </p:nvCxnSpPr>
        <p:spPr>
          <a:xfrm flipH="1">
            <a:off x="5492350" y="2237235"/>
            <a:ext cx="848566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96" name="Google Shape;296;p37"/>
          <p:cNvCxnSpPr>
            <a:endCxn id="21" idx="3"/>
          </p:cNvCxnSpPr>
          <p:nvPr/>
        </p:nvCxnSpPr>
        <p:spPr>
          <a:xfrm flipH="1">
            <a:off x="2926024" y="2237235"/>
            <a:ext cx="817501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97" name="Google Shape;297;p37"/>
          <p:cNvCxnSpPr>
            <a:stCxn id="26" idx="1"/>
          </p:cNvCxnSpPr>
          <p:nvPr/>
        </p:nvCxnSpPr>
        <p:spPr>
          <a:xfrm flipH="1">
            <a:off x="5485193" y="3922614"/>
            <a:ext cx="85572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98" name="Google Shape;298;p37"/>
          <p:cNvCxnSpPr>
            <a:endCxn id="24" idx="3"/>
          </p:cNvCxnSpPr>
          <p:nvPr/>
        </p:nvCxnSpPr>
        <p:spPr>
          <a:xfrm flipH="1" flipV="1">
            <a:off x="2926024" y="3922615"/>
            <a:ext cx="817501" cy="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" name="Freeform 27"/>
          <p:cNvSpPr/>
          <p:nvPr/>
        </p:nvSpPr>
        <p:spPr>
          <a:xfrm>
            <a:off x="3632129" y="2088041"/>
            <a:ext cx="2003579" cy="1793089"/>
          </a:xfrm>
          <a:custGeom>
            <a:avLst/>
            <a:gdLst/>
            <a:ahLst/>
            <a:cxnLst/>
            <a:rect l="l" t="t" r="r" b="b"/>
            <a:pathLst>
              <a:path w="1919692" h="1767421">
                <a:moveTo>
                  <a:pt x="0" y="0"/>
                </a:moveTo>
                <a:lnTo>
                  <a:pt x="1919692" y="0"/>
                </a:lnTo>
                <a:lnTo>
                  <a:pt x="1919692" y="1767421"/>
                </a:lnTo>
                <a:lnTo>
                  <a:pt x="0" y="176742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9888" t="-18314" r="-8417" b="1"/>
            </a:stretch>
          </a:blipFill>
        </p:spPr>
      </p:sp>
      <p:sp>
        <p:nvSpPr>
          <p:cNvPr id="20" name="Title 19"/>
          <p:cNvSpPr>
            <a:spLocks noGrp="1"/>
          </p:cNvSpPr>
          <p:nvPr>
            <p:ph type="title" idx="8"/>
          </p:nvPr>
        </p:nvSpPr>
        <p:spPr>
          <a:xfrm>
            <a:off x="716400" y="581730"/>
            <a:ext cx="7711200" cy="709438"/>
          </a:xfrm>
        </p:spPr>
        <p:txBody>
          <a:bodyPr anchor="ctr"/>
          <a:lstStyle/>
          <a:p>
            <a:r>
              <a:rPr lang="vi-VN" sz="32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vi-VN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366855" y="1527072"/>
            <a:ext cx="2559169" cy="14203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01</a:t>
            </a:r>
            <a:endParaRPr lang="vi-VN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nl-NL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vật học và yêu cầu ngoại cảnh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6855" y="3212452"/>
            <a:ext cx="2559169" cy="14203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02</a:t>
            </a:r>
            <a:endParaRPr lang="vi-VN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nl-NL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 trình kĩ thuật trồng và chăm sóc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40916" y="1527072"/>
            <a:ext cx="2086684" cy="14203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03</a:t>
            </a:r>
            <a:endParaRPr lang="vi-VN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 thuật cắt tỉa, tạo tán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40916" y="3212451"/>
            <a:ext cx="2559169" cy="14203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04</a:t>
            </a:r>
            <a:endParaRPr lang="vi-VN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 thuật điều khiển ra hoa, đậu quả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0" animBg="1"/>
      <p:bldP spid="21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4;p37"/>
          <p:cNvSpPr/>
          <p:nvPr/>
        </p:nvSpPr>
        <p:spPr>
          <a:xfrm>
            <a:off x="720000" y="645130"/>
            <a:ext cx="992916" cy="986601"/>
          </a:xfrm>
          <a:custGeom>
            <a:avLst/>
            <a:gdLst/>
            <a:ahLst/>
            <a:cxnLst/>
            <a:rect l="l" t="t" r="r" b="b"/>
            <a:pathLst>
              <a:path w="27170" h="28899" extrusionOk="0">
                <a:moveTo>
                  <a:pt x="13630" y="1"/>
                </a:moveTo>
                <a:cubicBezTo>
                  <a:pt x="13385" y="1"/>
                  <a:pt x="13153" y="27"/>
                  <a:pt x="12908" y="78"/>
                </a:cubicBezTo>
                <a:cubicBezTo>
                  <a:pt x="12689" y="143"/>
                  <a:pt x="12470" y="220"/>
                  <a:pt x="12251" y="284"/>
                </a:cubicBezTo>
                <a:cubicBezTo>
                  <a:pt x="12032" y="362"/>
                  <a:pt x="11825" y="426"/>
                  <a:pt x="11606" y="478"/>
                </a:cubicBezTo>
                <a:cubicBezTo>
                  <a:pt x="11387" y="542"/>
                  <a:pt x="11168" y="581"/>
                  <a:pt x="10936" y="594"/>
                </a:cubicBezTo>
                <a:cubicBezTo>
                  <a:pt x="10755" y="710"/>
                  <a:pt x="10562" y="800"/>
                  <a:pt x="10368" y="878"/>
                </a:cubicBezTo>
                <a:cubicBezTo>
                  <a:pt x="10175" y="955"/>
                  <a:pt x="9968" y="1032"/>
                  <a:pt x="9749" y="1110"/>
                </a:cubicBezTo>
                <a:cubicBezTo>
                  <a:pt x="9530" y="1174"/>
                  <a:pt x="9298" y="1239"/>
                  <a:pt x="9066" y="1303"/>
                </a:cubicBezTo>
                <a:cubicBezTo>
                  <a:pt x="8834" y="1368"/>
                  <a:pt x="8602" y="1458"/>
                  <a:pt x="8370" y="1535"/>
                </a:cubicBezTo>
                <a:cubicBezTo>
                  <a:pt x="8357" y="1742"/>
                  <a:pt x="8331" y="1909"/>
                  <a:pt x="8331" y="2103"/>
                </a:cubicBezTo>
                <a:cubicBezTo>
                  <a:pt x="8176" y="2180"/>
                  <a:pt x="8008" y="2244"/>
                  <a:pt x="7854" y="2335"/>
                </a:cubicBezTo>
                <a:cubicBezTo>
                  <a:pt x="7660" y="2167"/>
                  <a:pt x="7441" y="2232"/>
                  <a:pt x="7441" y="2090"/>
                </a:cubicBezTo>
                <a:cubicBezTo>
                  <a:pt x="7170" y="2257"/>
                  <a:pt x="6900" y="2399"/>
                  <a:pt x="6603" y="2580"/>
                </a:cubicBezTo>
                <a:cubicBezTo>
                  <a:pt x="6203" y="2722"/>
                  <a:pt x="5546" y="2838"/>
                  <a:pt x="5391" y="3224"/>
                </a:cubicBezTo>
                <a:cubicBezTo>
                  <a:pt x="5404" y="3676"/>
                  <a:pt x="4553" y="3921"/>
                  <a:pt x="4643" y="4411"/>
                </a:cubicBezTo>
                <a:lnTo>
                  <a:pt x="4450" y="4617"/>
                </a:lnTo>
                <a:cubicBezTo>
                  <a:pt x="4089" y="4643"/>
                  <a:pt x="3805" y="4952"/>
                  <a:pt x="3521" y="5262"/>
                </a:cubicBezTo>
                <a:cubicBezTo>
                  <a:pt x="3237" y="5558"/>
                  <a:pt x="3005" y="5907"/>
                  <a:pt x="2657" y="5932"/>
                </a:cubicBezTo>
                <a:cubicBezTo>
                  <a:pt x="2454" y="6059"/>
                  <a:pt x="1739" y="6823"/>
                  <a:pt x="2220" y="6823"/>
                </a:cubicBezTo>
                <a:cubicBezTo>
                  <a:pt x="2228" y="6823"/>
                  <a:pt x="2236" y="6822"/>
                  <a:pt x="2245" y="6822"/>
                </a:cubicBezTo>
                <a:lnTo>
                  <a:pt x="2245" y="6822"/>
                </a:lnTo>
                <a:cubicBezTo>
                  <a:pt x="2129" y="7067"/>
                  <a:pt x="2012" y="7286"/>
                  <a:pt x="1922" y="7493"/>
                </a:cubicBezTo>
                <a:cubicBezTo>
                  <a:pt x="1832" y="7712"/>
                  <a:pt x="1716" y="7905"/>
                  <a:pt x="1613" y="8111"/>
                </a:cubicBezTo>
                <a:cubicBezTo>
                  <a:pt x="1510" y="8318"/>
                  <a:pt x="1406" y="8511"/>
                  <a:pt x="1290" y="8730"/>
                </a:cubicBezTo>
                <a:cubicBezTo>
                  <a:pt x="1187" y="8950"/>
                  <a:pt x="1110" y="9195"/>
                  <a:pt x="1007" y="9465"/>
                </a:cubicBezTo>
                <a:cubicBezTo>
                  <a:pt x="1110" y="9569"/>
                  <a:pt x="1071" y="9749"/>
                  <a:pt x="994" y="9943"/>
                </a:cubicBezTo>
                <a:cubicBezTo>
                  <a:pt x="916" y="10149"/>
                  <a:pt x="813" y="10368"/>
                  <a:pt x="736" y="10549"/>
                </a:cubicBezTo>
                <a:cubicBezTo>
                  <a:pt x="697" y="10755"/>
                  <a:pt x="659" y="10987"/>
                  <a:pt x="607" y="11219"/>
                </a:cubicBezTo>
                <a:cubicBezTo>
                  <a:pt x="568" y="11464"/>
                  <a:pt x="542" y="11709"/>
                  <a:pt x="491" y="11967"/>
                </a:cubicBezTo>
                <a:cubicBezTo>
                  <a:pt x="439" y="12225"/>
                  <a:pt x="388" y="12483"/>
                  <a:pt x="336" y="12741"/>
                </a:cubicBezTo>
                <a:cubicBezTo>
                  <a:pt x="285" y="12999"/>
                  <a:pt x="207" y="13256"/>
                  <a:pt x="130" y="13514"/>
                </a:cubicBezTo>
                <a:cubicBezTo>
                  <a:pt x="414" y="13979"/>
                  <a:pt x="426" y="14133"/>
                  <a:pt x="1" y="14198"/>
                </a:cubicBezTo>
                <a:cubicBezTo>
                  <a:pt x="207" y="14842"/>
                  <a:pt x="285" y="14920"/>
                  <a:pt x="194" y="15449"/>
                </a:cubicBezTo>
                <a:cubicBezTo>
                  <a:pt x="336" y="15810"/>
                  <a:pt x="426" y="16467"/>
                  <a:pt x="362" y="16828"/>
                </a:cubicBezTo>
                <a:cubicBezTo>
                  <a:pt x="813" y="16828"/>
                  <a:pt x="594" y="17628"/>
                  <a:pt x="710" y="18053"/>
                </a:cubicBezTo>
                <a:cubicBezTo>
                  <a:pt x="633" y="18247"/>
                  <a:pt x="568" y="18479"/>
                  <a:pt x="517" y="18672"/>
                </a:cubicBezTo>
                <a:cubicBezTo>
                  <a:pt x="646" y="19188"/>
                  <a:pt x="994" y="18646"/>
                  <a:pt x="1071" y="19252"/>
                </a:cubicBezTo>
                <a:cubicBezTo>
                  <a:pt x="1161" y="19459"/>
                  <a:pt x="1265" y="19678"/>
                  <a:pt x="1368" y="19884"/>
                </a:cubicBezTo>
                <a:cubicBezTo>
                  <a:pt x="1561" y="20052"/>
                  <a:pt x="1651" y="20323"/>
                  <a:pt x="1742" y="21071"/>
                </a:cubicBezTo>
                <a:lnTo>
                  <a:pt x="2025" y="21561"/>
                </a:lnTo>
                <a:cubicBezTo>
                  <a:pt x="2180" y="21999"/>
                  <a:pt x="2386" y="22424"/>
                  <a:pt x="2619" y="22837"/>
                </a:cubicBezTo>
                <a:cubicBezTo>
                  <a:pt x="2722" y="22914"/>
                  <a:pt x="2786" y="22979"/>
                  <a:pt x="2864" y="23031"/>
                </a:cubicBezTo>
                <a:cubicBezTo>
                  <a:pt x="3186" y="23533"/>
                  <a:pt x="3547" y="23998"/>
                  <a:pt x="3921" y="24449"/>
                </a:cubicBezTo>
                <a:cubicBezTo>
                  <a:pt x="4114" y="24681"/>
                  <a:pt x="4321" y="24887"/>
                  <a:pt x="4527" y="25107"/>
                </a:cubicBezTo>
                <a:cubicBezTo>
                  <a:pt x="4720" y="25326"/>
                  <a:pt x="4927" y="25558"/>
                  <a:pt x="5159" y="25751"/>
                </a:cubicBezTo>
                <a:lnTo>
                  <a:pt x="5842" y="26293"/>
                </a:lnTo>
                <a:cubicBezTo>
                  <a:pt x="6165" y="26512"/>
                  <a:pt x="6487" y="26822"/>
                  <a:pt x="6835" y="26860"/>
                </a:cubicBezTo>
                <a:cubicBezTo>
                  <a:pt x="7145" y="27015"/>
                  <a:pt x="7467" y="27131"/>
                  <a:pt x="7802" y="27234"/>
                </a:cubicBezTo>
                <a:cubicBezTo>
                  <a:pt x="8008" y="27415"/>
                  <a:pt x="8241" y="27569"/>
                  <a:pt x="8498" y="27685"/>
                </a:cubicBezTo>
                <a:cubicBezTo>
                  <a:pt x="8808" y="27750"/>
                  <a:pt x="9130" y="27763"/>
                  <a:pt x="9401" y="27802"/>
                </a:cubicBezTo>
                <a:lnTo>
                  <a:pt x="10123" y="28111"/>
                </a:lnTo>
                <a:cubicBezTo>
                  <a:pt x="10355" y="28201"/>
                  <a:pt x="10600" y="28279"/>
                  <a:pt x="10858" y="28369"/>
                </a:cubicBezTo>
                <a:cubicBezTo>
                  <a:pt x="11542" y="28601"/>
                  <a:pt x="12238" y="28769"/>
                  <a:pt x="12947" y="28885"/>
                </a:cubicBezTo>
                <a:cubicBezTo>
                  <a:pt x="13024" y="28807"/>
                  <a:pt x="13063" y="28743"/>
                  <a:pt x="13128" y="28665"/>
                </a:cubicBezTo>
                <a:cubicBezTo>
                  <a:pt x="13340" y="28809"/>
                  <a:pt x="13679" y="28898"/>
                  <a:pt x="13997" y="28898"/>
                </a:cubicBezTo>
                <a:cubicBezTo>
                  <a:pt x="14278" y="28898"/>
                  <a:pt x="14543" y="28829"/>
                  <a:pt x="14688" y="28665"/>
                </a:cubicBezTo>
                <a:cubicBezTo>
                  <a:pt x="14920" y="28640"/>
                  <a:pt x="15152" y="28601"/>
                  <a:pt x="15397" y="28562"/>
                </a:cubicBezTo>
                <a:lnTo>
                  <a:pt x="15874" y="28537"/>
                </a:lnTo>
                <a:cubicBezTo>
                  <a:pt x="16042" y="28524"/>
                  <a:pt x="16197" y="28511"/>
                  <a:pt x="16364" y="28485"/>
                </a:cubicBezTo>
                <a:cubicBezTo>
                  <a:pt x="16687" y="28446"/>
                  <a:pt x="17009" y="28408"/>
                  <a:pt x="17344" y="28356"/>
                </a:cubicBezTo>
                <a:cubicBezTo>
                  <a:pt x="17757" y="28266"/>
                  <a:pt x="18169" y="28175"/>
                  <a:pt x="18569" y="28072"/>
                </a:cubicBezTo>
                <a:cubicBezTo>
                  <a:pt x="18982" y="27969"/>
                  <a:pt x="19381" y="27827"/>
                  <a:pt x="19781" y="27685"/>
                </a:cubicBezTo>
                <a:cubicBezTo>
                  <a:pt x="20091" y="27608"/>
                  <a:pt x="20400" y="27466"/>
                  <a:pt x="20658" y="27286"/>
                </a:cubicBezTo>
                <a:cubicBezTo>
                  <a:pt x="20993" y="27079"/>
                  <a:pt x="21303" y="26847"/>
                  <a:pt x="21599" y="26589"/>
                </a:cubicBezTo>
                <a:cubicBezTo>
                  <a:pt x="21793" y="26448"/>
                  <a:pt x="21986" y="26319"/>
                  <a:pt x="22167" y="26164"/>
                </a:cubicBezTo>
                <a:cubicBezTo>
                  <a:pt x="22412" y="26022"/>
                  <a:pt x="22644" y="25880"/>
                  <a:pt x="22863" y="25713"/>
                </a:cubicBezTo>
                <a:lnTo>
                  <a:pt x="23379" y="25236"/>
                </a:lnTo>
                <a:cubicBezTo>
                  <a:pt x="23546" y="25081"/>
                  <a:pt x="23714" y="24900"/>
                  <a:pt x="23856" y="24733"/>
                </a:cubicBezTo>
                <a:cubicBezTo>
                  <a:pt x="24165" y="24462"/>
                  <a:pt x="24488" y="24191"/>
                  <a:pt x="24655" y="23778"/>
                </a:cubicBezTo>
                <a:cubicBezTo>
                  <a:pt x="24810" y="23572"/>
                  <a:pt x="24965" y="23379"/>
                  <a:pt x="25120" y="23172"/>
                </a:cubicBezTo>
                <a:cubicBezTo>
                  <a:pt x="25261" y="22979"/>
                  <a:pt x="25390" y="22760"/>
                  <a:pt x="25519" y="22528"/>
                </a:cubicBezTo>
                <a:cubicBezTo>
                  <a:pt x="25661" y="22308"/>
                  <a:pt x="25829" y="22141"/>
                  <a:pt x="25971" y="21947"/>
                </a:cubicBezTo>
                <a:lnTo>
                  <a:pt x="26383" y="21316"/>
                </a:lnTo>
                <a:cubicBezTo>
                  <a:pt x="26473" y="21161"/>
                  <a:pt x="26615" y="20967"/>
                  <a:pt x="26718" y="20800"/>
                </a:cubicBezTo>
                <a:cubicBezTo>
                  <a:pt x="26822" y="20619"/>
                  <a:pt x="26886" y="20452"/>
                  <a:pt x="26847" y="20348"/>
                </a:cubicBezTo>
                <a:cubicBezTo>
                  <a:pt x="26938" y="20039"/>
                  <a:pt x="27054" y="19730"/>
                  <a:pt x="27131" y="19420"/>
                </a:cubicBezTo>
                <a:cubicBezTo>
                  <a:pt x="27144" y="19252"/>
                  <a:pt x="27170" y="19046"/>
                  <a:pt x="27170" y="18866"/>
                </a:cubicBezTo>
                <a:cubicBezTo>
                  <a:pt x="27015" y="18621"/>
                  <a:pt x="26899" y="18376"/>
                  <a:pt x="26744" y="18143"/>
                </a:cubicBezTo>
                <a:cubicBezTo>
                  <a:pt x="26693" y="18066"/>
                  <a:pt x="26628" y="17989"/>
                  <a:pt x="26551" y="17924"/>
                </a:cubicBezTo>
                <a:cubicBezTo>
                  <a:pt x="26293" y="17770"/>
                  <a:pt x="26009" y="17641"/>
                  <a:pt x="25739" y="17499"/>
                </a:cubicBezTo>
                <a:cubicBezTo>
                  <a:pt x="25777" y="17383"/>
                  <a:pt x="25803" y="17292"/>
                  <a:pt x="25842" y="17176"/>
                </a:cubicBezTo>
                <a:lnTo>
                  <a:pt x="26164" y="16609"/>
                </a:lnTo>
                <a:cubicBezTo>
                  <a:pt x="26267" y="16416"/>
                  <a:pt x="26357" y="16222"/>
                  <a:pt x="26448" y="16016"/>
                </a:cubicBezTo>
                <a:cubicBezTo>
                  <a:pt x="26345" y="15913"/>
                  <a:pt x="26254" y="15810"/>
                  <a:pt x="26164" y="15706"/>
                </a:cubicBezTo>
                <a:cubicBezTo>
                  <a:pt x="26357" y="15500"/>
                  <a:pt x="26486" y="15100"/>
                  <a:pt x="26345" y="14817"/>
                </a:cubicBezTo>
                <a:cubicBezTo>
                  <a:pt x="26276" y="14799"/>
                  <a:pt x="26207" y="14788"/>
                  <a:pt x="26141" y="14788"/>
                </a:cubicBezTo>
                <a:cubicBezTo>
                  <a:pt x="25960" y="14788"/>
                  <a:pt x="25793" y="14876"/>
                  <a:pt x="25661" y="15178"/>
                </a:cubicBezTo>
                <a:cubicBezTo>
                  <a:pt x="25571" y="15023"/>
                  <a:pt x="25455" y="14855"/>
                  <a:pt x="25365" y="14714"/>
                </a:cubicBezTo>
                <a:cubicBezTo>
                  <a:pt x="25349" y="14715"/>
                  <a:pt x="25334" y="14715"/>
                  <a:pt x="25318" y="14715"/>
                </a:cubicBezTo>
                <a:cubicBezTo>
                  <a:pt x="25164" y="14715"/>
                  <a:pt x="24998" y="14659"/>
                  <a:pt x="24840" y="14659"/>
                </a:cubicBezTo>
                <a:cubicBezTo>
                  <a:pt x="24691" y="14659"/>
                  <a:pt x="24550" y="14710"/>
                  <a:pt x="24436" y="14907"/>
                </a:cubicBezTo>
                <a:lnTo>
                  <a:pt x="23804" y="14649"/>
                </a:lnTo>
                <a:cubicBezTo>
                  <a:pt x="23804" y="14494"/>
                  <a:pt x="23817" y="14352"/>
                  <a:pt x="23817" y="14198"/>
                </a:cubicBezTo>
                <a:cubicBezTo>
                  <a:pt x="23817" y="10239"/>
                  <a:pt x="21329" y="6706"/>
                  <a:pt x="17602" y="5365"/>
                </a:cubicBezTo>
                <a:lnTo>
                  <a:pt x="17718" y="5262"/>
                </a:lnTo>
                <a:cubicBezTo>
                  <a:pt x="17731" y="5223"/>
                  <a:pt x="17731" y="5210"/>
                  <a:pt x="17744" y="5172"/>
                </a:cubicBezTo>
                <a:cubicBezTo>
                  <a:pt x="17777" y="5161"/>
                  <a:pt x="17810" y="5157"/>
                  <a:pt x="17841" y="5157"/>
                </a:cubicBezTo>
                <a:cubicBezTo>
                  <a:pt x="17974" y="5157"/>
                  <a:pt x="18086" y="5237"/>
                  <a:pt x="18197" y="5237"/>
                </a:cubicBezTo>
                <a:cubicBezTo>
                  <a:pt x="18247" y="5237"/>
                  <a:pt x="18298" y="5220"/>
                  <a:pt x="18350" y="5172"/>
                </a:cubicBezTo>
                <a:cubicBezTo>
                  <a:pt x="18672" y="4965"/>
                  <a:pt x="18182" y="4630"/>
                  <a:pt x="18724" y="4243"/>
                </a:cubicBezTo>
                <a:cubicBezTo>
                  <a:pt x="18879" y="4385"/>
                  <a:pt x="19046" y="4514"/>
                  <a:pt x="19240" y="4617"/>
                </a:cubicBezTo>
                <a:cubicBezTo>
                  <a:pt x="19407" y="4707"/>
                  <a:pt x="19588" y="4772"/>
                  <a:pt x="19768" y="4875"/>
                </a:cubicBezTo>
                <a:cubicBezTo>
                  <a:pt x="20116" y="5043"/>
                  <a:pt x="20478" y="5197"/>
                  <a:pt x="20761" y="5507"/>
                </a:cubicBezTo>
                <a:cubicBezTo>
                  <a:pt x="20875" y="5507"/>
                  <a:pt x="20980" y="5523"/>
                  <a:pt x="21083" y="5523"/>
                </a:cubicBezTo>
                <a:cubicBezTo>
                  <a:pt x="21109" y="5523"/>
                  <a:pt x="21135" y="5522"/>
                  <a:pt x="21161" y="5520"/>
                </a:cubicBezTo>
                <a:lnTo>
                  <a:pt x="21483" y="5146"/>
                </a:lnTo>
                <a:cubicBezTo>
                  <a:pt x="21535" y="5236"/>
                  <a:pt x="21599" y="5313"/>
                  <a:pt x="21677" y="5391"/>
                </a:cubicBezTo>
                <a:cubicBezTo>
                  <a:pt x="21718" y="5441"/>
                  <a:pt x="21787" y="5469"/>
                  <a:pt x="21854" y="5469"/>
                </a:cubicBezTo>
                <a:cubicBezTo>
                  <a:pt x="21892" y="5469"/>
                  <a:pt x="21928" y="5461"/>
                  <a:pt x="21960" y="5442"/>
                </a:cubicBezTo>
                <a:cubicBezTo>
                  <a:pt x="22089" y="5610"/>
                  <a:pt x="22192" y="5739"/>
                  <a:pt x="22296" y="5894"/>
                </a:cubicBezTo>
                <a:cubicBezTo>
                  <a:pt x="22270" y="6139"/>
                  <a:pt x="22089" y="6280"/>
                  <a:pt x="22180" y="6616"/>
                </a:cubicBezTo>
                <a:cubicBezTo>
                  <a:pt x="22298" y="6876"/>
                  <a:pt x="22404" y="6955"/>
                  <a:pt x="22513" y="6955"/>
                </a:cubicBezTo>
                <a:cubicBezTo>
                  <a:pt x="22687" y="6955"/>
                  <a:pt x="22868" y="6753"/>
                  <a:pt x="23119" y="6753"/>
                </a:cubicBezTo>
                <a:cubicBezTo>
                  <a:pt x="23141" y="6753"/>
                  <a:pt x="23163" y="6754"/>
                  <a:pt x="23185" y="6758"/>
                </a:cubicBezTo>
                <a:cubicBezTo>
                  <a:pt x="23005" y="6925"/>
                  <a:pt x="23443" y="7415"/>
                  <a:pt x="23727" y="7493"/>
                </a:cubicBezTo>
                <a:lnTo>
                  <a:pt x="23843" y="7660"/>
                </a:lnTo>
                <a:cubicBezTo>
                  <a:pt x="23907" y="7892"/>
                  <a:pt x="23920" y="8124"/>
                  <a:pt x="23959" y="8356"/>
                </a:cubicBezTo>
                <a:lnTo>
                  <a:pt x="24230" y="8834"/>
                </a:lnTo>
                <a:cubicBezTo>
                  <a:pt x="24501" y="9143"/>
                  <a:pt x="24346" y="9259"/>
                  <a:pt x="24256" y="9388"/>
                </a:cubicBezTo>
                <a:cubicBezTo>
                  <a:pt x="24178" y="9517"/>
                  <a:pt x="24140" y="9659"/>
                  <a:pt x="24604" y="10084"/>
                </a:cubicBezTo>
                <a:lnTo>
                  <a:pt x="25132" y="10123"/>
                </a:lnTo>
                <a:lnTo>
                  <a:pt x="25249" y="10458"/>
                </a:lnTo>
                <a:cubicBezTo>
                  <a:pt x="25403" y="10716"/>
                  <a:pt x="25558" y="10974"/>
                  <a:pt x="25713" y="11258"/>
                </a:cubicBezTo>
                <a:cubicBezTo>
                  <a:pt x="25816" y="11567"/>
                  <a:pt x="25867" y="11903"/>
                  <a:pt x="25880" y="12225"/>
                </a:cubicBezTo>
                <a:cubicBezTo>
                  <a:pt x="25906" y="12547"/>
                  <a:pt x="26061" y="12844"/>
                  <a:pt x="26306" y="13037"/>
                </a:cubicBezTo>
                <a:cubicBezTo>
                  <a:pt x="26345" y="12354"/>
                  <a:pt x="26332" y="11683"/>
                  <a:pt x="26254" y="11013"/>
                </a:cubicBezTo>
                <a:lnTo>
                  <a:pt x="26151" y="10561"/>
                </a:lnTo>
                <a:cubicBezTo>
                  <a:pt x="25816" y="8872"/>
                  <a:pt x="25145" y="7273"/>
                  <a:pt x="24165" y="5855"/>
                </a:cubicBezTo>
                <a:cubicBezTo>
                  <a:pt x="24539" y="5571"/>
                  <a:pt x="24011" y="5236"/>
                  <a:pt x="23572" y="5055"/>
                </a:cubicBezTo>
                <a:cubicBezTo>
                  <a:pt x="23250" y="4746"/>
                  <a:pt x="22940" y="4437"/>
                  <a:pt x="22618" y="4153"/>
                </a:cubicBezTo>
                <a:cubicBezTo>
                  <a:pt x="22283" y="3856"/>
                  <a:pt x="21935" y="3598"/>
                  <a:pt x="21574" y="3341"/>
                </a:cubicBezTo>
                <a:cubicBezTo>
                  <a:pt x="21651" y="2979"/>
                  <a:pt x="21303" y="2657"/>
                  <a:pt x="21535" y="2515"/>
                </a:cubicBezTo>
                <a:cubicBezTo>
                  <a:pt x="21303" y="2361"/>
                  <a:pt x="21032" y="2270"/>
                  <a:pt x="20761" y="2244"/>
                </a:cubicBezTo>
                <a:cubicBezTo>
                  <a:pt x="20864" y="1703"/>
                  <a:pt x="19936" y="1716"/>
                  <a:pt x="19485" y="1522"/>
                </a:cubicBezTo>
                <a:cubicBezTo>
                  <a:pt x="19227" y="1381"/>
                  <a:pt x="18943" y="1252"/>
                  <a:pt x="18672" y="1110"/>
                </a:cubicBezTo>
                <a:cubicBezTo>
                  <a:pt x="18608" y="1019"/>
                  <a:pt x="18543" y="942"/>
                  <a:pt x="18466" y="865"/>
                </a:cubicBezTo>
                <a:cubicBezTo>
                  <a:pt x="18182" y="710"/>
                  <a:pt x="17899" y="581"/>
                  <a:pt x="17615" y="452"/>
                </a:cubicBezTo>
                <a:cubicBezTo>
                  <a:pt x="17425" y="430"/>
                  <a:pt x="17240" y="424"/>
                  <a:pt x="17056" y="424"/>
                </a:cubicBezTo>
                <a:cubicBezTo>
                  <a:pt x="16883" y="424"/>
                  <a:pt x="16710" y="429"/>
                  <a:pt x="16535" y="429"/>
                </a:cubicBezTo>
                <a:cubicBezTo>
                  <a:pt x="16465" y="429"/>
                  <a:pt x="16396" y="428"/>
                  <a:pt x="16325" y="426"/>
                </a:cubicBezTo>
                <a:cubicBezTo>
                  <a:pt x="16197" y="259"/>
                  <a:pt x="16003" y="143"/>
                  <a:pt x="15784" y="104"/>
                </a:cubicBezTo>
                <a:cubicBezTo>
                  <a:pt x="15714" y="96"/>
                  <a:pt x="15645" y="92"/>
                  <a:pt x="15576" y="92"/>
                </a:cubicBezTo>
                <a:cubicBezTo>
                  <a:pt x="15427" y="92"/>
                  <a:pt x="15280" y="111"/>
                  <a:pt x="15139" y="156"/>
                </a:cubicBezTo>
                <a:lnTo>
                  <a:pt x="14456" y="310"/>
                </a:lnTo>
                <a:cubicBezTo>
                  <a:pt x="14237" y="375"/>
                  <a:pt x="14004" y="413"/>
                  <a:pt x="13772" y="413"/>
                </a:cubicBezTo>
                <a:cubicBezTo>
                  <a:pt x="13540" y="336"/>
                  <a:pt x="13682" y="143"/>
                  <a:pt x="136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3" name="Google Shape;243;p32"/>
          <p:cNvSpPr txBox="1">
            <a:spLocks noGrp="1"/>
          </p:cNvSpPr>
          <p:nvPr>
            <p:ph type="title" idx="2"/>
          </p:nvPr>
        </p:nvSpPr>
        <p:spPr>
          <a:xfrm>
            <a:off x="756651" y="686624"/>
            <a:ext cx="919614" cy="903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3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0000" y="1737325"/>
            <a:ext cx="3938710" cy="271955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VẬT HỌC VÀ YÊU CẦU NGOẠI CẢNH</a:t>
            </a:r>
            <a:endParaRPr lang="vi-VN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oogle Shape;182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7573" y="58256"/>
            <a:ext cx="928049" cy="40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8263" y="545486"/>
            <a:ext cx="5567474" cy="658679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vi-VN" sz="28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-256188" y="1600472"/>
            <a:ext cx="9656376" cy="1308538"/>
          </a:xfrm>
          <a:prstGeom prst="roundRect">
            <a:avLst>
              <a:gd name="adj" fmla="val 1188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vi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2068" y="1708390"/>
            <a:ext cx="7412901" cy="104522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 1, 2:</a:t>
            </a:r>
            <a:r>
              <a:rPr lang="nl-NL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Trình bày các đặc điểm thực vật học của cây </a:t>
            </a:r>
            <a:r>
              <a:rPr lang="en-US" sz="2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sầu</a:t>
            </a: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 bảng nhóm.</a:t>
            </a:r>
            <a:endParaRPr lang="vi-VN" sz="2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Freeform 21"/>
          <p:cNvSpPr/>
          <p:nvPr/>
        </p:nvSpPr>
        <p:spPr>
          <a:xfrm>
            <a:off x="349031" y="1980560"/>
            <a:ext cx="889287" cy="1008451"/>
          </a:xfrm>
          <a:custGeom>
            <a:avLst/>
            <a:gdLst/>
            <a:ahLst/>
            <a:cxnLst/>
            <a:rect l="l" t="t" r="r" b="b"/>
            <a:pathLst>
              <a:path w="1179972" h="1338088">
                <a:moveTo>
                  <a:pt x="0" y="0"/>
                </a:moveTo>
                <a:lnTo>
                  <a:pt x="1179972" y="0"/>
                </a:lnTo>
                <a:lnTo>
                  <a:pt x="1179972" y="1338088"/>
                </a:lnTo>
                <a:lnTo>
                  <a:pt x="0" y="13380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: Rounded Corners 12"/>
          <p:cNvSpPr/>
          <p:nvPr/>
        </p:nvSpPr>
        <p:spPr>
          <a:xfrm>
            <a:off x="-256188" y="3413235"/>
            <a:ext cx="9656376" cy="1308538"/>
          </a:xfrm>
          <a:prstGeom prst="roundRect">
            <a:avLst>
              <a:gd name="adj" fmla="val 1188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vi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82068" y="3521153"/>
            <a:ext cx="7412901" cy="104522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 3, 4: </a:t>
            </a:r>
            <a:r>
              <a:rPr lang="nl-NL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 bày các yêu cầu ngoại cảnh của cây </a:t>
            </a:r>
            <a:r>
              <a:rPr lang="en-US" sz="2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sầu</a:t>
            </a: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nl-NL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vào bảng nhóm.</a:t>
            </a:r>
            <a:endParaRPr lang="vi-VN" sz="2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Freeform 21"/>
          <p:cNvSpPr/>
          <p:nvPr/>
        </p:nvSpPr>
        <p:spPr>
          <a:xfrm>
            <a:off x="349031" y="3793323"/>
            <a:ext cx="889287" cy="1008451"/>
          </a:xfrm>
          <a:custGeom>
            <a:avLst/>
            <a:gdLst/>
            <a:ahLst/>
            <a:cxnLst/>
            <a:rect l="l" t="t" r="r" b="b"/>
            <a:pathLst>
              <a:path w="1179972" h="1338088">
                <a:moveTo>
                  <a:pt x="0" y="0"/>
                </a:moveTo>
                <a:lnTo>
                  <a:pt x="1179972" y="0"/>
                </a:lnTo>
                <a:lnTo>
                  <a:pt x="1179972" y="1338088"/>
                </a:lnTo>
                <a:lnTo>
                  <a:pt x="0" y="13380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vi-VN" sz="28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43730" y="1340071"/>
            <a:ext cx="8656541" cy="3365084"/>
            <a:chOff x="-11056" y="752756"/>
            <a:chExt cx="5984387" cy="23263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"/>
            <a:srcRect l="75" r="398"/>
            <a:stretch>
              <a:fillRect/>
            </a:stretch>
          </p:blipFill>
          <p:spPr>
            <a:xfrm>
              <a:off x="-11055" y="752756"/>
              <a:ext cx="2920912" cy="1356916"/>
            </a:xfrm>
            <a:prstGeom prst="roundRect">
              <a:avLst>
                <a:gd name="adj" fmla="val 7303"/>
              </a:avLst>
            </a:prstGeom>
            <a:ln w="9525">
              <a:solidFill>
                <a:srgbClr val="7030A0"/>
              </a:solidFill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-11055" y="2786722"/>
              <a:ext cx="5984386" cy="292364"/>
            </a:xfrm>
            <a:prstGeom prst="roundRect">
              <a:avLst>
                <a:gd name="adj" fmla="val 22454"/>
              </a:avLst>
            </a:prstGeom>
            <a:ln w="9525"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vi-VN" sz="1800" i="1" dirty="0">
                  <a:solidFill>
                    <a:srgbClr val="000000"/>
                  </a:solidFill>
                </a:rPr>
                <a:t>Hình 5.2. Một số bộ phận của cây sầu riêng</a:t>
              </a:r>
              <a:endParaRPr lang="vi-VN" sz="1800" i="1" dirty="0">
                <a:solidFill>
                  <a:srgbClr val="000000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t="54" b="54"/>
            <a:stretch>
              <a:fillRect/>
            </a:stretch>
          </p:blipFill>
          <p:spPr>
            <a:xfrm>
              <a:off x="3052419" y="1117870"/>
              <a:ext cx="2920912" cy="1425943"/>
            </a:xfrm>
            <a:prstGeom prst="roundRect">
              <a:avLst>
                <a:gd name="adj" fmla="val 7303"/>
              </a:avLst>
            </a:prstGeom>
            <a:ln w="9525">
              <a:solidFill>
                <a:srgbClr val="7030A0"/>
              </a:solidFill>
            </a:ln>
            <a:effectLst/>
          </p:spPr>
        </p:pic>
        <p:sp>
          <p:nvSpPr>
            <p:cNvPr id="19" name="TextBox 18"/>
            <p:cNvSpPr txBox="1"/>
            <p:nvPr/>
          </p:nvSpPr>
          <p:spPr>
            <a:xfrm>
              <a:off x="-11056" y="1963489"/>
              <a:ext cx="788857" cy="292364"/>
            </a:xfrm>
            <a:prstGeom prst="roundRect">
              <a:avLst>
                <a:gd name="adj" fmla="val 22454"/>
              </a:avLst>
            </a:prstGeom>
            <a:ln w="9525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vi-VN" sz="1800" dirty="0">
                  <a:solidFill>
                    <a:srgbClr val="000000"/>
                  </a:solidFill>
                </a:rPr>
                <a:t>Cây</a:t>
              </a:r>
              <a:endParaRPr lang="vi-VN" sz="1800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20681" y="1963489"/>
              <a:ext cx="788857" cy="292364"/>
            </a:xfrm>
            <a:prstGeom prst="roundRect">
              <a:avLst>
                <a:gd name="adj" fmla="val 22454"/>
              </a:avLst>
            </a:prstGeom>
            <a:ln w="9525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vi-VN" sz="1800" dirty="0">
                  <a:solidFill>
                    <a:srgbClr val="000000"/>
                  </a:solidFill>
                </a:rPr>
                <a:t>Hoa</a:t>
              </a:r>
              <a:endParaRPr lang="vi-VN" sz="1800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52419" y="2397630"/>
              <a:ext cx="788857" cy="292364"/>
            </a:xfrm>
            <a:prstGeom prst="roundRect">
              <a:avLst>
                <a:gd name="adj" fmla="val 22454"/>
              </a:avLst>
            </a:prstGeom>
            <a:ln w="9525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vi-VN" sz="1800" dirty="0">
                  <a:solidFill>
                    <a:srgbClr val="000000"/>
                  </a:solidFill>
                </a:rPr>
                <a:t>Quả</a:t>
              </a:r>
              <a:endParaRPr lang="vi-VN" sz="1800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84157" y="2397629"/>
              <a:ext cx="788857" cy="292364"/>
            </a:xfrm>
            <a:prstGeom prst="roundRect">
              <a:avLst>
                <a:gd name="adj" fmla="val 22454"/>
              </a:avLst>
            </a:prstGeom>
            <a:ln w="9525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vi-VN" sz="1800" dirty="0">
                  <a:solidFill>
                    <a:srgbClr val="000000"/>
                  </a:solidFill>
                </a:rPr>
                <a:t>Thịt quả</a:t>
              </a:r>
              <a:endParaRPr lang="vi-VN" sz="18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3" name="Google Shape;182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7573" y="58256"/>
            <a:ext cx="928049" cy="40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atercolor Fruits for Marketing by Slidesgo">
  <a:themeElements>
    <a:clrScheme name="Simple Light">
      <a:dk1>
        <a:srgbClr val="513E6B"/>
      </a:dk1>
      <a:lt1>
        <a:srgbClr val="FFFFFF"/>
      </a:lt1>
      <a:dk2>
        <a:srgbClr val="E95D68"/>
      </a:dk2>
      <a:lt2>
        <a:srgbClr val="F7D248"/>
      </a:lt2>
      <a:accent1>
        <a:srgbClr val="FFEDAA"/>
      </a:accent1>
      <a:accent2>
        <a:srgbClr val="89C75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13E6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3378</Words>
  <Application>WPS Presentation</Application>
  <PresentationFormat>On-screen Show (16:9)</PresentationFormat>
  <Paragraphs>189</Paragraphs>
  <Slides>24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SimSun</vt:lpstr>
      <vt:lpstr>Wingdings</vt:lpstr>
      <vt:lpstr>Arial</vt:lpstr>
      <vt:lpstr>Chelsea Market</vt:lpstr>
      <vt:lpstr>Coiny</vt:lpstr>
      <vt:lpstr>Work Sans</vt:lpstr>
      <vt:lpstr>Montserrat</vt:lpstr>
      <vt:lpstr>Times New Roman</vt:lpstr>
      <vt:lpstr>Microsoft YaHei</vt:lpstr>
      <vt:lpstr>Arial Unicode MS</vt:lpstr>
      <vt:lpstr>Calibri</vt:lpstr>
      <vt:lpstr>Aharoni</vt:lpstr>
      <vt:lpstr>Watercolor Fruits for Marketing by Slidesgo</vt:lpstr>
      <vt:lpstr>CHÀO MỪNG  CÁC EM ĐẾN VỚI BÀI HỌC MỚI!</vt:lpstr>
      <vt:lpstr>KHỞI ĐỘNG</vt:lpstr>
      <vt:lpstr>KHỞI ĐỘNG</vt:lpstr>
      <vt:lpstr>Sầu riêng là một giống cây trồng thích hợp nhất tại các vùng có khí hậu nhiệt đới nóng ẩm, không có khả năng chịu lạnh và nắng nóng.</vt:lpstr>
      <vt:lpstr>BÀI 6: KĨ THUẬT TRỒNG VÀ  CHĂM SÓC CÂY SẦU RIÊNG</vt:lpstr>
      <vt:lpstr>NỘI DUNG BÀI HỌC</vt:lpstr>
      <vt:lpstr>THỰC VẬT HỌC VÀ YÊU CẦU NGOẠI CẢNH</vt:lpstr>
      <vt:lpstr>THẢO LUẬN NHÓM</vt:lpstr>
      <vt:lpstr>1. Đặc điểm thực vật học</vt:lpstr>
      <vt:lpstr>1. Đặc điểm thực vật học</vt:lpstr>
      <vt:lpstr>a. Bộ rễ</vt:lpstr>
      <vt:lpstr>a. Bộ rễ</vt:lpstr>
      <vt:lpstr>b. Thân, cành</vt:lpstr>
      <vt:lpstr>b. Thân, cành</vt:lpstr>
      <vt:lpstr>c. Lá</vt:lpstr>
      <vt:lpstr>d. Hoa</vt:lpstr>
      <vt:lpstr>d. Hoa</vt:lpstr>
      <vt:lpstr>e. Quả</vt:lpstr>
      <vt:lpstr>2. Yêu cầu ngoại cảnh</vt:lpstr>
      <vt:lpstr>a. Nhiệt độ</vt:lpstr>
      <vt:lpstr>b. Lượng mưa và độ ẩm</vt:lpstr>
      <vt:lpstr>c. Ánh sáng</vt:lpstr>
      <vt:lpstr>c. Ánh sáng</vt:lpstr>
      <vt:lpstr>d. Đất trồng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 CÁC EM ĐẾN VỚI BÀI HỌC MỚI!</dc:title>
  <dc:creator/>
  <cp:lastModifiedBy>Viet Roadtomaxbounty</cp:lastModifiedBy>
  <cp:revision>59</cp:revision>
  <dcterms:created xsi:type="dcterms:W3CDTF">2024-11-27T23:56:52Z</dcterms:created>
  <dcterms:modified xsi:type="dcterms:W3CDTF">2024-11-27T23:57:59Z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B1C3E9B2955045AEA15CEAD504399DCF_12</vt:lpwstr>
  </property>
  <property fmtid="{D5CDD505-2E9C-101B-9397-08002B2CF9AE}" pid="3" name="KSOProductBuildVer">
    <vt:lpwstr>1033-12.2.0.18911</vt:lpwstr>
  </property>
</Properties>
</file>