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45"/>
  </p:notesMasterIdLst>
  <p:sldIdLst>
    <p:sldId id="278" r:id="rId5"/>
    <p:sldId id="279" r:id="rId6"/>
    <p:sldId id="295" r:id="rId7"/>
    <p:sldId id="296" r:id="rId8"/>
    <p:sldId id="297" r:id="rId9"/>
    <p:sldId id="299" r:id="rId10"/>
    <p:sldId id="316" r:id="rId11"/>
    <p:sldId id="300" r:id="rId12"/>
    <p:sldId id="301" r:id="rId13"/>
    <p:sldId id="302" r:id="rId14"/>
    <p:sldId id="303" r:id="rId15"/>
    <p:sldId id="304" r:id="rId16"/>
    <p:sldId id="305" r:id="rId17"/>
    <p:sldId id="307" r:id="rId18"/>
    <p:sldId id="306" r:id="rId19"/>
    <p:sldId id="308" r:id="rId20"/>
    <p:sldId id="294" r:id="rId21"/>
    <p:sldId id="310" r:id="rId22"/>
    <p:sldId id="311" r:id="rId23"/>
    <p:sldId id="312" r:id="rId24"/>
    <p:sldId id="313" r:id="rId25"/>
    <p:sldId id="317" r:id="rId26"/>
    <p:sldId id="314" r:id="rId27"/>
    <p:sldId id="315" r:id="rId28"/>
    <p:sldId id="318" r:id="rId29"/>
    <p:sldId id="319" r:id="rId30"/>
    <p:sldId id="320" r:id="rId31"/>
    <p:sldId id="323" r:id="rId32"/>
    <p:sldId id="326" r:id="rId33"/>
    <p:sldId id="325" r:id="rId34"/>
    <p:sldId id="327" r:id="rId35"/>
    <p:sldId id="328" r:id="rId36"/>
    <p:sldId id="285" r:id="rId37"/>
    <p:sldId id="321" r:id="rId38"/>
    <p:sldId id="322" r:id="rId39"/>
    <p:sldId id="329" r:id="rId40"/>
    <p:sldId id="330" r:id="rId41"/>
    <p:sldId id="331" r:id="rId42"/>
    <p:sldId id="332" r:id="rId43"/>
    <p:sldId id="293" r:id="rId4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EF"/>
    <a:srgbClr val="49712D"/>
    <a:srgbClr val="FFEFEF"/>
    <a:srgbClr val="DCF0FC"/>
    <a:srgbClr val="148AD2"/>
    <a:srgbClr val="B4DEF8"/>
    <a:srgbClr val="FFFFFF"/>
    <a:srgbClr val="DE8C8C"/>
    <a:srgbClr val="D46A6A"/>
    <a:srgbClr val="F5CD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09" autoAdjust="0"/>
  </p:normalViewPr>
  <p:slideViewPr>
    <p:cSldViewPr snapToGrid="0" snapToObjects="1">
      <p:cViewPr varScale="1">
        <p:scale>
          <a:sx n="113" d="100"/>
          <a:sy n="113" d="100"/>
        </p:scale>
        <p:origin x="456" y="114"/>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2724303" y="1504589"/>
            <a:ext cx="6868481" cy="1708413"/>
          </a:xfrm>
        </p:spPr>
        <p:txBody>
          <a:bodyPr/>
          <a:lstStyle/>
          <a:p>
            <a:pPr>
              <a:lnSpc>
                <a:spcPct val="120000"/>
              </a:lnSpc>
            </a:pPr>
            <a:r>
              <a:rPr lang="en-US"/>
              <a:t>CÁC QUY LUẬT DI TRUYỀN CỦA MENDEL</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349496" y="3071046"/>
            <a:ext cx="3493008" cy="499105"/>
          </a:xfrm>
        </p:spPr>
        <p:txBody>
          <a:bodyPr/>
          <a:lstStyle/>
          <a:p>
            <a:r>
              <a:rPr lang="en-US" b="1"/>
              <a:t>Khoa học tự nhiên 9</a:t>
            </a:r>
            <a:endParaRPr lang="en-US" b="1" dirty="0"/>
          </a:p>
          <a:p>
            <a:endParaRPr lang="en-US" b="1" dirty="0"/>
          </a:p>
        </p:txBody>
      </p:sp>
      <p:pic>
        <p:nvPicPr>
          <p:cNvPr id="4" name="Picture 4" descr="TLTH - Bộ SGK Lớp 6 - Kết nối tri thức với cuộc sống - Công ty Cổ phần Đầu  tư và Phát triển Giáo dục Phương Nam">
            <a:extLst>
              <a:ext uri="{FF2B5EF4-FFF2-40B4-BE49-F238E27FC236}">
                <a16:creationId xmlns:a16="http://schemas.microsoft.com/office/drawing/2014/main" id="{11A399F3-9343-BA94-D4E0-459B8E4EF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56" y="23212"/>
            <a:ext cx="2213539" cy="22135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668998B7-2CFF-F2BC-45F8-7A54B88A49C5}"/>
              </a:ext>
            </a:extLst>
          </p:cNvPr>
          <p:cNvGrpSpPr/>
          <p:nvPr/>
        </p:nvGrpSpPr>
        <p:grpSpPr>
          <a:xfrm>
            <a:off x="5159614" y="645975"/>
            <a:ext cx="1872772" cy="691548"/>
            <a:chOff x="647697" y="999304"/>
            <a:chExt cx="3385458" cy="1250130"/>
          </a:xfrm>
        </p:grpSpPr>
        <p:sp>
          <p:nvSpPr>
            <p:cNvPr id="6" name="Rectangle: Rounded Corners 5">
              <a:extLst>
                <a:ext uri="{FF2B5EF4-FFF2-40B4-BE49-F238E27FC236}">
                  <a16:creationId xmlns:a16="http://schemas.microsoft.com/office/drawing/2014/main" id="{DB640995-E89D-F527-CB9C-207922D24FF5}"/>
                </a:ext>
              </a:extLst>
            </p:cNvPr>
            <p:cNvSpPr/>
            <p:nvPr/>
          </p:nvSpPr>
          <p:spPr>
            <a:xfrm>
              <a:off x="647697" y="999304"/>
              <a:ext cx="3385458" cy="1250130"/>
            </a:xfrm>
            <a:prstGeom prst="roundRect">
              <a:avLst>
                <a:gd name="adj" fmla="val 50000"/>
              </a:avLst>
            </a:prstGeom>
            <a:solidFill>
              <a:schemeClr val="accent2">
                <a:lumMod val="60000"/>
                <a:lumOff val="40000"/>
              </a:schemeClr>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44FA624-CA4E-1CFC-4601-8C0ACA7A1D3A}"/>
                </a:ext>
              </a:extLst>
            </p:cNvPr>
            <p:cNvSpPr/>
            <p:nvPr/>
          </p:nvSpPr>
          <p:spPr>
            <a:xfrm>
              <a:off x="805542" y="1122956"/>
              <a:ext cx="3069771" cy="1002829"/>
            </a:xfrm>
            <a:prstGeom prst="roundRect">
              <a:avLst>
                <a:gd name="adj" fmla="val 50000"/>
              </a:avLst>
            </a:prstGeom>
            <a:solidFill>
              <a:srgbClr val="F8F8FA"/>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5BFD7D-E82E-B49E-9775-7C6C4E6DC092}"/>
                </a:ext>
              </a:extLst>
            </p:cNvPr>
            <p:cNvSpPr txBox="1"/>
            <p:nvPr/>
          </p:nvSpPr>
          <p:spPr>
            <a:xfrm>
              <a:off x="964631" y="1137776"/>
              <a:ext cx="2788775" cy="1057114"/>
            </a:xfrm>
            <a:prstGeom prst="rect">
              <a:avLst/>
            </a:prstGeom>
            <a:noFill/>
          </p:spPr>
          <p:txBody>
            <a:bodyPr wrap="square" rtlCol="0">
              <a:spAutoFit/>
            </a:bodyPr>
            <a:lstStyle/>
            <a:p>
              <a:pPr algn="ctr"/>
              <a:r>
                <a:rPr lang="en-US" sz="3200" b="1">
                  <a:solidFill>
                    <a:schemeClr val="accent6">
                      <a:lumMod val="60000"/>
                      <a:lumOff val="40000"/>
                    </a:schemeClr>
                  </a:solidFill>
                  <a:latin typeface="Arial" panose="020B0604020202020204" pitchFamily="34" charset="0"/>
                  <a:cs typeface="Arial" panose="020B0604020202020204" pitchFamily="34" charset="0"/>
                </a:rPr>
                <a:t>Bài 37</a:t>
              </a:r>
            </a:p>
          </p:txBody>
        </p:sp>
      </p:grpSp>
      <p:pic>
        <p:nvPicPr>
          <p:cNvPr id="1030" name="Picture 6" descr="gregor mendel-Biology project by vijish nair on emaze">
            <a:extLst>
              <a:ext uri="{FF2B5EF4-FFF2-40B4-BE49-F238E27FC236}">
                <a16:creationId xmlns:a16="http://schemas.microsoft.com/office/drawing/2014/main" id="{1D116F35-9C87-32AD-8A5F-6E85D06AC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6792" y="77409"/>
            <a:ext cx="2040807" cy="2557812"/>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8">
            <a:extLst>
              <a:ext uri="{FF2B5EF4-FFF2-40B4-BE49-F238E27FC236}">
                <a16:creationId xmlns:a16="http://schemas.microsoft.com/office/drawing/2014/main" id="{31CC4310-1CD1-2122-FBAD-06C5C71309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8BE3DF7F-57E3-A9D9-0609-B8EA98CB2600}"/>
              </a:ext>
            </a:extLst>
          </p:cNvPr>
          <p:cNvPicPr>
            <a:picLocks noChangeAspect="1"/>
          </p:cNvPicPr>
          <p:nvPr/>
        </p:nvPicPr>
        <p:blipFill>
          <a:blip r:embed="rId4"/>
          <a:stretch>
            <a:fillRect/>
          </a:stretch>
        </p:blipFill>
        <p:spPr>
          <a:xfrm>
            <a:off x="3615651" y="3242772"/>
            <a:ext cx="5085784" cy="3729317"/>
          </a:xfrm>
          <a:prstGeom prst="rect">
            <a:avLst/>
          </a:prstGeom>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3257265"/>
            <a:chOff x="1286281" y="5244191"/>
            <a:chExt cx="5755622" cy="3257265"/>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3015056"/>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70660" y="5444640"/>
              <a:ext cx="4900188" cy="3015056"/>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b="1"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hình, thực hiện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thí nghiệm phép lai phân tích của Mendel.</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Nếu kết quả phép lai phân tính thì kiểu gene của cơ thể cần kiểm tra là đồng hợp hay dị hợp?</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3. Nêu vai trò của phép lai phân tích.</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Tree>
    <p:extLst>
      <p:ext uri="{BB962C8B-B14F-4D97-AF65-F5344CB8AC3E}">
        <p14:creationId xmlns:p14="http://schemas.microsoft.com/office/powerpoint/2010/main" val="451863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1141301"/>
            <a:chOff x="1286281" y="5244191"/>
            <a:chExt cx="5755622" cy="1141301"/>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899092"/>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70660" y="5444640"/>
              <a:ext cx="4900188"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thí nghiệm phép lai phân tích của Mendel.</a:t>
              </a:r>
            </a:p>
          </p:txBody>
        </p:sp>
      </p:grpSp>
      <p:sp>
        <p:nvSpPr>
          <p:cNvPr id="4" name="Rectangle: Rounded Corners 3">
            <a:extLst>
              <a:ext uri="{FF2B5EF4-FFF2-40B4-BE49-F238E27FC236}">
                <a16:creationId xmlns:a16="http://schemas.microsoft.com/office/drawing/2014/main" id="{C874B3C1-3E0B-7C98-3C6C-C5F8E8DE0ECF}"/>
              </a:ext>
            </a:extLst>
          </p:cNvPr>
          <p:cNvSpPr/>
          <p:nvPr/>
        </p:nvSpPr>
        <p:spPr>
          <a:xfrm>
            <a:off x="8254865" y="272663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3FD92E60-CF37-3779-A2F9-764F57A87610}"/>
              </a:ext>
            </a:extLst>
          </p:cNvPr>
          <p:cNvSpPr txBox="1"/>
          <p:nvPr/>
        </p:nvSpPr>
        <p:spPr>
          <a:xfrm>
            <a:off x="6357524" y="3290149"/>
            <a:ext cx="5365910"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Thí nghiệm phép lai phân tích của Mendel được thực hiện như sau: </a:t>
            </a:r>
            <a:r>
              <a:rPr lang="vi-VN"/>
              <a:t>Cho các cây hoa tím F</a:t>
            </a:r>
            <a:r>
              <a:rPr lang="vi-VN" baseline="-25000"/>
              <a:t>2</a:t>
            </a:r>
            <a:r>
              <a:rPr lang="vi-VN"/>
              <a:t> (cây có kiểu hình trội chưa xác định được kiểu gene) lai với cây hoa trắng (có kiểu gene đồng hợp tử lặn) để kiểm tra kiểu gene của các cây hoa tím F</a:t>
            </a:r>
            <a:r>
              <a:rPr lang="vi-VN" baseline="-25000"/>
              <a:t>2</a:t>
            </a:r>
            <a:r>
              <a:rPr lang="vi-VN"/>
              <a:t>.</a:t>
            </a:r>
            <a:endParaRPr lang="en-US"/>
          </a:p>
        </p:txBody>
      </p:sp>
    </p:spTree>
    <p:extLst>
      <p:ext uri="{BB962C8B-B14F-4D97-AF65-F5344CB8AC3E}">
        <p14:creationId xmlns:p14="http://schemas.microsoft.com/office/powerpoint/2010/main" val="415433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1564494"/>
            <a:chOff x="1286281" y="5244191"/>
            <a:chExt cx="5755622" cy="1564494"/>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132228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70660" y="5444640"/>
              <a:ext cx="4900188" cy="132228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Nếu kết quả phép lai phân tính thì kiểu gene của cơ thể cần kiểm tra là đồng hợp hay dị hợp?</a:t>
              </a:r>
            </a:p>
          </p:txBody>
        </p:sp>
      </p:grpSp>
      <p:sp>
        <p:nvSpPr>
          <p:cNvPr id="4" name="Rectangle: Rounded Corners 3">
            <a:extLst>
              <a:ext uri="{FF2B5EF4-FFF2-40B4-BE49-F238E27FC236}">
                <a16:creationId xmlns:a16="http://schemas.microsoft.com/office/drawing/2014/main" id="{3F6094B5-A1F9-0264-62EF-3CC41958ADD9}"/>
              </a:ext>
            </a:extLst>
          </p:cNvPr>
          <p:cNvSpPr/>
          <p:nvPr/>
        </p:nvSpPr>
        <p:spPr>
          <a:xfrm>
            <a:off x="8254865" y="313614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FE7C60F6-A694-519E-BDA7-BB0111CCC5B7}"/>
              </a:ext>
            </a:extLst>
          </p:cNvPr>
          <p:cNvSpPr txBox="1"/>
          <p:nvPr/>
        </p:nvSpPr>
        <p:spPr>
          <a:xfrm>
            <a:off x="6393546" y="3793817"/>
            <a:ext cx="5205465" cy="904350"/>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a:t>Nếu kết quả phép lai phân tính thì kiểu gene của cơ thể cần kiểm tra </a:t>
            </a:r>
            <a:r>
              <a:rPr lang="vi-VN" b="1"/>
              <a:t>là dị hợp</a:t>
            </a:r>
            <a:r>
              <a:rPr lang="vi-VN"/>
              <a:t>.</a:t>
            </a:r>
            <a:endParaRPr lang="en-US"/>
          </a:p>
        </p:txBody>
      </p:sp>
    </p:spTree>
    <p:extLst>
      <p:ext uri="{BB962C8B-B14F-4D97-AF65-F5344CB8AC3E}">
        <p14:creationId xmlns:p14="http://schemas.microsoft.com/office/powerpoint/2010/main" val="225857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803843"/>
            <a:chOff x="1286281" y="5244191"/>
            <a:chExt cx="5755622" cy="803843"/>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561634"/>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68504" y="5511115"/>
              <a:ext cx="4900188" cy="47590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3. Nêu vai trò của phép lai phân tích.</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4" name="Rectangle: Rounded Corners 3">
            <a:extLst>
              <a:ext uri="{FF2B5EF4-FFF2-40B4-BE49-F238E27FC236}">
                <a16:creationId xmlns:a16="http://schemas.microsoft.com/office/drawing/2014/main" id="{CA2509EB-E244-6A9E-A39E-046CFC536643}"/>
              </a:ext>
            </a:extLst>
          </p:cNvPr>
          <p:cNvSpPr/>
          <p:nvPr/>
        </p:nvSpPr>
        <p:spPr>
          <a:xfrm>
            <a:off x="8254865" y="2367601"/>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9984F87E-0938-0FC7-C7ED-9B1B7E386979}"/>
              </a:ext>
            </a:extLst>
          </p:cNvPr>
          <p:cNvSpPr txBox="1"/>
          <p:nvPr/>
        </p:nvSpPr>
        <p:spPr>
          <a:xfrm>
            <a:off x="6455478" y="3071573"/>
            <a:ext cx="5143533" cy="904350"/>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a:t>Phép lai phân tích có vai trò xác định kiểu gene của cơ thể cần kiểm tra.</a:t>
            </a:r>
            <a:endParaRPr lang="en-US"/>
          </a:p>
        </p:txBody>
      </p:sp>
    </p:spTree>
    <p:extLst>
      <p:ext uri="{BB962C8B-B14F-4D97-AF65-F5344CB8AC3E}">
        <p14:creationId xmlns:p14="http://schemas.microsoft.com/office/powerpoint/2010/main" val="315355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5" y="387077"/>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2016216" cy="438314"/>
            <a:chOff x="-302032" y="444506"/>
            <a:chExt cx="1455003"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sp>
        <p:nvSpPr>
          <p:cNvPr id="9" name="TextBox 8">
            <a:extLst>
              <a:ext uri="{FF2B5EF4-FFF2-40B4-BE49-F238E27FC236}">
                <a16:creationId xmlns:a16="http://schemas.microsoft.com/office/drawing/2014/main" id="{E8D04155-1936-268E-ED92-5EA486C6F791}"/>
              </a:ext>
            </a:extLst>
          </p:cNvPr>
          <p:cNvSpPr txBox="1"/>
          <p:nvPr/>
        </p:nvSpPr>
        <p:spPr>
          <a:xfrm>
            <a:off x="1524776" y="1778303"/>
            <a:ext cx="9789895" cy="1433662"/>
          </a:xfrm>
          <a:prstGeom prst="roundRect">
            <a:avLst>
              <a:gd name="adj" fmla="val 0"/>
            </a:avLst>
          </a:prstGeom>
          <a:noFill/>
          <a:ln w="19050">
            <a:noFill/>
            <a:prstDash val="sysDash"/>
          </a:ln>
        </p:spPr>
        <p:txBody>
          <a:bodyPr wrap="square" anchor="ctr">
            <a:spAutoFit/>
          </a:bodyPr>
          <a:lstStyle/>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Mendel cho lai giữa các giống đậu Hà Lan khác nhau về hai tính trạng (màu hạt và dạng hạt) tương phản, thuần chủng. </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Thí nghiệm được tóm tắt như sau:</a:t>
            </a:r>
          </a:p>
        </p:txBody>
      </p:sp>
      <p:sp>
        <p:nvSpPr>
          <p:cNvPr id="10" name="TextBox 9">
            <a:extLst>
              <a:ext uri="{FF2B5EF4-FFF2-40B4-BE49-F238E27FC236}">
                <a16:creationId xmlns:a16="http://schemas.microsoft.com/office/drawing/2014/main" id="{4522F5BB-FDC6-433F-E437-961626843887}"/>
              </a:ext>
            </a:extLst>
          </p:cNvPr>
          <p:cNvSpPr txBox="1"/>
          <p:nvPr/>
        </p:nvSpPr>
        <p:spPr>
          <a:xfrm>
            <a:off x="2553805" y="3288486"/>
            <a:ext cx="7712158" cy="2928095"/>
          </a:xfrm>
          <a:prstGeom prst="roundRect">
            <a:avLst>
              <a:gd name="adj" fmla="val 7080"/>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tc</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Cây hạt vàng, vỏ trơn    ×    Cây hạt xanh, vỏ nhăn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100% cây hạt vàng, vỏ trơn.</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Cho 15 cây F</a:t>
            </a:r>
            <a:r>
              <a:rPr lang="en-US" sz="2400"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tự thụ phấn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Gồm 556 hạt, bốn loại kiểu hình:</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315 cây hạt vàng, vỏ trơn;   108 cây hạt vàng, vỏ nhăn;</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101 cây hạt xanh, vỏ trơn;   32 cây hạt xanh, vỏ nhăn.</a:t>
            </a:r>
          </a:p>
        </p:txBody>
      </p:sp>
    </p:spTree>
    <p:extLst>
      <p:ext uri="{BB962C8B-B14F-4D97-AF65-F5344CB8AC3E}">
        <p14:creationId xmlns:p14="http://schemas.microsoft.com/office/powerpoint/2010/main" val="337493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144411" y="544745"/>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738776" y="472058"/>
            <a:ext cx="2016216" cy="438314"/>
            <a:chOff x="-302032" y="444506"/>
            <a:chExt cx="1455003"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pic>
        <p:nvPicPr>
          <p:cNvPr id="2050" name="Picture 2" descr="Dihybrid Crosses — Definition &amp; Examples - Expii">
            <a:extLst>
              <a:ext uri="{FF2B5EF4-FFF2-40B4-BE49-F238E27FC236}">
                <a16:creationId xmlns:a16="http://schemas.microsoft.com/office/drawing/2014/main" id="{ED4580A8-E0D0-E73D-83D7-65BD2A3996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3938593" y="895688"/>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hybrid Crosses — Definition &amp; Examples - Expii">
            <a:extLst>
              <a:ext uri="{FF2B5EF4-FFF2-40B4-BE49-F238E27FC236}">
                <a16:creationId xmlns:a16="http://schemas.microsoft.com/office/drawing/2014/main" id="{C66927DA-207F-E998-3774-B8234D91CA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5486942" y="972627"/>
            <a:ext cx="643259" cy="5885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ihybrid Crosses — Definition &amp; Examples - Expii">
            <a:extLst>
              <a:ext uri="{FF2B5EF4-FFF2-40B4-BE49-F238E27FC236}">
                <a16:creationId xmlns:a16="http://schemas.microsoft.com/office/drawing/2014/main" id="{23CCBB48-E274-3FA5-ADDA-F6F61105C9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4543" y="892555"/>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Dihybrid Crosses — Definition &amp; Examples - Expii">
            <a:extLst>
              <a:ext uri="{FF2B5EF4-FFF2-40B4-BE49-F238E27FC236}">
                <a16:creationId xmlns:a16="http://schemas.microsoft.com/office/drawing/2014/main" id="{C0DEE8C7-51FA-8BB0-6601-6B4D71F922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7769020" y="971785"/>
            <a:ext cx="643259" cy="58857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D5000D2-120B-B259-F0C0-D96E0E3FB5AC}"/>
              </a:ext>
            </a:extLst>
          </p:cNvPr>
          <p:cNvSpPr txBox="1"/>
          <p:nvPr/>
        </p:nvSpPr>
        <p:spPr>
          <a:xfrm>
            <a:off x="3171960" y="789238"/>
            <a:ext cx="490258" cy="461665"/>
          </a:xfrm>
          <a:prstGeom prst="rect">
            <a:avLst/>
          </a:prstGeom>
          <a:noFill/>
        </p:spPr>
        <p:txBody>
          <a:bodyPr wrap="square" rtlCol="0">
            <a:spAutoFit/>
          </a:bodyPr>
          <a:lstStyle/>
          <a:p>
            <a:r>
              <a:rPr lang="en-US" sz="2400" b="1"/>
              <a:t>P</a:t>
            </a:r>
          </a:p>
        </p:txBody>
      </p:sp>
      <p:sp>
        <p:nvSpPr>
          <p:cNvPr id="23" name="TextBox 22">
            <a:extLst>
              <a:ext uri="{FF2B5EF4-FFF2-40B4-BE49-F238E27FC236}">
                <a16:creationId xmlns:a16="http://schemas.microsoft.com/office/drawing/2014/main" id="{19A765A0-6F30-F6A9-6132-381C66FA1D0D}"/>
              </a:ext>
            </a:extLst>
          </p:cNvPr>
          <p:cNvSpPr txBox="1"/>
          <p:nvPr/>
        </p:nvSpPr>
        <p:spPr>
          <a:xfrm>
            <a:off x="3121627" y="2213042"/>
            <a:ext cx="490258" cy="461665"/>
          </a:xfrm>
          <a:prstGeom prst="rect">
            <a:avLst/>
          </a:prstGeom>
          <a:noFill/>
        </p:spPr>
        <p:txBody>
          <a:bodyPr wrap="square" rtlCol="0">
            <a:spAutoFit/>
          </a:bodyPr>
          <a:lstStyle/>
          <a:p>
            <a:r>
              <a:rPr lang="en-US" sz="2400" b="1"/>
              <a:t>F</a:t>
            </a:r>
            <a:r>
              <a:rPr lang="en-US" sz="2400" b="1" baseline="-25000"/>
              <a:t>1</a:t>
            </a:r>
            <a:endParaRPr lang="en-US" sz="2400" b="1"/>
          </a:p>
        </p:txBody>
      </p:sp>
      <p:sp>
        <p:nvSpPr>
          <p:cNvPr id="26" name="TextBox 25">
            <a:extLst>
              <a:ext uri="{FF2B5EF4-FFF2-40B4-BE49-F238E27FC236}">
                <a16:creationId xmlns:a16="http://schemas.microsoft.com/office/drawing/2014/main" id="{603D5C06-A83D-662E-20F5-99D49E2BAE90}"/>
              </a:ext>
            </a:extLst>
          </p:cNvPr>
          <p:cNvSpPr txBox="1"/>
          <p:nvPr/>
        </p:nvSpPr>
        <p:spPr>
          <a:xfrm>
            <a:off x="3523887" y="546202"/>
            <a:ext cx="1541163" cy="369332"/>
          </a:xfrm>
          <a:prstGeom prst="rect">
            <a:avLst/>
          </a:prstGeom>
          <a:noFill/>
        </p:spPr>
        <p:txBody>
          <a:bodyPr wrap="square" rtlCol="0">
            <a:spAutoFit/>
          </a:bodyPr>
          <a:lstStyle/>
          <a:p>
            <a:pPr algn="ctr"/>
            <a:r>
              <a:rPr lang="en-US"/>
              <a:t>♀ vàng, trơn</a:t>
            </a:r>
          </a:p>
        </p:txBody>
      </p:sp>
      <p:sp>
        <p:nvSpPr>
          <p:cNvPr id="27" name="TextBox 26">
            <a:extLst>
              <a:ext uri="{FF2B5EF4-FFF2-40B4-BE49-F238E27FC236}">
                <a16:creationId xmlns:a16="http://schemas.microsoft.com/office/drawing/2014/main" id="{76ED440A-D32B-E6FB-F810-83F6AF603CC3}"/>
              </a:ext>
            </a:extLst>
          </p:cNvPr>
          <p:cNvSpPr txBox="1"/>
          <p:nvPr/>
        </p:nvSpPr>
        <p:spPr>
          <a:xfrm>
            <a:off x="7178907" y="550648"/>
            <a:ext cx="1718469" cy="369332"/>
          </a:xfrm>
          <a:prstGeom prst="rect">
            <a:avLst/>
          </a:prstGeom>
          <a:noFill/>
        </p:spPr>
        <p:txBody>
          <a:bodyPr wrap="square" rtlCol="0">
            <a:spAutoFit/>
          </a:bodyPr>
          <a:lstStyle/>
          <a:p>
            <a:pPr algn="ctr"/>
            <a:r>
              <a:rPr lang="en-US"/>
              <a:t>♀ xanh, nhăn</a:t>
            </a:r>
          </a:p>
        </p:txBody>
      </p:sp>
      <p:sp>
        <p:nvSpPr>
          <p:cNvPr id="29" name="TextBox 28">
            <a:extLst>
              <a:ext uri="{FF2B5EF4-FFF2-40B4-BE49-F238E27FC236}">
                <a16:creationId xmlns:a16="http://schemas.microsoft.com/office/drawing/2014/main" id="{1E01CEE2-7782-ECA2-605E-F71F2C24C7E2}"/>
              </a:ext>
            </a:extLst>
          </p:cNvPr>
          <p:cNvSpPr txBox="1"/>
          <p:nvPr/>
        </p:nvSpPr>
        <p:spPr>
          <a:xfrm>
            <a:off x="5133791" y="550648"/>
            <a:ext cx="1718469" cy="369332"/>
          </a:xfrm>
          <a:prstGeom prst="rect">
            <a:avLst/>
          </a:prstGeom>
          <a:noFill/>
        </p:spPr>
        <p:txBody>
          <a:bodyPr wrap="square" rtlCol="0">
            <a:spAutoFit/>
          </a:bodyPr>
          <a:lstStyle/>
          <a:p>
            <a:pPr algn="ctr"/>
            <a:r>
              <a:rPr lang="en-US"/>
              <a:t>♂ xanh, nhăn</a:t>
            </a:r>
          </a:p>
        </p:txBody>
      </p:sp>
      <p:sp>
        <p:nvSpPr>
          <p:cNvPr id="30" name="TextBox 29">
            <a:extLst>
              <a:ext uri="{FF2B5EF4-FFF2-40B4-BE49-F238E27FC236}">
                <a16:creationId xmlns:a16="http://schemas.microsoft.com/office/drawing/2014/main" id="{5F09FD35-5457-313E-90CA-3EBAD5C44E36}"/>
              </a:ext>
            </a:extLst>
          </p:cNvPr>
          <p:cNvSpPr txBox="1"/>
          <p:nvPr/>
        </p:nvSpPr>
        <p:spPr>
          <a:xfrm>
            <a:off x="9035110" y="550648"/>
            <a:ext cx="1541163" cy="369332"/>
          </a:xfrm>
          <a:prstGeom prst="rect">
            <a:avLst/>
          </a:prstGeom>
          <a:noFill/>
        </p:spPr>
        <p:txBody>
          <a:bodyPr wrap="square" rtlCol="0">
            <a:spAutoFit/>
          </a:bodyPr>
          <a:lstStyle/>
          <a:p>
            <a:pPr algn="ctr"/>
            <a:r>
              <a:rPr lang="en-US"/>
              <a:t>♂ vàng, trơn</a:t>
            </a:r>
          </a:p>
        </p:txBody>
      </p:sp>
      <p:cxnSp>
        <p:nvCxnSpPr>
          <p:cNvPr id="36" name="Straight Arrow Connector 35">
            <a:extLst>
              <a:ext uri="{FF2B5EF4-FFF2-40B4-BE49-F238E27FC236}">
                <a16:creationId xmlns:a16="http://schemas.microsoft.com/office/drawing/2014/main" id="{9E593178-3DE7-F10F-C7D0-32D79E290D43}"/>
              </a:ext>
            </a:extLst>
          </p:cNvPr>
          <p:cNvCxnSpPr>
            <a:cxnSpLocks/>
          </p:cNvCxnSpPr>
          <p:nvPr/>
        </p:nvCxnSpPr>
        <p:spPr>
          <a:xfrm>
            <a:off x="5133791" y="3193609"/>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35BE407-0442-813F-09FB-18DA816095A3}"/>
              </a:ext>
            </a:extLst>
          </p:cNvPr>
          <p:cNvSpPr txBox="1"/>
          <p:nvPr/>
        </p:nvSpPr>
        <p:spPr>
          <a:xfrm>
            <a:off x="4161066" y="2016303"/>
            <a:ext cx="1854960" cy="369332"/>
          </a:xfrm>
          <a:prstGeom prst="rect">
            <a:avLst/>
          </a:prstGeom>
          <a:noFill/>
        </p:spPr>
        <p:txBody>
          <a:bodyPr wrap="square" rtlCol="0">
            <a:spAutoFit/>
          </a:bodyPr>
          <a:lstStyle/>
          <a:p>
            <a:pPr algn="ctr"/>
            <a:r>
              <a:rPr lang="en-US"/>
              <a:t>Thụ phấn chéo</a:t>
            </a:r>
          </a:p>
        </p:txBody>
      </p:sp>
      <p:sp>
        <p:nvSpPr>
          <p:cNvPr id="40" name="TextBox 39">
            <a:extLst>
              <a:ext uri="{FF2B5EF4-FFF2-40B4-BE49-F238E27FC236}">
                <a16:creationId xmlns:a16="http://schemas.microsoft.com/office/drawing/2014/main" id="{66698378-032D-CCDF-B707-852E01F2D9AA}"/>
              </a:ext>
            </a:extLst>
          </p:cNvPr>
          <p:cNvSpPr txBox="1"/>
          <p:nvPr/>
        </p:nvSpPr>
        <p:spPr>
          <a:xfrm>
            <a:off x="7992336" y="2016303"/>
            <a:ext cx="1854960" cy="369332"/>
          </a:xfrm>
          <a:prstGeom prst="rect">
            <a:avLst/>
          </a:prstGeom>
          <a:noFill/>
        </p:spPr>
        <p:txBody>
          <a:bodyPr wrap="square" rtlCol="0">
            <a:spAutoFit/>
          </a:bodyPr>
          <a:lstStyle/>
          <a:p>
            <a:pPr algn="ctr"/>
            <a:r>
              <a:rPr lang="en-US"/>
              <a:t>Thụ phấn chéo</a:t>
            </a:r>
          </a:p>
        </p:txBody>
      </p:sp>
      <p:pic>
        <p:nvPicPr>
          <p:cNvPr id="41" name="Picture 2" descr="Dihybrid Crosses — Definition &amp; Examples - Expii">
            <a:extLst>
              <a:ext uri="{FF2B5EF4-FFF2-40B4-BE49-F238E27FC236}">
                <a16:creationId xmlns:a16="http://schemas.microsoft.com/office/drawing/2014/main" id="{2AA3A3B6-5215-0784-5705-00DDAAFC06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4785827" y="2448879"/>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Dihybrid Crosses — Definition &amp; Examples - Expii">
            <a:extLst>
              <a:ext uri="{FF2B5EF4-FFF2-40B4-BE49-F238E27FC236}">
                <a16:creationId xmlns:a16="http://schemas.microsoft.com/office/drawing/2014/main" id="{D1A1EFB9-7183-FACF-25FE-F1C4D6E54B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50085" y="2448879"/>
            <a:ext cx="708147" cy="71043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602862FC-37D5-BBB9-CAD9-AE27BFEDAE05}"/>
              </a:ext>
            </a:extLst>
          </p:cNvPr>
          <p:cNvSpPr txBox="1"/>
          <p:nvPr/>
        </p:nvSpPr>
        <p:spPr>
          <a:xfrm>
            <a:off x="5860988" y="2443449"/>
            <a:ext cx="2193824" cy="369332"/>
          </a:xfrm>
          <a:prstGeom prst="rect">
            <a:avLst/>
          </a:prstGeom>
          <a:noFill/>
        </p:spPr>
        <p:txBody>
          <a:bodyPr wrap="square" rtlCol="0">
            <a:spAutoFit/>
          </a:bodyPr>
          <a:lstStyle/>
          <a:p>
            <a:pPr algn="ctr"/>
            <a:r>
              <a:rPr lang="en-US"/>
              <a:t>100% vàng, trơn</a:t>
            </a:r>
          </a:p>
        </p:txBody>
      </p:sp>
      <p:sp>
        <p:nvSpPr>
          <p:cNvPr id="44" name="TextBox 43">
            <a:extLst>
              <a:ext uri="{FF2B5EF4-FFF2-40B4-BE49-F238E27FC236}">
                <a16:creationId xmlns:a16="http://schemas.microsoft.com/office/drawing/2014/main" id="{0BB5280B-9114-D762-B7CC-5F544CC04071}"/>
              </a:ext>
            </a:extLst>
          </p:cNvPr>
          <p:cNvSpPr txBox="1"/>
          <p:nvPr/>
        </p:nvSpPr>
        <p:spPr>
          <a:xfrm>
            <a:off x="4641507" y="3497991"/>
            <a:ext cx="4784051" cy="369332"/>
          </a:xfrm>
          <a:prstGeom prst="rect">
            <a:avLst/>
          </a:prstGeom>
          <a:noFill/>
          <a:ln w="19050">
            <a:solidFill>
              <a:schemeClr val="tx1"/>
            </a:solidFill>
          </a:ln>
        </p:spPr>
        <p:txBody>
          <a:bodyPr wrap="square" rtlCol="0">
            <a:spAutoFit/>
          </a:bodyPr>
          <a:lstStyle/>
          <a:p>
            <a:pPr algn="ctr"/>
            <a:r>
              <a:rPr lang="en-US"/>
              <a:t>Thu hạt lai và gieo trồng thành cây</a:t>
            </a:r>
          </a:p>
        </p:txBody>
      </p:sp>
      <p:cxnSp>
        <p:nvCxnSpPr>
          <p:cNvPr id="46" name="Straight Arrow Connector 45">
            <a:extLst>
              <a:ext uri="{FF2B5EF4-FFF2-40B4-BE49-F238E27FC236}">
                <a16:creationId xmlns:a16="http://schemas.microsoft.com/office/drawing/2014/main" id="{E3B49B37-A935-66D9-2BD9-176F423D9173}"/>
              </a:ext>
            </a:extLst>
          </p:cNvPr>
          <p:cNvCxnSpPr>
            <a:cxnSpLocks/>
          </p:cNvCxnSpPr>
          <p:nvPr/>
        </p:nvCxnSpPr>
        <p:spPr>
          <a:xfrm>
            <a:off x="8942255" y="3193609"/>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8F152A5-8F67-4CDF-DF8E-577AD27A7682}"/>
              </a:ext>
            </a:extLst>
          </p:cNvPr>
          <p:cNvCxnSpPr>
            <a:cxnSpLocks/>
          </p:cNvCxnSpPr>
          <p:nvPr/>
        </p:nvCxnSpPr>
        <p:spPr>
          <a:xfrm>
            <a:off x="6955715" y="3867323"/>
            <a:ext cx="0" cy="3314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B67D86F-D1DC-9D09-3EF5-9C0BE1F2E92B}"/>
              </a:ext>
            </a:extLst>
          </p:cNvPr>
          <p:cNvSpPr txBox="1"/>
          <p:nvPr/>
        </p:nvSpPr>
        <p:spPr>
          <a:xfrm>
            <a:off x="6187836" y="4210163"/>
            <a:ext cx="1546329" cy="369332"/>
          </a:xfrm>
          <a:prstGeom prst="rect">
            <a:avLst/>
          </a:prstGeom>
          <a:noFill/>
          <a:ln w="19050">
            <a:solidFill>
              <a:schemeClr val="tx1"/>
            </a:solidFill>
          </a:ln>
        </p:spPr>
        <p:txBody>
          <a:bodyPr wrap="square" rtlCol="0">
            <a:spAutoFit/>
          </a:bodyPr>
          <a:lstStyle/>
          <a:p>
            <a:pPr algn="ctr"/>
            <a:r>
              <a:rPr lang="en-US"/>
              <a:t>Tự thụ phấn</a:t>
            </a:r>
          </a:p>
        </p:txBody>
      </p:sp>
      <p:cxnSp>
        <p:nvCxnSpPr>
          <p:cNvPr id="51" name="Straight Arrow Connector 50">
            <a:extLst>
              <a:ext uri="{FF2B5EF4-FFF2-40B4-BE49-F238E27FC236}">
                <a16:creationId xmlns:a16="http://schemas.microsoft.com/office/drawing/2014/main" id="{6EB58A82-48F8-BA43-BBB5-DF8A4E86068D}"/>
              </a:ext>
            </a:extLst>
          </p:cNvPr>
          <p:cNvCxnSpPr>
            <a:cxnSpLocks/>
          </p:cNvCxnSpPr>
          <p:nvPr/>
        </p:nvCxnSpPr>
        <p:spPr>
          <a:xfrm>
            <a:off x="6961000" y="4579495"/>
            <a:ext cx="0" cy="33145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C3F489-2234-E521-3306-FB0BAEAAAA33}"/>
              </a:ext>
            </a:extLst>
          </p:cNvPr>
          <p:cNvCxnSpPr>
            <a:cxnSpLocks/>
          </p:cNvCxnSpPr>
          <p:nvPr/>
        </p:nvCxnSpPr>
        <p:spPr>
          <a:xfrm>
            <a:off x="4173339" y="4904255"/>
            <a:ext cx="5488241"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12F19C2-9C84-29AA-A4AB-E7AFAD5749B8}"/>
              </a:ext>
            </a:extLst>
          </p:cNvPr>
          <p:cNvCxnSpPr>
            <a:cxnSpLocks/>
          </p:cNvCxnSpPr>
          <p:nvPr/>
        </p:nvCxnSpPr>
        <p:spPr>
          <a:xfrm>
            <a:off x="4185229"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0D2DD2D-8D23-3599-9E37-DD7F74B74C70}"/>
              </a:ext>
            </a:extLst>
          </p:cNvPr>
          <p:cNvCxnSpPr>
            <a:cxnSpLocks/>
          </p:cNvCxnSpPr>
          <p:nvPr/>
        </p:nvCxnSpPr>
        <p:spPr>
          <a:xfrm>
            <a:off x="5993025"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16E5E03-7CA6-B424-80ED-313A18C86FB9}"/>
              </a:ext>
            </a:extLst>
          </p:cNvPr>
          <p:cNvCxnSpPr>
            <a:cxnSpLocks/>
          </p:cNvCxnSpPr>
          <p:nvPr/>
        </p:nvCxnSpPr>
        <p:spPr>
          <a:xfrm>
            <a:off x="7979381" y="4910951"/>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A5CA27E-C4AB-9141-ADE9-0F317D5CDB8E}"/>
              </a:ext>
            </a:extLst>
          </p:cNvPr>
          <p:cNvCxnSpPr>
            <a:cxnSpLocks/>
          </p:cNvCxnSpPr>
          <p:nvPr/>
        </p:nvCxnSpPr>
        <p:spPr>
          <a:xfrm>
            <a:off x="9661580"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8" name="Picture 2" descr="Dihybrid Crosses — Definition &amp; Examples - Expii">
            <a:extLst>
              <a:ext uri="{FF2B5EF4-FFF2-40B4-BE49-F238E27FC236}">
                <a16:creationId xmlns:a16="http://schemas.microsoft.com/office/drawing/2014/main" id="{55F5705A-10DE-A503-844C-1D12417E2C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3825462" y="5150534"/>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Dihybrid Crosses — Definition &amp; Examples - Expii">
            <a:extLst>
              <a:ext uri="{FF2B5EF4-FFF2-40B4-BE49-F238E27FC236}">
                <a16:creationId xmlns:a16="http://schemas.microsoft.com/office/drawing/2014/main" id="{4F27E2E3-CDDB-6DB9-41F8-3A6DBF88A5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9331430" y="5221730"/>
            <a:ext cx="643259" cy="5885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ihybrid Crosses — Definition &amp; Examples - Expii">
            <a:extLst>
              <a:ext uri="{FF2B5EF4-FFF2-40B4-BE49-F238E27FC236}">
                <a16:creationId xmlns:a16="http://schemas.microsoft.com/office/drawing/2014/main" id="{4D387A6A-86AF-0679-3D42-6C1440DE3D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39" t="87570" r="39233" b="2188"/>
          <a:stretch/>
        </p:blipFill>
        <p:spPr bwMode="auto">
          <a:xfrm>
            <a:off x="5644317" y="5174249"/>
            <a:ext cx="697415" cy="7576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ihybrid Crosses — Definition &amp; Examples - Expii">
            <a:extLst>
              <a:ext uri="{FF2B5EF4-FFF2-40B4-BE49-F238E27FC236}">
                <a16:creationId xmlns:a16="http://schemas.microsoft.com/office/drawing/2014/main" id="{FCF34AB3-BFD6-516E-4C0E-9C7FD1B5E2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235" t="71143" r="22537" b="20275"/>
          <a:stretch/>
        </p:blipFill>
        <p:spPr bwMode="auto">
          <a:xfrm>
            <a:off x="7670378" y="5221731"/>
            <a:ext cx="632864" cy="588577"/>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B43E1EB7-6F29-AC59-A7E1-43788FDE0B6C}"/>
              </a:ext>
            </a:extLst>
          </p:cNvPr>
          <p:cNvSpPr txBox="1"/>
          <p:nvPr/>
        </p:nvSpPr>
        <p:spPr>
          <a:xfrm>
            <a:off x="8791136" y="5921131"/>
            <a:ext cx="1854960" cy="369332"/>
          </a:xfrm>
          <a:prstGeom prst="rect">
            <a:avLst/>
          </a:prstGeom>
          <a:noFill/>
        </p:spPr>
        <p:txBody>
          <a:bodyPr wrap="square" rtlCol="0">
            <a:spAutoFit/>
          </a:bodyPr>
          <a:lstStyle/>
          <a:p>
            <a:pPr algn="ctr"/>
            <a:r>
              <a:rPr lang="en-US"/>
              <a:t>32 xanh, nhăn</a:t>
            </a:r>
          </a:p>
        </p:txBody>
      </p:sp>
      <p:sp>
        <p:nvSpPr>
          <p:cNvPr id="71" name="TextBox 70">
            <a:extLst>
              <a:ext uri="{FF2B5EF4-FFF2-40B4-BE49-F238E27FC236}">
                <a16:creationId xmlns:a16="http://schemas.microsoft.com/office/drawing/2014/main" id="{25C0B77F-F31F-061F-0C5E-8DCD722CEADB}"/>
              </a:ext>
            </a:extLst>
          </p:cNvPr>
          <p:cNvSpPr txBox="1"/>
          <p:nvPr/>
        </p:nvSpPr>
        <p:spPr>
          <a:xfrm>
            <a:off x="6941229" y="5926274"/>
            <a:ext cx="1854960" cy="369332"/>
          </a:xfrm>
          <a:prstGeom prst="rect">
            <a:avLst/>
          </a:prstGeom>
          <a:noFill/>
        </p:spPr>
        <p:txBody>
          <a:bodyPr wrap="square" rtlCol="0">
            <a:spAutoFit/>
          </a:bodyPr>
          <a:lstStyle/>
          <a:p>
            <a:pPr algn="ctr"/>
            <a:r>
              <a:rPr lang="en-US"/>
              <a:t>101 vàng, nhăn</a:t>
            </a:r>
          </a:p>
        </p:txBody>
      </p:sp>
      <p:sp>
        <p:nvSpPr>
          <p:cNvPr id="72" name="TextBox 71">
            <a:extLst>
              <a:ext uri="{FF2B5EF4-FFF2-40B4-BE49-F238E27FC236}">
                <a16:creationId xmlns:a16="http://schemas.microsoft.com/office/drawing/2014/main" id="{8C0A57C5-C39E-6090-4791-1323D85B247F}"/>
              </a:ext>
            </a:extLst>
          </p:cNvPr>
          <p:cNvSpPr txBox="1"/>
          <p:nvPr/>
        </p:nvSpPr>
        <p:spPr>
          <a:xfrm>
            <a:off x="5047701" y="5926472"/>
            <a:ext cx="1854960" cy="369332"/>
          </a:xfrm>
          <a:prstGeom prst="rect">
            <a:avLst/>
          </a:prstGeom>
          <a:noFill/>
        </p:spPr>
        <p:txBody>
          <a:bodyPr wrap="square" rtlCol="0">
            <a:spAutoFit/>
          </a:bodyPr>
          <a:lstStyle/>
          <a:p>
            <a:pPr algn="ctr"/>
            <a:r>
              <a:rPr lang="en-US"/>
              <a:t>108 xanh, trơn</a:t>
            </a:r>
          </a:p>
        </p:txBody>
      </p:sp>
      <p:sp>
        <p:nvSpPr>
          <p:cNvPr id="73" name="TextBox 72">
            <a:extLst>
              <a:ext uri="{FF2B5EF4-FFF2-40B4-BE49-F238E27FC236}">
                <a16:creationId xmlns:a16="http://schemas.microsoft.com/office/drawing/2014/main" id="{FB0BD033-929D-8568-9EC9-3F7A35E34322}"/>
              </a:ext>
            </a:extLst>
          </p:cNvPr>
          <p:cNvSpPr txBox="1"/>
          <p:nvPr/>
        </p:nvSpPr>
        <p:spPr>
          <a:xfrm>
            <a:off x="3254936" y="5926472"/>
            <a:ext cx="1854960" cy="369332"/>
          </a:xfrm>
          <a:prstGeom prst="rect">
            <a:avLst/>
          </a:prstGeom>
          <a:noFill/>
        </p:spPr>
        <p:txBody>
          <a:bodyPr wrap="square" rtlCol="0">
            <a:spAutoFit/>
          </a:bodyPr>
          <a:lstStyle/>
          <a:p>
            <a:pPr algn="ctr"/>
            <a:r>
              <a:rPr lang="en-US"/>
              <a:t>315 vàng, trơn</a:t>
            </a:r>
          </a:p>
        </p:txBody>
      </p:sp>
      <p:sp>
        <p:nvSpPr>
          <p:cNvPr id="74" name="TextBox 73">
            <a:extLst>
              <a:ext uri="{FF2B5EF4-FFF2-40B4-BE49-F238E27FC236}">
                <a16:creationId xmlns:a16="http://schemas.microsoft.com/office/drawing/2014/main" id="{90C0C7BB-7A0C-D00C-84E8-9FC722C773DC}"/>
              </a:ext>
            </a:extLst>
          </p:cNvPr>
          <p:cNvSpPr txBox="1"/>
          <p:nvPr/>
        </p:nvSpPr>
        <p:spPr>
          <a:xfrm>
            <a:off x="3116771" y="5103192"/>
            <a:ext cx="490258" cy="461665"/>
          </a:xfrm>
          <a:prstGeom prst="rect">
            <a:avLst/>
          </a:prstGeom>
          <a:noFill/>
        </p:spPr>
        <p:txBody>
          <a:bodyPr wrap="square" rtlCol="0">
            <a:spAutoFit/>
          </a:bodyPr>
          <a:lstStyle/>
          <a:p>
            <a:r>
              <a:rPr lang="en-US" sz="2400" b="1"/>
              <a:t>F</a:t>
            </a:r>
            <a:r>
              <a:rPr lang="en-US" sz="2400" b="1" baseline="-25000"/>
              <a:t>2</a:t>
            </a:r>
            <a:endParaRPr lang="en-US" sz="2400" b="1"/>
          </a:p>
        </p:txBody>
      </p:sp>
      <p:sp>
        <p:nvSpPr>
          <p:cNvPr id="79" name="Right Brace 78">
            <a:extLst>
              <a:ext uri="{FF2B5EF4-FFF2-40B4-BE49-F238E27FC236}">
                <a16:creationId xmlns:a16="http://schemas.microsoft.com/office/drawing/2014/main" id="{FB375562-70AA-E1B9-33E8-8E2FDAD6BAE4}"/>
              </a:ext>
            </a:extLst>
          </p:cNvPr>
          <p:cNvSpPr/>
          <p:nvPr/>
        </p:nvSpPr>
        <p:spPr>
          <a:xfrm rot="5400000">
            <a:off x="4924160" y="1117904"/>
            <a:ext cx="235175" cy="13009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Right Brace 83">
            <a:extLst>
              <a:ext uri="{FF2B5EF4-FFF2-40B4-BE49-F238E27FC236}">
                <a16:creationId xmlns:a16="http://schemas.microsoft.com/office/drawing/2014/main" id="{601781B1-31B8-507E-F953-ED503EE425EA}"/>
              </a:ext>
            </a:extLst>
          </p:cNvPr>
          <p:cNvSpPr/>
          <p:nvPr/>
        </p:nvSpPr>
        <p:spPr>
          <a:xfrm rot="5400000">
            <a:off x="8768023" y="1090722"/>
            <a:ext cx="235175" cy="13009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TextBox 85">
            <a:extLst>
              <a:ext uri="{FF2B5EF4-FFF2-40B4-BE49-F238E27FC236}">
                <a16:creationId xmlns:a16="http://schemas.microsoft.com/office/drawing/2014/main" id="{EA34B036-D9F5-997F-EDD5-AA6A4E607DD0}"/>
              </a:ext>
            </a:extLst>
          </p:cNvPr>
          <p:cNvSpPr txBox="1"/>
          <p:nvPr/>
        </p:nvSpPr>
        <p:spPr>
          <a:xfrm>
            <a:off x="2309274" y="2635694"/>
            <a:ext cx="2186000" cy="369332"/>
          </a:xfrm>
          <a:prstGeom prst="rect">
            <a:avLst/>
          </a:prstGeom>
          <a:noFill/>
        </p:spPr>
        <p:txBody>
          <a:bodyPr wrap="square">
            <a:spAutoFit/>
          </a:bodyPr>
          <a:lstStyle/>
          <a:p>
            <a:r>
              <a:rPr lang="en-US" sz="1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15 cây F</a:t>
            </a:r>
            <a:r>
              <a:rPr lang="en-US" sz="18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1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tự thụ phấn</a:t>
            </a:r>
            <a:endParaRPr lang="en-US" i="1"/>
          </a:p>
        </p:txBody>
      </p:sp>
      <p:pic>
        <p:nvPicPr>
          <p:cNvPr id="2060" name="Picture 12" descr="Explain Yourself">
            <a:extLst>
              <a:ext uri="{FF2B5EF4-FFF2-40B4-BE49-F238E27FC236}">
                <a16:creationId xmlns:a16="http://schemas.microsoft.com/office/drawing/2014/main" id="{ACE176BD-0B03-1B57-F0FE-29E08CC23E0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1500" b="91400" l="10300" r="38100">
                        <a14:foregroundMark x1="11000" y1="75100" x2="15400" y2="81500"/>
                        <a14:foregroundMark x1="15400" y1="81500" x2="25200" y2="89100"/>
                        <a14:foregroundMark x1="25200" y1="89100" x2="31200" y2="91300"/>
                        <a14:foregroundMark x1="11300" y1="76300" x2="10300" y2="76800"/>
                        <a14:foregroundMark x1="16300" y1="81600" x2="18500" y2="83300"/>
                        <a14:foregroundMark x1="13700" y1="78400" x2="15200" y2="79600"/>
                        <a14:foregroundMark x1="25100" y1="88900" x2="31800" y2="91400"/>
                        <a14:foregroundMark x1="28000" y1="90300" x2="30100" y2="90300"/>
                        <a14:foregroundMark x1="26000" y1="89500" x2="27000" y2="89400"/>
                      </a14:backgroundRemoval>
                    </a14:imgEffect>
                  </a14:imgLayer>
                </a14:imgProps>
              </a:ext>
              <a:ext uri="{28A0092B-C50C-407E-A947-70E740481C1C}">
                <a14:useLocalDpi xmlns:a14="http://schemas.microsoft.com/office/drawing/2010/main" val="0"/>
              </a:ext>
            </a:extLst>
          </a:blip>
          <a:srcRect l="8573" t="69083" r="58585" b="6237"/>
          <a:stretch/>
        </p:blipFill>
        <p:spPr bwMode="auto">
          <a:xfrm rot="19087274">
            <a:off x="6043162" y="1847022"/>
            <a:ext cx="2252296" cy="169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15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8" name="Rectangle: Rounded Corners 7">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37" name="Group 36">
            <a:extLst>
              <a:ext uri="{FF2B5EF4-FFF2-40B4-BE49-F238E27FC236}">
                <a16:creationId xmlns:a16="http://schemas.microsoft.com/office/drawing/2014/main" id="{DAF36473-0436-84EA-BCD7-B7367F29FE66}"/>
              </a:ext>
            </a:extLst>
          </p:cNvPr>
          <p:cNvGrpSpPr/>
          <p:nvPr/>
        </p:nvGrpSpPr>
        <p:grpSpPr>
          <a:xfrm>
            <a:off x="3288146" y="1171261"/>
            <a:ext cx="8744908" cy="5615425"/>
            <a:chOff x="3288146" y="1171261"/>
            <a:chExt cx="8744908" cy="5615425"/>
          </a:xfrm>
        </p:grpSpPr>
        <p:pic>
          <p:nvPicPr>
            <p:cNvPr id="4098" name="Picture 2" descr="Mendelian Genetics. - ppt download">
              <a:extLst>
                <a:ext uri="{FF2B5EF4-FFF2-40B4-BE49-F238E27FC236}">
                  <a16:creationId xmlns:a16="http://schemas.microsoft.com/office/drawing/2014/main" id="{B6762FF7-5E97-F4D5-2BAD-9CD38E9EFF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7" t="7690" r="3149" b="10430"/>
            <a:stretch/>
          </p:blipFill>
          <p:spPr bwMode="auto">
            <a:xfrm>
              <a:off x="3288146" y="1171261"/>
              <a:ext cx="8615883" cy="56154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9A32442A-88F5-1D09-AB08-56AB1BAF6E54}"/>
                </a:ext>
              </a:extLst>
            </p:cNvPr>
            <p:cNvSpPr/>
            <p:nvPr/>
          </p:nvSpPr>
          <p:spPr>
            <a:xfrm>
              <a:off x="3332231" y="1629876"/>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17" name="Rectangle 16">
              <a:extLst>
                <a:ext uri="{FF2B5EF4-FFF2-40B4-BE49-F238E27FC236}">
                  <a16:creationId xmlns:a16="http://schemas.microsoft.com/office/drawing/2014/main" id="{116443B6-6BF1-6846-2FA2-13C71132E4C9}"/>
                </a:ext>
              </a:extLst>
            </p:cNvPr>
            <p:cNvSpPr/>
            <p:nvPr/>
          </p:nvSpPr>
          <p:spPr>
            <a:xfrm>
              <a:off x="5060054" y="1649735"/>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Xanh, nhăn</a:t>
              </a:r>
            </a:p>
          </p:txBody>
        </p:sp>
        <p:sp>
          <p:nvSpPr>
            <p:cNvPr id="18" name="Rectangle 17">
              <a:extLst>
                <a:ext uri="{FF2B5EF4-FFF2-40B4-BE49-F238E27FC236}">
                  <a16:creationId xmlns:a16="http://schemas.microsoft.com/office/drawing/2014/main" id="{4CB5504F-7DC5-1548-F3D7-D295A3989906}"/>
                </a:ext>
              </a:extLst>
            </p:cNvPr>
            <p:cNvSpPr/>
            <p:nvPr/>
          </p:nvSpPr>
          <p:spPr>
            <a:xfrm>
              <a:off x="4212972" y="1171261"/>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a:t>
              </a:r>
              <a:r>
                <a:rPr lang="en-US" sz="2000" b="1" baseline="-25000">
                  <a:solidFill>
                    <a:srgbClr val="FF0000"/>
                  </a:solidFill>
                  <a:latin typeface="Times New Roman" panose="02020603050405020304" pitchFamily="18" charset="0"/>
                  <a:cs typeface="Times New Roman" panose="02020603050405020304" pitchFamily="18" charset="0"/>
                </a:rPr>
                <a:t>thuần chủng</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BD473AF0-CE36-89A3-9D81-308CA2A6F04A}"/>
                </a:ext>
              </a:extLst>
            </p:cNvPr>
            <p:cNvSpPr/>
            <p:nvPr/>
          </p:nvSpPr>
          <p:spPr>
            <a:xfrm>
              <a:off x="9398237" y="1171261"/>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a:t>
              </a:r>
              <a:r>
                <a:rPr lang="en-US" sz="2000" b="1" baseline="-25000">
                  <a:solidFill>
                    <a:srgbClr val="FF0000"/>
                  </a:solidFill>
                  <a:latin typeface="Times New Roman" panose="02020603050405020304" pitchFamily="18" charset="0"/>
                  <a:cs typeface="Times New Roman" panose="02020603050405020304" pitchFamily="18" charset="0"/>
                </a:rPr>
                <a:t>thuần chủng</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14E9777-A48D-F3C1-2BBF-AE9921CE3B61}"/>
                </a:ext>
              </a:extLst>
            </p:cNvPr>
            <p:cNvSpPr/>
            <p:nvPr/>
          </p:nvSpPr>
          <p:spPr>
            <a:xfrm>
              <a:off x="8571799" y="1629876"/>
              <a:ext cx="1666115"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nhăn</a:t>
              </a:r>
            </a:p>
          </p:txBody>
        </p:sp>
        <p:sp>
          <p:nvSpPr>
            <p:cNvPr id="21" name="Rectangle 20">
              <a:extLst>
                <a:ext uri="{FF2B5EF4-FFF2-40B4-BE49-F238E27FC236}">
                  <a16:creationId xmlns:a16="http://schemas.microsoft.com/office/drawing/2014/main" id="{50CE3110-FC9D-B209-BF50-2FA7A6E0FE3E}"/>
                </a:ext>
              </a:extLst>
            </p:cNvPr>
            <p:cNvSpPr/>
            <p:nvPr/>
          </p:nvSpPr>
          <p:spPr>
            <a:xfrm>
              <a:off x="10619381" y="1649735"/>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Xanh, trơn</a:t>
              </a:r>
            </a:p>
          </p:txBody>
        </p:sp>
        <p:sp>
          <p:nvSpPr>
            <p:cNvPr id="22" name="Rectangle 21">
              <a:extLst>
                <a:ext uri="{FF2B5EF4-FFF2-40B4-BE49-F238E27FC236}">
                  <a16:creationId xmlns:a16="http://schemas.microsoft.com/office/drawing/2014/main" id="{A15B1021-8023-5148-5049-A2F493ED9F77}"/>
                </a:ext>
              </a:extLst>
            </p:cNvPr>
            <p:cNvSpPr/>
            <p:nvPr/>
          </p:nvSpPr>
          <p:spPr>
            <a:xfrm>
              <a:off x="6877634" y="2270810"/>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Thế hệ 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1BDE2467-9D90-87A7-9A18-E46166CFBFA5}"/>
                </a:ext>
              </a:extLst>
            </p:cNvPr>
            <p:cNvSpPr/>
            <p:nvPr/>
          </p:nvSpPr>
          <p:spPr>
            <a:xfrm>
              <a:off x="6658852" y="2731288"/>
              <a:ext cx="2041437"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Tất cả vàng, trơn</a:t>
              </a:r>
            </a:p>
          </p:txBody>
        </p:sp>
        <p:sp>
          <p:nvSpPr>
            <p:cNvPr id="24" name="Rectangle 23">
              <a:extLst>
                <a:ext uri="{FF2B5EF4-FFF2-40B4-BE49-F238E27FC236}">
                  <a16:creationId xmlns:a16="http://schemas.microsoft.com/office/drawing/2014/main" id="{F6167F24-2E89-33B8-DE58-0C5B651DD6F7}"/>
                </a:ext>
              </a:extLst>
            </p:cNvPr>
            <p:cNvSpPr/>
            <p:nvPr/>
          </p:nvSpPr>
          <p:spPr>
            <a:xfrm>
              <a:off x="4903448" y="4320508"/>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E9329AE1-610F-9EF9-2315-F13ED7FD51A5}"/>
                </a:ext>
              </a:extLst>
            </p:cNvPr>
            <p:cNvSpPr/>
            <p:nvPr/>
          </p:nvSpPr>
          <p:spPr>
            <a:xfrm>
              <a:off x="5560263" y="4322838"/>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FA01FB24-0B17-6A39-8271-9F720258D37A}"/>
                </a:ext>
              </a:extLst>
            </p:cNvPr>
            <p:cNvSpPr/>
            <p:nvPr/>
          </p:nvSpPr>
          <p:spPr>
            <a:xfrm>
              <a:off x="6063277" y="4320508"/>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27" name="Rectangle 26">
              <a:extLst>
                <a:ext uri="{FF2B5EF4-FFF2-40B4-BE49-F238E27FC236}">
                  <a16:creationId xmlns:a16="http://schemas.microsoft.com/office/drawing/2014/main" id="{CB7163C2-200C-D0AE-393F-3AA1B81D93D9}"/>
                </a:ext>
              </a:extLst>
            </p:cNvPr>
            <p:cNvSpPr/>
            <p:nvPr/>
          </p:nvSpPr>
          <p:spPr>
            <a:xfrm>
              <a:off x="7769595" y="4322838"/>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28" name="Rectangle 27">
              <a:extLst>
                <a:ext uri="{FF2B5EF4-FFF2-40B4-BE49-F238E27FC236}">
                  <a16:creationId xmlns:a16="http://schemas.microsoft.com/office/drawing/2014/main" id="{6C806BEA-EF51-6E39-7F8D-C18D4C363C80}"/>
                </a:ext>
              </a:extLst>
            </p:cNvPr>
            <p:cNvSpPr/>
            <p:nvPr/>
          </p:nvSpPr>
          <p:spPr>
            <a:xfrm>
              <a:off x="4745438" y="1629876"/>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29" name="Rectangle 28">
              <a:extLst>
                <a:ext uri="{FF2B5EF4-FFF2-40B4-BE49-F238E27FC236}">
                  <a16:creationId xmlns:a16="http://schemas.microsoft.com/office/drawing/2014/main" id="{2A39B9E2-D539-6AC1-C086-4F7E6256395B}"/>
                </a:ext>
              </a:extLst>
            </p:cNvPr>
            <p:cNvSpPr/>
            <p:nvPr/>
          </p:nvSpPr>
          <p:spPr>
            <a:xfrm>
              <a:off x="10237914" y="1629876"/>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0" name="Rectangle 29">
              <a:extLst>
                <a:ext uri="{FF2B5EF4-FFF2-40B4-BE49-F238E27FC236}">
                  <a16:creationId xmlns:a16="http://schemas.microsoft.com/office/drawing/2014/main" id="{48C81F67-B90F-F679-261A-95ED23EBCD5D}"/>
                </a:ext>
              </a:extLst>
            </p:cNvPr>
            <p:cNvSpPr/>
            <p:nvPr/>
          </p:nvSpPr>
          <p:spPr>
            <a:xfrm>
              <a:off x="7415243" y="4351083"/>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1" name="Rectangle 30">
              <a:extLst>
                <a:ext uri="{FF2B5EF4-FFF2-40B4-BE49-F238E27FC236}">
                  <a16:creationId xmlns:a16="http://schemas.microsoft.com/office/drawing/2014/main" id="{F0C765BF-90BA-2220-5DDE-3C75C7EE76EA}"/>
                </a:ext>
              </a:extLst>
            </p:cNvPr>
            <p:cNvSpPr/>
            <p:nvPr/>
          </p:nvSpPr>
          <p:spPr>
            <a:xfrm>
              <a:off x="5289590" y="4322838"/>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2" name="Rectangle 31">
              <a:extLst>
                <a:ext uri="{FF2B5EF4-FFF2-40B4-BE49-F238E27FC236}">
                  <a16:creationId xmlns:a16="http://schemas.microsoft.com/office/drawing/2014/main" id="{27F47290-FF00-DD3C-296A-AF502813DE83}"/>
                </a:ext>
              </a:extLst>
            </p:cNvPr>
            <p:cNvSpPr/>
            <p:nvPr/>
          </p:nvSpPr>
          <p:spPr>
            <a:xfrm>
              <a:off x="3467335" y="5504420"/>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2</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93548BBB-6D77-A98A-85B2-59133B1898B3}"/>
                </a:ext>
              </a:extLst>
            </p:cNvPr>
            <p:cNvSpPr/>
            <p:nvPr/>
          </p:nvSpPr>
          <p:spPr>
            <a:xfrm>
              <a:off x="4903448" y="5552432"/>
              <a:ext cx="20045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9/16</a:t>
              </a:r>
              <a:r>
                <a:rPr lang="en-US" b="1">
                  <a:solidFill>
                    <a:schemeClr val="tx1"/>
                  </a:solidFill>
                  <a:latin typeface="Times New Roman" panose="02020603050405020304" pitchFamily="18" charset="0"/>
                  <a:cs typeface="Times New Roman" panose="02020603050405020304" pitchFamily="18" charset="0"/>
                </a:rPr>
                <a:t> vàng, trơn</a:t>
              </a:r>
            </a:p>
          </p:txBody>
        </p:sp>
        <p:sp>
          <p:nvSpPr>
            <p:cNvPr id="34" name="Rectangle 33">
              <a:extLst>
                <a:ext uri="{FF2B5EF4-FFF2-40B4-BE49-F238E27FC236}">
                  <a16:creationId xmlns:a16="http://schemas.microsoft.com/office/drawing/2014/main" id="{E043536F-C2C5-A3AE-C75E-D950DC6BFC3C}"/>
                </a:ext>
              </a:extLst>
            </p:cNvPr>
            <p:cNvSpPr/>
            <p:nvPr/>
          </p:nvSpPr>
          <p:spPr>
            <a:xfrm>
              <a:off x="4903449" y="6240549"/>
              <a:ext cx="2256080"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3/16</a:t>
              </a:r>
              <a:r>
                <a:rPr lang="en-US" b="1">
                  <a:solidFill>
                    <a:schemeClr val="tx1"/>
                  </a:solidFill>
                  <a:latin typeface="Times New Roman" panose="02020603050405020304" pitchFamily="18" charset="0"/>
                  <a:cs typeface="Times New Roman" panose="02020603050405020304" pitchFamily="18" charset="0"/>
                </a:rPr>
                <a:t> vàng, nhăn</a:t>
              </a:r>
            </a:p>
          </p:txBody>
        </p:sp>
        <p:sp>
          <p:nvSpPr>
            <p:cNvPr id="35" name="Rectangle 34">
              <a:extLst>
                <a:ext uri="{FF2B5EF4-FFF2-40B4-BE49-F238E27FC236}">
                  <a16:creationId xmlns:a16="http://schemas.microsoft.com/office/drawing/2014/main" id="{36B90A1A-7726-5F6B-B579-E700CBBBA842}"/>
                </a:ext>
              </a:extLst>
            </p:cNvPr>
            <p:cNvSpPr/>
            <p:nvPr/>
          </p:nvSpPr>
          <p:spPr>
            <a:xfrm>
              <a:off x="8311495" y="5552432"/>
              <a:ext cx="2004572"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3/16</a:t>
              </a:r>
              <a:r>
                <a:rPr lang="en-US" b="1">
                  <a:solidFill>
                    <a:schemeClr val="tx1"/>
                  </a:solidFill>
                  <a:latin typeface="Times New Roman" panose="02020603050405020304" pitchFamily="18" charset="0"/>
                  <a:cs typeface="Times New Roman" panose="02020603050405020304" pitchFamily="18" charset="0"/>
                </a:rPr>
                <a:t> xanh, trơn</a:t>
              </a:r>
            </a:p>
          </p:txBody>
        </p:sp>
        <p:sp>
          <p:nvSpPr>
            <p:cNvPr id="36" name="Rectangle 35">
              <a:extLst>
                <a:ext uri="{FF2B5EF4-FFF2-40B4-BE49-F238E27FC236}">
                  <a16:creationId xmlns:a16="http://schemas.microsoft.com/office/drawing/2014/main" id="{9A130ED6-7A88-A0CF-3E22-274C0DAF8BBF}"/>
                </a:ext>
              </a:extLst>
            </p:cNvPr>
            <p:cNvSpPr/>
            <p:nvPr/>
          </p:nvSpPr>
          <p:spPr>
            <a:xfrm>
              <a:off x="8311495" y="6240549"/>
              <a:ext cx="2189696"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1/16 </a:t>
              </a:r>
              <a:r>
                <a:rPr lang="en-US" b="1">
                  <a:solidFill>
                    <a:schemeClr val="tx1"/>
                  </a:solidFill>
                  <a:latin typeface="Times New Roman" panose="02020603050405020304" pitchFamily="18" charset="0"/>
                  <a:cs typeface="Times New Roman" panose="02020603050405020304" pitchFamily="18" charset="0"/>
                </a:rPr>
                <a:t>xanh, nhăn</a:t>
              </a:r>
            </a:p>
          </p:txBody>
        </p:sp>
      </p:grpSp>
    </p:spTree>
    <p:extLst>
      <p:ext uri="{BB962C8B-B14F-4D97-AF65-F5344CB8AC3E}">
        <p14:creationId xmlns:p14="http://schemas.microsoft.com/office/powerpoint/2010/main" val="2111241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110+ Image Of Pea Pods Growing In Kitchen Garden Pea Plants Stock Photos,  Pictures &amp; Royalty-Free Images - iStock">
            <a:extLst>
              <a:ext uri="{FF2B5EF4-FFF2-40B4-BE49-F238E27FC236}">
                <a16:creationId xmlns:a16="http://schemas.microsoft.com/office/drawing/2014/main" id="{65CBE13B-E9D9-83F4-AC3B-DED0C7702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994" y="0"/>
            <a:ext cx="3445713" cy="22971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id="{3FC459C7-A6DB-40E7-3FCC-C7770FBC0B50}"/>
              </a:ext>
            </a:extLst>
          </p:cNvPr>
          <p:cNvGrpSpPr/>
          <p:nvPr/>
        </p:nvGrpSpPr>
        <p:grpSpPr>
          <a:xfrm>
            <a:off x="1271930" y="1941220"/>
            <a:ext cx="10317949" cy="3382496"/>
            <a:chOff x="4280290" y="868655"/>
            <a:chExt cx="10317949" cy="3382496"/>
          </a:xfrm>
        </p:grpSpPr>
        <p:grpSp>
          <p:nvGrpSpPr>
            <p:cNvPr id="12" name="Group 11">
              <a:extLst>
                <a:ext uri="{FF2B5EF4-FFF2-40B4-BE49-F238E27FC236}">
                  <a16:creationId xmlns:a16="http://schemas.microsoft.com/office/drawing/2014/main" id="{B392D773-AE9F-C820-21CC-FE9EC01243D0}"/>
                </a:ext>
              </a:extLst>
            </p:cNvPr>
            <p:cNvGrpSpPr/>
            <p:nvPr/>
          </p:nvGrpSpPr>
          <p:grpSpPr>
            <a:xfrm>
              <a:off x="4874928" y="1087729"/>
              <a:ext cx="9723311" cy="3163422"/>
              <a:chOff x="1431353" y="4953000"/>
              <a:chExt cx="13015560" cy="6010647"/>
            </a:xfrm>
          </p:grpSpPr>
          <p:sp>
            <p:nvSpPr>
              <p:cNvPr id="14" name="Rectangle 13">
                <a:extLst>
                  <a:ext uri="{FF2B5EF4-FFF2-40B4-BE49-F238E27FC236}">
                    <a16:creationId xmlns:a16="http://schemas.microsoft.com/office/drawing/2014/main" id="{65920D1D-4230-A09C-1F85-91AB1A2BE39F}"/>
                  </a:ext>
                </a:extLst>
              </p:cNvPr>
              <p:cNvSpPr/>
              <p:nvPr/>
            </p:nvSpPr>
            <p:spPr>
              <a:xfrm>
                <a:off x="1431353" y="4953000"/>
                <a:ext cx="13015560" cy="6010647"/>
              </a:xfrm>
              <a:custGeom>
                <a:avLst/>
                <a:gdLst>
                  <a:gd name="connsiteX0" fmla="*/ 0 w 13015560"/>
                  <a:gd name="connsiteY0" fmla="*/ 0 h 6010647"/>
                  <a:gd name="connsiteX1" fmla="*/ 201150 w 13015560"/>
                  <a:gd name="connsiteY1" fmla="*/ 0 h 6010647"/>
                  <a:gd name="connsiteX2" fmla="*/ 662610 w 13015560"/>
                  <a:gd name="connsiteY2" fmla="*/ 0 h 6010647"/>
                  <a:gd name="connsiteX3" fmla="*/ 1384382 w 13015560"/>
                  <a:gd name="connsiteY3" fmla="*/ 0 h 6010647"/>
                  <a:gd name="connsiteX4" fmla="*/ 2106154 w 13015560"/>
                  <a:gd name="connsiteY4" fmla="*/ 0 h 6010647"/>
                  <a:gd name="connsiteX5" fmla="*/ 2697771 w 13015560"/>
                  <a:gd name="connsiteY5" fmla="*/ 0 h 6010647"/>
                  <a:gd name="connsiteX6" fmla="*/ 2898920 w 13015560"/>
                  <a:gd name="connsiteY6" fmla="*/ 0 h 6010647"/>
                  <a:gd name="connsiteX7" fmla="*/ 3750848 w 13015560"/>
                  <a:gd name="connsiteY7" fmla="*/ 0 h 6010647"/>
                  <a:gd name="connsiteX8" fmla="*/ 4212309 w 13015560"/>
                  <a:gd name="connsiteY8" fmla="*/ 0 h 6010647"/>
                  <a:gd name="connsiteX9" fmla="*/ 4413458 w 13015560"/>
                  <a:gd name="connsiteY9" fmla="*/ 0 h 6010647"/>
                  <a:gd name="connsiteX10" fmla="*/ 5265386 w 13015560"/>
                  <a:gd name="connsiteY10" fmla="*/ 0 h 6010647"/>
                  <a:gd name="connsiteX11" fmla="*/ 5857002 w 13015560"/>
                  <a:gd name="connsiteY11" fmla="*/ 0 h 6010647"/>
                  <a:gd name="connsiteX12" fmla="*/ 6578774 w 13015560"/>
                  <a:gd name="connsiteY12" fmla="*/ 0 h 6010647"/>
                  <a:gd name="connsiteX13" fmla="*/ 6779924 w 13015560"/>
                  <a:gd name="connsiteY13" fmla="*/ 0 h 6010647"/>
                  <a:gd name="connsiteX14" fmla="*/ 7631851 w 13015560"/>
                  <a:gd name="connsiteY14" fmla="*/ 0 h 6010647"/>
                  <a:gd name="connsiteX15" fmla="*/ 8093312 w 13015560"/>
                  <a:gd name="connsiteY15" fmla="*/ 0 h 6010647"/>
                  <a:gd name="connsiteX16" fmla="*/ 8424617 w 13015560"/>
                  <a:gd name="connsiteY16" fmla="*/ 0 h 6010647"/>
                  <a:gd name="connsiteX17" fmla="*/ 9276545 w 13015560"/>
                  <a:gd name="connsiteY17" fmla="*/ 0 h 6010647"/>
                  <a:gd name="connsiteX18" fmla="*/ 9607850 w 13015560"/>
                  <a:gd name="connsiteY18" fmla="*/ 0 h 6010647"/>
                  <a:gd name="connsiteX19" fmla="*/ 10329622 w 13015560"/>
                  <a:gd name="connsiteY19" fmla="*/ 0 h 6010647"/>
                  <a:gd name="connsiteX20" fmla="*/ 10791082 w 13015560"/>
                  <a:gd name="connsiteY20" fmla="*/ 0 h 6010647"/>
                  <a:gd name="connsiteX21" fmla="*/ 10992232 w 13015560"/>
                  <a:gd name="connsiteY21" fmla="*/ 0 h 6010647"/>
                  <a:gd name="connsiteX22" fmla="*/ 11714004 w 13015560"/>
                  <a:gd name="connsiteY22" fmla="*/ 0 h 6010647"/>
                  <a:gd name="connsiteX23" fmla="*/ 13015560 w 13015560"/>
                  <a:gd name="connsiteY23" fmla="*/ 0 h 6010647"/>
                  <a:gd name="connsiteX24" fmla="*/ 13015560 w 13015560"/>
                  <a:gd name="connsiteY24" fmla="*/ 426210 h 6010647"/>
                  <a:gd name="connsiteX25" fmla="*/ 13015560 w 13015560"/>
                  <a:gd name="connsiteY25" fmla="*/ 792313 h 6010647"/>
                  <a:gd name="connsiteX26" fmla="*/ 13015560 w 13015560"/>
                  <a:gd name="connsiteY26" fmla="*/ 1278629 h 6010647"/>
                  <a:gd name="connsiteX27" fmla="*/ 13015560 w 13015560"/>
                  <a:gd name="connsiteY27" fmla="*/ 1704838 h 6010647"/>
                  <a:gd name="connsiteX28" fmla="*/ 13015560 w 13015560"/>
                  <a:gd name="connsiteY28" fmla="*/ 2191154 h 6010647"/>
                  <a:gd name="connsiteX29" fmla="*/ 13015560 w 13015560"/>
                  <a:gd name="connsiteY29" fmla="*/ 2857789 h 6010647"/>
                  <a:gd name="connsiteX30" fmla="*/ 13015560 w 13015560"/>
                  <a:gd name="connsiteY30" fmla="*/ 3283999 h 6010647"/>
                  <a:gd name="connsiteX31" fmla="*/ 13015560 w 13015560"/>
                  <a:gd name="connsiteY31" fmla="*/ 3650102 h 6010647"/>
                  <a:gd name="connsiteX32" fmla="*/ 13015560 w 13015560"/>
                  <a:gd name="connsiteY32" fmla="*/ 4076312 h 6010647"/>
                  <a:gd name="connsiteX33" fmla="*/ 13015560 w 13015560"/>
                  <a:gd name="connsiteY33" fmla="*/ 4442415 h 6010647"/>
                  <a:gd name="connsiteX34" fmla="*/ 13015560 w 13015560"/>
                  <a:gd name="connsiteY34" fmla="*/ 5048943 h 6010647"/>
                  <a:gd name="connsiteX35" fmla="*/ 13015560 w 13015560"/>
                  <a:gd name="connsiteY35" fmla="*/ 6010647 h 6010647"/>
                  <a:gd name="connsiteX36" fmla="*/ 12423944 w 13015560"/>
                  <a:gd name="connsiteY36" fmla="*/ 6010647 h 6010647"/>
                  <a:gd name="connsiteX37" fmla="*/ 11962483 w 13015560"/>
                  <a:gd name="connsiteY37" fmla="*/ 6010647 h 6010647"/>
                  <a:gd name="connsiteX38" fmla="*/ 11631178 w 13015560"/>
                  <a:gd name="connsiteY38" fmla="*/ 6010647 h 6010647"/>
                  <a:gd name="connsiteX39" fmla="*/ 10779250 w 13015560"/>
                  <a:gd name="connsiteY39" fmla="*/ 6010647 h 6010647"/>
                  <a:gd name="connsiteX40" fmla="*/ 10317789 w 13015560"/>
                  <a:gd name="connsiteY40" fmla="*/ 6010647 h 6010647"/>
                  <a:gd name="connsiteX41" fmla="*/ 9465862 w 13015560"/>
                  <a:gd name="connsiteY41" fmla="*/ 6010647 h 6010647"/>
                  <a:gd name="connsiteX42" fmla="*/ 8874245 w 13015560"/>
                  <a:gd name="connsiteY42" fmla="*/ 6010647 h 6010647"/>
                  <a:gd name="connsiteX43" fmla="*/ 8152473 w 13015560"/>
                  <a:gd name="connsiteY43" fmla="*/ 6010647 h 6010647"/>
                  <a:gd name="connsiteX44" fmla="*/ 7430702 w 13015560"/>
                  <a:gd name="connsiteY44" fmla="*/ 6010647 h 6010647"/>
                  <a:gd name="connsiteX45" fmla="*/ 6839085 w 13015560"/>
                  <a:gd name="connsiteY45" fmla="*/ 6010647 h 6010647"/>
                  <a:gd name="connsiteX46" fmla="*/ 6117313 w 13015560"/>
                  <a:gd name="connsiteY46" fmla="*/ 6010647 h 6010647"/>
                  <a:gd name="connsiteX47" fmla="*/ 5655852 w 13015560"/>
                  <a:gd name="connsiteY47" fmla="*/ 6010647 h 6010647"/>
                  <a:gd name="connsiteX48" fmla="*/ 5324547 w 13015560"/>
                  <a:gd name="connsiteY48" fmla="*/ 6010647 h 6010647"/>
                  <a:gd name="connsiteX49" fmla="*/ 4472620 w 13015560"/>
                  <a:gd name="connsiteY49" fmla="*/ 6010647 h 6010647"/>
                  <a:gd name="connsiteX50" fmla="*/ 4141315 w 13015560"/>
                  <a:gd name="connsiteY50" fmla="*/ 6010647 h 6010647"/>
                  <a:gd name="connsiteX51" fmla="*/ 3419543 w 13015560"/>
                  <a:gd name="connsiteY51" fmla="*/ 6010647 h 6010647"/>
                  <a:gd name="connsiteX52" fmla="*/ 2958082 w 13015560"/>
                  <a:gd name="connsiteY52" fmla="*/ 6010647 h 6010647"/>
                  <a:gd name="connsiteX53" fmla="*/ 2236310 w 13015560"/>
                  <a:gd name="connsiteY53" fmla="*/ 6010647 h 6010647"/>
                  <a:gd name="connsiteX54" fmla="*/ 1384382 w 13015560"/>
                  <a:gd name="connsiteY54" fmla="*/ 6010647 h 6010647"/>
                  <a:gd name="connsiteX55" fmla="*/ 662610 w 13015560"/>
                  <a:gd name="connsiteY55" fmla="*/ 6010647 h 6010647"/>
                  <a:gd name="connsiteX56" fmla="*/ 0 w 13015560"/>
                  <a:gd name="connsiteY56" fmla="*/ 6010647 h 6010647"/>
                  <a:gd name="connsiteX57" fmla="*/ 0 w 13015560"/>
                  <a:gd name="connsiteY57" fmla="*/ 5404118 h 6010647"/>
                  <a:gd name="connsiteX58" fmla="*/ 0 w 13015560"/>
                  <a:gd name="connsiteY58" fmla="*/ 4797589 h 6010647"/>
                  <a:gd name="connsiteX59" fmla="*/ 0 w 13015560"/>
                  <a:gd name="connsiteY59" fmla="*/ 4130954 h 6010647"/>
                  <a:gd name="connsiteX60" fmla="*/ 0 w 13015560"/>
                  <a:gd name="connsiteY60" fmla="*/ 3764851 h 6010647"/>
                  <a:gd name="connsiteX61" fmla="*/ 0 w 13015560"/>
                  <a:gd name="connsiteY61" fmla="*/ 3278535 h 6010647"/>
                  <a:gd name="connsiteX62" fmla="*/ 0 w 13015560"/>
                  <a:gd name="connsiteY62" fmla="*/ 2611899 h 6010647"/>
                  <a:gd name="connsiteX63" fmla="*/ 0 w 13015560"/>
                  <a:gd name="connsiteY63" fmla="*/ 1945264 h 6010647"/>
                  <a:gd name="connsiteX64" fmla="*/ 0 w 13015560"/>
                  <a:gd name="connsiteY64" fmla="*/ 1579161 h 6010647"/>
                  <a:gd name="connsiteX65" fmla="*/ 0 w 13015560"/>
                  <a:gd name="connsiteY65" fmla="*/ 972632 h 6010647"/>
                  <a:gd name="connsiteX66" fmla="*/ 0 w 13015560"/>
                  <a:gd name="connsiteY66" fmla="*/ 486316 h 6010647"/>
                  <a:gd name="connsiteX67" fmla="*/ 0 w 13015560"/>
                  <a:gd name="connsiteY67" fmla="*/ 0 h 601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15560" h="6010647" fill="none" extrusionOk="0">
                    <a:moveTo>
                      <a:pt x="0" y="0"/>
                    </a:moveTo>
                    <a:cubicBezTo>
                      <a:pt x="88438" y="-7190"/>
                      <a:pt x="112014" y="9906"/>
                      <a:pt x="201150" y="0"/>
                    </a:cubicBezTo>
                    <a:cubicBezTo>
                      <a:pt x="290286" y="-9906"/>
                      <a:pt x="560104" y="30466"/>
                      <a:pt x="662610" y="0"/>
                    </a:cubicBezTo>
                    <a:cubicBezTo>
                      <a:pt x="765116" y="-30466"/>
                      <a:pt x="1051884" y="35369"/>
                      <a:pt x="1384382" y="0"/>
                    </a:cubicBezTo>
                    <a:cubicBezTo>
                      <a:pt x="1716880" y="-35369"/>
                      <a:pt x="1762661" y="55112"/>
                      <a:pt x="2106154" y="0"/>
                    </a:cubicBezTo>
                    <a:cubicBezTo>
                      <a:pt x="2449647" y="-55112"/>
                      <a:pt x="2469168" y="25621"/>
                      <a:pt x="2697771" y="0"/>
                    </a:cubicBezTo>
                    <a:cubicBezTo>
                      <a:pt x="2926374" y="-25621"/>
                      <a:pt x="2807984" y="22854"/>
                      <a:pt x="2898920" y="0"/>
                    </a:cubicBezTo>
                    <a:cubicBezTo>
                      <a:pt x="2989856" y="-22854"/>
                      <a:pt x="3433745" y="85964"/>
                      <a:pt x="3750848" y="0"/>
                    </a:cubicBezTo>
                    <a:cubicBezTo>
                      <a:pt x="4067951" y="-85964"/>
                      <a:pt x="4002366" y="20073"/>
                      <a:pt x="4212309" y="0"/>
                    </a:cubicBezTo>
                    <a:cubicBezTo>
                      <a:pt x="4422252" y="-20073"/>
                      <a:pt x="4329753" y="11678"/>
                      <a:pt x="4413458" y="0"/>
                    </a:cubicBezTo>
                    <a:cubicBezTo>
                      <a:pt x="4497163" y="-11678"/>
                      <a:pt x="4915018" y="100287"/>
                      <a:pt x="5265386" y="0"/>
                    </a:cubicBezTo>
                    <a:cubicBezTo>
                      <a:pt x="5615754" y="-100287"/>
                      <a:pt x="5660333" y="41622"/>
                      <a:pt x="5857002" y="0"/>
                    </a:cubicBezTo>
                    <a:cubicBezTo>
                      <a:pt x="6053671" y="-41622"/>
                      <a:pt x="6307808" y="41175"/>
                      <a:pt x="6578774" y="0"/>
                    </a:cubicBezTo>
                    <a:cubicBezTo>
                      <a:pt x="6849740" y="-41175"/>
                      <a:pt x="6704497" y="19909"/>
                      <a:pt x="6779924" y="0"/>
                    </a:cubicBezTo>
                    <a:cubicBezTo>
                      <a:pt x="6855351" y="-19909"/>
                      <a:pt x="7297106" y="67558"/>
                      <a:pt x="7631851" y="0"/>
                    </a:cubicBezTo>
                    <a:cubicBezTo>
                      <a:pt x="7966596" y="-67558"/>
                      <a:pt x="7971467" y="52500"/>
                      <a:pt x="8093312" y="0"/>
                    </a:cubicBezTo>
                    <a:cubicBezTo>
                      <a:pt x="8215157" y="-52500"/>
                      <a:pt x="8324504" y="23736"/>
                      <a:pt x="8424617" y="0"/>
                    </a:cubicBezTo>
                    <a:cubicBezTo>
                      <a:pt x="8524731" y="-23736"/>
                      <a:pt x="9042581" y="4831"/>
                      <a:pt x="9276545" y="0"/>
                    </a:cubicBezTo>
                    <a:cubicBezTo>
                      <a:pt x="9510509" y="-4831"/>
                      <a:pt x="9496608" y="37635"/>
                      <a:pt x="9607850" y="0"/>
                    </a:cubicBezTo>
                    <a:cubicBezTo>
                      <a:pt x="9719092" y="-37635"/>
                      <a:pt x="9982020" y="74589"/>
                      <a:pt x="10329622" y="0"/>
                    </a:cubicBezTo>
                    <a:cubicBezTo>
                      <a:pt x="10677224" y="-74589"/>
                      <a:pt x="10567522" y="23135"/>
                      <a:pt x="10791082" y="0"/>
                    </a:cubicBezTo>
                    <a:cubicBezTo>
                      <a:pt x="11014642" y="-23135"/>
                      <a:pt x="10935193" y="22829"/>
                      <a:pt x="10992232" y="0"/>
                    </a:cubicBezTo>
                    <a:cubicBezTo>
                      <a:pt x="11049271" y="-22829"/>
                      <a:pt x="11444335" y="58350"/>
                      <a:pt x="11714004" y="0"/>
                    </a:cubicBezTo>
                    <a:cubicBezTo>
                      <a:pt x="11983673" y="-58350"/>
                      <a:pt x="12371639" y="141109"/>
                      <a:pt x="13015560" y="0"/>
                    </a:cubicBezTo>
                    <a:cubicBezTo>
                      <a:pt x="13029602" y="118448"/>
                      <a:pt x="13000769" y="322816"/>
                      <a:pt x="13015560" y="426210"/>
                    </a:cubicBezTo>
                    <a:cubicBezTo>
                      <a:pt x="13030351" y="529604"/>
                      <a:pt x="12977950" y="656448"/>
                      <a:pt x="13015560" y="792313"/>
                    </a:cubicBezTo>
                    <a:cubicBezTo>
                      <a:pt x="13053170" y="928178"/>
                      <a:pt x="12988394" y="1054870"/>
                      <a:pt x="13015560" y="1278629"/>
                    </a:cubicBezTo>
                    <a:cubicBezTo>
                      <a:pt x="13042726" y="1502388"/>
                      <a:pt x="13007750" y="1538325"/>
                      <a:pt x="13015560" y="1704838"/>
                    </a:cubicBezTo>
                    <a:cubicBezTo>
                      <a:pt x="13023370" y="1871351"/>
                      <a:pt x="12984071" y="2012087"/>
                      <a:pt x="13015560" y="2191154"/>
                    </a:cubicBezTo>
                    <a:cubicBezTo>
                      <a:pt x="13047049" y="2370221"/>
                      <a:pt x="12937906" y="2611777"/>
                      <a:pt x="13015560" y="2857789"/>
                    </a:cubicBezTo>
                    <a:cubicBezTo>
                      <a:pt x="13093214" y="3103802"/>
                      <a:pt x="12981325" y="3174508"/>
                      <a:pt x="13015560" y="3283999"/>
                    </a:cubicBezTo>
                    <a:cubicBezTo>
                      <a:pt x="13049795" y="3393490"/>
                      <a:pt x="13014523" y="3547380"/>
                      <a:pt x="13015560" y="3650102"/>
                    </a:cubicBezTo>
                    <a:cubicBezTo>
                      <a:pt x="13016597" y="3752824"/>
                      <a:pt x="12976077" y="3911886"/>
                      <a:pt x="13015560" y="4076312"/>
                    </a:cubicBezTo>
                    <a:cubicBezTo>
                      <a:pt x="13055043" y="4240738"/>
                      <a:pt x="12972777" y="4311992"/>
                      <a:pt x="13015560" y="4442415"/>
                    </a:cubicBezTo>
                    <a:cubicBezTo>
                      <a:pt x="13058343" y="4572838"/>
                      <a:pt x="12957512" y="4895607"/>
                      <a:pt x="13015560" y="5048943"/>
                    </a:cubicBezTo>
                    <a:cubicBezTo>
                      <a:pt x="13073608" y="5202279"/>
                      <a:pt x="12932726" y="5798592"/>
                      <a:pt x="13015560" y="6010647"/>
                    </a:cubicBezTo>
                    <a:cubicBezTo>
                      <a:pt x="12783858" y="6067223"/>
                      <a:pt x="12595540" y="6002220"/>
                      <a:pt x="12423944" y="6010647"/>
                    </a:cubicBezTo>
                    <a:cubicBezTo>
                      <a:pt x="12252348" y="6019074"/>
                      <a:pt x="12097868" y="5988698"/>
                      <a:pt x="11962483" y="6010647"/>
                    </a:cubicBezTo>
                    <a:cubicBezTo>
                      <a:pt x="11827098" y="6032596"/>
                      <a:pt x="11774086" y="5983530"/>
                      <a:pt x="11631178" y="6010647"/>
                    </a:cubicBezTo>
                    <a:cubicBezTo>
                      <a:pt x="11488271" y="6037764"/>
                      <a:pt x="11078186" y="5953878"/>
                      <a:pt x="10779250" y="6010647"/>
                    </a:cubicBezTo>
                    <a:cubicBezTo>
                      <a:pt x="10480314" y="6067416"/>
                      <a:pt x="10414595" y="5970354"/>
                      <a:pt x="10317789" y="6010647"/>
                    </a:cubicBezTo>
                    <a:cubicBezTo>
                      <a:pt x="10220983" y="6050940"/>
                      <a:pt x="9837576" y="6001655"/>
                      <a:pt x="9465862" y="6010647"/>
                    </a:cubicBezTo>
                    <a:cubicBezTo>
                      <a:pt x="9094148" y="6019639"/>
                      <a:pt x="9100280" y="6007745"/>
                      <a:pt x="8874245" y="6010647"/>
                    </a:cubicBezTo>
                    <a:cubicBezTo>
                      <a:pt x="8648210" y="6013549"/>
                      <a:pt x="8330489" y="5985285"/>
                      <a:pt x="8152473" y="6010647"/>
                    </a:cubicBezTo>
                    <a:cubicBezTo>
                      <a:pt x="7974457" y="6036009"/>
                      <a:pt x="7634770" y="5926935"/>
                      <a:pt x="7430702" y="6010647"/>
                    </a:cubicBezTo>
                    <a:cubicBezTo>
                      <a:pt x="7226634" y="6094359"/>
                      <a:pt x="7083046" y="5995954"/>
                      <a:pt x="6839085" y="6010647"/>
                    </a:cubicBezTo>
                    <a:cubicBezTo>
                      <a:pt x="6595124" y="6025340"/>
                      <a:pt x="6317385" y="5932088"/>
                      <a:pt x="6117313" y="6010647"/>
                    </a:cubicBezTo>
                    <a:cubicBezTo>
                      <a:pt x="5917241" y="6089206"/>
                      <a:pt x="5769901" y="5980617"/>
                      <a:pt x="5655852" y="6010647"/>
                    </a:cubicBezTo>
                    <a:cubicBezTo>
                      <a:pt x="5541803" y="6040677"/>
                      <a:pt x="5434618" y="6002807"/>
                      <a:pt x="5324547" y="6010647"/>
                    </a:cubicBezTo>
                    <a:cubicBezTo>
                      <a:pt x="5214477" y="6018487"/>
                      <a:pt x="4767440" y="5919150"/>
                      <a:pt x="4472620" y="6010647"/>
                    </a:cubicBezTo>
                    <a:cubicBezTo>
                      <a:pt x="4177800" y="6102144"/>
                      <a:pt x="4238133" y="6009337"/>
                      <a:pt x="4141315" y="6010647"/>
                    </a:cubicBezTo>
                    <a:cubicBezTo>
                      <a:pt x="4044498" y="6011957"/>
                      <a:pt x="3593763" y="5982248"/>
                      <a:pt x="3419543" y="6010647"/>
                    </a:cubicBezTo>
                    <a:cubicBezTo>
                      <a:pt x="3245323" y="6039046"/>
                      <a:pt x="3152079" y="5967547"/>
                      <a:pt x="2958082" y="6010647"/>
                    </a:cubicBezTo>
                    <a:cubicBezTo>
                      <a:pt x="2764085" y="6053747"/>
                      <a:pt x="2465285" y="5937631"/>
                      <a:pt x="2236310" y="6010647"/>
                    </a:cubicBezTo>
                    <a:cubicBezTo>
                      <a:pt x="2007335" y="6083663"/>
                      <a:pt x="1784571" y="5971932"/>
                      <a:pt x="1384382" y="6010647"/>
                    </a:cubicBezTo>
                    <a:cubicBezTo>
                      <a:pt x="984193" y="6049362"/>
                      <a:pt x="905815" y="5992634"/>
                      <a:pt x="662610" y="6010647"/>
                    </a:cubicBezTo>
                    <a:cubicBezTo>
                      <a:pt x="419405" y="6028660"/>
                      <a:pt x="285966" y="5957856"/>
                      <a:pt x="0" y="6010647"/>
                    </a:cubicBezTo>
                    <a:cubicBezTo>
                      <a:pt x="-9268" y="5801804"/>
                      <a:pt x="977" y="5641612"/>
                      <a:pt x="0" y="5404118"/>
                    </a:cubicBezTo>
                    <a:cubicBezTo>
                      <a:pt x="-977" y="5166624"/>
                      <a:pt x="27479" y="4952456"/>
                      <a:pt x="0" y="4797589"/>
                    </a:cubicBezTo>
                    <a:cubicBezTo>
                      <a:pt x="-27479" y="4642722"/>
                      <a:pt x="27642" y="4446472"/>
                      <a:pt x="0" y="4130954"/>
                    </a:cubicBezTo>
                    <a:cubicBezTo>
                      <a:pt x="-27642" y="3815436"/>
                      <a:pt x="27859" y="3943130"/>
                      <a:pt x="0" y="3764851"/>
                    </a:cubicBezTo>
                    <a:cubicBezTo>
                      <a:pt x="-27859" y="3586572"/>
                      <a:pt x="4782" y="3394195"/>
                      <a:pt x="0" y="3278535"/>
                    </a:cubicBezTo>
                    <a:cubicBezTo>
                      <a:pt x="-4782" y="3162875"/>
                      <a:pt x="29816" y="2833805"/>
                      <a:pt x="0" y="2611899"/>
                    </a:cubicBezTo>
                    <a:cubicBezTo>
                      <a:pt x="-29816" y="2389993"/>
                      <a:pt x="61689" y="2218035"/>
                      <a:pt x="0" y="1945264"/>
                    </a:cubicBezTo>
                    <a:cubicBezTo>
                      <a:pt x="-61689" y="1672493"/>
                      <a:pt x="31374" y="1674546"/>
                      <a:pt x="0" y="1579161"/>
                    </a:cubicBezTo>
                    <a:cubicBezTo>
                      <a:pt x="-31374" y="1483776"/>
                      <a:pt x="43312" y="1195073"/>
                      <a:pt x="0" y="972632"/>
                    </a:cubicBezTo>
                    <a:cubicBezTo>
                      <a:pt x="-43312" y="750191"/>
                      <a:pt x="35498" y="645575"/>
                      <a:pt x="0" y="486316"/>
                    </a:cubicBezTo>
                    <a:cubicBezTo>
                      <a:pt x="-35498" y="327057"/>
                      <a:pt x="49327" y="129665"/>
                      <a:pt x="0" y="0"/>
                    </a:cubicBezTo>
                    <a:close/>
                  </a:path>
                  <a:path w="13015560" h="6010647" stroke="0" extrusionOk="0">
                    <a:moveTo>
                      <a:pt x="0" y="0"/>
                    </a:moveTo>
                    <a:cubicBezTo>
                      <a:pt x="122001" y="-32772"/>
                      <a:pt x="236683" y="24782"/>
                      <a:pt x="331305" y="0"/>
                    </a:cubicBezTo>
                    <a:cubicBezTo>
                      <a:pt x="425927" y="-24782"/>
                      <a:pt x="503191" y="13103"/>
                      <a:pt x="662610" y="0"/>
                    </a:cubicBezTo>
                    <a:cubicBezTo>
                      <a:pt x="822030" y="-13103"/>
                      <a:pt x="797438" y="10499"/>
                      <a:pt x="863760" y="0"/>
                    </a:cubicBezTo>
                    <a:cubicBezTo>
                      <a:pt x="930082" y="-10499"/>
                      <a:pt x="1073169" y="20125"/>
                      <a:pt x="1195065" y="0"/>
                    </a:cubicBezTo>
                    <a:cubicBezTo>
                      <a:pt x="1316962" y="-20125"/>
                      <a:pt x="1750683" y="81250"/>
                      <a:pt x="1916837" y="0"/>
                    </a:cubicBezTo>
                    <a:cubicBezTo>
                      <a:pt x="2082991" y="-81250"/>
                      <a:pt x="2115888" y="23475"/>
                      <a:pt x="2248142" y="0"/>
                    </a:cubicBezTo>
                    <a:cubicBezTo>
                      <a:pt x="2380396" y="-23475"/>
                      <a:pt x="2380916" y="13276"/>
                      <a:pt x="2449292" y="0"/>
                    </a:cubicBezTo>
                    <a:cubicBezTo>
                      <a:pt x="2517668" y="-13276"/>
                      <a:pt x="3015378" y="42084"/>
                      <a:pt x="3171064" y="0"/>
                    </a:cubicBezTo>
                    <a:cubicBezTo>
                      <a:pt x="3326750" y="-42084"/>
                      <a:pt x="3674259" y="23581"/>
                      <a:pt x="3892836" y="0"/>
                    </a:cubicBezTo>
                    <a:cubicBezTo>
                      <a:pt x="4111413" y="-23581"/>
                      <a:pt x="4011817" y="16043"/>
                      <a:pt x="4093985" y="0"/>
                    </a:cubicBezTo>
                    <a:cubicBezTo>
                      <a:pt x="4176153" y="-16043"/>
                      <a:pt x="4289240" y="21247"/>
                      <a:pt x="4425290" y="0"/>
                    </a:cubicBezTo>
                    <a:cubicBezTo>
                      <a:pt x="4561340" y="-21247"/>
                      <a:pt x="5070728" y="3946"/>
                      <a:pt x="5277218" y="0"/>
                    </a:cubicBezTo>
                    <a:cubicBezTo>
                      <a:pt x="5483708" y="-3946"/>
                      <a:pt x="5770951" y="59600"/>
                      <a:pt x="5998990" y="0"/>
                    </a:cubicBezTo>
                    <a:cubicBezTo>
                      <a:pt x="6227029" y="-59600"/>
                      <a:pt x="6138804" y="21993"/>
                      <a:pt x="6200139" y="0"/>
                    </a:cubicBezTo>
                    <a:cubicBezTo>
                      <a:pt x="6261474" y="-21993"/>
                      <a:pt x="6514963" y="13457"/>
                      <a:pt x="6791756" y="0"/>
                    </a:cubicBezTo>
                    <a:cubicBezTo>
                      <a:pt x="7068549" y="-13457"/>
                      <a:pt x="7252218" y="21144"/>
                      <a:pt x="7643683" y="0"/>
                    </a:cubicBezTo>
                    <a:cubicBezTo>
                      <a:pt x="8035148" y="-21144"/>
                      <a:pt x="7751299" y="19904"/>
                      <a:pt x="7844833" y="0"/>
                    </a:cubicBezTo>
                    <a:cubicBezTo>
                      <a:pt x="7938367" y="-19904"/>
                      <a:pt x="7988031" y="22161"/>
                      <a:pt x="8045983" y="0"/>
                    </a:cubicBezTo>
                    <a:cubicBezTo>
                      <a:pt x="8103935" y="-22161"/>
                      <a:pt x="8270314" y="34615"/>
                      <a:pt x="8377288" y="0"/>
                    </a:cubicBezTo>
                    <a:cubicBezTo>
                      <a:pt x="8484263" y="-34615"/>
                      <a:pt x="8686916" y="42797"/>
                      <a:pt x="8838748" y="0"/>
                    </a:cubicBezTo>
                    <a:cubicBezTo>
                      <a:pt x="8990580" y="-42797"/>
                      <a:pt x="9072219" y="39728"/>
                      <a:pt x="9170054" y="0"/>
                    </a:cubicBezTo>
                    <a:cubicBezTo>
                      <a:pt x="9267889" y="-39728"/>
                      <a:pt x="9393008" y="11832"/>
                      <a:pt x="9501359" y="0"/>
                    </a:cubicBezTo>
                    <a:cubicBezTo>
                      <a:pt x="9609711" y="-11832"/>
                      <a:pt x="9659767" y="1157"/>
                      <a:pt x="9702508" y="0"/>
                    </a:cubicBezTo>
                    <a:cubicBezTo>
                      <a:pt x="9745249" y="-1157"/>
                      <a:pt x="10095151" y="1450"/>
                      <a:pt x="10424280" y="0"/>
                    </a:cubicBezTo>
                    <a:cubicBezTo>
                      <a:pt x="10753409" y="-1450"/>
                      <a:pt x="10530822" y="10023"/>
                      <a:pt x="10625430" y="0"/>
                    </a:cubicBezTo>
                    <a:cubicBezTo>
                      <a:pt x="10720038" y="-10023"/>
                      <a:pt x="11066586" y="24424"/>
                      <a:pt x="11217046" y="0"/>
                    </a:cubicBezTo>
                    <a:cubicBezTo>
                      <a:pt x="11367506" y="-24424"/>
                      <a:pt x="11890411" y="22768"/>
                      <a:pt x="12068974" y="0"/>
                    </a:cubicBezTo>
                    <a:cubicBezTo>
                      <a:pt x="12247537" y="-22768"/>
                      <a:pt x="12805912" y="38567"/>
                      <a:pt x="13015560" y="0"/>
                    </a:cubicBezTo>
                    <a:cubicBezTo>
                      <a:pt x="13062228" y="139300"/>
                      <a:pt x="12971263" y="304638"/>
                      <a:pt x="13015560" y="546422"/>
                    </a:cubicBezTo>
                    <a:cubicBezTo>
                      <a:pt x="13059857" y="788206"/>
                      <a:pt x="13003036" y="822764"/>
                      <a:pt x="13015560" y="1092845"/>
                    </a:cubicBezTo>
                    <a:cubicBezTo>
                      <a:pt x="13028084" y="1362926"/>
                      <a:pt x="12987309" y="1505111"/>
                      <a:pt x="13015560" y="1759480"/>
                    </a:cubicBezTo>
                    <a:cubicBezTo>
                      <a:pt x="13043811" y="2013849"/>
                      <a:pt x="12981564" y="2215817"/>
                      <a:pt x="13015560" y="2366009"/>
                    </a:cubicBezTo>
                    <a:cubicBezTo>
                      <a:pt x="13049556" y="2516201"/>
                      <a:pt x="12937801" y="2743478"/>
                      <a:pt x="13015560" y="3032645"/>
                    </a:cubicBezTo>
                    <a:cubicBezTo>
                      <a:pt x="13093319" y="3321812"/>
                      <a:pt x="12976810" y="3361481"/>
                      <a:pt x="13015560" y="3458854"/>
                    </a:cubicBezTo>
                    <a:cubicBezTo>
                      <a:pt x="13054310" y="3556227"/>
                      <a:pt x="12967364" y="3710705"/>
                      <a:pt x="13015560" y="3885064"/>
                    </a:cubicBezTo>
                    <a:cubicBezTo>
                      <a:pt x="13063756" y="4059423"/>
                      <a:pt x="12969666" y="4196336"/>
                      <a:pt x="13015560" y="4491593"/>
                    </a:cubicBezTo>
                    <a:cubicBezTo>
                      <a:pt x="13061454" y="4786850"/>
                      <a:pt x="12943569" y="5017564"/>
                      <a:pt x="13015560" y="5158228"/>
                    </a:cubicBezTo>
                    <a:cubicBezTo>
                      <a:pt x="13087551" y="5298892"/>
                      <a:pt x="12986544" y="5736651"/>
                      <a:pt x="13015560" y="6010647"/>
                    </a:cubicBezTo>
                    <a:cubicBezTo>
                      <a:pt x="12774356" y="6059869"/>
                      <a:pt x="12655324" y="5956051"/>
                      <a:pt x="12423944" y="6010647"/>
                    </a:cubicBezTo>
                    <a:cubicBezTo>
                      <a:pt x="12192564" y="6065243"/>
                      <a:pt x="12167531" y="5998268"/>
                      <a:pt x="12092638" y="6010647"/>
                    </a:cubicBezTo>
                    <a:cubicBezTo>
                      <a:pt x="12017745" y="6023026"/>
                      <a:pt x="11843308" y="6001000"/>
                      <a:pt x="11761333" y="6010647"/>
                    </a:cubicBezTo>
                    <a:cubicBezTo>
                      <a:pt x="11679358" y="6020294"/>
                      <a:pt x="11466728" y="5979987"/>
                      <a:pt x="11299873" y="6010647"/>
                    </a:cubicBezTo>
                    <a:cubicBezTo>
                      <a:pt x="11133018" y="6041307"/>
                      <a:pt x="10909953" y="5977234"/>
                      <a:pt x="10578101" y="6010647"/>
                    </a:cubicBezTo>
                    <a:cubicBezTo>
                      <a:pt x="10246249" y="6044060"/>
                      <a:pt x="10158349" y="6006943"/>
                      <a:pt x="9986484" y="6010647"/>
                    </a:cubicBezTo>
                    <a:cubicBezTo>
                      <a:pt x="9814619" y="6014351"/>
                      <a:pt x="9560506" y="6004908"/>
                      <a:pt x="9394868" y="6010647"/>
                    </a:cubicBezTo>
                    <a:cubicBezTo>
                      <a:pt x="9229230" y="6016386"/>
                      <a:pt x="8848881" y="5942283"/>
                      <a:pt x="8542940" y="6010647"/>
                    </a:cubicBezTo>
                    <a:cubicBezTo>
                      <a:pt x="8236999" y="6079011"/>
                      <a:pt x="8331818" y="5986637"/>
                      <a:pt x="8211635" y="6010647"/>
                    </a:cubicBezTo>
                    <a:cubicBezTo>
                      <a:pt x="8091452" y="6034657"/>
                      <a:pt x="7841841" y="6001136"/>
                      <a:pt x="7620019" y="6010647"/>
                    </a:cubicBezTo>
                    <a:cubicBezTo>
                      <a:pt x="7398197" y="6020158"/>
                      <a:pt x="7182032" y="5980870"/>
                      <a:pt x="6898247" y="6010647"/>
                    </a:cubicBezTo>
                    <a:cubicBezTo>
                      <a:pt x="6614462" y="6040424"/>
                      <a:pt x="6781139" y="5999430"/>
                      <a:pt x="6697097" y="6010647"/>
                    </a:cubicBezTo>
                    <a:cubicBezTo>
                      <a:pt x="6613055" y="6021864"/>
                      <a:pt x="6259152" y="5934094"/>
                      <a:pt x="5975325" y="6010647"/>
                    </a:cubicBezTo>
                    <a:cubicBezTo>
                      <a:pt x="5691498" y="6087200"/>
                      <a:pt x="5545333" y="5970204"/>
                      <a:pt x="5253553" y="6010647"/>
                    </a:cubicBezTo>
                    <a:cubicBezTo>
                      <a:pt x="4961773" y="6051090"/>
                      <a:pt x="4910754" y="5989984"/>
                      <a:pt x="4792093" y="6010647"/>
                    </a:cubicBezTo>
                    <a:cubicBezTo>
                      <a:pt x="4673432" y="6031310"/>
                      <a:pt x="4585884" y="5995715"/>
                      <a:pt x="4460787" y="6010647"/>
                    </a:cubicBezTo>
                    <a:cubicBezTo>
                      <a:pt x="4335690" y="6025579"/>
                      <a:pt x="4251682" y="6000976"/>
                      <a:pt x="4129482" y="6010647"/>
                    </a:cubicBezTo>
                    <a:cubicBezTo>
                      <a:pt x="4007282" y="6020318"/>
                      <a:pt x="3477491" y="5992927"/>
                      <a:pt x="3277555" y="6010647"/>
                    </a:cubicBezTo>
                    <a:cubicBezTo>
                      <a:pt x="3077619" y="6028367"/>
                      <a:pt x="2891420" y="5955972"/>
                      <a:pt x="2685938" y="6010647"/>
                    </a:cubicBezTo>
                    <a:cubicBezTo>
                      <a:pt x="2480456" y="6065322"/>
                      <a:pt x="2202635" y="5953146"/>
                      <a:pt x="1964166" y="6010647"/>
                    </a:cubicBezTo>
                    <a:cubicBezTo>
                      <a:pt x="1725697" y="6068148"/>
                      <a:pt x="1667986" y="6008702"/>
                      <a:pt x="1372550" y="6010647"/>
                    </a:cubicBezTo>
                    <a:cubicBezTo>
                      <a:pt x="1077114" y="6012592"/>
                      <a:pt x="1180449" y="5997252"/>
                      <a:pt x="1041245" y="6010647"/>
                    </a:cubicBezTo>
                    <a:cubicBezTo>
                      <a:pt x="902042" y="6024042"/>
                      <a:pt x="295581" y="5912589"/>
                      <a:pt x="0" y="6010647"/>
                    </a:cubicBezTo>
                    <a:cubicBezTo>
                      <a:pt x="-17389" y="5875174"/>
                      <a:pt x="14270" y="5811272"/>
                      <a:pt x="0" y="5644544"/>
                    </a:cubicBezTo>
                    <a:cubicBezTo>
                      <a:pt x="-14270" y="5477816"/>
                      <a:pt x="62924" y="5302098"/>
                      <a:pt x="0" y="5098122"/>
                    </a:cubicBezTo>
                    <a:cubicBezTo>
                      <a:pt x="-62924" y="4894146"/>
                      <a:pt x="23886" y="4795047"/>
                      <a:pt x="0" y="4671912"/>
                    </a:cubicBezTo>
                    <a:cubicBezTo>
                      <a:pt x="-23886" y="4548777"/>
                      <a:pt x="2272" y="4378921"/>
                      <a:pt x="0" y="4185596"/>
                    </a:cubicBezTo>
                    <a:cubicBezTo>
                      <a:pt x="-2272" y="3992271"/>
                      <a:pt x="45609" y="3919529"/>
                      <a:pt x="0" y="3759386"/>
                    </a:cubicBezTo>
                    <a:cubicBezTo>
                      <a:pt x="-45609" y="3599243"/>
                      <a:pt x="19302" y="3233386"/>
                      <a:pt x="0" y="3092751"/>
                    </a:cubicBezTo>
                    <a:cubicBezTo>
                      <a:pt x="-19302" y="2952117"/>
                      <a:pt x="12317" y="2869313"/>
                      <a:pt x="0" y="2666542"/>
                    </a:cubicBezTo>
                    <a:cubicBezTo>
                      <a:pt x="-12317" y="2463771"/>
                      <a:pt x="7929" y="2221019"/>
                      <a:pt x="0" y="1999906"/>
                    </a:cubicBezTo>
                    <a:cubicBezTo>
                      <a:pt x="-7929" y="1778793"/>
                      <a:pt x="39879" y="1758342"/>
                      <a:pt x="0" y="1573697"/>
                    </a:cubicBezTo>
                    <a:cubicBezTo>
                      <a:pt x="-39879" y="1389052"/>
                      <a:pt x="28089" y="1282689"/>
                      <a:pt x="0" y="1207594"/>
                    </a:cubicBezTo>
                    <a:cubicBezTo>
                      <a:pt x="-28089" y="1132499"/>
                      <a:pt x="26312" y="967250"/>
                      <a:pt x="0" y="841491"/>
                    </a:cubicBezTo>
                    <a:cubicBezTo>
                      <a:pt x="-26312" y="715732"/>
                      <a:pt x="63096" y="240535"/>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D77880-39B8-785B-6F3D-615E25E9C2F1}"/>
                  </a:ext>
                </a:extLst>
              </p:cNvPr>
              <p:cNvSpPr txBox="1"/>
              <p:nvPr/>
            </p:nvSpPr>
            <p:spPr>
              <a:xfrm>
                <a:off x="1798413" y="5249314"/>
                <a:ext cx="12416606" cy="5352287"/>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Dựa vào kết quả thí nghiệm,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Xác định tỉ lệ các loại kiểu hình chung của cả hai tính trạng và tỉ lệ các loại kiểu hình riêng của từng tính trạng ở F</a:t>
                </a:r>
                <a:r>
                  <a:rPr kumimoji="0" lang="vi-VN"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Căn cứ vào tỉ lệ kiểu hình riêng của từng tính trạng ở F</a:t>
                </a:r>
                <a:r>
                  <a:rPr kumimoji="0" lang="en-US"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cho biết sự di truyền tính trạng màu hạt có phụ thuộc vào sự di truyền của tính trạng dạng hạt không. Giải thích.</a:t>
                </a:r>
                <a:endParaRPr kumimoji="0" lang="en-US" sz="2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3" name="Picture 2" descr="Dialog Question Mark Icon | Gartoon Redux Misc Iconpack | Gartoon Team">
              <a:extLst>
                <a:ext uri="{FF2B5EF4-FFF2-40B4-BE49-F238E27FC236}">
                  <a16:creationId xmlns:a16="http://schemas.microsoft.com/office/drawing/2014/main" id="{14A7DBA9-7389-E60C-1F59-A51FD197F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471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id="{3FC459C7-A6DB-40E7-3FCC-C7770FBC0B50}"/>
              </a:ext>
            </a:extLst>
          </p:cNvPr>
          <p:cNvGrpSpPr/>
          <p:nvPr/>
        </p:nvGrpSpPr>
        <p:grpSpPr>
          <a:xfrm>
            <a:off x="891820" y="1883842"/>
            <a:ext cx="6716449" cy="1479193"/>
            <a:chOff x="4280290" y="868655"/>
            <a:chExt cx="6716449" cy="1479193"/>
          </a:xfrm>
        </p:grpSpPr>
        <p:grpSp>
          <p:nvGrpSpPr>
            <p:cNvPr id="12" name="Group 11">
              <a:extLst>
                <a:ext uri="{FF2B5EF4-FFF2-40B4-BE49-F238E27FC236}">
                  <a16:creationId xmlns:a16="http://schemas.microsoft.com/office/drawing/2014/main" id="{B392D773-AE9F-C820-21CC-FE9EC01243D0}"/>
                </a:ext>
              </a:extLst>
            </p:cNvPr>
            <p:cNvGrpSpPr/>
            <p:nvPr/>
          </p:nvGrpSpPr>
          <p:grpSpPr>
            <a:xfrm>
              <a:off x="4874929" y="891228"/>
              <a:ext cx="6121810" cy="1456620"/>
              <a:chOff x="1431354" y="4579641"/>
              <a:chExt cx="8194615" cy="2767646"/>
            </a:xfrm>
          </p:grpSpPr>
          <p:sp>
            <p:nvSpPr>
              <p:cNvPr id="14" name="Rectangle 13">
                <a:extLst>
                  <a:ext uri="{FF2B5EF4-FFF2-40B4-BE49-F238E27FC236}">
                    <a16:creationId xmlns:a16="http://schemas.microsoft.com/office/drawing/2014/main" id="{65920D1D-4230-A09C-1F85-91AB1A2BE39F}"/>
                  </a:ext>
                </a:extLst>
              </p:cNvPr>
              <p:cNvSpPr/>
              <p:nvPr/>
            </p:nvSpPr>
            <p:spPr>
              <a:xfrm>
                <a:off x="1431354" y="4688662"/>
                <a:ext cx="8194615" cy="2658625"/>
              </a:xfrm>
              <a:custGeom>
                <a:avLst/>
                <a:gdLst>
                  <a:gd name="connsiteX0" fmla="*/ 0 w 8194615"/>
                  <a:gd name="connsiteY0" fmla="*/ 0 h 2658625"/>
                  <a:gd name="connsiteX1" fmla="*/ 667276 w 8194615"/>
                  <a:gd name="connsiteY1" fmla="*/ 0 h 2658625"/>
                  <a:gd name="connsiteX2" fmla="*/ 1006767 w 8194615"/>
                  <a:gd name="connsiteY2" fmla="*/ 0 h 2658625"/>
                  <a:gd name="connsiteX3" fmla="*/ 1755989 w 8194615"/>
                  <a:gd name="connsiteY3" fmla="*/ 0 h 2658625"/>
                  <a:gd name="connsiteX4" fmla="*/ 2423265 w 8194615"/>
                  <a:gd name="connsiteY4" fmla="*/ 0 h 2658625"/>
                  <a:gd name="connsiteX5" fmla="*/ 2762756 w 8194615"/>
                  <a:gd name="connsiteY5" fmla="*/ 0 h 2658625"/>
                  <a:gd name="connsiteX6" fmla="*/ 3430032 w 8194615"/>
                  <a:gd name="connsiteY6" fmla="*/ 0 h 2658625"/>
                  <a:gd name="connsiteX7" fmla="*/ 3851469 w 8194615"/>
                  <a:gd name="connsiteY7" fmla="*/ 0 h 2658625"/>
                  <a:gd name="connsiteX8" fmla="*/ 4436799 w 8194615"/>
                  <a:gd name="connsiteY8" fmla="*/ 0 h 2658625"/>
                  <a:gd name="connsiteX9" fmla="*/ 5022128 w 8194615"/>
                  <a:gd name="connsiteY9" fmla="*/ 0 h 2658625"/>
                  <a:gd name="connsiteX10" fmla="*/ 5689404 w 8194615"/>
                  <a:gd name="connsiteY10" fmla="*/ 0 h 2658625"/>
                  <a:gd name="connsiteX11" fmla="*/ 6110841 w 8194615"/>
                  <a:gd name="connsiteY11" fmla="*/ 0 h 2658625"/>
                  <a:gd name="connsiteX12" fmla="*/ 6532279 w 8194615"/>
                  <a:gd name="connsiteY12" fmla="*/ 0 h 2658625"/>
                  <a:gd name="connsiteX13" fmla="*/ 7281501 w 8194615"/>
                  <a:gd name="connsiteY13" fmla="*/ 0 h 2658625"/>
                  <a:gd name="connsiteX14" fmla="*/ 8194615 w 8194615"/>
                  <a:gd name="connsiteY14" fmla="*/ 0 h 2658625"/>
                  <a:gd name="connsiteX15" fmla="*/ 8194615 w 8194615"/>
                  <a:gd name="connsiteY15" fmla="*/ 451966 h 2658625"/>
                  <a:gd name="connsiteX16" fmla="*/ 8194615 w 8194615"/>
                  <a:gd name="connsiteY16" fmla="*/ 983691 h 2658625"/>
                  <a:gd name="connsiteX17" fmla="*/ 8194615 w 8194615"/>
                  <a:gd name="connsiteY17" fmla="*/ 1462244 h 2658625"/>
                  <a:gd name="connsiteX18" fmla="*/ 8194615 w 8194615"/>
                  <a:gd name="connsiteY18" fmla="*/ 1993969 h 2658625"/>
                  <a:gd name="connsiteX19" fmla="*/ 8194615 w 8194615"/>
                  <a:gd name="connsiteY19" fmla="*/ 2658625 h 2658625"/>
                  <a:gd name="connsiteX20" fmla="*/ 7445393 w 8194615"/>
                  <a:gd name="connsiteY20" fmla="*/ 2658625 h 2658625"/>
                  <a:gd name="connsiteX21" fmla="*/ 7023956 w 8194615"/>
                  <a:gd name="connsiteY21" fmla="*/ 2658625 h 2658625"/>
                  <a:gd name="connsiteX22" fmla="*/ 6520572 w 8194615"/>
                  <a:gd name="connsiteY22" fmla="*/ 2658625 h 2658625"/>
                  <a:gd name="connsiteX23" fmla="*/ 6099135 w 8194615"/>
                  <a:gd name="connsiteY23" fmla="*/ 2658625 h 2658625"/>
                  <a:gd name="connsiteX24" fmla="*/ 5349913 w 8194615"/>
                  <a:gd name="connsiteY24" fmla="*/ 2658625 h 2658625"/>
                  <a:gd name="connsiteX25" fmla="*/ 4928476 w 8194615"/>
                  <a:gd name="connsiteY25" fmla="*/ 2658625 h 2658625"/>
                  <a:gd name="connsiteX26" fmla="*/ 4179254 w 8194615"/>
                  <a:gd name="connsiteY26" fmla="*/ 2658625 h 2658625"/>
                  <a:gd name="connsiteX27" fmla="*/ 3757816 w 8194615"/>
                  <a:gd name="connsiteY27" fmla="*/ 2658625 h 2658625"/>
                  <a:gd name="connsiteX28" fmla="*/ 3418325 w 8194615"/>
                  <a:gd name="connsiteY28" fmla="*/ 2658625 h 2658625"/>
                  <a:gd name="connsiteX29" fmla="*/ 3078834 w 8194615"/>
                  <a:gd name="connsiteY29" fmla="*/ 2658625 h 2658625"/>
                  <a:gd name="connsiteX30" fmla="*/ 2329612 w 8194615"/>
                  <a:gd name="connsiteY30" fmla="*/ 2658625 h 2658625"/>
                  <a:gd name="connsiteX31" fmla="*/ 1990121 w 8194615"/>
                  <a:gd name="connsiteY31" fmla="*/ 2658625 h 2658625"/>
                  <a:gd name="connsiteX32" fmla="*/ 1404791 w 8194615"/>
                  <a:gd name="connsiteY32" fmla="*/ 2658625 h 2658625"/>
                  <a:gd name="connsiteX33" fmla="*/ 1065300 w 8194615"/>
                  <a:gd name="connsiteY33" fmla="*/ 2658625 h 2658625"/>
                  <a:gd name="connsiteX34" fmla="*/ 0 w 8194615"/>
                  <a:gd name="connsiteY34" fmla="*/ 2658625 h 2658625"/>
                  <a:gd name="connsiteX35" fmla="*/ 0 w 8194615"/>
                  <a:gd name="connsiteY35" fmla="*/ 2206659 h 2658625"/>
                  <a:gd name="connsiteX36" fmla="*/ 0 w 8194615"/>
                  <a:gd name="connsiteY36" fmla="*/ 1754692 h 2658625"/>
                  <a:gd name="connsiteX37" fmla="*/ 0 w 8194615"/>
                  <a:gd name="connsiteY37" fmla="*/ 1169795 h 2658625"/>
                  <a:gd name="connsiteX38" fmla="*/ 0 w 8194615"/>
                  <a:gd name="connsiteY38" fmla="*/ 664656 h 2658625"/>
                  <a:gd name="connsiteX39" fmla="*/ 0 w 8194615"/>
                  <a:gd name="connsiteY39" fmla="*/ 0 h 265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194615" h="2658625" fill="none" extrusionOk="0">
                    <a:moveTo>
                      <a:pt x="0" y="0"/>
                    </a:moveTo>
                    <a:cubicBezTo>
                      <a:pt x="183495" y="-42913"/>
                      <a:pt x="525655" y="45952"/>
                      <a:pt x="667276" y="0"/>
                    </a:cubicBezTo>
                    <a:cubicBezTo>
                      <a:pt x="808897" y="-45952"/>
                      <a:pt x="915047" y="22419"/>
                      <a:pt x="1006767" y="0"/>
                    </a:cubicBezTo>
                    <a:cubicBezTo>
                      <a:pt x="1098487" y="-22419"/>
                      <a:pt x="1390087" y="30327"/>
                      <a:pt x="1755989" y="0"/>
                    </a:cubicBezTo>
                    <a:cubicBezTo>
                      <a:pt x="2121891" y="-30327"/>
                      <a:pt x="2208412" y="1285"/>
                      <a:pt x="2423265" y="0"/>
                    </a:cubicBezTo>
                    <a:cubicBezTo>
                      <a:pt x="2638118" y="-1285"/>
                      <a:pt x="2638126" y="36863"/>
                      <a:pt x="2762756" y="0"/>
                    </a:cubicBezTo>
                    <a:cubicBezTo>
                      <a:pt x="2887386" y="-36863"/>
                      <a:pt x="3200454" y="22563"/>
                      <a:pt x="3430032" y="0"/>
                    </a:cubicBezTo>
                    <a:cubicBezTo>
                      <a:pt x="3659610" y="-22563"/>
                      <a:pt x="3651245" y="49501"/>
                      <a:pt x="3851469" y="0"/>
                    </a:cubicBezTo>
                    <a:cubicBezTo>
                      <a:pt x="4051693" y="-49501"/>
                      <a:pt x="4305901" y="55682"/>
                      <a:pt x="4436799" y="0"/>
                    </a:cubicBezTo>
                    <a:cubicBezTo>
                      <a:pt x="4567697" y="-55682"/>
                      <a:pt x="4806781" y="62303"/>
                      <a:pt x="5022128" y="0"/>
                    </a:cubicBezTo>
                    <a:cubicBezTo>
                      <a:pt x="5237475" y="-62303"/>
                      <a:pt x="5492453" y="77899"/>
                      <a:pt x="5689404" y="0"/>
                    </a:cubicBezTo>
                    <a:cubicBezTo>
                      <a:pt x="5886355" y="-77899"/>
                      <a:pt x="5953165" y="43984"/>
                      <a:pt x="6110841" y="0"/>
                    </a:cubicBezTo>
                    <a:cubicBezTo>
                      <a:pt x="6268517" y="-43984"/>
                      <a:pt x="6379184" y="6631"/>
                      <a:pt x="6532279" y="0"/>
                    </a:cubicBezTo>
                    <a:cubicBezTo>
                      <a:pt x="6685374" y="-6631"/>
                      <a:pt x="7074118" y="74641"/>
                      <a:pt x="7281501" y="0"/>
                    </a:cubicBezTo>
                    <a:cubicBezTo>
                      <a:pt x="7488884" y="-74641"/>
                      <a:pt x="7881304" y="56944"/>
                      <a:pt x="8194615" y="0"/>
                    </a:cubicBezTo>
                    <a:cubicBezTo>
                      <a:pt x="8243624" y="156552"/>
                      <a:pt x="8145457" y="243421"/>
                      <a:pt x="8194615" y="451966"/>
                    </a:cubicBezTo>
                    <a:cubicBezTo>
                      <a:pt x="8243773" y="660511"/>
                      <a:pt x="8131801" y="800134"/>
                      <a:pt x="8194615" y="983691"/>
                    </a:cubicBezTo>
                    <a:cubicBezTo>
                      <a:pt x="8257429" y="1167249"/>
                      <a:pt x="8139737" y="1316952"/>
                      <a:pt x="8194615" y="1462244"/>
                    </a:cubicBezTo>
                    <a:cubicBezTo>
                      <a:pt x="8249493" y="1607536"/>
                      <a:pt x="8155502" y="1737345"/>
                      <a:pt x="8194615" y="1993969"/>
                    </a:cubicBezTo>
                    <a:cubicBezTo>
                      <a:pt x="8233728" y="2250594"/>
                      <a:pt x="8183234" y="2340639"/>
                      <a:pt x="8194615" y="2658625"/>
                    </a:cubicBezTo>
                    <a:cubicBezTo>
                      <a:pt x="7850688" y="2675110"/>
                      <a:pt x="7788766" y="2608203"/>
                      <a:pt x="7445393" y="2658625"/>
                    </a:cubicBezTo>
                    <a:cubicBezTo>
                      <a:pt x="7102020" y="2709047"/>
                      <a:pt x="7151490" y="2623211"/>
                      <a:pt x="7023956" y="2658625"/>
                    </a:cubicBezTo>
                    <a:cubicBezTo>
                      <a:pt x="6896422" y="2694039"/>
                      <a:pt x="6690394" y="2636781"/>
                      <a:pt x="6520572" y="2658625"/>
                    </a:cubicBezTo>
                    <a:cubicBezTo>
                      <a:pt x="6350750" y="2680469"/>
                      <a:pt x="6256862" y="2621259"/>
                      <a:pt x="6099135" y="2658625"/>
                    </a:cubicBezTo>
                    <a:cubicBezTo>
                      <a:pt x="5941408" y="2695991"/>
                      <a:pt x="5583004" y="2610429"/>
                      <a:pt x="5349913" y="2658625"/>
                    </a:cubicBezTo>
                    <a:cubicBezTo>
                      <a:pt x="5116822" y="2706821"/>
                      <a:pt x="5048778" y="2642144"/>
                      <a:pt x="4928476" y="2658625"/>
                    </a:cubicBezTo>
                    <a:cubicBezTo>
                      <a:pt x="4808174" y="2675106"/>
                      <a:pt x="4402428" y="2639152"/>
                      <a:pt x="4179254" y="2658625"/>
                    </a:cubicBezTo>
                    <a:cubicBezTo>
                      <a:pt x="3956080" y="2678098"/>
                      <a:pt x="3882405" y="2629222"/>
                      <a:pt x="3757816" y="2658625"/>
                    </a:cubicBezTo>
                    <a:cubicBezTo>
                      <a:pt x="3633227" y="2688028"/>
                      <a:pt x="3578269" y="2639095"/>
                      <a:pt x="3418325" y="2658625"/>
                    </a:cubicBezTo>
                    <a:cubicBezTo>
                      <a:pt x="3258381" y="2678155"/>
                      <a:pt x="3157594" y="2619677"/>
                      <a:pt x="3078834" y="2658625"/>
                    </a:cubicBezTo>
                    <a:cubicBezTo>
                      <a:pt x="3000074" y="2697573"/>
                      <a:pt x="2639621" y="2589374"/>
                      <a:pt x="2329612" y="2658625"/>
                    </a:cubicBezTo>
                    <a:cubicBezTo>
                      <a:pt x="2019603" y="2727876"/>
                      <a:pt x="2158752" y="2627017"/>
                      <a:pt x="1990121" y="2658625"/>
                    </a:cubicBezTo>
                    <a:cubicBezTo>
                      <a:pt x="1821490" y="2690233"/>
                      <a:pt x="1576064" y="2634618"/>
                      <a:pt x="1404791" y="2658625"/>
                    </a:cubicBezTo>
                    <a:cubicBezTo>
                      <a:pt x="1233518" y="2682632"/>
                      <a:pt x="1204129" y="2623556"/>
                      <a:pt x="1065300" y="2658625"/>
                    </a:cubicBezTo>
                    <a:cubicBezTo>
                      <a:pt x="926471" y="2693694"/>
                      <a:pt x="262719" y="2533683"/>
                      <a:pt x="0" y="2658625"/>
                    </a:cubicBezTo>
                    <a:cubicBezTo>
                      <a:pt x="-11594" y="2491797"/>
                      <a:pt x="28894" y="2392916"/>
                      <a:pt x="0" y="2206659"/>
                    </a:cubicBezTo>
                    <a:cubicBezTo>
                      <a:pt x="-28894" y="2020402"/>
                      <a:pt x="22271" y="1870475"/>
                      <a:pt x="0" y="1754692"/>
                    </a:cubicBezTo>
                    <a:cubicBezTo>
                      <a:pt x="-22271" y="1638909"/>
                      <a:pt x="28572" y="1296607"/>
                      <a:pt x="0" y="1169795"/>
                    </a:cubicBezTo>
                    <a:cubicBezTo>
                      <a:pt x="-28572" y="1042983"/>
                      <a:pt x="18048" y="828052"/>
                      <a:pt x="0" y="664656"/>
                    </a:cubicBezTo>
                    <a:cubicBezTo>
                      <a:pt x="-18048" y="501260"/>
                      <a:pt x="7366" y="259087"/>
                      <a:pt x="0" y="0"/>
                    </a:cubicBezTo>
                    <a:close/>
                  </a:path>
                  <a:path w="8194615" h="2658625" stroke="0" extrusionOk="0">
                    <a:moveTo>
                      <a:pt x="0" y="0"/>
                    </a:moveTo>
                    <a:cubicBezTo>
                      <a:pt x="130180" y="-21302"/>
                      <a:pt x="213384" y="636"/>
                      <a:pt x="421437" y="0"/>
                    </a:cubicBezTo>
                    <a:cubicBezTo>
                      <a:pt x="629490" y="-636"/>
                      <a:pt x="697628" y="11051"/>
                      <a:pt x="842875" y="0"/>
                    </a:cubicBezTo>
                    <a:cubicBezTo>
                      <a:pt x="988122" y="-11051"/>
                      <a:pt x="1110431" y="29615"/>
                      <a:pt x="1182366" y="0"/>
                    </a:cubicBezTo>
                    <a:cubicBezTo>
                      <a:pt x="1254301" y="-29615"/>
                      <a:pt x="1518750" y="30248"/>
                      <a:pt x="1603803" y="0"/>
                    </a:cubicBezTo>
                    <a:cubicBezTo>
                      <a:pt x="1688856" y="-30248"/>
                      <a:pt x="2103884" y="19431"/>
                      <a:pt x="2271079" y="0"/>
                    </a:cubicBezTo>
                    <a:cubicBezTo>
                      <a:pt x="2438274" y="-19431"/>
                      <a:pt x="2600651" y="44692"/>
                      <a:pt x="2692516" y="0"/>
                    </a:cubicBezTo>
                    <a:cubicBezTo>
                      <a:pt x="2784381" y="-44692"/>
                      <a:pt x="2961515" y="27749"/>
                      <a:pt x="3032008" y="0"/>
                    </a:cubicBezTo>
                    <a:cubicBezTo>
                      <a:pt x="3102501" y="-27749"/>
                      <a:pt x="3443222" y="28352"/>
                      <a:pt x="3699283" y="0"/>
                    </a:cubicBezTo>
                    <a:cubicBezTo>
                      <a:pt x="3955345" y="-28352"/>
                      <a:pt x="4042194" y="19466"/>
                      <a:pt x="4366559" y="0"/>
                    </a:cubicBezTo>
                    <a:cubicBezTo>
                      <a:pt x="4690924" y="-19466"/>
                      <a:pt x="4620547" y="37387"/>
                      <a:pt x="4706050" y="0"/>
                    </a:cubicBezTo>
                    <a:cubicBezTo>
                      <a:pt x="4791553" y="-37387"/>
                      <a:pt x="5016327" y="50521"/>
                      <a:pt x="5127488" y="0"/>
                    </a:cubicBezTo>
                    <a:cubicBezTo>
                      <a:pt x="5238649" y="-50521"/>
                      <a:pt x="5629924" y="84932"/>
                      <a:pt x="5876710" y="0"/>
                    </a:cubicBezTo>
                    <a:cubicBezTo>
                      <a:pt x="6123496" y="-84932"/>
                      <a:pt x="6386326" y="34670"/>
                      <a:pt x="6543985" y="0"/>
                    </a:cubicBezTo>
                    <a:cubicBezTo>
                      <a:pt x="6701645" y="-34670"/>
                      <a:pt x="6717309" y="14493"/>
                      <a:pt x="6883477" y="0"/>
                    </a:cubicBezTo>
                    <a:cubicBezTo>
                      <a:pt x="7049645" y="-14493"/>
                      <a:pt x="7184695" y="21624"/>
                      <a:pt x="7468806" y="0"/>
                    </a:cubicBezTo>
                    <a:cubicBezTo>
                      <a:pt x="7752917" y="-21624"/>
                      <a:pt x="7913755" y="1814"/>
                      <a:pt x="8194615" y="0"/>
                    </a:cubicBezTo>
                    <a:cubicBezTo>
                      <a:pt x="8232874" y="184571"/>
                      <a:pt x="8163108" y="338969"/>
                      <a:pt x="8194615" y="451966"/>
                    </a:cubicBezTo>
                    <a:cubicBezTo>
                      <a:pt x="8226122" y="564963"/>
                      <a:pt x="8147207" y="806827"/>
                      <a:pt x="8194615" y="983691"/>
                    </a:cubicBezTo>
                    <a:cubicBezTo>
                      <a:pt x="8242023" y="1160555"/>
                      <a:pt x="8188400" y="1234906"/>
                      <a:pt x="8194615" y="1435658"/>
                    </a:cubicBezTo>
                    <a:cubicBezTo>
                      <a:pt x="8200830" y="1636410"/>
                      <a:pt x="8193624" y="1720237"/>
                      <a:pt x="8194615" y="1914210"/>
                    </a:cubicBezTo>
                    <a:cubicBezTo>
                      <a:pt x="8195606" y="2108183"/>
                      <a:pt x="8159855" y="2505787"/>
                      <a:pt x="8194615" y="2658625"/>
                    </a:cubicBezTo>
                    <a:cubicBezTo>
                      <a:pt x="8045619" y="2674300"/>
                      <a:pt x="7920650" y="2636480"/>
                      <a:pt x="7773178" y="2658625"/>
                    </a:cubicBezTo>
                    <a:cubicBezTo>
                      <a:pt x="7625706" y="2680770"/>
                      <a:pt x="7206295" y="2641783"/>
                      <a:pt x="7023956" y="2658625"/>
                    </a:cubicBezTo>
                    <a:cubicBezTo>
                      <a:pt x="6841617" y="2675467"/>
                      <a:pt x="6703990" y="2635118"/>
                      <a:pt x="6602518" y="2658625"/>
                    </a:cubicBezTo>
                    <a:cubicBezTo>
                      <a:pt x="6501046" y="2682132"/>
                      <a:pt x="6209828" y="2619390"/>
                      <a:pt x="6099135" y="2658625"/>
                    </a:cubicBezTo>
                    <a:cubicBezTo>
                      <a:pt x="5988442" y="2697860"/>
                      <a:pt x="5855441" y="2620612"/>
                      <a:pt x="5759644" y="2658625"/>
                    </a:cubicBezTo>
                    <a:cubicBezTo>
                      <a:pt x="5663847" y="2696638"/>
                      <a:pt x="5538243" y="2623844"/>
                      <a:pt x="5420152" y="2658625"/>
                    </a:cubicBezTo>
                    <a:cubicBezTo>
                      <a:pt x="5302061" y="2693406"/>
                      <a:pt x="5169896" y="2629166"/>
                      <a:pt x="4998715" y="2658625"/>
                    </a:cubicBezTo>
                    <a:cubicBezTo>
                      <a:pt x="4827534" y="2688084"/>
                      <a:pt x="4591324" y="2604726"/>
                      <a:pt x="4331439" y="2658625"/>
                    </a:cubicBezTo>
                    <a:cubicBezTo>
                      <a:pt x="4071554" y="2712524"/>
                      <a:pt x="4103306" y="2640484"/>
                      <a:pt x="3910002" y="2658625"/>
                    </a:cubicBezTo>
                    <a:cubicBezTo>
                      <a:pt x="3716698" y="2676766"/>
                      <a:pt x="3586759" y="2608290"/>
                      <a:pt x="3488565" y="2658625"/>
                    </a:cubicBezTo>
                    <a:cubicBezTo>
                      <a:pt x="3390371" y="2708960"/>
                      <a:pt x="3207128" y="2656657"/>
                      <a:pt x="2985181" y="2658625"/>
                    </a:cubicBezTo>
                    <a:cubicBezTo>
                      <a:pt x="2763234" y="2660593"/>
                      <a:pt x="2571813" y="2630267"/>
                      <a:pt x="2399852" y="2658625"/>
                    </a:cubicBezTo>
                    <a:cubicBezTo>
                      <a:pt x="2227891" y="2686983"/>
                      <a:pt x="1985870" y="2607527"/>
                      <a:pt x="1650630" y="2658625"/>
                    </a:cubicBezTo>
                    <a:cubicBezTo>
                      <a:pt x="1315390" y="2709723"/>
                      <a:pt x="1139201" y="2634499"/>
                      <a:pt x="901408" y="2658625"/>
                    </a:cubicBezTo>
                    <a:cubicBezTo>
                      <a:pt x="663615" y="2682751"/>
                      <a:pt x="181270" y="2630021"/>
                      <a:pt x="0" y="2658625"/>
                    </a:cubicBezTo>
                    <a:cubicBezTo>
                      <a:pt x="-5090" y="2452836"/>
                      <a:pt x="68868" y="2325447"/>
                      <a:pt x="0" y="2073728"/>
                    </a:cubicBezTo>
                    <a:cubicBezTo>
                      <a:pt x="-68868" y="1822009"/>
                      <a:pt x="1462" y="1730641"/>
                      <a:pt x="0" y="1488830"/>
                    </a:cubicBezTo>
                    <a:cubicBezTo>
                      <a:pt x="-1462" y="1247019"/>
                      <a:pt x="38276" y="1088207"/>
                      <a:pt x="0" y="957105"/>
                    </a:cubicBezTo>
                    <a:cubicBezTo>
                      <a:pt x="-38276" y="826004"/>
                      <a:pt x="34514" y="710722"/>
                      <a:pt x="0" y="505139"/>
                    </a:cubicBezTo>
                    <a:cubicBezTo>
                      <a:pt x="-34514" y="299556"/>
                      <a:pt x="38183" y="235523"/>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D77880-39B8-785B-6F3D-615E25E9C2F1}"/>
                  </a:ext>
                </a:extLst>
              </p:cNvPr>
              <p:cNvSpPr txBox="1"/>
              <p:nvPr/>
            </p:nvSpPr>
            <p:spPr>
              <a:xfrm>
                <a:off x="1798411" y="4579641"/>
                <a:ext cx="7714918" cy="2724756"/>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Xác định tỉ lệ các loại kiểu hình chung của cả hai tính trạng và tỉ lệ các loại kiểu hình riêng của từng tính trạng ở F</a:t>
                </a:r>
                <a:r>
                  <a:rPr kumimoji="0" lang="vi-VN"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p>
            </p:txBody>
          </p:sp>
        </p:grpSp>
        <p:pic>
          <p:nvPicPr>
            <p:cNvPr id="13" name="Picture 2" descr="Dialog Question Mark Icon | Gartoon Redux Misc Iconpack | Gartoon Team">
              <a:extLst>
                <a:ext uri="{FF2B5EF4-FFF2-40B4-BE49-F238E27FC236}">
                  <a16:creationId xmlns:a16="http://schemas.microsoft.com/office/drawing/2014/main" id="{14A7DBA9-7389-E60C-1F59-A51FD197F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a16="http://schemas.microsoft.com/office/drawing/2014/main" id="{D953E48A-4C1F-9780-4D25-68A2890E6C2A}"/>
              </a:ext>
            </a:extLst>
          </p:cNvPr>
          <p:cNvSpPr/>
          <p:nvPr/>
        </p:nvSpPr>
        <p:spPr>
          <a:xfrm>
            <a:off x="3655191" y="3535992"/>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1026" name="Picture 2" descr="8.2 Recall – Mendelian Dihybrid Crosses – Introduction to Genetics">
            <a:extLst>
              <a:ext uri="{FF2B5EF4-FFF2-40B4-BE49-F238E27FC236}">
                <a16:creationId xmlns:a16="http://schemas.microsoft.com/office/drawing/2014/main" id="{2F16C929-BAEA-3381-BA54-A8BD4AF60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064" y="106586"/>
            <a:ext cx="4324343" cy="67514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789028D-1279-972C-1661-62FC5EFF3624}"/>
              </a:ext>
            </a:extLst>
          </p:cNvPr>
          <p:cNvSpPr txBox="1"/>
          <p:nvPr/>
        </p:nvSpPr>
        <p:spPr>
          <a:xfrm>
            <a:off x="855880" y="4009621"/>
            <a:ext cx="6752389" cy="2689198"/>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pPr>
              <a:lnSpc>
                <a:spcPct val="130000"/>
              </a:lnSpc>
            </a:pPr>
            <a:r>
              <a:rPr lang="vi-VN" sz="2200"/>
              <a:t>- Tỉ lệ các loại kiểu hình chung của cả hai tính trạng ở F</a:t>
            </a:r>
            <a:r>
              <a:rPr lang="vi-VN" sz="2200" baseline="-25000"/>
              <a:t>2</a:t>
            </a:r>
            <a:r>
              <a:rPr lang="vi-VN" sz="2200"/>
              <a:t> là 9 hạt vàng, vỏ trơn : 3 hạt vàng, vỏ nhăn : 3 hạt xanh, vỏ trơn : 1 hạt xanh, vỏ nhăn.</a:t>
            </a:r>
          </a:p>
          <a:p>
            <a:pPr>
              <a:lnSpc>
                <a:spcPct val="130000"/>
              </a:lnSpc>
            </a:pPr>
            <a:r>
              <a:rPr lang="vi-VN" sz="2200"/>
              <a:t>- Tỉ lệ các loại kiểu hình riêng của từng tính trạng ở F</a:t>
            </a:r>
            <a:r>
              <a:rPr lang="vi-VN" sz="2200" baseline="-25000"/>
              <a:t>2</a:t>
            </a:r>
            <a:r>
              <a:rPr lang="vi-VN" sz="2200"/>
              <a:t>:</a:t>
            </a:r>
          </a:p>
          <a:p>
            <a:pPr lvl="1">
              <a:lnSpc>
                <a:spcPct val="130000"/>
              </a:lnSpc>
            </a:pPr>
            <a:r>
              <a:rPr lang="vi-VN" sz="2200">
                <a:latin typeface="Times New Roman" panose="02020603050405020304" pitchFamily="18" charset="0"/>
                <a:cs typeface="Times New Roman" panose="02020603050405020304" pitchFamily="18" charset="0"/>
              </a:rPr>
              <a:t>+ Về màu hạt có 3 hạt vàng : 1 hạt trơn.</a:t>
            </a:r>
          </a:p>
          <a:p>
            <a:pPr lvl="1">
              <a:lnSpc>
                <a:spcPct val="130000"/>
              </a:lnSpc>
            </a:pPr>
            <a:r>
              <a:rPr lang="vi-VN" sz="2200">
                <a:latin typeface="Times New Roman" panose="02020603050405020304" pitchFamily="18" charset="0"/>
                <a:cs typeface="Times New Roman" panose="02020603050405020304" pitchFamily="18" charset="0"/>
              </a:rPr>
              <a:t>+ Về dạng hạt có 3 hạt trơn : 1 hạt nhăn.</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37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barn(inVertical)">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barn(inVertical)">
                                      <p:cBhvr>
                                        <p:cTn id="36" dur="500"/>
                                        <p:tgtEl>
                                          <p:spTgt spid="9">
                                            <p:txEl>
                                              <p:pRg st="1" end="1"/>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barn(inVertical)">
                                      <p:cBhvr>
                                        <p:cTn id="39" dur="500"/>
                                        <p:tgtEl>
                                          <p:spTgt spid="9">
                                            <p:txEl>
                                              <p:pRg st="2" end="2"/>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barn(inVertical)">
                                      <p:cBhvr>
                                        <p:cTn id="4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110+ Image Of Pea Pods Growing In Kitchen Garden Pea Plants Stock Photos,  Pictures &amp; Royalty-Free Images - iStock">
            <a:extLst>
              <a:ext uri="{FF2B5EF4-FFF2-40B4-BE49-F238E27FC236}">
                <a16:creationId xmlns:a16="http://schemas.microsoft.com/office/drawing/2014/main" id="{65CBE13B-E9D9-83F4-AC3B-DED0C7702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994" y="0"/>
            <a:ext cx="3445713" cy="22971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id="{3FC459C7-A6DB-40E7-3FCC-C7770FBC0B50}"/>
              </a:ext>
            </a:extLst>
          </p:cNvPr>
          <p:cNvGrpSpPr/>
          <p:nvPr/>
        </p:nvGrpSpPr>
        <p:grpSpPr>
          <a:xfrm>
            <a:off x="1271930" y="1941220"/>
            <a:ext cx="10317949" cy="1817357"/>
            <a:chOff x="4280290" y="868655"/>
            <a:chExt cx="10317949" cy="1817357"/>
          </a:xfrm>
        </p:grpSpPr>
        <p:grpSp>
          <p:nvGrpSpPr>
            <p:cNvPr id="12" name="Group 11">
              <a:extLst>
                <a:ext uri="{FF2B5EF4-FFF2-40B4-BE49-F238E27FC236}">
                  <a16:creationId xmlns:a16="http://schemas.microsoft.com/office/drawing/2014/main" id="{B392D773-AE9F-C820-21CC-FE9EC01243D0}"/>
                </a:ext>
              </a:extLst>
            </p:cNvPr>
            <p:cNvGrpSpPr/>
            <p:nvPr/>
          </p:nvGrpSpPr>
          <p:grpSpPr>
            <a:xfrm>
              <a:off x="4874928" y="1087729"/>
              <a:ext cx="9723311" cy="1598283"/>
              <a:chOff x="1431353" y="4953000"/>
              <a:chExt cx="13015560" cy="3036811"/>
            </a:xfrm>
          </p:grpSpPr>
          <p:sp>
            <p:nvSpPr>
              <p:cNvPr id="14" name="Rectangle 13">
                <a:extLst>
                  <a:ext uri="{FF2B5EF4-FFF2-40B4-BE49-F238E27FC236}">
                    <a16:creationId xmlns:a16="http://schemas.microsoft.com/office/drawing/2014/main" id="{65920D1D-4230-A09C-1F85-91AB1A2BE39F}"/>
                  </a:ext>
                </a:extLst>
              </p:cNvPr>
              <p:cNvSpPr/>
              <p:nvPr/>
            </p:nvSpPr>
            <p:spPr>
              <a:xfrm>
                <a:off x="1431353" y="4953000"/>
                <a:ext cx="13015560" cy="3036811"/>
              </a:xfrm>
              <a:custGeom>
                <a:avLst/>
                <a:gdLst>
                  <a:gd name="connsiteX0" fmla="*/ 0 w 13015560"/>
                  <a:gd name="connsiteY0" fmla="*/ 0 h 3036811"/>
                  <a:gd name="connsiteX1" fmla="*/ 331305 w 13015560"/>
                  <a:gd name="connsiteY1" fmla="*/ 0 h 3036811"/>
                  <a:gd name="connsiteX2" fmla="*/ 532455 w 13015560"/>
                  <a:gd name="connsiteY2" fmla="*/ 0 h 3036811"/>
                  <a:gd name="connsiteX3" fmla="*/ 863760 w 13015560"/>
                  <a:gd name="connsiteY3" fmla="*/ 0 h 3036811"/>
                  <a:gd name="connsiteX4" fmla="*/ 1715687 w 13015560"/>
                  <a:gd name="connsiteY4" fmla="*/ 0 h 3036811"/>
                  <a:gd name="connsiteX5" fmla="*/ 2046993 w 13015560"/>
                  <a:gd name="connsiteY5" fmla="*/ 0 h 3036811"/>
                  <a:gd name="connsiteX6" fmla="*/ 2638609 w 13015560"/>
                  <a:gd name="connsiteY6" fmla="*/ 0 h 3036811"/>
                  <a:gd name="connsiteX7" fmla="*/ 3100070 w 13015560"/>
                  <a:gd name="connsiteY7" fmla="*/ 0 h 3036811"/>
                  <a:gd name="connsiteX8" fmla="*/ 3301219 w 13015560"/>
                  <a:gd name="connsiteY8" fmla="*/ 0 h 3036811"/>
                  <a:gd name="connsiteX9" fmla="*/ 3762680 w 13015560"/>
                  <a:gd name="connsiteY9" fmla="*/ 0 h 3036811"/>
                  <a:gd name="connsiteX10" fmla="*/ 3963830 w 13015560"/>
                  <a:gd name="connsiteY10" fmla="*/ 0 h 3036811"/>
                  <a:gd name="connsiteX11" fmla="*/ 4685602 w 13015560"/>
                  <a:gd name="connsiteY11" fmla="*/ 0 h 3036811"/>
                  <a:gd name="connsiteX12" fmla="*/ 5147062 w 13015560"/>
                  <a:gd name="connsiteY12" fmla="*/ 0 h 3036811"/>
                  <a:gd name="connsiteX13" fmla="*/ 5868834 w 13015560"/>
                  <a:gd name="connsiteY13" fmla="*/ 0 h 3036811"/>
                  <a:gd name="connsiteX14" fmla="*/ 6590606 w 13015560"/>
                  <a:gd name="connsiteY14" fmla="*/ 0 h 3036811"/>
                  <a:gd name="connsiteX15" fmla="*/ 7182223 w 13015560"/>
                  <a:gd name="connsiteY15" fmla="*/ 0 h 3036811"/>
                  <a:gd name="connsiteX16" fmla="*/ 7383372 w 13015560"/>
                  <a:gd name="connsiteY16" fmla="*/ 0 h 3036811"/>
                  <a:gd name="connsiteX17" fmla="*/ 8235300 w 13015560"/>
                  <a:gd name="connsiteY17" fmla="*/ 0 h 3036811"/>
                  <a:gd name="connsiteX18" fmla="*/ 8696761 w 13015560"/>
                  <a:gd name="connsiteY18" fmla="*/ 0 h 3036811"/>
                  <a:gd name="connsiteX19" fmla="*/ 8897910 w 13015560"/>
                  <a:gd name="connsiteY19" fmla="*/ 0 h 3036811"/>
                  <a:gd name="connsiteX20" fmla="*/ 9749838 w 13015560"/>
                  <a:gd name="connsiteY20" fmla="*/ 0 h 3036811"/>
                  <a:gd name="connsiteX21" fmla="*/ 10341454 w 13015560"/>
                  <a:gd name="connsiteY21" fmla="*/ 0 h 3036811"/>
                  <a:gd name="connsiteX22" fmla="*/ 11063226 w 13015560"/>
                  <a:gd name="connsiteY22" fmla="*/ 0 h 3036811"/>
                  <a:gd name="connsiteX23" fmla="*/ 11264376 w 13015560"/>
                  <a:gd name="connsiteY23" fmla="*/ 0 h 3036811"/>
                  <a:gd name="connsiteX24" fmla="*/ 12116303 w 13015560"/>
                  <a:gd name="connsiteY24" fmla="*/ 0 h 3036811"/>
                  <a:gd name="connsiteX25" fmla="*/ 13015560 w 13015560"/>
                  <a:gd name="connsiteY25" fmla="*/ 0 h 3036811"/>
                  <a:gd name="connsiteX26" fmla="*/ 13015560 w 13015560"/>
                  <a:gd name="connsiteY26" fmla="*/ 445399 h 3036811"/>
                  <a:gd name="connsiteX27" fmla="*/ 13015560 w 13015560"/>
                  <a:gd name="connsiteY27" fmla="*/ 890798 h 3036811"/>
                  <a:gd name="connsiteX28" fmla="*/ 13015560 w 13015560"/>
                  <a:gd name="connsiteY28" fmla="*/ 1336197 h 3036811"/>
                  <a:gd name="connsiteX29" fmla="*/ 13015560 w 13015560"/>
                  <a:gd name="connsiteY29" fmla="*/ 1811964 h 3036811"/>
                  <a:gd name="connsiteX30" fmla="*/ 13015560 w 13015560"/>
                  <a:gd name="connsiteY30" fmla="*/ 2378835 h 3036811"/>
                  <a:gd name="connsiteX31" fmla="*/ 13015560 w 13015560"/>
                  <a:gd name="connsiteY31" fmla="*/ 3036811 h 3036811"/>
                  <a:gd name="connsiteX32" fmla="*/ 12423944 w 13015560"/>
                  <a:gd name="connsiteY32" fmla="*/ 3036811 h 3036811"/>
                  <a:gd name="connsiteX33" fmla="*/ 12222794 w 13015560"/>
                  <a:gd name="connsiteY33" fmla="*/ 3036811 h 3036811"/>
                  <a:gd name="connsiteX34" fmla="*/ 11891489 w 13015560"/>
                  <a:gd name="connsiteY34" fmla="*/ 3036811 h 3036811"/>
                  <a:gd name="connsiteX35" fmla="*/ 11299873 w 13015560"/>
                  <a:gd name="connsiteY35" fmla="*/ 3036811 h 3036811"/>
                  <a:gd name="connsiteX36" fmla="*/ 10447945 w 13015560"/>
                  <a:gd name="connsiteY36" fmla="*/ 3036811 h 3036811"/>
                  <a:gd name="connsiteX37" fmla="*/ 10246795 w 13015560"/>
                  <a:gd name="connsiteY37" fmla="*/ 3036811 h 3036811"/>
                  <a:gd name="connsiteX38" fmla="*/ 9915490 w 13015560"/>
                  <a:gd name="connsiteY38" fmla="*/ 3036811 h 3036811"/>
                  <a:gd name="connsiteX39" fmla="*/ 9323874 w 13015560"/>
                  <a:gd name="connsiteY39" fmla="*/ 3036811 h 3036811"/>
                  <a:gd name="connsiteX40" fmla="*/ 8992569 w 13015560"/>
                  <a:gd name="connsiteY40" fmla="*/ 3036811 h 3036811"/>
                  <a:gd name="connsiteX41" fmla="*/ 8791419 w 13015560"/>
                  <a:gd name="connsiteY41" fmla="*/ 3036811 h 3036811"/>
                  <a:gd name="connsiteX42" fmla="*/ 8460114 w 13015560"/>
                  <a:gd name="connsiteY42" fmla="*/ 3036811 h 3036811"/>
                  <a:gd name="connsiteX43" fmla="*/ 7738342 w 13015560"/>
                  <a:gd name="connsiteY43" fmla="*/ 3036811 h 3036811"/>
                  <a:gd name="connsiteX44" fmla="*/ 7537192 w 13015560"/>
                  <a:gd name="connsiteY44" fmla="*/ 3036811 h 3036811"/>
                  <a:gd name="connsiteX45" fmla="*/ 6815421 w 13015560"/>
                  <a:gd name="connsiteY45" fmla="*/ 3036811 h 3036811"/>
                  <a:gd name="connsiteX46" fmla="*/ 6484115 w 13015560"/>
                  <a:gd name="connsiteY46" fmla="*/ 3036811 h 3036811"/>
                  <a:gd name="connsiteX47" fmla="*/ 6022655 w 13015560"/>
                  <a:gd name="connsiteY47" fmla="*/ 3036811 h 3036811"/>
                  <a:gd name="connsiteX48" fmla="*/ 5691349 w 13015560"/>
                  <a:gd name="connsiteY48" fmla="*/ 3036811 h 3036811"/>
                  <a:gd name="connsiteX49" fmla="*/ 4839422 w 13015560"/>
                  <a:gd name="connsiteY49" fmla="*/ 3036811 h 3036811"/>
                  <a:gd name="connsiteX50" fmla="*/ 4377961 w 13015560"/>
                  <a:gd name="connsiteY50" fmla="*/ 3036811 h 3036811"/>
                  <a:gd name="connsiteX51" fmla="*/ 3526034 w 13015560"/>
                  <a:gd name="connsiteY51" fmla="*/ 3036811 h 3036811"/>
                  <a:gd name="connsiteX52" fmla="*/ 2934417 w 13015560"/>
                  <a:gd name="connsiteY52" fmla="*/ 3036811 h 3036811"/>
                  <a:gd name="connsiteX53" fmla="*/ 2212645 w 13015560"/>
                  <a:gd name="connsiteY53" fmla="*/ 3036811 h 3036811"/>
                  <a:gd name="connsiteX54" fmla="*/ 1490873 w 13015560"/>
                  <a:gd name="connsiteY54" fmla="*/ 3036811 h 3036811"/>
                  <a:gd name="connsiteX55" fmla="*/ 899257 w 13015560"/>
                  <a:gd name="connsiteY55" fmla="*/ 3036811 h 3036811"/>
                  <a:gd name="connsiteX56" fmla="*/ 0 w 13015560"/>
                  <a:gd name="connsiteY56" fmla="*/ 3036811 h 3036811"/>
                  <a:gd name="connsiteX57" fmla="*/ 0 w 13015560"/>
                  <a:gd name="connsiteY57" fmla="*/ 2561044 h 3036811"/>
                  <a:gd name="connsiteX58" fmla="*/ 0 w 13015560"/>
                  <a:gd name="connsiteY58" fmla="*/ 2085277 h 3036811"/>
                  <a:gd name="connsiteX59" fmla="*/ 0 w 13015560"/>
                  <a:gd name="connsiteY59" fmla="*/ 1579142 h 3036811"/>
                  <a:gd name="connsiteX60" fmla="*/ 0 w 13015560"/>
                  <a:gd name="connsiteY60" fmla="*/ 1164111 h 3036811"/>
                  <a:gd name="connsiteX61" fmla="*/ 0 w 13015560"/>
                  <a:gd name="connsiteY61" fmla="*/ 657976 h 3036811"/>
                  <a:gd name="connsiteX62" fmla="*/ 0 w 13015560"/>
                  <a:gd name="connsiteY62" fmla="*/ 0 h 303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015560" h="3036811" fill="none" extrusionOk="0">
                    <a:moveTo>
                      <a:pt x="0" y="0"/>
                    </a:moveTo>
                    <a:cubicBezTo>
                      <a:pt x="164915" y="-14801"/>
                      <a:pt x="179363" y="15568"/>
                      <a:pt x="331305" y="0"/>
                    </a:cubicBezTo>
                    <a:cubicBezTo>
                      <a:pt x="483248" y="-15568"/>
                      <a:pt x="437413" y="4146"/>
                      <a:pt x="532455" y="0"/>
                    </a:cubicBezTo>
                    <a:cubicBezTo>
                      <a:pt x="627497" y="-4146"/>
                      <a:pt x="775504" y="11522"/>
                      <a:pt x="863760" y="0"/>
                    </a:cubicBezTo>
                    <a:cubicBezTo>
                      <a:pt x="952017" y="-11522"/>
                      <a:pt x="1314037" y="25279"/>
                      <a:pt x="1715687" y="0"/>
                    </a:cubicBezTo>
                    <a:cubicBezTo>
                      <a:pt x="2117337" y="-25279"/>
                      <a:pt x="1931336" y="16084"/>
                      <a:pt x="2046993" y="0"/>
                    </a:cubicBezTo>
                    <a:cubicBezTo>
                      <a:pt x="2162650" y="-16084"/>
                      <a:pt x="2458848" y="5690"/>
                      <a:pt x="2638609" y="0"/>
                    </a:cubicBezTo>
                    <a:cubicBezTo>
                      <a:pt x="2818370" y="-5690"/>
                      <a:pt x="2932491" y="44684"/>
                      <a:pt x="3100070" y="0"/>
                    </a:cubicBezTo>
                    <a:cubicBezTo>
                      <a:pt x="3267649" y="-44684"/>
                      <a:pt x="3259377" y="1255"/>
                      <a:pt x="3301219" y="0"/>
                    </a:cubicBezTo>
                    <a:cubicBezTo>
                      <a:pt x="3343061" y="-1255"/>
                      <a:pt x="3541860" y="9685"/>
                      <a:pt x="3762680" y="0"/>
                    </a:cubicBezTo>
                    <a:cubicBezTo>
                      <a:pt x="3983500" y="-9685"/>
                      <a:pt x="3874065" y="9678"/>
                      <a:pt x="3963830" y="0"/>
                    </a:cubicBezTo>
                    <a:cubicBezTo>
                      <a:pt x="4053595" y="-9678"/>
                      <a:pt x="4455583" y="45965"/>
                      <a:pt x="4685602" y="0"/>
                    </a:cubicBezTo>
                    <a:cubicBezTo>
                      <a:pt x="4915621" y="-45965"/>
                      <a:pt x="5044556" y="30466"/>
                      <a:pt x="5147062" y="0"/>
                    </a:cubicBezTo>
                    <a:cubicBezTo>
                      <a:pt x="5249568" y="-30466"/>
                      <a:pt x="5536336" y="35369"/>
                      <a:pt x="5868834" y="0"/>
                    </a:cubicBezTo>
                    <a:cubicBezTo>
                      <a:pt x="6201332" y="-35369"/>
                      <a:pt x="6247113" y="55112"/>
                      <a:pt x="6590606" y="0"/>
                    </a:cubicBezTo>
                    <a:cubicBezTo>
                      <a:pt x="6934099" y="-55112"/>
                      <a:pt x="6953620" y="25621"/>
                      <a:pt x="7182223" y="0"/>
                    </a:cubicBezTo>
                    <a:cubicBezTo>
                      <a:pt x="7410826" y="-25621"/>
                      <a:pt x="7292436" y="22854"/>
                      <a:pt x="7383372" y="0"/>
                    </a:cubicBezTo>
                    <a:cubicBezTo>
                      <a:pt x="7474308" y="-22854"/>
                      <a:pt x="7918197" y="85964"/>
                      <a:pt x="8235300" y="0"/>
                    </a:cubicBezTo>
                    <a:cubicBezTo>
                      <a:pt x="8552403" y="-85964"/>
                      <a:pt x="8486818" y="20073"/>
                      <a:pt x="8696761" y="0"/>
                    </a:cubicBezTo>
                    <a:cubicBezTo>
                      <a:pt x="8906704" y="-20073"/>
                      <a:pt x="8814205" y="11678"/>
                      <a:pt x="8897910" y="0"/>
                    </a:cubicBezTo>
                    <a:cubicBezTo>
                      <a:pt x="8981615" y="-11678"/>
                      <a:pt x="9399470" y="100287"/>
                      <a:pt x="9749838" y="0"/>
                    </a:cubicBezTo>
                    <a:cubicBezTo>
                      <a:pt x="10100206" y="-100287"/>
                      <a:pt x="10144785" y="41622"/>
                      <a:pt x="10341454" y="0"/>
                    </a:cubicBezTo>
                    <a:cubicBezTo>
                      <a:pt x="10538123" y="-41622"/>
                      <a:pt x="10792260" y="41175"/>
                      <a:pt x="11063226" y="0"/>
                    </a:cubicBezTo>
                    <a:cubicBezTo>
                      <a:pt x="11334192" y="-41175"/>
                      <a:pt x="11188949" y="19909"/>
                      <a:pt x="11264376" y="0"/>
                    </a:cubicBezTo>
                    <a:cubicBezTo>
                      <a:pt x="11339803" y="-19909"/>
                      <a:pt x="11781558" y="67558"/>
                      <a:pt x="12116303" y="0"/>
                    </a:cubicBezTo>
                    <a:cubicBezTo>
                      <a:pt x="12451048" y="-67558"/>
                      <a:pt x="12617293" y="82433"/>
                      <a:pt x="13015560" y="0"/>
                    </a:cubicBezTo>
                    <a:cubicBezTo>
                      <a:pt x="13062035" y="172548"/>
                      <a:pt x="12975806" y="272718"/>
                      <a:pt x="13015560" y="445399"/>
                    </a:cubicBezTo>
                    <a:cubicBezTo>
                      <a:pt x="13055314" y="618080"/>
                      <a:pt x="12991674" y="679262"/>
                      <a:pt x="13015560" y="890798"/>
                    </a:cubicBezTo>
                    <a:cubicBezTo>
                      <a:pt x="13039446" y="1102334"/>
                      <a:pt x="13015269" y="1114470"/>
                      <a:pt x="13015560" y="1336197"/>
                    </a:cubicBezTo>
                    <a:cubicBezTo>
                      <a:pt x="13015851" y="1557924"/>
                      <a:pt x="13004706" y="1584101"/>
                      <a:pt x="13015560" y="1811964"/>
                    </a:cubicBezTo>
                    <a:cubicBezTo>
                      <a:pt x="13026414" y="2039827"/>
                      <a:pt x="12949133" y="2179597"/>
                      <a:pt x="13015560" y="2378835"/>
                    </a:cubicBezTo>
                    <a:cubicBezTo>
                      <a:pt x="13081987" y="2578073"/>
                      <a:pt x="12957841" y="2735534"/>
                      <a:pt x="13015560" y="3036811"/>
                    </a:cubicBezTo>
                    <a:cubicBezTo>
                      <a:pt x="12853849" y="3092876"/>
                      <a:pt x="12655870" y="3002120"/>
                      <a:pt x="12423944" y="3036811"/>
                    </a:cubicBezTo>
                    <a:cubicBezTo>
                      <a:pt x="12192018" y="3071502"/>
                      <a:pt x="12312503" y="3023618"/>
                      <a:pt x="12222794" y="3036811"/>
                    </a:cubicBezTo>
                    <a:cubicBezTo>
                      <a:pt x="12133085" y="3050004"/>
                      <a:pt x="12005911" y="3035418"/>
                      <a:pt x="11891489" y="3036811"/>
                    </a:cubicBezTo>
                    <a:cubicBezTo>
                      <a:pt x="11777067" y="3038204"/>
                      <a:pt x="11519374" y="2976088"/>
                      <a:pt x="11299873" y="3036811"/>
                    </a:cubicBezTo>
                    <a:cubicBezTo>
                      <a:pt x="11080372" y="3097534"/>
                      <a:pt x="10723901" y="2993823"/>
                      <a:pt x="10447945" y="3036811"/>
                    </a:cubicBezTo>
                    <a:cubicBezTo>
                      <a:pt x="10171989" y="3079799"/>
                      <a:pt x="10292522" y="3024159"/>
                      <a:pt x="10246795" y="3036811"/>
                    </a:cubicBezTo>
                    <a:cubicBezTo>
                      <a:pt x="10201068" y="3049463"/>
                      <a:pt x="10032842" y="3000368"/>
                      <a:pt x="9915490" y="3036811"/>
                    </a:cubicBezTo>
                    <a:cubicBezTo>
                      <a:pt x="9798138" y="3073254"/>
                      <a:pt x="9492302" y="3025127"/>
                      <a:pt x="9323874" y="3036811"/>
                    </a:cubicBezTo>
                    <a:cubicBezTo>
                      <a:pt x="9155446" y="3048495"/>
                      <a:pt x="9085778" y="3025604"/>
                      <a:pt x="8992569" y="3036811"/>
                    </a:cubicBezTo>
                    <a:cubicBezTo>
                      <a:pt x="8899360" y="3048018"/>
                      <a:pt x="8854421" y="3028458"/>
                      <a:pt x="8791419" y="3036811"/>
                    </a:cubicBezTo>
                    <a:cubicBezTo>
                      <a:pt x="8728417" y="3045164"/>
                      <a:pt x="8528109" y="3005052"/>
                      <a:pt x="8460114" y="3036811"/>
                    </a:cubicBezTo>
                    <a:cubicBezTo>
                      <a:pt x="8392119" y="3068570"/>
                      <a:pt x="8034167" y="2951192"/>
                      <a:pt x="7738342" y="3036811"/>
                    </a:cubicBezTo>
                    <a:cubicBezTo>
                      <a:pt x="7442517" y="3122430"/>
                      <a:pt x="7603371" y="3031695"/>
                      <a:pt x="7537192" y="3036811"/>
                    </a:cubicBezTo>
                    <a:cubicBezTo>
                      <a:pt x="7471013" y="3041927"/>
                      <a:pt x="7064440" y="3009740"/>
                      <a:pt x="6815421" y="3036811"/>
                    </a:cubicBezTo>
                    <a:cubicBezTo>
                      <a:pt x="6566402" y="3063882"/>
                      <a:pt x="6565149" y="3025733"/>
                      <a:pt x="6484115" y="3036811"/>
                    </a:cubicBezTo>
                    <a:cubicBezTo>
                      <a:pt x="6403081" y="3047889"/>
                      <a:pt x="6154562" y="3006166"/>
                      <a:pt x="6022655" y="3036811"/>
                    </a:cubicBezTo>
                    <a:cubicBezTo>
                      <a:pt x="5890748" y="3067456"/>
                      <a:pt x="5838093" y="3011572"/>
                      <a:pt x="5691349" y="3036811"/>
                    </a:cubicBezTo>
                    <a:cubicBezTo>
                      <a:pt x="5544605" y="3062050"/>
                      <a:pt x="5136695" y="2979735"/>
                      <a:pt x="4839422" y="3036811"/>
                    </a:cubicBezTo>
                    <a:cubicBezTo>
                      <a:pt x="4542149" y="3093887"/>
                      <a:pt x="4474767" y="2996518"/>
                      <a:pt x="4377961" y="3036811"/>
                    </a:cubicBezTo>
                    <a:cubicBezTo>
                      <a:pt x="4281155" y="3077104"/>
                      <a:pt x="3897748" y="3027819"/>
                      <a:pt x="3526034" y="3036811"/>
                    </a:cubicBezTo>
                    <a:cubicBezTo>
                      <a:pt x="3154320" y="3045803"/>
                      <a:pt x="3160452" y="3033909"/>
                      <a:pt x="2934417" y="3036811"/>
                    </a:cubicBezTo>
                    <a:cubicBezTo>
                      <a:pt x="2708382" y="3039713"/>
                      <a:pt x="2390661" y="3011449"/>
                      <a:pt x="2212645" y="3036811"/>
                    </a:cubicBezTo>
                    <a:cubicBezTo>
                      <a:pt x="2034629" y="3062173"/>
                      <a:pt x="1695507" y="2954246"/>
                      <a:pt x="1490873" y="3036811"/>
                    </a:cubicBezTo>
                    <a:cubicBezTo>
                      <a:pt x="1286239" y="3119376"/>
                      <a:pt x="1139775" y="3018331"/>
                      <a:pt x="899257" y="3036811"/>
                    </a:cubicBezTo>
                    <a:cubicBezTo>
                      <a:pt x="658739" y="3055291"/>
                      <a:pt x="189506" y="2985467"/>
                      <a:pt x="0" y="3036811"/>
                    </a:cubicBezTo>
                    <a:cubicBezTo>
                      <a:pt x="-44632" y="2886613"/>
                      <a:pt x="28911" y="2782672"/>
                      <a:pt x="0" y="2561044"/>
                    </a:cubicBezTo>
                    <a:cubicBezTo>
                      <a:pt x="-28911" y="2339416"/>
                      <a:pt x="11079" y="2272105"/>
                      <a:pt x="0" y="2085277"/>
                    </a:cubicBezTo>
                    <a:cubicBezTo>
                      <a:pt x="-11079" y="1898449"/>
                      <a:pt x="31657" y="1785520"/>
                      <a:pt x="0" y="1579142"/>
                    </a:cubicBezTo>
                    <a:cubicBezTo>
                      <a:pt x="-31657" y="1372765"/>
                      <a:pt x="19605" y="1304623"/>
                      <a:pt x="0" y="1164111"/>
                    </a:cubicBezTo>
                    <a:cubicBezTo>
                      <a:pt x="-19605" y="1023599"/>
                      <a:pt x="24008" y="826939"/>
                      <a:pt x="0" y="657976"/>
                    </a:cubicBezTo>
                    <a:cubicBezTo>
                      <a:pt x="-24008" y="489013"/>
                      <a:pt x="15243" y="162065"/>
                      <a:pt x="0" y="0"/>
                    </a:cubicBezTo>
                    <a:close/>
                  </a:path>
                  <a:path w="13015560" h="3036811" stroke="0" extrusionOk="0">
                    <a:moveTo>
                      <a:pt x="0" y="0"/>
                    </a:moveTo>
                    <a:cubicBezTo>
                      <a:pt x="122001" y="-32772"/>
                      <a:pt x="236683" y="24782"/>
                      <a:pt x="331305" y="0"/>
                    </a:cubicBezTo>
                    <a:cubicBezTo>
                      <a:pt x="425927" y="-24782"/>
                      <a:pt x="503191" y="13103"/>
                      <a:pt x="662610" y="0"/>
                    </a:cubicBezTo>
                    <a:cubicBezTo>
                      <a:pt x="822030" y="-13103"/>
                      <a:pt x="797438" y="10499"/>
                      <a:pt x="863760" y="0"/>
                    </a:cubicBezTo>
                    <a:cubicBezTo>
                      <a:pt x="930082" y="-10499"/>
                      <a:pt x="1073169" y="20125"/>
                      <a:pt x="1195065" y="0"/>
                    </a:cubicBezTo>
                    <a:cubicBezTo>
                      <a:pt x="1316962" y="-20125"/>
                      <a:pt x="1750683" y="81250"/>
                      <a:pt x="1916837" y="0"/>
                    </a:cubicBezTo>
                    <a:cubicBezTo>
                      <a:pt x="2082991" y="-81250"/>
                      <a:pt x="2115888" y="23475"/>
                      <a:pt x="2248142" y="0"/>
                    </a:cubicBezTo>
                    <a:cubicBezTo>
                      <a:pt x="2380396" y="-23475"/>
                      <a:pt x="2380916" y="13276"/>
                      <a:pt x="2449292" y="0"/>
                    </a:cubicBezTo>
                    <a:cubicBezTo>
                      <a:pt x="2517668" y="-13276"/>
                      <a:pt x="3015378" y="42084"/>
                      <a:pt x="3171064" y="0"/>
                    </a:cubicBezTo>
                    <a:cubicBezTo>
                      <a:pt x="3326750" y="-42084"/>
                      <a:pt x="3674259" y="23581"/>
                      <a:pt x="3892836" y="0"/>
                    </a:cubicBezTo>
                    <a:cubicBezTo>
                      <a:pt x="4111413" y="-23581"/>
                      <a:pt x="4011817" y="16043"/>
                      <a:pt x="4093985" y="0"/>
                    </a:cubicBezTo>
                    <a:cubicBezTo>
                      <a:pt x="4176153" y="-16043"/>
                      <a:pt x="4289240" y="21247"/>
                      <a:pt x="4425290" y="0"/>
                    </a:cubicBezTo>
                    <a:cubicBezTo>
                      <a:pt x="4561340" y="-21247"/>
                      <a:pt x="5070728" y="3946"/>
                      <a:pt x="5277218" y="0"/>
                    </a:cubicBezTo>
                    <a:cubicBezTo>
                      <a:pt x="5483708" y="-3946"/>
                      <a:pt x="5770951" y="59600"/>
                      <a:pt x="5998990" y="0"/>
                    </a:cubicBezTo>
                    <a:cubicBezTo>
                      <a:pt x="6227029" y="-59600"/>
                      <a:pt x="6138804" y="21993"/>
                      <a:pt x="6200139" y="0"/>
                    </a:cubicBezTo>
                    <a:cubicBezTo>
                      <a:pt x="6261474" y="-21993"/>
                      <a:pt x="6514963" y="13457"/>
                      <a:pt x="6791756" y="0"/>
                    </a:cubicBezTo>
                    <a:cubicBezTo>
                      <a:pt x="7068549" y="-13457"/>
                      <a:pt x="7252218" y="21144"/>
                      <a:pt x="7643683" y="0"/>
                    </a:cubicBezTo>
                    <a:cubicBezTo>
                      <a:pt x="8035148" y="-21144"/>
                      <a:pt x="7751299" y="19904"/>
                      <a:pt x="7844833" y="0"/>
                    </a:cubicBezTo>
                    <a:cubicBezTo>
                      <a:pt x="7938367" y="-19904"/>
                      <a:pt x="7988031" y="22161"/>
                      <a:pt x="8045983" y="0"/>
                    </a:cubicBezTo>
                    <a:cubicBezTo>
                      <a:pt x="8103935" y="-22161"/>
                      <a:pt x="8270314" y="34615"/>
                      <a:pt x="8377288" y="0"/>
                    </a:cubicBezTo>
                    <a:cubicBezTo>
                      <a:pt x="8484263" y="-34615"/>
                      <a:pt x="8686916" y="42797"/>
                      <a:pt x="8838748" y="0"/>
                    </a:cubicBezTo>
                    <a:cubicBezTo>
                      <a:pt x="8990580" y="-42797"/>
                      <a:pt x="9072219" y="39728"/>
                      <a:pt x="9170054" y="0"/>
                    </a:cubicBezTo>
                    <a:cubicBezTo>
                      <a:pt x="9267889" y="-39728"/>
                      <a:pt x="9393008" y="11832"/>
                      <a:pt x="9501359" y="0"/>
                    </a:cubicBezTo>
                    <a:cubicBezTo>
                      <a:pt x="9609711" y="-11832"/>
                      <a:pt x="9659767" y="1157"/>
                      <a:pt x="9702508" y="0"/>
                    </a:cubicBezTo>
                    <a:cubicBezTo>
                      <a:pt x="9745249" y="-1157"/>
                      <a:pt x="10095151" y="1450"/>
                      <a:pt x="10424280" y="0"/>
                    </a:cubicBezTo>
                    <a:cubicBezTo>
                      <a:pt x="10753409" y="-1450"/>
                      <a:pt x="10530822" y="10023"/>
                      <a:pt x="10625430" y="0"/>
                    </a:cubicBezTo>
                    <a:cubicBezTo>
                      <a:pt x="10720038" y="-10023"/>
                      <a:pt x="11066586" y="24424"/>
                      <a:pt x="11217046" y="0"/>
                    </a:cubicBezTo>
                    <a:cubicBezTo>
                      <a:pt x="11367506" y="-24424"/>
                      <a:pt x="11890411" y="22768"/>
                      <a:pt x="12068974" y="0"/>
                    </a:cubicBezTo>
                    <a:cubicBezTo>
                      <a:pt x="12247537" y="-22768"/>
                      <a:pt x="12805912" y="38567"/>
                      <a:pt x="13015560" y="0"/>
                    </a:cubicBezTo>
                    <a:cubicBezTo>
                      <a:pt x="13074213" y="235640"/>
                      <a:pt x="12959484" y="264745"/>
                      <a:pt x="13015560" y="506135"/>
                    </a:cubicBezTo>
                    <a:cubicBezTo>
                      <a:pt x="13071636" y="747525"/>
                      <a:pt x="12962985" y="853177"/>
                      <a:pt x="13015560" y="1012270"/>
                    </a:cubicBezTo>
                    <a:cubicBezTo>
                      <a:pt x="13068135" y="1171363"/>
                      <a:pt x="12992371" y="1407705"/>
                      <a:pt x="13015560" y="1579142"/>
                    </a:cubicBezTo>
                    <a:cubicBezTo>
                      <a:pt x="13038749" y="1750579"/>
                      <a:pt x="12995131" y="1885708"/>
                      <a:pt x="13015560" y="2115645"/>
                    </a:cubicBezTo>
                    <a:cubicBezTo>
                      <a:pt x="13035989" y="2345582"/>
                      <a:pt x="12997974" y="2777894"/>
                      <a:pt x="13015560" y="3036811"/>
                    </a:cubicBezTo>
                    <a:cubicBezTo>
                      <a:pt x="12896483" y="3062900"/>
                      <a:pt x="12773725" y="3014751"/>
                      <a:pt x="12684255" y="3036811"/>
                    </a:cubicBezTo>
                    <a:cubicBezTo>
                      <a:pt x="12594785" y="3058871"/>
                      <a:pt x="12225971" y="2975116"/>
                      <a:pt x="11832327" y="3036811"/>
                    </a:cubicBezTo>
                    <a:cubicBezTo>
                      <a:pt x="11438683" y="3098506"/>
                      <a:pt x="11586845" y="2991805"/>
                      <a:pt x="11370867" y="3036811"/>
                    </a:cubicBezTo>
                    <a:cubicBezTo>
                      <a:pt x="11154889" y="3081817"/>
                      <a:pt x="10828752" y="2935929"/>
                      <a:pt x="10518939" y="3036811"/>
                    </a:cubicBezTo>
                    <a:cubicBezTo>
                      <a:pt x="10209126" y="3137693"/>
                      <a:pt x="10258843" y="3033368"/>
                      <a:pt x="10187634" y="3036811"/>
                    </a:cubicBezTo>
                    <a:cubicBezTo>
                      <a:pt x="10116425" y="3040254"/>
                      <a:pt x="10020612" y="3005192"/>
                      <a:pt x="9856329" y="3036811"/>
                    </a:cubicBezTo>
                    <a:cubicBezTo>
                      <a:pt x="9692046" y="3068430"/>
                      <a:pt x="9599916" y="3024432"/>
                      <a:pt x="9525023" y="3036811"/>
                    </a:cubicBezTo>
                    <a:cubicBezTo>
                      <a:pt x="9450130" y="3049190"/>
                      <a:pt x="9275693" y="3027164"/>
                      <a:pt x="9193718" y="3036811"/>
                    </a:cubicBezTo>
                    <a:cubicBezTo>
                      <a:pt x="9111743" y="3046458"/>
                      <a:pt x="8899113" y="3006151"/>
                      <a:pt x="8732258" y="3036811"/>
                    </a:cubicBezTo>
                    <a:cubicBezTo>
                      <a:pt x="8565403" y="3067471"/>
                      <a:pt x="8342338" y="3003398"/>
                      <a:pt x="8010486" y="3036811"/>
                    </a:cubicBezTo>
                    <a:cubicBezTo>
                      <a:pt x="7678634" y="3070224"/>
                      <a:pt x="7590734" y="3033107"/>
                      <a:pt x="7418869" y="3036811"/>
                    </a:cubicBezTo>
                    <a:cubicBezTo>
                      <a:pt x="7247004" y="3040515"/>
                      <a:pt x="6992891" y="3031072"/>
                      <a:pt x="6827253" y="3036811"/>
                    </a:cubicBezTo>
                    <a:cubicBezTo>
                      <a:pt x="6661615" y="3042550"/>
                      <a:pt x="6281266" y="2968447"/>
                      <a:pt x="5975325" y="3036811"/>
                    </a:cubicBezTo>
                    <a:cubicBezTo>
                      <a:pt x="5669384" y="3105175"/>
                      <a:pt x="5764203" y="3012801"/>
                      <a:pt x="5644020" y="3036811"/>
                    </a:cubicBezTo>
                    <a:cubicBezTo>
                      <a:pt x="5523837" y="3060821"/>
                      <a:pt x="5274226" y="3027300"/>
                      <a:pt x="5052404" y="3036811"/>
                    </a:cubicBezTo>
                    <a:cubicBezTo>
                      <a:pt x="4830582" y="3046322"/>
                      <a:pt x="4614417" y="3007034"/>
                      <a:pt x="4330632" y="3036811"/>
                    </a:cubicBezTo>
                    <a:cubicBezTo>
                      <a:pt x="4046847" y="3066588"/>
                      <a:pt x="4213524" y="3025594"/>
                      <a:pt x="4129482" y="3036811"/>
                    </a:cubicBezTo>
                    <a:cubicBezTo>
                      <a:pt x="4045440" y="3048028"/>
                      <a:pt x="3691537" y="2960258"/>
                      <a:pt x="3407710" y="3036811"/>
                    </a:cubicBezTo>
                    <a:cubicBezTo>
                      <a:pt x="3123883" y="3113364"/>
                      <a:pt x="2977718" y="2996368"/>
                      <a:pt x="2685938" y="3036811"/>
                    </a:cubicBezTo>
                    <a:cubicBezTo>
                      <a:pt x="2394158" y="3077254"/>
                      <a:pt x="2343139" y="3016148"/>
                      <a:pt x="2224478" y="3036811"/>
                    </a:cubicBezTo>
                    <a:cubicBezTo>
                      <a:pt x="2105817" y="3057474"/>
                      <a:pt x="2018269" y="3021879"/>
                      <a:pt x="1893172" y="3036811"/>
                    </a:cubicBezTo>
                    <a:cubicBezTo>
                      <a:pt x="1768075" y="3051743"/>
                      <a:pt x="1684067" y="3027140"/>
                      <a:pt x="1561867" y="3036811"/>
                    </a:cubicBezTo>
                    <a:cubicBezTo>
                      <a:pt x="1439667" y="3046482"/>
                      <a:pt x="909876" y="3019091"/>
                      <a:pt x="709940" y="3036811"/>
                    </a:cubicBezTo>
                    <a:cubicBezTo>
                      <a:pt x="510004" y="3054531"/>
                      <a:pt x="187367" y="2981656"/>
                      <a:pt x="0" y="3036811"/>
                    </a:cubicBezTo>
                    <a:cubicBezTo>
                      <a:pt x="-56387" y="2895589"/>
                      <a:pt x="40904" y="2623575"/>
                      <a:pt x="0" y="2500308"/>
                    </a:cubicBezTo>
                    <a:cubicBezTo>
                      <a:pt x="-40904" y="2377041"/>
                      <a:pt x="40649" y="2215129"/>
                      <a:pt x="0" y="2085277"/>
                    </a:cubicBezTo>
                    <a:cubicBezTo>
                      <a:pt x="-40649" y="1955425"/>
                      <a:pt x="16640" y="1790419"/>
                      <a:pt x="0" y="1609510"/>
                    </a:cubicBezTo>
                    <a:cubicBezTo>
                      <a:pt x="-16640" y="1428601"/>
                      <a:pt x="63258" y="1178494"/>
                      <a:pt x="0" y="1042638"/>
                    </a:cubicBezTo>
                    <a:cubicBezTo>
                      <a:pt x="-63258" y="906782"/>
                      <a:pt x="33514" y="783829"/>
                      <a:pt x="0" y="566871"/>
                    </a:cubicBezTo>
                    <a:cubicBezTo>
                      <a:pt x="-33514" y="349913"/>
                      <a:pt x="48495" y="202614"/>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D77880-39B8-785B-6F3D-615E25E9C2F1}"/>
                  </a:ext>
                </a:extLst>
              </p:cNvPr>
              <p:cNvSpPr txBox="1"/>
              <p:nvPr/>
            </p:nvSpPr>
            <p:spPr>
              <a:xfrm>
                <a:off x="1798413" y="5060174"/>
                <a:ext cx="12416606" cy="2724755"/>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Căn cứ vào tỉ lệ kiểu hình riêng của từng tính trạng ở F</a:t>
                </a:r>
                <a:r>
                  <a:rPr kumimoji="0" lang="en-US"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cho biết sự di truyền tính trạng màu hạt có phụ thuộc vào sự di truyền của tính trạng dạng hạt không. Giải thích.</a:t>
                </a:r>
                <a:endParaRPr kumimoji="0" lang="en-US" sz="2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3" name="Picture 2" descr="Dialog Question Mark Icon | Gartoon Redux Misc Iconpack | Gartoon Team">
              <a:extLst>
                <a:ext uri="{FF2B5EF4-FFF2-40B4-BE49-F238E27FC236}">
                  <a16:creationId xmlns:a16="http://schemas.microsoft.com/office/drawing/2014/main" id="{14A7DBA9-7389-E60C-1F59-A51FD197F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a16="http://schemas.microsoft.com/office/drawing/2014/main" id="{A70DF52D-3BD6-D5B5-34E8-11262DF3F5A6}"/>
              </a:ext>
            </a:extLst>
          </p:cNvPr>
          <p:cNvSpPr/>
          <p:nvPr/>
        </p:nvSpPr>
        <p:spPr>
          <a:xfrm>
            <a:off x="5831425" y="391030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9" name="TextBox 8">
            <a:extLst>
              <a:ext uri="{FF2B5EF4-FFF2-40B4-BE49-F238E27FC236}">
                <a16:creationId xmlns:a16="http://schemas.microsoft.com/office/drawing/2014/main" id="{11A82C7D-8DE7-52DA-6AA1-79312A9DCDEF}"/>
              </a:ext>
            </a:extLst>
          </p:cNvPr>
          <p:cNvSpPr txBox="1"/>
          <p:nvPr/>
        </p:nvSpPr>
        <p:spPr>
          <a:xfrm>
            <a:off x="1898188" y="4469340"/>
            <a:ext cx="9518454" cy="1895712"/>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a:t>Khi xét riêng sự di truyền của từng tính trạng (màu hạt, dạng hạt), tỉ lệ kiểu hình của mỗi tính trạng là 3 : 1, vẫn đúng với quy luật phân li. Do đó, sự di truyền của mỗi tính trạng tuân theo quy luật phân li, di truyền độc lập, không phụ thuộc vào nhau.</a:t>
            </a:r>
          </a:p>
        </p:txBody>
      </p:sp>
    </p:spTree>
    <p:extLst>
      <p:ext uri="{BB962C8B-B14F-4D97-AF65-F5344CB8AC3E}">
        <p14:creationId xmlns:p14="http://schemas.microsoft.com/office/powerpoint/2010/main" val="161289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90734"/>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aphicFrame>
        <p:nvGraphicFramePr>
          <p:cNvPr id="34" name="Table 33">
            <a:extLst>
              <a:ext uri="{FF2B5EF4-FFF2-40B4-BE49-F238E27FC236}">
                <a16:creationId xmlns:a16="http://schemas.microsoft.com/office/drawing/2014/main" id="{9A16C361-ADE7-F518-ACF2-23148D8F46E6}"/>
              </a:ext>
            </a:extLst>
          </p:cNvPr>
          <p:cNvGraphicFramePr>
            <a:graphicFrameLocks noGrp="1"/>
          </p:cNvGraphicFramePr>
          <p:nvPr>
            <p:extLst>
              <p:ext uri="{D42A27DB-BD31-4B8C-83A1-F6EECF244321}">
                <p14:modId xmlns:p14="http://schemas.microsoft.com/office/powerpoint/2010/main" val="172876275"/>
              </p:ext>
            </p:extLst>
          </p:nvPr>
        </p:nvGraphicFramePr>
        <p:xfrm>
          <a:off x="1268416" y="2132810"/>
          <a:ext cx="10063414" cy="4213538"/>
        </p:xfrm>
        <a:graphic>
          <a:graphicData uri="http://schemas.openxmlformats.org/drawingml/2006/table">
            <a:tbl>
              <a:tblPr firstRow="1" bandRow="1">
                <a:tableStyleId>{5C22544A-7EE6-4342-B048-85BDC9FD1C3A}</a:tableStyleId>
              </a:tblPr>
              <a:tblGrid>
                <a:gridCol w="767948">
                  <a:extLst>
                    <a:ext uri="{9D8B030D-6E8A-4147-A177-3AD203B41FA5}">
                      <a16:colId xmlns:a16="http://schemas.microsoft.com/office/drawing/2014/main" val="1178949566"/>
                    </a:ext>
                  </a:extLst>
                </a:gridCol>
                <a:gridCol w="1331878">
                  <a:extLst>
                    <a:ext uri="{9D8B030D-6E8A-4147-A177-3AD203B41FA5}">
                      <a16:colId xmlns:a16="http://schemas.microsoft.com/office/drawing/2014/main" val="51477872"/>
                    </a:ext>
                  </a:extLst>
                </a:gridCol>
                <a:gridCol w="1837669">
                  <a:extLst>
                    <a:ext uri="{9D8B030D-6E8A-4147-A177-3AD203B41FA5}">
                      <a16:colId xmlns:a16="http://schemas.microsoft.com/office/drawing/2014/main" val="1920278537"/>
                    </a:ext>
                  </a:extLst>
                </a:gridCol>
                <a:gridCol w="2036363">
                  <a:extLst>
                    <a:ext uri="{9D8B030D-6E8A-4147-A177-3AD203B41FA5}">
                      <a16:colId xmlns:a16="http://schemas.microsoft.com/office/drawing/2014/main" val="408204353"/>
                    </a:ext>
                  </a:extLst>
                </a:gridCol>
                <a:gridCol w="2053192">
                  <a:extLst>
                    <a:ext uri="{9D8B030D-6E8A-4147-A177-3AD203B41FA5}">
                      <a16:colId xmlns:a16="http://schemas.microsoft.com/office/drawing/2014/main" val="4155699086"/>
                    </a:ext>
                  </a:extLst>
                </a:gridCol>
                <a:gridCol w="2036364">
                  <a:extLst>
                    <a:ext uri="{9D8B030D-6E8A-4147-A177-3AD203B41FA5}">
                      <a16:colId xmlns:a16="http://schemas.microsoft.com/office/drawing/2014/main" val="1723413527"/>
                    </a:ext>
                  </a:extLst>
                </a:gridCol>
              </a:tblGrid>
              <a:tr h="757601">
                <a:tc gridSpan="2">
                  <a:txBody>
                    <a:bodyPr/>
                    <a:lstStyle/>
                    <a:p>
                      <a:pPr>
                        <a:lnSpc>
                          <a:spcPct val="120000"/>
                        </a:lnSpc>
                      </a:pPr>
                      <a:r>
                        <a:rPr lang="en-US">
                          <a:solidFill>
                            <a:schemeClr val="tx1"/>
                          </a:solidFill>
                          <a:latin typeface="Times New Roman" panose="02020603050405020304" pitchFamily="18" charset="0"/>
                          <a:cs typeface="Times New Roman" panose="02020603050405020304" pitchFamily="18" charset="0"/>
                        </a:rPr>
                        <a:t>              Tính trạng</a:t>
                      </a:r>
                    </a:p>
                    <a:p>
                      <a:pPr>
                        <a:lnSpc>
                          <a:spcPct val="120000"/>
                        </a:lnSpc>
                      </a:pPr>
                      <a:r>
                        <a:rPr lang="en-US">
                          <a:solidFill>
                            <a:schemeClr val="tx1"/>
                          </a:solidFill>
                          <a:latin typeface="Times New Roman" panose="02020603050405020304" pitchFamily="18" charset="0"/>
                          <a:cs typeface="Times New Roman" panose="02020603050405020304" pitchFamily="18" charset="0"/>
                        </a:rPr>
                        <a:t>Thế hệ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hMerge="1">
                  <a:txBody>
                    <a:bodyPr/>
                    <a:lstStyle/>
                    <a:p>
                      <a:endParaRPr lang="en-US"/>
                    </a:p>
                  </a:txBody>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Dạng hạt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Màu hạt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Chiều cao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Màu hoa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9199733"/>
                  </a:ext>
                </a:extLst>
              </a:tr>
              <a:tr h="1747503">
                <a:tc grid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P</a:t>
                      </a:r>
                      <a:r>
                        <a:rPr lang="en-US" b="1" baseline="-25000">
                          <a:solidFill>
                            <a:schemeClr val="tx1"/>
                          </a:solidFill>
                          <a:latin typeface="Times New Roman" panose="02020603050405020304" pitchFamily="18" charset="0"/>
                          <a:cs typeface="Times New Roman" panose="02020603050405020304" pitchFamily="18" charset="0"/>
                        </a:rPr>
                        <a:t>thuần chủng</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Trơn × Nhăn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Vàng × Xanh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Cao × Thấp</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en-US">
                          <a:solidFill>
                            <a:schemeClr val="tx1"/>
                          </a:solidFill>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a:solidFill>
                            <a:schemeClr val="tx1"/>
                          </a:solidFill>
                          <a:latin typeface="Times New Roman" panose="02020603050405020304" pitchFamily="18" charset="0"/>
                          <a:cs typeface="Times New Roman" panose="02020603050405020304" pitchFamily="18" charset="0"/>
                        </a:rPr>
                        <a:t>Tím × Trắng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39172492"/>
                  </a:ext>
                </a:extLst>
              </a:tr>
              <a:tr h="493664">
                <a:tc grid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F</a:t>
                      </a:r>
                      <a:r>
                        <a:rPr lang="en-US" b="1" baseline="-25000">
                          <a:solidFill>
                            <a:schemeClr val="tx1"/>
                          </a:solidFill>
                          <a:latin typeface="Times New Roman" panose="02020603050405020304" pitchFamily="18" charset="0"/>
                          <a:cs typeface="Times New Roman" panose="02020603050405020304" pitchFamily="18" charset="0"/>
                        </a:rPr>
                        <a:t>1</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hạt trơn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hạt vàng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than cao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hoa tím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95146335"/>
                  </a:ext>
                </a:extLst>
              </a:tr>
              <a:tr h="493664">
                <a:tc row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F</a:t>
                      </a:r>
                      <a:r>
                        <a:rPr lang="en-US" b="1" baseline="-25000">
                          <a:solidFill>
                            <a:schemeClr val="tx1"/>
                          </a:solidFill>
                          <a:latin typeface="Times New Roman" panose="02020603050405020304" pitchFamily="18" charset="0"/>
                          <a:cs typeface="Times New Roman" panose="02020603050405020304" pitchFamily="18" charset="0"/>
                        </a:rPr>
                        <a:t>2</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Số lượng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5 474 hạt trơn:</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1 850 hạt nhăn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6 022 hạt vàng:</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2 001 hạt xanh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787 than cao:</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277 thân thấp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705 hoa tím:</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224 hoa trắng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7030347"/>
                  </a:ext>
                </a:extLst>
              </a:tr>
              <a:tr h="493664">
                <a:tc vMerge="1">
                  <a:txBody>
                    <a:bodyPr/>
                    <a:lstStyle/>
                    <a:p>
                      <a:pPr>
                        <a:lnSpc>
                          <a:spcPct val="120000"/>
                        </a:lnSpc>
                      </a:pP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Tỉ lệ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2,96:1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3,01:1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2,84:1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3,15:1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09388111"/>
                  </a:ext>
                </a:extLst>
              </a:tr>
            </a:tbl>
          </a:graphicData>
        </a:graphic>
      </p:graphicFrame>
      <p:pic>
        <p:nvPicPr>
          <p:cNvPr id="2050" name="Picture 2" descr="Mendel's Laws of Inheritance | CK-12 Foundation">
            <a:extLst>
              <a:ext uri="{FF2B5EF4-FFF2-40B4-BE49-F238E27FC236}">
                <a16:creationId xmlns:a16="http://schemas.microsoft.com/office/drawing/2014/main" id="{56C13012-E43F-5282-1EAF-414FEFDB36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1" t="61365" r="86746" b="18532"/>
          <a:stretch/>
        </p:blipFill>
        <p:spPr bwMode="auto">
          <a:xfrm>
            <a:off x="4323019" y="3279727"/>
            <a:ext cx="744571" cy="8233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ndel's Laws of Inheritance | CK-12 Foundation">
            <a:extLst>
              <a:ext uri="{FF2B5EF4-FFF2-40B4-BE49-F238E27FC236}">
                <a16:creationId xmlns:a16="http://schemas.microsoft.com/office/drawing/2014/main" id="{1B8C44FF-B0BF-07EB-3098-308B3EE86F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8" t="22367" r="86566" b="59964"/>
          <a:stretch/>
        </p:blipFill>
        <p:spPr bwMode="auto">
          <a:xfrm>
            <a:off x="3504715" y="3373469"/>
            <a:ext cx="738363" cy="7236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endel's Laws of Inheritance | CK-12 Foundation">
            <a:extLst>
              <a:ext uri="{FF2B5EF4-FFF2-40B4-BE49-F238E27FC236}">
                <a16:creationId xmlns:a16="http://schemas.microsoft.com/office/drawing/2014/main" id="{FB8B4930-5B0B-5F56-CC67-8B0B2136CF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58" t="22128" r="72437" b="60366"/>
          <a:stretch/>
        </p:blipFill>
        <p:spPr bwMode="auto">
          <a:xfrm>
            <a:off x="5394548" y="3365623"/>
            <a:ext cx="764732" cy="7169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endel's Laws of Inheritance | CK-12 Foundation">
            <a:extLst>
              <a:ext uri="{FF2B5EF4-FFF2-40B4-BE49-F238E27FC236}">
                <a16:creationId xmlns:a16="http://schemas.microsoft.com/office/drawing/2014/main" id="{16A75484-49EF-14D7-8EBD-1C7ED25073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23" t="63799" r="73032" b="18532"/>
          <a:stretch/>
        </p:blipFill>
        <p:spPr bwMode="auto">
          <a:xfrm>
            <a:off x="6315634" y="3362289"/>
            <a:ext cx="703322" cy="7236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endel's Laws of Inheritance | CK-12 Foundation">
            <a:extLst>
              <a:ext uri="{FF2B5EF4-FFF2-40B4-BE49-F238E27FC236}">
                <a16:creationId xmlns:a16="http://schemas.microsoft.com/office/drawing/2014/main" id="{DEA4FF20-1154-6AF5-FF12-955585D63D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149" t="14628" r="2935" b="53733"/>
          <a:stretch/>
        </p:blipFill>
        <p:spPr bwMode="auto">
          <a:xfrm>
            <a:off x="7423267" y="2939491"/>
            <a:ext cx="844143" cy="14028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endel's Laws of Inheritance | CK-12 Foundation">
            <a:extLst>
              <a:ext uri="{FF2B5EF4-FFF2-40B4-BE49-F238E27FC236}">
                <a16:creationId xmlns:a16="http://schemas.microsoft.com/office/drawing/2014/main" id="{F6691D06-1931-4791-6CA8-AD16D51852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492" t="64193" r="3878" b="13327"/>
          <a:stretch/>
        </p:blipFill>
        <p:spPr bwMode="auto">
          <a:xfrm>
            <a:off x="8340636" y="3373469"/>
            <a:ext cx="616484" cy="92073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Mendel's Laws of Inheritance | CK-12 Foundation">
            <a:extLst>
              <a:ext uri="{FF2B5EF4-FFF2-40B4-BE49-F238E27FC236}">
                <a16:creationId xmlns:a16="http://schemas.microsoft.com/office/drawing/2014/main" id="{3D1C7792-E7E9-F1F5-4DA4-16BDC93180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89" t="18601" r="31167" b="56526"/>
          <a:stretch/>
        </p:blipFill>
        <p:spPr bwMode="auto">
          <a:xfrm>
            <a:off x="9477926" y="3214747"/>
            <a:ext cx="710347" cy="10187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endel's Laws of Inheritance | CK-12 Foundation">
            <a:extLst>
              <a:ext uri="{FF2B5EF4-FFF2-40B4-BE49-F238E27FC236}">
                <a16:creationId xmlns:a16="http://schemas.microsoft.com/office/drawing/2014/main" id="{616164C7-A042-6659-D1D6-7E8BE37E41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901" t="61197" r="30282" b="13708"/>
          <a:stretch/>
        </p:blipFill>
        <p:spPr bwMode="auto">
          <a:xfrm>
            <a:off x="10346095" y="3126849"/>
            <a:ext cx="844143" cy="102784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F667534B-19DE-1B43-28C5-0A8E5B964D81}"/>
              </a:ext>
            </a:extLst>
          </p:cNvPr>
          <p:cNvSpPr txBox="1"/>
          <p:nvPr/>
        </p:nvSpPr>
        <p:spPr>
          <a:xfrm>
            <a:off x="3216295" y="1616061"/>
            <a:ext cx="7016009"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Bảng. </a:t>
            </a:r>
            <a:r>
              <a:rPr lang="en-US">
                <a:latin typeface="Times New Roman" panose="02020603050405020304" pitchFamily="18" charset="0"/>
                <a:cs typeface="Times New Roman" panose="02020603050405020304" pitchFamily="18" charset="0"/>
              </a:rPr>
              <a:t>Kết quả 4 thí nghiệm của Mendel về phép lai một tính trạng</a:t>
            </a:r>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extLst>
              <p:ext uri="{D42A27DB-BD31-4B8C-83A1-F6EECF244321}">
                <p14:modId xmlns:p14="http://schemas.microsoft.com/office/powerpoint/2010/main" val="3554858808"/>
              </p:ext>
            </p:extLst>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769784" y="1980265"/>
            <a:ext cx="5883331" cy="4598428"/>
            <a:chOff x="4280290" y="868655"/>
            <a:chExt cx="5883331" cy="4598428"/>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28"/>
              <a:ext cx="5288692" cy="4379355"/>
              <a:chOff x="1431354" y="4952998"/>
              <a:chExt cx="7079408" cy="8320975"/>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2998"/>
                <a:ext cx="7079408" cy="8320975"/>
              </a:xfrm>
              <a:custGeom>
                <a:avLst/>
                <a:gdLst>
                  <a:gd name="connsiteX0" fmla="*/ 0 w 7079408"/>
                  <a:gd name="connsiteY0" fmla="*/ 0 h 8320975"/>
                  <a:gd name="connsiteX1" fmla="*/ 589951 w 7079408"/>
                  <a:gd name="connsiteY1" fmla="*/ 0 h 8320975"/>
                  <a:gd name="connsiteX2" fmla="*/ 1109107 w 7079408"/>
                  <a:gd name="connsiteY2" fmla="*/ 0 h 8320975"/>
                  <a:gd name="connsiteX3" fmla="*/ 1628264 w 7079408"/>
                  <a:gd name="connsiteY3" fmla="*/ 0 h 8320975"/>
                  <a:gd name="connsiteX4" fmla="*/ 2218215 w 7079408"/>
                  <a:gd name="connsiteY4" fmla="*/ 0 h 8320975"/>
                  <a:gd name="connsiteX5" fmla="*/ 2808165 w 7079408"/>
                  <a:gd name="connsiteY5" fmla="*/ 0 h 8320975"/>
                  <a:gd name="connsiteX6" fmla="*/ 3468910 w 7079408"/>
                  <a:gd name="connsiteY6" fmla="*/ 0 h 8320975"/>
                  <a:gd name="connsiteX7" fmla="*/ 4200449 w 7079408"/>
                  <a:gd name="connsiteY7" fmla="*/ 0 h 8320975"/>
                  <a:gd name="connsiteX8" fmla="*/ 4931988 w 7079408"/>
                  <a:gd name="connsiteY8" fmla="*/ 0 h 8320975"/>
                  <a:gd name="connsiteX9" fmla="*/ 5309556 w 7079408"/>
                  <a:gd name="connsiteY9" fmla="*/ 0 h 8320975"/>
                  <a:gd name="connsiteX10" fmla="*/ 5757919 w 7079408"/>
                  <a:gd name="connsiteY10" fmla="*/ 0 h 8320975"/>
                  <a:gd name="connsiteX11" fmla="*/ 6489457 w 7079408"/>
                  <a:gd name="connsiteY11" fmla="*/ 0 h 8320975"/>
                  <a:gd name="connsiteX12" fmla="*/ 7079408 w 7079408"/>
                  <a:gd name="connsiteY12" fmla="*/ 0 h 8320975"/>
                  <a:gd name="connsiteX13" fmla="*/ 7079408 w 7079408"/>
                  <a:gd name="connsiteY13" fmla="*/ 594355 h 8320975"/>
                  <a:gd name="connsiteX14" fmla="*/ 7079408 w 7079408"/>
                  <a:gd name="connsiteY14" fmla="*/ 1188711 h 8320975"/>
                  <a:gd name="connsiteX15" fmla="*/ 7079408 w 7079408"/>
                  <a:gd name="connsiteY15" fmla="*/ 1616647 h 8320975"/>
                  <a:gd name="connsiteX16" fmla="*/ 7079408 w 7079408"/>
                  <a:gd name="connsiteY16" fmla="*/ 2127792 h 8320975"/>
                  <a:gd name="connsiteX17" fmla="*/ 7079408 w 7079408"/>
                  <a:gd name="connsiteY17" fmla="*/ 2472518 h 8320975"/>
                  <a:gd name="connsiteX18" fmla="*/ 7079408 w 7079408"/>
                  <a:gd name="connsiteY18" fmla="*/ 2817244 h 8320975"/>
                  <a:gd name="connsiteX19" fmla="*/ 7079408 w 7079408"/>
                  <a:gd name="connsiteY19" fmla="*/ 3161971 h 8320975"/>
                  <a:gd name="connsiteX20" fmla="*/ 7079408 w 7079408"/>
                  <a:gd name="connsiteY20" fmla="*/ 3589906 h 8320975"/>
                  <a:gd name="connsiteX21" fmla="*/ 7079408 w 7079408"/>
                  <a:gd name="connsiteY21" fmla="*/ 3934632 h 8320975"/>
                  <a:gd name="connsiteX22" fmla="*/ 7079408 w 7079408"/>
                  <a:gd name="connsiteY22" fmla="*/ 4612198 h 8320975"/>
                  <a:gd name="connsiteX23" fmla="*/ 7079408 w 7079408"/>
                  <a:gd name="connsiteY23" fmla="*/ 5289763 h 8320975"/>
                  <a:gd name="connsiteX24" fmla="*/ 7079408 w 7079408"/>
                  <a:gd name="connsiteY24" fmla="*/ 5884118 h 8320975"/>
                  <a:gd name="connsiteX25" fmla="*/ 7079408 w 7079408"/>
                  <a:gd name="connsiteY25" fmla="*/ 6644893 h 8320975"/>
                  <a:gd name="connsiteX26" fmla="*/ 7079408 w 7079408"/>
                  <a:gd name="connsiteY26" fmla="*/ 7405668 h 8320975"/>
                  <a:gd name="connsiteX27" fmla="*/ 7079408 w 7079408"/>
                  <a:gd name="connsiteY27" fmla="*/ 8320975 h 8320975"/>
                  <a:gd name="connsiteX28" fmla="*/ 6631045 w 7079408"/>
                  <a:gd name="connsiteY28" fmla="*/ 8320975 h 8320975"/>
                  <a:gd name="connsiteX29" fmla="*/ 6253477 w 7079408"/>
                  <a:gd name="connsiteY29" fmla="*/ 8320975 h 8320975"/>
                  <a:gd name="connsiteX30" fmla="*/ 5875909 w 7079408"/>
                  <a:gd name="connsiteY30" fmla="*/ 8320975 h 8320975"/>
                  <a:gd name="connsiteX31" fmla="*/ 5285958 w 7079408"/>
                  <a:gd name="connsiteY31" fmla="*/ 8320975 h 8320975"/>
                  <a:gd name="connsiteX32" fmla="*/ 4766801 w 7079408"/>
                  <a:gd name="connsiteY32" fmla="*/ 8320975 h 8320975"/>
                  <a:gd name="connsiteX33" fmla="*/ 4106057 w 7079408"/>
                  <a:gd name="connsiteY33" fmla="*/ 8320975 h 8320975"/>
                  <a:gd name="connsiteX34" fmla="*/ 3516106 w 7079408"/>
                  <a:gd name="connsiteY34" fmla="*/ 8320975 h 8320975"/>
                  <a:gd name="connsiteX35" fmla="*/ 3138538 w 7079408"/>
                  <a:gd name="connsiteY35" fmla="*/ 8320975 h 8320975"/>
                  <a:gd name="connsiteX36" fmla="*/ 2760969 w 7079408"/>
                  <a:gd name="connsiteY36" fmla="*/ 8320975 h 8320975"/>
                  <a:gd name="connsiteX37" fmla="*/ 2383401 w 7079408"/>
                  <a:gd name="connsiteY37" fmla="*/ 8320975 h 8320975"/>
                  <a:gd name="connsiteX38" fmla="*/ 1864244 w 7079408"/>
                  <a:gd name="connsiteY38" fmla="*/ 8320975 h 8320975"/>
                  <a:gd name="connsiteX39" fmla="*/ 1132705 w 7079408"/>
                  <a:gd name="connsiteY39" fmla="*/ 8320975 h 8320975"/>
                  <a:gd name="connsiteX40" fmla="*/ 755137 w 7079408"/>
                  <a:gd name="connsiteY40" fmla="*/ 8320975 h 8320975"/>
                  <a:gd name="connsiteX41" fmla="*/ 0 w 7079408"/>
                  <a:gd name="connsiteY41" fmla="*/ 8320975 h 8320975"/>
                  <a:gd name="connsiteX42" fmla="*/ 0 w 7079408"/>
                  <a:gd name="connsiteY42" fmla="*/ 7726620 h 8320975"/>
                  <a:gd name="connsiteX43" fmla="*/ 0 w 7079408"/>
                  <a:gd name="connsiteY43" fmla="*/ 6965845 h 8320975"/>
                  <a:gd name="connsiteX44" fmla="*/ 0 w 7079408"/>
                  <a:gd name="connsiteY44" fmla="*/ 6288280 h 8320975"/>
                  <a:gd name="connsiteX45" fmla="*/ 0 w 7079408"/>
                  <a:gd name="connsiteY45" fmla="*/ 5860344 h 8320975"/>
                  <a:gd name="connsiteX46" fmla="*/ 0 w 7079408"/>
                  <a:gd name="connsiteY46" fmla="*/ 5182779 h 8320975"/>
                  <a:gd name="connsiteX47" fmla="*/ 0 w 7079408"/>
                  <a:gd name="connsiteY47" fmla="*/ 4671633 h 8320975"/>
                  <a:gd name="connsiteX48" fmla="*/ 0 w 7079408"/>
                  <a:gd name="connsiteY48" fmla="*/ 4243697 h 8320975"/>
                  <a:gd name="connsiteX49" fmla="*/ 0 w 7079408"/>
                  <a:gd name="connsiteY49" fmla="*/ 3482922 h 8320975"/>
                  <a:gd name="connsiteX50" fmla="*/ 0 w 7079408"/>
                  <a:gd name="connsiteY50" fmla="*/ 2888567 h 8320975"/>
                  <a:gd name="connsiteX51" fmla="*/ 0 w 7079408"/>
                  <a:gd name="connsiteY51" fmla="*/ 2211002 h 8320975"/>
                  <a:gd name="connsiteX52" fmla="*/ 0 w 7079408"/>
                  <a:gd name="connsiteY52" fmla="*/ 1783066 h 8320975"/>
                  <a:gd name="connsiteX53" fmla="*/ 0 w 7079408"/>
                  <a:gd name="connsiteY53" fmla="*/ 1438340 h 8320975"/>
                  <a:gd name="connsiteX54" fmla="*/ 0 w 7079408"/>
                  <a:gd name="connsiteY54" fmla="*/ 1010404 h 8320975"/>
                  <a:gd name="connsiteX55" fmla="*/ 0 w 7079408"/>
                  <a:gd name="connsiteY55" fmla="*/ 0 h 832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079408" h="8320975" fill="none" extrusionOk="0">
                    <a:moveTo>
                      <a:pt x="0" y="0"/>
                    </a:moveTo>
                    <a:cubicBezTo>
                      <a:pt x="187738" y="-52499"/>
                      <a:pt x="420056" y="36877"/>
                      <a:pt x="589951" y="0"/>
                    </a:cubicBezTo>
                    <a:cubicBezTo>
                      <a:pt x="759846" y="-36877"/>
                      <a:pt x="878676" y="29490"/>
                      <a:pt x="1109107" y="0"/>
                    </a:cubicBezTo>
                    <a:cubicBezTo>
                      <a:pt x="1339538" y="-29490"/>
                      <a:pt x="1502766" y="53163"/>
                      <a:pt x="1628264" y="0"/>
                    </a:cubicBezTo>
                    <a:cubicBezTo>
                      <a:pt x="1753762" y="-53163"/>
                      <a:pt x="2046546" y="28703"/>
                      <a:pt x="2218215" y="0"/>
                    </a:cubicBezTo>
                    <a:cubicBezTo>
                      <a:pt x="2389884" y="-28703"/>
                      <a:pt x="2568030" y="36791"/>
                      <a:pt x="2808165" y="0"/>
                    </a:cubicBezTo>
                    <a:cubicBezTo>
                      <a:pt x="3048300" y="-36791"/>
                      <a:pt x="3146953" y="20297"/>
                      <a:pt x="3468910" y="0"/>
                    </a:cubicBezTo>
                    <a:cubicBezTo>
                      <a:pt x="3790867" y="-20297"/>
                      <a:pt x="3975828" y="79866"/>
                      <a:pt x="4200449" y="0"/>
                    </a:cubicBezTo>
                    <a:cubicBezTo>
                      <a:pt x="4425070" y="-79866"/>
                      <a:pt x="4655780" y="66045"/>
                      <a:pt x="4931988" y="0"/>
                    </a:cubicBezTo>
                    <a:cubicBezTo>
                      <a:pt x="5208196" y="-66045"/>
                      <a:pt x="5200370" y="43415"/>
                      <a:pt x="5309556" y="0"/>
                    </a:cubicBezTo>
                    <a:cubicBezTo>
                      <a:pt x="5418742" y="-43415"/>
                      <a:pt x="5609704" y="36400"/>
                      <a:pt x="5757919" y="0"/>
                    </a:cubicBezTo>
                    <a:cubicBezTo>
                      <a:pt x="5906134" y="-36400"/>
                      <a:pt x="6124295" y="35781"/>
                      <a:pt x="6489457" y="0"/>
                    </a:cubicBezTo>
                    <a:cubicBezTo>
                      <a:pt x="6854619" y="-35781"/>
                      <a:pt x="6960871" y="1271"/>
                      <a:pt x="7079408" y="0"/>
                    </a:cubicBezTo>
                    <a:cubicBezTo>
                      <a:pt x="7144429" y="284136"/>
                      <a:pt x="7078851" y="345325"/>
                      <a:pt x="7079408" y="594355"/>
                    </a:cubicBezTo>
                    <a:cubicBezTo>
                      <a:pt x="7079965" y="843386"/>
                      <a:pt x="7025384" y="950730"/>
                      <a:pt x="7079408" y="1188711"/>
                    </a:cubicBezTo>
                    <a:cubicBezTo>
                      <a:pt x="7133432" y="1426692"/>
                      <a:pt x="7059815" y="1499004"/>
                      <a:pt x="7079408" y="1616647"/>
                    </a:cubicBezTo>
                    <a:cubicBezTo>
                      <a:pt x="7099001" y="1734290"/>
                      <a:pt x="7054683" y="2013282"/>
                      <a:pt x="7079408" y="2127792"/>
                    </a:cubicBezTo>
                    <a:cubicBezTo>
                      <a:pt x="7104133" y="2242302"/>
                      <a:pt x="7050256" y="2370765"/>
                      <a:pt x="7079408" y="2472518"/>
                    </a:cubicBezTo>
                    <a:cubicBezTo>
                      <a:pt x="7108560" y="2574271"/>
                      <a:pt x="7073324" y="2670837"/>
                      <a:pt x="7079408" y="2817244"/>
                    </a:cubicBezTo>
                    <a:cubicBezTo>
                      <a:pt x="7085492" y="2963651"/>
                      <a:pt x="7041546" y="3025068"/>
                      <a:pt x="7079408" y="3161971"/>
                    </a:cubicBezTo>
                    <a:cubicBezTo>
                      <a:pt x="7117270" y="3298874"/>
                      <a:pt x="7028976" y="3460480"/>
                      <a:pt x="7079408" y="3589906"/>
                    </a:cubicBezTo>
                    <a:cubicBezTo>
                      <a:pt x="7129840" y="3719333"/>
                      <a:pt x="7053682" y="3844386"/>
                      <a:pt x="7079408" y="3934632"/>
                    </a:cubicBezTo>
                    <a:cubicBezTo>
                      <a:pt x="7105134" y="4024878"/>
                      <a:pt x="7064330" y="4449667"/>
                      <a:pt x="7079408" y="4612198"/>
                    </a:cubicBezTo>
                    <a:cubicBezTo>
                      <a:pt x="7094486" y="4774729"/>
                      <a:pt x="7003329" y="5035140"/>
                      <a:pt x="7079408" y="5289763"/>
                    </a:cubicBezTo>
                    <a:cubicBezTo>
                      <a:pt x="7155487" y="5544386"/>
                      <a:pt x="7063219" y="5659640"/>
                      <a:pt x="7079408" y="5884118"/>
                    </a:cubicBezTo>
                    <a:cubicBezTo>
                      <a:pt x="7095597" y="6108596"/>
                      <a:pt x="7063137" y="6310170"/>
                      <a:pt x="7079408" y="6644893"/>
                    </a:cubicBezTo>
                    <a:cubicBezTo>
                      <a:pt x="7095679" y="6979617"/>
                      <a:pt x="7064684" y="7076538"/>
                      <a:pt x="7079408" y="7405668"/>
                    </a:cubicBezTo>
                    <a:cubicBezTo>
                      <a:pt x="7094132" y="7734798"/>
                      <a:pt x="7045866" y="7870724"/>
                      <a:pt x="7079408" y="8320975"/>
                    </a:cubicBezTo>
                    <a:cubicBezTo>
                      <a:pt x="6885089" y="8322931"/>
                      <a:pt x="6786986" y="8295324"/>
                      <a:pt x="6631045" y="8320975"/>
                    </a:cubicBezTo>
                    <a:cubicBezTo>
                      <a:pt x="6475104" y="8346626"/>
                      <a:pt x="6355462" y="8317705"/>
                      <a:pt x="6253477" y="8320975"/>
                    </a:cubicBezTo>
                    <a:cubicBezTo>
                      <a:pt x="6151492" y="8324245"/>
                      <a:pt x="6018346" y="8277875"/>
                      <a:pt x="5875909" y="8320975"/>
                    </a:cubicBezTo>
                    <a:cubicBezTo>
                      <a:pt x="5733472" y="8364075"/>
                      <a:pt x="5420362" y="8259288"/>
                      <a:pt x="5285958" y="8320975"/>
                    </a:cubicBezTo>
                    <a:cubicBezTo>
                      <a:pt x="5151554" y="8382662"/>
                      <a:pt x="4917647" y="8281338"/>
                      <a:pt x="4766801" y="8320975"/>
                    </a:cubicBezTo>
                    <a:cubicBezTo>
                      <a:pt x="4615955" y="8360612"/>
                      <a:pt x="4336688" y="8253016"/>
                      <a:pt x="4106057" y="8320975"/>
                    </a:cubicBezTo>
                    <a:cubicBezTo>
                      <a:pt x="3875426" y="8388934"/>
                      <a:pt x="3716874" y="8313972"/>
                      <a:pt x="3516106" y="8320975"/>
                    </a:cubicBezTo>
                    <a:cubicBezTo>
                      <a:pt x="3315338" y="8327978"/>
                      <a:pt x="3317749" y="8281608"/>
                      <a:pt x="3138538" y="8320975"/>
                    </a:cubicBezTo>
                    <a:cubicBezTo>
                      <a:pt x="2959327" y="8360342"/>
                      <a:pt x="2943158" y="8283512"/>
                      <a:pt x="2760969" y="8320975"/>
                    </a:cubicBezTo>
                    <a:cubicBezTo>
                      <a:pt x="2578780" y="8358438"/>
                      <a:pt x="2513548" y="8283003"/>
                      <a:pt x="2383401" y="8320975"/>
                    </a:cubicBezTo>
                    <a:cubicBezTo>
                      <a:pt x="2253254" y="8358947"/>
                      <a:pt x="2081726" y="8264978"/>
                      <a:pt x="1864244" y="8320975"/>
                    </a:cubicBezTo>
                    <a:cubicBezTo>
                      <a:pt x="1646762" y="8376972"/>
                      <a:pt x="1349952" y="8273016"/>
                      <a:pt x="1132705" y="8320975"/>
                    </a:cubicBezTo>
                    <a:cubicBezTo>
                      <a:pt x="915458" y="8368934"/>
                      <a:pt x="942449" y="8296461"/>
                      <a:pt x="755137" y="8320975"/>
                    </a:cubicBezTo>
                    <a:cubicBezTo>
                      <a:pt x="567825" y="8345489"/>
                      <a:pt x="296899" y="8253057"/>
                      <a:pt x="0" y="8320975"/>
                    </a:cubicBezTo>
                    <a:cubicBezTo>
                      <a:pt x="-1467" y="8117651"/>
                      <a:pt x="18071" y="8012420"/>
                      <a:pt x="0" y="7726620"/>
                    </a:cubicBezTo>
                    <a:cubicBezTo>
                      <a:pt x="-18071" y="7440821"/>
                      <a:pt x="18392" y="7235498"/>
                      <a:pt x="0" y="6965845"/>
                    </a:cubicBezTo>
                    <a:cubicBezTo>
                      <a:pt x="-18392" y="6696193"/>
                      <a:pt x="74610" y="6613241"/>
                      <a:pt x="0" y="6288280"/>
                    </a:cubicBezTo>
                    <a:cubicBezTo>
                      <a:pt x="-74610" y="5963320"/>
                      <a:pt x="50877" y="5976543"/>
                      <a:pt x="0" y="5860344"/>
                    </a:cubicBezTo>
                    <a:cubicBezTo>
                      <a:pt x="-50877" y="5744145"/>
                      <a:pt x="52562" y="5373594"/>
                      <a:pt x="0" y="5182779"/>
                    </a:cubicBezTo>
                    <a:cubicBezTo>
                      <a:pt x="-52562" y="4991964"/>
                      <a:pt x="16873" y="4802550"/>
                      <a:pt x="0" y="4671633"/>
                    </a:cubicBezTo>
                    <a:cubicBezTo>
                      <a:pt x="-16873" y="4540716"/>
                      <a:pt x="42029" y="4394347"/>
                      <a:pt x="0" y="4243697"/>
                    </a:cubicBezTo>
                    <a:cubicBezTo>
                      <a:pt x="-42029" y="4093047"/>
                      <a:pt x="6268" y="3862311"/>
                      <a:pt x="0" y="3482922"/>
                    </a:cubicBezTo>
                    <a:cubicBezTo>
                      <a:pt x="-6268" y="3103533"/>
                      <a:pt x="319" y="3069478"/>
                      <a:pt x="0" y="2888567"/>
                    </a:cubicBezTo>
                    <a:cubicBezTo>
                      <a:pt x="-319" y="2707657"/>
                      <a:pt x="13159" y="2391968"/>
                      <a:pt x="0" y="2211002"/>
                    </a:cubicBezTo>
                    <a:cubicBezTo>
                      <a:pt x="-13159" y="2030037"/>
                      <a:pt x="37925" y="1969115"/>
                      <a:pt x="0" y="1783066"/>
                    </a:cubicBezTo>
                    <a:cubicBezTo>
                      <a:pt x="-37925" y="1597017"/>
                      <a:pt x="4923" y="1573849"/>
                      <a:pt x="0" y="1438340"/>
                    </a:cubicBezTo>
                    <a:cubicBezTo>
                      <a:pt x="-4923" y="1302831"/>
                      <a:pt x="39387" y="1105443"/>
                      <a:pt x="0" y="1010404"/>
                    </a:cubicBezTo>
                    <a:cubicBezTo>
                      <a:pt x="-39387" y="915365"/>
                      <a:pt x="97155" y="202815"/>
                      <a:pt x="0" y="0"/>
                    </a:cubicBezTo>
                    <a:close/>
                  </a:path>
                  <a:path w="7079408" h="8320975"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095447" y="74095"/>
                      <a:pt x="7077252" y="188917"/>
                      <a:pt x="7079408" y="344726"/>
                    </a:cubicBezTo>
                    <a:cubicBezTo>
                      <a:pt x="7081564" y="500535"/>
                      <a:pt x="7073877" y="602928"/>
                      <a:pt x="7079408" y="689452"/>
                    </a:cubicBezTo>
                    <a:cubicBezTo>
                      <a:pt x="7084939" y="775976"/>
                      <a:pt x="7022364" y="1038070"/>
                      <a:pt x="7079408" y="1367017"/>
                    </a:cubicBezTo>
                    <a:cubicBezTo>
                      <a:pt x="7136452" y="1695964"/>
                      <a:pt x="7027693" y="1720605"/>
                      <a:pt x="7079408" y="1878163"/>
                    </a:cubicBezTo>
                    <a:cubicBezTo>
                      <a:pt x="7131123" y="2035721"/>
                      <a:pt x="7077031" y="2176102"/>
                      <a:pt x="7079408" y="2472518"/>
                    </a:cubicBezTo>
                    <a:cubicBezTo>
                      <a:pt x="7081785" y="2768934"/>
                      <a:pt x="7074771" y="2665499"/>
                      <a:pt x="7079408" y="2817244"/>
                    </a:cubicBezTo>
                    <a:cubicBezTo>
                      <a:pt x="7084045" y="2968989"/>
                      <a:pt x="7060476" y="3087506"/>
                      <a:pt x="7079408" y="3245180"/>
                    </a:cubicBezTo>
                    <a:cubicBezTo>
                      <a:pt x="7098340" y="3402854"/>
                      <a:pt x="7057666" y="3708893"/>
                      <a:pt x="7079408" y="4005955"/>
                    </a:cubicBezTo>
                    <a:cubicBezTo>
                      <a:pt x="7101150" y="4303018"/>
                      <a:pt x="7066299" y="4260769"/>
                      <a:pt x="7079408" y="4433891"/>
                    </a:cubicBezTo>
                    <a:cubicBezTo>
                      <a:pt x="7092517" y="4607013"/>
                      <a:pt x="7071829" y="4665858"/>
                      <a:pt x="7079408" y="4861827"/>
                    </a:cubicBezTo>
                    <a:cubicBezTo>
                      <a:pt x="7086987" y="5057796"/>
                      <a:pt x="7050133" y="5304543"/>
                      <a:pt x="7079408" y="5622602"/>
                    </a:cubicBezTo>
                    <a:cubicBezTo>
                      <a:pt x="7108683" y="5940662"/>
                      <a:pt x="7048906" y="5941673"/>
                      <a:pt x="7079408" y="6216957"/>
                    </a:cubicBezTo>
                    <a:cubicBezTo>
                      <a:pt x="7109910" y="6492241"/>
                      <a:pt x="7053356" y="6521184"/>
                      <a:pt x="7079408" y="6644893"/>
                    </a:cubicBezTo>
                    <a:cubicBezTo>
                      <a:pt x="7105460" y="6768602"/>
                      <a:pt x="7057713" y="6874576"/>
                      <a:pt x="7079408" y="6989619"/>
                    </a:cubicBezTo>
                    <a:cubicBezTo>
                      <a:pt x="7101103" y="7104662"/>
                      <a:pt x="7054680" y="7259193"/>
                      <a:pt x="7079408" y="7334345"/>
                    </a:cubicBezTo>
                    <a:cubicBezTo>
                      <a:pt x="7104136" y="7409497"/>
                      <a:pt x="7060760" y="7625839"/>
                      <a:pt x="7079408" y="7762281"/>
                    </a:cubicBezTo>
                    <a:cubicBezTo>
                      <a:pt x="7098056" y="7898723"/>
                      <a:pt x="7077393" y="8189701"/>
                      <a:pt x="7079408" y="8320975"/>
                    </a:cubicBezTo>
                    <a:cubicBezTo>
                      <a:pt x="6931266" y="8397453"/>
                      <a:pt x="6644754" y="8251557"/>
                      <a:pt x="6347869" y="8320975"/>
                    </a:cubicBezTo>
                    <a:cubicBezTo>
                      <a:pt x="6050984" y="8390393"/>
                      <a:pt x="6065631" y="8260935"/>
                      <a:pt x="5828713" y="8320975"/>
                    </a:cubicBezTo>
                    <a:cubicBezTo>
                      <a:pt x="5591795" y="8381015"/>
                      <a:pt x="5435696" y="8293721"/>
                      <a:pt x="5238762" y="8320975"/>
                    </a:cubicBezTo>
                    <a:cubicBezTo>
                      <a:pt x="5041828" y="8348229"/>
                      <a:pt x="4712388" y="8303909"/>
                      <a:pt x="4507223" y="8320975"/>
                    </a:cubicBezTo>
                    <a:cubicBezTo>
                      <a:pt x="4302058" y="8338041"/>
                      <a:pt x="4079201" y="8306728"/>
                      <a:pt x="3775684" y="8320975"/>
                    </a:cubicBezTo>
                    <a:cubicBezTo>
                      <a:pt x="3472167" y="8335222"/>
                      <a:pt x="3371519" y="8315586"/>
                      <a:pt x="3256528" y="8320975"/>
                    </a:cubicBezTo>
                    <a:cubicBezTo>
                      <a:pt x="3141537" y="8326364"/>
                      <a:pt x="2838180" y="8283006"/>
                      <a:pt x="2524989" y="8320975"/>
                    </a:cubicBezTo>
                    <a:cubicBezTo>
                      <a:pt x="2211798" y="8358944"/>
                      <a:pt x="2270336" y="8287024"/>
                      <a:pt x="2076626" y="8320975"/>
                    </a:cubicBezTo>
                    <a:cubicBezTo>
                      <a:pt x="1882916" y="8354926"/>
                      <a:pt x="1738300" y="8309482"/>
                      <a:pt x="1628264" y="8320975"/>
                    </a:cubicBezTo>
                    <a:cubicBezTo>
                      <a:pt x="1518228" y="8332468"/>
                      <a:pt x="1401565" y="8314064"/>
                      <a:pt x="1179901" y="8320975"/>
                    </a:cubicBezTo>
                    <a:cubicBezTo>
                      <a:pt x="958237" y="8327886"/>
                      <a:pt x="934803" y="8270127"/>
                      <a:pt x="731539" y="8320975"/>
                    </a:cubicBezTo>
                    <a:cubicBezTo>
                      <a:pt x="528275" y="8371823"/>
                      <a:pt x="338257" y="8237264"/>
                      <a:pt x="0" y="8320975"/>
                    </a:cubicBezTo>
                    <a:cubicBezTo>
                      <a:pt x="-39270" y="8106110"/>
                      <a:pt x="66760" y="7871285"/>
                      <a:pt x="0" y="7643410"/>
                    </a:cubicBezTo>
                    <a:cubicBezTo>
                      <a:pt x="-66760" y="7415536"/>
                      <a:pt x="50814" y="7374585"/>
                      <a:pt x="0" y="7215474"/>
                    </a:cubicBezTo>
                    <a:cubicBezTo>
                      <a:pt x="-50814" y="7056363"/>
                      <a:pt x="67998" y="6785714"/>
                      <a:pt x="0" y="6621119"/>
                    </a:cubicBezTo>
                    <a:cubicBezTo>
                      <a:pt x="-67998" y="6456524"/>
                      <a:pt x="40074" y="6031859"/>
                      <a:pt x="0" y="5860344"/>
                    </a:cubicBezTo>
                    <a:cubicBezTo>
                      <a:pt x="-40074" y="5688830"/>
                      <a:pt x="69041" y="5422786"/>
                      <a:pt x="0" y="5182779"/>
                    </a:cubicBezTo>
                    <a:cubicBezTo>
                      <a:pt x="-69041" y="4942772"/>
                      <a:pt x="86080" y="4667537"/>
                      <a:pt x="0" y="4422004"/>
                    </a:cubicBezTo>
                    <a:cubicBezTo>
                      <a:pt x="-86080" y="4176472"/>
                      <a:pt x="17932" y="4166350"/>
                      <a:pt x="0" y="3994068"/>
                    </a:cubicBezTo>
                    <a:cubicBezTo>
                      <a:pt x="-17932" y="3821786"/>
                      <a:pt x="8870" y="3667202"/>
                      <a:pt x="0" y="3399713"/>
                    </a:cubicBezTo>
                    <a:cubicBezTo>
                      <a:pt x="-8870" y="3132224"/>
                      <a:pt x="74065" y="2963559"/>
                      <a:pt x="0" y="2638938"/>
                    </a:cubicBezTo>
                    <a:cubicBezTo>
                      <a:pt x="-74065" y="2314317"/>
                      <a:pt x="21400" y="2359739"/>
                      <a:pt x="0" y="2211002"/>
                    </a:cubicBezTo>
                    <a:cubicBezTo>
                      <a:pt x="-21400" y="2062265"/>
                      <a:pt x="46097" y="1781841"/>
                      <a:pt x="0" y="1533437"/>
                    </a:cubicBezTo>
                    <a:cubicBezTo>
                      <a:pt x="-46097" y="1285033"/>
                      <a:pt x="36686" y="1264118"/>
                      <a:pt x="0" y="1188711"/>
                    </a:cubicBezTo>
                    <a:cubicBezTo>
                      <a:pt x="-36686" y="1113304"/>
                      <a:pt x="40106" y="867037"/>
                      <a:pt x="0" y="760775"/>
                    </a:cubicBezTo>
                    <a:cubicBezTo>
                      <a:pt x="-40106" y="654513"/>
                      <a:pt x="78270" y="250006"/>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54125" y="5074694"/>
                <a:ext cx="6345036" cy="7987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Dựa vào giải thích thí nghiệm và quan sát </a:t>
                </a: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hình</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Phát biểu nội dung quy luật phân li độc lập.</a:t>
                </a:r>
                <a:endParaRPr kumimoji="0" lang="en-US" sz="240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Tree>
    <p:extLst>
      <p:ext uri="{BB962C8B-B14F-4D97-AF65-F5344CB8AC3E}">
        <p14:creationId xmlns:p14="http://schemas.microsoft.com/office/powerpoint/2010/main" val="21825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945493" y="220148"/>
            <a:ext cx="3233820"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832261" y="1713333"/>
            <a:ext cx="5883331" cy="2221062"/>
            <a:chOff x="4280290" y="868655"/>
            <a:chExt cx="5883331" cy="2221062"/>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28"/>
              <a:ext cx="5288692" cy="2001989"/>
              <a:chOff x="1431354" y="4952998"/>
              <a:chExt cx="7079408" cy="3803871"/>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2998"/>
                <a:ext cx="7079408" cy="3803871"/>
              </a:xfrm>
              <a:custGeom>
                <a:avLst/>
                <a:gdLst>
                  <a:gd name="connsiteX0" fmla="*/ 0 w 7079408"/>
                  <a:gd name="connsiteY0" fmla="*/ 0 h 3803871"/>
                  <a:gd name="connsiteX1" fmla="*/ 660745 w 7079408"/>
                  <a:gd name="connsiteY1" fmla="*/ 0 h 3803871"/>
                  <a:gd name="connsiteX2" fmla="*/ 1038313 w 7079408"/>
                  <a:gd name="connsiteY2" fmla="*/ 0 h 3803871"/>
                  <a:gd name="connsiteX3" fmla="*/ 1415882 w 7079408"/>
                  <a:gd name="connsiteY3" fmla="*/ 0 h 3803871"/>
                  <a:gd name="connsiteX4" fmla="*/ 2147420 w 7079408"/>
                  <a:gd name="connsiteY4" fmla="*/ 0 h 3803871"/>
                  <a:gd name="connsiteX5" fmla="*/ 2808165 w 7079408"/>
                  <a:gd name="connsiteY5" fmla="*/ 0 h 3803871"/>
                  <a:gd name="connsiteX6" fmla="*/ 3185734 w 7079408"/>
                  <a:gd name="connsiteY6" fmla="*/ 0 h 3803871"/>
                  <a:gd name="connsiteX7" fmla="*/ 3846478 w 7079408"/>
                  <a:gd name="connsiteY7" fmla="*/ 0 h 3803871"/>
                  <a:gd name="connsiteX8" fmla="*/ 4294841 w 7079408"/>
                  <a:gd name="connsiteY8" fmla="*/ 0 h 3803871"/>
                  <a:gd name="connsiteX9" fmla="*/ 4884792 w 7079408"/>
                  <a:gd name="connsiteY9" fmla="*/ 0 h 3803871"/>
                  <a:gd name="connsiteX10" fmla="*/ 5474742 w 7079408"/>
                  <a:gd name="connsiteY10" fmla="*/ 0 h 3803871"/>
                  <a:gd name="connsiteX11" fmla="*/ 6135487 w 7079408"/>
                  <a:gd name="connsiteY11" fmla="*/ 0 h 3803871"/>
                  <a:gd name="connsiteX12" fmla="*/ 7079408 w 7079408"/>
                  <a:gd name="connsiteY12" fmla="*/ 0 h 3803871"/>
                  <a:gd name="connsiteX13" fmla="*/ 7079408 w 7079408"/>
                  <a:gd name="connsiteY13" fmla="*/ 467333 h 3803871"/>
                  <a:gd name="connsiteX14" fmla="*/ 7079408 w 7079408"/>
                  <a:gd name="connsiteY14" fmla="*/ 1086820 h 3803871"/>
                  <a:gd name="connsiteX15" fmla="*/ 7079408 w 7079408"/>
                  <a:gd name="connsiteY15" fmla="*/ 1630230 h 3803871"/>
                  <a:gd name="connsiteX16" fmla="*/ 7079408 w 7079408"/>
                  <a:gd name="connsiteY16" fmla="*/ 2211679 h 3803871"/>
                  <a:gd name="connsiteX17" fmla="*/ 7079408 w 7079408"/>
                  <a:gd name="connsiteY17" fmla="*/ 2755089 h 3803871"/>
                  <a:gd name="connsiteX18" fmla="*/ 7079408 w 7079408"/>
                  <a:gd name="connsiteY18" fmla="*/ 3222422 h 3803871"/>
                  <a:gd name="connsiteX19" fmla="*/ 7079408 w 7079408"/>
                  <a:gd name="connsiteY19" fmla="*/ 3803871 h 3803871"/>
                  <a:gd name="connsiteX20" fmla="*/ 6701840 w 7079408"/>
                  <a:gd name="connsiteY20" fmla="*/ 3803871 h 3803871"/>
                  <a:gd name="connsiteX21" fmla="*/ 6111889 w 7079408"/>
                  <a:gd name="connsiteY21" fmla="*/ 3803871 h 3803871"/>
                  <a:gd name="connsiteX22" fmla="*/ 5663526 w 7079408"/>
                  <a:gd name="connsiteY22" fmla="*/ 3803871 h 3803871"/>
                  <a:gd name="connsiteX23" fmla="*/ 5144370 w 7079408"/>
                  <a:gd name="connsiteY23" fmla="*/ 3803871 h 3803871"/>
                  <a:gd name="connsiteX24" fmla="*/ 4696007 w 7079408"/>
                  <a:gd name="connsiteY24" fmla="*/ 3803871 h 3803871"/>
                  <a:gd name="connsiteX25" fmla="*/ 3964468 w 7079408"/>
                  <a:gd name="connsiteY25" fmla="*/ 3803871 h 3803871"/>
                  <a:gd name="connsiteX26" fmla="*/ 3516106 w 7079408"/>
                  <a:gd name="connsiteY26" fmla="*/ 3803871 h 3803871"/>
                  <a:gd name="connsiteX27" fmla="*/ 2784567 w 7079408"/>
                  <a:gd name="connsiteY27" fmla="*/ 3803871 h 3803871"/>
                  <a:gd name="connsiteX28" fmla="*/ 2336205 w 7079408"/>
                  <a:gd name="connsiteY28" fmla="*/ 3803871 h 3803871"/>
                  <a:gd name="connsiteX29" fmla="*/ 1958636 w 7079408"/>
                  <a:gd name="connsiteY29" fmla="*/ 3803871 h 3803871"/>
                  <a:gd name="connsiteX30" fmla="*/ 1581068 w 7079408"/>
                  <a:gd name="connsiteY30" fmla="*/ 3803871 h 3803871"/>
                  <a:gd name="connsiteX31" fmla="*/ 849529 w 7079408"/>
                  <a:gd name="connsiteY31" fmla="*/ 3803871 h 3803871"/>
                  <a:gd name="connsiteX32" fmla="*/ 0 w 7079408"/>
                  <a:gd name="connsiteY32" fmla="*/ 3803871 h 3803871"/>
                  <a:gd name="connsiteX33" fmla="*/ 0 w 7079408"/>
                  <a:gd name="connsiteY33" fmla="*/ 3260461 h 3803871"/>
                  <a:gd name="connsiteX34" fmla="*/ 0 w 7079408"/>
                  <a:gd name="connsiteY34" fmla="*/ 2679012 h 3803871"/>
                  <a:gd name="connsiteX35" fmla="*/ 0 w 7079408"/>
                  <a:gd name="connsiteY35" fmla="*/ 2097563 h 3803871"/>
                  <a:gd name="connsiteX36" fmla="*/ 0 w 7079408"/>
                  <a:gd name="connsiteY36" fmla="*/ 1554153 h 3803871"/>
                  <a:gd name="connsiteX37" fmla="*/ 0 w 7079408"/>
                  <a:gd name="connsiteY37" fmla="*/ 1124859 h 3803871"/>
                  <a:gd name="connsiteX38" fmla="*/ 0 w 7079408"/>
                  <a:gd name="connsiteY38" fmla="*/ 505371 h 3803871"/>
                  <a:gd name="connsiteX39" fmla="*/ 0 w 7079408"/>
                  <a:gd name="connsiteY39" fmla="*/ 0 h 38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79408" h="3803871" fill="none" extrusionOk="0">
                    <a:moveTo>
                      <a:pt x="0" y="0"/>
                    </a:moveTo>
                    <a:cubicBezTo>
                      <a:pt x="143519" y="-46912"/>
                      <a:pt x="371692" y="65924"/>
                      <a:pt x="660745" y="0"/>
                    </a:cubicBezTo>
                    <a:cubicBezTo>
                      <a:pt x="949798" y="-65924"/>
                      <a:pt x="862085" y="28718"/>
                      <a:pt x="1038313" y="0"/>
                    </a:cubicBezTo>
                    <a:cubicBezTo>
                      <a:pt x="1214541" y="-28718"/>
                      <a:pt x="1306793" y="27517"/>
                      <a:pt x="1415882" y="0"/>
                    </a:cubicBezTo>
                    <a:cubicBezTo>
                      <a:pt x="1524971" y="-27517"/>
                      <a:pt x="1994212" y="65715"/>
                      <a:pt x="2147420" y="0"/>
                    </a:cubicBezTo>
                    <a:cubicBezTo>
                      <a:pt x="2300628" y="-65715"/>
                      <a:pt x="2544207" y="56930"/>
                      <a:pt x="2808165" y="0"/>
                    </a:cubicBezTo>
                    <a:cubicBezTo>
                      <a:pt x="3072124" y="-56930"/>
                      <a:pt x="3019309" y="38657"/>
                      <a:pt x="3185734" y="0"/>
                    </a:cubicBezTo>
                    <a:cubicBezTo>
                      <a:pt x="3352159" y="-38657"/>
                      <a:pt x="3713415" y="67595"/>
                      <a:pt x="3846478" y="0"/>
                    </a:cubicBezTo>
                    <a:cubicBezTo>
                      <a:pt x="3979541" y="-67595"/>
                      <a:pt x="4180052" y="26101"/>
                      <a:pt x="4294841" y="0"/>
                    </a:cubicBezTo>
                    <a:cubicBezTo>
                      <a:pt x="4409630" y="-26101"/>
                      <a:pt x="4648353" y="37307"/>
                      <a:pt x="4884792" y="0"/>
                    </a:cubicBezTo>
                    <a:cubicBezTo>
                      <a:pt x="5121231" y="-37307"/>
                      <a:pt x="5333346" y="58630"/>
                      <a:pt x="5474742" y="0"/>
                    </a:cubicBezTo>
                    <a:cubicBezTo>
                      <a:pt x="5616138" y="-58630"/>
                      <a:pt x="5849352" y="59257"/>
                      <a:pt x="6135487" y="0"/>
                    </a:cubicBezTo>
                    <a:cubicBezTo>
                      <a:pt x="6421623" y="-59257"/>
                      <a:pt x="6819433" y="97481"/>
                      <a:pt x="7079408" y="0"/>
                    </a:cubicBezTo>
                    <a:cubicBezTo>
                      <a:pt x="7132463" y="148927"/>
                      <a:pt x="7030324" y="362352"/>
                      <a:pt x="7079408" y="467333"/>
                    </a:cubicBezTo>
                    <a:cubicBezTo>
                      <a:pt x="7128492" y="572314"/>
                      <a:pt x="7075575" y="817642"/>
                      <a:pt x="7079408" y="1086820"/>
                    </a:cubicBezTo>
                    <a:cubicBezTo>
                      <a:pt x="7083241" y="1355998"/>
                      <a:pt x="7054451" y="1455767"/>
                      <a:pt x="7079408" y="1630230"/>
                    </a:cubicBezTo>
                    <a:cubicBezTo>
                      <a:pt x="7104365" y="1804693"/>
                      <a:pt x="7044274" y="1923874"/>
                      <a:pt x="7079408" y="2211679"/>
                    </a:cubicBezTo>
                    <a:cubicBezTo>
                      <a:pt x="7114542" y="2499484"/>
                      <a:pt x="7016253" y="2592762"/>
                      <a:pt x="7079408" y="2755089"/>
                    </a:cubicBezTo>
                    <a:cubicBezTo>
                      <a:pt x="7142563" y="2917416"/>
                      <a:pt x="7057629" y="3121009"/>
                      <a:pt x="7079408" y="3222422"/>
                    </a:cubicBezTo>
                    <a:cubicBezTo>
                      <a:pt x="7101187" y="3323835"/>
                      <a:pt x="7066116" y="3679720"/>
                      <a:pt x="7079408" y="3803871"/>
                    </a:cubicBezTo>
                    <a:cubicBezTo>
                      <a:pt x="6964801" y="3847273"/>
                      <a:pt x="6805263" y="3775859"/>
                      <a:pt x="6701840" y="3803871"/>
                    </a:cubicBezTo>
                    <a:cubicBezTo>
                      <a:pt x="6598417" y="3831883"/>
                      <a:pt x="6284793" y="3737344"/>
                      <a:pt x="6111889" y="3803871"/>
                    </a:cubicBezTo>
                    <a:cubicBezTo>
                      <a:pt x="5938985" y="3870398"/>
                      <a:pt x="5767190" y="3767877"/>
                      <a:pt x="5663526" y="3803871"/>
                    </a:cubicBezTo>
                    <a:cubicBezTo>
                      <a:pt x="5559862" y="3839865"/>
                      <a:pt x="5338660" y="3791527"/>
                      <a:pt x="5144370" y="3803871"/>
                    </a:cubicBezTo>
                    <a:cubicBezTo>
                      <a:pt x="4950080" y="3816215"/>
                      <a:pt x="4788778" y="3753903"/>
                      <a:pt x="4696007" y="3803871"/>
                    </a:cubicBezTo>
                    <a:cubicBezTo>
                      <a:pt x="4603236" y="3853839"/>
                      <a:pt x="4306985" y="3779699"/>
                      <a:pt x="3964468" y="3803871"/>
                    </a:cubicBezTo>
                    <a:cubicBezTo>
                      <a:pt x="3621951" y="3828043"/>
                      <a:pt x="3730310" y="3793580"/>
                      <a:pt x="3516106" y="3803871"/>
                    </a:cubicBezTo>
                    <a:cubicBezTo>
                      <a:pt x="3301902" y="3814162"/>
                      <a:pt x="3093982" y="3757941"/>
                      <a:pt x="2784567" y="3803871"/>
                    </a:cubicBezTo>
                    <a:cubicBezTo>
                      <a:pt x="2475152" y="3849801"/>
                      <a:pt x="2488775" y="3776307"/>
                      <a:pt x="2336205" y="3803871"/>
                    </a:cubicBezTo>
                    <a:cubicBezTo>
                      <a:pt x="2183635" y="3831435"/>
                      <a:pt x="2109465" y="3798598"/>
                      <a:pt x="1958636" y="3803871"/>
                    </a:cubicBezTo>
                    <a:cubicBezTo>
                      <a:pt x="1807807" y="3809144"/>
                      <a:pt x="1721695" y="3781548"/>
                      <a:pt x="1581068" y="3803871"/>
                    </a:cubicBezTo>
                    <a:cubicBezTo>
                      <a:pt x="1440441" y="3826194"/>
                      <a:pt x="1148570" y="3779580"/>
                      <a:pt x="849529" y="3803871"/>
                    </a:cubicBezTo>
                    <a:cubicBezTo>
                      <a:pt x="550488" y="3828162"/>
                      <a:pt x="243503" y="3758194"/>
                      <a:pt x="0" y="3803871"/>
                    </a:cubicBezTo>
                    <a:cubicBezTo>
                      <a:pt x="-55658" y="3630709"/>
                      <a:pt x="47330" y="3432722"/>
                      <a:pt x="0" y="3260461"/>
                    </a:cubicBezTo>
                    <a:cubicBezTo>
                      <a:pt x="-47330" y="3088200"/>
                      <a:pt x="6342" y="2919342"/>
                      <a:pt x="0" y="2679012"/>
                    </a:cubicBezTo>
                    <a:cubicBezTo>
                      <a:pt x="-6342" y="2438682"/>
                      <a:pt x="63429" y="2279723"/>
                      <a:pt x="0" y="2097563"/>
                    </a:cubicBezTo>
                    <a:cubicBezTo>
                      <a:pt x="-63429" y="1915403"/>
                      <a:pt x="51344" y="1798854"/>
                      <a:pt x="0" y="1554153"/>
                    </a:cubicBezTo>
                    <a:cubicBezTo>
                      <a:pt x="-51344" y="1309452"/>
                      <a:pt x="22189" y="1261527"/>
                      <a:pt x="0" y="1124859"/>
                    </a:cubicBezTo>
                    <a:cubicBezTo>
                      <a:pt x="-22189" y="988191"/>
                      <a:pt x="33485" y="701694"/>
                      <a:pt x="0" y="505371"/>
                    </a:cubicBezTo>
                    <a:cubicBezTo>
                      <a:pt x="-33485" y="309048"/>
                      <a:pt x="38572" y="208006"/>
                      <a:pt x="0" y="0"/>
                    </a:cubicBezTo>
                    <a:close/>
                  </a:path>
                  <a:path w="7079408" h="3803871"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9465" y="87398"/>
                      <a:pt x="7066079" y="235504"/>
                      <a:pt x="7079408" y="429294"/>
                    </a:cubicBezTo>
                    <a:cubicBezTo>
                      <a:pt x="7092737" y="623084"/>
                      <a:pt x="7031150" y="764504"/>
                      <a:pt x="7079408" y="858588"/>
                    </a:cubicBezTo>
                    <a:cubicBezTo>
                      <a:pt x="7127666" y="952672"/>
                      <a:pt x="7073893" y="1244226"/>
                      <a:pt x="7079408" y="1440037"/>
                    </a:cubicBezTo>
                    <a:cubicBezTo>
                      <a:pt x="7084923" y="1635849"/>
                      <a:pt x="7052162" y="1823818"/>
                      <a:pt x="7079408" y="1945408"/>
                    </a:cubicBezTo>
                    <a:cubicBezTo>
                      <a:pt x="7106654" y="2066998"/>
                      <a:pt x="7066779" y="2314670"/>
                      <a:pt x="7079408" y="2488818"/>
                    </a:cubicBezTo>
                    <a:cubicBezTo>
                      <a:pt x="7092037" y="2662966"/>
                      <a:pt x="7045059" y="2793919"/>
                      <a:pt x="7079408" y="2918112"/>
                    </a:cubicBezTo>
                    <a:cubicBezTo>
                      <a:pt x="7113757" y="3042305"/>
                      <a:pt x="7048182" y="3514756"/>
                      <a:pt x="7079408" y="3803871"/>
                    </a:cubicBezTo>
                    <a:cubicBezTo>
                      <a:pt x="6777956" y="3860936"/>
                      <a:pt x="6538724" y="3798064"/>
                      <a:pt x="6347869" y="3803871"/>
                    </a:cubicBezTo>
                    <a:cubicBezTo>
                      <a:pt x="6157014" y="3809678"/>
                      <a:pt x="6049960" y="3797161"/>
                      <a:pt x="5828713" y="3803871"/>
                    </a:cubicBezTo>
                    <a:cubicBezTo>
                      <a:pt x="5607466" y="3810581"/>
                      <a:pt x="5334669" y="3777677"/>
                      <a:pt x="5097174" y="3803871"/>
                    </a:cubicBezTo>
                    <a:cubicBezTo>
                      <a:pt x="4859679" y="3830065"/>
                      <a:pt x="4758826" y="3766167"/>
                      <a:pt x="4648811" y="3803871"/>
                    </a:cubicBezTo>
                    <a:cubicBezTo>
                      <a:pt x="4538796" y="3841575"/>
                      <a:pt x="4388994" y="3775105"/>
                      <a:pt x="4129655" y="3803871"/>
                    </a:cubicBezTo>
                    <a:cubicBezTo>
                      <a:pt x="3870316" y="3832637"/>
                      <a:pt x="3854729" y="3766025"/>
                      <a:pt x="3752086" y="3803871"/>
                    </a:cubicBezTo>
                    <a:cubicBezTo>
                      <a:pt x="3649443" y="3841717"/>
                      <a:pt x="3517095" y="3781238"/>
                      <a:pt x="3374518" y="3803871"/>
                    </a:cubicBezTo>
                    <a:cubicBezTo>
                      <a:pt x="3231941" y="3826504"/>
                      <a:pt x="3056439" y="3763212"/>
                      <a:pt x="2926155" y="3803871"/>
                    </a:cubicBezTo>
                    <a:cubicBezTo>
                      <a:pt x="2795871" y="3844530"/>
                      <a:pt x="2581620" y="3797974"/>
                      <a:pt x="2265411" y="3803871"/>
                    </a:cubicBezTo>
                    <a:cubicBezTo>
                      <a:pt x="1949202" y="3809768"/>
                      <a:pt x="2027056" y="3754931"/>
                      <a:pt x="1817048" y="3803871"/>
                    </a:cubicBezTo>
                    <a:cubicBezTo>
                      <a:pt x="1607040" y="3852811"/>
                      <a:pt x="1557166" y="3776347"/>
                      <a:pt x="1368686" y="3803871"/>
                    </a:cubicBezTo>
                    <a:cubicBezTo>
                      <a:pt x="1180206" y="3831395"/>
                      <a:pt x="1091666" y="3748098"/>
                      <a:pt x="849529" y="3803871"/>
                    </a:cubicBezTo>
                    <a:cubicBezTo>
                      <a:pt x="607392" y="3859644"/>
                      <a:pt x="320932" y="3792228"/>
                      <a:pt x="0" y="3803871"/>
                    </a:cubicBezTo>
                    <a:cubicBezTo>
                      <a:pt x="-65826" y="3656270"/>
                      <a:pt x="55634" y="3423264"/>
                      <a:pt x="0" y="3184383"/>
                    </a:cubicBezTo>
                    <a:cubicBezTo>
                      <a:pt x="-55634" y="2945502"/>
                      <a:pt x="48974" y="2940731"/>
                      <a:pt x="0" y="2755089"/>
                    </a:cubicBezTo>
                    <a:cubicBezTo>
                      <a:pt x="-48974" y="2569447"/>
                      <a:pt x="65141" y="2288257"/>
                      <a:pt x="0" y="2135602"/>
                    </a:cubicBezTo>
                    <a:cubicBezTo>
                      <a:pt x="-65141" y="1982947"/>
                      <a:pt x="3543" y="1899681"/>
                      <a:pt x="0" y="1706308"/>
                    </a:cubicBezTo>
                    <a:cubicBezTo>
                      <a:pt x="-3543" y="1512935"/>
                      <a:pt x="35924" y="1287829"/>
                      <a:pt x="0" y="1086820"/>
                    </a:cubicBezTo>
                    <a:cubicBezTo>
                      <a:pt x="-35924" y="885811"/>
                      <a:pt x="62533" y="692278"/>
                      <a:pt x="0" y="543410"/>
                    </a:cubicBezTo>
                    <a:cubicBezTo>
                      <a:pt x="-62533" y="394542"/>
                      <a:pt x="46154" y="138198"/>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19760" y="5086752"/>
                <a:ext cx="6345036" cy="360194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sp>
        <p:nvSpPr>
          <p:cNvPr id="2" name="Rectangle: Rounded Corners 1">
            <a:extLst>
              <a:ext uri="{FF2B5EF4-FFF2-40B4-BE49-F238E27FC236}">
                <a16:creationId xmlns:a16="http://schemas.microsoft.com/office/drawing/2014/main" id="{FE7118B0-E67B-E281-923C-4DF1C5F1BEB4}"/>
              </a:ext>
            </a:extLst>
          </p:cNvPr>
          <p:cNvSpPr/>
          <p:nvPr/>
        </p:nvSpPr>
        <p:spPr>
          <a:xfrm>
            <a:off x="3392661" y="415346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DF4BCA83-86BD-2A4E-63DD-538938FAD115}"/>
              </a:ext>
            </a:extLst>
          </p:cNvPr>
          <p:cNvSpPr txBox="1"/>
          <p:nvPr/>
        </p:nvSpPr>
        <p:spPr>
          <a:xfrm>
            <a:off x="919751" y="4629882"/>
            <a:ext cx="6578499" cy="1895712"/>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a:t>- Mỗi tính trạng do một cặp allele quy định, trong quá trình hình thành giao tử, cặp allele này phân li độc lập với cặp allele khác nên đã hình thành các giao tử có tỉ lệ bằng nhau.</a:t>
            </a:r>
          </a:p>
        </p:txBody>
      </p:sp>
    </p:spTree>
    <p:extLst>
      <p:ext uri="{BB962C8B-B14F-4D97-AF65-F5344CB8AC3E}">
        <p14:creationId xmlns:p14="http://schemas.microsoft.com/office/powerpoint/2010/main" val="26755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945493" y="220148"/>
            <a:ext cx="3233820"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832261" y="1713333"/>
            <a:ext cx="5883331" cy="2221062"/>
            <a:chOff x="4280290" y="868655"/>
            <a:chExt cx="5883331" cy="2221062"/>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28"/>
              <a:ext cx="5288692" cy="2001989"/>
              <a:chOff x="1431354" y="4952998"/>
              <a:chExt cx="7079408" cy="3803871"/>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2998"/>
                <a:ext cx="7079408" cy="3803871"/>
              </a:xfrm>
              <a:custGeom>
                <a:avLst/>
                <a:gdLst>
                  <a:gd name="connsiteX0" fmla="*/ 0 w 7079408"/>
                  <a:gd name="connsiteY0" fmla="*/ 0 h 3803871"/>
                  <a:gd name="connsiteX1" fmla="*/ 660745 w 7079408"/>
                  <a:gd name="connsiteY1" fmla="*/ 0 h 3803871"/>
                  <a:gd name="connsiteX2" fmla="*/ 1038313 w 7079408"/>
                  <a:gd name="connsiteY2" fmla="*/ 0 h 3803871"/>
                  <a:gd name="connsiteX3" fmla="*/ 1415882 w 7079408"/>
                  <a:gd name="connsiteY3" fmla="*/ 0 h 3803871"/>
                  <a:gd name="connsiteX4" fmla="*/ 2147420 w 7079408"/>
                  <a:gd name="connsiteY4" fmla="*/ 0 h 3803871"/>
                  <a:gd name="connsiteX5" fmla="*/ 2808165 w 7079408"/>
                  <a:gd name="connsiteY5" fmla="*/ 0 h 3803871"/>
                  <a:gd name="connsiteX6" fmla="*/ 3185734 w 7079408"/>
                  <a:gd name="connsiteY6" fmla="*/ 0 h 3803871"/>
                  <a:gd name="connsiteX7" fmla="*/ 3846478 w 7079408"/>
                  <a:gd name="connsiteY7" fmla="*/ 0 h 3803871"/>
                  <a:gd name="connsiteX8" fmla="*/ 4294841 w 7079408"/>
                  <a:gd name="connsiteY8" fmla="*/ 0 h 3803871"/>
                  <a:gd name="connsiteX9" fmla="*/ 4884792 w 7079408"/>
                  <a:gd name="connsiteY9" fmla="*/ 0 h 3803871"/>
                  <a:gd name="connsiteX10" fmla="*/ 5474742 w 7079408"/>
                  <a:gd name="connsiteY10" fmla="*/ 0 h 3803871"/>
                  <a:gd name="connsiteX11" fmla="*/ 6135487 w 7079408"/>
                  <a:gd name="connsiteY11" fmla="*/ 0 h 3803871"/>
                  <a:gd name="connsiteX12" fmla="*/ 7079408 w 7079408"/>
                  <a:gd name="connsiteY12" fmla="*/ 0 h 3803871"/>
                  <a:gd name="connsiteX13" fmla="*/ 7079408 w 7079408"/>
                  <a:gd name="connsiteY13" fmla="*/ 467333 h 3803871"/>
                  <a:gd name="connsiteX14" fmla="*/ 7079408 w 7079408"/>
                  <a:gd name="connsiteY14" fmla="*/ 1086820 h 3803871"/>
                  <a:gd name="connsiteX15" fmla="*/ 7079408 w 7079408"/>
                  <a:gd name="connsiteY15" fmla="*/ 1630230 h 3803871"/>
                  <a:gd name="connsiteX16" fmla="*/ 7079408 w 7079408"/>
                  <a:gd name="connsiteY16" fmla="*/ 2211679 h 3803871"/>
                  <a:gd name="connsiteX17" fmla="*/ 7079408 w 7079408"/>
                  <a:gd name="connsiteY17" fmla="*/ 2755089 h 3803871"/>
                  <a:gd name="connsiteX18" fmla="*/ 7079408 w 7079408"/>
                  <a:gd name="connsiteY18" fmla="*/ 3222422 h 3803871"/>
                  <a:gd name="connsiteX19" fmla="*/ 7079408 w 7079408"/>
                  <a:gd name="connsiteY19" fmla="*/ 3803871 h 3803871"/>
                  <a:gd name="connsiteX20" fmla="*/ 6701840 w 7079408"/>
                  <a:gd name="connsiteY20" fmla="*/ 3803871 h 3803871"/>
                  <a:gd name="connsiteX21" fmla="*/ 6111889 w 7079408"/>
                  <a:gd name="connsiteY21" fmla="*/ 3803871 h 3803871"/>
                  <a:gd name="connsiteX22" fmla="*/ 5663526 w 7079408"/>
                  <a:gd name="connsiteY22" fmla="*/ 3803871 h 3803871"/>
                  <a:gd name="connsiteX23" fmla="*/ 5144370 w 7079408"/>
                  <a:gd name="connsiteY23" fmla="*/ 3803871 h 3803871"/>
                  <a:gd name="connsiteX24" fmla="*/ 4696007 w 7079408"/>
                  <a:gd name="connsiteY24" fmla="*/ 3803871 h 3803871"/>
                  <a:gd name="connsiteX25" fmla="*/ 3964468 w 7079408"/>
                  <a:gd name="connsiteY25" fmla="*/ 3803871 h 3803871"/>
                  <a:gd name="connsiteX26" fmla="*/ 3516106 w 7079408"/>
                  <a:gd name="connsiteY26" fmla="*/ 3803871 h 3803871"/>
                  <a:gd name="connsiteX27" fmla="*/ 2784567 w 7079408"/>
                  <a:gd name="connsiteY27" fmla="*/ 3803871 h 3803871"/>
                  <a:gd name="connsiteX28" fmla="*/ 2336205 w 7079408"/>
                  <a:gd name="connsiteY28" fmla="*/ 3803871 h 3803871"/>
                  <a:gd name="connsiteX29" fmla="*/ 1958636 w 7079408"/>
                  <a:gd name="connsiteY29" fmla="*/ 3803871 h 3803871"/>
                  <a:gd name="connsiteX30" fmla="*/ 1581068 w 7079408"/>
                  <a:gd name="connsiteY30" fmla="*/ 3803871 h 3803871"/>
                  <a:gd name="connsiteX31" fmla="*/ 849529 w 7079408"/>
                  <a:gd name="connsiteY31" fmla="*/ 3803871 h 3803871"/>
                  <a:gd name="connsiteX32" fmla="*/ 0 w 7079408"/>
                  <a:gd name="connsiteY32" fmla="*/ 3803871 h 3803871"/>
                  <a:gd name="connsiteX33" fmla="*/ 0 w 7079408"/>
                  <a:gd name="connsiteY33" fmla="*/ 3260461 h 3803871"/>
                  <a:gd name="connsiteX34" fmla="*/ 0 w 7079408"/>
                  <a:gd name="connsiteY34" fmla="*/ 2679012 h 3803871"/>
                  <a:gd name="connsiteX35" fmla="*/ 0 w 7079408"/>
                  <a:gd name="connsiteY35" fmla="*/ 2097563 h 3803871"/>
                  <a:gd name="connsiteX36" fmla="*/ 0 w 7079408"/>
                  <a:gd name="connsiteY36" fmla="*/ 1554153 h 3803871"/>
                  <a:gd name="connsiteX37" fmla="*/ 0 w 7079408"/>
                  <a:gd name="connsiteY37" fmla="*/ 1124859 h 3803871"/>
                  <a:gd name="connsiteX38" fmla="*/ 0 w 7079408"/>
                  <a:gd name="connsiteY38" fmla="*/ 505371 h 3803871"/>
                  <a:gd name="connsiteX39" fmla="*/ 0 w 7079408"/>
                  <a:gd name="connsiteY39" fmla="*/ 0 h 38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79408" h="3803871" fill="none" extrusionOk="0">
                    <a:moveTo>
                      <a:pt x="0" y="0"/>
                    </a:moveTo>
                    <a:cubicBezTo>
                      <a:pt x="143519" y="-46912"/>
                      <a:pt x="371692" y="65924"/>
                      <a:pt x="660745" y="0"/>
                    </a:cubicBezTo>
                    <a:cubicBezTo>
                      <a:pt x="949798" y="-65924"/>
                      <a:pt x="862085" y="28718"/>
                      <a:pt x="1038313" y="0"/>
                    </a:cubicBezTo>
                    <a:cubicBezTo>
                      <a:pt x="1214541" y="-28718"/>
                      <a:pt x="1306793" y="27517"/>
                      <a:pt x="1415882" y="0"/>
                    </a:cubicBezTo>
                    <a:cubicBezTo>
                      <a:pt x="1524971" y="-27517"/>
                      <a:pt x="1994212" y="65715"/>
                      <a:pt x="2147420" y="0"/>
                    </a:cubicBezTo>
                    <a:cubicBezTo>
                      <a:pt x="2300628" y="-65715"/>
                      <a:pt x="2544207" y="56930"/>
                      <a:pt x="2808165" y="0"/>
                    </a:cubicBezTo>
                    <a:cubicBezTo>
                      <a:pt x="3072124" y="-56930"/>
                      <a:pt x="3019309" y="38657"/>
                      <a:pt x="3185734" y="0"/>
                    </a:cubicBezTo>
                    <a:cubicBezTo>
                      <a:pt x="3352159" y="-38657"/>
                      <a:pt x="3713415" y="67595"/>
                      <a:pt x="3846478" y="0"/>
                    </a:cubicBezTo>
                    <a:cubicBezTo>
                      <a:pt x="3979541" y="-67595"/>
                      <a:pt x="4180052" y="26101"/>
                      <a:pt x="4294841" y="0"/>
                    </a:cubicBezTo>
                    <a:cubicBezTo>
                      <a:pt x="4409630" y="-26101"/>
                      <a:pt x="4648353" y="37307"/>
                      <a:pt x="4884792" y="0"/>
                    </a:cubicBezTo>
                    <a:cubicBezTo>
                      <a:pt x="5121231" y="-37307"/>
                      <a:pt x="5333346" y="58630"/>
                      <a:pt x="5474742" y="0"/>
                    </a:cubicBezTo>
                    <a:cubicBezTo>
                      <a:pt x="5616138" y="-58630"/>
                      <a:pt x="5849352" y="59257"/>
                      <a:pt x="6135487" y="0"/>
                    </a:cubicBezTo>
                    <a:cubicBezTo>
                      <a:pt x="6421623" y="-59257"/>
                      <a:pt x="6819433" y="97481"/>
                      <a:pt x="7079408" y="0"/>
                    </a:cubicBezTo>
                    <a:cubicBezTo>
                      <a:pt x="7132463" y="148927"/>
                      <a:pt x="7030324" y="362352"/>
                      <a:pt x="7079408" y="467333"/>
                    </a:cubicBezTo>
                    <a:cubicBezTo>
                      <a:pt x="7128492" y="572314"/>
                      <a:pt x="7075575" y="817642"/>
                      <a:pt x="7079408" y="1086820"/>
                    </a:cubicBezTo>
                    <a:cubicBezTo>
                      <a:pt x="7083241" y="1355998"/>
                      <a:pt x="7054451" y="1455767"/>
                      <a:pt x="7079408" y="1630230"/>
                    </a:cubicBezTo>
                    <a:cubicBezTo>
                      <a:pt x="7104365" y="1804693"/>
                      <a:pt x="7044274" y="1923874"/>
                      <a:pt x="7079408" y="2211679"/>
                    </a:cubicBezTo>
                    <a:cubicBezTo>
                      <a:pt x="7114542" y="2499484"/>
                      <a:pt x="7016253" y="2592762"/>
                      <a:pt x="7079408" y="2755089"/>
                    </a:cubicBezTo>
                    <a:cubicBezTo>
                      <a:pt x="7142563" y="2917416"/>
                      <a:pt x="7057629" y="3121009"/>
                      <a:pt x="7079408" y="3222422"/>
                    </a:cubicBezTo>
                    <a:cubicBezTo>
                      <a:pt x="7101187" y="3323835"/>
                      <a:pt x="7066116" y="3679720"/>
                      <a:pt x="7079408" y="3803871"/>
                    </a:cubicBezTo>
                    <a:cubicBezTo>
                      <a:pt x="6964801" y="3847273"/>
                      <a:pt x="6805263" y="3775859"/>
                      <a:pt x="6701840" y="3803871"/>
                    </a:cubicBezTo>
                    <a:cubicBezTo>
                      <a:pt x="6598417" y="3831883"/>
                      <a:pt x="6284793" y="3737344"/>
                      <a:pt x="6111889" y="3803871"/>
                    </a:cubicBezTo>
                    <a:cubicBezTo>
                      <a:pt x="5938985" y="3870398"/>
                      <a:pt x="5767190" y="3767877"/>
                      <a:pt x="5663526" y="3803871"/>
                    </a:cubicBezTo>
                    <a:cubicBezTo>
                      <a:pt x="5559862" y="3839865"/>
                      <a:pt x="5338660" y="3791527"/>
                      <a:pt x="5144370" y="3803871"/>
                    </a:cubicBezTo>
                    <a:cubicBezTo>
                      <a:pt x="4950080" y="3816215"/>
                      <a:pt x="4788778" y="3753903"/>
                      <a:pt x="4696007" y="3803871"/>
                    </a:cubicBezTo>
                    <a:cubicBezTo>
                      <a:pt x="4603236" y="3853839"/>
                      <a:pt x="4306985" y="3779699"/>
                      <a:pt x="3964468" y="3803871"/>
                    </a:cubicBezTo>
                    <a:cubicBezTo>
                      <a:pt x="3621951" y="3828043"/>
                      <a:pt x="3730310" y="3793580"/>
                      <a:pt x="3516106" y="3803871"/>
                    </a:cubicBezTo>
                    <a:cubicBezTo>
                      <a:pt x="3301902" y="3814162"/>
                      <a:pt x="3093982" y="3757941"/>
                      <a:pt x="2784567" y="3803871"/>
                    </a:cubicBezTo>
                    <a:cubicBezTo>
                      <a:pt x="2475152" y="3849801"/>
                      <a:pt x="2488775" y="3776307"/>
                      <a:pt x="2336205" y="3803871"/>
                    </a:cubicBezTo>
                    <a:cubicBezTo>
                      <a:pt x="2183635" y="3831435"/>
                      <a:pt x="2109465" y="3798598"/>
                      <a:pt x="1958636" y="3803871"/>
                    </a:cubicBezTo>
                    <a:cubicBezTo>
                      <a:pt x="1807807" y="3809144"/>
                      <a:pt x="1721695" y="3781548"/>
                      <a:pt x="1581068" y="3803871"/>
                    </a:cubicBezTo>
                    <a:cubicBezTo>
                      <a:pt x="1440441" y="3826194"/>
                      <a:pt x="1148570" y="3779580"/>
                      <a:pt x="849529" y="3803871"/>
                    </a:cubicBezTo>
                    <a:cubicBezTo>
                      <a:pt x="550488" y="3828162"/>
                      <a:pt x="243503" y="3758194"/>
                      <a:pt x="0" y="3803871"/>
                    </a:cubicBezTo>
                    <a:cubicBezTo>
                      <a:pt x="-55658" y="3630709"/>
                      <a:pt x="47330" y="3432722"/>
                      <a:pt x="0" y="3260461"/>
                    </a:cubicBezTo>
                    <a:cubicBezTo>
                      <a:pt x="-47330" y="3088200"/>
                      <a:pt x="6342" y="2919342"/>
                      <a:pt x="0" y="2679012"/>
                    </a:cubicBezTo>
                    <a:cubicBezTo>
                      <a:pt x="-6342" y="2438682"/>
                      <a:pt x="63429" y="2279723"/>
                      <a:pt x="0" y="2097563"/>
                    </a:cubicBezTo>
                    <a:cubicBezTo>
                      <a:pt x="-63429" y="1915403"/>
                      <a:pt x="51344" y="1798854"/>
                      <a:pt x="0" y="1554153"/>
                    </a:cubicBezTo>
                    <a:cubicBezTo>
                      <a:pt x="-51344" y="1309452"/>
                      <a:pt x="22189" y="1261527"/>
                      <a:pt x="0" y="1124859"/>
                    </a:cubicBezTo>
                    <a:cubicBezTo>
                      <a:pt x="-22189" y="988191"/>
                      <a:pt x="33485" y="701694"/>
                      <a:pt x="0" y="505371"/>
                    </a:cubicBezTo>
                    <a:cubicBezTo>
                      <a:pt x="-33485" y="309048"/>
                      <a:pt x="38572" y="208006"/>
                      <a:pt x="0" y="0"/>
                    </a:cubicBezTo>
                    <a:close/>
                  </a:path>
                  <a:path w="7079408" h="3803871"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9465" y="87398"/>
                      <a:pt x="7066079" y="235504"/>
                      <a:pt x="7079408" y="429294"/>
                    </a:cubicBezTo>
                    <a:cubicBezTo>
                      <a:pt x="7092737" y="623084"/>
                      <a:pt x="7031150" y="764504"/>
                      <a:pt x="7079408" y="858588"/>
                    </a:cubicBezTo>
                    <a:cubicBezTo>
                      <a:pt x="7127666" y="952672"/>
                      <a:pt x="7073893" y="1244226"/>
                      <a:pt x="7079408" y="1440037"/>
                    </a:cubicBezTo>
                    <a:cubicBezTo>
                      <a:pt x="7084923" y="1635849"/>
                      <a:pt x="7052162" y="1823818"/>
                      <a:pt x="7079408" y="1945408"/>
                    </a:cubicBezTo>
                    <a:cubicBezTo>
                      <a:pt x="7106654" y="2066998"/>
                      <a:pt x="7066779" y="2314670"/>
                      <a:pt x="7079408" y="2488818"/>
                    </a:cubicBezTo>
                    <a:cubicBezTo>
                      <a:pt x="7092037" y="2662966"/>
                      <a:pt x="7045059" y="2793919"/>
                      <a:pt x="7079408" y="2918112"/>
                    </a:cubicBezTo>
                    <a:cubicBezTo>
                      <a:pt x="7113757" y="3042305"/>
                      <a:pt x="7048182" y="3514756"/>
                      <a:pt x="7079408" y="3803871"/>
                    </a:cubicBezTo>
                    <a:cubicBezTo>
                      <a:pt x="6777956" y="3860936"/>
                      <a:pt x="6538724" y="3798064"/>
                      <a:pt x="6347869" y="3803871"/>
                    </a:cubicBezTo>
                    <a:cubicBezTo>
                      <a:pt x="6157014" y="3809678"/>
                      <a:pt x="6049960" y="3797161"/>
                      <a:pt x="5828713" y="3803871"/>
                    </a:cubicBezTo>
                    <a:cubicBezTo>
                      <a:pt x="5607466" y="3810581"/>
                      <a:pt x="5334669" y="3777677"/>
                      <a:pt x="5097174" y="3803871"/>
                    </a:cubicBezTo>
                    <a:cubicBezTo>
                      <a:pt x="4859679" y="3830065"/>
                      <a:pt x="4758826" y="3766167"/>
                      <a:pt x="4648811" y="3803871"/>
                    </a:cubicBezTo>
                    <a:cubicBezTo>
                      <a:pt x="4538796" y="3841575"/>
                      <a:pt x="4388994" y="3775105"/>
                      <a:pt x="4129655" y="3803871"/>
                    </a:cubicBezTo>
                    <a:cubicBezTo>
                      <a:pt x="3870316" y="3832637"/>
                      <a:pt x="3854729" y="3766025"/>
                      <a:pt x="3752086" y="3803871"/>
                    </a:cubicBezTo>
                    <a:cubicBezTo>
                      <a:pt x="3649443" y="3841717"/>
                      <a:pt x="3517095" y="3781238"/>
                      <a:pt x="3374518" y="3803871"/>
                    </a:cubicBezTo>
                    <a:cubicBezTo>
                      <a:pt x="3231941" y="3826504"/>
                      <a:pt x="3056439" y="3763212"/>
                      <a:pt x="2926155" y="3803871"/>
                    </a:cubicBezTo>
                    <a:cubicBezTo>
                      <a:pt x="2795871" y="3844530"/>
                      <a:pt x="2581620" y="3797974"/>
                      <a:pt x="2265411" y="3803871"/>
                    </a:cubicBezTo>
                    <a:cubicBezTo>
                      <a:pt x="1949202" y="3809768"/>
                      <a:pt x="2027056" y="3754931"/>
                      <a:pt x="1817048" y="3803871"/>
                    </a:cubicBezTo>
                    <a:cubicBezTo>
                      <a:pt x="1607040" y="3852811"/>
                      <a:pt x="1557166" y="3776347"/>
                      <a:pt x="1368686" y="3803871"/>
                    </a:cubicBezTo>
                    <a:cubicBezTo>
                      <a:pt x="1180206" y="3831395"/>
                      <a:pt x="1091666" y="3748098"/>
                      <a:pt x="849529" y="3803871"/>
                    </a:cubicBezTo>
                    <a:cubicBezTo>
                      <a:pt x="607392" y="3859644"/>
                      <a:pt x="320932" y="3792228"/>
                      <a:pt x="0" y="3803871"/>
                    </a:cubicBezTo>
                    <a:cubicBezTo>
                      <a:pt x="-65826" y="3656270"/>
                      <a:pt x="55634" y="3423264"/>
                      <a:pt x="0" y="3184383"/>
                    </a:cubicBezTo>
                    <a:cubicBezTo>
                      <a:pt x="-55634" y="2945502"/>
                      <a:pt x="48974" y="2940731"/>
                      <a:pt x="0" y="2755089"/>
                    </a:cubicBezTo>
                    <a:cubicBezTo>
                      <a:pt x="-48974" y="2569447"/>
                      <a:pt x="65141" y="2288257"/>
                      <a:pt x="0" y="2135602"/>
                    </a:cubicBezTo>
                    <a:cubicBezTo>
                      <a:pt x="-65141" y="1982947"/>
                      <a:pt x="3543" y="1899681"/>
                      <a:pt x="0" y="1706308"/>
                    </a:cubicBezTo>
                    <a:cubicBezTo>
                      <a:pt x="-3543" y="1512935"/>
                      <a:pt x="35924" y="1287829"/>
                      <a:pt x="0" y="1086820"/>
                    </a:cubicBezTo>
                    <a:cubicBezTo>
                      <a:pt x="-35924" y="885811"/>
                      <a:pt x="62533" y="692278"/>
                      <a:pt x="0" y="543410"/>
                    </a:cubicBezTo>
                    <a:cubicBezTo>
                      <a:pt x="-62533" y="394542"/>
                      <a:pt x="46154" y="138198"/>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19760" y="5086752"/>
                <a:ext cx="6345036" cy="360194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sp>
        <p:nvSpPr>
          <p:cNvPr id="2" name="Rectangle: Rounded Corners 1">
            <a:extLst>
              <a:ext uri="{FF2B5EF4-FFF2-40B4-BE49-F238E27FC236}">
                <a16:creationId xmlns:a16="http://schemas.microsoft.com/office/drawing/2014/main" id="{FE7118B0-E67B-E281-923C-4DF1C5F1BEB4}"/>
              </a:ext>
            </a:extLst>
          </p:cNvPr>
          <p:cNvSpPr/>
          <p:nvPr/>
        </p:nvSpPr>
        <p:spPr>
          <a:xfrm>
            <a:off x="3392661" y="415346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8" name="TextBox 7">
            <a:extLst>
              <a:ext uri="{FF2B5EF4-FFF2-40B4-BE49-F238E27FC236}">
                <a16:creationId xmlns:a16="http://schemas.microsoft.com/office/drawing/2014/main" id="{9B916D19-8611-3E30-16F9-600F45F8734B}"/>
              </a:ext>
            </a:extLst>
          </p:cNvPr>
          <p:cNvSpPr txBox="1"/>
          <p:nvPr/>
        </p:nvSpPr>
        <p:spPr>
          <a:xfrm>
            <a:off x="1085591" y="4704772"/>
            <a:ext cx="6095064" cy="1434047"/>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vi-VN"/>
              <a:t>- Sự tổ hợp tự do, ngẫu nhiên của các loại giao tử đực và cái khi thụ tinh đã thu được ở F</a:t>
            </a:r>
            <a:r>
              <a:rPr lang="vi-VN" baseline="-25000"/>
              <a:t>2</a:t>
            </a:r>
            <a:r>
              <a:rPr lang="vi-VN"/>
              <a:t> 16 kiểu tổ hợp với tỉ lệ kiểu hình là 9 : 3 : 3 : 1.</a:t>
            </a:r>
            <a:endParaRPr lang="en-US"/>
          </a:p>
        </p:txBody>
      </p:sp>
    </p:spTree>
    <p:extLst>
      <p:ext uri="{BB962C8B-B14F-4D97-AF65-F5344CB8AC3E}">
        <p14:creationId xmlns:p14="http://schemas.microsoft.com/office/powerpoint/2010/main" val="19101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769784" y="1980265"/>
            <a:ext cx="5883331" cy="1308619"/>
            <a:chOff x="4280290" y="868655"/>
            <a:chExt cx="5883331" cy="1308619"/>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30"/>
              <a:ext cx="5288692" cy="1089544"/>
              <a:chOff x="1431354" y="4953000"/>
              <a:chExt cx="7079408" cy="2070183"/>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3000"/>
                <a:ext cx="7079408" cy="2070183"/>
              </a:xfrm>
              <a:custGeom>
                <a:avLst/>
                <a:gdLst>
                  <a:gd name="connsiteX0" fmla="*/ 0 w 7079408"/>
                  <a:gd name="connsiteY0" fmla="*/ 0 h 2070183"/>
                  <a:gd name="connsiteX1" fmla="*/ 377568 w 7079408"/>
                  <a:gd name="connsiteY1" fmla="*/ 0 h 2070183"/>
                  <a:gd name="connsiteX2" fmla="*/ 825931 w 7079408"/>
                  <a:gd name="connsiteY2" fmla="*/ 0 h 2070183"/>
                  <a:gd name="connsiteX3" fmla="*/ 1415882 w 7079408"/>
                  <a:gd name="connsiteY3" fmla="*/ 0 h 2070183"/>
                  <a:gd name="connsiteX4" fmla="*/ 1864244 w 7079408"/>
                  <a:gd name="connsiteY4" fmla="*/ 0 h 2070183"/>
                  <a:gd name="connsiteX5" fmla="*/ 2383401 w 7079408"/>
                  <a:gd name="connsiteY5" fmla="*/ 0 h 2070183"/>
                  <a:gd name="connsiteX6" fmla="*/ 2902557 w 7079408"/>
                  <a:gd name="connsiteY6" fmla="*/ 0 h 2070183"/>
                  <a:gd name="connsiteX7" fmla="*/ 3492508 w 7079408"/>
                  <a:gd name="connsiteY7" fmla="*/ 0 h 2070183"/>
                  <a:gd name="connsiteX8" fmla="*/ 3870076 w 7079408"/>
                  <a:gd name="connsiteY8" fmla="*/ 0 h 2070183"/>
                  <a:gd name="connsiteX9" fmla="*/ 4247645 w 7079408"/>
                  <a:gd name="connsiteY9" fmla="*/ 0 h 2070183"/>
                  <a:gd name="connsiteX10" fmla="*/ 4979184 w 7079408"/>
                  <a:gd name="connsiteY10" fmla="*/ 0 h 2070183"/>
                  <a:gd name="connsiteX11" fmla="*/ 5639928 w 7079408"/>
                  <a:gd name="connsiteY11" fmla="*/ 0 h 2070183"/>
                  <a:gd name="connsiteX12" fmla="*/ 6017497 w 7079408"/>
                  <a:gd name="connsiteY12" fmla="*/ 0 h 2070183"/>
                  <a:gd name="connsiteX13" fmla="*/ 7079408 w 7079408"/>
                  <a:gd name="connsiteY13" fmla="*/ 0 h 2070183"/>
                  <a:gd name="connsiteX14" fmla="*/ 7079408 w 7079408"/>
                  <a:gd name="connsiteY14" fmla="*/ 476142 h 2070183"/>
                  <a:gd name="connsiteX15" fmla="*/ 7079408 w 7079408"/>
                  <a:gd name="connsiteY15" fmla="*/ 1014390 h 2070183"/>
                  <a:gd name="connsiteX16" fmla="*/ 7079408 w 7079408"/>
                  <a:gd name="connsiteY16" fmla="*/ 1552637 h 2070183"/>
                  <a:gd name="connsiteX17" fmla="*/ 7079408 w 7079408"/>
                  <a:gd name="connsiteY17" fmla="*/ 2070183 h 2070183"/>
                  <a:gd name="connsiteX18" fmla="*/ 6631045 w 7079408"/>
                  <a:gd name="connsiteY18" fmla="*/ 2070183 h 2070183"/>
                  <a:gd name="connsiteX19" fmla="*/ 6182683 w 7079408"/>
                  <a:gd name="connsiteY19" fmla="*/ 2070183 h 2070183"/>
                  <a:gd name="connsiteX20" fmla="*/ 5521938 w 7079408"/>
                  <a:gd name="connsiteY20" fmla="*/ 2070183 h 2070183"/>
                  <a:gd name="connsiteX21" fmla="*/ 4931988 w 7079408"/>
                  <a:gd name="connsiteY21" fmla="*/ 2070183 h 2070183"/>
                  <a:gd name="connsiteX22" fmla="*/ 4483625 w 7079408"/>
                  <a:gd name="connsiteY22" fmla="*/ 2070183 h 2070183"/>
                  <a:gd name="connsiteX23" fmla="*/ 4106057 w 7079408"/>
                  <a:gd name="connsiteY23" fmla="*/ 2070183 h 2070183"/>
                  <a:gd name="connsiteX24" fmla="*/ 3586900 w 7079408"/>
                  <a:gd name="connsiteY24" fmla="*/ 2070183 h 2070183"/>
                  <a:gd name="connsiteX25" fmla="*/ 2855361 w 7079408"/>
                  <a:gd name="connsiteY25" fmla="*/ 2070183 h 2070183"/>
                  <a:gd name="connsiteX26" fmla="*/ 2336205 w 7079408"/>
                  <a:gd name="connsiteY26" fmla="*/ 2070183 h 2070183"/>
                  <a:gd name="connsiteX27" fmla="*/ 1746254 w 7079408"/>
                  <a:gd name="connsiteY27" fmla="*/ 2070183 h 2070183"/>
                  <a:gd name="connsiteX28" fmla="*/ 1297891 w 7079408"/>
                  <a:gd name="connsiteY28" fmla="*/ 2070183 h 2070183"/>
                  <a:gd name="connsiteX29" fmla="*/ 778735 w 7079408"/>
                  <a:gd name="connsiteY29" fmla="*/ 2070183 h 2070183"/>
                  <a:gd name="connsiteX30" fmla="*/ 0 w 7079408"/>
                  <a:gd name="connsiteY30" fmla="*/ 2070183 h 2070183"/>
                  <a:gd name="connsiteX31" fmla="*/ 0 w 7079408"/>
                  <a:gd name="connsiteY31" fmla="*/ 1511234 h 2070183"/>
                  <a:gd name="connsiteX32" fmla="*/ 0 w 7079408"/>
                  <a:gd name="connsiteY32" fmla="*/ 1035092 h 2070183"/>
                  <a:gd name="connsiteX33" fmla="*/ 0 w 7079408"/>
                  <a:gd name="connsiteY33" fmla="*/ 517546 h 2070183"/>
                  <a:gd name="connsiteX34" fmla="*/ 0 w 7079408"/>
                  <a:gd name="connsiteY34" fmla="*/ 0 h 207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79408" h="2070183" fill="none" extrusionOk="0">
                    <a:moveTo>
                      <a:pt x="0" y="0"/>
                    </a:moveTo>
                    <a:cubicBezTo>
                      <a:pt x="119609" y="-34453"/>
                      <a:pt x="212777" y="1251"/>
                      <a:pt x="377568" y="0"/>
                    </a:cubicBezTo>
                    <a:cubicBezTo>
                      <a:pt x="542359" y="-1251"/>
                      <a:pt x="679816" y="7255"/>
                      <a:pt x="825931" y="0"/>
                    </a:cubicBezTo>
                    <a:cubicBezTo>
                      <a:pt x="972046" y="-7255"/>
                      <a:pt x="1166009" y="35224"/>
                      <a:pt x="1415882" y="0"/>
                    </a:cubicBezTo>
                    <a:cubicBezTo>
                      <a:pt x="1665755" y="-35224"/>
                      <a:pt x="1770106" y="19236"/>
                      <a:pt x="1864244" y="0"/>
                    </a:cubicBezTo>
                    <a:cubicBezTo>
                      <a:pt x="1958382" y="-19236"/>
                      <a:pt x="2207971" y="29628"/>
                      <a:pt x="2383401" y="0"/>
                    </a:cubicBezTo>
                    <a:cubicBezTo>
                      <a:pt x="2558831" y="-29628"/>
                      <a:pt x="2795581" y="44946"/>
                      <a:pt x="2902557" y="0"/>
                    </a:cubicBezTo>
                    <a:cubicBezTo>
                      <a:pt x="3009533" y="-44946"/>
                      <a:pt x="3237148" y="3516"/>
                      <a:pt x="3492508" y="0"/>
                    </a:cubicBezTo>
                    <a:cubicBezTo>
                      <a:pt x="3747868" y="-3516"/>
                      <a:pt x="3693848" y="28718"/>
                      <a:pt x="3870076" y="0"/>
                    </a:cubicBezTo>
                    <a:cubicBezTo>
                      <a:pt x="4046304" y="-28718"/>
                      <a:pt x="4138556" y="27517"/>
                      <a:pt x="4247645" y="0"/>
                    </a:cubicBezTo>
                    <a:cubicBezTo>
                      <a:pt x="4356734" y="-27517"/>
                      <a:pt x="4825252" y="63064"/>
                      <a:pt x="4979184" y="0"/>
                    </a:cubicBezTo>
                    <a:cubicBezTo>
                      <a:pt x="5133116" y="-63064"/>
                      <a:pt x="5382184" y="56938"/>
                      <a:pt x="5639928" y="0"/>
                    </a:cubicBezTo>
                    <a:cubicBezTo>
                      <a:pt x="5897672" y="-56938"/>
                      <a:pt x="5851072" y="38657"/>
                      <a:pt x="6017497" y="0"/>
                    </a:cubicBezTo>
                    <a:cubicBezTo>
                      <a:pt x="6183922" y="-38657"/>
                      <a:pt x="6860349" y="108908"/>
                      <a:pt x="7079408" y="0"/>
                    </a:cubicBezTo>
                    <a:cubicBezTo>
                      <a:pt x="7081379" y="186210"/>
                      <a:pt x="7042241" y="298942"/>
                      <a:pt x="7079408" y="476142"/>
                    </a:cubicBezTo>
                    <a:cubicBezTo>
                      <a:pt x="7116575" y="653342"/>
                      <a:pt x="7050555" y="866319"/>
                      <a:pt x="7079408" y="1014390"/>
                    </a:cubicBezTo>
                    <a:cubicBezTo>
                      <a:pt x="7108261" y="1162461"/>
                      <a:pt x="7050454" y="1355543"/>
                      <a:pt x="7079408" y="1552637"/>
                    </a:cubicBezTo>
                    <a:cubicBezTo>
                      <a:pt x="7108362" y="1749731"/>
                      <a:pt x="7024539" y="1825675"/>
                      <a:pt x="7079408" y="2070183"/>
                    </a:cubicBezTo>
                    <a:cubicBezTo>
                      <a:pt x="6972014" y="2108616"/>
                      <a:pt x="6819231" y="2049010"/>
                      <a:pt x="6631045" y="2070183"/>
                    </a:cubicBezTo>
                    <a:cubicBezTo>
                      <a:pt x="6442859" y="2091356"/>
                      <a:pt x="6274391" y="2029102"/>
                      <a:pt x="6182683" y="2070183"/>
                    </a:cubicBezTo>
                    <a:cubicBezTo>
                      <a:pt x="6090975" y="2111264"/>
                      <a:pt x="5695905" y="2051008"/>
                      <a:pt x="5521938" y="2070183"/>
                    </a:cubicBezTo>
                    <a:cubicBezTo>
                      <a:pt x="5347972" y="2089358"/>
                      <a:pt x="5156869" y="2050588"/>
                      <a:pt x="4931988" y="2070183"/>
                    </a:cubicBezTo>
                    <a:cubicBezTo>
                      <a:pt x="4707107" y="2089778"/>
                      <a:pt x="4619246" y="2046570"/>
                      <a:pt x="4483625" y="2070183"/>
                    </a:cubicBezTo>
                    <a:cubicBezTo>
                      <a:pt x="4348004" y="2093796"/>
                      <a:pt x="4189326" y="2038872"/>
                      <a:pt x="4106057" y="2070183"/>
                    </a:cubicBezTo>
                    <a:cubicBezTo>
                      <a:pt x="4022788" y="2101494"/>
                      <a:pt x="3772077" y="2035665"/>
                      <a:pt x="3586900" y="2070183"/>
                    </a:cubicBezTo>
                    <a:cubicBezTo>
                      <a:pt x="3401723" y="2104701"/>
                      <a:pt x="3157137" y="2056502"/>
                      <a:pt x="2855361" y="2070183"/>
                    </a:cubicBezTo>
                    <a:cubicBezTo>
                      <a:pt x="2553585" y="2083864"/>
                      <a:pt x="2443864" y="2008190"/>
                      <a:pt x="2336205" y="2070183"/>
                    </a:cubicBezTo>
                    <a:cubicBezTo>
                      <a:pt x="2228546" y="2132176"/>
                      <a:pt x="1919158" y="2003656"/>
                      <a:pt x="1746254" y="2070183"/>
                    </a:cubicBezTo>
                    <a:cubicBezTo>
                      <a:pt x="1573350" y="2136710"/>
                      <a:pt x="1401555" y="2034189"/>
                      <a:pt x="1297891" y="2070183"/>
                    </a:cubicBezTo>
                    <a:cubicBezTo>
                      <a:pt x="1194227" y="2106177"/>
                      <a:pt x="973025" y="2057839"/>
                      <a:pt x="778735" y="2070183"/>
                    </a:cubicBezTo>
                    <a:cubicBezTo>
                      <a:pt x="584445" y="2082527"/>
                      <a:pt x="319960" y="2067834"/>
                      <a:pt x="0" y="2070183"/>
                    </a:cubicBezTo>
                    <a:cubicBezTo>
                      <a:pt x="-21939" y="1874222"/>
                      <a:pt x="5004" y="1658165"/>
                      <a:pt x="0" y="1511234"/>
                    </a:cubicBezTo>
                    <a:cubicBezTo>
                      <a:pt x="-5004" y="1364303"/>
                      <a:pt x="52428" y="1235251"/>
                      <a:pt x="0" y="1035092"/>
                    </a:cubicBezTo>
                    <a:cubicBezTo>
                      <a:pt x="-52428" y="834933"/>
                      <a:pt x="32263" y="692316"/>
                      <a:pt x="0" y="517546"/>
                    </a:cubicBezTo>
                    <a:cubicBezTo>
                      <a:pt x="-32263" y="342776"/>
                      <a:pt x="27310" y="144202"/>
                      <a:pt x="0" y="0"/>
                    </a:cubicBezTo>
                    <a:close/>
                  </a:path>
                  <a:path w="7079408" h="2070183"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4064" y="223313"/>
                      <a:pt x="7025069" y="278947"/>
                      <a:pt x="7079408" y="455440"/>
                    </a:cubicBezTo>
                    <a:cubicBezTo>
                      <a:pt x="7133747" y="631933"/>
                      <a:pt x="7050711" y="753765"/>
                      <a:pt x="7079408" y="910881"/>
                    </a:cubicBezTo>
                    <a:cubicBezTo>
                      <a:pt x="7108105" y="1067997"/>
                      <a:pt x="7042012" y="1243048"/>
                      <a:pt x="7079408" y="1449128"/>
                    </a:cubicBezTo>
                    <a:cubicBezTo>
                      <a:pt x="7116804" y="1655208"/>
                      <a:pt x="7015140" y="1851742"/>
                      <a:pt x="7079408" y="2070183"/>
                    </a:cubicBezTo>
                    <a:cubicBezTo>
                      <a:pt x="6878453" y="2096584"/>
                      <a:pt x="6708660" y="2026990"/>
                      <a:pt x="6489457" y="2070183"/>
                    </a:cubicBezTo>
                    <a:cubicBezTo>
                      <a:pt x="6270254" y="2113376"/>
                      <a:pt x="6130593" y="2054150"/>
                      <a:pt x="5899507" y="2070183"/>
                    </a:cubicBezTo>
                    <a:cubicBezTo>
                      <a:pt x="5668421" y="2086216"/>
                      <a:pt x="5510193" y="2001775"/>
                      <a:pt x="5309556" y="2070183"/>
                    </a:cubicBezTo>
                    <a:cubicBezTo>
                      <a:pt x="5108919" y="2138591"/>
                      <a:pt x="4847256" y="2067784"/>
                      <a:pt x="4648811" y="2070183"/>
                    </a:cubicBezTo>
                    <a:cubicBezTo>
                      <a:pt x="4450366" y="2072582"/>
                      <a:pt x="4350902" y="2063473"/>
                      <a:pt x="4129655" y="2070183"/>
                    </a:cubicBezTo>
                    <a:cubicBezTo>
                      <a:pt x="3908408" y="2076893"/>
                      <a:pt x="3635611" y="2043989"/>
                      <a:pt x="3398116" y="2070183"/>
                    </a:cubicBezTo>
                    <a:cubicBezTo>
                      <a:pt x="3160621" y="2096377"/>
                      <a:pt x="3059768" y="2032479"/>
                      <a:pt x="2949753" y="2070183"/>
                    </a:cubicBezTo>
                    <a:cubicBezTo>
                      <a:pt x="2839738" y="2107887"/>
                      <a:pt x="2689936" y="2041417"/>
                      <a:pt x="2430597" y="2070183"/>
                    </a:cubicBezTo>
                    <a:cubicBezTo>
                      <a:pt x="2171258" y="2098949"/>
                      <a:pt x="2155671" y="2032337"/>
                      <a:pt x="2053028" y="2070183"/>
                    </a:cubicBezTo>
                    <a:cubicBezTo>
                      <a:pt x="1950385" y="2108029"/>
                      <a:pt x="1818037" y="2047550"/>
                      <a:pt x="1675460" y="2070183"/>
                    </a:cubicBezTo>
                    <a:cubicBezTo>
                      <a:pt x="1532883" y="2092816"/>
                      <a:pt x="1357381" y="2029524"/>
                      <a:pt x="1227097" y="2070183"/>
                    </a:cubicBezTo>
                    <a:cubicBezTo>
                      <a:pt x="1096813" y="2110842"/>
                      <a:pt x="882562" y="2064286"/>
                      <a:pt x="566353" y="2070183"/>
                    </a:cubicBezTo>
                    <a:cubicBezTo>
                      <a:pt x="250144" y="2076080"/>
                      <a:pt x="159751" y="2054107"/>
                      <a:pt x="0" y="2070183"/>
                    </a:cubicBezTo>
                    <a:cubicBezTo>
                      <a:pt x="-34886" y="1919373"/>
                      <a:pt x="30089" y="1830733"/>
                      <a:pt x="0" y="1594041"/>
                    </a:cubicBezTo>
                    <a:cubicBezTo>
                      <a:pt x="-30089" y="1357349"/>
                      <a:pt x="30054" y="1332892"/>
                      <a:pt x="0" y="1097197"/>
                    </a:cubicBezTo>
                    <a:cubicBezTo>
                      <a:pt x="-30054" y="861502"/>
                      <a:pt x="43944" y="669001"/>
                      <a:pt x="0" y="558949"/>
                    </a:cubicBezTo>
                    <a:cubicBezTo>
                      <a:pt x="-43944" y="448897"/>
                      <a:pt x="21447" y="113299"/>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21776" y="5067692"/>
                <a:ext cx="6345036" cy="184757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Phát biểu nội dung quy luật phân li độc lập.</a:t>
                </a:r>
                <a:endParaRPr kumimoji="0" lang="en-US" sz="240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2" name="Rectangle: Rounded Corners 1">
            <a:extLst>
              <a:ext uri="{FF2B5EF4-FFF2-40B4-BE49-F238E27FC236}">
                <a16:creationId xmlns:a16="http://schemas.microsoft.com/office/drawing/2014/main" id="{986801AC-EACE-F156-27E0-F00239F85E37}"/>
              </a:ext>
            </a:extLst>
          </p:cNvPr>
          <p:cNvSpPr/>
          <p:nvPr/>
        </p:nvSpPr>
        <p:spPr>
          <a:xfrm>
            <a:off x="3294027" y="3415151"/>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4" name="TextBox 3">
            <a:extLst>
              <a:ext uri="{FF2B5EF4-FFF2-40B4-BE49-F238E27FC236}">
                <a16:creationId xmlns:a16="http://schemas.microsoft.com/office/drawing/2014/main" id="{A15649FA-2FA2-63F0-CD8A-866783FBA831}"/>
              </a:ext>
            </a:extLst>
          </p:cNvPr>
          <p:cNvSpPr txBox="1"/>
          <p:nvPr/>
        </p:nvSpPr>
        <p:spPr>
          <a:xfrm>
            <a:off x="1044710" y="3987874"/>
            <a:ext cx="5882186" cy="2357377"/>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b="1"/>
              <a:t>Nội dung quy luật phân li độc lập: </a:t>
            </a:r>
          </a:p>
          <a:p>
            <a:r>
              <a:rPr lang="en-US"/>
              <a:t>Các cặp nhân tố di truyền (cặp allele) quy định các tính trạng khác nhau. Trong quá trình hình thành giao tử, cặp allele này phân li độc lập với cặp allele khác.</a:t>
            </a:r>
          </a:p>
        </p:txBody>
      </p:sp>
    </p:spTree>
    <p:extLst>
      <p:ext uri="{BB962C8B-B14F-4D97-AF65-F5344CB8AC3E}">
        <p14:creationId xmlns:p14="http://schemas.microsoft.com/office/powerpoint/2010/main" val="18095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sp>
        <p:nvSpPr>
          <p:cNvPr id="1083" name="TextBox 1082">
            <a:extLst>
              <a:ext uri="{FF2B5EF4-FFF2-40B4-BE49-F238E27FC236}">
                <a16:creationId xmlns:a16="http://schemas.microsoft.com/office/drawing/2014/main" id="{94EAFAF2-F417-6471-2FCB-966B96CC8EAD}"/>
              </a:ext>
            </a:extLst>
          </p:cNvPr>
          <p:cNvSpPr txBox="1"/>
          <p:nvPr/>
        </p:nvSpPr>
        <p:spPr>
          <a:xfrm>
            <a:off x="2385139" y="790854"/>
            <a:ext cx="4438605" cy="1057019"/>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3" name="TextBox 2">
            <a:extLst>
              <a:ext uri="{FF2B5EF4-FFF2-40B4-BE49-F238E27FC236}">
                <a16:creationId xmlns:a16="http://schemas.microsoft.com/office/drawing/2014/main" id="{B9E7F90B-FFE2-3A6A-83B2-39F97AAEFC85}"/>
              </a:ext>
            </a:extLst>
          </p:cNvPr>
          <p:cNvSpPr txBox="1"/>
          <p:nvPr/>
        </p:nvSpPr>
        <p:spPr>
          <a:xfrm>
            <a:off x="745430" y="2087508"/>
            <a:ext cx="6078314" cy="2168671"/>
          </a:xfrm>
          <a:prstGeom prst="rect">
            <a:avLst/>
          </a:prstGeom>
          <a:solidFill>
            <a:schemeClr val="accent3">
              <a:lumMod val="20000"/>
              <a:lumOff val="80000"/>
            </a:schemeClr>
          </a:solidFill>
        </p:spPr>
        <p:txBody>
          <a:bodyPr wrap="square">
            <a:spAutoFit/>
          </a:bodyPr>
          <a:lstStyle/>
          <a:p>
            <a:pPr algn="just" defTabSz="914400">
              <a:lnSpc>
                <a:spcPct val="125000"/>
              </a:lnSpc>
              <a:defRPr/>
            </a:pP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Quan sát thí nghiệm ta nhận thấy:</a:t>
            </a:r>
          </a:p>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Ở F</a:t>
            </a:r>
            <a:r>
              <a:rPr lang="vi-VN" sz="2200"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ngoài các các kiểu hình giống bố mẹ ở P là vàng, trơn và xanh nhăn.</a:t>
            </a:r>
          </a:p>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Xuất hiện thêm các tính trạng khác là xanh, trơn và vàng, nhăn được gọi là biến dị tổ hợp.</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973385C-E080-6D40-7247-06EC1159AB3C}"/>
              </a:ext>
            </a:extLst>
          </p:cNvPr>
          <p:cNvSpPr txBox="1"/>
          <p:nvPr/>
        </p:nvSpPr>
        <p:spPr>
          <a:xfrm>
            <a:off x="741436" y="4350719"/>
            <a:ext cx="6078314" cy="2168671"/>
          </a:xfrm>
          <a:prstGeom prst="rect">
            <a:avLst/>
          </a:prstGeom>
          <a:solidFill>
            <a:schemeClr val="accent2">
              <a:lumMod val="20000"/>
              <a:lumOff val="80000"/>
            </a:schemeClr>
          </a:solidFill>
        </p:spPr>
        <p:txBody>
          <a:bodyPr wrap="square">
            <a:spAutoFit/>
          </a:bodyPr>
          <a:lstStyle/>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hính sự phân li độc lập của các cặp tính trạng của P đã làm xuất hiện các kiểu hình khác P, kiểu hình này được gọi là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biến dị tổ hợp</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p>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Ý nghĩa: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làm phong phú ở những loài sinh vật có hình thức sinh sản hữu tính (giao phối).</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828470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3754962"/>
            <a:ext cx="10601776" cy="2931939"/>
          </a:xfrm>
          <a:prstGeom prst="roundRect">
            <a:avLst>
              <a:gd name="adj" fmla="val 7081"/>
            </a:avLst>
          </a:prstGeom>
          <a:solidFill>
            <a:srgbClr val="FFE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3754963"/>
            <a:ext cx="1709154" cy="536548"/>
          </a:xfrm>
          <a:prstGeom prst="round2DiagRect">
            <a:avLst/>
          </a:prstGeom>
          <a:solidFill>
            <a:schemeClr val="accent1">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1.</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4327062"/>
            <a:ext cx="10230669" cy="2166683"/>
          </a:xfrm>
          <a:prstGeom prst="rect">
            <a:avLst/>
          </a:prstGeom>
          <a:noFill/>
        </p:spPr>
        <p:txBody>
          <a:bodyPr wrap="square">
            <a:spAutoFit/>
          </a:bodyPr>
          <a:lstStyle/>
          <a:p>
            <a:pPr algn="just">
              <a:lnSpc>
                <a:spcPct val="125000"/>
              </a:lnSpc>
            </a:pPr>
            <a:r>
              <a:rPr lang="en-US" sz="2200"/>
              <a:t>– Biến dị tổ hợp xuất hiện phong phú ở những loài sinh sản hữu tính do sự phối hợp các quá trình giảm phân và thụ tinh. Sự phân li độc lập và tổ hợp các NST đã tạo ra vô số các loại giao tử khác nhau.</a:t>
            </a:r>
          </a:p>
          <a:p>
            <a:pPr algn="just">
              <a:lnSpc>
                <a:spcPct val="125000"/>
              </a:lnSpc>
            </a:pPr>
            <a:r>
              <a:rPr lang="en-US" sz="2200"/>
              <a:t>– Thông qua thụ tinh, sự kết hợp ngẫu nhiên giữa các loại giao tử đực và giao tử cái đã tạo ra vô số biến dị tổ hợp phong phú. </a:t>
            </a:r>
          </a:p>
        </p:txBody>
      </p:sp>
    </p:spTree>
    <p:extLst>
      <p:ext uri="{BB962C8B-B14F-4D97-AF65-F5344CB8AC3E}">
        <p14:creationId xmlns:p14="http://schemas.microsoft.com/office/powerpoint/2010/main" val="1263698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75">
                                                <p:txEl>
                                                  <p:pRg st="0" end="0"/>
                                                </p:txEl>
                                              </p:spTgt>
                                            </p:tgtEl>
                                            <p:attrNameLst>
                                              <p:attrName>style.visibility</p:attrName>
                                            </p:attrNameLst>
                                          </p:cBhvr>
                                          <p:to>
                                            <p:strVal val="visible"/>
                                          </p:to>
                                        </p:set>
                                        <p:anim calcmode="lin" valueType="num">
                                          <p:cBhvr additive="base">
                                            <p:cTn id="27" dur="500" fill="hold"/>
                                            <p:tgtEl>
                                              <p:spTgt spid="107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75">
                                                <p:txEl>
                                                  <p:pRg st="1" end="1"/>
                                                </p:txEl>
                                              </p:spTgt>
                                            </p:tgtEl>
                                            <p:attrNameLst>
                                              <p:attrName>style.visibility</p:attrName>
                                            </p:attrNameLst>
                                          </p:cBhvr>
                                          <p:to>
                                            <p:strVal val="visible"/>
                                          </p:to>
                                        </p:set>
                                        <p:anim calcmode="lin" valueType="num">
                                          <p:cBhvr additive="base">
                                            <p:cTn id="33" dur="500" fill="hold"/>
                                            <p:tgtEl>
                                              <p:spTgt spid="107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75">
                                                <p:txEl>
                                                  <p:pRg st="0" end="0"/>
                                                </p:txEl>
                                              </p:spTgt>
                                            </p:tgtEl>
                                            <p:attrNameLst>
                                              <p:attrName>style.visibility</p:attrName>
                                            </p:attrNameLst>
                                          </p:cBhvr>
                                          <p:to>
                                            <p:strVal val="visible"/>
                                          </p:to>
                                        </p:set>
                                        <p:anim calcmode="lin" valueType="num">
                                          <p:cBhvr additive="base">
                                            <p:cTn id="27" dur="500" fill="hold"/>
                                            <p:tgtEl>
                                              <p:spTgt spid="107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75">
                                                <p:txEl>
                                                  <p:pRg st="1" end="1"/>
                                                </p:txEl>
                                              </p:spTgt>
                                            </p:tgtEl>
                                            <p:attrNameLst>
                                              <p:attrName>style.visibility</p:attrName>
                                            </p:attrNameLst>
                                          </p:cBhvr>
                                          <p:to>
                                            <p:strVal val="visible"/>
                                          </p:to>
                                        </p:set>
                                        <p:anim calcmode="lin" valueType="num">
                                          <p:cBhvr additive="base">
                                            <p:cTn id="33" dur="500" fill="hold"/>
                                            <p:tgtEl>
                                              <p:spTgt spid="107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9"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3754962"/>
            <a:ext cx="10601776" cy="2483153"/>
          </a:xfrm>
          <a:prstGeom prst="roundRect">
            <a:avLst>
              <a:gd name="adj" fmla="val 7081"/>
            </a:avLst>
          </a:prstGeom>
          <a:solidFill>
            <a:srgbClr val="DCF0FC"/>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3754963"/>
            <a:ext cx="1709154" cy="536548"/>
          </a:xfrm>
          <a:prstGeom prst="round2DiagRect">
            <a:avLst/>
          </a:prstGeom>
          <a:solidFill>
            <a:srgbClr val="148A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2.</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4327062"/>
            <a:ext cx="10230669" cy="1743491"/>
          </a:xfrm>
          <a:prstGeom prst="rect">
            <a:avLst/>
          </a:prstGeom>
          <a:noFill/>
        </p:spPr>
        <p:txBody>
          <a:bodyPr wrap="square">
            <a:spAutoFit/>
          </a:bodyPr>
          <a:lstStyle/>
          <a:p>
            <a:pPr algn="just">
              <a:lnSpc>
                <a:spcPct val="125000"/>
              </a:lnSpc>
            </a:pPr>
            <a:r>
              <a:rPr lang="vi-VN" sz="2200"/>
              <a:t>Quy luật phân li độc lập cho chúng ta thấy nếu các allele trong cặp allele phân li độc lập với nhau thì khi trải qua quá trình sinh sản hữu tính sẽ tạo ra một số lượng lớn các kiểu hình khác với kiểu hình ban đầu, gọi là biến dị tổ hợp, giúp tăng sự đa dạng, phong phú cho sinh vật.</a:t>
            </a:r>
            <a:endParaRPr lang="en-US" sz="2200"/>
          </a:p>
        </p:txBody>
      </p:sp>
    </p:spTree>
    <p:extLst>
      <p:ext uri="{BB962C8B-B14F-4D97-AF65-F5344CB8AC3E}">
        <p14:creationId xmlns:p14="http://schemas.microsoft.com/office/powerpoint/2010/main" val="97007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75"/>
                                        </p:tgtEl>
                                        <p:attrNameLst>
                                          <p:attrName>style.visibility</p:attrName>
                                        </p:attrNameLst>
                                      </p:cBhvr>
                                      <p:to>
                                        <p:strVal val="visible"/>
                                      </p:to>
                                    </p:set>
                                    <p:animEffect transition="in" filter="barn(inVertical)">
                                      <p:cBhvr>
                                        <p:cTn id="10" dur="500"/>
                                        <p:tgtEl>
                                          <p:spTgt spid="107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3754962"/>
            <a:ext cx="10601776" cy="1755359"/>
          </a:xfrm>
          <a:prstGeom prst="roundRect">
            <a:avLst>
              <a:gd name="adj" fmla="val 7081"/>
            </a:avLst>
          </a:prstGeom>
          <a:solidFill>
            <a:srgbClr val="E1F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3754963"/>
            <a:ext cx="1709154" cy="536548"/>
          </a:xfrm>
          <a:prstGeom prst="round2DiagRect">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3.</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4327062"/>
            <a:ext cx="10230669" cy="897105"/>
          </a:xfrm>
          <a:prstGeom prst="rect">
            <a:avLst/>
          </a:prstGeom>
          <a:noFill/>
        </p:spPr>
        <p:txBody>
          <a:bodyPr wrap="square">
            <a:spAutoFit/>
          </a:bodyPr>
          <a:lstStyle/>
          <a:p>
            <a:pPr algn="just">
              <a:lnSpc>
                <a:spcPct val="125000"/>
              </a:lnSpc>
            </a:pPr>
            <a:r>
              <a:rPr lang="vi-VN" sz="2200"/>
              <a:t>Trong chọn giống, xác định được các tính trạng trội và tập trung nhiều gene trội quý vào một kiểu gene để tạo ra giống có giá trị kinh tế cao.</a:t>
            </a:r>
            <a:endParaRPr lang="en-US" sz="2200"/>
          </a:p>
        </p:txBody>
      </p:sp>
      <p:sp>
        <p:nvSpPr>
          <p:cNvPr id="4" name="TextBox 3">
            <a:extLst>
              <a:ext uri="{FF2B5EF4-FFF2-40B4-BE49-F238E27FC236}">
                <a16:creationId xmlns:a16="http://schemas.microsoft.com/office/drawing/2014/main" id="{DC753DDC-939F-CEA7-700E-502927340DCB}"/>
              </a:ext>
            </a:extLst>
          </p:cNvPr>
          <p:cNvSpPr txBox="1"/>
          <p:nvPr/>
        </p:nvSpPr>
        <p:spPr>
          <a:xfrm>
            <a:off x="966728" y="5557440"/>
            <a:ext cx="6096000" cy="646331"/>
          </a:xfrm>
          <a:prstGeom prst="rect">
            <a:avLst/>
          </a:prstGeom>
          <a:noFill/>
        </p:spPr>
        <p:txBody>
          <a:bodyPr wrap="square">
            <a:spAutoFit/>
          </a:bodyPr>
          <a:lstStyle/>
          <a:p>
            <a:r>
              <a:rPr lang="en-US"/>
              <a:t>Tải nhiều hơn tại Website VnTeach.Com </a:t>
            </a:r>
          </a:p>
          <a:p>
            <a:r>
              <a:rPr lang="en-US"/>
              <a:t>https://www.vnteach.com</a:t>
            </a:r>
          </a:p>
        </p:txBody>
      </p:sp>
    </p:spTree>
    <p:extLst>
      <p:ext uri="{BB962C8B-B14F-4D97-AF65-F5344CB8AC3E}">
        <p14:creationId xmlns:p14="http://schemas.microsoft.com/office/powerpoint/2010/main" val="6458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barn(inVertical)">
                                      <p:cBhvr>
                                        <p:cTn id="7" dur="500"/>
                                        <p:tgtEl>
                                          <p:spTgt spid="1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4287059"/>
            <a:chOff x="910630" y="2430814"/>
            <a:chExt cx="10601776" cy="4287059"/>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2"/>
              <a:ext cx="10601776" cy="2939381"/>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444062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4966682"/>
            <a:ext cx="10601776" cy="1755359"/>
          </a:xfrm>
          <a:prstGeom prst="roundRect">
            <a:avLst>
              <a:gd name="adj" fmla="val 7081"/>
            </a:avLst>
          </a:prstGeom>
          <a:solidFill>
            <a:srgbClr val="E1F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4966683"/>
            <a:ext cx="1709154" cy="536548"/>
          </a:xfrm>
          <a:prstGeom prst="round2DiagRect">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3.</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5538782"/>
            <a:ext cx="10230669" cy="897105"/>
          </a:xfrm>
          <a:prstGeom prst="rect">
            <a:avLst/>
          </a:prstGeom>
          <a:noFill/>
        </p:spPr>
        <p:txBody>
          <a:bodyPr wrap="square">
            <a:spAutoFit/>
          </a:bodyPr>
          <a:lstStyle/>
          <a:p>
            <a:pPr algn="just">
              <a:lnSpc>
                <a:spcPct val="125000"/>
              </a:lnSpc>
            </a:pPr>
            <a:r>
              <a:rPr lang="vi-VN" sz="2200"/>
              <a:t>Trong chọn giống, xác định được các tính trạng trội và tập trung nhiều gene trội quý vào một kiểu gene để tạo ra giống có giá trị kinh tế cao.</a:t>
            </a:r>
            <a:endParaRPr lang="en-US" sz="2200"/>
          </a:p>
        </p:txBody>
      </p:sp>
      <p:sp>
        <p:nvSpPr>
          <p:cNvPr id="4" name="TextBox 3">
            <a:extLst>
              <a:ext uri="{FF2B5EF4-FFF2-40B4-BE49-F238E27FC236}">
                <a16:creationId xmlns:a16="http://schemas.microsoft.com/office/drawing/2014/main" id="{A7B279CD-8203-32A3-68AD-5FECD8A54B45}"/>
              </a:ext>
            </a:extLst>
          </p:cNvPr>
          <p:cNvSpPr txBox="1"/>
          <p:nvPr/>
        </p:nvSpPr>
        <p:spPr>
          <a:xfrm>
            <a:off x="1269222" y="1539270"/>
            <a:ext cx="9956050" cy="2589876"/>
          </a:xfrm>
          <a:prstGeom prst="rect">
            <a:avLst/>
          </a:prstGeom>
          <a:noFill/>
        </p:spPr>
        <p:txBody>
          <a:bodyPr wrap="square">
            <a:spAutoFit/>
          </a:bodyPr>
          <a:lstStyle/>
          <a:p>
            <a:pPr algn="just">
              <a:lnSpc>
                <a:spcPct val="125000"/>
              </a:lnSpc>
            </a:pPr>
            <a:r>
              <a:rPr lang="vi-VN" sz="2200"/>
              <a:t>Ở một loài, gene A quy định lông đen trội hoàn toàn so với gene a quy định lông trắng; gen B quy định lông xoăn trội hoàn toàn so với gene b quy định lông thẳng. Các gene này phân li độc lập với nhaụ và đều nằm trên NST thường.</a:t>
            </a:r>
            <a:r>
              <a:rPr lang="en-US" sz="2200"/>
              <a:t> </a:t>
            </a:r>
            <a:r>
              <a:rPr lang="vi-VN" sz="2200"/>
              <a:t>Cho nòi lông đen, xoăn thuần chủng lai với nòi lông trắng, thẳng được F</a:t>
            </a:r>
            <a:r>
              <a:rPr lang="vi-VN" sz="2200" baseline="-25000"/>
              <a:t>1</a:t>
            </a:r>
            <a:r>
              <a:rPr lang="vi-VN" sz="2200"/>
              <a:t>. Cho F</a:t>
            </a:r>
            <a:r>
              <a:rPr lang="vi-VN" sz="2200" baseline="-25000"/>
              <a:t>1</a:t>
            </a:r>
            <a:r>
              <a:rPr lang="vi-VN" sz="2200"/>
              <a:t> lai phân tích thì kết quả về kiểu gene và kiểu hình của phép lai sẽ thế nào</a:t>
            </a:r>
            <a:r>
              <a:rPr lang="en-US" sz="2200"/>
              <a:t>?</a:t>
            </a:r>
          </a:p>
        </p:txBody>
      </p:sp>
    </p:spTree>
    <p:extLst>
      <p:ext uri="{BB962C8B-B14F-4D97-AF65-F5344CB8AC3E}">
        <p14:creationId xmlns:p14="http://schemas.microsoft.com/office/powerpoint/2010/main" val="168883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barn(inVertical)">
                                      <p:cBhvr>
                                        <p:cTn id="7" dur="500"/>
                                        <p:tgtEl>
                                          <p:spTgt spid="1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5043225"/>
            <a:chOff x="910630" y="2430814"/>
            <a:chExt cx="10601776" cy="5043225"/>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3695546"/>
            </a:xfrm>
            <a:prstGeom prst="roundRect">
              <a:avLst>
                <a:gd name="adj" fmla="val 9069"/>
              </a:avLst>
            </a:prstGeom>
            <a:solidFill>
              <a:srgbClr val="FFE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4" name="TextBox 3">
            <a:extLst>
              <a:ext uri="{FF2B5EF4-FFF2-40B4-BE49-F238E27FC236}">
                <a16:creationId xmlns:a16="http://schemas.microsoft.com/office/drawing/2014/main" id="{A7B279CD-8203-32A3-68AD-5FECD8A54B45}"/>
              </a:ext>
            </a:extLst>
          </p:cNvPr>
          <p:cNvSpPr txBox="1"/>
          <p:nvPr/>
        </p:nvSpPr>
        <p:spPr>
          <a:xfrm>
            <a:off x="1380014" y="1539270"/>
            <a:ext cx="9845257" cy="3278590"/>
          </a:xfrm>
          <a:prstGeom prst="rect">
            <a:avLst/>
          </a:prstGeom>
          <a:noFill/>
        </p:spPr>
        <p:txBody>
          <a:bodyPr wrap="square">
            <a:spAutoFit/>
          </a:bodyPr>
          <a:lstStyle/>
          <a:p>
            <a:pPr algn="just">
              <a:lnSpc>
                <a:spcPct val="125000"/>
              </a:lnSpc>
            </a:pPr>
            <a:r>
              <a:rPr lang="vi-VN" sz="2400"/>
              <a:t>Ở một loài, gene A quy định lông đen trội hoàn toàn so với gene a quy định lông trắng; gen B quy định lông xoăn trội hoàn toàn so với gene b quy định lông thẳng. Các gene này phân li độc lập với nhaụ và đều nằm trên NST thường.</a:t>
            </a:r>
            <a:r>
              <a:rPr lang="en-US" sz="2400"/>
              <a:t> </a:t>
            </a:r>
            <a:r>
              <a:rPr lang="vi-VN" sz="2400"/>
              <a:t>Cho nòi lông đen, xoăn thuần chủng lai với nòi lông trắng, thẳng được F</a:t>
            </a:r>
            <a:r>
              <a:rPr lang="vi-VN" sz="2400" baseline="-25000"/>
              <a:t>1</a:t>
            </a:r>
            <a:r>
              <a:rPr lang="vi-VN" sz="2400"/>
              <a:t>. </a:t>
            </a:r>
            <a:endParaRPr lang="en-US" sz="2400"/>
          </a:p>
          <a:p>
            <a:pPr algn="just">
              <a:lnSpc>
                <a:spcPct val="125000"/>
              </a:lnSpc>
            </a:pPr>
            <a:r>
              <a:rPr lang="vi-VN" sz="2400" b="1"/>
              <a:t>Cho F</a:t>
            </a:r>
            <a:r>
              <a:rPr lang="vi-VN" sz="2400" b="1" baseline="-25000"/>
              <a:t>1</a:t>
            </a:r>
            <a:r>
              <a:rPr lang="vi-VN" sz="2400" b="1"/>
              <a:t> lai phân tích thì kết quả về kiểu gene và kiểu hình của phép lai sẽ thế nào</a:t>
            </a:r>
            <a:r>
              <a:rPr lang="en-US" sz="2400" b="1"/>
              <a:t>?</a:t>
            </a:r>
          </a:p>
        </p:txBody>
      </p:sp>
    </p:spTree>
    <p:extLst>
      <p:ext uri="{BB962C8B-B14F-4D97-AF65-F5344CB8AC3E}">
        <p14:creationId xmlns:p14="http://schemas.microsoft.com/office/powerpoint/2010/main" val="25129162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90734"/>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2" name="Group 11">
            <a:extLst>
              <a:ext uri="{FF2B5EF4-FFF2-40B4-BE49-F238E27FC236}">
                <a16:creationId xmlns:a16="http://schemas.microsoft.com/office/drawing/2014/main" id="{9F656050-A0BB-A80E-E13E-66F4975DC8DF}"/>
              </a:ext>
            </a:extLst>
          </p:cNvPr>
          <p:cNvGrpSpPr/>
          <p:nvPr/>
        </p:nvGrpSpPr>
        <p:grpSpPr>
          <a:xfrm>
            <a:off x="1094862" y="5307264"/>
            <a:ext cx="9406713" cy="1076241"/>
            <a:chOff x="1094862" y="5307264"/>
            <a:chExt cx="9406713" cy="1076241"/>
          </a:xfrm>
        </p:grpSpPr>
        <p:sp>
          <p:nvSpPr>
            <p:cNvPr id="3" name="Rectangle: Rounded Corners 2">
              <a:extLst>
                <a:ext uri="{FF2B5EF4-FFF2-40B4-BE49-F238E27FC236}">
                  <a16:creationId xmlns:a16="http://schemas.microsoft.com/office/drawing/2014/main" id="{8EFEC878-2206-C82B-65A5-0775C0A7C780}"/>
                </a:ext>
              </a:extLst>
            </p:cNvPr>
            <p:cNvSpPr/>
            <p:nvPr/>
          </p:nvSpPr>
          <p:spPr>
            <a:xfrm>
              <a:off x="1436112" y="5486400"/>
              <a:ext cx="9065463" cy="89710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19153F4-86F2-840C-D664-3339C5E942AA}"/>
                </a:ext>
              </a:extLst>
            </p:cNvPr>
            <p:cNvGrpSpPr/>
            <p:nvPr/>
          </p:nvGrpSpPr>
          <p:grpSpPr>
            <a:xfrm>
              <a:off x="1094862" y="5307264"/>
              <a:ext cx="740770" cy="740770"/>
              <a:chOff x="4647732" y="4092360"/>
              <a:chExt cx="1102330" cy="1102330"/>
            </a:xfrm>
          </p:grpSpPr>
          <p:sp>
            <p:nvSpPr>
              <p:cNvPr id="9" name="Flowchart: Connector 8">
                <a:extLst>
                  <a:ext uri="{FF2B5EF4-FFF2-40B4-BE49-F238E27FC236}">
                    <a16:creationId xmlns:a16="http://schemas.microsoft.com/office/drawing/2014/main" id="{B6D6C2B6-A837-3153-4BD7-A8795B0D7607}"/>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waving hand&quot; Emoji - Download for free – Iconduck">
                <a:extLst>
                  <a:ext uri="{FF2B5EF4-FFF2-40B4-BE49-F238E27FC236}">
                    <a16:creationId xmlns:a16="http://schemas.microsoft.com/office/drawing/2014/main" id="{C1F94FB9-83F5-E8A4-CB40-D82A1ABB05E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BA202B61-586C-825D-2F2D-EAF24824F82E}"/>
                </a:ext>
              </a:extLst>
            </p:cNvPr>
            <p:cNvSpPr txBox="1"/>
            <p:nvPr/>
          </p:nvSpPr>
          <p:spPr>
            <a:xfrm>
              <a:off x="1893549" y="5444640"/>
              <a:ext cx="8467781" cy="89710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kết quả thí nghiệm ở bảng, nhận xét về kiểu hình và tỉ lệ kiểu hình thu được ở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p:txBody>
        </p:sp>
      </p:grpSp>
      <p:pic>
        <p:nvPicPr>
          <p:cNvPr id="4" name="Picture 3">
            <a:extLst>
              <a:ext uri="{FF2B5EF4-FFF2-40B4-BE49-F238E27FC236}">
                <a16:creationId xmlns:a16="http://schemas.microsoft.com/office/drawing/2014/main" id="{37BE4E87-CCD4-D150-3CE0-EF15628CDAF2}"/>
              </a:ext>
            </a:extLst>
          </p:cNvPr>
          <p:cNvPicPr>
            <a:picLocks noChangeAspect="1"/>
          </p:cNvPicPr>
          <p:nvPr/>
        </p:nvPicPr>
        <p:blipFill>
          <a:blip r:embed="rId3"/>
          <a:stretch>
            <a:fillRect/>
          </a:stretch>
        </p:blipFill>
        <p:spPr>
          <a:xfrm>
            <a:off x="2011631" y="1459178"/>
            <a:ext cx="8258772" cy="3939644"/>
          </a:xfrm>
          <a:prstGeom prst="rect">
            <a:avLst/>
          </a:prstGeom>
        </p:spPr>
      </p:pic>
    </p:spTree>
    <p:extLst>
      <p:ext uri="{BB962C8B-B14F-4D97-AF65-F5344CB8AC3E}">
        <p14:creationId xmlns:p14="http://schemas.microsoft.com/office/powerpoint/2010/main" val="331247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10C99FF-A8B8-4D36-E23F-EDC60BDB4C32}"/>
              </a:ext>
            </a:extLst>
          </p:cNvPr>
          <p:cNvSpPr/>
          <p:nvPr/>
        </p:nvSpPr>
        <p:spPr>
          <a:xfrm>
            <a:off x="5372333" y="468871"/>
            <a:ext cx="1447333" cy="473577"/>
          </a:xfrm>
          <a:prstGeom prst="roundRect">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solidFill>
                  <a:schemeClr val="tx1"/>
                </a:solidFill>
                <a:latin typeface="+mj-lt"/>
                <a:cs typeface="Times New Roman" panose="02020603050405020304" pitchFamily="18" charset="0"/>
              </a:rPr>
              <a:t>Trả lời</a:t>
            </a:r>
          </a:p>
        </p:txBody>
      </p:sp>
      <p:sp>
        <p:nvSpPr>
          <p:cNvPr id="14" name="TextBox 13">
            <a:extLst>
              <a:ext uri="{FF2B5EF4-FFF2-40B4-BE49-F238E27FC236}">
                <a16:creationId xmlns:a16="http://schemas.microsoft.com/office/drawing/2014/main" id="{15CEF05B-E593-CB2B-A1F4-2F9C36B7F8A9}"/>
              </a:ext>
            </a:extLst>
          </p:cNvPr>
          <p:cNvSpPr txBox="1"/>
          <p:nvPr/>
        </p:nvSpPr>
        <p:spPr>
          <a:xfrm>
            <a:off x="863910" y="1017466"/>
            <a:ext cx="11068167" cy="5371663"/>
          </a:xfrm>
          <a:prstGeom prst="rect">
            <a:avLst/>
          </a:prstGeom>
          <a:noFill/>
        </p:spPr>
        <p:txBody>
          <a:bodyPr wrap="square">
            <a:spAutoFit/>
          </a:bodyPr>
          <a:lstStyle/>
          <a:p>
            <a:pPr marL="438150" indent="-6350" algn="l">
              <a:lnSpc>
                <a:spcPct val="120000"/>
              </a:lnSpc>
            </a:pPr>
            <a:r>
              <a:rPr lang="en-US" sz="2400" i="1" kern="100">
                <a:solidFill>
                  <a:srgbClr val="181717"/>
                </a:solidFill>
                <a:effectLst/>
                <a:latin typeface="Times New Roman" panose="02020603050405020304" pitchFamily="18" charset="0"/>
                <a:ea typeface="Times New Roman" panose="02020603050405020304" pitchFamily="18" charset="0"/>
              </a:rPr>
              <a:t>P lông đen xoăn thuần chủng có kiểu gene </a:t>
            </a:r>
            <a:r>
              <a:rPr lang="en-US" sz="2400" b="1" i="1" kern="100">
                <a:solidFill>
                  <a:srgbClr val="49712D"/>
                </a:solidFill>
                <a:effectLst/>
                <a:latin typeface="Times New Roman" panose="02020603050405020304" pitchFamily="18" charset="0"/>
                <a:ea typeface="Times New Roman" panose="02020603050405020304" pitchFamily="18" charset="0"/>
              </a:rPr>
              <a:t>AABB.</a:t>
            </a:r>
          </a:p>
          <a:p>
            <a:pPr marL="438150" indent="-6350" algn="l">
              <a:lnSpc>
                <a:spcPct val="120000"/>
              </a:lnSpc>
            </a:pPr>
            <a:r>
              <a:rPr lang="en-US" sz="2400" i="1" kern="100">
                <a:solidFill>
                  <a:srgbClr val="181717"/>
                </a:solidFill>
                <a:effectLst/>
                <a:latin typeface="Times New Roman" panose="02020603050405020304" pitchFamily="18" charset="0"/>
                <a:ea typeface="Times New Roman" panose="02020603050405020304" pitchFamily="18" charset="0"/>
              </a:rPr>
              <a:t>P lông trắng thẳng có kiểu gene </a:t>
            </a:r>
            <a:r>
              <a:rPr lang="en-US" sz="2400" b="1" i="1" kern="100">
                <a:solidFill>
                  <a:srgbClr val="FF0000"/>
                </a:solidFill>
                <a:effectLst/>
                <a:latin typeface="Times New Roman" panose="02020603050405020304" pitchFamily="18" charset="0"/>
                <a:ea typeface="Times New Roman" panose="02020603050405020304" pitchFamily="18" charset="0"/>
              </a:rPr>
              <a:t>aabb.</a:t>
            </a:r>
          </a:p>
          <a:p>
            <a:pPr marL="438150" indent="-6350" algn="l">
              <a:lnSpc>
                <a:spcPct val="120000"/>
              </a:lnSpc>
            </a:pPr>
            <a:r>
              <a:rPr lang="en-US" sz="2400" b="1" kern="100">
                <a:solidFill>
                  <a:schemeClr val="accent6"/>
                </a:solidFill>
                <a:effectLst/>
                <a:latin typeface="Times New Roman" panose="02020603050405020304" pitchFamily="18" charset="0"/>
                <a:ea typeface="Times New Roman" panose="02020603050405020304" pitchFamily="18" charset="0"/>
              </a:rPr>
              <a:t>Sơ đồ lai:</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P:    AABB   ×    aabb </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G</a:t>
            </a:r>
            <a:r>
              <a:rPr lang="en-US" sz="2400" kern="100" baseline="-25000">
                <a:solidFill>
                  <a:srgbClr val="181717"/>
                </a:solidFill>
                <a:effectLst/>
                <a:latin typeface="Times New Roman" panose="02020603050405020304" pitchFamily="18" charset="0"/>
                <a:ea typeface="Times New Roman" panose="02020603050405020304" pitchFamily="18" charset="0"/>
              </a:rPr>
              <a:t>P</a:t>
            </a:r>
            <a:r>
              <a:rPr lang="en-US" sz="2400" kern="100">
                <a:solidFill>
                  <a:srgbClr val="181717"/>
                </a:solidFill>
                <a:effectLst/>
                <a:latin typeface="Times New Roman" panose="02020603050405020304" pitchFamily="18" charset="0"/>
                <a:ea typeface="Times New Roman" panose="02020603050405020304" pitchFamily="18" charset="0"/>
              </a:rPr>
              <a:t>:     AB             ab</a:t>
            </a:r>
          </a:p>
          <a:p>
            <a:pPr marL="438150" marR="226695"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F</a:t>
            </a:r>
            <a:r>
              <a:rPr lang="en-US" sz="2400" kern="100" baseline="-25000">
                <a:solidFill>
                  <a:srgbClr val="181717"/>
                </a:solidFill>
                <a:effectLst/>
                <a:latin typeface="Times New Roman" panose="02020603050405020304" pitchFamily="18" charset="0"/>
                <a:ea typeface="Times New Roman" panose="02020603050405020304" pitchFamily="18" charset="0"/>
              </a:rPr>
              <a:t>1</a:t>
            </a:r>
            <a:r>
              <a:rPr lang="en-US" sz="2400" kern="100">
                <a:solidFill>
                  <a:srgbClr val="181717"/>
                </a:solidFill>
                <a:effectLst/>
                <a:latin typeface="Times New Roman" panose="02020603050405020304" pitchFamily="18" charset="0"/>
                <a:ea typeface="Times New Roman" panose="02020603050405020304" pitchFamily="18" charset="0"/>
              </a:rPr>
              <a:t>:        </a:t>
            </a:r>
            <a:r>
              <a:rPr lang="en-US" sz="2400" b="1" kern="100">
                <a:solidFill>
                  <a:srgbClr val="181717"/>
                </a:solidFill>
                <a:effectLst/>
                <a:latin typeface="Times New Roman" panose="02020603050405020304" pitchFamily="18" charset="0"/>
                <a:ea typeface="Times New Roman" panose="02020603050405020304" pitchFamily="18" charset="0"/>
              </a:rPr>
              <a:t>AaBb  (100% lông đen xoăn) </a:t>
            </a:r>
            <a:endParaRPr lang="en-US" sz="2400" b="1" kern="100">
              <a:solidFill>
                <a:srgbClr val="181717"/>
              </a:solidFill>
              <a:latin typeface="Times New Roman" panose="02020603050405020304" pitchFamily="18" charset="0"/>
              <a:ea typeface="Times New Roman" panose="02020603050405020304" pitchFamily="18" charset="0"/>
            </a:endParaRPr>
          </a:p>
          <a:p>
            <a:pPr marL="438150" marR="226695" indent="-6350" algn="l">
              <a:lnSpc>
                <a:spcPct val="120000"/>
              </a:lnSpc>
            </a:pPr>
            <a:r>
              <a:rPr lang="en-US" sz="2400" b="1" kern="100">
                <a:solidFill>
                  <a:srgbClr val="00B050"/>
                </a:solidFill>
                <a:effectLst/>
                <a:latin typeface="Times New Roman" panose="02020603050405020304" pitchFamily="18" charset="0"/>
                <a:ea typeface="Times New Roman" panose="02020603050405020304" pitchFamily="18" charset="0"/>
              </a:rPr>
              <a:t>F</a:t>
            </a:r>
            <a:r>
              <a:rPr lang="en-US" sz="2400" b="1" kern="100" baseline="-25000">
                <a:solidFill>
                  <a:srgbClr val="00B050"/>
                </a:solidFill>
                <a:effectLst/>
                <a:latin typeface="Times New Roman" panose="02020603050405020304" pitchFamily="18" charset="0"/>
                <a:ea typeface="Times New Roman" panose="02020603050405020304" pitchFamily="18" charset="0"/>
              </a:rPr>
              <a:t>1</a:t>
            </a:r>
            <a:r>
              <a:rPr lang="en-US" sz="2400" b="1" kern="100">
                <a:solidFill>
                  <a:srgbClr val="00B050"/>
                </a:solidFill>
                <a:effectLst/>
                <a:latin typeface="Times New Roman" panose="02020603050405020304" pitchFamily="18" charset="0"/>
                <a:ea typeface="Times New Roman" panose="02020603050405020304" pitchFamily="18" charset="0"/>
              </a:rPr>
              <a:t> lai phân tích:</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P:      AaBb                 ×     aabb</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G</a:t>
            </a:r>
            <a:r>
              <a:rPr lang="en-US" sz="2400" kern="100" baseline="-25000">
                <a:solidFill>
                  <a:srgbClr val="181717"/>
                </a:solidFill>
                <a:effectLst/>
                <a:latin typeface="Times New Roman" panose="02020603050405020304" pitchFamily="18" charset="0"/>
                <a:ea typeface="Times New Roman" panose="02020603050405020304" pitchFamily="18" charset="0"/>
              </a:rPr>
              <a:t>P</a:t>
            </a:r>
            <a:r>
              <a:rPr lang="en-US" sz="2400" kern="100">
                <a:solidFill>
                  <a:srgbClr val="181717"/>
                </a:solidFill>
                <a:effectLst/>
                <a:latin typeface="Times New Roman" panose="02020603050405020304" pitchFamily="18" charset="0"/>
                <a:ea typeface="Times New Roman" panose="02020603050405020304" pitchFamily="18" charset="0"/>
              </a:rPr>
              <a:t>: AB, Ab, aB, ab              ab</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F</a:t>
            </a:r>
            <a:r>
              <a:rPr lang="en-US" sz="2400" kern="100" baseline="-25000">
                <a:solidFill>
                  <a:srgbClr val="181717"/>
                </a:solidFill>
                <a:effectLst/>
                <a:latin typeface="Times New Roman" panose="02020603050405020304" pitchFamily="18" charset="0"/>
                <a:ea typeface="Times New Roman" panose="02020603050405020304" pitchFamily="18" charset="0"/>
              </a:rPr>
              <a:t>a</a:t>
            </a:r>
            <a:r>
              <a:rPr lang="en-US" sz="2400" kern="100">
                <a:solidFill>
                  <a:srgbClr val="181717"/>
                </a:solidFill>
                <a:effectLst/>
                <a:latin typeface="Times New Roman" panose="02020603050405020304" pitchFamily="18" charset="0"/>
                <a:ea typeface="Times New Roman" panose="02020603050405020304" pitchFamily="18" charset="0"/>
              </a:rPr>
              <a:t>: 1 AaBb : 1 Aabb : 1 aaBb : 1 aabb</a:t>
            </a:r>
          </a:p>
          <a:p>
            <a:pPr>
              <a:lnSpc>
                <a:spcPct val="120000"/>
              </a:lnSpc>
            </a:pPr>
            <a:r>
              <a:rPr lang="en-US" sz="2400" b="1">
                <a:solidFill>
                  <a:srgbClr val="FF0000"/>
                </a:solidFill>
                <a:effectLst/>
                <a:latin typeface="Times New Roman" panose="02020603050405020304" pitchFamily="18" charset="0"/>
                <a:ea typeface="Times New Roman" panose="02020603050405020304" pitchFamily="18" charset="0"/>
              </a:rPr>
              <a:t>Tỉ lệ phân li kiểu hình</a:t>
            </a:r>
          </a:p>
          <a:p>
            <a:pPr algn="ctr">
              <a:lnSpc>
                <a:spcPct val="120000"/>
              </a:lnSpc>
            </a:pPr>
            <a:r>
              <a:rPr lang="en-US" sz="2400">
                <a:solidFill>
                  <a:srgbClr val="181717"/>
                </a:solidFill>
                <a:effectLst/>
                <a:latin typeface="Times New Roman" panose="02020603050405020304" pitchFamily="18" charset="0"/>
                <a:ea typeface="Times New Roman" panose="02020603050405020304" pitchFamily="18" charset="0"/>
              </a:rPr>
              <a:t>1 lông đen xoăn : 1 lông đen thẳng : 1 lông trắng xoăn : 1 lông trắng thẳng.</a:t>
            </a:r>
            <a:endParaRPr lang="en-US" sz="2400"/>
          </a:p>
        </p:txBody>
      </p:sp>
    </p:spTree>
    <p:extLst>
      <p:ext uri="{BB962C8B-B14F-4D97-AF65-F5344CB8AC3E}">
        <p14:creationId xmlns:p14="http://schemas.microsoft.com/office/powerpoint/2010/main" val="26969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 calcmode="lin" valueType="num">
                                      <p:cBhvr additive="base">
                                        <p:cTn id="2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anim calcmode="lin" valueType="num">
                                      <p:cBhvr additive="base">
                                        <p:cTn id="29"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anim calcmode="lin" valueType="num">
                                      <p:cBhvr additive="base">
                                        <p:cTn id="35"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xEl>
                                              <p:pRg st="7" end="7"/>
                                            </p:txEl>
                                          </p:spTgt>
                                        </p:tgtEl>
                                        <p:attrNameLst>
                                          <p:attrName>style.visibility</p:attrName>
                                        </p:attrNameLst>
                                      </p:cBhvr>
                                      <p:to>
                                        <p:strVal val="visible"/>
                                      </p:to>
                                    </p:set>
                                    <p:anim calcmode="lin" valueType="num">
                                      <p:cBhvr additive="base">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xEl>
                                              <p:pRg st="8" end="8"/>
                                            </p:txEl>
                                          </p:spTgt>
                                        </p:tgtEl>
                                        <p:attrNameLst>
                                          <p:attrName>style.visibility</p:attrName>
                                        </p:attrNameLst>
                                      </p:cBhvr>
                                      <p:to>
                                        <p:strVal val="visible"/>
                                      </p:to>
                                    </p:set>
                                    <p:anim calcmode="lin" valueType="num">
                                      <p:cBhvr additive="base">
                                        <p:cTn id="43"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xEl>
                                              <p:pRg st="9" end="9"/>
                                            </p:txEl>
                                          </p:spTgt>
                                        </p:tgtEl>
                                        <p:attrNameLst>
                                          <p:attrName>style.visibility</p:attrName>
                                        </p:attrNameLst>
                                      </p:cBhvr>
                                      <p:to>
                                        <p:strVal val="visible"/>
                                      </p:to>
                                    </p:set>
                                    <p:anim calcmode="lin" valueType="num">
                                      <p:cBhvr additive="base">
                                        <p:cTn id="47"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
                                            <p:txEl>
                                              <p:pRg st="10" end="10"/>
                                            </p:txEl>
                                          </p:spTgt>
                                        </p:tgtEl>
                                        <p:attrNameLst>
                                          <p:attrName>style.visibility</p:attrName>
                                        </p:attrNameLst>
                                      </p:cBhvr>
                                      <p:to>
                                        <p:strVal val="visible"/>
                                      </p:to>
                                    </p:set>
                                    <p:anim calcmode="lin" valueType="num">
                                      <p:cBhvr additive="base">
                                        <p:cTn id="53" dur="500" fill="hold"/>
                                        <p:tgtEl>
                                          <p:spTgt spid="14">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xEl>
                                              <p:pRg st="11" end="11"/>
                                            </p:txEl>
                                          </p:spTgt>
                                        </p:tgtEl>
                                        <p:attrNameLst>
                                          <p:attrName>style.visibility</p:attrName>
                                        </p:attrNameLst>
                                      </p:cBhvr>
                                      <p:to>
                                        <p:strVal val="visible"/>
                                      </p:to>
                                    </p:set>
                                    <p:anim calcmode="lin" valueType="num">
                                      <p:cBhvr additive="base">
                                        <p:cTn id="57" dur="500" fill="hold"/>
                                        <p:tgtEl>
                                          <p:spTgt spid="14">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220034"/>
            <a:chOff x="910630" y="2430814"/>
            <a:chExt cx="10601776" cy="3220034"/>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872355"/>
            </a:xfrm>
            <a:prstGeom prst="roundRect">
              <a:avLst>
                <a:gd name="adj" fmla="val 9069"/>
              </a:avLst>
            </a:prstGeom>
            <a:solidFill>
              <a:srgbClr val="E1F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4" name="TextBox 3">
            <a:extLst>
              <a:ext uri="{FF2B5EF4-FFF2-40B4-BE49-F238E27FC236}">
                <a16:creationId xmlns:a16="http://schemas.microsoft.com/office/drawing/2014/main" id="{A7B279CD-8203-32A3-68AD-5FECD8A54B45}"/>
              </a:ext>
            </a:extLst>
          </p:cNvPr>
          <p:cNvSpPr txBox="1"/>
          <p:nvPr/>
        </p:nvSpPr>
        <p:spPr>
          <a:xfrm>
            <a:off x="1380014" y="1539270"/>
            <a:ext cx="9845257" cy="1431930"/>
          </a:xfrm>
          <a:prstGeom prst="rect">
            <a:avLst/>
          </a:prstGeom>
          <a:noFill/>
        </p:spPr>
        <p:txBody>
          <a:bodyPr wrap="square">
            <a:spAutoFit/>
          </a:bodyPr>
          <a:lstStyle/>
          <a:p>
            <a:pPr algn="just">
              <a:lnSpc>
                <a:spcPct val="125000"/>
              </a:lnSpc>
            </a:pPr>
            <a:r>
              <a:rPr lang="vi-VN" sz="2400"/>
              <a:t>Từ tỉ lệ các loại giao tử, tỉ lệ kiểu gene, tỉ lệ kiểu hình của phép lai một tính trạng và hai tính trạng, em hãy rút ra công thức chung về số giao tử, tỉ lệ kiểu gene và kiểu hình của phép lai nhiều tính trạng.</a:t>
            </a:r>
            <a:endParaRPr lang="en-US" sz="2400" b="1"/>
          </a:p>
        </p:txBody>
      </p:sp>
    </p:spTree>
    <p:extLst>
      <p:ext uri="{BB962C8B-B14F-4D97-AF65-F5344CB8AC3E}">
        <p14:creationId xmlns:p14="http://schemas.microsoft.com/office/powerpoint/2010/main" val="19267440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10C99FF-A8B8-4D36-E23F-EDC60BDB4C32}"/>
              </a:ext>
            </a:extLst>
          </p:cNvPr>
          <p:cNvSpPr/>
          <p:nvPr/>
        </p:nvSpPr>
        <p:spPr>
          <a:xfrm>
            <a:off x="5372333" y="468871"/>
            <a:ext cx="1447333" cy="473577"/>
          </a:xfrm>
          <a:prstGeom prst="roundRect">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solidFill>
                  <a:schemeClr val="tx1"/>
                </a:solidFill>
                <a:latin typeface="+mj-lt"/>
                <a:cs typeface="Times New Roman" panose="02020603050405020304" pitchFamily="18" charset="0"/>
              </a:rPr>
              <a:t>Trả lời</a:t>
            </a:r>
          </a:p>
        </p:txBody>
      </p:sp>
      <p:sp>
        <p:nvSpPr>
          <p:cNvPr id="4" name="TextBox 3">
            <a:extLst>
              <a:ext uri="{FF2B5EF4-FFF2-40B4-BE49-F238E27FC236}">
                <a16:creationId xmlns:a16="http://schemas.microsoft.com/office/drawing/2014/main" id="{0E838340-32C9-EAC2-0B3B-71DBEF0F1723}"/>
              </a:ext>
            </a:extLst>
          </p:cNvPr>
          <p:cNvSpPr txBox="1"/>
          <p:nvPr/>
        </p:nvSpPr>
        <p:spPr>
          <a:xfrm>
            <a:off x="1049036" y="1119259"/>
            <a:ext cx="10484745" cy="5356466"/>
          </a:xfrm>
          <a:prstGeom prst="rect">
            <a:avLst/>
          </a:prstGeom>
          <a:noFill/>
        </p:spPr>
        <p:txBody>
          <a:bodyPr wrap="square">
            <a:spAutoFit/>
          </a:bodyPr>
          <a:lstStyle/>
          <a:p>
            <a:pPr marL="179388">
              <a:lnSpc>
                <a:spcPct val="125000"/>
              </a:lnSpc>
              <a:spcBef>
                <a:spcPts val="740"/>
              </a:spcBef>
              <a:spcAft>
                <a:spcPts val="0"/>
              </a:spcAft>
            </a:pP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400" b="1" spc="-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phép</a:t>
            </a:r>
            <a:r>
              <a:rPr lang="vi-VN" sz="2400" b="1" spc="-3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lai</a:t>
            </a:r>
            <a:r>
              <a:rPr lang="vi-VN" sz="2400" b="1" spc="-3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vi-VN" sz="2400" b="1" spc="-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3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1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loại</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r>
              <a:rPr lang="en-US"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vi-VN" sz="2400" spc="-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4</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gene</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marR="3685540"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6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r>
              <a:rPr lang="vi-VN" sz="2400" spc="2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en-US" sz="2400" spc="2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endParaRPr>
          </a:p>
          <a:p>
            <a:pPr marL="179388" marR="3685540" lvl="2">
              <a:lnSpc>
                <a:spcPct val="125000"/>
              </a:lnSpc>
              <a:spcBef>
                <a:spcPts val="580"/>
              </a:spcBef>
              <a:spcAft>
                <a:spcPts val="0"/>
              </a:spcAft>
              <a:buClr>
                <a:srgbClr val="231F20"/>
              </a:buClr>
              <a:buSzPts val="1250"/>
              <a:tabLst>
                <a:tab pos="1054100" algn="l"/>
              </a:tabLst>
            </a:pP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lai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hai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trạng</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loại</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en-US"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(hai</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4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16</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4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42</a:t>
            </a:r>
            <a:r>
              <a:rPr lang="vi-VN" sz="2400" spc="6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gen</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9</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2Bb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3n</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3465"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15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0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(VD)</a:t>
            </a:r>
            <a:endParaRPr lang="en-US" sz="2400" spc="0">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602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arn(inVertical)">
                                      <p:cBhvr>
                                        <p:cTn id="13" dur="500"/>
                                        <p:tgtEl>
                                          <p:spTgt spid="4">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arn(inVertical)">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barn(inVertical)">
                                      <p:cBhvr>
                                        <p:cTn id="21" dur="500"/>
                                        <p:tgtEl>
                                          <p:spTgt spid="4">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barn(inVertical)">
                                      <p:cBhvr>
                                        <p:cTn id="24" dur="500"/>
                                        <p:tgtEl>
                                          <p:spTgt spid="4">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barn(inVertical)">
                                      <p:cBhvr>
                                        <p:cTn id="27" dur="500"/>
                                        <p:tgtEl>
                                          <p:spTgt spid="4">
                                            <p:txEl>
                                              <p:pRg st="8" end="8"/>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barn(inVertical)">
                                      <p:cBhvr>
                                        <p:cTn id="3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AC4403-F3DE-0123-B159-EADE3BD785E1}"/>
              </a:ext>
            </a:extLst>
          </p:cNvPr>
          <p:cNvSpPr/>
          <p:nvPr/>
        </p:nvSpPr>
        <p:spPr>
          <a:xfrm>
            <a:off x="454395" y="718055"/>
            <a:ext cx="11460854" cy="5789331"/>
          </a:xfrm>
          <a:prstGeom prst="roundRect">
            <a:avLst>
              <a:gd name="adj" fmla="val 2086"/>
            </a:avLst>
          </a:prstGeom>
          <a:solidFill>
            <a:schemeClr val="bg1"/>
          </a:solidFill>
          <a:ln w="38100">
            <a:solidFill>
              <a:srgbClr val="4971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7E82D50A-A798-A6DB-35A4-C5EF3C489EBA}"/>
              </a:ext>
            </a:extLst>
          </p:cNvPr>
          <p:cNvGrpSpPr/>
          <p:nvPr/>
        </p:nvGrpSpPr>
        <p:grpSpPr>
          <a:xfrm>
            <a:off x="266700" y="246453"/>
            <a:ext cx="4806904" cy="914400"/>
            <a:chOff x="3620120" y="976704"/>
            <a:chExt cx="4806904" cy="914400"/>
          </a:xfrm>
        </p:grpSpPr>
        <p:sp>
          <p:nvSpPr>
            <p:cNvPr id="4" name="Rectangle: Rounded Corners 3">
              <a:extLst>
                <a:ext uri="{FF2B5EF4-FFF2-40B4-BE49-F238E27FC236}">
                  <a16:creationId xmlns:a16="http://schemas.microsoft.com/office/drawing/2014/main" id="{8D0E5CF7-78D9-AAD9-1C6C-2A4A9B75EFF7}"/>
                </a:ext>
              </a:extLst>
            </p:cNvPr>
            <p:cNvSpPr/>
            <p:nvPr/>
          </p:nvSpPr>
          <p:spPr>
            <a:xfrm>
              <a:off x="4114104" y="1077165"/>
              <a:ext cx="4312920" cy="727766"/>
            </a:xfrm>
            <a:prstGeom prst="roundRect">
              <a:avLst/>
            </a:prstGeom>
            <a:solidFill>
              <a:srgbClr val="497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Oval 4">
              <a:extLst>
                <a:ext uri="{FF2B5EF4-FFF2-40B4-BE49-F238E27FC236}">
                  <a16:creationId xmlns:a16="http://schemas.microsoft.com/office/drawing/2014/main" id="{DE2BB7FD-D5E0-5335-09DC-6C2C77F5A95B}"/>
                </a:ext>
              </a:extLst>
            </p:cNvPr>
            <p:cNvSpPr/>
            <p:nvPr/>
          </p:nvSpPr>
          <p:spPr>
            <a:xfrm>
              <a:off x="3620120" y="976704"/>
              <a:ext cx="914400" cy="914400"/>
            </a:xfrm>
            <a:prstGeom prst="ellipse">
              <a:avLst/>
            </a:prstGeom>
            <a:solidFill>
              <a:schemeClr val="bg1"/>
            </a:solidFill>
            <a:ln w="57150">
              <a:solidFill>
                <a:srgbClr val="355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descr="Vector Illustration of Green Light Bulb Icon | Freestock icons">
              <a:extLst>
                <a:ext uri="{FF2B5EF4-FFF2-40B4-BE49-F238E27FC236}">
                  <a16:creationId xmlns:a16="http://schemas.microsoft.com/office/drawing/2014/main" id="{A2FEFAEB-137B-1EDD-6BE0-422458B9902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3437" y="1077165"/>
              <a:ext cx="727766" cy="7277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D42C3EF-55D7-90FB-8811-179EFC95A379}"/>
                </a:ext>
              </a:extLst>
            </p:cNvPr>
            <p:cNvSpPr txBox="1"/>
            <p:nvPr/>
          </p:nvSpPr>
          <p:spPr>
            <a:xfrm>
              <a:off x="4596380" y="1204838"/>
              <a:ext cx="37337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n-ea"/>
                  <a:cs typeface="+mn-cs"/>
                </a:rPr>
                <a:t>KIẾN THỨC CỐT LÕI</a:t>
              </a:r>
            </a:p>
          </p:txBody>
        </p:sp>
      </p:grpSp>
      <p:sp>
        <p:nvSpPr>
          <p:cNvPr id="8" name="Rectangle 7">
            <a:extLst>
              <a:ext uri="{FF2B5EF4-FFF2-40B4-BE49-F238E27FC236}">
                <a16:creationId xmlns:a16="http://schemas.microsoft.com/office/drawing/2014/main" id="{5BA334E6-963E-3711-D638-F5EBF6EABF6E}"/>
              </a:ext>
            </a:extLst>
          </p:cNvPr>
          <p:cNvSpPr/>
          <p:nvPr/>
        </p:nvSpPr>
        <p:spPr>
          <a:xfrm>
            <a:off x="760684" y="3176321"/>
            <a:ext cx="10907980" cy="1519096"/>
          </a:xfrm>
          <a:prstGeom prst="rect">
            <a:avLst/>
          </a:prstGeom>
          <a:solidFill>
            <a:srgbClr val="FBE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14D72310-FB2A-9BF8-9A2F-6B0241771B41}"/>
              </a:ext>
            </a:extLst>
          </p:cNvPr>
          <p:cNvSpPr/>
          <p:nvPr/>
        </p:nvSpPr>
        <p:spPr>
          <a:xfrm>
            <a:off x="760684" y="1318148"/>
            <a:ext cx="10907980" cy="1768698"/>
          </a:xfrm>
          <a:prstGeom prst="rect">
            <a:avLst/>
          </a:prstGeom>
          <a:solidFill>
            <a:srgbClr val="FFF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Oval 9">
            <a:extLst>
              <a:ext uri="{FF2B5EF4-FFF2-40B4-BE49-F238E27FC236}">
                <a16:creationId xmlns:a16="http://schemas.microsoft.com/office/drawing/2014/main" id="{18ED416A-4E3C-0E82-C096-50051719A8D1}"/>
              </a:ext>
            </a:extLst>
          </p:cNvPr>
          <p:cNvSpPr/>
          <p:nvPr/>
        </p:nvSpPr>
        <p:spPr>
          <a:xfrm>
            <a:off x="919369" y="1508324"/>
            <a:ext cx="158621" cy="158621"/>
          </a:xfrm>
          <a:prstGeom prst="ellipse">
            <a:avLst/>
          </a:prstGeom>
          <a:solidFill>
            <a:srgbClr val="DB6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685084CD-E618-0E89-7D0A-33AD617993BC}"/>
              </a:ext>
            </a:extLst>
          </p:cNvPr>
          <p:cNvSpPr/>
          <p:nvPr/>
        </p:nvSpPr>
        <p:spPr>
          <a:xfrm>
            <a:off x="943109" y="3378676"/>
            <a:ext cx="158621" cy="15862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B9BF69C1-0F7D-523B-F595-FA64467A8523}"/>
              </a:ext>
            </a:extLst>
          </p:cNvPr>
          <p:cNvSpPr txBox="1"/>
          <p:nvPr/>
        </p:nvSpPr>
        <p:spPr>
          <a:xfrm>
            <a:off x="1181100" y="1318148"/>
            <a:ext cx="10318871" cy="1755096"/>
          </a:xfrm>
          <a:prstGeom prst="rect">
            <a:avLst/>
          </a:prstGeom>
          <a:noFill/>
        </p:spPr>
        <p:txBody>
          <a:bodyPr wrap="square" rtlCol="0">
            <a:spAutoFit/>
          </a:bodyPr>
          <a:lstStyle>
            <a:defPPr>
              <a:defRPr lang="en-US"/>
            </a:defPPr>
            <a:lvl1pPr marR="0" lvl="0" indent="0"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pPr algn="just"/>
            <a:r>
              <a:rPr lang="en-US"/>
              <a:t>Nội dung quy luật phân li: </a:t>
            </a:r>
            <a:r>
              <a:rPr lang="en-US" b="0"/>
              <a:t>Mỗi tính trạng do một cặp nhân tố di truyền (cặp allele) quy định. Khi giảm phân hình thành giao tử, các allele trong cặp phân li đồng đều về các giao tử nên mỗi giao tử chỉ chứa một allele của cặp.</a:t>
            </a:r>
          </a:p>
        </p:txBody>
      </p:sp>
      <p:sp>
        <p:nvSpPr>
          <p:cNvPr id="16" name="TextBox 15">
            <a:extLst>
              <a:ext uri="{FF2B5EF4-FFF2-40B4-BE49-F238E27FC236}">
                <a16:creationId xmlns:a16="http://schemas.microsoft.com/office/drawing/2014/main" id="{FC803695-1A9D-DDDB-96B5-4608AED38533}"/>
              </a:ext>
            </a:extLst>
          </p:cNvPr>
          <p:cNvSpPr txBox="1"/>
          <p:nvPr/>
        </p:nvSpPr>
        <p:spPr>
          <a:xfrm>
            <a:off x="1242959" y="3244445"/>
            <a:ext cx="10257011" cy="1330364"/>
          </a:xfrm>
          <a:prstGeom prst="rect">
            <a:avLst/>
          </a:prstGeom>
          <a:noFill/>
        </p:spPr>
        <p:txBody>
          <a:bodyPr wrap="square" rtlCol="0">
            <a:spAutoFit/>
          </a:bodyPr>
          <a:lstStyle>
            <a:defPPr>
              <a:defRPr lang="en-US"/>
            </a:defPPr>
            <a:lvl1pPr marR="0" lvl="0" indent="0" algn="just"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r>
              <a:rPr lang="vi-VN"/>
              <a:t>Phép lai phân tích </a:t>
            </a:r>
            <a:r>
              <a:rPr lang="vi-VN" b="0"/>
              <a:t>là phép lai giữa cơ thể mang tính trạng trội chưa biết kiểu gene với cơ thể mang tính trạng lặn. Phép lai phân tích có vai trò xác định kiểu gene của cơ thể cần kiểm tra.</a:t>
            </a:r>
            <a:endParaRPr lang="en-US" b="0"/>
          </a:p>
        </p:txBody>
      </p:sp>
      <p:sp>
        <p:nvSpPr>
          <p:cNvPr id="17" name="Rectangle 16">
            <a:extLst>
              <a:ext uri="{FF2B5EF4-FFF2-40B4-BE49-F238E27FC236}">
                <a16:creationId xmlns:a16="http://schemas.microsoft.com/office/drawing/2014/main" id="{40044E07-A43F-6BCC-3E07-652361051F34}"/>
              </a:ext>
            </a:extLst>
          </p:cNvPr>
          <p:cNvSpPr/>
          <p:nvPr/>
        </p:nvSpPr>
        <p:spPr>
          <a:xfrm>
            <a:off x="760684" y="4785981"/>
            <a:ext cx="10907980" cy="1440915"/>
          </a:xfrm>
          <a:prstGeom prst="rect">
            <a:avLst/>
          </a:prstGeom>
          <a:solidFill>
            <a:srgbClr val="B4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Oval 17">
            <a:extLst>
              <a:ext uri="{FF2B5EF4-FFF2-40B4-BE49-F238E27FC236}">
                <a16:creationId xmlns:a16="http://schemas.microsoft.com/office/drawing/2014/main" id="{D01D6BA6-8285-C2B2-5C32-D278C5816033}"/>
              </a:ext>
            </a:extLst>
          </p:cNvPr>
          <p:cNvSpPr/>
          <p:nvPr/>
        </p:nvSpPr>
        <p:spPr>
          <a:xfrm>
            <a:off x="943109" y="4958427"/>
            <a:ext cx="158621" cy="158621"/>
          </a:xfrm>
          <a:prstGeom prst="ellipse">
            <a:avLst/>
          </a:prstGeom>
          <a:solidFill>
            <a:srgbClr val="148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TextBox 19">
            <a:extLst>
              <a:ext uri="{FF2B5EF4-FFF2-40B4-BE49-F238E27FC236}">
                <a16:creationId xmlns:a16="http://schemas.microsoft.com/office/drawing/2014/main" id="{2B78A616-B0A7-F204-D41A-13EF2ACB6602}"/>
              </a:ext>
            </a:extLst>
          </p:cNvPr>
          <p:cNvSpPr txBox="1"/>
          <p:nvPr/>
        </p:nvSpPr>
        <p:spPr>
          <a:xfrm>
            <a:off x="1242958" y="4818277"/>
            <a:ext cx="10257011" cy="1330364"/>
          </a:xfrm>
          <a:prstGeom prst="rect">
            <a:avLst/>
          </a:prstGeom>
          <a:noFill/>
        </p:spPr>
        <p:txBody>
          <a:bodyPr wrap="square" rtlCol="0">
            <a:spAutoFit/>
          </a:bodyPr>
          <a:lstStyle>
            <a:defPPr>
              <a:defRPr lang="en-US"/>
            </a:defPPr>
            <a:lvl1pPr marR="0" lvl="0" indent="0" algn="just"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r>
              <a:rPr lang="en-US"/>
              <a:t>Nội dung quy luật phân li độc lập: </a:t>
            </a:r>
            <a:r>
              <a:rPr lang="en-US" b="0"/>
              <a:t>Các cặp nhân tố di truyền (cặp allele) quy định các tính trạng khác nhau. Trong quá trình hình thành giao tử, cặp allele này phân li độc lập với cặp allele khác.</a:t>
            </a:r>
          </a:p>
        </p:txBody>
      </p:sp>
    </p:spTree>
    <p:extLst>
      <p:ext uri="{BB962C8B-B14F-4D97-AF65-F5344CB8AC3E}">
        <p14:creationId xmlns:p14="http://schemas.microsoft.com/office/powerpoint/2010/main" val="2011930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descr="Tổng hợp 100+ hình nền PowerPoint đẹp mắt, chuyên nghiệp - Fptshop.com.vn">
            <a:extLst>
              <a:ext uri="{FF2B5EF4-FFF2-40B4-BE49-F238E27FC236}">
                <a16:creationId xmlns:a16="http://schemas.microsoft.com/office/drawing/2014/main" id="{1010C9CD-42E7-506F-41D2-603EE4C4D8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Animation Virtual Classroom Background in Illustrator, SVG, JPG, EPS, PNG -  Download | Template.net">
            <a:extLst>
              <a:ext uri="{FF2B5EF4-FFF2-40B4-BE49-F238E27FC236}">
                <a16:creationId xmlns:a16="http://schemas.microsoft.com/office/drawing/2014/main" id="{5D03F78F-21AA-BD82-3D36-36C1D3B15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A6C79AC-5BA7-2B5D-7B2B-F6D61626A738}"/>
              </a:ext>
            </a:extLst>
          </p:cNvPr>
          <p:cNvSpPr txBox="1"/>
          <p:nvPr/>
        </p:nvSpPr>
        <p:spPr>
          <a:xfrm>
            <a:off x="2625394" y="1408063"/>
            <a:ext cx="6557875" cy="1662763"/>
          </a:xfrm>
          <a:prstGeom prst="rect">
            <a:avLst/>
          </a:prstGeom>
          <a:noFill/>
        </p:spPr>
        <p:txBody>
          <a:bodyPr wrap="square" rtlCol="0">
            <a:spAutoFit/>
          </a:bodyPr>
          <a:lstStyle/>
          <a:p>
            <a:pPr algn="ctr">
              <a:lnSpc>
                <a:spcPct val="125000"/>
              </a:lnSpc>
            </a:pPr>
            <a:r>
              <a:rPr lang="en-US" sz="3600" b="1">
                <a:solidFill>
                  <a:schemeClr val="bg1"/>
                </a:solidFill>
              </a:rPr>
              <a:t>CÂU HỎI ÔN TẬP</a:t>
            </a:r>
          </a:p>
          <a:p>
            <a:pPr algn="ctr">
              <a:lnSpc>
                <a:spcPct val="125000"/>
              </a:lnSpc>
            </a:pPr>
            <a:r>
              <a:rPr lang="en-US" sz="2400" b="1" i="1">
                <a:solidFill>
                  <a:srgbClr val="FFFF00"/>
                </a:solidFill>
              </a:rPr>
              <a:t>Chọn một trong các phương án A, B, C hoặc D được cho là chính xác </a:t>
            </a:r>
          </a:p>
        </p:txBody>
      </p:sp>
    </p:spTree>
    <p:extLst>
      <p:ext uri="{BB962C8B-B14F-4D97-AF65-F5344CB8AC3E}">
        <p14:creationId xmlns:p14="http://schemas.microsoft.com/office/powerpoint/2010/main" val="2439993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5"/>
            <a:ext cx="9906935" cy="179514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1482714"/>
          </a:xfrm>
          <a:prstGeom prst="rect">
            <a:avLst/>
          </a:prstGeom>
          <a:noFill/>
        </p:spPr>
        <p:txBody>
          <a:bodyPr wrap="square">
            <a:spAutoFit/>
          </a:bodyPr>
          <a:lstStyle/>
          <a:p>
            <a:pPr algn="just">
              <a:lnSpc>
                <a:spcPct val="130000"/>
              </a:lnSpc>
            </a:pPr>
            <a:r>
              <a:rPr lang="en-US" sz="2400" b="1"/>
              <a:t>Câu 1. </a:t>
            </a:r>
            <a:r>
              <a:rPr lang="vi-VN" sz="2400"/>
              <a:t>T</a:t>
            </a:r>
            <a:r>
              <a:rPr lang="en-US" sz="2400"/>
              <a:t>r</a:t>
            </a:r>
            <a:r>
              <a:rPr lang="vi-VN" sz="2400"/>
              <a:t>ong trường hợp genee trội hoàn toàn, khi lai giữa hai bố mẹ thuần chủng, khác nhau 2 cặp tính trạng tương phản, sau đó F1 tự thụ phấn, tỉ lệ kiểu hình của F2 là</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604408" y="2708529"/>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604408" y="3622929"/>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2214008" y="33181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2442607" y="2784729"/>
            <a:ext cx="5562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9:3:3:1 - gồm 4 kiểu hình, 9 kiểu gene.</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774523" y="28069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id="{F4086E02-2A53-31BB-9C5D-DF96CE309FCE}"/>
              </a:ext>
            </a:extLst>
          </p:cNvPr>
          <p:cNvSpPr>
            <a:spLocks noChangeShapeType="1"/>
          </p:cNvSpPr>
          <p:nvPr/>
        </p:nvSpPr>
        <p:spPr bwMode="auto">
          <a:xfrm>
            <a:off x="2214008" y="42325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2442607" y="3699129"/>
            <a:ext cx="56972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1:1:1:1 - gồm 4 kiểu hình, 4 kiểu gene.</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774523" y="37213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1604408" y="4515104"/>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1604408" y="5429504"/>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id="{C5757B2B-96E3-08DB-D5C7-F5EDD29418A4}"/>
              </a:ext>
            </a:extLst>
          </p:cNvPr>
          <p:cNvSpPr>
            <a:spLocks noChangeShapeType="1"/>
          </p:cNvSpPr>
          <p:nvPr/>
        </p:nvSpPr>
        <p:spPr bwMode="auto">
          <a:xfrm>
            <a:off x="2214008" y="51247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2442608" y="4591304"/>
            <a:ext cx="5254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9:6:1 - gồm 3 kiểu hình, 9 kiểu gene.</a:t>
            </a:r>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1774523" y="46135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id="{C2F72366-35C7-DD0D-608A-133772721609}"/>
              </a:ext>
            </a:extLst>
          </p:cNvPr>
          <p:cNvSpPr>
            <a:spLocks noChangeShapeType="1"/>
          </p:cNvSpPr>
          <p:nvPr/>
        </p:nvSpPr>
        <p:spPr bwMode="auto">
          <a:xfrm>
            <a:off x="2214008" y="60391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2442607" y="5505704"/>
            <a:ext cx="61235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3:1 - gồm 2 kiểu hình, 3 kiểu gene.</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1774523" y="55279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220206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6"/>
            <a:ext cx="9906935" cy="852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522451"/>
          </a:xfrm>
          <a:prstGeom prst="rect">
            <a:avLst/>
          </a:prstGeom>
          <a:noFill/>
        </p:spPr>
        <p:txBody>
          <a:bodyPr wrap="square">
            <a:spAutoFit/>
          </a:bodyPr>
          <a:lstStyle/>
          <a:p>
            <a:pPr algn="just">
              <a:lnSpc>
                <a:spcPct val="130000"/>
              </a:lnSpc>
            </a:pPr>
            <a:r>
              <a:rPr lang="en-US" sz="2400" b="1"/>
              <a:t>Câu 2. </a:t>
            </a:r>
            <a:r>
              <a:rPr lang="vi-VN" sz="2400"/>
              <a:t>Quy luật phân li độc lập thực chất nói về</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604408" y="1833397"/>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604408" y="2747797"/>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2214008" y="24429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2442607" y="1909597"/>
            <a:ext cx="5562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kiểu hình theo tỉ lệ 9:3:3:1.</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774523" y="19318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id="{F4086E02-2A53-31BB-9C5D-DF96CE309FCE}"/>
              </a:ext>
            </a:extLst>
          </p:cNvPr>
          <p:cNvSpPr>
            <a:spLocks noChangeShapeType="1"/>
          </p:cNvSpPr>
          <p:nvPr/>
        </p:nvSpPr>
        <p:spPr bwMode="auto">
          <a:xfrm>
            <a:off x="2214008" y="33573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2442607" y="2823997"/>
            <a:ext cx="71165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tổ hợp các allele trong quá trình thụ tinh.</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774523" y="28462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1604408" y="3639972"/>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1604408" y="4554372"/>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id="{C5757B2B-96E3-08DB-D5C7-F5EDD29418A4}"/>
              </a:ext>
            </a:extLst>
          </p:cNvPr>
          <p:cNvSpPr>
            <a:spLocks noChangeShapeType="1"/>
          </p:cNvSpPr>
          <p:nvPr/>
        </p:nvSpPr>
        <p:spPr bwMode="auto">
          <a:xfrm>
            <a:off x="2214008" y="42495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2442608" y="3716172"/>
            <a:ext cx="5254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độc lập của các tính trạng. </a:t>
            </a:r>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1774523" y="37383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id="{C2F72366-35C7-DD0D-608A-133772721609}"/>
              </a:ext>
            </a:extLst>
          </p:cNvPr>
          <p:cNvSpPr>
            <a:spLocks noChangeShapeType="1"/>
          </p:cNvSpPr>
          <p:nvPr/>
        </p:nvSpPr>
        <p:spPr bwMode="auto">
          <a:xfrm>
            <a:off x="2214008" y="51639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2442607" y="4630572"/>
            <a:ext cx="9172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độc lập của các cặp allele trong quá trình giảm phân.</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1774523" y="46527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390448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6"/>
            <a:ext cx="9906935" cy="392084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738642" cy="3725443"/>
          </a:xfrm>
          <a:prstGeom prst="rect">
            <a:avLst/>
          </a:prstGeom>
          <a:noFill/>
        </p:spPr>
        <p:txBody>
          <a:bodyPr wrap="square">
            <a:spAutoFit/>
          </a:bodyPr>
          <a:lstStyle/>
          <a:p>
            <a:pPr algn="just">
              <a:lnSpc>
                <a:spcPct val="130000"/>
              </a:lnSpc>
            </a:pPr>
            <a:r>
              <a:rPr lang="en-US" sz="2300" b="1"/>
              <a:t>Câu 3. </a:t>
            </a:r>
            <a:r>
              <a:rPr lang="vi-VN" sz="2300"/>
              <a:t>Phương pháp phân tích cơ thể lai của mendel gồm các bước:</a:t>
            </a:r>
          </a:p>
          <a:p>
            <a:pPr marL="0" lvl="1" algn="just">
              <a:lnSpc>
                <a:spcPct val="130000"/>
              </a:lnSpc>
            </a:pPr>
            <a:r>
              <a:rPr lang="en-US" sz="2300"/>
              <a:t>(1) </a:t>
            </a:r>
            <a:r>
              <a:rPr lang="vi-VN" sz="2300"/>
              <a:t>Cho P thuần chủng khác nhau về một hoặc hai tính trạng lai với nhau.</a:t>
            </a:r>
          </a:p>
          <a:p>
            <a:pPr marL="0" lvl="1" algn="just">
              <a:lnSpc>
                <a:spcPct val="130000"/>
              </a:lnSpc>
            </a:pPr>
            <a:r>
              <a:rPr lang="en-US" sz="2300"/>
              <a:t>(2) </a:t>
            </a:r>
            <a:r>
              <a:rPr lang="vi-VN" sz="2300"/>
              <a:t>Tiến hành thí nghiệm chứng minh giả thiết.</a:t>
            </a:r>
          </a:p>
          <a:p>
            <a:pPr marL="0" lvl="1" algn="just">
              <a:lnSpc>
                <a:spcPct val="130000"/>
              </a:lnSpc>
            </a:pPr>
            <a:r>
              <a:rPr lang="en-US" sz="2300"/>
              <a:t>(3) </a:t>
            </a:r>
            <a:r>
              <a:rPr lang="vi-VN" sz="2300"/>
              <a:t>Sử dụng toán xác suất thống kê phân tích kết quả lai rồi đưa ra giả thuyết.</a:t>
            </a:r>
          </a:p>
          <a:p>
            <a:pPr marL="0" lvl="1" algn="just">
              <a:lnSpc>
                <a:spcPct val="130000"/>
              </a:lnSpc>
            </a:pPr>
            <a:r>
              <a:rPr lang="en-US" sz="2300"/>
              <a:t>(4) </a:t>
            </a:r>
            <a:r>
              <a:rPr lang="vi-VN" sz="2300"/>
              <a:t>Tạo các dòng thuần chủng khác nhau về một hoặc hai tính trạng tương phản. </a:t>
            </a:r>
          </a:p>
          <a:p>
            <a:pPr algn="just">
              <a:lnSpc>
                <a:spcPct val="130000"/>
              </a:lnSpc>
            </a:pPr>
            <a:r>
              <a:rPr lang="vi-VN" sz="2300"/>
              <a:t>Thứ tự đúng là:</a:t>
            </a:r>
            <a:endParaRPr lang="en-US" sz="23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329527" y="4768536"/>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329527" y="5700099"/>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499642" y="4866961"/>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499642" y="57985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6372751" y="4785699"/>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6372751" y="5700099"/>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6542866" y="48841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6542866" y="57985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
        <p:nvSpPr>
          <p:cNvPr id="5" name="TextBox 4">
            <a:extLst>
              <a:ext uri="{FF2B5EF4-FFF2-40B4-BE49-F238E27FC236}">
                <a16:creationId xmlns:a16="http://schemas.microsoft.com/office/drawing/2014/main" id="{F474B381-F24B-5DD7-829B-18C38379F29E}"/>
              </a:ext>
            </a:extLst>
          </p:cNvPr>
          <p:cNvSpPr txBox="1"/>
          <p:nvPr/>
        </p:nvSpPr>
        <p:spPr>
          <a:xfrm>
            <a:off x="2210973" y="4811014"/>
            <a:ext cx="3286647" cy="446276"/>
          </a:xfrm>
          <a:prstGeom prst="rect">
            <a:avLst/>
          </a:prstGeom>
          <a:noFill/>
        </p:spPr>
        <p:txBody>
          <a:bodyPr wrap="square">
            <a:spAutoFit/>
          </a:bodyPr>
          <a:lstStyle/>
          <a:p>
            <a:r>
              <a:rPr lang="en-US" sz="2300"/>
              <a:t>(4) → (1) → (3) → (2).</a:t>
            </a:r>
          </a:p>
        </p:txBody>
      </p:sp>
      <p:sp>
        <p:nvSpPr>
          <p:cNvPr id="37" name="TextBox 36">
            <a:extLst>
              <a:ext uri="{FF2B5EF4-FFF2-40B4-BE49-F238E27FC236}">
                <a16:creationId xmlns:a16="http://schemas.microsoft.com/office/drawing/2014/main" id="{421743A7-AADA-5F49-DC54-44D337A9C2E0}"/>
              </a:ext>
            </a:extLst>
          </p:cNvPr>
          <p:cNvSpPr txBox="1"/>
          <p:nvPr/>
        </p:nvSpPr>
        <p:spPr>
          <a:xfrm>
            <a:off x="2123011" y="5794959"/>
            <a:ext cx="6106284" cy="446276"/>
          </a:xfrm>
          <a:prstGeom prst="rect">
            <a:avLst/>
          </a:prstGeom>
          <a:noFill/>
        </p:spPr>
        <p:txBody>
          <a:bodyPr wrap="square">
            <a:spAutoFit/>
          </a:bodyPr>
          <a:lstStyle/>
          <a:p>
            <a:r>
              <a:rPr lang="en-US" sz="2300"/>
              <a:t> (1) → (2) → (3) → (4).</a:t>
            </a:r>
          </a:p>
        </p:txBody>
      </p:sp>
      <p:sp>
        <p:nvSpPr>
          <p:cNvPr id="39" name="TextBox 38">
            <a:extLst>
              <a:ext uri="{FF2B5EF4-FFF2-40B4-BE49-F238E27FC236}">
                <a16:creationId xmlns:a16="http://schemas.microsoft.com/office/drawing/2014/main" id="{2B6E5600-DA55-AEEC-327B-79040C3FD72B}"/>
              </a:ext>
            </a:extLst>
          </p:cNvPr>
          <p:cNvSpPr txBox="1"/>
          <p:nvPr/>
        </p:nvSpPr>
        <p:spPr>
          <a:xfrm>
            <a:off x="7206480" y="4814502"/>
            <a:ext cx="3987062" cy="446276"/>
          </a:xfrm>
          <a:prstGeom prst="rect">
            <a:avLst/>
          </a:prstGeom>
          <a:noFill/>
        </p:spPr>
        <p:txBody>
          <a:bodyPr wrap="square">
            <a:spAutoFit/>
          </a:bodyPr>
          <a:lstStyle/>
          <a:p>
            <a:r>
              <a:rPr lang="en-US" sz="2300"/>
              <a:t>(4) → (3) → (2) → (1).</a:t>
            </a:r>
          </a:p>
        </p:txBody>
      </p:sp>
      <p:sp>
        <p:nvSpPr>
          <p:cNvPr id="41" name="TextBox 40">
            <a:extLst>
              <a:ext uri="{FF2B5EF4-FFF2-40B4-BE49-F238E27FC236}">
                <a16:creationId xmlns:a16="http://schemas.microsoft.com/office/drawing/2014/main" id="{9772076F-6E20-9E90-6401-C16DA513E7D0}"/>
              </a:ext>
            </a:extLst>
          </p:cNvPr>
          <p:cNvSpPr txBox="1"/>
          <p:nvPr/>
        </p:nvSpPr>
        <p:spPr>
          <a:xfrm>
            <a:off x="7166235" y="5794959"/>
            <a:ext cx="3980923" cy="446276"/>
          </a:xfrm>
          <a:prstGeom prst="rect">
            <a:avLst/>
          </a:prstGeom>
          <a:noFill/>
        </p:spPr>
        <p:txBody>
          <a:bodyPr wrap="square">
            <a:spAutoFit/>
          </a:bodyPr>
          <a:lstStyle/>
          <a:p>
            <a:r>
              <a:rPr lang="en-US" sz="2300"/>
              <a:t> (1) → (3) → (2) → (4).</a:t>
            </a:r>
          </a:p>
        </p:txBody>
      </p:sp>
    </p:spTree>
    <p:extLst>
      <p:ext uri="{BB962C8B-B14F-4D97-AF65-F5344CB8AC3E}">
        <p14:creationId xmlns:p14="http://schemas.microsoft.com/office/powerpoint/2010/main" val="39821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6"/>
            <a:ext cx="9906935" cy="852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522451"/>
          </a:xfrm>
          <a:prstGeom prst="rect">
            <a:avLst/>
          </a:prstGeom>
          <a:noFill/>
        </p:spPr>
        <p:txBody>
          <a:bodyPr wrap="square">
            <a:spAutoFit/>
          </a:bodyPr>
          <a:lstStyle/>
          <a:p>
            <a:pPr algn="just">
              <a:lnSpc>
                <a:spcPct val="130000"/>
              </a:lnSpc>
            </a:pPr>
            <a:r>
              <a:rPr lang="en-US" sz="2400" b="1"/>
              <a:t>Câu 4. </a:t>
            </a:r>
            <a:r>
              <a:rPr lang="vi-VN" sz="2400"/>
              <a:t>Ý nghĩa thực tiễn của quy luật phân li độc lập là</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127573" y="1833397"/>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127573" y="2747797"/>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1737173" y="24429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1965772" y="1909597"/>
            <a:ext cx="85133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tạo ra nguồn biến dị tổ hợp phong phú cho chọn giống.</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297688" y="19318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id="{F4086E02-2A53-31BB-9C5D-DF96CE309FCE}"/>
              </a:ext>
            </a:extLst>
          </p:cNvPr>
          <p:cNvSpPr>
            <a:spLocks noChangeShapeType="1"/>
          </p:cNvSpPr>
          <p:nvPr/>
        </p:nvSpPr>
        <p:spPr bwMode="auto">
          <a:xfrm>
            <a:off x="1737173" y="33573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1965772" y="2823997"/>
            <a:ext cx="97493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vi-VN" altLang="en-US" sz="2400"/>
              <a:t>cho thấy sinh sản hữu tính là bước tiến hóa quan trọng của sinh giới.</a:t>
            </a:r>
            <a:endParaRPr lang="en-US" altLang="en-US" sz="2400"/>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297688" y="28462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1127573" y="3639972"/>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1127573" y="4554372"/>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id="{C5757B2B-96E3-08DB-D5C7-F5EDD29418A4}"/>
              </a:ext>
            </a:extLst>
          </p:cNvPr>
          <p:cNvSpPr>
            <a:spLocks noChangeShapeType="1"/>
          </p:cNvSpPr>
          <p:nvPr/>
        </p:nvSpPr>
        <p:spPr bwMode="auto">
          <a:xfrm>
            <a:off x="1737173" y="42495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1965773" y="3716172"/>
            <a:ext cx="78570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vi-VN" altLang="en-US" sz="2400"/>
              <a:t>các giao tử và các hợp tử có sức sống như nhau.</a:t>
            </a:r>
            <a:endParaRPr lang="en-US" altLang="en-US" sz="2400"/>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1297688" y="37383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id="{C2F72366-35C7-DD0D-608A-133772721609}"/>
              </a:ext>
            </a:extLst>
          </p:cNvPr>
          <p:cNvSpPr>
            <a:spLocks noChangeShapeType="1"/>
          </p:cNvSpPr>
          <p:nvPr/>
        </p:nvSpPr>
        <p:spPr bwMode="auto">
          <a:xfrm>
            <a:off x="1737173" y="51639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1965772" y="4630572"/>
            <a:ext cx="9172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chỉ ra sự lai tạo trong chọn giống là cần thiết.</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1297688" y="46527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3695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5"/>
            <a:ext cx="9906935" cy="176399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1482714"/>
          </a:xfrm>
          <a:prstGeom prst="rect">
            <a:avLst/>
          </a:prstGeom>
          <a:noFill/>
        </p:spPr>
        <p:txBody>
          <a:bodyPr wrap="square">
            <a:spAutoFit/>
          </a:bodyPr>
          <a:lstStyle/>
          <a:p>
            <a:pPr algn="just">
              <a:lnSpc>
                <a:spcPct val="130000"/>
              </a:lnSpc>
            </a:pPr>
            <a:r>
              <a:rPr lang="en-US" sz="2400" b="1"/>
              <a:t>Câu 5. </a:t>
            </a:r>
            <a:r>
              <a:rPr lang="vi-VN" sz="2400"/>
              <a:t>Ở một loài thực vật, các gene quy định các tính trạng phân li độc lập và tổ hợp tự do. Cho cơ thể có kiểu gene AaBb tự thụ phấn thì tỷ lệ kiểu gene aabb ở đời con là</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2586125" y="2739297"/>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2586125" y="3653697"/>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2839545" y="3381752"/>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3424324" y="2815497"/>
            <a:ext cx="15291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2/16</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2756240" y="28377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3424324" y="3729897"/>
            <a:ext cx="1961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1/16</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2756240" y="37521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2586125" y="4545872"/>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2586125" y="5460272"/>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3424325" y="4622072"/>
            <a:ext cx="20789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9/16</a:t>
            </a:r>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2756240" y="46442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3424324" y="5536472"/>
            <a:ext cx="1961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3/16</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2756240" y="55586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
        <p:nvSpPr>
          <p:cNvPr id="4" name="Line 11">
            <a:extLst>
              <a:ext uri="{FF2B5EF4-FFF2-40B4-BE49-F238E27FC236}">
                <a16:creationId xmlns:a16="http://schemas.microsoft.com/office/drawing/2014/main" id="{FF789710-751A-633C-6375-15275C567DA6}"/>
              </a:ext>
            </a:extLst>
          </p:cNvPr>
          <p:cNvSpPr>
            <a:spLocks noChangeShapeType="1"/>
          </p:cNvSpPr>
          <p:nvPr/>
        </p:nvSpPr>
        <p:spPr bwMode="auto">
          <a:xfrm>
            <a:off x="2839545" y="4301063"/>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11">
            <a:extLst>
              <a:ext uri="{FF2B5EF4-FFF2-40B4-BE49-F238E27FC236}">
                <a16:creationId xmlns:a16="http://schemas.microsoft.com/office/drawing/2014/main" id="{F3A3AFE9-8621-C786-D53C-D7AC96D6ADDC}"/>
              </a:ext>
            </a:extLst>
          </p:cNvPr>
          <p:cNvSpPr>
            <a:spLocks noChangeShapeType="1"/>
          </p:cNvSpPr>
          <p:nvPr/>
        </p:nvSpPr>
        <p:spPr bwMode="auto">
          <a:xfrm>
            <a:off x="2839545" y="5194799"/>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11">
            <a:extLst>
              <a:ext uri="{FF2B5EF4-FFF2-40B4-BE49-F238E27FC236}">
                <a16:creationId xmlns:a16="http://schemas.microsoft.com/office/drawing/2014/main" id="{4221B658-F0A4-D191-34FB-158BDA19B832}"/>
              </a:ext>
            </a:extLst>
          </p:cNvPr>
          <p:cNvSpPr>
            <a:spLocks noChangeShapeType="1"/>
          </p:cNvSpPr>
          <p:nvPr/>
        </p:nvSpPr>
        <p:spPr bwMode="auto">
          <a:xfrm>
            <a:off x="2839545" y="6114110"/>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8907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265010"/>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2" name="Group 11">
            <a:extLst>
              <a:ext uri="{FF2B5EF4-FFF2-40B4-BE49-F238E27FC236}">
                <a16:creationId xmlns:a16="http://schemas.microsoft.com/office/drawing/2014/main" id="{9F656050-A0BB-A80E-E13E-66F4975DC8DF}"/>
              </a:ext>
            </a:extLst>
          </p:cNvPr>
          <p:cNvGrpSpPr/>
          <p:nvPr/>
        </p:nvGrpSpPr>
        <p:grpSpPr>
          <a:xfrm>
            <a:off x="1436112" y="1847044"/>
            <a:ext cx="9406713" cy="1076241"/>
            <a:chOff x="1094862" y="5307264"/>
            <a:chExt cx="9406713" cy="1076241"/>
          </a:xfrm>
        </p:grpSpPr>
        <p:sp>
          <p:nvSpPr>
            <p:cNvPr id="3" name="Rectangle: Rounded Corners 2">
              <a:extLst>
                <a:ext uri="{FF2B5EF4-FFF2-40B4-BE49-F238E27FC236}">
                  <a16:creationId xmlns:a16="http://schemas.microsoft.com/office/drawing/2014/main" id="{8EFEC878-2206-C82B-65A5-0775C0A7C780}"/>
                </a:ext>
              </a:extLst>
            </p:cNvPr>
            <p:cNvSpPr/>
            <p:nvPr/>
          </p:nvSpPr>
          <p:spPr>
            <a:xfrm>
              <a:off x="1436112" y="5411124"/>
              <a:ext cx="9065463" cy="972381"/>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19153F4-86F2-840C-D664-3339C5E942AA}"/>
                </a:ext>
              </a:extLst>
            </p:cNvPr>
            <p:cNvGrpSpPr/>
            <p:nvPr/>
          </p:nvGrpSpPr>
          <p:grpSpPr>
            <a:xfrm>
              <a:off x="1094862" y="5307264"/>
              <a:ext cx="740770" cy="740770"/>
              <a:chOff x="4647732" y="4092360"/>
              <a:chExt cx="1102330" cy="1102330"/>
            </a:xfrm>
          </p:grpSpPr>
          <p:sp>
            <p:nvSpPr>
              <p:cNvPr id="9" name="Flowchart: Connector 8">
                <a:extLst>
                  <a:ext uri="{FF2B5EF4-FFF2-40B4-BE49-F238E27FC236}">
                    <a16:creationId xmlns:a16="http://schemas.microsoft.com/office/drawing/2014/main" id="{B6D6C2B6-A837-3153-4BD7-A8795B0D7607}"/>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waving hand&quot; Emoji - Download for free – Iconduck">
                <a:extLst>
                  <a:ext uri="{FF2B5EF4-FFF2-40B4-BE49-F238E27FC236}">
                    <a16:creationId xmlns:a16="http://schemas.microsoft.com/office/drawing/2014/main" id="{C1F94FB9-83F5-E8A4-CB40-D82A1ABB05E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BA202B61-586C-825D-2F2D-EAF24824F82E}"/>
                </a:ext>
              </a:extLst>
            </p:cNvPr>
            <p:cNvSpPr txBox="1"/>
            <p:nvPr/>
          </p:nvSpPr>
          <p:spPr>
            <a:xfrm>
              <a:off x="1901251" y="5377587"/>
              <a:ext cx="8467781" cy="97238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kết quả thí nghiệm ở bảng, nhận xét về kiểu hình và tỉ lệ kiểu hình thu được ở F</a:t>
              </a:r>
              <a:r>
                <a:rPr kumimoji="0" lang="en-US" sz="24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en-US" sz="24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F</a:t>
              </a:r>
              <a:r>
                <a:rPr kumimoji="0" lang="en-US" sz="24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en-US" sz="24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p:txBody>
        </p:sp>
      </p:grpSp>
      <p:sp>
        <p:nvSpPr>
          <p:cNvPr id="4" name="Rectangle: Rounded Corners 3">
            <a:extLst>
              <a:ext uri="{FF2B5EF4-FFF2-40B4-BE49-F238E27FC236}">
                <a16:creationId xmlns:a16="http://schemas.microsoft.com/office/drawing/2014/main" id="{04892827-26F4-F73C-8F42-3A8AB5BAACD3}"/>
              </a:ext>
            </a:extLst>
          </p:cNvPr>
          <p:cNvSpPr/>
          <p:nvPr/>
        </p:nvSpPr>
        <p:spPr>
          <a:xfrm>
            <a:off x="5400318" y="305650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3613D1A4-21E4-F17B-F92D-56E26D1B39D8}"/>
              </a:ext>
            </a:extLst>
          </p:cNvPr>
          <p:cNvSpPr txBox="1"/>
          <p:nvPr/>
        </p:nvSpPr>
        <p:spPr>
          <a:xfrm>
            <a:off x="727172" y="3515125"/>
            <a:ext cx="10859201" cy="2925224"/>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pPr>
              <a:lnSpc>
                <a:spcPct val="130000"/>
              </a:lnSpc>
            </a:pPr>
            <a:r>
              <a:rPr lang="en-US" sz="2400" b="1" i="0"/>
              <a:t>Quan sát bảng cho thấy các phép lai đều là lai một tính trạng, P thuần chủng về tính trạng đem lai nên:</a:t>
            </a:r>
          </a:p>
          <a:p>
            <a:pPr lvl="1">
              <a:lnSpc>
                <a:spcPct val="130000"/>
              </a:lnSpc>
            </a:pPr>
            <a:r>
              <a:rPr lang="en-US" sz="2400" i="1">
                <a:latin typeface="Times New Roman" panose="02020603050405020304" pitchFamily="18" charset="0"/>
                <a:cs typeface="Times New Roman" panose="02020603050405020304" pitchFamily="18" charset="0"/>
              </a:rPr>
              <a:t>- F</a:t>
            </a:r>
            <a:r>
              <a:rPr lang="en-US" sz="2400" i="1" baseline="-25000">
                <a:latin typeface="Times New Roman" panose="02020603050405020304" pitchFamily="18" charset="0"/>
                <a:cs typeface="Times New Roman" panose="02020603050405020304" pitchFamily="18" charset="0"/>
              </a:rPr>
              <a:t>1</a:t>
            </a:r>
            <a:r>
              <a:rPr lang="en-US" sz="2400" i="1">
                <a:latin typeface="Times New Roman" panose="02020603050405020304" pitchFamily="18" charset="0"/>
                <a:cs typeface="Times New Roman" panose="02020603050405020304" pitchFamily="18" charset="0"/>
              </a:rPr>
              <a:t> đều đồng tính (chỉ xuất hiện một loại kiểu hình của bố hoặc của mẹ).</a:t>
            </a:r>
          </a:p>
          <a:p>
            <a:pPr lvl="1">
              <a:lnSpc>
                <a:spcPct val="130000"/>
              </a:lnSpc>
            </a:pPr>
            <a:r>
              <a:rPr lang="en-US" sz="2400" i="1">
                <a:latin typeface="Times New Roman" panose="02020603050405020304" pitchFamily="18" charset="0"/>
                <a:cs typeface="Times New Roman" panose="02020603050405020304" pitchFamily="18" charset="0"/>
              </a:rPr>
              <a:t>- F</a:t>
            </a:r>
            <a:r>
              <a:rPr lang="en-US" sz="2400" i="1" baseline="-25000">
                <a:latin typeface="Times New Roman" panose="02020603050405020304" pitchFamily="18" charset="0"/>
                <a:cs typeface="Times New Roman" panose="02020603050405020304" pitchFamily="18" charset="0"/>
              </a:rPr>
              <a:t>2</a:t>
            </a:r>
            <a:r>
              <a:rPr lang="en-US" sz="2400" i="1">
                <a:latin typeface="Times New Roman" panose="02020603050405020304" pitchFamily="18" charset="0"/>
                <a:cs typeface="Times New Roman" panose="02020603050405020304" pitchFamily="18" charset="0"/>
              </a:rPr>
              <a:t> đều phân tính với tỉ lệ 3 : 1.</a:t>
            </a:r>
          </a:p>
          <a:p>
            <a:pPr>
              <a:lnSpc>
                <a:spcPct val="130000"/>
              </a:lnSpc>
            </a:pPr>
            <a:r>
              <a:rPr lang="en-US" sz="2400" i="0"/>
              <a:t>Do P thuần chủng, F</a:t>
            </a:r>
            <a:r>
              <a:rPr lang="en-US" sz="2400" i="0" baseline="-25000"/>
              <a:t>1</a:t>
            </a:r>
            <a:r>
              <a:rPr lang="en-US" sz="2400" i="0"/>
              <a:t> đồng tính về 1 trong 2 tính trạng của bố hoặc của mẹ nên tính trạng biểu hiện ở F</a:t>
            </a:r>
            <a:r>
              <a:rPr lang="en-US" sz="2400" i="0" baseline="-25000"/>
              <a:t>1</a:t>
            </a:r>
            <a:r>
              <a:rPr lang="en-US" sz="2400" i="0"/>
              <a:t> là tính trạng trội, tính trạng đến F</a:t>
            </a:r>
            <a:r>
              <a:rPr lang="en-US" sz="2400" i="0" baseline="-25000"/>
              <a:t>2</a:t>
            </a:r>
            <a:r>
              <a:rPr lang="en-US" sz="2400" i="0"/>
              <a:t> mới xuất hiện là tính trạng lặn.</a:t>
            </a:r>
          </a:p>
        </p:txBody>
      </p:sp>
    </p:spTree>
    <p:extLst>
      <p:ext uri="{BB962C8B-B14F-4D97-AF65-F5344CB8AC3E}">
        <p14:creationId xmlns:p14="http://schemas.microsoft.com/office/powerpoint/2010/main" val="362070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arn(inVertical)">
                                      <p:cBhvr>
                                        <p:cTn id="16" dur="500"/>
                                        <p:tgtEl>
                                          <p:spTgt spid="5">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arn(inVertical)">
                                      <p:cBhvr>
                                        <p:cTn id="2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629477" y="2171000"/>
            <a:ext cx="6461330" cy="1716996"/>
          </a:xfrm>
        </p:spPr>
        <p:txBody>
          <a:bodyPr/>
          <a:lstStyle/>
          <a:p>
            <a:pPr algn="r">
              <a:lnSpc>
                <a:spcPct val="120000"/>
              </a:lnSpc>
            </a:pPr>
            <a:r>
              <a:rPr lang="en-US" sz="4800"/>
              <a:t>CÁM ƠN CÁC EM ĐÃ THEO DÕI BÀI HỌC</a:t>
            </a:r>
            <a:endParaRPr lang="en-US" sz="4800" dirty="0"/>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3088035" y="3921655"/>
            <a:ext cx="3913015" cy="485399"/>
          </a:xfrm>
        </p:spPr>
        <p:txBody>
          <a:bodyPr/>
          <a:lstStyle/>
          <a:p>
            <a:pPr algn="r"/>
            <a:r>
              <a:rPr lang="en-US" b="1" i="1">
                <a:latin typeface="Times New Roman" panose="02020603050405020304" pitchFamily="18" charset="0"/>
                <a:cs typeface="Times New Roman" panose="02020603050405020304" pitchFamily="18" charset="0"/>
              </a:rPr>
              <a:t>Khoa học tự nhiên 9</a:t>
            </a:r>
            <a:endParaRPr lang="en-US" b="1" i="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ACA8BCD-DDD1-FB7B-FF26-124FB9EE308B}"/>
              </a:ext>
            </a:extLst>
          </p:cNvPr>
          <p:cNvGrpSpPr/>
          <p:nvPr/>
        </p:nvGrpSpPr>
        <p:grpSpPr>
          <a:xfrm>
            <a:off x="481640" y="726386"/>
            <a:ext cx="2823492" cy="676228"/>
            <a:chOff x="945350" y="611792"/>
            <a:chExt cx="3435496" cy="676228"/>
          </a:xfrm>
        </p:grpSpPr>
        <p:sp>
          <p:nvSpPr>
            <p:cNvPr id="5" name="Rectangle: Rounded Corners 4">
              <a:extLst>
                <a:ext uri="{FF2B5EF4-FFF2-40B4-BE49-F238E27FC236}">
                  <a16:creationId xmlns:a16="http://schemas.microsoft.com/office/drawing/2014/main" id="{BECF3C4F-409D-D19D-F858-7D204CF82024}"/>
                </a:ext>
              </a:extLst>
            </p:cNvPr>
            <p:cNvSpPr/>
            <p:nvPr/>
          </p:nvSpPr>
          <p:spPr>
            <a:xfrm rot="21311722">
              <a:off x="945350" y="611792"/>
              <a:ext cx="3357831" cy="676228"/>
            </a:xfrm>
            <a:prstGeom prst="roundRect">
              <a:avLst/>
            </a:prstGeom>
            <a:solidFill>
              <a:srgbClr val="0070C0"/>
            </a:solidFill>
            <a:ln w="28575"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3962E0F-BE2E-7BC9-1A03-82B98E1FCA1A}"/>
                </a:ext>
              </a:extLst>
            </p:cNvPr>
            <p:cNvSpPr txBox="1"/>
            <p:nvPr/>
          </p:nvSpPr>
          <p:spPr>
            <a:xfrm rot="21296516">
              <a:off x="1770901" y="635731"/>
              <a:ext cx="2609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76200" dist="76200" dir="2700000" sx="101000" sy="101000" algn="tl" rotWithShape="0">
                      <a:prstClr val="black">
                        <a:alpha val="40000"/>
                      </a:prstClr>
                    </a:outerShdw>
                  </a:effectLst>
                  <a:uLnTx/>
                  <a:uFillTx/>
                  <a:latin typeface="Arial" panose="020B0604020202020204"/>
                  <a:ea typeface="+mn-ea"/>
                  <a:cs typeface="Arial" panose="020B0604020202020204" pitchFamily="34" charset="0"/>
                </a:rPr>
                <a:t>KẾT THÚC</a:t>
              </a:r>
            </a:p>
          </p:txBody>
        </p:sp>
      </p:grpSp>
      <p:grpSp>
        <p:nvGrpSpPr>
          <p:cNvPr id="7" name="Group 6">
            <a:extLst>
              <a:ext uri="{FF2B5EF4-FFF2-40B4-BE49-F238E27FC236}">
                <a16:creationId xmlns:a16="http://schemas.microsoft.com/office/drawing/2014/main" id="{E882C0CA-6D80-7D01-DEC7-E1568969C475}"/>
              </a:ext>
            </a:extLst>
          </p:cNvPr>
          <p:cNvGrpSpPr/>
          <p:nvPr/>
        </p:nvGrpSpPr>
        <p:grpSpPr>
          <a:xfrm>
            <a:off x="205628" y="744248"/>
            <a:ext cx="914400" cy="914400"/>
            <a:chOff x="5532121" y="2971800"/>
            <a:chExt cx="914400" cy="914400"/>
          </a:xfrm>
        </p:grpSpPr>
        <p:sp>
          <p:nvSpPr>
            <p:cNvPr id="8" name="Oval 7">
              <a:extLst>
                <a:ext uri="{FF2B5EF4-FFF2-40B4-BE49-F238E27FC236}">
                  <a16:creationId xmlns:a16="http://schemas.microsoft.com/office/drawing/2014/main" id="{821BEFAA-3325-516A-B058-A3FC185C6EFA}"/>
                </a:ext>
              </a:extLst>
            </p:cNvPr>
            <p:cNvSpPr/>
            <p:nvPr/>
          </p:nvSpPr>
          <p:spPr>
            <a:xfrm>
              <a:off x="5532121" y="2971800"/>
              <a:ext cx="914400" cy="914400"/>
            </a:xfrm>
            <a:prstGeom prst="ellipse">
              <a:avLst/>
            </a:prstGeom>
            <a:solidFill>
              <a:srgbClr val="0070C0"/>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a:extLst>
                <a:ext uri="{FF2B5EF4-FFF2-40B4-BE49-F238E27FC236}">
                  <a16:creationId xmlns:a16="http://schemas.microsoft.com/office/drawing/2014/main" id="{DB8E058F-C38C-BCDD-9620-690262A1F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559" y="3124238"/>
              <a:ext cx="609524" cy="609524"/>
            </a:xfrm>
            <a:prstGeom prst="rect">
              <a:avLst/>
            </a:prstGeom>
          </p:spPr>
        </p:pic>
        <p:sp>
          <p:nvSpPr>
            <p:cNvPr id="10" name="Oval 9">
              <a:extLst>
                <a:ext uri="{FF2B5EF4-FFF2-40B4-BE49-F238E27FC236}">
                  <a16:creationId xmlns:a16="http://schemas.microsoft.com/office/drawing/2014/main" id="{A9A9B542-A1EB-7301-018F-08E43C935808}"/>
                </a:ext>
              </a:extLst>
            </p:cNvPr>
            <p:cNvSpPr/>
            <p:nvPr/>
          </p:nvSpPr>
          <p:spPr>
            <a:xfrm>
              <a:off x="5690273" y="3126143"/>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3D2220D2-8189-1EDD-9A71-4DC91FB0A3F2}"/>
                </a:ext>
              </a:extLst>
            </p:cNvPr>
            <p:cNvSpPr/>
            <p:nvPr/>
          </p:nvSpPr>
          <p:spPr>
            <a:xfrm>
              <a:off x="6101715" y="318136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0EC47AA5-4DB5-5BBD-2175-F7271C9BFF8B}"/>
                </a:ext>
              </a:extLst>
            </p:cNvPr>
            <p:cNvSpPr/>
            <p:nvPr/>
          </p:nvSpPr>
          <p:spPr>
            <a:xfrm>
              <a:off x="6153151" y="351283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9E886DC4-02AB-1740-B50C-F8E2B7A89C9B}"/>
                </a:ext>
              </a:extLst>
            </p:cNvPr>
            <p:cNvSpPr/>
            <p:nvPr/>
          </p:nvSpPr>
          <p:spPr>
            <a:xfrm>
              <a:off x="5760739" y="3589020"/>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11AECA1F-67DA-2F31-A641-FB8C6AE0DB1A}"/>
                </a:ext>
              </a:extLst>
            </p:cNvPr>
            <p:cNvSpPr/>
            <p:nvPr/>
          </p:nvSpPr>
          <p:spPr>
            <a:xfrm>
              <a:off x="5901671" y="3345189"/>
              <a:ext cx="167621" cy="167621"/>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2" descr="28 Collection Of Boy Reading Book Clipart Png - Read A Book Clipart,  Transparent Png - kindpng">
            <a:extLst>
              <a:ext uri="{FF2B5EF4-FFF2-40B4-BE49-F238E27FC236}">
                <a16:creationId xmlns:a16="http://schemas.microsoft.com/office/drawing/2014/main" id="{6245D36A-E9EA-CBEA-864D-A5DF47C028E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5" b="94348" l="10000" r="90000">
                        <a14:foregroundMark x1="39186" y1="29873" x2="39186" y2="29873"/>
                        <a14:foregroundMark x1="41860" y1="8881" x2="57093" y2="6920"/>
                        <a14:foregroundMark x1="46163" y1="40830" x2="51047" y2="49596"/>
                        <a14:foregroundMark x1="54419" y1="63322" x2="52907" y2="81776"/>
                        <a14:foregroundMark x1="34767" y1="83737" x2="57674" y2="87313"/>
                        <a14:foregroundMark x1="35581" y1="92388" x2="35581" y2="94348"/>
                        <a14:foregroundMark x1="63256" y1="85928" x2="70581" y2="81776"/>
                        <a14:foregroundMark x1="36395" y1="73818" x2="49651" y2="75202"/>
                        <a14:foregroundMark x1="32558" y1="54671" x2="45581" y2="60092"/>
                        <a14:foregroundMark x1="54302" y1="55133" x2="43140" y2="58131"/>
                        <a14:foregroundMark x1="45814" y1="56055" x2="49651" y2="51903"/>
                        <a14:foregroundMark x1="59651" y1="53979" x2="64767" y2="49712"/>
                        <a14:foregroundMark x1="64767" y1="52941" x2="50814" y2="56055"/>
                        <a14:foregroundMark x1="58256" y1="55825" x2="48023" y2="60900"/>
                        <a14:foregroundMark x1="60000" y1="27566" x2="55349" y2="29527"/>
                        <a14:foregroundMark x1="32674" y1="82699" x2="34070" y2="82353"/>
                      </a14:backgroundRemoval>
                    </a14:imgEffect>
                  </a14:imgLayer>
                </a14:imgProps>
              </a:ext>
              <a:ext uri="{28A0092B-C50C-407E-A947-70E740481C1C}">
                <a14:useLocalDpi xmlns:a14="http://schemas.microsoft.com/office/drawing/2010/main" val="0"/>
              </a:ext>
            </a:extLst>
          </a:blip>
          <a:srcRect/>
          <a:stretch>
            <a:fillRect/>
          </a:stretch>
        </p:blipFill>
        <p:spPr bwMode="auto">
          <a:xfrm>
            <a:off x="8546402" y="3029498"/>
            <a:ext cx="3977178" cy="400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6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40" name="TextBox 39">
            <a:extLst>
              <a:ext uri="{FF2B5EF4-FFF2-40B4-BE49-F238E27FC236}">
                <a16:creationId xmlns:a16="http://schemas.microsoft.com/office/drawing/2014/main" id="{DB6A7B18-372B-358B-DCD8-D67CEFAB48E0}"/>
              </a:ext>
            </a:extLst>
          </p:cNvPr>
          <p:cNvSpPr txBox="1"/>
          <p:nvPr/>
        </p:nvSpPr>
        <p:spPr>
          <a:xfrm>
            <a:off x="6922391" y="547300"/>
            <a:ext cx="1062435" cy="400110"/>
          </a:xfrm>
          <a:prstGeom prst="rect">
            <a:avLst/>
          </a:prstGeom>
          <a:noFill/>
        </p:spPr>
        <p:txBody>
          <a:bodyPr wrap="square" rtlCol="0">
            <a:spAutoFit/>
          </a:bodyPr>
          <a:lstStyle/>
          <a:p>
            <a:r>
              <a:rPr lang="en-US" sz="2000" b="1"/>
              <a:t>P</a:t>
            </a:r>
            <a:r>
              <a:rPr lang="en-US" sz="2000" b="1" baseline="-25000"/>
              <a:t>tc</a:t>
            </a:r>
            <a:endParaRPr lang="en-US" sz="2000" b="1"/>
          </a:p>
        </p:txBody>
      </p:sp>
      <p:sp>
        <p:nvSpPr>
          <p:cNvPr id="2" name="TextBox 1">
            <a:extLst>
              <a:ext uri="{FF2B5EF4-FFF2-40B4-BE49-F238E27FC236}">
                <a16:creationId xmlns:a16="http://schemas.microsoft.com/office/drawing/2014/main" id="{53437B9F-3A11-979D-C281-FC7070CD2C88}"/>
              </a:ext>
            </a:extLst>
          </p:cNvPr>
          <p:cNvSpPr txBox="1"/>
          <p:nvPr/>
        </p:nvSpPr>
        <p:spPr>
          <a:xfrm>
            <a:off x="6928102" y="1600132"/>
            <a:ext cx="1062435" cy="400110"/>
          </a:xfrm>
          <a:prstGeom prst="rect">
            <a:avLst/>
          </a:prstGeom>
          <a:noFill/>
        </p:spPr>
        <p:txBody>
          <a:bodyPr wrap="square" rtlCol="0">
            <a:spAutoFit/>
          </a:bodyPr>
          <a:lstStyle/>
          <a:p>
            <a:r>
              <a:rPr lang="en-US" sz="2000" b="1"/>
              <a:t>G</a:t>
            </a:r>
            <a:r>
              <a:rPr lang="en-US" sz="2000" b="1" baseline="-25000"/>
              <a:t>P</a:t>
            </a:r>
            <a:endParaRPr lang="en-US" sz="2000" b="1"/>
          </a:p>
        </p:txBody>
      </p:sp>
      <p:sp>
        <p:nvSpPr>
          <p:cNvPr id="6" name="Flowchart: Connector 5">
            <a:extLst>
              <a:ext uri="{FF2B5EF4-FFF2-40B4-BE49-F238E27FC236}">
                <a16:creationId xmlns:a16="http://schemas.microsoft.com/office/drawing/2014/main" id="{5B503755-865B-CC3B-25F3-D2AB5A416E7C}"/>
              </a:ext>
            </a:extLst>
          </p:cNvPr>
          <p:cNvSpPr/>
          <p:nvPr/>
        </p:nvSpPr>
        <p:spPr>
          <a:xfrm>
            <a:off x="8039526" y="161200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9" name="Flowchart: Connector 8">
            <a:extLst>
              <a:ext uri="{FF2B5EF4-FFF2-40B4-BE49-F238E27FC236}">
                <a16:creationId xmlns:a16="http://schemas.microsoft.com/office/drawing/2014/main" id="{68E04D00-EB37-7BD2-C147-F6E8A6E509B7}"/>
              </a:ext>
            </a:extLst>
          </p:cNvPr>
          <p:cNvSpPr/>
          <p:nvPr/>
        </p:nvSpPr>
        <p:spPr>
          <a:xfrm>
            <a:off x="8413578" y="161200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0" name="Flowchart: Connector 9">
            <a:extLst>
              <a:ext uri="{FF2B5EF4-FFF2-40B4-BE49-F238E27FC236}">
                <a16:creationId xmlns:a16="http://schemas.microsoft.com/office/drawing/2014/main" id="{0A74B102-E0AC-7334-223D-8E5ADEF47A54}"/>
              </a:ext>
            </a:extLst>
          </p:cNvPr>
          <p:cNvSpPr/>
          <p:nvPr/>
        </p:nvSpPr>
        <p:spPr>
          <a:xfrm>
            <a:off x="10113054" y="161200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1" name="Flowchart: Connector 10">
            <a:extLst>
              <a:ext uri="{FF2B5EF4-FFF2-40B4-BE49-F238E27FC236}">
                <a16:creationId xmlns:a16="http://schemas.microsoft.com/office/drawing/2014/main" id="{101DDB3C-ECC0-B076-2D12-09A3AF224239}"/>
              </a:ext>
            </a:extLst>
          </p:cNvPr>
          <p:cNvSpPr/>
          <p:nvPr/>
        </p:nvSpPr>
        <p:spPr>
          <a:xfrm>
            <a:off x="10487106" y="161200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2" name="TextBox 11">
            <a:extLst>
              <a:ext uri="{FF2B5EF4-FFF2-40B4-BE49-F238E27FC236}">
                <a16:creationId xmlns:a16="http://schemas.microsoft.com/office/drawing/2014/main" id="{98E88BBC-E2B1-E3A7-BE4E-FEAF2A3688FD}"/>
              </a:ext>
            </a:extLst>
          </p:cNvPr>
          <p:cNvSpPr txBox="1"/>
          <p:nvPr/>
        </p:nvSpPr>
        <p:spPr>
          <a:xfrm>
            <a:off x="8232747" y="2708150"/>
            <a:ext cx="2885595" cy="369332"/>
          </a:xfrm>
          <a:prstGeom prst="rect">
            <a:avLst/>
          </a:prstGeom>
          <a:noFill/>
        </p:spPr>
        <p:txBody>
          <a:bodyPr wrap="square" rtlCol="0">
            <a:spAutoFit/>
          </a:bodyPr>
          <a:lstStyle/>
          <a:p>
            <a:r>
              <a:rPr lang="en-US"/>
              <a:t>100% Cây hoa tím (Aa)</a:t>
            </a:r>
          </a:p>
        </p:txBody>
      </p:sp>
      <p:pic>
        <p:nvPicPr>
          <p:cNvPr id="38" name="Picture 2" descr="Gregor Mendel - Genetics, Peas, Experiments | Britannica">
            <a:extLst>
              <a:ext uri="{FF2B5EF4-FFF2-40B4-BE49-F238E27FC236}">
                <a16:creationId xmlns:a16="http://schemas.microsoft.com/office/drawing/2014/main" id="{0C7C3A01-15BD-9B8C-54E2-CBD15C6F30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9243969" y="597297"/>
            <a:ext cx="502552" cy="121495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Gregor Mendel - Genetics, Peas, Experiments | Britannica">
            <a:extLst>
              <a:ext uri="{FF2B5EF4-FFF2-40B4-BE49-F238E27FC236}">
                <a16:creationId xmlns:a16="http://schemas.microsoft.com/office/drawing/2014/main" id="{52A4FA1A-AA5A-7F19-F291-C107F0B4A6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7938921" y="261112"/>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Gregor Mendel - Genetics, Peas, Experiments | Britannica">
            <a:extLst>
              <a:ext uri="{FF2B5EF4-FFF2-40B4-BE49-F238E27FC236}">
                <a16:creationId xmlns:a16="http://schemas.microsoft.com/office/drawing/2014/main" id="{2D928999-2A76-1BC2-C52A-CD2AA1F3C5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10124763" y="274847"/>
            <a:ext cx="850008" cy="866623"/>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8F5C2BDA-6F2A-0E60-540E-629194E34BDB}"/>
              </a:ext>
            </a:extLst>
          </p:cNvPr>
          <p:cNvSpPr txBox="1"/>
          <p:nvPr/>
        </p:nvSpPr>
        <p:spPr>
          <a:xfrm>
            <a:off x="7421463" y="1180586"/>
            <a:ext cx="1969046" cy="369332"/>
          </a:xfrm>
          <a:prstGeom prst="rect">
            <a:avLst/>
          </a:prstGeom>
          <a:noFill/>
        </p:spPr>
        <p:txBody>
          <a:bodyPr wrap="square" rtlCol="0">
            <a:spAutoFit/>
          </a:bodyPr>
          <a:lstStyle/>
          <a:p>
            <a:r>
              <a:rPr lang="en-US"/>
              <a:t>Cây hoa tím (AA)</a:t>
            </a:r>
          </a:p>
        </p:txBody>
      </p:sp>
      <p:sp>
        <p:nvSpPr>
          <p:cNvPr id="44" name="TextBox 43">
            <a:extLst>
              <a:ext uri="{FF2B5EF4-FFF2-40B4-BE49-F238E27FC236}">
                <a16:creationId xmlns:a16="http://schemas.microsoft.com/office/drawing/2014/main" id="{870AEA42-5D8E-0A71-2A94-B10AB3AC6FCF}"/>
              </a:ext>
            </a:extLst>
          </p:cNvPr>
          <p:cNvSpPr txBox="1"/>
          <p:nvPr/>
        </p:nvSpPr>
        <p:spPr>
          <a:xfrm>
            <a:off x="9675545" y="1175205"/>
            <a:ext cx="2105887" cy="369332"/>
          </a:xfrm>
          <a:prstGeom prst="rect">
            <a:avLst/>
          </a:prstGeom>
          <a:noFill/>
        </p:spPr>
        <p:txBody>
          <a:bodyPr wrap="square" rtlCol="0">
            <a:spAutoFit/>
          </a:bodyPr>
          <a:lstStyle/>
          <a:p>
            <a:r>
              <a:rPr lang="en-US"/>
              <a:t>Cây hoa trắng (aa)</a:t>
            </a:r>
          </a:p>
        </p:txBody>
      </p:sp>
      <p:pic>
        <p:nvPicPr>
          <p:cNvPr id="45" name="Picture 4" descr="Gregor Mendel - Genetics, Peas, Experiments | Britannica">
            <a:extLst>
              <a:ext uri="{FF2B5EF4-FFF2-40B4-BE49-F238E27FC236}">
                <a16:creationId xmlns:a16="http://schemas.microsoft.com/office/drawing/2014/main" id="{39BD8FE3-E5E9-2254-FE7B-C62759BE2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9093652" y="1787233"/>
            <a:ext cx="990246" cy="896151"/>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D6A9572D-469A-B190-AE61-AEE5526DB935}"/>
              </a:ext>
            </a:extLst>
          </p:cNvPr>
          <p:cNvSpPr txBox="1"/>
          <p:nvPr/>
        </p:nvSpPr>
        <p:spPr>
          <a:xfrm>
            <a:off x="6922390" y="2696622"/>
            <a:ext cx="1062435" cy="400110"/>
          </a:xfrm>
          <a:prstGeom prst="rect">
            <a:avLst/>
          </a:prstGeom>
          <a:noFill/>
        </p:spPr>
        <p:txBody>
          <a:bodyPr wrap="square" rtlCol="0">
            <a:spAutoFit/>
          </a:bodyPr>
          <a:lstStyle/>
          <a:p>
            <a:r>
              <a:rPr lang="en-US" sz="2000" b="1"/>
              <a:t>F</a:t>
            </a:r>
            <a:r>
              <a:rPr lang="en-US" sz="2000" b="1" baseline="-25000"/>
              <a:t>1</a:t>
            </a:r>
            <a:endParaRPr lang="en-US" sz="2000" b="1"/>
          </a:p>
        </p:txBody>
      </p:sp>
      <p:sp>
        <p:nvSpPr>
          <p:cNvPr id="47" name="Flowchart: Connector 46">
            <a:extLst>
              <a:ext uri="{FF2B5EF4-FFF2-40B4-BE49-F238E27FC236}">
                <a16:creationId xmlns:a16="http://schemas.microsoft.com/office/drawing/2014/main" id="{97E0E982-DF20-FD42-D432-0C2B31798361}"/>
              </a:ext>
            </a:extLst>
          </p:cNvPr>
          <p:cNvSpPr/>
          <p:nvPr/>
        </p:nvSpPr>
        <p:spPr>
          <a:xfrm>
            <a:off x="9004332" y="3135774"/>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48" name="Flowchart: Connector 47">
            <a:extLst>
              <a:ext uri="{FF2B5EF4-FFF2-40B4-BE49-F238E27FC236}">
                <a16:creationId xmlns:a16="http://schemas.microsoft.com/office/drawing/2014/main" id="{B63C2C70-4F78-1BA1-FA9A-AEE31EB7E687}"/>
              </a:ext>
            </a:extLst>
          </p:cNvPr>
          <p:cNvSpPr/>
          <p:nvPr/>
        </p:nvSpPr>
        <p:spPr>
          <a:xfrm>
            <a:off x="9004332" y="3590452"/>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49" name="Flowchart: Connector 48">
            <a:extLst>
              <a:ext uri="{FF2B5EF4-FFF2-40B4-BE49-F238E27FC236}">
                <a16:creationId xmlns:a16="http://schemas.microsoft.com/office/drawing/2014/main" id="{A954319C-7DA4-E0A5-E791-72987B171627}"/>
              </a:ext>
            </a:extLst>
          </p:cNvPr>
          <p:cNvSpPr/>
          <p:nvPr/>
        </p:nvSpPr>
        <p:spPr>
          <a:xfrm>
            <a:off x="9652961" y="3132280"/>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0" name="Flowchart: Connector 49">
            <a:extLst>
              <a:ext uri="{FF2B5EF4-FFF2-40B4-BE49-F238E27FC236}">
                <a16:creationId xmlns:a16="http://schemas.microsoft.com/office/drawing/2014/main" id="{2947229B-23A4-960A-1569-36F3C92E03FB}"/>
              </a:ext>
            </a:extLst>
          </p:cNvPr>
          <p:cNvSpPr/>
          <p:nvPr/>
        </p:nvSpPr>
        <p:spPr>
          <a:xfrm>
            <a:off x="9646104" y="360204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1" name="TextBox 50">
            <a:extLst>
              <a:ext uri="{FF2B5EF4-FFF2-40B4-BE49-F238E27FC236}">
                <a16:creationId xmlns:a16="http://schemas.microsoft.com/office/drawing/2014/main" id="{26874A43-6156-F874-5104-90BF8CE4CEDD}"/>
              </a:ext>
            </a:extLst>
          </p:cNvPr>
          <p:cNvSpPr txBox="1"/>
          <p:nvPr/>
        </p:nvSpPr>
        <p:spPr>
          <a:xfrm>
            <a:off x="6918867" y="3340380"/>
            <a:ext cx="1062435" cy="400110"/>
          </a:xfrm>
          <a:prstGeom prst="rect">
            <a:avLst/>
          </a:prstGeom>
          <a:noFill/>
        </p:spPr>
        <p:txBody>
          <a:bodyPr wrap="square" rtlCol="0">
            <a:spAutoFit/>
          </a:bodyPr>
          <a:lstStyle/>
          <a:p>
            <a:r>
              <a:rPr lang="en-US" sz="2000" b="1"/>
              <a:t>G</a:t>
            </a:r>
            <a:r>
              <a:rPr lang="en-US" sz="2000" b="1" baseline="-25000"/>
              <a:t>F1</a:t>
            </a:r>
            <a:endParaRPr lang="en-US" sz="2000" b="1"/>
          </a:p>
        </p:txBody>
      </p:sp>
      <p:graphicFrame>
        <p:nvGraphicFramePr>
          <p:cNvPr id="52" name="Table 51">
            <a:extLst>
              <a:ext uri="{FF2B5EF4-FFF2-40B4-BE49-F238E27FC236}">
                <a16:creationId xmlns:a16="http://schemas.microsoft.com/office/drawing/2014/main" id="{3672CB7E-EB82-0C8F-31D0-1DC7283D68EA}"/>
              </a:ext>
            </a:extLst>
          </p:cNvPr>
          <p:cNvGraphicFramePr>
            <a:graphicFrameLocks noGrp="1"/>
          </p:cNvGraphicFramePr>
          <p:nvPr>
            <p:extLst>
              <p:ext uri="{D42A27DB-BD31-4B8C-83A1-F6EECF244321}">
                <p14:modId xmlns:p14="http://schemas.microsoft.com/office/powerpoint/2010/main" val="2404150746"/>
              </p:ext>
            </p:extLst>
          </p:nvPr>
        </p:nvGraphicFramePr>
        <p:xfrm>
          <a:off x="8322363" y="4056349"/>
          <a:ext cx="2555070" cy="1886588"/>
        </p:xfrm>
        <a:graphic>
          <a:graphicData uri="http://schemas.openxmlformats.org/drawingml/2006/table">
            <a:tbl>
              <a:tblPr firstRow="1" bandRow="1">
                <a:tableStyleId>{5C22544A-7EE6-4342-B048-85BDC9FD1C3A}</a:tableStyleId>
              </a:tblPr>
              <a:tblGrid>
                <a:gridCol w="1277535">
                  <a:extLst>
                    <a:ext uri="{9D8B030D-6E8A-4147-A177-3AD203B41FA5}">
                      <a16:colId xmlns:a16="http://schemas.microsoft.com/office/drawing/2014/main" val="2513358870"/>
                    </a:ext>
                  </a:extLst>
                </a:gridCol>
                <a:gridCol w="1277535">
                  <a:extLst>
                    <a:ext uri="{9D8B030D-6E8A-4147-A177-3AD203B41FA5}">
                      <a16:colId xmlns:a16="http://schemas.microsoft.com/office/drawing/2014/main" val="2224119912"/>
                    </a:ext>
                  </a:extLst>
                </a:gridCol>
              </a:tblGrid>
              <a:tr h="943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943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pic>
        <p:nvPicPr>
          <p:cNvPr id="53" name="Picture 4" descr="Gregor Mendel - Genetics, Peas, Experiments | Britannica">
            <a:extLst>
              <a:ext uri="{FF2B5EF4-FFF2-40B4-BE49-F238E27FC236}">
                <a16:creationId xmlns:a16="http://schemas.microsoft.com/office/drawing/2014/main" id="{749FD1A7-6C14-E9F8-D8AF-C4EEC151CC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413578" y="4072733"/>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Gregor Mendel - Genetics, Peas, Experiments | Britannica">
            <a:extLst>
              <a:ext uri="{FF2B5EF4-FFF2-40B4-BE49-F238E27FC236}">
                <a16:creationId xmlns:a16="http://schemas.microsoft.com/office/drawing/2014/main" id="{AC68233A-EE8B-BFB2-4EB4-87FAB5491C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9858597" y="4097550"/>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Gregor Mendel - Genetics, Peas, Experiments | Britannica">
            <a:extLst>
              <a:ext uri="{FF2B5EF4-FFF2-40B4-BE49-F238E27FC236}">
                <a16:creationId xmlns:a16="http://schemas.microsoft.com/office/drawing/2014/main" id="{9FCDF191-1581-E0FC-3138-2923E1679C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434044" y="5009805"/>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Gregor Mendel - Genetics, Peas, Experiments | Britannica">
            <a:extLst>
              <a:ext uri="{FF2B5EF4-FFF2-40B4-BE49-F238E27FC236}">
                <a16:creationId xmlns:a16="http://schemas.microsoft.com/office/drawing/2014/main" id="{B1C1352D-39B9-9BCF-4774-1B6A237D9D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15488" y="5024568"/>
            <a:ext cx="850008" cy="866623"/>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D6D2D08B-72CE-EAD4-FF92-193ED7F664F3}"/>
              </a:ext>
            </a:extLst>
          </p:cNvPr>
          <p:cNvSpPr txBox="1"/>
          <p:nvPr/>
        </p:nvSpPr>
        <p:spPr>
          <a:xfrm>
            <a:off x="9106741" y="4599552"/>
            <a:ext cx="523201" cy="369332"/>
          </a:xfrm>
          <a:prstGeom prst="rect">
            <a:avLst/>
          </a:prstGeom>
          <a:noFill/>
        </p:spPr>
        <p:txBody>
          <a:bodyPr wrap="square" rtlCol="0">
            <a:spAutoFit/>
          </a:bodyPr>
          <a:lstStyle/>
          <a:p>
            <a:r>
              <a:rPr lang="en-US"/>
              <a:t>AA</a:t>
            </a:r>
          </a:p>
        </p:txBody>
      </p:sp>
      <p:sp>
        <p:nvSpPr>
          <p:cNvPr id="59" name="TextBox 58">
            <a:extLst>
              <a:ext uri="{FF2B5EF4-FFF2-40B4-BE49-F238E27FC236}">
                <a16:creationId xmlns:a16="http://schemas.microsoft.com/office/drawing/2014/main" id="{AA82056F-CA8A-F96F-7602-8E8EA1C53765}"/>
              </a:ext>
            </a:extLst>
          </p:cNvPr>
          <p:cNvSpPr txBox="1"/>
          <p:nvPr/>
        </p:nvSpPr>
        <p:spPr>
          <a:xfrm>
            <a:off x="9605306" y="4607011"/>
            <a:ext cx="523201" cy="369332"/>
          </a:xfrm>
          <a:prstGeom prst="rect">
            <a:avLst/>
          </a:prstGeom>
          <a:noFill/>
        </p:spPr>
        <p:txBody>
          <a:bodyPr wrap="square" rtlCol="0">
            <a:spAutoFit/>
          </a:bodyPr>
          <a:lstStyle/>
          <a:p>
            <a:r>
              <a:rPr lang="en-US"/>
              <a:t>Aa</a:t>
            </a:r>
          </a:p>
        </p:txBody>
      </p:sp>
      <p:sp>
        <p:nvSpPr>
          <p:cNvPr id="60" name="TextBox 59">
            <a:extLst>
              <a:ext uri="{FF2B5EF4-FFF2-40B4-BE49-F238E27FC236}">
                <a16:creationId xmlns:a16="http://schemas.microsoft.com/office/drawing/2014/main" id="{0E19419F-78B5-8E26-A888-0F56A1AA5D26}"/>
              </a:ext>
            </a:extLst>
          </p:cNvPr>
          <p:cNvSpPr txBox="1"/>
          <p:nvPr/>
        </p:nvSpPr>
        <p:spPr>
          <a:xfrm>
            <a:off x="9122903" y="5536624"/>
            <a:ext cx="523201" cy="369332"/>
          </a:xfrm>
          <a:prstGeom prst="rect">
            <a:avLst/>
          </a:prstGeom>
          <a:noFill/>
        </p:spPr>
        <p:txBody>
          <a:bodyPr wrap="square" rtlCol="0">
            <a:spAutoFit/>
          </a:bodyPr>
          <a:lstStyle/>
          <a:p>
            <a:r>
              <a:rPr lang="en-US"/>
              <a:t>AA</a:t>
            </a:r>
          </a:p>
        </p:txBody>
      </p:sp>
      <p:sp>
        <p:nvSpPr>
          <p:cNvPr id="61" name="TextBox 60">
            <a:extLst>
              <a:ext uri="{FF2B5EF4-FFF2-40B4-BE49-F238E27FC236}">
                <a16:creationId xmlns:a16="http://schemas.microsoft.com/office/drawing/2014/main" id="{B85A2E43-4CEF-C143-AED5-F6C9920CBEC5}"/>
              </a:ext>
            </a:extLst>
          </p:cNvPr>
          <p:cNvSpPr txBox="1"/>
          <p:nvPr/>
        </p:nvSpPr>
        <p:spPr>
          <a:xfrm>
            <a:off x="9644615" y="5532497"/>
            <a:ext cx="523201" cy="369332"/>
          </a:xfrm>
          <a:prstGeom prst="rect">
            <a:avLst/>
          </a:prstGeom>
          <a:noFill/>
        </p:spPr>
        <p:txBody>
          <a:bodyPr wrap="square" rtlCol="0">
            <a:spAutoFit/>
          </a:bodyPr>
          <a:lstStyle/>
          <a:p>
            <a:r>
              <a:rPr lang="en-US"/>
              <a:t>aa</a:t>
            </a:r>
          </a:p>
        </p:txBody>
      </p:sp>
      <p:sp>
        <p:nvSpPr>
          <p:cNvPr id="62" name="TextBox 61">
            <a:extLst>
              <a:ext uri="{FF2B5EF4-FFF2-40B4-BE49-F238E27FC236}">
                <a16:creationId xmlns:a16="http://schemas.microsoft.com/office/drawing/2014/main" id="{B9B589BE-1346-D35A-8511-140CC40B98A3}"/>
              </a:ext>
            </a:extLst>
          </p:cNvPr>
          <p:cNvSpPr txBox="1"/>
          <p:nvPr/>
        </p:nvSpPr>
        <p:spPr>
          <a:xfrm>
            <a:off x="7981302" y="5994904"/>
            <a:ext cx="3506000" cy="369332"/>
          </a:xfrm>
          <a:prstGeom prst="rect">
            <a:avLst/>
          </a:prstGeom>
          <a:noFill/>
        </p:spPr>
        <p:txBody>
          <a:bodyPr wrap="square" rtlCol="0">
            <a:spAutoFit/>
          </a:bodyPr>
          <a:lstStyle/>
          <a:p>
            <a:pPr algn="ctr"/>
            <a:r>
              <a:rPr lang="en-US"/>
              <a:t>3 cây hoa tím : 1 cây hoa trắng</a:t>
            </a:r>
          </a:p>
        </p:txBody>
      </p:sp>
      <p:sp>
        <p:nvSpPr>
          <p:cNvPr id="63" name="TextBox 62">
            <a:extLst>
              <a:ext uri="{FF2B5EF4-FFF2-40B4-BE49-F238E27FC236}">
                <a16:creationId xmlns:a16="http://schemas.microsoft.com/office/drawing/2014/main" id="{769271FD-46AE-EB21-8848-542DC717C949}"/>
              </a:ext>
            </a:extLst>
          </p:cNvPr>
          <p:cNvSpPr txBox="1"/>
          <p:nvPr/>
        </p:nvSpPr>
        <p:spPr>
          <a:xfrm>
            <a:off x="6928101" y="3936028"/>
            <a:ext cx="1062435" cy="400110"/>
          </a:xfrm>
          <a:prstGeom prst="rect">
            <a:avLst/>
          </a:prstGeom>
          <a:noFill/>
        </p:spPr>
        <p:txBody>
          <a:bodyPr wrap="square" rtlCol="0">
            <a:spAutoFit/>
          </a:bodyPr>
          <a:lstStyle/>
          <a:p>
            <a:r>
              <a:rPr lang="en-US" sz="2000" b="1"/>
              <a:t>F</a:t>
            </a:r>
            <a:r>
              <a:rPr lang="en-US" sz="2000" b="1" baseline="-25000"/>
              <a:t>2</a:t>
            </a:r>
            <a:endParaRPr lang="en-US" sz="2000" b="1"/>
          </a:p>
        </p:txBody>
      </p:sp>
      <p:sp>
        <p:nvSpPr>
          <p:cNvPr id="3073" name="TextBox 3072">
            <a:extLst>
              <a:ext uri="{FF2B5EF4-FFF2-40B4-BE49-F238E27FC236}">
                <a16:creationId xmlns:a16="http://schemas.microsoft.com/office/drawing/2014/main" id="{FE4C46FD-1B6D-1805-8458-1FADB2A0F6B5}"/>
              </a:ext>
            </a:extLst>
          </p:cNvPr>
          <p:cNvSpPr txBox="1"/>
          <p:nvPr/>
        </p:nvSpPr>
        <p:spPr>
          <a:xfrm>
            <a:off x="1108524" y="2128812"/>
            <a:ext cx="5439317" cy="1386225"/>
          </a:xfrm>
          <a:prstGeom prst="roundRect">
            <a:avLst>
              <a:gd name="adj" fmla="val 9185"/>
            </a:avLst>
          </a:prstGeom>
          <a:solidFill>
            <a:srgbClr val="FFEFEF"/>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 thuần chủng, F₁ đồng tính (con lai đồng nhất về một loại kiểu hình), tính trạng thu được ở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2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là tính trạng trội</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3075" name="TextBox 3074">
            <a:extLst>
              <a:ext uri="{FF2B5EF4-FFF2-40B4-BE49-F238E27FC236}">
                <a16:creationId xmlns:a16="http://schemas.microsoft.com/office/drawing/2014/main" id="{139416E5-E9CD-5F46-8F75-DEDB88AE12AD}"/>
              </a:ext>
            </a:extLst>
          </p:cNvPr>
          <p:cNvSpPr txBox="1"/>
          <p:nvPr/>
        </p:nvSpPr>
        <p:spPr>
          <a:xfrm>
            <a:off x="1108451" y="4839147"/>
            <a:ext cx="5435800" cy="942569"/>
          </a:xfrm>
          <a:prstGeom prst="roundRect">
            <a:avLst>
              <a:gd name="adj" fmla="val 9185"/>
            </a:avLst>
          </a:prstGeom>
          <a:solidFill>
            <a:schemeClr val="accent6">
              <a:lumMod val="20000"/>
              <a:lumOff val="80000"/>
            </a:schemeClr>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Kết quả này được Mendel giải thích bằng sự phân li của cặp nhân tố di truyền (cặp allele).</a:t>
            </a:r>
            <a:endParaRPr lang="en-US"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3076" name="TextBox 3075">
            <a:extLst>
              <a:ext uri="{FF2B5EF4-FFF2-40B4-BE49-F238E27FC236}">
                <a16:creationId xmlns:a16="http://schemas.microsoft.com/office/drawing/2014/main" id="{209B7F40-E75A-25D3-25A7-0E521F9CB8DA}"/>
              </a:ext>
            </a:extLst>
          </p:cNvPr>
          <p:cNvSpPr txBox="1"/>
          <p:nvPr/>
        </p:nvSpPr>
        <p:spPr>
          <a:xfrm>
            <a:off x="1108525" y="3705844"/>
            <a:ext cx="5453544" cy="942569"/>
          </a:xfrm>
          <a:prstGeom prst="roundRect">
            <a:avLst>
              <a:gd name="adj" fmla="val 9185"/>
            </a:avLst>
          </a:prstGeom>
          <a:solidFill>
            <a:schemeClr val="accent4">
              <a:lumMod val="20000"/>
              <a:lumOff val="80000"/>
            </a:schemeClr>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2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phân tính (có cả tính trạng trội và tính trạng lặn) với tỉ lệ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3 trội : 1 lặn.</a:t>
            </a:r>
            <a:endParaRPr lang="en-US"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898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id="{165622A9-D31D-96CE-C52F-D8737F8AF5DA}"/>
              </a:ext>
            </a:extLst>
          </p:cNvPr>
          <p:cNvGrpSpPr/>
          <p:nvPr/>
        </p:nvGrpSpPr>
        <p:grpSpPr>
          <a:xfrm>
            <a:off x="4002091" y="1757463"/>
            <a:ext cx="7797222" cy="1078229"/>
            <a:chOff x="1094862" y="5307264"/>
            <a:chExt cx="7797222" cy="1078229"/>
          </a:xfrm>
        </p:grpSpPr>
        <p:sp>
          <p:nvSpPr>
            <p:cNvPr id="4" name="Rectangle: Rounded Corners 3">
              <a:extLst>
                <a:ext uri="{FF2B5EF4-FFF2-40B4-BE49-F238E27FC236}">
                  <a16:creationId xmlns:a16="http://schemas.microsoft.com/office/drawing/2014/main" id="{F8EC3865-E9BC-FC8D-65E0-6ADC4CB1B53D}"/>
                </a:ext>
              </a:extLst>
            </p:cNvPr>
            <p:cNvSpPr/>
            <p:nvPr/>
          </p:nvSpPr>
          <p:spPr>
            <a:xfrm>
              <a:off x="1436112" y="5486400"/>
              <a:ext cx="7455972" cy="89909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C7C2505-9088-B21C-A053-F8B68656181C}"/>
                </a:ext>
              </a:extLst>
            </p:cNvPr>
            <p:cNvSpPr txBox="1"/>
            <p:nvPr/>
          </p:nvSpPr>
          <p:spPr>
            <a:xfrm>
              <a:off x="1893550" y="5444640"/>
              <a:ext cx="6935846"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Giải thích vì sao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hình thành được hai loại giao tử;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thu được bốn tổ hợp giao tử 1 với tỉ lệ kiểu hình 3 trội : 1 lặn.</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id="{3DDE26EF-FE52-402C-253A-B2056B54049D}"/>
              </a:ext>
            </a:extLst>
          </p:cNvPr>
          <p:cNvSpPr/>
          <p:nvPr/>
        </p:nvSpPr>
        <p:spPr>
          <a:xfrm>
            <a:off x="7593597" y="2973067"/>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6" name="TextBox 5">
            <a:extLst>
              <a:ext uri="{FF2B5EF4-FFF2-40B4-BE49-F238E27FC236}">
                <a16:creationId xmlns:a16="http://schemas.microsoft.com/office/drawing/2014/main" id="{DEE37F56-CB3E-0526-B692-5AF66452D88B}"/>
              </a:ext>
            </a:extLst>
          </p:cNvPr>
          <p:cNvSpPr txBox="1"/>
          <p:nvPr/>
        </p:nvSpPr>
        <p:spPr>
          <a:xfrm>
            <a:off x="4343341" y="3490710"/>
            <a:ext cx="7231052"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 F</a:t>
            </a:r>
            <a:r>
              <a:rPr lang="vi-VN" b="1" baseline="-25000"/>
              <a:t>1</a:t>
            </a:r>
            <a:r>
              <a:rPr lang="vi-VN" b="1"/>
              <a:t> hình thành được hai loại giao tử vì: </a:t>
            </a:r>
            <a:r>
              <a:rPr lang="vi-VN"/>
              <a:t>Cơ thể F</a:t>
            </a:r>
            <a:r>
              <a:rPr lang="vi-VN" baseline="-25000"/>
              <a:t>1</a:t>
            </a:r>
            <a:r>
              <a:rPr lang="vi-VN"/>
              <a:t> chứa 2 nhân tố di truyền (2 allele) khác nhau (một của bố, một của mẹ), khi giảm phân hình thành giao tử có sự phân li đồng đều của các nhân tố di truyền này về 2 cực của tế bào nên đã hình thành được hai loại giao tử (một loại giao tử chứa nhân tố di truyền này, một loại giao tử chứa nhân tố di truyền còn lại).</a:t>
            </a:r>
            <a:endParaRPr lang="en-US"/>
          </a:p>
        </p:txBody>
      </p:sp>
    </p:spTree>
    <p:extLst>
      <p:ext uri="{BB962C8B-B14F-4D97-AF65-F5344CB8AC3E}">
        <p14:creationId xmlns:p14="http://schemas.microsoft.com/office/powerpoint/2010/main" val="125333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id="{165622A9-D31D-96CE-C52F-D8737F8AF5DA}"/>
              </a:ext>
            </a:extLst>
          </p:cNvPr>
          <p:cNvGrpSpPr/>
          <p:nvPr/>
        </p:nvGrpSpPr>
        <p:grpSpPr>
          <a:xfrm>
            <a:off x="4002091" y="1757463"/>
            <a:ext cx="7797222" cy="1078229"/>
            <a:chOff x="1094862" y="5307264"/>
            <a:chExt cx="7797222" cy="1078229"/>
          </a:xfrm>
        </p:grpSpPr>
        <p:sp>
          <p:nvSpPr>
            <p:cNvPr id="4" name="Rectangle: Rounded Corners 3">
              <a:extLst>
                <a:ext uri="{FF2B5EF4-FFF2-40B4-BE49-F238E27FC236}">
                  <a16:creationId xmlns:a16="http://schemas.microsoft.com/office/drawing/2014/main" id="{F8EC3865-E9BC-FC8D-65E0-6ADC4CB1B53D}"/>
                </a:ext>
              </a:extLst>
            </p:cNvPr>
            <p:cNvSpPr/>
            <p:nvPr/>
          </p:nvSpPr>
          <p:spPr>
            <a:xfrm>
              <a:off x="1436112" y="5486400"/>
              <a:ext cx="7455972" cy="89909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C7C2505-9088-B21C-A053-F8B68656181C}"/>
                </a:ext>
              </a:extLst>
            </p:cNvPr>
            <p:cNvSpPr txBox="1"/>
            <p:nvPr/>
          </p:nvSpPr>
          <p:spPr>
            <a:xfrm>
              <a:off x="1893550" y="5444640"/>
              <a:ext cx="6935846"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Giải thích vì sao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hình thành được hai loại giao tử;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thu được bốn tổ hợp giao tử 1 với tỉ lệ kiểu hình 3 trội : 1 lặn.</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id="{3DDE26EF-FE52-402C-253A-B2056B54049D}"/>
              </a:ext>
            </a:extLst>
          </p:cNvPr>
          <p:cNvSpPr/>
          <p:nvPr/>
        </p:nvSpPr>
        <p:spPr>
          <a:xfrm>
            <a:off x="7593597" y="2973067"/>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9" name="TextBox 8">
            <a:extLst>
              <a:ext uri="{FF2B5EF4-FFF2-40B4-BE49-F238E27FC236}">
                <a16:creationId xmlns:a16="http://schemas.microsoft.com/office/drawing/2014/main" id="{3BE7D8F9-B6F1-7EDA-C686-5874775294AD}"/>
              </a:ext>
            </a:extLst>
          </p:cNvPr>
          <p:cNvSpPr txBox="1"/>
          <p:nvPr/>
        </p:nvSpPr>
        <p:spPr>
          <a:xfrm>
            <a:off x="4072491" y="3453548"/>
            <a:ext cx="7601535"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 F</a:t>
            </a:r>
            <a:r>
              <a:rPr lang="vi-VN" b="1" baseline="-25000"/>
              <a:t>2</a:t>
            </a:r>
            <a:r>
              <a:rPr lang="vi-VN" b="1"/>
              <a:t> thu được bốn tổ hợp giao tử với kiểu hình 3 trội : 1 lặn vì:</a:t>
            </a:r>
          </a:p>
          <a:p>
            <a:r>
              <a:rPr lang="en-US" i="0"/>
              <a:t>    </a:t>
            </a:r>
            <a:r>
              <a:rPr lang="vi-VN" i="0"/>
              <a:t>+</a:t>
            </a:r>
            <a:r>
              <a:rPr lang="vi-VN"/>
              <a:t> Khi cơ thể F</a:t>
            </a:r>
            <a:r>
              <a:rPr lang="vi-VN" baseline="-25000"/>
              <a:t>1</a:t>
            </a:r>
            <a:r>
              <a:rPr lang="vi-VN"/>
              <a:t> mang 2 allele khác nhau giảm phân tạo giao tử, các allele này đã phân li đồng đều và đi về các giao tử nên 50% số giao tử chứa allele này, còn 50% giao tử chứa allele kia.</a:t>
            </a:r>
          </a:p>
          <a:p>
            <a:r>
              <a:rPr lang="en-US" i="0"/>
              <a:t>    </a:t>
            </a:r>
            <a:r>
              <a:rPr lang="vi-VN" i="0"/>
              <a:t>+</a:t>
            </a:r>
            <a:r>
              <a:rPr lang="vi-VN"/>
              <a:t> Sự tổ hợp tự do và ngẫu nhiên của các loại giao tử khi thụ tinh đã thu được F</a:t>
            </a:r>
            <a:r>
              <a:rPr lang="vi-VN" baseline="-25000"/>
              <a:t>2</a:t>
            </a:r>
            <a:r>
              <a:rPr lang="vi-VN"/>
              <a:t> bốn tổ hợp giao tử với kiểu hình 3 trội : 1 lặn.</a:t>
            </a:r>
            <a:endParaRPr lang="en-US"/>
          </a:p>
        </p:txBody>
      </p:sp>
    </p:spTree>
    <p:extLst>
      <p:ext uri="{BB962C8B-B14F-4D97-AF65-F5344CB8AC3E}">
        <p14:creationId xmlns:p14="http://schemas.microsoft.com/office/powerpoint/2010/main" val="100526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id="{165622A9-D31D-96CE-C52F-D8737F8AF5DA}"/>
              </a:ext>
            </a:extLst>
          </p:cNvPr>
          <p:cNvGrpSpPr/>
          <p:nvPr/>
        </p:nvGrpSpPr>
        <p:grpSpPr>
          <a:xfrm>
            <a:off x="4963029" y="1662659"/>
            <a:ext cx="6056309" cy="827751"/>
            <a:chOff x="1094862" y="5307264"/>
            <a:chExt cx="6056309" cy="827751"/>
          </a:xfrm>
        </p:grpSpPr>
        <p:sp>
          <p:nvSpPr>
            <p:cNvPr id="4" name="Rectangle: Rounded Corners 3">
              <a:extLst>
                <a:ext uri="{FF2B5EF4-FFF2-40B4-BE49-F238E27FC236}">
                  <a16:creationId xmlns:a16="http://schemas.microsoft.com/office/drawing/2014/main" id="{F8EC3865-E9BC-FC8D-65E0-6ADC4CB1B53D}"/>
                </a:ext>
              </a:extLst>
            </p:cNvPr>
            <p:cNvSpPr/>
            <p:nvPr/>
          </p:nvSpPr>
          <p:spPr>
            <a:xfrm>
              <a:off x="1436112" y="5486400"/>
              <a:ext cx="5715059" cy="64861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C7C2505-9088-B21C-A053-F8B68656181C}"/>
                </a:ext>
              </a:extLst>
            </p:cNvPr>
            <p:cNvSpPr txBox="1"/>
            <p:nvPr/>
          </p:nvSpPr>
          <p:spPr>
            <a:xfrm>
              <a:off x="1851213" y="5564311"/>
              <a:ext cx="5227030" cy="47590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Phát biểu nội dung quy luật phân li độc lập?</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id="{3DDE26EF-FE52-402C-253A-B2056B54049D}"/>
              </a:ext>
            </a:extLst>
          </p:cNvPr>
          <p:cNvSpPr/>
          <p:nvPr/>
        </p:nvSpPr>
        <p:spPr>
          <a:xfrm>
            <a:off x="7609228" y="2640465"/>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6" name="TextBox 5">
            <a:extLst>
              <a:ext uri="{FF2B5EF4-FFF2-40B4-BE49-F238E27FC236}">
                <a16:creationId xmlns:a16="http://schemas.microsoft.com/office/drawing/2014/main" id="{C8E46FD4-67A0-B6CE-2E0D-0929EF88C979}"/>
              </a:ext>
            </a:extLst>
          </p:cNvPr>
          <p:cNvSpPr txBox="1"/>
          <p:nvPr/>
        </p:nvSpPr>
        <p:spPr>
          <a:xfrm>
            <a:off x="4785621" y="3370236"/>
            <a:ext cx="6613525" cy="1745478"/>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en-US" b="1"/>
              <a:t>Nội dung quy luật phân li: </a:t>
            </a:r>
            <a:r>
              <a:rPr lang="en-US"/>
              <a:t>Mỗi tính trạng do một cặp nhân tố di truyền (cặp allele) quy định. Khi giảm phân hình thành giao tử, các allele trong cặp phân li đồng đều về các giao tử, mỗi giao tử chỉ chứa một allele của cặp.</a:t>
            </a:r>
          </a:p>
        </p:txBody>
      </p:sp>
    </p:spTree>
    <p:extLst>
      <p:ext uri="{BB962C8B-B14F-4D97-AF65-F5344CB8AC3E}">
        <p14:creationId xmlns:p14="http://schemas.microsoft.com/office/powerpoint/2010/main" val="385043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4" name="Picture 2" descr="Gregor Mendel - Genetics, Peas, Experiments | Britannica">
            <a:extLst>
              <a:ext uri="{FF2B5EF4-FFF2-40B4-BE49-F238E27FC236}">
                <a16:creationId xmlns:a16="http://schemas.microsoft.com/office/drawing/2014/main" id="{5F43BA0C-08BA-9BF0-B43B-5430F87FAC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5907180" y="1633461"/>
            <a:ext cx="346553" cy="8378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egor Mendel - Genetics, Peas, Experiments | Britannica">
            <a:extLst>
              <a:ext uri="{FF2B5EF4-FFF2-40B4-BE49-F238E27FC236}">
                <a16:creationId xmlns:a16="http://schemas.microsoft.com/office/drawing/2014/main" id="{262F4B1F-4FF8-051D-87AC-A76D8E3C92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168676" y="1433198"/>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regor Mendel - Genetics, Peas, Experiments | Britannica">
            <a:extLst>
              <a:ext uri="{FF2B5EF4-FFF2-40B4-BE49-F238E27FC236}">
                <a16:creationId xmlns:a16="http://schemas.microsoft.com/office/drawing/2014/main" id="{A8518CCA-C766-CD9F-55AE-1F1217A54B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6465651" y="1433198"/>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28ADDFB-0079-334D-CC1F-7B28764D9113}"/>
              </a:ext>
            </a:extLst>
          </p:cNvPr>
          <p:cNvSpPr txBox="1"/>
          <p:nvPr/>
        </p:nvSpPr>
        <p:spPr>
          <a:xfrm>
            <a:off x="5194713" y="2056799"/>
            <a:ext cx="586937" cy="369332"/>
          </a:xfrm>
          <a:prstGeom prst="rect">
            <a:avLst/>
          </a:prstGeom>
          <a:noFill/>
        </p:spPr>
        <p:txBody>
          <a:bodyPr wrap="square" rtlCol="0">
            <a:spAutoFit/>
          </a:bodyPr>
          <a:lstStyle/>
          <a:p>
            <a:pPr algn="ctr"/>
            <a:r>
              <a:rPr lang="en-US"/>
              <a:t>AA</a:t>
            </a:r>
          </a:p>
        </p:txBody>
      </p:sp>
      <p:sp>
        <p:nvSpPr>
          <p:cNvPr id="10" name="TextBox 9">
            <a:extLst>
              <a:ext uri="{FF2B5EF4-FFF2-40B4-BE49-F238E27FC236}">
                <a16:creationId xmlns:a16="http://schemas.microsoft.com/office/drawing/2014/main" id="{60668EF1-8F91-82A3-C969-10A892DAE62E}"/>
              </a:ext>
            </a:extLst>
          </p:cNvPr>
          <p:cNvSpPr txBox="1"/>
          <p:nvPr/>
        </p:nvSpPr>
        <p:spPr>
          <a:xfrm>
            <a:off x="6471834" y="2056799"/>
            <a:ext cx="586937" cy="369332"/>
          </a:xfrm>
          <a:prstGeom prst="rect">
            <a:avLst/>
          </a:prstGeom>
          <a:noFill/>
        </p:spPr>
        <p:txBody>
          <a:bodyPr wrap="square" rtlCol="0">
            <a:spAutoFit/>
          </a:bodyPr>
          <a:lstStyle/>
          <a:p>
            <a:pPr algn="ctr"/>
            <a:r>
              <a:rPr lang="en-US"/>
              <a:t>aa</a:t>
            </a:r>
          </a:p>
        </p:txBody>
      </p:sp>
      <p:sp>
        <p:nvSpPr>
          <p:cNvPr id="11" name="Flowchart: Connector 10">
            <a:extLst>
              <a:ext uri="{FF2B5EF4-FFF2-40B4-BE49-F238E27FC236}">
                <a16:creationId xmlns:a16="http://schemas.microsoft.com/office/drawing/2014/main" id="{35EE54A7-E828-2F25-57FE-AF6660372528}"/>
              </a:ext>
            </a:extLst>
          </p:cNvPr>
          <p:cNvSpPr/>
          <p:nvPr/>
        </p:nvSpPr>
        <p:spPr>
          <a:xfrm>
            <a:off x="5139573"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2" name="Flowchart: Connector 11">
            <a:extLst>
              <a:ext uri="{FF2B5EF4-FFF2-40B4-BE49-F238E27FC236}">
                <a16:creationId xmlns:a16="http://schemas.microsoft.com/office/drawing/2014/main" id="{EF74639A-68AB-509C-47FA-588BAC766A6E}"/>
              </a:ext>
            </a:extLst>
          </p:cNvPr>
          <p:cNvSpPr/>
          <p:nvPr/>
        </p:nvSpPr>
        <p:spPr>
          <a:xfrm>
            <a:off x="5513625"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4" name="Flowchart: Connector 13">
            <a:extLst>
              <a:ext uri="{FF2B5EF4-FFF2-40B4-BE49-F238E27FC236}">
                <a16:creationId xmlns:a16="http://schemas.microsoft.com/office/drawing/2014/main" id="{DCB3EC3A-B4AA-817F-F3B8-6E624C087CB0}"/>
              </a:ext>
            </a:extLst>
          </p:cNvPr>
          <p:cNvSpPr/>
          <p:nvPr/>
        </p:nvSpPr>
        <p:spPr>
          <a:xfrm>
            <a:off x="6421189"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1" name="Flowchart: Connector 20">
            <a:extLst>
              <a:ext uri="{FF2B5EF4-FFF2-40B4-BE49-F238E27FC236}">
                <a16:creationId xmlns:a16="http://schemas.microsoft.com/office/drawing/2014/main" id="{B2879DBF-9CF0-E6D7-A034-F2548B7FC4C2}"/>
              </a:ext>
            </a:extLst>
          </p:cNvPr>
          <p:cNvSpPr/>
          <p:nvPr/>
        </p:nvSpPr>
        <p:spPr>
          <a:xfrm>
            <a:off x="6795241"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graphicFrame>
        <p:nvGraphicFramePr>
          <p:cNvPr id="22" name="Table 21">
            <a:extLst>
              <a:ext uri="{FF2B5EF4-FFF2-40B4-BE49-F238E27FC236}">
                <a16:creationId xmlns:a16="http://schemas.microsoft.com/office/drawing/2014/main" id="{F9BF6103-DA49-430A-762C-530AF711D6D9}"/>
              </a:ext>
            </a:extLst>
          </p:cNvPr>
          <p:cNvGraphicFramePr>
            <a:graphicFrameLocks noGrp="1"/>
          </p:cNvGraphicFramePr>
          <p:nvPr>
            <p:extLst>
              <p:ext uri="{D42A27DB-BD31-4B8C-83A1-F6EECF244321}">
                <p14:modId xmlns:p14="http://schemas.microsoft.com/office/powerpoint/2010/main" val="3303637659"/>
              </p:ext>
            </p:extLst>
          </p:nvPr>
        </p:nvGraphicFramePr>
        <p:xfrm>
          <a:off x="5183985" y="3301600"/>
          <a:ext cx="1969046" cy="1603912"/>
        </p:xfrm>
        <a:graphic>
          <a:graphicData uri="http://schemas.openxmlformats.org/drawingml/2006/table">
            <a:tbl>
              <a:tblPr firstRow="1" bandRow="1">
                <a:tableStyleId>{5C22544A-7EE6-4342-B048-85BDC9FD1C3A}</a:tableStyleId>
              </a:tblPr>
              <a:tblGrid>
                <a:gridCol w="984523">
                  <a:extLst>
                    <a:ext uri="{9D8B030D-6E8A-4147-A177-3AD203B41FA5}">
                      <a16:colId xmlns:a16="http://schemas.microsoft.com/office/drawing/2014/main" val="2513358870"/>
                    </a:ext>
                  </a:extLst>
                </a:gridCol>
                <a:gridCol w="984523">
                  <a:extLst>
                    <a:ext uri="{9D8B030D-6E8A-4147-A177-3AD203B41FA5}">
                      <a16:colId xmlns:a16="http://schemas.microsoft.com/office/drawing/2014/main" val="2224119912"/>
                    </a:ext>
                  </a:extLst>
                </a:gridCol>
              </a:tblGrid>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sp>
        <p:nvSpPr>
          <p:cNvPr id="23" name="Flowchart: Connector 22">
            <a:extLst>
              <a:ext uri="{FF2B5EF4-FFF2-40B4-BE49-F238E27FC236}">
                <a16:creationId xmlns:a16="http://schemas.microsoft.com/office/drawing/2014/main" id="{22149225-EEA3-4939-8B92-2AD5E63F0166}"/>
              </a:ext>
            </a:extLst>
          </p:cNvPr>
          <p:cNvSpPr/>
          <p:nvPr/>
        </p:nvSpPr>
        <p:spPr>
          <a:xfrm>
            <a:off x="5364632" y="2901227"/>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6" name="Flowchart: Connector 25">
            <a:extLst>
              <a:ext uri="{FF2B5EF4-FFF2-40B4-BE49-F238E27FC236}">
                <a16:creationId xmlns:a16="http://schemas.microsoft.com/office/drawing/2014/main" id="{93F63D0A-C12D-45F7-A361-1C08A134D1A4}"/>
              </a:ext>
            </a:extLst>
          </p:cNvPr>
          <p:cNvSpPr/>
          <p:nvPr/>
        </p:nvSpPr>
        <p:spPr>
          <a:xfrm>
            <a:off x="4722870" y="3595794"/>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7" name="Flowchart: Connector 26">
            <a:extLst>
              <a:ext uri="{FF2B5EF4-FFF2-40B4-BE49-F238E27FC236}">
                <a16:creationId xmlns:a16="http://schemas.microsoft.com/office/drawing/2014/main" id="{EE6DEB05-22B8-4D5F-3610-D4D457B42267}"/>
              </a:ext>
            </a:extLst>
          </p:cNvPr>
          <p:cNvSpPr/>
          <p:nvPr/>
        </p:nvSpPr>
        <p:spPr>
          <a:xfrm>
            <a:off x="4717691" y="4337079"/>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9" name="Flowchart: Connector 28">
            <a:extLst>
              <a:ext uri="{FF2B5EF4-FFF2-40B4-BE49-F238E27FC236}">
                <a16:creationId xmlns:a16="http://schemas.microsoft.com/office/drawing/2014/main" id="{CB924E37-3AD3-5735-BFD7-892904458E4A}"/>
              </a:ext>
            </a:extLst>
          </p:cNvPr>
          <p:cNvSpPr/>
          <p:nvPr/>
        </p:nvSpPr>
        <p:spPr>
          <a:xfrm>
            <a:off x="6566802" y="2907314"/>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pic>
        <p:nvPicPr>
          <p:cNvPr id="30" name="Picture 29" descr="Gregor Mendel - Genetics, Peas, Experiments | Britannica">
            <a:extLst>
              <a:ext uri="{FF2B5EF4-FFF2-40B4-BE49-F238E27FC236}">
                <a16:creationId xmlns:a16="http://schemas.microsoft.com/office/drawing/2014/main" id="{CFCB39E6-E0CA-965F-B0F8-4685392C6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249395" y="3333918"/>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Gregor Mendel - Genetics, Peas, Experiments | Britannica">
            <a:extLst>
              <a:ext uri="{FF2B5EF4-FFF2-40B4-BE49-F238E27FC236}">
                <a16:creationId xmlns:a16="http://schemas.microsoft.com/office/drawing/2014/main" id="{225A730F-2C0C-B5E5-22D5-31911C7ED5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249395" y="4174744"/>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Gregor Mendel - Genetics, Peas, Experiments | Britannica">
            <a:extLst>
              <a:ext uri="{FF2B5EF4-FFF2-40B4-BE49-F238E27FC236}">
                <a16:creationId xmlns:a16="http://schemas.microsoft.com/office/drawing/2014/main" id="{207ACEB2-A150-29BB-B136-BF0B6E91B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6225233" y="3373109"/>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Gregor Mendel - Genetics, Peas, Experiments | Britannica">
            <a:extLst>
              <a:ext uri="{FF2B5EF4-FFF2-40B4-BE49-F238E27FC236}">
                <a16:creationId xmlns:a16="http://schemas.microsoft.com/office/drawing/2014/main" id="{9EA83A9D-C076-DDF2-4011-C065AA2EB9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6208991" y="4171239"/>
            <a:ext cx="707652" cy="64041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6BF0FD70-EA88-C535-2E4E-4AF5ED3DC0A3}"/>
              </a:ext>
            </a:extLst>
          </p:cNvPr>
          <p:cNvSpPr txBox="1"/>
          <p:nvPr/>
        </p:nvSpPr>
        <p:spPr>
          <a:xfrm>
            <a:off x="5631745" y="3717904"/>
            <a:ext cx="586937" cy="369332"/>
          </a:xfrm>
          <a:prstGeom prst="rect">
            <a:avLst/>
          </a:prstGeom>
          <a:noFill/>
        </p:spPr>
        <p:txBody>
          <a:bodyPr wrap="square" rtlCol="0">
            <a:spAutoFit/>
          </a:bodyPr>
          <a:lstStyle/>
          <a:p>
            <a:pPr algn="ctr"/>
            <a:r>
              <a:rPr lang="en-US"/>
              <a:t>Aa</a:t>
            </a:r>
          </a:p>
        </p:txBody>
      </p:sp>
      <p:sp>
        <p:nvSpPr>
          <p:cNvPr id="36" name="TextBox 35">
            <a:extLst>
              <a:ext uri="{FF2B5EF4-FFF2-40B4-BE49-F238E27FC236}">
                <a16:creationId xmlns:a16="http://schemas.microsoft.com/office/drawing/2014/main" id="{D947FEB5-C84B-AF82-402B-9906A7B9D84D}"/>
              </a:ext>
            </a:extLst>
          </p:cNvPr>
          <p:cNvSpPr txBox="1"/>
          <p:nvPr/>
        </p:nvSpPr>
        <p:spPr>
          <a:xfrm>
            <a:off x="5620365" y="4511128"/>
            <a:ext cx="586937" cy="369332"/>
          </a:xfrm>
          <a:prstGeom prst="rect">
            <a:avLst/>
          </a:prstGeom>
          <a:noFill/>
        </p:spPr>
        <p:txBody>
          <a:bodyPr wrap="square" rtlCol="0">
            <a:spAutoFit/>
          </a:bodyPr>
          <a:lstStyle/>
          <a:p>
            <a:pPr algn="ctr"/>
            <a:r>
              <a:rPr lang="en-US"/>
              <a:t>Aa</a:t>
            </a:r>
          </a:p>
        </p:txBody>
      </p:sp>
      <p:sp>
        <p:nvSpPr>
          <p:cNvPr id="37" name="TextBox 36">
            <a:extLst>
              <a:ext uri="{FF2B5EF4-FFF2-40B4-BE49-F238E27FC236}">
                <a16:creationId xmlns:a16="http://schemas.microsoft.com/office/drawing/2014/main" id="{238832B0-D90F-0A44-86D5-EA6C785CA071}"/>
              </a:ext>
            </a:extLst>
          </p:cNvPr>
          <p:cNvSpPr txBox="1"/>
          <p:nvPr/>
        </p:nvSpPr>
        <p:spPr>
          <a:xfrm>
            <a:off x="6635143" y="3714554"/>
            <a:ext cx="586937" cy="369332"/>
          </a:xfrm>
          <a:prstGeom prst="rect">
            <a:avLst/>
          </a:prstGeom>
          <a:noFill/>
        </p:spPr>
        <p:txBody>
          <a:bodyPr wrap="square" rtlCol="0">
            <a:spAutoFit/>
          </a:bodyPr>
          <a:lstStyle/>
          <a:p>
            <a:pPr algn="ctr"/>
            <a:r>
              <a:rPr lang="en-US"/>
              <a:t>Aa</a:t>
            </a:r>
          </a:p>
        </p:txBody>
      </p:sp>
      <p:sp>
        <p:nvSpPr>
          <p:cNvPr id="38" name="TextBox 37">
            <a:extLst>
              <a:ext uri="{FF2B5EF4-FFF2-40B4-BE49-F238E27FC236}">
                <a16:creationId xmlns:a16="http://schemas.microsoft.com/office/drawing/2014/main" id="{8FEB613B-4C7C-F6A5-E46E-9AE673F995E9}"/>
              </a:ext>
            </a:extLst>
          </p:cNvPr>
          <p:cNvSpPr txBox="1"/>
          <p:nvPr/>
        </p:nvSpPr>
        <p:spPr>
          <a:xfrm>
            <a:off x="6635143" y="4511128"/>
            <a:ext cx="586937" cy="369332"/>
          </a:xfrm>
          <a:prstGeom prst="rect">
            <a:avLst/>
          </a:prstGeom>
          <a:noFill/>
        </p:spPr>
        <p:txBody>
          <a:bodyPr wrap="square" rtlCol="0">
            <a:spAutoFit/>
          </a:bodyPr>
          <a:lstStyle/>
          <a:p>
            <a:pPr algn="ctr"/>
            <a:r>
              <a:rPr lang="en-US"/>
              <a:t>Aa</a:t>
            </a:r>
          </a:p>
        </p:txBody>
      </p:sp>
      <p:sp>
        <p:nvSpPr>
          <p:cNvPr id="39" name="TextBox 38">
            <a:extLst>
              <a:ext uri="{FF2B5EF4-FFF2-40B4-BE49-F238E27FC236}">
                <a16:creationId xmlns:a16="http://schemas.microsoft.com/office/drawing/2014/main" id="{1820AF25-520A-FC82-135D-206D4BB9AC70}"/>
              </a:ext>
            </a:extLst>
          </p:cNvPr>
          <p:cNvSpPr txBox="1"/>
          <p:nvPr/>
        </p:nvSpPr>
        <p:spPr>
          <a:xfrm>
            <a:off x="5194712" y="5002383"/>
            <a:ext cx="1958319" cy="369332"/>
          </a:xfrm>
          <a:prstGeom prst="rect">
            <a:avLst/>
          </a:prstGeom>
          <a:noFill/>
        </p:spPr>
        <p:txBody>
          <a:bodyPr wrap="square" rtlCol="0">
            <a:spAutoFit/>
          </a:bodyPr>
          <a:lstStyle/>
          <a:p>
            <a:pPr algn="ctr"/>
            <a:r>
              <a:rPr lang="en-US"/>
              <a:t>100% hoa tím</a:t>
            </a:r>
          </a:p>
        </p:txBody>
      </p:sp>
      <p:sp>
        <p:nvSpPr>
          <p:cNvPr id="40" name="TextBox 39">
            <a:extLst>
              <a:ext uri="{FF2B5EF4-FFF2-40B4-BE49-F238E27FC236}">
                <a16:creationId xmlns:a16="http://schemas.microsoft.com/office/drawing/2014/main" id="{5839CE0B-FA46-5AD4-8BF6-A8AB06EDCCD1}"/>
              </a:ext>
            </a:extLst>
          </p:cNvPr>
          <p:cNvSpPr txBox="1"/>
          <p:nvPr/>
        </p:nvSpPr>
        <p:spPr>
          <a:xfrm>
            <a:off x="4443879" y="5393010"/>
            <a:ext cx="3467588" cy="369332"/>
          </a:xfrm>
          <a:prstGeom prst="rect">
            <a:avLst/>
          </a:prstGeom>
          <a:noFill/>
        </p:spPr>
        <p:txBody>
          <a:bodyPr wrap="square" rtlCol="0">
            <a:spAutoFit/>
          </a:bodyPr>
          <a:lstStyle/>
          <a:p>
            <a:pPr algn="ctr"/>
            <a:r>
              <a:rPr lang="en-US"/>
              <a:t>a) Cây hoa tím có kiểu gene AA</a:t>
            </a:r>
          </a:p>
        </p:txBody>
      </p:sp>
      <p:sp>
        <p:nvSpPr>
          <p:cNvPr id="41" name="TextBox 40">
            <a:extLst>
              <a:ext uri="{FF2B5EF4-FFF2-40B4-BE49-F238E27FC236}">
                <a16:creationId xmlns:a16="http://schemas.microsoft.com/office/drawing/2014/main" id="{6921640B-7901-2038-05E3-457F25779230}"/>
              </a:ext>
            </a:extLst>
          </p:cNvPr>
          <p:cNvSpPr txBox="1"/>
          <p:nvPr/>
        </p:nvSpPr>
        <p:spPr>
          <a:xfrm>
            <a:off x="4237187" y="2004676"/>
            <a:ext cx="586937" cy="369332"/>
          </a:xfrm>
          <a:prstGeom prst="rect">
            <a:avLst/>
          </a:prstGeom>
          <a:noFill/>
        </p:spPr>
        <p:txBody>
          <a:bodyPr wrap="square" rtlCol="0">
            <a:spAutoFit/>
          </a:bodyPr>
          <a:lstStyle/>
          <a:p>
            <a:pPr algn="just"/>
            <a:r>
              <a:rPr lang="en-US"/>
              <a:t>P</a:t>
            </a:r>
          </a:p>
        </p:txBody>
      </p:sp>
      <p:sp>
        <p:nvSpPr>
          <p:cNvPr id="42" name="TextBox 41">
            <a:extLst>
              <a:ext uri="{FF2B5EF4-FFF2-40B4-BE49-F238E27FC236}">
                <a16:creationId xmlns:a16="http://schemas.microsoft.com/office/drawing/2014/main" id="{5721310F-BA15-D309-D0C3-8BFA5458E16B}"/>
              </a:ext>
            </a:extLst>
          </p:cNvPr>
          <p:cNvSpPr txBox="1"/>
          <p:nvPr/>
        </p:nvSpPr>
        <p:spPr>
          <a:xfrm>
            <a:off x="4237186" y="2482720"/>
            <a:ext cx="586937" cy="369332"/>
          </a:xfrm>
          <a:prstGeom prst="rect">
            <a:avLst/>
          </a:prstGeom>
          <a:noFill/>
        </p:spPr>
        <p:txBody>
          <a:bodyPr wrap="square" rtlCol="0">
            <a:spAutoFit/>
          </a:bodyPr>
          <a:lstStyle/>
          <a:p>
            <a:pPr algn="just"/>
            <a:r>
              <a:rPr lang="en-US"/>
              <a:t>G</a:t>
            </a:r>
            <a:r>
              <a:rPr lang="en-US" baseline="-25000"/>
              <a:t>P</a:t>
            </a:r>
            <a:endParaRPr lang="en-US"/>
          </a:p>
        </p:txBody>
      </p:sp>
      <p:sp>
        <p:nvSpPr>
          <p:cNvPr id="43" name="TextBox 42">
            <a:extLst>
              <a:ext uri="{FF2B5EF4-FFF2-40B4-BE49-F238E27FC236}">
                <a16:creationId xmlns:a16="http://schemas.microsoft.com/office/drawing/2014/main" id="{E6A451AC-FDC7-EFC6-8102-91A9A1C8731B}"/>
              </a:ext>
            </a:extLst>
          </p:cNvPr>
          <p:cNvSpPr txBox="1"/>
          <p:nvPr/>
        </p:nvSpPr>
        <p:spPr>
          <a:xfrm>
            <a:off x="4237186" y="2912724"/>
            <a:ext cx="586937" cy="369332"/>
          </a:xfrm>
          <a:prstGeom prst="rect">
            <a:avLst/>
          </a:prstGeom>
          <a:noFill/>
        </p:spPr>
        <p:txBody>
          <a:bodyPr wrap="square" rtlCol="0">
            <a:spAutoFit/>
          </a:bodyPr>
          <a:lstStyle/>
          <a:p>
            <a:pPr algn="just"/>
            <a:r>
              <a:rPr lang="en-US"/>
              <a:t>F</a:t>
            </a:r>
            <a:r>
              <a:rPr lang="en-US" baseline="-25000"/>
              <a:t>1</a:t>
            </a:r>
            <a:endParaRPr lang="en-US"/>
          </a:p>
        </p:txBody>
      </p:sp>
      <p:pic>
        <p:nvPicPr>
          <p:cNvPr id="44" name="Picture 2" descr="Gregor Mendel - Genetics, Peas, Experiments | Britannica">
            <a:extLst>
              <a:ext uri="{FF2B5EF4-FFF2-40B4-BE49-F238E27FC236}">
                <a16:creationId xmlns:a16="http://schemas.microsoft.com/office/drawing/2014/main" id="{09EAB5EB-526D-5231-6771-3683B591E4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9570224" y="1621739"/>
            <a:ext cx="346553" cy="83781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Gregor Mendel - Genetics, Peas, Experiments | Britannica">
            <a:extLst>
              <a:ext uri="{FF2B5EF4-FFF2-40B4-BE49-F238E27FC236}">
                <a16:creationId xmlns:a16="http://schemas.microsoft.com/office/drawing/2014/main" id="{313FE9EA-5744-79B7-1C59-DEE7939BD2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831720" y="1421476"/>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Gregor Mendel - Genetics, Peas, Experiments | Britannica">
            <a:extLst>
              <a:ext uri="{FF2B5EF4-FFF2-40B4-BE49-F238E27FC236}">
                <a16:creationId xmlns:a16="http://schemas.microsoft.com/office/drawing/2014/main" id="{1F0202DD-81A1-7B7F-F59E-0DC1E61E27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10128695" y="1421476"/>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2D028174-68AD-F1EF-8826-741F8BE5D6B5}"/>
              </a:ext>
            </a:extLst>
          </p:cNvPr>
          <p:cNvSpPr txBox="1"/>
          <p:nvPr/>
        </p:nvSpPr>
        <p:spPr>
          <a:xfrm>
            <a:off x="8829002" y="2045077"/>
            <a:ext cx="586937" cy="369332"/>
          </a:xfrm>
          <a:prstGeom prst="rect">
            <a:avLst/>
          </a:prstGeom>
          <a:noFill/>
        </p:spPr>
        <p:txBody>
          <a:bodyPr wrap="square" rtlCol="0">
            <a:spAutoFit/>
          </a:bodyPr>
          <a:lstStyle/>
          <a:p>
            <a:pPr algn="ctr"/>
            <a:r>
              <a:rPr lang="en-US"/>
              <a:t>Aa</a:t>
            </a:r>
          </a:p>
        </p:txBody>
      </p:sp>
      <p:sp>
        <p:nvSpPr>
          <p:cNvPr id="48" name="TextBox 47">
            <a:extLst>
              <a:ext uri="{FF2B5EF4-FFF2-40B4-BE49-F238E27FC236}">
                <a16:creationId xmlns:a16="http://schemas.microsoft.com/office/drawing/2014/main" id="{3EB2BEA7-0616-CE2C-7648-469FE59540A7}"/>
              </a:ext>
            </a:extLst>
          </p:cNvPr>
          <p:cNvSpPr txBox="1"/>
          <p:nvPr/>
        </p:nvSpPr>
        <p:spPr>
          <a:xfrm>
            <a:off x="10106123" y="2045077"/>
            <a:ext cx="586937" cy="369332"/>
          </a:xfrm>
          <a:prstGeom prst="rect">
            <a:avLst/>
          </a:prstGeom>
          <a:noFill/>
        </p:spPr>
        <p:txBody>
          <a:bodyPr wrap="square" rtlCol="0">
            <a:spAutoFit/>
          </a:bodyPr>
          <a:lstStyle/>
          <a:p>
            <a:pPr algn="ctr"/>
            <a:r>
              <a:rPr lang="en-US"/>
              <a:t>aa</a:t>
            </a:r>
          </a:p>
        </p:txBody>
      </p:sp>
      <p:sp>
        <p:nvSpPr>
          <p:cNvPr id="49" name="TextBox 48">
            <a:extLst>
              <a:ext uri="{FF2B5EF4-FFF2-40B4-BE49-F238E27FC236}">
                <a16:creationId xmlns:a16="http://schemas.microsoft.com/office/drawing/2014/main" id="{566BB895-6A73-3235-1D37-3CEA72305E35}"/>
              </a:ext>
            </a:extLst>
          </p:cNvPr>
          <p:cNvSpPr txBox="1"/>
          <p:nvPr/>
        </p:nvSpPr>
        <p:spPr>
          <a:xfrm>
            <a:off x="8185548" y="2053916"/>
            <a:ext cx="586937" cy="369332"/>
          </a:xfrm>
          <a:prstGeom prst="rect">
            <a:avLst/>
          </a:prstGeom>
          <a:noFill/>
        </p:spPr>
        <p:txBody>
          <a:bodyPr wrap="square" rtlCol="0">
            <a:spAutoFit/>
          </a:bodyPr>
          <a:lstStyle/>
          <a:p>
            <a:pPr algn="just"/>
            <a:r>
              <a:rPr lang="en-US"/>
              <a:t>P</a:t>
            </a:r>
          </a:p>
        </p:txBody>
      </p:sp>
      <p:sp>
        <p:nvSpPr>
          <p:cNvPr id="50" name="TextBox 49">
            <a:extLst>
              <a:ext uri="{FF2B5EF4-FFF2-40B4-BE49-F238E27FC236}">
                <a16:creationId xmlns:a16="http://schemas.microsoft.com/office/drawing/2014/main" id="{C781B32D-2E37-A424-A139-F8D1FA5CB5E5}"/>
              </a:ext>
            </a:extLst>
          </p:cNvPr>
          <p:cNvSpPr txBox="1"/>
          <p:nvPr/>
        </p:nvSpPr>
        <p:spPr>
          <a:xfrm>
            <a:off x="8185547" y="2531960"/>
            <a:ext cx="586937" cy="369332"/>
          </a:xfrm>
          <a:prstGeom prst="rect">
            <a:avLst/>
          </a:prstGeom>
          <a:noFill/>
        </p:spPr>
        <p:txBody>
          <a:bodyPr wrap="square" rtlCol="0">
            <a:spAutoFit/>
          </a:bodyPr>
          <a:lstStyle/>
          <a:p>
            <a:pPr algn="just"/>
            <a:r>
              <a:rPr lang="en-US"/>
              <a:t>G</a:t>
            </a:r>
            <a:r>
              <a:rPr lang="en-US" baseline="-25000"/>
              <a:t>P</a:t>
            </a:r>
            <a:endParaRPr lang="en-US"/>
          </a:p>
        </p:txBody>
      </p:sp>
      <p:sp>
        <p:nvSpPr>
          <p:cNvPr id="51" name="TextBox 50">
            <a:extLst>
              <a:ext uri="{FF2B5EF4-FFF2-40B4-BE49-F238E27FC236}">
                <a16:creationId xmlns:a16="http://schemas.microsoft.com/office/drawing/2014/main" id="{ED4775E0-32C6-3495-A15F-C66748CDDF64}"/>
              </a:ext>
            </a:extLst>
          </p:cNvPr>
          <p:cNvSpPr txBox="1"/>
          <p:nvPr/>
        </p:nvSpPr>
        <p:spPr>
          <a:xfrm>
            <a:off x="8185547" y="2961964"/>
            <a:ext cx="586937" cy="369332"/>
          </a:xfrm>
          <a:prstGeom prst="rect">
            <a:avLst/>
          </a:prstGeom>
          <a:noFill/>
        </p:spPr>
        <p:txBody>
          <a:bodyPr wrap="square" rtlCol="0">
            <a:spAutoFit/>
          </a:bodyPr>
          <a:lstStyle/>
          <a:p>
            <a:pPr algn="just"/>
            <a:r>
              <a:rPr lang="en-US"/>
              <a:t>F</a:t>
            </a:r>
            <a:r>
              <a:rPr lang="en-US" baseline="-25000"/>
              <a:t>1</a:t>
            </a:r>
            <a:endParaRPr lang="en-US"/>
          </a:p>
        </p:txBody>
      </p:sp>
      <p:cxnSp>
        <p:nvCxnSpPr>
          <p:cNvPr id="53" name="Straight Connector 52">
            <a:extLst>
              <a:ext uri="{FF2B5EF4-FFF2-40B4-BE49-F238E27FC236}">
                <a16:creationId xmlns:a16="http://schemas.microsoft.com/office/drawing/2014/main" id="{EBF55547-1261-E18A-3839-A9C4F8B328FF}"/>
              </a:ext>
            </a:extLst>
          </p:cNvPr>
          <p:cNvCxnSpPr>
            <a:cxnSpLocks/>
          </p:cNvCxnSpPr>
          <p:nvPr/>
        </p:nvCxnSpPr>
        <p:spPr>
          <a:xfrm>
            <a:off x="7934471" y="1374475"/>
            <a:ext cx="0" cy="3916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Flowchart: Connector 54">
            <a:extLst>
              <a:ext uri="{FF2B5EF4-FFF2-40B4-BE49-F238E27FC236}">
                <a16:creationId xmlns:a16="http://schemas.microsoft.com/office/drawing/2014/main" id="{CB5DA350-2C0C-238A-D9C1-7940D3EBD0B3}"/>
              </a:ext>
            </a:extLst>
          </p:cNvPr>
          <p:cNvSpPr/>
          <p:nvPr/>
        </p:nvSpPr>
        <p:spPr>
          <a:xfrm>
            <a:off x="8825152"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6" name="Flowchart: Connector 55">
            <a:extLst>
              <a:ext uri="{FF2B5EF4-FFF2-40B4-BE49-F238E27FC236}">
                <a16:creationId xmlns:a16="http://schemas.microsoft.com/office/drawing/2014/main" id="{B82B612F-37C3-B76C-9D85-091D08A2EE92}"/>
              </a:ext>
            </a:extLst>
          </p:cNvPr>
          <p:cNvSpPr/>
          <p:nvPr/>
        </p:nvSpPr>
        <p:spPr>
          <a:xfrm>
            <a:off x="9199204"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7" name="Flowchart: Connector 56">
            <a:extLst>
              <a:ext uri="{FF2B5EF4-FFF2-40B4-BE49-F238E27FC236}">
                <a16:creationId xmlns:a16="http://schemas.microsoft.com/office/drawing/2014/main" id="{92974EEE-9061-C4C1-067A-E8CE5C60F52A}"/>
              </a:ext>
            </a:extLst>
          </p:cNvPr>
          <p:cNvSpPr/>
          <p:nvPr/>
        </p:nvSpPr>
        <p:spPr>
          <a:xfrm>
            <a:off x="10106768"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8" name="Flowchart: Connector 57">
            <a:extLst>
              <a:ext uri="{FF2B5EF4-FFF2-40B4-BE49-F238E27FC236}">
                <a16:creationId xmlns:a16="http://schemas.microsoft.com/office/drawing/2014/main" id="{C948EFE3-B0E8-6F1F-1FAA-00134884C169}"/>
              </a:ext>
            </a:extLst>
          </p:cNvPr>
          <p:cNvSpPr/>
          <p:nvPr/>
        </p:nvSpPr>
        <p:spPr>
          <a:xfrm>
            <a:off x="10480820"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9" name="Flowchart: Connector 58">
            <a:extLst>
              <a:ext uri="{FF2B5EF4-FFF2-40B4-BE49-F238E27FC236}">
                <a16:creationId xmlns:a16="http://schemas.microsoft.com/office/drawing/2014/main" id="{B332A10A-5B2B-5711-CFCF-5A001F1CE75A}"/>
              </a:ext>
            </a:extLst>
          </p:cNvPr>
          <p:cNvSpPr/>
          <p:nvPr/>
        </p:nvSpPr>
        <p:spPr>
          <a:xfrm>
            <a:off x="9039465" y="2926279"/>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0" name="Flowchart: Connector 59">
            <a:extLst>
              <a:ext uri="{FF2B5EF4-FFF2-40B4-BE49-F238E27FC236}">
                <a16:creationId xmlns:a16="http://schemas.microsoft.com/office/drawing/2014/main" id="{84AEB40E-3643-E11A-9F6E-50E35C70784A}"/>
              </a:ext>
            </a:extLst>
          </p:cNvPr>
          <p:cNvSpPr/>
          <p:nvPr/>
        </p:nvSpPr>
        <p:spPr>
          <a:xfrm>
            <a:off x="8397703" y="362084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1" name="Flowchart: Connector 60">
            <a:extLst>
              <a:ext uri="{FF2B5EF4-FFF2-40B4-BE49-F238E27FC236}">
                <a16:creationId xmlns:a16="http://schemas.microsoft.com/office/drawing/2014/main" id="{A7722D01-6919-E54D-931B-066EB00FB6B0}"/>
              </a:ext>
            </a:extLst>
          </p:cNvPr>
          <p:cNvSpPr/>
          <p:nvPr/>
        </p:nvSpPr>
        <p:spPr>
          <a:xfrm>
            <a:off x="8392524" y="4362131"/>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2" name="Flowchart: Connector 61">
            <a:extLst>
              <a:ext uri="{FF2B5EF4-FFF2-40B4-BE49-F238E27FC236}">
                <a16:creationId xmlns:a16="http://schemas.microsoft.com/office/drawing/2014/main" id="{5CF467D0-49F7-DF91-8ACC-23A99A4D605E}"/>
              </a:ext>
            </a:extLst>
          </p:cNvPr>
          <p:cNvSpPr/>
          <p:nvPr/>
        </p:nvSpPr>
        <p:spPr>
          <a:xfrm>
            <a:off x="10241635" y="293236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graphicFrame>
        <p:nvGraphicFramePr>
          <p:cNvPr id="71" name="Table 70">
            <a:extLst>
              <a:ext uri="{FF2B5EF4-FFF2-40B4-BE49-F238E27FC236}">
                <a16:creationId xmlns:a16="http://schemas.microsoft.com/office/drawing/2014/main" id="{C6FB8B8C-2EDE-242A-4B1A-D6EED3E11353}"/>
              </a:ext>
            </a:extLst>
          </p:cNvPr>
          <p:cNvGraphicFramePr>
            <a:graphicFrameLocks noGrp="1"/>
          </p:cNvGraphicFramePr>
          <p:nvPr>
            <p:extLst>
              <p:ext uri="{D42A27DB-BD31-4B8C-83A1-F6EECF244321}">
                <p14:modId xmlns:p14="http://schemas.microsoft.com/office/powerpoint/2010/main" val="481577914"/>
              </p:ext>
            </p:extLst>
          </p:nvPr>
        </p:nvGraphicFramePr>
        <p:xfrm>
          <a:off x="8879604" y="3315024"/>
          <a:ext cx="1969046" cy="1603912"/>
        </p:xfrm>
        <a:graphic>
          <a:graphicData uri="http://schemas.openxmlformats.org/drawingml/2006/table">
            <a:tbl>
              <a:tblPr firstRow="1" bandRow="1">
                <a:tableStyleId>{5C22544A-7EE6-4342-B048-85BDC9FD1C3A}</a:tableStyleId>
              </a:tblPr>
              <a:tblGrid>
                <a:gridCol w="984523">
                  <a:extLst>
                    <a:ext uri="{9D8B030D-6E8A-4147-A177-3AD203B41FA5}">
                      <a16:colId xmlns:a16="http://schemas.microsoft.com/office/drawing/2014/main" val="2513358870"/>
                    </a:ext>
                  </a:extLst>
                </a:gridCol>
                <a:gridCol w="984523">
                  <a:extLst>
                    <a:ext uri="{9D8B030D-6E8A-4147-A177-3AD203B41FA5}">
                      <a16:colId xmlns:a16="http://schemas.microsoft.com/office/drawing/2014/main" val="2224119912"/>
                    </a:ext>
                  </a:extLst>
                </a:gridCol>
              </a:tblGrid>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pic>
        <p:nvPicPr>
          <p:cNvPr id="72" name="Picture 6" descr="Gregor Mendel - Genetics, Peas, Experiments | Britannica">
            <a:extLst>
              <a:ext uri="{FF2B5EF4-FFF2-40B4-BE49-F238E27FC236}">
                <a16:creationId xmlns:a16="http://schemas.microsoft.com/office/drawing/2014/main" id="{2C12DF42-5636-F13B-83BF-9FCA4F4CB8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27299" y="3394347"/>
            <a:ext cx="607301" cy="61917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Gregor Mendel - Genetics, Peas, Experiments | Britannica">
            <a:extLst>
              <a:ext uri="{FF2B5EF4-FFF2-40B4-BE49-F238E27FC236}">
                <a16:creationId xmlns:a16="http://schemas.microsoft.com/office/drawing/2014/main" id="{1D49D2FC-BAEB-5918-FB7E-45AC698839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67480" y="4207284"/>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0BBF37BA-AAC0-4CF7-BF8F-ACB1126DF094}"/>
              </a:ext>
            </a:extLst>
          </p:cNvPr>
          <p:cNvSpPr txBox="1"/>
          <p:nvPr/>
        </p:nvSpPr>
        <p:spPr>
          <a:xfrm>
            <a:off x="10309976" y="3739606"/>
            <a:ext cx="586937" cy="369332"/>
          </a:xfrm>
          <a:prstGeom prst="rect">
            <a:avLst/>
          </a:prstGeom>
          <a:noFill/>
        </p:spPr>
        <p:txBody>
          <a:bodyPr wrap="square" rtlCol="0">
            <a:spAutoFit/>
          </a:bodyPr>
          <a:lstStyle/>
          <a:p>
            <a:pPr algn="ctr"/>
            <a:r>
              <a:rPr lang="en-US"/>
              <a:t>aa</a:t>
            </a:r>
          </a:p>
        </p:txBody>
      </p:sp>
      <p:sp>
        <p:nvSpPr>
          <p:cNvPr id="75" name="TextBox 74">
            <a:extLst>
              <a:ext uri="{FF2B5EF4-FFF2-40B4-BE49-F238E27FC236}">
                <a16:creationId xmlns:a16="http://schemas.microsoft.com/office/drawing/2014/main" id="{E1E057FE-FA60-A91E-6FE8-705DC1EC2977}"/>
              </a:ext>
            </a:extLst>
          </p:cNvPr>
          <p:cNvSpPr txBox="1"/>
          <p:nvPr/>
        </p:nvSpPr>
        <p:spPr>
          <a:xfrm>
            <a:off x="10309976" y="4536180"/>
            <a:ext cx="586937" cy="369332"/>
          </a:xfrm>
          <a:prstGeom prst="rect">
            <a:avLst/>
          </a:prstGeom>
          <a:noFill/>
        </p:spPr>
        <p:txBody>
          <a:bodyPr wrap="square" rtlCol="0">
            <a:spAutoFit/>
          </a:bodyPr>
          <a:lstStyle/>
          <a:p>
            <a:pPr algn="ctr"/>
            <a:r>
              <a:rPr lang="en-US"/>
              <a:t>aa</a:t>
            </a:r>
          </a:p>
        </p:txBody>
      </p:sp>
      <p:pic>
        <p:nvPicPr>
          <p:cNvPr id="76" name="Picture 75" descr="Gregor Mendel - Genetics, Peas, Experiments | Britannica">
            <a:extLst>
              <a:ext uri="{FF2B5EF4-FFF2-40B4-BE49-F238E27FC236}">
                <a16:creationId xmlns:a16="http://schemas.microsoft.com/office/drawing/2014/main" id="{A854107D-432C-9AB4-082B-56CBF77F74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924228" y="3358970"/>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descr="Gregor Mendel - Genetics, Peas, Experiments | Britannica">
            <a:extLst>
              <a:ext uri="{FF2B5EF4-FFF2-40B4-BE49-F238E27FC236}">
                <a16:creationId xmlns:a16="http://schemas.microsoft.com/office/drawing/2014/main" id="{C328AEA4-6989-19CD-DEB9-E5CB6D445C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924228" y="4199796"/>
            <a:ext cx="707652" cy="640410"/>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E4EEEE46-D8DF-CBC9-B96E-5228B5F620BB}"/>
              </a:ext>
            </a:extLst>
          </p:cNvPr>
          <p:cNvSpPr txBox="1"/>
          <p:nvPr/>
        </p:nvSpPr>
        <p:spPr>
          <a:xfrm>
            <a:off x="9306578" y="3742956"/>
            <a:ext cx="586937" cy="369332"/>
          </a:xfrm>
          <a:prstGeom prst="rect">
            <a:avLst/>
          </a:prstGeom>
          <a:noFill/>
        </p:spPr>
        <p:txBody>
          <a:bodyPr wrap="square" rtlCol="0">
            <a:spAutoFit/>
          </a:bodyPr>
          <a:lstStyle/>
          <a:p>
            <a:pPr algn="ctr"/>
            <a:r>
              <a:rPr lang="en-US"/>
              <a:t>Aa</a:t>
            </a:r>
          </a:p>
        </p:txBody>
      </p:sp>
      <p:sp>
        <p:nvSpPr>
          <p:cNvPr id="79" name="TextBox 78">
            <a:extLst>
              <a:ext uri="{FF2B5EF4-FFF2-40B4-BE49-F238E27FC236}">
                <a16:creationId xmlns:a16="http://schemas.microsoft.com/office/drawing/2014/main" id="{3BA6EC83-E443-122F-6C5D-28CBFDC40D27}"/>
              </a:ext>
            </a:extLst>
          </p:cNvPr>
          <p:cNvSpPr txBox="1"/>
          <p:nvPr/>
        </p:nvSpPr>
        <p:spPr>
          <a:xfrm>
            <a:off x="9295198" y="4536180"/>
            <a:ext cx="586937" cy="369332"/>
          </a:xfrm>
          <a:prstGeom prst="rect">
            <a:avLst/>
          </a:prstGeom>
          <a:noFill/>
        </p:spPr>
        <p:txBody>
          <a:bodyPr wrap="square" rtlCol="0">
            <a:spAutoFit/>
          </a:bodyPr>
          <a:lstStyle/>
          <a:p>
            <a:pPr algn="ctr"/>
            <a:r>
              <a:rPr lang="en-US"/>
              <a:t>Aa</a:t>
            </a:r>
          </a:p>
        </p:txBody>
      </p:sp>
      <p:sp>
        <p:nvSpPr>
          <p:cNvPr id="80" name="TextBox 79">
            <a:extLst>
              <a:ext uri="{FF2B5EF4-FFF2-40B4-BE49-F238E27FC236}">
                <a16:creationId xmlns:a16="http://schemas.microsoft.com/office/drawing/2014/main" id="{A15E5C9E-6225-FE5F-5B49-23C1A4103F7B}"/>
              </a:ext>
            </a:extLst>
          </p:cNvPr>
          <p:cNvSpPr txBox="1"/>
          <p:nvPr/>
        </p:nvSpPr>
        <p:spPr>
          <a:xfrm>
            <a:off x="8286244" y="5006444"/>
            <a:ext cx="3379260" cy="369332"/>
          </a:xfrm>
          <a:prstGeom prst="rect">
            <a:avLst/>
          </a:prstGeom>
          <a:noFill/>
        </p:spPr>
        <p:txBody>
          <a:bodyPr wrap="square" rtlCol="0">
            <a:spAutoFit/>
          </a:bodyPr>
          <a:lstStyle/>
          <a:p>
            <a:pPr algn="ctr"/>
            <a:r>
              <a:rPr lang="en-US"/>
              <a:t>50% hoa tím: 50% hoa trắng</a:t>
            </a:r>
          </a:p>
        </p:txBody>
      </p:sp>
      <p:sp>
        <p:nvSpPr>
          <p:cNvPr id="81" name="TextBox 80">
            <a:extLst>
              <a:ext uri="{FF2B5EF4-FFF2-40B4-BE49-F238E27FC236}">
                <a16:creationId xmlns:a16="http://schemas.microsoft.com/office/drawing/2014/main" id="{CE50587E-791A-8861-6F17-EB79C8378A4E}"/>
              </a:ext>
            </a:extLst>
          </p:cNvPr>
          <p:cNvSpPr txBox="1"/>
          <p:nvPr/>
        </p:nvSpPr>
        <p:spPr>
          <a:xfrm>
            <a:off x="8159721" y="5393010"/>
            <a:ext cx="3467588" cy="369332"/>
          </a:xfrm>
          <a:prstGeom prst="rect">
            <a:avLst/>
          </a:prstGeom>
          <a:noFill/>
        </p:spPr>
        <p:txBody>
          <a:bodyPr wrap="square" rtlCol="0">
            <a:spAutoFit/>
          </a:bodyPr>
          <a:lstStyle/>
          <a:p>
            <a:pPr algn="ctr"/>
            <a:r>
              <a:rPr lang="en-US"/>
              <a:t>b) Cây hoa tím có kiểu gene Aa</a:t>
            </a:r>
          </a:p>
        </p:txBody>
      </p:sp>
      <p:sp>
        <p:nvSpPr>
          <p:cNvPr id="82" name="TextBox 81">
            <a:extLst>
              <a:ext uri="{FF2B5EF4-FFF2-40B4-BE49-F238E27FC236}">
                <a16:creationId xmlns:a16="http://schemas.microsoft.com/office/drawing/2014/main" id="{27121347-8A29-86D9-78D9-7EAEEC29100E}"/>
              </a:ext>
            </a:extLst>
          </p:cNvPr>
          <p:cNvSpPr txBox="1"/>
          <p:nvPr/>
        </p:nvSpPr>
        <p:spPr>
          <a:xfrm>
            <a:off x="4840557" y="5865128"/>
            <a:ext cx="6191521" cy="369332"/>
          </a:xfrm>
          <a:prstGeom prst="rect">
            <a:avLst/>
          </a:prstGeom>
          <a:noFill/>
        </p:spPr>
        <p:txBody>
          <a:bodyPr wrap="square" rtlCol="0">
            <a:spAutoFit/>
          </a:bodyPr>
          <a:lstStyle/>
          <a:p>
            <a:pPr algn="ctr"/>
            <a:r>
              <a:rPr lang="en-US" b="1"/>
              <a:t>Hình. </a:t>
            </a:r>
            <a:r>
              <a:rPr lang="en-US"/>
              <a:t>Sơ đồ các phép lai phân tích của Mendel</a:t>
            </a:r>
          </a:p>
        </p:txBody>
      </p:sp>
      <p:sp>
        <p:nvSpPr>
          <p:cNvPr id="84" name="TextBox 83">
            <a:extLst>
              <a:ext uri="{FF2B5EF4-FFF2-40B4-BE49-F238E27FC236}">
                <a16:creationId xmlns:a16="http://schemas.microsoft.com/office/drawing/2014/main" id="{A7C0EC82-403E-73FC-97FF-89D44E8D82C2}"/>
              </a:ext>
            </a:extLst>
          </p:cNvPr>
          <p:cNvSpPr txBox="1"/>
          <p:nvPr/>
        </p:nvSpPr>
        <p:spPr>
          <a:xfrm>
            <a:off x="745431" y="2087508"/>
            <a:ext cx="3255008" cy="3438249"/>
          </a:xfrm>
          <a:prstGeom prst="rect">
            <a:avLst/>
          </a:prstGeom>
          <a:solidFill>
            <a:schemeClr val="accent3">
              <a:lumMod val="20000"/>
              <a:lumOff val="80000"/>
            </a:schemeClr>
          </a:solidFill>
        </p:spPr>
        <p:txBody>
          <a:bodyPr wrap="square">
            <a:spAutoFit/>
          </a:bodyPr>
          <a:lstStyle/>
          <a:p>
            <a:pPr algn="just" defTabSz="914400">
              <a:lnSpc>
                <a:spcPct val="125000"/>
              </a:lnSpc>
              <a:defRPr/>
            </a:pPr>
            <a:r>
              <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Mendel thu được ở F</a:t>
            </a:r>
            <a:r>
              <a:rPr lang="vi-VN" sz="22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các cây hoa tím, nhưng ông không biết cây hoa tím nào là thuần chủng. </a:t>
            </a:r>
            <a:endPar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a:p>
            <a:pPr algn="just" defTabSz="914400">
              <a:lnSpc>
                <a:spcPct val="125000"/>
              </a:lnSpc>
              <a:defRPr/>
            </a:pPr>
            <a:r>
              <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Để biết được cây hoa tím nào ở F</a:t>
            </a:r>
            <a:r>
              <a:rPr lang="vi-VN" sz="22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là thuần chủng, ông cho các cây hoa tím này lai với cây hoa trắng. </a:t>
            </a:r>
            <a:endPar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06370142"/>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 id="{8E8E6382-84E0-47AA-A2A2-8ED603AAB26E}" vid="{692203AD-8BB8-47BB-AF1A-2D7F125D9E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8FC98CF-E78A-425D-90FD-55D1C468A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060146-7700-4F6C-986B-89E3839BD4ED}">
  <ds:schemaRefs>
    <ds:schemaRef ds:uri="http://schemas.microsoft.com/sharepoint/v3/contenttype/forms"/>
  </ds:schemaRefs>
</ds:datastoreItem>
</file>

<file path=customXml/itemProps3.xml><?xml version="1.0" encoding="utf-8"?>
<ds:datastoreItem xmlns:ds="http://schemas.openxmlformats.org/officeDocument/2006/customXml" ds:itemID="{D235FEF8-1733-4347-95CE-3BB62B2B8DD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{2E2B8E51-9601-4847-BDAE-2CED237E82C6}tf78438558_win32</Template>
  <TotalTime>576</TotalTime>
  <Words>4166</Words>
  <Application>Microsoft Office PowerPoint</Application>
  <PresentationFormat>Widescreen</PresentationFormat>
  <Paragraphs>587</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Times New Roman</vt:lpstr>
      <vt:lpstr>Wingdings</vt:lpstr>
      <vt:lpstr>Office Theme</vt:lpstr>
      <vt:lpstr>CÁC QUY LUẬT DI TRUYỀN CỦA MENDEL </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iI. QUY LUẬT PHÂN LI ĐỘC LẬP</vt:lpstr>
      <vt:lpstr>PowerPoint Presentation</vt:lpstr>
      <vt:lpstr>iI. QUY LUẬT PHÂN LI ĐỘC LẬP</vt:lpstr>
      <vt:lpstr>iI. QUY LUẬT PHÂN LI ĐỘC LẬP</vt:lpstr>
      <vt:lpstr>iI. QUY LUẬT PHÂN LI ĐỘC LẬP</vt:lpstr>
      <vt:lpstr>iI. QUY LUẬT PHÂN LI ĐỘC LẬP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CÁC EM ĐÃ THEO DÕI BÀI HỌC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 QUY LUẬT DI TRUYỀN CỦA MENDEL </dc:title>
  <dc:subject/>
  <dc:creator>VnTeach.Com</dc:creator>
  <cp:keywords>VnTeach.Com</cp:keywords>
  <cp:lastModifiedBy>Admin</cp:lastModifiedBy>
  <cp:revision>1</cp:revision>
  <dcterms:created xsi:type="dcterms:W3CDTF">2024-01-11T14:09:56Z</dcterms:created>
  <dcterms:modified xsi:type="dcterms:W3CDTF">2024-08-17T04:37:43Z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