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47"/>
  </p:notesMasterIdLst>
  <p:sldIdLst>
    <p:sldId id="256" r:id="rId3"/>
    <p:sldId id="327" r:id="rId4"/>
    <p:sldId id="257" r:id="rId5"/>
    <p:sldId id="352" r:id="rId6"/>
    <p:sldId id="258" r:id="rId7"/>
    <p:sldId id="259" r:id="rId8"/>
    <p:sldId id="384" r:id="rId9"/>
    <p:sldId id="326" r:id="rId10"/>
    <p:sldId id="355" r:id="rId11"/>
    <p:sldId id="385" r:id="rId12"/>
    <p:sldId id="278" r:id="rId13"/>
    <p:sldId id="358" r:id="rId14"/>
    <p:sldId id="376" r:id="rId15"/>
    <p:sldId id="295" r:id="rId16"/>
    <p:sldId id="296" r:id="rId17"/>
    <p:sldId id="380" r:id="rId18"/>
    <p:sldId id="386" r:id="rId19"/>
    <p:sldId id="299" r:id="rId20"/>
    <p:sldId id="300" r:id="rId21"/>
    <p:sldId id="302" r:id="rId22"/>
    <p:sldId id="381" r:id="rId23"/>
    <p:sldId id="286" r:id="rId24"/>
    <p:sldId id="359" r:id="rId25"/>
    <p:sldId id="377" r:id="rId26"/>
    <p:sldId id="360" r:id="rId27"/>
    <p:sldId id="363" r:id="rId28"/>
    <p:sldId id="365" r:id="rId29"/>
    <p:sldId id="366" r:id="rId30"/>
    <p:sldId id="368" r:id="rId31"/>
    <p:sldId id="298" r:id="rId32"/>
    <p:sldId id="369" r:id="rId33"/>
    <p:sldId id="370" r:id="rId34"/>
    <p:sldId id="371" r:id="rId35"/>
    <p:sldId id="372" r:id="rId36"/>
    <p:sldId id="382" r:id="rId37"/>
    <p:sldId id="375" r:id="rId38"/>
    <p:sldId id="383" r:id="rId39"/>
    <p:sldId id="342" r:id="rId40"/>
    <p:sldId id="264" r:id="rId41"/>
    <p:sldId id="269" r:id="rId42"/>
    <p:sldId id="266" r:id="rId43"/>
    <p:sldId id="267" r:id="rId44"/>
    <p:sldId id="268" r:id="rId45"/>
    <p:sldId id="263" r:id="rId46"/>
  </p:sldIdLst>
  <p:sldSz cx="9144000" cy="5143500" type="screen16x9"/>
  <p:notesSz cx="6858000" cy="9144000"/>
  <p:embeddedFontLst>
    <p:embeddedFont>
      <p:font typeface="#9Slide03 AmpleSoft" panose="02000000000000000000" pitchFamily="2" charset="77"/>
      <p:regular r:id="rId48"/>
    </p:embeddedFont>
    <p:embeddedFont>
      <p:font typeface="#9Slide03 Bebas Neue Bold" panose="020B0606020202050201" pitchFamily="34" charset="77"/>
      <p:bold r:id="rId49"/>
    </p:embeddedFont>
    <p:embeddedFont>
      <p:font typeface="#9Slide03 Bebas Neue ZSmall" panose="020B0606020202050201" pitchFamily="34" charset="77"/>
      <p:regular r:id="rId50"/>
      <p:bold r:id="rId51"/>
    </p:embeddedFont>
    <p:embeddedFont>
      <p:font typeface="#9Slide03 Cabin" pitchFamily="2" charset="77"/>
      <p:regular r:id="rId52"/>
    </p:embeddedFont>
    <p:embeddedFont>
      <p:font typeface="#9Slide03 Noto Sans" panose="020B0502040504020204" pitchFamily="34" charset="0"/>
      <p:regular r:id="rId53"/>
    </p:embeddedFont>
    <p:embeddedFont>
      <p:font typeface="#9Slide03 Noto Sans Bold" panose="020B0802040504020204" pitchFamily="34" charset="0"/>
      <p:bold r:id="rId54"/>
    </p:embeddedFont>
    <p:embeddedFont>
      <p:font typeface="#9Slide03 Open Sans ExtraBold" panose="020B0906030804020204" pitchFamily="34" charset="0"/>
      <p:bold r:id="rId55"/>
    </p:embeddedFont>
    <p:embeddedFont>
      <p:font typeface="#9Slide03 Quicksand Medium" pitchFamily="2" charset="77"/>
      <p:regular r:id="rId56"/>
    </p:embeddedFont>
    <p:embeddedFont>
      <p:font typeface="#9Slide03 Roboto" panose="02000000000000000000" pitchFamily="2" charset="0"/>
      <p:regular r:id="rId57"/>
    </p:embeddedFont>
    <p:embeddedFont>
      <p:font typeface="#9Slide05 Fourth" pitchFamily="2" charset="77"/>
      <p:regular r:id="rId58"/>
    </p:embeddedFont>
    <p:embeddedFont>
      <p:font typeface="#9Slide07 Crocante" panose="02000000000000000000" pitchFamily="2" charset="77"/>
      <p:regular r:id="rId59"/>
    </p:embeddedFon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Lst>
  <p:custDataLst>
    <p:tags r:id="rId66"/>
  </p:custDataLst>
  <p:defaultTex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14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3041"/>
    <a:srgbClr val="ECDCC8"/>
    <a:srgbClr val="FCF8E8"/>
    <a:srgbClr val="AF8E43"/>
    <a:srgbClr val="43FFB3"/>
    <a:srgbClr val="FF3300"/>
    <a:srgbClr val="E6D6C3"/>
    <a:srgbClr val="E2C77A"/>
    <a:srgbClr val="02327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17" autoAdjust="0"/>
    <p:restoredTop sz="93683" autoAdjust="0"/>
  </p:normalViewPr>
  <p:slideViewPr>
    <p:cSldViewPr>
      <p:cViewPr>
        <p:scale>
          <a:sx n="110" d="100"/>
          <a:sy n="110" d="100"/>
        </p:scale>
        <p:origin x="144" y="680"/>
      </p:cViewPr>
      <p:guideLst>
        <p:guide orient="horz" pos="1080"/>
        <p:guide pos="14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font" Target="fonts/font1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3.fntdata"/><Relationship Id="rId5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3B46E-A537-43F7-91EA-9B60AD2C7695}" type="datetimeFigureOut">
              <a:rPr lang="en-US" smtClean="0"/>
              <a:t>11/9/25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D20FBC-5E8C-4D8F-A30F-420F8F7FF520}" type="slidenum">
              <a:rPr lang="en-US" smtClean="0"/>
              <a:t>‹#›</a:t>
            </a:fld>
            <a:endParaRPr lang="en-US"/>
          </a:p>
        </p:txBody>
      </p:sp>
    </p:spTree>
    <p:extLst>
      <p:ext uri="{BB962C8B-B14F-4D97-AF65-F5344CB8AC3E}">
        <p14:creationId xmlns:p14="http://schemas.microsoft.com/office/powerpoint/2010/main" val="2030226162"/>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1</a:t>
            </a:fld>
            <a:endParaRPr lang="en-US"/>
          </a:p>
        </p:txBody>
      </p:sp>
    </p:spTree>
    <p:extLst>
      <p:ext uri="{BB962C8B-B14F-4D97-AF65-F5344CB8AC3E}">
        <p14:creationId xmlns:p14="http://schemas.microsoft.com/office/powerpoint/2010/main" val="260875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12</a:t>
            </a:fld>
            <a:endParaRPr lang="en-US"/>
          </a:p>
        </p:txBody>
      </p:sp>
    </p:spTree>
    <p:extLst>
      <p:ext uri="{BB962C8B-B14F-4D97-AF65-F5344CB8AC3E}">
        <p14:creationId xmlns:p14="http://schemas.microsoft.com/office/powerpoint/2010/main" val="2171363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13</a:t>
            </a:fld>
            <a:endParaRPr lang="en-US"/>
          </a:p>
        </p:txBody>
      </p:sp>
    </p:spTree>
    <p:extLst>
      <p:ext uri="{BB962C8B-B14F-4D97-AF65-F5344CB8AC3E}">
        <p14:creationId xmlns:p14="http://schemas.microsoft.com/office/powerpoint/2010/main" val="4135510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16</a:t>
            </a:fld>
            <a:endParaRPr lang="en-US"/>
          </a:p>
        </p:txBody>
      </p:sp>
    </p:spTree>
    <p:extLst>
      <p:ext uri="{BB962C8B-B14F-4D97-AF65-F5344CB8AC3E}">
        <p14:creationId xmlns:p14="http://schemas.microsoft.com/office/powerpoint/2010/main" val="2458231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21</a:t>
            </a:fld>
            <a:endParaRPr lang="en-US"/>
          </a:p>
        </p:txBody>
      </p:sp>
    </p:spTree>
    <p:extLst>
      <p:ext uri="{BB962C8B-B14F-4D97-AF65-F5344CB8AC3E}">
        <p14:creationId xmlns:p14="http://schemas.microsoft.com/office/powerpoint/2010/main" val="2643158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22</a:t>
            </a:fld>
            <a:endParaRPr lang="en-US"/>
          </a:p>
        </p:txBody>
      </p:sp>
    </p:spTree>
    <p:extLst>
      <p:ext uri="{BB962C8B-B14F-4D97-AF65-F5344CB8AC3E}">
        <p14:creationId xmlns:p14="http://schemas.microsoft.com/office/powerpoint/2010/main" val="3230693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23</a:t>
            </a:fld>
            <a:endParaRPr lang="en-US"/>
          </a:p>
        </p:txBody>
      </p:sp>
    </p:spTree>
    <p:extLst>
      <p:ext uri="{BB962C8B-B14F-4D97-AF65-F5344CB8AC3E}">
        <p14:creationId xmlns:p14="http://schemas.microsoft.com/office/powerpoint/2010/main" val="339211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24</a:t>
            </a:fld>
            <a:endParaRPr lang="en-US"/>
          </a:p>
        </p:txBody>
      </p:sp>
    </p:spTree>
    <p:extLst>
      <p:ext uri="{BB962C8B-B14F-4D97-AF65-F5344CB8AC3E}">
        <p14:creationId xmlns:p14="http://schemas.microsoft.com/office/powerpoint/2010/main" val="326741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25</a:t>
            </a:fld>
            <a:endParaRPr lang="en-US"/>
          </a:p>
        </p:txBody>
      </p:sp>
    </p:spTree>
    <p:extLst>
      <p:ext uri="{BB962C8B-B14F-4D97-AF65-F5344CB8AC3E}">
        <p14:creationId xmlns:p14="http://schemas.microsoft.com/office/powerpoint/2010/main" val="1838556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26</a:t>
            </a:fld>
            <a:endParaRPr lang="en-US"/>
          </a:p>
        </p:txBody>
      </p:sp>
    </p:spTree>
    <p:extLst>
      <p:ext uri="{BB962C8B-B14F-4D97-AF65-F5344CB8AC3E}">
        <p14:creationId xmlns:p14="http://schemas.microsoft.com/office/powerpoint/2010/main" val="3907162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27</a:t>
            </a:fld>
            <a:endParaRPr lang="en-US"/>
          </a:p>
        </p:txBody>
      </p:sp>
    </p:spTree>
    <p:extLst>
      <p:ext uri="{BB962C8B-B14F-4D97-AF65-F5344CB8AC3E}">
        <p14:creationId xmlns:p14="http://schemas.microsoft.com/office/powerpoint/2010/main" val="310166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2</a:t>
            </a:fld>
            <a:endParaRPr lang="en-US"/>
          </a:p>
        </p:txBody>
      </p:sp>
    </p:spTree>
    <p:extLst>
      <p:ext uri="{BB962C8B-B14F-4D97-AF65-F5344CB8AC3E}">
        <p14:creationId xmlns:p14="http://schemas.microsoft.com/office/powerpoint/2010/main" val="407885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28</a:t>
            </a:fld>
            <a:endParaRPr lang="en-US"/>
          </a:p>
        </p:txBody>
      </p:sp>
    </p:spTree>
    <p:extLst>
      <p:ext uri="{BB962C8B-B14F-4D97-AF65-F5344CB8AC3E}">
        <p14:creationId xmlns:p14="http://schemas.microsoft.com/office/powerpoint/2010/main" val="3211174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29</a:t>
            </a:fld>
            <a:endParaRPr lang="en-US"/>
          </a:p>
        </p:txBody>
      </p:sp>
    </p:spTree>
    <p:extLst>
      <p:ext uri="{BB962C8B-B14F-4D97-AF65-F5344CB8AC3E}">
        <p14:creationId xmlns:p14="http://schemas.microsoft.com/office/powerpoint/2010/main" val="2390537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Tương tác 3: Câu hỏi</a:t>
            </a:r>
          </a:p>
        </p:txBody>
      </p:sp>
      <p:sp>
        <p:nvSpPr>
          <p:cNvPr id="4" name="Slide Number Placeholder 3"/>
          <p:cNvSpPr>
            <a:spLocks noGrp="1"/>
          </p:cNvSpPr>
          <p:nvPr>
            <p:ph type="sldNum" sz="quarter" idx="5"/>
          </p:nvPr>
        </p:nvSpPr>
        <p:spPr/>
        <p:txBody>
          <a:bodyPr/>
          <a:lstStyle/>
          <a:p>
            <a:fld id="{16D20FBC-5E8C-4D8F-A30F-420F8F7FF520}" type="slidenum">
              <a:rPr lang="en-US" smtClean="0"/>
              <a:t>30</a:t>
            </a:fld>
            <a:endParaRPr lang="en-US"/>
          </a:p>
        </p:txBody>
      </p:sp>
    </p:spTree>
    <p:extLst>
      <p:ext uri="{BB962C8B-B14F-4D97-AF65-F5344CB8AC3E}">
        <p14:creationId xmlns:p14="http://schemas.microsoft.com/office/powerpoint/2010/main" val="3823999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31</a:t>
            </a:fld>
            <a:endParaRPr lang="en-US"/>
          </a:p>
        </p:txBody>
      </p:sp>
    </p:spTree>
    <p:extLst>
      <p:ext uri="{BB962C8B-B14F-4D97-AF65-F5344CB8AC3E}">
        <p14:creationId xmlns:p14="http://schemas.microsoft.com/office/powerpoint/2010/main" val="1711781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32</a:t>
            </a:fld>
            <a:endParaRPr lang="en-US"/>
          </a:p>
        </p:txBody>
      </p:sp>
    </p:spTree>
    <p:extLst>
      <p:ext uri="{BB962C8B-B14F-4D97-AF65-F5344CB8AC3E}">
        <p14:creationId xmlns:p14="http://schemas.microsoft.com/office/powerpoint/2010/main" val="2045544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33</a:t>
            </a:fld>
            <a:endParaRPr lang="en-US"/>
          </a:p>
        </p:txBody>
      </p:sp>
    </p:spTree>
    <p:extLst>
      <p:ext uri="{BB962C8B-B14F-4D97-AF65-F5344CB8AC3E}">
        <p14:creationId xmlns:p14="http://schemas.microsoft.com/office/powerpoint/2010/main" val="3649289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34</a:t>
            </a:fld>
            <a:endParaRPr lang="en-US"/>
          </a:p>
        </p:txBody>
      </p:sp>
    </p:spTree>
    <p:extLst>
      <p:ext uri="{BB962C8B-B14F-4D97-AF65-F5344CB8AC3E}">
        <p14:creationId xmlns:p14="http://schemas.microsoft.com/office/powerpoint/2010/main" val="473226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35</a:t>
            </a:fld>
            <a:endParaRPr lang="en-US"/>
          </a:p>
        </p:txBody>
      </p:sp>
    </p:spTree>
    <p:extLst>
      <p:ext uri="{BB962C8B-B14F-4D97-AF65-F5344CB8AC3E}">
        <p14:creationId xmlns:p14="http://schemas.microsoft.com/office/powerpoint/2010/main" val="1521498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36</a:t>
            </a:fld>
            <a:endParaRPr lang="en-US"/>
          </a:p>
        </p:txBody>
      </p:sp>
    </p:spTree>
    <p:extLst>
      <p:ext uri="{BB962C8B-B14F-4D97-AF65-F5344CB8AC3E}">
        <p14:creationId xmlns:p14="http://schemas.microsoft.com/office/powerpoint/2010/main" val="1008141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8055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3</a:t>
            </a:fld>
            <a:endParaRPr lang="en-US"/>
          </a:p>
        </p:txBody>
      </p:sp>
    </p:spTree>
    <p:extLst>
      <p:ext uri="{BB962C8B-B14F-4D97-AF65-F5344CB8AC3E}">
        <p14:creationId xmlns:p14="http://schemas.microsoft.com/office/powerpoint/2010/main" val="2903039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0748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Ấn</a:t>
            </a:r>
            <a:r>
              <a:rPr lang="en-US" dirty="0"/>
              <a:t> </a:t>
            </a:r>
            <a:r>
              <a:rPr lang="en-US" dirty="0" err="1"/>
              <a:t>vào</a:t>
            </a:r>
            <a:r>
              <a:rPr lang="en-US" dirty="0"/>
              <a:t> </a:t>
            </a:r>
            <a:r>
              <a:rPr lang="en-US" dirty="0" err="1"/>
              <a:t>hình</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a:t>
            </a:r>
            <a:r>
              <a:rPr lang="en-US" dirty="0" err="1"/>
              <a:t>trang</a:t>
            </a:r>
            <a:r>
              <a:rPr lang="en-US" dirty="0"/>
              <a:t> </a:t>
            </a:r>
            <a:r>
              <a:rPr lang="en-US" dirty="0" err="1"/>
              <a:t>đầu</a:t>
            </a:r>
            <a:r>
              <a:rPr lang="en-US" dirty="0"/>
              <a:t> </a:t>
            </a:r>
            <a:r>
              <a:rPr lang="en-US" dirty="0" err="1"/>
              <a:t>trò</a:t>
            </a:r>
            <a:r>
              <a:rPr lang="en-US" dirty="0"/>
              <a:t> </a:t>
            </a:r>
            <a:r>
              <a:rPr lang="en-US" dirty="0" err="1"/>
              <a:t>chơi</a:t>
            </a:r>
            <a:endParaRPr lang="en-US" dirty="0"/>
          </a:p>
        </p:txBody>
      </p:sp>
    </p:spTree>
    <p:extLst>
      <p:ext uri="{BB962C8B-B14F-4D97-AF65-F5344CB8AC3E}">
        <p14:creationId xmlns:p14="http://schemas.microsoft.com/office/powerpoint/2010/main" val="3291051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2554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5897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5458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124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44</a:t>
            </a:fld>
            <a:endParaRPr lang="en-US"/>
          </a:p>
        </p:txBody>
      </p:sp>
    </p:spTree>
    <p:extLst>
      <p:ext uri="{BB962C8B-B14F-4D97-AF65-F5344CB8AC3E}">
        <p14:creationId xmlns:p14="http://schemas.microsoft.com/office/powerpoint/2010/main" val="304008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4</a:t>
            </a:fld>
            <a:endParaRPr lang="en-US"/>
          </a:p>
        </p:txBody>
      </p:sp>
    </p:spTree>
    <p:extLst>
      <p:ext uri="{BB962C8B-B14F-4D97-AF65-F5344CB8AC3E}">
        <p14:creationId xmlns:p14="http://schemas.microsoft.com/office/powerpoint/2010/main" val="755872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5</a:t>
            </a:fld>
            <a:endParaRPr lang="en-US"/>
          </a:p>
        </p:txBody>
      </p:sp>
    </p:spTree>
    <p:extLst>
      <p:ext uri="{BB962C8B-B14F-4D97-AF65-F5344CB8AC3E}">
        <p14:creationId xmlns:p14="http://schemas.microsoft.com/office/powerpoint/2010/main" val="4090470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6</a:t>
            </a:fld>
            <a:endParaRPr lang="en-US"/>
          </a:p>
        </p:txBody>
      </p:sp>
    </p:spTree>
    <p:extLst>
      <p:ext uri="{BB962C8B-B14F-4D97-AF65-F5344CB8AC3E}">
        <p14:creationId xmlns:p14="http://schemas.microsoft.com/office/powerpoint/2010/main" val="2763986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9</a:t>
            </a:fld>
            <a:endParaRPr lang="en-US"/>
          </a:p>
        </p:txBody>
      </p:sp>
    </p:spTree>
    <p:extLst>
      <p:ext uri="{BB962C8B-B14F-4D97-AF65-F5344CB8AC3E}">
        <p14:creationId xmlns:p14="http://schemas.microsoft.com/office/powerpoint/2010/main" val="3870390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10</a:t>
            </a:fld>
            <a:endParaRPr lang="en-US"/>
          </a:p>
        </p:txBody>
      </p:sp>
    </p:spTree>
    <p:extLst>
      <p:ext uri="{BB962C8B-B14F-4D97-AF65-F5344CB8AC3E}">
        <p14:creationId xmlns:p14="http://schemas.microsoft.com/office/powerpoint/2010/main" val="1807096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20FBC-5E8C-4D8F-A30F-420F8F7FF520}" type="slidenum">
              <a:rPr lang="en-US" smtClean="0"/>
              <a:t>11</a:t>
            </a:fld>
            <a:endParaRPr lang="en-US"/>
          </a:p>
        </p:txBody>
      </p:sp>
    </p:spTree>
    <p:extLst>
      <p:ext uri="{BB962C8B-B14F-4D97-AF65-F5344CB8AC3E}">
        <p14:creationId xmlns:p14="http://schemas.microsoft.com/office/powerpoint/2010/main" val="3009840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1"/>
            <a:ext cx="9144000" cy="516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1"/>
            <a:ext cx="9144001" cy="5163143"/>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75"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1998471" y="-1998470"/>
            <a:ext cx="5147058" cy="9144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333375" y="407194"/>
            <a:ext cx="8410575" cy="461665"/>
          </a:xfrm>
        </p:spPr>
        <p:txBody>
          <a:bodyPr vert="horz" wrap="square" lIns="91440" tIns="45720" rIns="91440" bIns="45720" rtlCol="0" anchor="t">
            <a:spAutoFit/>
          </a:bodyPr>
          <a:lstStyle>
            <a:lvl1pPr>
              <a:defRPr lang="en-GB" sz="2400" b="1" spc="-53"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8439150" y="4736307"/>
            <a:ext cx="304800" cy="273844"/>
          </a:xfrm>
        </p:spPr>
        <p:txBody>
          <a:bodyPr/>
          <a:lstStyle>
            <a:lvl1pPr>
              <a:defRPr sz="75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374542" y="-241991"/>
            <a:ext cx="401648" cy="483982"/>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333375" y="1219039"/>
            <a:ext cx="5038725" cy="3069932"/>
          </a:xfrm>
        </p:spPr>
        <p:txBody>
          <a:bodyPr>
            <a:noAutofit/>
          </a:bodyPr>
          <a:lstStyle>
            <a:lvl1pPr>
              <a:lnSpc>
                <a:spcPct val="100000"/>
              </a:lnSpc>
              <a:spcBef>
                <a:spcPts val="450"/>
              </a:spcBef>
              <a:spcAft>
                <a:spcPts val="300"/>
              </a:spcAft>
              <a:defRPr sz="1200">
                <a:solidFill>
                  <a:schemeClr val="bg1"/>
                </a:solidFill>
                <a:latin typeface="+mn-lt"/>
                <a:cs typeface="Arial" panose="020B0604020202020204" pitchFamily="34" charset="0"/>
              </a:defRPr>
            </a:lvl1pPr>
            <a:lvl2pPr>
              <a:lnSpc>
                <a:spcPct val="100000"/>
              </a:lnSpc>
              <a:spcBef>
                <a:spcPts val="450"/>
              </a:spcBef>
              <a:spcAft>
                <a:spcPts val="300"/>
              </a:spcAft>
              <a:defRPr sz="1050">
                <a:solidFill>
                  <a:schemeClr val="bg1"/>
                </a:solidFill>
                <a:latin typeface="+mn-lt"/>
                <a:cs typeface="Arial" panose="020B0604020202020204" pitchFamily="34" charset="0"/>
              </a:defRPr>
            </a:lvl2pPr>
            <a:lvl3pPr>
              <a:lnSpc>
                <a:spcPct val="100000"/>
              </a:lnSpc>
              <a:spcBef>
                <a:spcPts val="450"/>
              </a:spcBef>
              <a:spcAft>
                <a:spcPts val="300"/>
              </a:spcAft>
              <a:defRPr sz="900">
                <a:solidFill>
                  <a:schemeClr val="bg1"/>
                </a:solidFill>
                <a:latin typeface="+mn-lt"/>
                <a:cs typeface="Arial" panose="020B0604020202020204" pitchFamily="34" charset="0"/>
              </a:defRPr>
            </a:lvl3pPr>
            <a:lvl4pPr>
              <a:defRPr sz="105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738935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99350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968599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60641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739652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889641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5669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613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659434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902276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33162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47842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11/9/25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E7F4038-D59D-45D3-9D9C-5EDCFC71CF55}" type="datetimeFigureOut">
              <a:rPr lang="en-US" smtClean="0"/>
              <a:t>11/9/25</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6191999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33.pn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39.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42.svg"/><Relationship Id="rId4" Type="http://schemas.openxmlformats.org/officeDocument/2006/relationships/image" Target="../media/image40.sv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3.svg"/><Relationship Id="rId5" Type="http://schemas.openxmlformats.org/officeDocument/2006/relationships/image" Target="../media/image8.png"/><Relationship Id="rId15" Type="http://schemas.openxmlformats.org/officeDocument/2006/relationships/image" Target="../media/image15.sv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2.svg"/><Relationship Id="rId4" Type="http://schemas.openxmlformats.org/officeDocument/2006/relationships/image" Target="../media/image33.png"/><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png"/><Relationship Id="rId7" Type="http://schemas.openxmlformats.org/officeDocument/2006/relationships/image" Target="../media/image3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0.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1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9.png"/><Relationship Id="rId10" Type="http://schemas.openxmlformats.org/officeDocument/2006/relationships/image" Target="../media/image2.svg"/><Relationship Id="rId4" Type="http://schemas.openxmlformats.org/officeDocument/2006/relationships/image" Target="../media/image4.svg"/><Relationship Id="rId9" Type="http://schemas.openxmlformats.org/officeDocument/2006/relationships/image" Target="../media/image1.png"/><Relationship Id="rId1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39.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42.svg"/><Relationship Id="rId4" Type="http://schemas.openxmlformats.org/officeDocument/2006/relationships/image" Target="../media/image40.svg"/><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6.png"/><Relationship Id="rId4" Type="http://schemas.openxmlformats.org/officeDocument/2006/relationships/image" Target="../media/image58.png"/><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30.png"/><Relationship Id="rId7"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71.gif"/><Relationship Id="rId3" Type="http://schemas.openxmlformats.org/officeDocument/2006/relationships/image" Target="../media/image66.png"/><Relationship Id="rId7" Type="http://schemas.openxmlformats.org/officeDocument/2006/relationships/image" Target="../media/image68.gif"/><Relationship Id="rId12" Type="http://schemas.openxmlformats.org/officeDocument/2006/relationships/slide" Target="slide43.xml"/><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slide" Target="slide41.xml"/><Relationship Id="rId11" Type="http://schemas.openxmlformats.org/officeDocument/2006/relationships/image" Target="../media/image70.gif"/><Relationship Id="rId5" Type="http://schemas.openxmlformats.org/officeDocument/2006/relationships/image" Target="../media/image67.gif"/><Relationship Id="rId10" Type="http://schemas.openxmlformats.org/officeDocument/2006/relationships/slide" Target="slide42.xml"/><Relationship Id="rId4" Type="http://schemas.openxmlformats.org/officeDocument/2006/relationships/slide" Target="slide39.xml"/><Relationship Id="rId9" Type="http://schemas.openxmlformats.org/officeDocument/2006/relationships/image" Target="../media/image69.gif"/><Relationship Id="rId14" Type="http://schemas.openxmlformats.org/officeDocument/2006/relationships/image" Target="../media/image72.gif"/></Relationships>
</file>

<file path=ppt/slides/_rels/slide38.xml.rels><?xml version="1.0" encoding="UTF-8" standalone="yes"?>
<Relationships xmlns="http://schemas.openxmlformats.org/package/2006/relationships"><Relationship Id="rId8" Type="http://schemas.openxmlformats.org/officeDocument/2006/relationships/image" Target="../media/image68.gif"/><Relationship Id="rId13" Type="http://schemas.openxmlformats.org/officeDocument/2006/relationships/slide" Target="slide43.xml"/><Relationship Id="rId18" Type="http://schemas.openxmlformats.org/officeDocument/2006/relationships/image" Target="../media/image76.png"/><Relationship Id="rId3" Type="http://schemas.openxmlformats.org/officeDocument/2006/relationships/audio" Target="../media/audio1.wav"/><Relationship Id="rId7" Type="http://schemas.openxmlformats.org/officeDocument/2006/relationships/slide" Target="slide41.xml"/><Relationship Id="rId12" Type="http://schemas.openxmlformats.org/officeDocument/2006/relationships/image" Target="../media/image70.gif"/><Relationship Id="rId17" Type="http://schemas.openxmlformats.org/officeDocument/2006/relationships/slide" Target="slide44.xml"/><Relationship Id="rId2" Type="http://schemas.openxmlformats.org/officeDocument/2006/relationships/notesSlide" Target="../notesSlides/notesSlide30.xml"/><Relationship Id="rId16" Type="http://schemas.openxmlformats.org/officeDocument/2006/relationships/image" Target="../media/image75.gif"/><Relationship Id="rId1" Type="http://schemas.openxmlformats.org/officeDocument/2006/relationships/slideLayout" Target="../slideLayouts/slideLayout19.xml"/><Relationship Id="rId6" Type="http://schemas.openxmlformats.org/officeDocument/2006/relationships/image" Target="../media/image67.gif"/><Relationship Id="rId11" Type="http://schemas.openxmlformats.org/officeDocument/2006/relationships/slide" Target="slide42.xml"/><Relationship Id="rId5" Type="http://schemas.openxmlformats.org/officeDocument/2006/relationships/slide" Target="slide38.xml"/><Relationship Id="rId15" Type="http://schemas.openxmlformats.org/officeDocument/2006/relationships/image" Target="../media/image74.gif"/><Relationship Id="rId10" Type="http://schemas.openxmlformats.org/officeDocument/2006/relationships/image" Target="../media/image69.gif"/><Relationship Id="rId19" Type="http://schemas.openxmlformats.org/officeDocument/2006/relationships/hyperlink" Target="https://pixabay.com/vi/m%C5%A9i-t%C3%AAn-%C4%91%C3%BAng-tr%E1%BB%8F-chuy%E1%BB%83n-h%C6%B0%E1%BB%9Bng-24916/" TargetMode="External"/><Relationship Id="rId4" Type="http://schemas.openxmlformats.org/officeDocument/2006/relationships/image" Target="../media/image73.png"/><Relationship Id="rId9" Type="http://schemas.openxmlformats.org/officeDocument/2006/relationships/slide" Target="slide39.xml"/><Relationship Id="rId14" Type="http://schemas.openxmlformats.org/officeDocument/2006/relationships/image" Target="../media/image71.gif"/></Relationships>
</file>

<file path=ppt/slides/_rels/slide39.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audio" Target="../media/audio2.wav"/><Relationship Id="rId7"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78.jpeg"/><Relationship Id="rId11" Type="http://schemas.openxmlformats.org/officeDocument/2006/relationships/image" Target="../media/image82.gif"/><Relationship Id="rId5" Type="http://schemas.openxmlformats.org/officeDocument/2006/relationships/image" Target="../media/image77.png"/><Relationship Id="rId10" Type="http://schemas.openxmlformats.org/officeDocument/2006/relationships/image" Target="../media/image81.gif"/><Relationship Id="rId4" Type="http://schemas.openxmlformats.org/officeDocument/2006/relationships/audio" Target="../media/audio3.wav"/><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5.svg"/><Relationship Id="rId2" Type="http://schemas.openxmlformats.org/officeDocument/2006/relationships/notesSlide" Target="../notesSlides/notesSlide4.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24.png"/><Relationship Id="rId5" Type="http://schemas.openxmlformats.org/officeDocument/2006/relationships/image" Target="../media/image26.png"/><Relationship Id="rId1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21.svg"/><Relationship Id="rId9" Type="http://schemas.openxmlformats.org/officeDocument/2006/relationships/image" Target="../media/image28.png"/><Relationship Id="rId14" Type="http://schemas.openxmlformats.org/officeDocument/2006/relationships/image" Target="../media/image19.svg"/></Relationships>
</file>

<file path=ppt/slides/_rels/slide40.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audio" Target="../media/audio2.wav"/><Relationship Id="rId7"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78.jpeg"/><Relationship Id="rId11" Type="http://schemas.openxmlformats.org/officeDocument/2006/relationships/image" Target="../media/image82.gif"/><Relationship Id="rId5" Type="http://schemas.openxmlformats.org/officeDocument/2006/relationships/image" Target="../media/image77.png"/><Relationship Id="rId10" Type="http://schemas.openxmlformats.org/officeDocument/2006/relationships/image" Target="../media/image81.gif"/><Relationship Id="rId4" Type="http://schemas.openxmlformats.org/officeDocument/2006/relationships/audio" Target="../media/audio3.wav"/><Relationship Id="rId9"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audio" Target="../media/audio2.wav"/><Relationship Id="rId7"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slide" Target="slide37.xml"/><Relationship Id="rId11" Type="http://schemas.openxmlformats.org/officeDocument/2006/relationships/image" Target="../media/image82.gif"/><Relationship Id="rId5" Type="http://schemas.openxmlformats.org/officeDocument/2006/relationships/image" Target="../media/image77.png"/><Relationship Id="rId10" Type="http://schemas.openxmlformats.org/officeDocument/2006/relationships/image" Target="../media/image81.gif"/><Relationship Id="rId4" Type="http://schemas.openxmlformats.org/officeDocument/2006/relationships/audio" Target="../media/audio3.wav"/><Relationship Id="rId9" Type="http://schemas.openxmlformats.org/officeDocument/2006/relationships/image" Target="../media/image79.jpeg"/></Relationships>
</file>

<file path=ppt/slides/_rels/slide42.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6.png"/><Relationship Id="rId3" Type="http://schemas.openxmlformats.org/officeDocument/2006/relationships/audio" Target="../media/audio2.wav"/><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slide" Target="slide37.xml"/><Relationship Id="rId11" Type="http://schemas.openxmlformats.org/officeDocument/2006/relationships/image" Target="../media/image82.gif"/><Relationship Id="rId5" Type="http://schemas.openxmlformats.org/officeDocument/2006/relationships/image" Target="../media/image77.png"/><Relationship Id="rId10" Type="http://schemas.openxmlformats.org/officeDocument/2006/relationships/image" Target="../media/image81.gif"/><Relationship Id="rId4" Type="http://schemas.openxmlformats.org/officeDocument/2006/relationships/audio" Target="../media/audio3.wav"/><Relationship Id="rId9" Type="http://schemas.openxmlformats.org/officeDocument/2006/relationships/image" Target="../media/image84.jpeg"/></Relationships>
</file>

<file path=ppt/slides/_rels/slide4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audio" Target="../media/audio2.wav"/><Relationship Id="rId7" Type="http://schemas.openxmlformats.org/officeDocument/2006/relationships/image" Target="../media/image80.png"/><Relationship Id="rId12"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slide" Target="slide37.xml"/><Relationship Id="rId11" Type="http://schemas.openxmlformats.org/officeDocument/2006/relationships/image" Target="../media/image82.gif"/><Relationship Id="rId5" Type="http://schemas.openxmlformats.org/officeDocument/2006/relationships/image" Target="../media/image77.png"/><Relationship Id="rId10" Type="http://schemas.openxmlformats.org/officeDocument/2006/relationships/image" Target="../media/image81.gif"/><Relationship Id="rId4" Type="http://schemas.openxmlformats.org/officeDocument/2006/relationships/audio" Target="../media/audio3.wav"/><Relationship Id="rId9" Type="http://schemas.openxmlformats.org/officeDocument/2006/relationships/image" Target="../media/image84.jpeg"/></Relationships>
</file>

<file path=ppt/slides/_rels/slide4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7.png"/><Relationship Id="rId7" Type="http://schemas.openxmlformats.org/officeDocument/2006/relationships/image" Target="../media/image19.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9.svg"/><Relationship Id="rId4" Type="http://schemas.openxmlformats.org/officeDocument/2006/relationships/image" Target="../media/image88.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23.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2511096">
            <a:off x="7067260" y="235220"/>
            <a:ext cx="1483520" cy="1203000"/>
          </a:xfrm>
          <a:custGeom>
            <a:avLst/>
            <a:gdLst/>
            <a:ahLst/>
            <a:cxnLst/>
            <a:rect l="l" t="t" r="r" b="b"/>
            <a:pathLst>
              <a:path w="2967040" h="2406000">
                <a:moveTo>
                  <a:pt x="0" y="0"/>
                </a:moveTo>
                <a:lnTo>
                  <a:pt x="2967040" y="0"/>
                </a:lnTo>
                <a:lnTo>
                  <a:pt x="2967040" y="2405999"/>
                </a:lnTo>
                <a:lnTo>
                  <a:pt x="0" y="24059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712252">
            <a:off x="-387863" y="-958587"/>
            <a:ext cx="2678724" cy="3175211"/>
          </a:xfrm>
          <a:custGeom>
            <a:avLst/>
            <a:gdLst/>
            <a:ahLst/>
            <a:cxnLst/>
            <a:rect l="l" t="t" r="r" b="b"/>
            <a:pathLst>
              <a:path w="5357447" h="6350422">
                <a:moveTo>
                  <a:pt x="0" y="0"/>
                </a:moveTo>
                <a:lnTo>
                  <a:pt x="5357447" y="0"/>
                </a:lnTo>
                <a:lnTo>
                  <a:pt x="5357447" y="6350422"/>
                </a:lnTo>
                <a:lnTo>
                  <a:pt x="0" y="6350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2511096">
            <a:off x="825179" y="3599053"/>
            <a:ext cx="1483520" cy="1203000"/>
          </a:xfrm>
          <a:custGeom>
            <a:avLst/>
            <a:gdLst/>
            <a:ahLst/>
            <a:cxnLst/>
            <a:rect l="l" t="t" r="r" b="b"/>
            <a:pathLst>
              <a:path w="2967040" h="2406000">
                <a:moveTo>
                  <a:pt x="0" y="0"/>
                </a:moveTo>
                <a:lnTo>
                  <a:pt x="2967040" y="0"/>
                </a:lnTo>
                <a:lnTo>
                  <a:pt x="2967040" y="2406000"/>
                </a:lnTo>
                <a:lnTo>
                  <a:pt x="0" y="2406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712252">
            <a:off x="6935339" y="2544822"/>
            <a:ext cx="2678724" cy="3175211"/>
          </a:xfrm>
          <a:custGeom>
            <a:avLst/>
            <a:gdLst/>
            <a:ahLst/>
            <a:cxnLst/>
            <a:rect l="l" t="t" r="r" b="b"/>
            <a:pathLst>
              <a:path w="5357447" h="6350422">
                <a:moveTo>
                  <a:pt x="0" y="0"/>
                </a:moveTo>
                <a:lnTo>
                  <a:pt x="5357447" y="0"/>
                </a:lnTo>
                <a:lnTo>
                  <a:pt x="5357447" y="6350422"/>
                </a:lnTo>
                <a:lnTo>
                  <a:pt x="0" y="6350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0" y="1733550"/>
            <a:ext cx="9144000" cy="1154162"/>
          </a:xfrm>
          <a:prstGeom prst="rect">
            <a:avLst/>
          </a:prstGeom>
        </p:spPr>
        <p:txBody>
          <a:bodyPr wrap="square" lIns="0" tIns="0" rIns="0" bIns="0" rtlCol="0" anchor="t">
            <a:spAutoFit/>
          </a:bodyPr>
          <a:lstStyle/>
          <a:p>
            <a:pPr algn="ctr">
              <a:lnSpc>
                <a:spcPts val="8984"/>
              </a:lnSpc>
            </a:pPr>
            <a:r>
              <a:rPr lang="en-US" sz="8300">
                <a:solidFill>
                  <a:srgbClr val="023276"/>
                </a:solidFill>
                <a:latin typeface="#9Slide03 Bebas Neue ZSmall" panose="020B0606020202050201" pitchFamily="34" charset="0"/>
              </a:rPr>
              <a:t>Khoa học tự nhiên 9</a:t>
            </a:r>
          </a:p>
        </p:txBody>
      </p:sp>
      <p:sp>
        <p:nvSpPr>
          <p:cNvPr id="11" name="TextBox 5">
            <a:extLst>
              <a:ext uri="{FF2B5EF4-FFF2-40B4-BE49-F238E27FC236}">
                <a16:creationId xmlns:a16="http://schemas.microsoft.com/office/drawing/2014/main" id="{F39F7F28-E83C-26AC-A393-884186EC47AA}"/>
              </a:ext>
            </a:extLst>
          </p:cNvPr>
          <p:cNvSpPr txBox="1"/>
          <p:nvPr/>
        </p:nvSpPr>
        <p:spPr>
          <a:xfrm>
            <a:off x="2878746" y="3154111"/>
            <a:ext cx="4436454" cy="255839"/>
          </a:xfrm>
          <a:prstGeom prst="rect">
            <a:avLst/>
          </a:prstGeom>
        </p:spPr>
        <p:txBody>
          <a:bodyPr wrap="square" lIns="0" tIns="0" rIns="0" bIns="0" rtlCol="0" anchor="t">
            <a:spAutoFit/>
          </a:bodyPr>
          <a:lstStyle/>
          <a:p>
            <a:pPr algn="ctr">
              <a:lnSpc>
                <a:spcPts val="1650"/>
              </a:lnSpc>
              <a:spcBef>
                <a:spcPct val="0"/>
              </a:spcBef>
            </a:pPr>
            <a:r>
              <a:rPr lang="en-US" sz="2400" spc="208">
                <a:solidFill>
                  <a:srgbClr val="023276"/>
                </a:solidFill>
                <a:latin typeface="#9Slide05 Fourth" panose="00000500000000000000" pitchFamily="2" charset="0"/>
              </a:rPr>
              <a:t>Kết nối tri thức với cuộc sống</a:t>
            </a:r>
          </a:p>
        </p:txBody>
      </p:sp>
      <p:pic>
        <p:nvPicPr>
          <p:cNvPr id="15" name="Graphic 14" descr="Open book with solid fill">
            <a:extLst>
              <a:ext uri="{FF2B5EF4-FFF2-40B4-BE49-F238E27FC236}">
                <a16:creationId xmlns:a16="http://schemas.microsoft.com/office/drawing/2014/main" id="{47ED6646-DF8E-DE25-8653-F47AF2488B4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90800" y="3059256"/>
            <a:ext cx="342954" cy="342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6" presetClass="emph" presetSubtype="0" fill="hold" nodeType="withEffect">
                                  <p:stCondLst>
                                    <p:cond delay="0"/>
                                  </p:stCondLst>
                                  <p:iterate type="lt">
                                    <p:tmPct val="10000"/>
                                  </p:iterate>
                                  <p:childTnLst>
                                    <p:animScale>
                                      <p:cBhvr>
                                        <p:cTn id="18" dur="250" autoRev="1" fill="hold">
                                          <p:stCondLst>
                                            <p:cond delay="0"/>
                                          </p:stCondLst>
                                        </p:cTn>
                                        <p:tgtEl>
                                          <p:spTgt spid="3">
                                            <p:txEl>
                                              <p:pRg st="0" end="0"/>
                                            </p:txEl>
                                          </p:spTgt>
                                        </p:tgtEl>
                                      </p:cBhvr>
                                      <p:to x="80000" y="100000"/>
                                    </p:animScale>
                                    <p:anim by="(#ppt_w*0.10)" calcmode="lin" valueType="num">
                                      <p:cBhvr>
                                        <p:cTn id="19" dur="250" autoRev="1" fill="hold">
                                          <p:stCondLst>
                                            <p:cond delay="0"/>
                                          </p:stCondLst>
                                        </p:cTn>
                                        <p:tgtEl>
                                          <p:spTgt spid="3">
                                            <p:txEl>
                                              <p:pRg st="0" end="0"/>
                                            </p:txEl>
                                          </p:spTgt>
                                        </p:tgtEl>
                                        <p:attrNameLst>
                                          <p:attrName>ppt_x</p:attrName>
                                        </p:attrNameLst>
                                      </p:cBhvr>
                                    </p:anim>
                                    <p:anim by="(-#ppt_w*0.10)" calcmode="lin" valueType="num">
                                      <p:cBhvr>
                                        <p:cTn id="20" dur="250" autoRev="1" fill="hold">
                                          <p:stCondLst>
                                            <p:cond delay="0"/>
                                          </p:stCondLst>
                                        </p:cTn>
                                        <p:tgtEl>
                                          <p:spTgt spid="3">
                                            <p:txEl>
                                              <p:pRg st="0" end="0"/>
                                            </p:txEl>
                                          </p:spTgt>
                                        </p:tgtEl>
                                        <p:attrNameLst>
                                          <p:attrName>ppt_y</p:attrName>
                                        </p:attrNameLst>
                                      </p:cBhvr>
                                    </p:anim>
                                    <p:animRot by="-480000">
                                      <p:cBhvr>
                                        <p:cTn id="21" dur="250" autoRev="1" fill="hold">
                                          <p:stCondLst>
                                            <p:cond delay="0"/>
                                          </p:stCondLst>
                                        </p:cTn>
                                        <p:tgtEl>
                                          <p:spTgt spid="3">
                                            <p:txEl>
                                              <p:pRg st="0" end="0"/>
                                            </p:txEl>
                                          </p:spTgt>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38698" y="24126"/>
            <a:ext cx="4655379" cy="691984"/>
          </a:xfrm>
          <a:prstGeom prst="rect">
            <a:avLst/>
          </a:prstGeom>
        </p:spPr>
        <p:txBody>
          <a:bodyPr wrap="square" lIns="0" tIns="0" rIns="0" bIns="0" rtlCol="0" anchor="t">
            <a:spAutoFit/>
          </a:bodyPr>
          <a:lstStyle/>
          <a:p>
            <a:pPr>
              <a:lnSpc>
                <a:spcPts val="6160"/>
              </a:lnSpc>
            </a:pPr>
            <a:r>
              <a:rPr lang="en-US" sz="4400" dirty="0">
                <a:solidFill>
                  <a:srgbClr val="023276"/>
                </a:solidFill>
                <a:latin typeface="#9Slide03 Bebas Neue ZSmall" panose="020B0606020202050201" pitchFamily="34" charset="0"/>
              </a:rPr>
              <a:t>I. </a:t>
            </a:r>
            <a:r>
              <a:rPr lang="en-US" sz="4400" dirty="0" err="1">
                <a:solidFill>
                  <a:srgbClr val="023276"/>
                </a:solidFill>
                <a:latin typeface="#9Slide03 Bebas Neue ZSmall" panose="020B0606020202050201" pitchFamily="34" charset="0"/>
              </a:rPr>
              <a:t>Mã</a:t>
            </a:r>
            <a:r>
              <a:rPr lang="en-US" sz="4400" dirty="0">
                <a:solidFill>
                  <a:srgbClr val="023276"/>
                </a:solidFill>
                <a:latin typeface="#9Slide03 Bebas Neue ZSmall" panose="020B0606020202050201" pitchFamily="34" charset="0"/>
              </a:rPr>
              <a:t> di </a:t>
            </a:r>
            <a:r>
              <a:rPr lang="en-US" sz="4400" dirty="0" err="1">
                <a:solidFill>
                  <a:srgbClr val="023276"/>
                </a:solidFill>
                <a:latin typeface="#9Slide03 Bebas Neue ZSmall" panose="020B0606020202050201" pitchFamily="34" charset="0"/>
              </a:rPr>
              <a:t>truyền</a:t>
            </a:r>
            <a:r>
              <a:rPr lang="en-US" sz="4400" dirty="0">
                <a:solidFill>
                  <a:srgbClr val="023276"/>
                </a:solidFill>
                <a:latin typeface="#9Slide03 Bebas Neue ZSmall" panose="020B0606020202050201" pitchFamily="34" charset="0"/>
              </a:rPr>
              <a:t> </a:t>
            </a:r>
            <a:r>
              <a:rPr lang="en-US" sz="4400" dirty="0" err="1">
                <a:solidFill>
                  <a:srgbClr val="023276"/>
                </a:solidFill>
                <a:latin typeface="#9Slide03 Bebas Neue ZSmall" panose="020B0606020202050201" pitchFamily="34" charset="0"/>
              </a:rPr>
              <a:t>là</a:t>
            </a:r>
            <a:r>
              <a:rPr lang="en-US" sz="4400" dirty="0">
                <a:solidFill>
                  <a:srgbClr val="023276"/>
                </a:solidFill>
                <a:latin typeface="#9Slide03 Bebas Neue ZSmall" panose="020B0606020202050201" pitchFamily="34" charset="0"/>
              </a:rPr>
              <a:t> </a:t>
            </a:r>
            <a:r>
              <a:rPr lang="en-US" sz="4400" dirty="0" err="1">
                <a:solidFill>
                  <a:srgbClr val="023276"/>
                </a:solidFill>
                <a:latin typeface="#9Slide03 Bebas Neue ZSmall" panose="020B0606020202050201" pitchFamily="34" charset="0"/>
              </a:rPr>
              <a:t>gì</a:t>
            </a:r>
            <a:r>
              <a:rPr lang="en-US" sz="4400" dirty="0">
                <a:solidFill>
                  <a:srgbClr val="023276"/>
                </a:solidFill>
                <a:latin typeface="#9Slide03 Bebas Neue ZSmall" panose="020B0606020202050201" pitchFamily="34" charset="0"/>
              </a:rPr>
              <a:t>?</a:t>
            </a:r>
          </a:p>
        </p:txBody>
      </p:sp>
      <p:sp>
        <p:nvSpPr>
          <p:cNvPr id="34" name="TextBox 3">
            <a:extLst>
              <a:ext uri="{FF2B5EF4-FFF2-40B4-BE49-F238E27FC236}">
                <a16:creationId xmlns:a16="http://schemas.microsoft.com/office/drawing/2014/main" id="{90E3BD87-E8BE-4C4C-8A41-CE81E2EE3EF6}"/>
              </a:ext>
            </a:extLst>
          </p:cNvPr>
          <p:cNvSpPr txBox="1"/>
          <p:nvPr/>
        </p:nvSpPr>
        <p:spPr>
          <a:xfrm>
            <a:off x="263604" y="692077"/>
            <a:ext cx="8317278" cy="1107996"/>
          </a:xfrm>
          <a:prstGeom prst="rect">
            <a:avLst/>
          </a:prstGeom>
        </p:spPr>
        <p:txBody>
          <a:bodyPr wrap="square" lIns="0" tIns="0" rIns="0" bIns="0" rtlCol="0" anchor="t">
            <a:spAutoFit/>
          </a:bodyPr>
          <a:lstStyle/>
          <a:p>
            <a:pPr algn="just"/>
            <a:r>
              <a:rPr lang="en-US" sz="2400" dirty="0" err="1">
                <a:latin typeface="Times New Roman" panose="02020603050405020304" pitchFamily="18" charset="0"/>
                <a:ea typeface="Calibri" panose="020F0502020204030204" pitchFamily="34" charset="0"/>
              </a:rPr>
              <a:t>Mã</a:t>
            </a:r>
            <a:r>
              <a:rPr lang="en-US" sz="2400" dirty="0">
                <a:latin typeface="Times New Roman" panose="02020603050405020304" pitchFamily="18" charset="0"/>
                <a:ea typeface="Calibri" panose="020F0502020204030204" pitchFamily="34" charset="0"/>
              </a:rPr>
              <a:t> di </a:t>
            </a:r>
            <a:r>
              <a:rPr lang="en-US" sz="2400" dirty="0" err="1">
                <a:latin typeface="Times New Roman" panose="02020603050405020304" pitchFamily="18" charset="0"/>
                <a:ea typeface="Calibri" panose="020F0502020204030204" pitchFamily="34" charset="0"/>
              </a:rPr>
              <a:t>truyền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mật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mã</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sinh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học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định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thông</a:t>
            </a:r>
            <a:r>
              <a:rPr lang="en-US" sz="2400" dirty="0">
                <a:latin typeface="Times New Roman" panose="02020603050405020304" pitchFamily="18" charset="0"/>
                <a:ea typeface="Calibri" panose="020F0502020204030204" pitchFamily="34" charset="0"/>
              </a:rPr>
              <a:t> tin </a:t>
            </a:r>
            <a:r>
              <a:rPr lang="en-US" sz="2400" dirty="0" err="1">
                <a:latin typeface="Times New Roman" panose="02020603050405020304" pitchFamily="18" charset="0"/>
                <a:ea typeface="Calibri" panose="020F0502020204030204" pitchFamily="34" charset="0"/>
              </a:rPr>
              <a:t>về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tự</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amino acid </a:t>
            </a:r>
            <a:r>
              <a:rPr lang="en-US" sz="2400" dirty="0" err="1">
                <a:latin typeface="Times New Roman" panose="02020603050405020304" pitchFamily="18" charset="0"/>
                <a:ea typeface="Calibri" panose="020F0502020204030204" pitchFamily="34" charset="0"/>
              </a:rPr>
              <a:t>trên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chuỗi</a:t>
            </a:r>
            <a:r>
              <a:rPr lang="en-US" sz="2400" dirty="0">
                <a:latin typeface="Times New Roman" panose="02020603050405020304" pitchFamily="18" charset="0"/>
                <a:ea typeface="Calibri" panose="020F0502020204030204" pitchFamily="34" charset="0"/>
              </a:rPr>
              <a:t> polypeptide </a:t>
            </a:r>
            <a:r>
              <a:rPr lang="en-US" sz="2400" dirty="0" err="1">
                <a:latin typeface="Times New Roman" panose="02020603050405020304" pitchFamily="18" charset="0"/>
                <a:ea typeface="Calibri" panose="020F0502020204030204" pitchFamily="34" charset="0"/>
              </a:rPr>
              <a:t>được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mã</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hoá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bằng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tự</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các</a:t>
            </a:r>
            <a:r>
              <a:rPr lang="en-US" sz="2400" dirty="0">
                <a:latin typeface="Times New Roman" panose="02020603050405020304" pitchFamily="18" charset="0"/>
                <a:ea typeface="Calibri" panose="020F0502020204030204" pitchFamily="34" charset="0"/>
              </a:rPr>
              <a:t> nucleotide </a:t>
            </a:r>
            <a:r>
              <a:rPr lang="en-US" sz="2400" dirty="0" err="1">
                <a:latin typeface="Times New Roman" panose="02020603050405020304" pitchFamily="18" charset="0"/>
                <a:ea typeface="Calibri" panose="020F0502020204030204" pitchFamily="34" charset="0"/>
              </a:rPr>
              <a:t>trên</a:t>
            </a:r>
            <a:r>
              <a:rPr lang="en-US" sz="2400" dirty="0">
                <a:latin typeface="Times New Roman" panose="02020603050405020304" pitchFamily="18" charset="0"/>
                <a:ea typeface="Calibri" panose="020F0502020204030204" pitchFamily="34" charset="0"/>
              </a:rPr>
              <a:t> gene, qua </a:t>
            </a:r>
            <a:r>
              <a:rPr lang="en-US" sz="2400" dirty="0" err="1">
                <a:latin typeface="Times New Roman" panose="02020603050405020304" pitchFamily="18" charset="0"/>
                <a:ea typeface="Calibri" panose="020F0502020204030204" pitchFamily="34" charset="0"/>
              </a:rPr>
              <a:t>phân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tử</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trung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gian</a:t>
            </a:r>
            <a:r>
              <a:rPr lang="en-US" sz="2400" dirty="0">
                <a:latin typeface="Times New Roman" panose="02020603050405020304" pitchFamily="18" charset="0"/>
                <a:ea typeface="Calibri" panose="020F0502020204030204" pitchFamily="34" charset="0"/>
              </a:rPr>
              <a:t> mRNA</a:t>
            </a:r>
            <a:endParaRPr lang="en-US" sz="2400" dirty="0">
              <a:latin typeface="#9Slide03 Noto Sans" panose="020B0502040504020204" pitchFamily="34" charset="0"/>
              <a:ea typeface="#9Slide03 Noto Sans" panose="020B0502040504020204" pitchFamily="34" charset="0"/>
              <a:cs typeface="#9Slide03 Noto Sans" panose="020B0502040504020204" pitchFamily="34" charset="0"/>
            </a:endParaRPr>
          </a:p>
        </p:txBody>
      </p:sp>
      <p:grpSp>
        <p:nvGrpSpPr>
          <p:cNvPr id="2" name="Group 1">
            <a:extLst>
              <a:ext uri="{FF2B5EF4-FFF2-40B4-BE49-F238E27FC236}">
                <a16:creationId xmlns:a16="http://schemas.microsoft.com/office/drawing/2014/main" id="{0D79D84B-7BE0-2249-9EFD-FFFAE33CC4CB}"/>
              </a:ext>
            </a:extLst>
          </p:cNvPr>
          <p:cNvGrpSpPr/>
          <p:nvPr/>
        </p:nvGrpSpPr>
        <p:grpSpPr>
          <a:xfrm>
            <a:off x="-153757" y="1800073"/>
            <a:ext cx="9152000" cy="5493286"/>
            <a:chOff x="49408" y="1436315"/>
            <a:chExt cx="9152000" cy="5493286"/>
          </a:xfrm>
        </p:grpSpPr>
        <p:pic>
          <p:nvPicPr>
            <p:cNvPr id="121" name="Picture 120">
              <a:extLst>
                <a:ext uri="{FF2B5EF4-FFF2-40B4-BE49-F238E27FC236}">
                  <a16:creationId xmlns:a16="http://schemas.microsoft.com/office/drawing/2014/main" id="{6554057C-74C9-F90A-96B2-44E931627937}"/>
                </a:ext>
              </a:extLst>
            </p:cNvPr>
            <p:cNvPicPr>
              <a:picLocks noChangeAspect="1"/>
            </p:cNvPicPr>
            <p:nvPr/>
          </p:nvPicPr>
          <p:blipFill rotWithShape="1">
            <a:blip r:embed="rId3">
              <a:alphaModFix amt="50000"/>
            </a:blip>
            <a:srcRect l="10038" t="11600" r="9655" b="15389"/>
            <a:stretch/>
          </p:blipFill>
          <p:spPr>
            <a:xfrm>
              <a:off x="49408" y="1781601"/>
              <a:ext cx="9152000" cy="5148000"/>
            </a:xfrm>
            <a:prstGeom prst="rect">
              <a:avLst/>
            </a:prstGeom>
          </p:spPr>
        </p:pic>
        <p:sp>
          <p:nvSpPr>
            <p:cNvPr id="35" name="TextBox 3">
              <a:extLst>
                <a:ext uri="{FF2B5EF4-FFF2-40B4-BE49-F238E27FC236}">
                  <a16:creationId xmlns:a16="http://schemas.microsoft.com/office/drawing/2014/main" id="{C5BD8672-FA5E-03DE-5A60-12D29AB4C428}"/>
                </a:ext>
              </a:extLst>
            </p:cNvPr>
            <p:cNvSpPr txBox="1"/>
            <p:nvPr/>
          </p:nvSpPr>
          <p:spPr>
            <a:xfrm>
              <a:off x="616779" y="3781499"/>
              <a:ext cx="1492819" cy="830997"/>
            </a:xfrm>
            <a:prstGeom prst="rect">
              <a:avLst/>
            </a:prstGeom>
          </p:spPr>
          <p:txBody>
            <a:bodyPr wrap="square" lIns="0" tIns="0" rIns="0" bIns="0" rtlCol="0" anchor="t">
              <a:spAutoFit/>
            </a:bodyPr>
            <a:lstStyle/>
            <a:p>
              <a:pPr algn="ct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Trình</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tự</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các</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nucleotide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trên</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gene</a:t>
              </a:r>
            </a:p>
          </p:txBody>
        </p:sp>
        <p:sp>
          <p:nvSpPr>
            <p:cNvPr id="38" name="TextBox 3">
              <a:extLst>
                <a:ext uri="{FF2B5EF4-FFF2-40B4-BE49-F238E27FC236}">
                  <a16:creationId xmlns:a16="http://schemas.microsoft.com/office/drawing/2014/main" id="{05CC34A3-7FA9-6410-B591-9FC847E385F9}"/>
                </a:ext>
              </a:extLst>
            </p:cNvPr>
            <p:cNvSpPr txBox="1"/>
            <p:nvPr/>
          </p:nvSpPr>
          <p:spPr>
            <a:xfrm>
              <a:off x="3594709" y="3781499"/>
              <a:ext cx="1439575" cy="830997"/>
            </a:xfrm>
            <a:prstGeom prst="rect">
              <a:avLst/>
            </a:prstGeom>
          </p:spPr>
          <p:txBody>
            <a:bodyPr wrap="square" lIns="0" tIns="0" rIns="0" bIns="0" rtlCol="0" anchor="t">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Trình tự các nucleotide trên mRNA</a:t>
              </a:r>
            </a:p>
          </p:txBody>
        </p:sp>
        <p:sp>
          <p:nvSpPr>
            <p:cNvPr id="39" name="TextBox 3">
              <a:extLst>
                <a:ext uri="{FF2B5EF4-FFF2-40B4-BE49-F238E27FC236}">
                  <a16:creationId xmlns:a16="http://schemas.microsoft.com/office/drawing/2014/main" id="{CFF6EAD4-B596-0E93-ED7D-A74E8D7DDA9C}"/>
                </a:ext>
              </a:extLst>
            </p:cNvPr>
            <p:cNvSpPr txBox="1"/>
            <p:nvPr/>
          </p:nvSpPr>
          <p:spPr>
            <a:xfrm>
              <a:off x="6470451" y="3781499"/>
              <a:ext cx="1938805" cy="830997"/>
            </a:xfrm>
            <a:prstGeom prst="rect">
              <a:avLst/>
            </a:prstGeom>
          </p:spPr>
          <p:txBody>
            <a:bodyPr wrap="square" lIns="0" tIns="0" rIns="0" bIns="0" rtlCol="0" anchor="t">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Trình tự các amino acid trên chuỗi polypeptide</a:t>
              </a:r>
            </a:p>
          </p:txBody>
        </p:sp>
        <p:sp>
          <p:nvSpPr>
            <p:cNvPr id="40" name="TextBox 3">
              <a:extLst>
                <a:ext uri="{FF2B5EF4-FFF2-40B4-BE49-F238E27FC236}">
                  <a16:creationId xmlns:a16="http://schemas.microsoft.com/office/drawing/2014/main" id="{CA6D2B1A-89AA-049F-7996-EBA2E8CD7E0B}"/>
                </a:ext>
              </a:extLst>
            </p:cNvPr>
            <p:cNvSpPr txBox="1"/>
            <p:nvPr/>
          </p:nvSpPr>
          <p:spPr>
            <a:xfrm>
              <a:off x="2048647" y="3838904"/>
              <a:ext cx="1439575" cy="276999"/>
            </a:xfrm>
            <a:prstGeom prst="rect">
              <a:avLst/>
            </a:prstGeom>
          </p:spPr>
          <p:txBody>
            <a:bodyPr wrap="square" lIns="0" tIns="0" rIns="0" bIns="0" rtlCol="0" anchor="t">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Sao chép</a:t>
              </a:r>
            </a:p>
          </p:txBody>
        </p:sp>
        <p:sp>
          <p:nvSpPr>
            <p:cNvPr id="44" name="TextBox 3">
              <a:extLst>
                <a:ext uri="{FF2B5EF4-FFF2-40B4-BE49-F238E27FC236}">
                  <a16:creationId xmlns:a16="http://schemas.microsoft.com/office/drawing/2014/main" id="{2B13CFDF-5F75-108F-D937-8749895AB804}"/>
                </a:ext>
              </a:extLst>
            </p:cNvPr>
            <p:cNvSpPr txBox="1"/>
            <p:nvPr/>
          </p:nvSpPr>
          <p:spPr>
            <a:xfrm>
              <a:off x="5044604" y="3838903"/>
              <a:ext cx="1439575" cy="276999"/>
            </a:xfrm>
            <a:prstGeom prst="rect">
              <a:avLst/>
            </a:prstGeom>
          </p:spPr>
          <p:txBody>
            <a:bodyPr wrap="square" lIns="0" tIns="0" rIns="0" bIns="0" rtlCol="0" anchor="t">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Quy định</a:t>
              </a:r>
            </a:p>
          </p:txBody>
        </p:sp>
        <p:sp>
          <p:nvSpPr>
            <p:cNvPr id="8" name="Arrow: Right 7">
              <a:extLst>
                <a:ext uri="{FF2B5EF4-FFF2-40B4-BE49-F238E27FC236}">
                  <a16:creationId xmlns:a16="http://schemas.microsoft.com/office/drawing/2014/main" id="{29BE2005-7E14-F427-992D-73A65B099BB0}"/>
                </a:ext>
              </a:extLst>
            </p:cNvPr>
            <p:cNvSpPr/>
            <p:nvPr/>
          </p:nvSpPr>
          <p:spPr>
            <a:xfrm>
              <a:off x="2132458" y="4115902"/>
              <a:ext cx="1363384" cy="195906"/>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13838CDB-BDA2-5890-A9D1-1C86976644F1}"/>
                </a:ext>
              </a:extLst>
            </p:cNvPr>
            <p:cNvSpPr/>
            <p:nvPr/>
          </p:nvSpPr>
          <p:spPr>
            <a:xfrm>
              <a:off x="5120795" y="4115902"/>
              <a:ext cx="1280005" cy="195906"/>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7C73784-1128-A4DD-065D-466B314EAF2C}"/>
                </a:ext>
              </a:extLst>
            </p:cNvPr>
            <p:cNvPicPr>
              <a:picLocks noChangeAspect="1"/>
            </p:cNvPicPr>
            <p:nvPr/>
          </p:nvPicPr>
          <p:blipFill>
            <a:blip r:embed="rId4"/>
            <a:stretch>
              <a:fillRect/>
            </a:stretch>
          </p:blipFill>
          <p:spPr>
            <a:xfrm>
              <a:off x="860690" y="1436315"/>
              <a:ext cx="1004995" cy="2110850"/>
            </a:xfrm>
            <a:prstGeom prst="rect">
              <a:avLst/>
            </a:prstGeom>
          </p:spPr>
        </p:pic>
        <p:pic>
          <p:nvPicPr>
            <p:cNvPr id="29" name="Picture 28">
              <a:extLst>
                <a:ext uri="{FF2B5EF4-FFF2-40B4-BE49-F238E27FC236}">
                  <a16:creationId xmlns:a16="http://schemas.microsoft.com/office/drawing/2014/main" id="{F50D2E38-16D3-04DC-FE17-A78F6E24A6CA}"/>
                </a:ext>
              </a:extLst>
            </p:cNvPr>
            <p:cNvPicPr>
              <a:picLocks noChangeAspect="1"/>
            </p:cNvPicPr>
            <p:nvPr/>
          </p:nvPicPr>
          <p:blipFill>
            <a:blip r:embed="rId5"/>
            <a:stretch>
              <a:fillRect/>
            </a:stretch>
          </p:blipFill>
          <p:spPr>
            <a:xfrm>
              <a:off x="3985347" y="1504950"/>
              <a:ext cx="586653" cy="2186283"/>
            </a:xfrm>
            <a:prstGeom prst="rect">
              <a:avLst/>
            </a:prstGeom>
          </p:spPr>
        </p:pic>
        <p:sp>
          <p:nvSpPr>
            <p:cNvPr id="31" name="Oval 30">
              <a:extLst>
                <a:ext uri="{FF2B5EF4-FFF2-40B4-BE49-F238E27FC236}">
                  <a16:creationId xmlns:a16="http://schemas.microsoft.com/office/drawing/2014/main" id="{92658F05-24F5-4E2C-71BF-17BE7E084B65}"/>
                </a:ext>
              </a:extLst>
            </p:cNvPr>
            <p:cNvSpPr/>
            <p:nvPr/>
          </p:nvSpPr>
          <p:spPr>
            <a:xfrm>
              <a:off x="6858000" y="1593708"/>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59" name="TextBox 58">
              <a:extLst>
                <a:ext uri="{FF2B5EF4-FFF2-40B4-BE49-F238E27FC236}">
                  <a16:creationId xmlns:a16="http://schemas.microsoft.com/office/drawing/2014/main" id="{E050AD87-96F7-7D25-4ACF-0452F77E0826}"/>
                </a:ext>
              </a:extLst>
            </p:cNvPr>
            <p:cNvSpPr txBox="1"/>
            <p:nvPr/>
          </p:nvSpPr>
          <p:spPr>
            <a:xfrm>
              <a:off x="6869473" y="1729231"/>
              <a:ext cx="586653"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Met</a:t>
              </a:r>
            </a:p>
          </p:txBody>
        </p:sp>
        <p:sp>
          <p:nvSpPr>
            <p:cNvPr id="68" name="Oval 67">
              <a:extLst>
                <a:ext uri="{FF2B5EF4-FFF2-40B4-BE49-F238E27FC236}">
                  <a16:creationId xmlns:a16="http://schemas.microsoft.com/office/drawing/2014/main" id="{A0487979-2B4A-919C-CD2B-A549E39E2F79}"/>
                </a:ext>
              </a:extLst>
            </p:cNvPr>
            <p:cNvSpPr/>
            <p:nvPr/>
          </p:nvSpPr>
          <p:spPr>
            <a:xfrm>
              <a:off x="7239000" y="2006529"/>
              <a:ext cx="6096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70" name="TextBox 69">
              <a:extLst>
                <a:ext uri="{FF2B5EF4-FFF2-40B4-BE49-F238E27FC236}">
                  <a16:creationId xmlns:a16="http://schemas.microsoft.com/office/drawing/2014/main" id="{9F66193E-156B-73BC-77D8-5EA48FCF4CEF}"/>
                </a:ext>
              </a:extLst>
            </p:cNvPr>
            <p:cNvSpPr txBox="1"/>
            <p:nvPr/>
          </p:nvSpPr>
          <p:spPr>
            <a:xfrm>
              <a:off x="7250473" y="2142052"/>
              <a:ext cx="586653"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Thr</a:t>
              </a:r>
            </a:p>
          </p:txBody>
        </p:sp>
        <p:sp>
          <p:nvSpPr>
            <p:cNvPr id="72" name="Oval 71">
              <a:extLst>
                <a:ext uri="{FF2B5EF4-FFF2-40B4-BE49-F238E27FC236}">
                  <a16:creationId xmlns:a16="http://schemas.microsoft.com/office/drawing/2014/main" id="{8F83ECCF-8096-B968-564D-88A318435748}"/>
                </a:ext>
              </a:extLst>
            </p:cNvPr>
            <p:cNvSpPr/>
            <p:nvPr/>
          </p:nvSpPr>
          <p:spPr>
            <a:xfrm>
              <a:off x="7010400" y="2490972"/>
              <a:ext cx="609600" cy="609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73" name="TextBox 72">
              <a:extLst>
                <a:ext uri="{FF2B5EF4-FFF2-40B4-BE49-F238E27FC236}">
                  <a16:creationId xmlns:a16="http://schemas.microsoft.com/office/drawing/2014/main" id="{D2F507B2-6465-4F98-022E-2F035AC8A9BC}"/>
                </a:ext>
              </a:extLst>
            </p:cNvPr>
            <p:cNvSpPr txBox="1"/>
            <p:nvPr/>
          </p:nvSpPr>
          <p:spPr>
            <a:xfrm>
              <a:off x="7021873" y="2626495"/>
              <a:ext cx="586653"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Gly</a:t>
              </a:r>
            </a:p>
          </p:txBody>
        </p:sp>
        <p:sp>
          <p:nvSpPr>
            <p:cNvPr id="75" name="Oval 74">
              <a:extLst>
                <a:ext uri="{FF2B5EF4-FFF2-40B4-BE49-F238E27FC236}">
                  <a16:creationId xmlns:a16="http://schemas.microsoft.com/office/drawing/2014/main" id="{5A754088-7EAD-5FCA-AE78-E2AE6D934683}"/>
                </a:ext>
              </a:extLst>
            </p:cNvPr>
            <p:cNvSpPr/>
            <p:nvPr/>
          </p:nvSpPr>
          <p:spPr>
            <a:xfrm>
              <a:off x="7151326" y="3028950"/>
              <a:ext cx="609600" cy="6096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50">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76" name="TextBox 75">
              <a:extLst>
                <a:ext uri="{FF2B5EF4-FFF2-40B4-BE49-F238E27FC236}">
                  <a16:creationId xmlns:a16="http://schemas.microsoft.com/office/drawing/2014/main" id="{F82A8B2A-A010-3ED6-040A-C3E7F8511301}"/>
                </a:ext>
              </a:extLst>
            </p:cNvPr>
            <p:cNvSpPr txBox="1"/>
            <p:nvPr/>
          </p:nvSpPr>
          <p:spPr>
            <a:xfrm>
              <a:off x="7162799" y="3164473"/>
              <a:ext cx="586653"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Ala</a:t>
              </a:r>
            </a:p>
          </p:txBody>
        </p:sp>
      </p:grpSp>
    </p:spTree>
    <p:extLst>
      <p:ext uri="{BB962C8B-B14F-4D97-AF65-F5344CB8AC3E}">
        <p14:creationId xmlns:p14="http://schemas.microsoft.com/office/powerpoint/2010/main" val="71845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a:extLst>
              <a:ext uri="{FF2B5EF4-FFF2-40B4-BE49-F238E27FC236}">
                <a16:creationId xmlns:a16="http://schemas.microsoft.com/office/drawing/2014/main" id="{6554057C-74C9-F90A-96B2-44E931627937}"/>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sp>
        <p:nvSpPr>
          <p:cNvPr id="3" name="TextBox 3"/>
          <p:cNvSpPr txBox="1"/>
          <p:nvPr/>
        </p:nvSpPr>
        <p:spPr>
          <a:xfrm>
            <a:off x="389225" y="169265"/>
            <a:ext cx="7154575" cy="691984"/>
          </a:xfrm>
          <a:prstGeom prst="rect">
            <a:avLst/>
          </a:prstGeom>
        </p:spPr>
        <p:txBody>
          <a:bodyPr wrap="square" lIns="0" tIns="0" rIns="0" bIns="0" rtlCol="0" anchor="t">
            <a:spAutoFit/>
          </a:bodyPr>
          <a:lstStyle/>
          <a:p>
            <a:pPr>
              <a:lnSpc>
                <a:spcPts val="6160"/>
              </a:lnSpc>
            </a:pPr>
            <a:r>
              <a:rPr lang="en-US" sz="4400">
                <a:solidFill>
                  <a:srgbClr val="023276"/>
                </a:solidFill>
                <a:latin typeface="#9Slide03 Bebas Neue ZSmall" panose="020B0606020202050201" pitchFamily="34" charset="0"/>
              </a:rPr>
              <a:t>I. Mã di truyền là gì?</a:t>
            </a:r>
          </a:p>
        </p:txBody>
      </p:sp>
      <p:graphicFrame>
        <p:nvGraphicFramePr>
          <p:cNvPr id="38" name="Table 3">
            <a:extLst>
              <a:ext uri="{FF2B5EF4-FFF2-40B4-BE49-F238E27FC236}">
                <a16:creationId xmlns:a16="http://schemas.microsoft.com/office/drawing/2014/main" id="{11AA2607-D106-C6E0-52BD-0D1A2F9C6826}"/>
              </a:ext>
            </a:extLst>
          </p:cNvPr>
          <p:cNvGraphicFramePr>
            <a:graphicFrameLocks noGrp="1"/>
          </p:cNvGraphicFramePr>
          <p:nvPr>
            <p:extLst>
              <p:ext uri="{D42A27DB-BD31-4B8C-83A1-F6EECF244321}">
                <p14:modId xmlns:p14="http://schemas.microsoft.com/office/powerpoint/2010/main" val="3979732711"/>
              </p:ext>
            </p:extLst>
          </p:nvPr>
        </p:nvGraphicFramePr>
        <p:xfrm>
          <a:off x="4572000" y="861249"/>
          <a:ext cx="3840480" cy="3918670"/>
        </p:xfrm>
        <a:graphic>
          <a:graphicData uri="http://schemas.openxmlformats.org/drawingml/2006/table">
            <a:tbl>
              <a:tblPr firstRow="1" bandRow="1">
                <a:tableStyleId>{5C22544A-7EE6-4342-B048-85BDC9FD1C3A}</a:tableStyleId>
              </a:tblPr>
              <a:tblGrid>
                <a:gridCol w="194566">
                  <a:extLst>
                    <a:ext uri="{9D8B030D-6E8A-4147-A177-3AD203B41FA5}">
                      <a16:colId xmlns:a16="http://schemas.microsoft.com/office/drawing/2014/main" val="3840473716"/>
                    </a:ext>
                  </a:extLst>
                </a:gridCol>
                <a:gridCol w="466874">
                  <a:extLst>
                    <a:ext uri="{9D8B030D-6E8A-4147-A177-3AD203B41FA5}">
                      <a16:colId xmlns:a16="http://schemas.microsoft.com/office/drawing/2014/main" val="2720974729"/>
                    </a:ext>
                  </a:extLst>
                </a:gridCol>
                <a:gridCol w="407155">
                  <a:extLst>
                    <a:ext uri="{9D8B030D-6E8A-4147-A177-3AD203B41FA5}">
                      <a16:colId xmlns:a16="http://schemas.microsoft.com/office/drawing/2014/main" val="1957354524"/>
                    </a:ext>
                  </a:extLst>
                </a:gridCol>
                <a:gridCol w="495467">
                  <a:extLst>
                    <a:ext uri="{9D8B030D-6E8A-4147-A177-3AD203B41FA5}">
                      <a16:colId xmlns:a16="http://schemas.microsoft.com/office/drawing/2014/main" val="2157210854"/>
                    </a:ext>
                  </a:extLst>
                </a:gridCol>
                <a:gridCol w="420471">
                  <a:extLst>
                    <a:ext uri="{9D8B030D-6E8A-4147-A177-3AD203B41FA5}">
                      <a16:colId xmlns:a16="http://schemas.microsoft.com/office/drawing/2014/main" val="3963458327"/>
                    </a:ext>
                  </a:extLst>
                </a:gridCol>
                <a:gridCol w="419903">
                  <a:extLst>
                    <a:ext uri="{9D8B030D-6E8A-4147-A177-3AD203B41FA5}">
                      <a16:colId xmlns:a16="http://schemas.microsoft.com/office/drawing/2014/main" val="3806973453"/>
                    </a:ext>
                  </a:extLst>
                </a:gridCol>
                <a:gridCol w="414964">
                  <a:extLst>
                    <a:ext uri="{9D8B030D-6E8A-4147-A177-3AD203B41FA5}">
                      <a16:colId xmlns:a16="http://schemas.microsoft.com/office/drawing/2014/main" val="3944494517"/>
                    </a:ext>
                  </a:extLst>
                </a:gridCol>
                <a:gridCol w="448383">
                  <a:extLst>
                    <a:ext uri="{9D8B030D-6E8A-4147-A177-3AD203B41FA5}">
                      <a16:colId xmlns:a16="http://schemas.microsoft.com/office/drawing/2014/main" val="379490393"/>
                    </a:ext>
                  </a:extLst>
                </a:gridCol>
                <a:gridCol w="385949">
                  <a:extLst>
                    <a:ext uri="{9D8B030D-6E8A-4147-A177-3AD203B41FA5}">
                      <a16:colId xmlns:a16="http://schemas.microsoft.com/office/drawing/2014/main" val="281803353"/>
                    </a:ext>
                  </a:extLst>
                </a:gridCol>
                <a:gridCol w="186748">
                  <a:extLst>
                    <a:ext uri="{9D8B030D-6E8A-4147-A177-3AD203B41FA5}">
                      <a16:colId xmlns:a16="http://schemas.microsoft.com/office/drawing/2014/main" val="690474148"/>
                    </a:ext>
                  </a:extLst>
                </a:gridCol>
              </a:tblGrid>
              <a:tr h="229626">
                <a:tc>
                  <a:txBody>
                    <a:bodyPr/>
                    <a:lstStyle/>
                    <a:p>
                      <a:pPr algn="ctr"/>
                      <a:endPar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b="0">
                        <a:solidFill>
                          <a:schemeClr val="tx1"/>
                        </a:solidFill>
                        <a:latin typeface="#9Slide03 Sofia Pro Soft" panose="020B0000000000000000"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b="0">
                        <a:solidFill>
                          <a:schemeClr val="tx1"/>
                        </a:solidFill>
                        <a:latin typeface="#9Slide03 Sofia Pro Soft" panose="020B0000000000000000"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b="0">
                        <a:solidFill>
                          <a:schemeClr val="tx1"/>
                        </a:solidFill>
                        <a:latin typeface="#9Slide03 Sofia Pro Soft" panose="020B0000000000000000"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9029835"/>
                  </a:ext>
                </a:extLst>
              </a:tr>
              <a:tr h="229626">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UUU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Phe</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UCU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Ser</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Tyr</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UGU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Cys</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67036173"/>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UUC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UCC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UGC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87163890"/>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UUA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Leu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UCA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UGA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52935278"/>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UUG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UCG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UGG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Trp</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91836491"/>
                  </a:ext>
                </a:extLst>
              </a:tr>
              <a:tr h="229626">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CUU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Leu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CCU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Pro</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His</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CGU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Arg</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3674886"/>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CUC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CCC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CGC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4711544"/>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CUA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CCA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Gln</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CGA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52340408"/>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CUG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CCG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CGG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41409755"/>
                  </a:ext>
                </a:extLst>
              </a:tr>
              <a:tr h="229626">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AUU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3">
                  <a:txBody>
                    <a:bodyPr/>
                    <a:lstStyle/>
                    <a:p>
                      <a:pPr algn="ctr"/>
                      <a:r>
                        <a:rPr lang="en-US" sz="1100" b="0" i="0" kern="120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I</a:t>
                      </a: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le</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ACU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Thr</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Asn</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AGU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Ser</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0754054"/>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AUC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ACC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AGC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73001224"/>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AUA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ACA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marL="0" marR="0" lvl="0" indent="0" algn="ctr" defTabSz="289339"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Lys</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AGA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Arg</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01520134"/>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AUG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Met</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ACG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AGG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6270216"/>
                  </a:ext>
                </a:extLst>
              </a:tr>
              <a:tr h="229626">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GUU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Val</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GCU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Ala</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Asp</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GGU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Gly</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28519525"/>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GUC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GCC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GGC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49133522"/>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GUA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GCA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Glu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GGA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87618992"/>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GUG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GCG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GGG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41267361"/>
                  </a:ext>
                </a:extLst>
              </a:tr>
            </a:tbl>
          </a:graphicData>
        </a:graphic>
      </p:graphicFrame>
      <p:sp>
        <p:nvSpPr>
          <p:cNvPr id="40" name="TextBox 39">
            <a:extLst>
              <a:ext uri="{FF2B5EF4-FFF2-40B4-BE49-F238E27FC236}">
                <a16:creationId xmlns:a16="http://schemas.microsoft.com/office/drawing/2014/main" id="{044D6A27-D204-ADE8-D83C-F5CFD5DE2871}"/>
              </a:ext>
            </a:extLst>
          </p:cNvPr>
          <p:cNvSpPr txBox="1"/>
          <p:nvPr/>
        </p:nvSpPr>
        <p:spPr>
          <a:xfrm rot="16200000">
            <a:off x="3268308" y="2745744"/>
            <a:ext cx="2336801" cy="261610"/>
          </a:xfrm>
          <a:prstGeom prst="rect">
            <a:avLst/>
          </a:prstGeom>
          <a:noFill/>
        </p:spPr>
        <p:txBody>
          <a:bodyPr wrap="square">
            <a:spAutoFit/>
          </a:bodyPr>
          <a:lstStyle/>
          <a:p>
            <a:pPr algn="ctr"/>
            <a:r>
              <a:rPr lang="en-US" sz="110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Vị trí thứ nhất</a:t>
            </a:r>
          </a:p>
        </p:txBody>
      </p:sp>
      <p:sp>
        <p:nvSpPr>
          <p:cNvPr id="41" name="TextBox 40">
            <a:extLst>
              <a:ext uri="{FF2B5EF4-FFF2-40B4-BE49-F238E27FC236}">
                <a16:creationId xmlns:a16="http://schemas.microsoft.com/office/drawing/2014/main" id="{642CA13E-2317-64FD-4317-7EDB8A1B2B7F}"/>
              </a:ext>
            </a:extLst>
          </p:cNvPr>
          <p:cNvSpPr txBox="1"/>
          <p:nvPr/>
        </p:nvSpPr>
        <p:spPr>
          <a:xfrm>
            <a:off x="5242569" y="599639"/>
            <a:ext cx="2492891" cy="261610"/>
          </a:xfrm>
          <a:prstGeom prst="rect">
            <a:avLst/>
          </a:prstGeom>
          <a:noFill/>
        </p:spPr>
        <p:txBody>
          <a:bodyPr wrap="square">
            <a:spAutoFit/>
          </a:bodyPr>
          <a:lstStyle/>
          <a:p>
            <a:pPr algn="ctr"/>
            <a:r>
              <a:rPr lang="en-US" sz="110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Vị trí thứ hai</a:t>
            </a:r>
          </a:p>
        </p:txBody>
      </p:sp>
      <p:sp>
        <p:nvSpPr>
          <p:cNvPr id="42" name="TextBox 41">
            <a:extLst>
              <a:ext uri="{FF2B5EF4-FFF2-40B4-BE49-F238E27FC236}">
                <a16:creationId xmlns:a16="http://schemas.microsoft.com/office/drawing/2014/main" id="{EF22D289-1AFE-E03C-1291-4FF322CEE2CE}"/>
              </a:ext>
            </a:extLst>
          </p:cNvPr>
          <p:cNvSpPr txBox="1"/>
          <p:nvPr/>
        </p:nvSpPr>
        <p:spPr>
          <a:xfrm rot="5400000">
            <a:off x="7375790" y="2745744"/>
            <a:ext cx="2305195" cy="261610"/>
          </a:xfrm>
          <a:prstGeom prst="rect">
            <a:avLst/>
          </a:prstGeom>
          <a:noFill/>
        </p:spPr>
        <p:txBody>
          <a:bodyPr wrap="square">
            <a:spAutoFit/>
          </a:bodyPr>
          <a:lstStyle/>
          <a:p>
            <a:pPr algn="ctr"/>
            <a:r>
              <a:rPr lang="en-US" sz="110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Vị trí thứ ba</a:t>
            </a:r>
          </a:p>
        </p:txBody>
      </p:sp>
      <p:sp>
        <p:nvSpPr>
          <p:cNvPr id="44" name="TextBox 3">
            <a:extLst>
              <a:ext uri="{FF2B5EF4-FFF2-40B4-BE49-F238E27FC236}">
                <a16:creationId xmlns:a16="http://schemas.microsoft.com/office/drawing/2014/main" id="{0E8F366D-3ECD-B1E9-1DCD-2606AC839DF9}"/>
              </a:ext>
            </a:extLst>
          </p:cNvPr>
          <p:cNvSpPr txBox="1"/>
          <p:nvPr/>
        </p:nvSpPr>
        <p:spPr>
          <a:xfrm>
            <a:off x="762001" y="1428750"/>
            <a:ext cx="3149279" cy="830997"/>
          </a:xfrm>
          <a:prstGeom prst="rect">
            <a:avLst/>
          </a:prstGeom>
        </p:spPr>
        <p:txBody>
          <a:bodyPr wrap="square" lIns="0" tIns="0" rIns="0" bIns="0" rtlCol="0" anchor="t">
            <a:spAutoFit/>
          </a:bodyPr>
          <a:lstStyle/>
          <a:p>
            <a:pPr algn="just"/>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Mã</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di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truyền</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là</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mã</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bộ</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ba</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mỗi</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mã</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(codon)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gồm</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ba</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nucleotide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liên</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tiếp</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a:t>
            </a:r>
          </a:p>
        </p:txBody>
      </p:sp>
      <p:sp>
        <p:nvSpPr>
          <p:cNvPr id="45" name="TextBox 3">
            <a:extLst>
              <a:ext uri="{FF2B5EF4-FFF2-40B4-BE49-F238E27FC236}">
                <a16:creationId xmlns:a16="http://schemas.microsoft.com/office/drawing/2014/main" id="{6AF839CD-D9BB-A31F-8C5D-A539417FAE79}"/>
              </a:ext>
            </a:extLst>
          </p:cNvPr>
          <p:cNvSpPr txBox="1"/>
          <p:nvPr/>
        </p:nvSpPr>
        <p:spPr>
          <a:xfrm>
            <a:off x="762000" y="3680592"/>
            <a:ext cx="3149279" cy="553998"/>
          </a:xfrm>
          <a:prstGeom prst="rect">
            <a:avLst/>
          </a:prstGeom>
        </p:spPr>
        <p:txBody>
          <a:bodyPr wrap="square" lIns="0" tIns="0" rIns="0" bIns="0" rtlCol="0" anchor="t">
            <a:spAutoFit/>
          </a:bodyPr>
          <a:lstStyle/>
          <a:p>
            <a:pPr algn="just"/>
            <a:r>
              <a:rPr lang="en-US" sz="1800">
                <a:latin typeface="#9Slide03 Noto Sans" panose="020B0502040504020204" pitchFamily="34" charset="0"/>
                <a:ea typeface="#9Slide03 Noto Sans" panose="020B0502040504020204" pitchFamily="34" charset="0"/>
                <a:cs typeface="#9Slide03 Noto Sans" panose="020B0502040504020204" pitchFamily="34" charset="0"/>
              </a:rPr>
              <a:t>Mã kết thúc – không mã hóa amino acid: UAA, UAG, UGA.</a:t>
            </a:r>
          </a:p>
        </p:txBody>
      </p:sp>
      <p:sp>
        <p:nvSpPr>
          <p:cNvPr id="46" name="TextBox 3">
            <a:extLst>
              <a:ext uri="{FF2B5EF4-FFF2-40B4-BE49-F238E27FC236}">
                <a16:creationId xmlns:a16="http://schemas.microsoft.com/office/drawing/2014/main" id="{4D1164F2-9217-2F49-87FD-5938814F6540}"/>
              </a:ext>
            </a:extLst>
          </p:cNvPr>
          <p:cNvSpPr txBox="1"/>
          <p:nvPr/>
        </p:nvSpPr>
        <p:spPr>
          <a:xfrm>
            <a:off x="766487" y="2660161"/>
            <a:ext cx="3149279" cy="553998"/>
          </a:xfrm>
          <a:prstGeom prst="rect">
            <a:avLst/>
          </a:prstGeom>
        </p:spPr>
        <p:txBody>
          <a:bodyPr wrap="square" lIns="0" tIns="0" rIns="0" bIns="0" rtlCol="0" anchor="t">
            <a:spAutoFit/>
          </a:bodyPr>
          <a:lstStyle/>
          <a:p>
            <a:pPr algn="just"/>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Mã</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mở</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đầu</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mã</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hóa</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amino acid methionine: AUG.</a:t>
            </a:r>
          </a:p>
        </p:txBody>
      </p:sp>
      <p:sp>
        <p:nvSpPr>
          <p:cNvPr id="2" name="Oval 1">
            <a:extLst>
              <a:ext uri="{FF2B5EF4-FFF2-40B4-BE49-F238E27FC236}">
                <a16:creationId xmlns:a16="http://schemas.microsoft.com/office/drawing/2014/main" id="{6170923A-52D9-1101-754A-B3F8386738BB}"/>
              </a:ext>
            </a:extLst>
          </p:cNvPr>
          <p:cNvSpPr/>
          <p:nvPr/>
        </p:nvSpPr>
        <p:spPr>
          <a:xfrm>
            <a:off x="477965" y="1485344"/>
            <a:ext cx="152400" cy="16303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D0CBDCB-B8A3-4250-F7AE-2BE662154C4C}"/>
              </a:ext>
            </a:extLst>
          </p:cNvPr>
          <p:cNvSpPr/>
          <p:nvPr/>
        </p:nvSpPr>
        <p:spPr>
          <a:xfrm>
            <a:off x="477965" y="2713514"/>
            <a:ext cx="152400" cy="1630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5CA7B44-C3DB-6E9C-9FC4-34297CCE9820}"/>
              </a:ext>
            </a:extLst>
          </p:cNvPr>
          <p:cNvSpPr/>
          <p:nvPr/>
        </p:nvSpPr>
        <p:spPr>
          <a:xfrm>
            <a:off x="473778" y="3714750"/>
            <a:ext cx="152400" cy="1630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A1CE48-23BD-41F1-74B7-820022255962}"/>
              </a:ext>
            </a:extLst>
          </p:cNvPr>
          <p:cNvSpPr/>
          <p:nvPr/>
        </p:nvSpPr>
        <p:spPr>
          <a:xfrm>
            <a:off x="4779078" y="3638550"/>
            <a:ext cx="859722" cy="2392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25435B9-B75E-0D7F-0816-8818A83D358D}"/>
              </a:ext>
            </a:extLst>
          </p:cNvPr>
          <p:cNvSpPr/>
          <p:nvPr/>
        </p:nvSpPr>
        <p:spPr>
          <a:xfrm>
            <a:off x="6553200" y="1566862"/>
            <a:ext cx="822430" cy="2392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F856C21-AC20-2298-0226-76DB93D01429}"/>
              </a:ext>
            </a:extLst>
          </p:cNvPr>
          <p:cNvSpPr/>
          <p:nvPr/>
        </p:nvSpPr>
        <p:spPr>
          <a:xfrm>
            <a:off x="6553200" y="1806098"/>
            <a:ext cx="822430" cy="2392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FD02D0A-D33B-D21E-C254-2CAEA7EBA303}"/>
              </a:ext>
            </a:extLst>
          </p:cNvPr>
          <p:cNvSpPr/>
          <p:nvPr/>
        </p:nvSpPr>
        <p:spPr>
          <a:xfrm>
            <a:off x="7394753" y="1566862"/>
            <a:ext cx="822430" cy="2392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D15B330-37F2-3C4E-A3BC-A2760E5B63CF}"/>
              </a:ext>
            </a:extLst>
          </p:cNvPr>
          <p:cNvSpPr txBox="1"/>
          <p:nvPr/>
        </p:nvSpPr>
        <p:spPr>
          <a:xfrm>
            <a:off x="389225" y="895350"/>
            <a:ext cx="4002376" cy="461665"/>
          </a:xfrm>
          <a:prstGeom prst="rect">
            <a:avLst/>
          </a:prstGeom>
          <a:noFill/>
        </p:spPr>
        <p:txBody>
          <a:bodyPr wrap="square" rtlCol="0">
            <a:spAutoFit/>
          </a:bodyPr>
          <a:lstStyle/>
          <a:p>
            <a:r>
              <a:rPr lang="en-VN" sz="2400" dirty="0">
                <a:latin typeface="+mj-lt"/>
                <a:cs typeface="Times New Roman" panose="02020603050405020304" pitchFamily="18" charset="0"/>
              </a:rPr>
              <a:t>- Đặc điểm của mã di truyền</a:t>
            </a:r>
          </a:p>
        </p:txBody>
      </p:sp>
    </p:spTree>
    <p:extLst>
      <p:ext uri="{BB962C8B-B14F-4D97-AF65-F5344CB8AC3E}">
        <p14:creationId xmlns:p14="http://schemas.microsoft.com/office/powerpoint/2010/main" val="28774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P spid="48" grpId="0" animBg="1"/>
      <p:bldP spid="4" grpId="0" animBg="1"/>
      <p:bldP spid="49" grpId="0" animBg="1"/>
      <p:bldP spid="50"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a:extLst>
              <a:ext uri="{FF2B5EF4-FFF2-40B4-BE49-F238E27FC236}">
                <a16:creationId xmlns:a16="http://schemas.microsoft.com/office/drawing/2014/main" id="{6554057C-74C9-F90A-96B2-44E931627937}"/>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sp>
        <p:nvSpPr>
          <p:cNvPr id="3" name="TextBox 3"/>
          <p:cNvSpPr txBox="1"/>
          <p:nvPr/>
        </p:nvSpPr>
        <p:spPr>
          <a:xfrm>
            <a:off x="389225" y="169265"/>
            <a:ext cx="6621175" cy="691984"/>
          </a:xfrm>
          <a:prstGeom prst="rect">
            <a:avLst/>
          </a:prstGeom>
        </p:spPr>
        <p:txBody>
          <a:bodyPr wrap="square" lIns="0" tIns="0" rIns="0" bIns="0" rtlCol="0" anchor="t">
            <a:spAutoFit/>
          </a:bodyPr>
          <a:lstStyle/>
          <a:p>
            <a:pPr>
              <a:lnSpc>
                <a:spcPts val="6160"/>
              </a:lnSpc>
            </a:pPr>
            <a:r>
              <a:rPr lang="en-US" sz="4400">
                <a:solidFill>
                  <a:srgbClr val="023276"/>
                </a:solidFill>
                <a:latin typeface="#9Slide03 Bebas Neue ZSmall" panose="020B0606020202050201" pitchFamily="34" charset="0"/>
              </a:rPr>
              <a:t>I. Mã di truyền là gì?</a:t>
            </a:r>
          </a:p>
        </p:txBody>
      </p:sp>
      <p:sp>
        <p:nvSpPr>
          <p:cNvPr id="44" name="TextBox 3">
            <a:extLst>
              <a:ext uri="{FF2B5EF4-FFF2-40B4-BE49-F238E27FC236}">
                <a16:creationId xmlns:a16="http://schemas.microsoft.com/office/drawing/2014/main" id="{0E8F366D-3ECD-B1E9-1DCD-2606AC839DF9}"/>
              </a:ext>
            </a:extLst>
          </p:cNvPr>
          <p:cNvSpPr txBox="1"/>
          <p:nvPr/>
        </p:nvSpPr>
        <p:spPr>
          <a:xfrm>
            <a:off x="324601" y="1123950"/>
            <a:ext cx="3713999" cy="1846659"/>
          </a:xfrm>
          <a:prstGeom prst="rect">
            <a:avLst/>
          </a:prstGeom>
        </p:spPr>
        <p:txBody>
          <a:bodyPr wrap="square" lIns="0" tIns="0" rIns="0" bIns="0" rtlCol="0" anchor="t">
            <a:spAutoFit/>
          </a:bodyPr>
          <a:lstStyle/>
          <a:p>
            <a:pPr algn="just">
              <a:spcAft>
                <a:spcPts val="180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Đặc điểm của mã di truyền:</a:t>
            </a:r>
          </a:p>
          <a:p>
            <a:pPr algn="just">
              <a:spcAft>
                <a:spcPts val="180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	Mỗi bộ ba chỉ mã hóa được   	một amino acid.</a:t>
            </a:r>
          </a:p>
          <a:p>
            <a:pPr algn="just">
              <a:spcAft>
                <a:spcPts val="180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	Một loại amino acid có thể 	được mã hóa bởi nhiều bộ ba.</a:t>
            </a:r>
          </a:p>
        </p:txBody>
      </p:sp>
      <p:sp>
        <p:nvSpPr>
          <p:cNvPr id="15" name="Oval 14">
            <a:extLst>
              <a:ext uri="{FF2B5EF4-FFF2-40B4-BE49-F238E27FC236}">
                <a16:creationId xmlns:a16="http://schemas.microsoft.com/office/drawing/2014/main" id="{EB9BE81A-46F7-807C-2B52-D2A1D2536BF5}"/>
              </a:ext>
            </a:extLst>
          </p:cNvPr>
          <p:cNvSpPr/>
          <p:nvPr/>
        </p:nvSpPr>
        <p:spPr>
          <a:xfrm>
            <a:off x="476019" y="1684263"/>
            <a:ext cx="152400" cy="16303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7DD6B87-2FFA-D70C-0BBE-150A9399F845}"/>
              </a:ext>
            </a:extLst>
          </p:cNvPr>
          <p:cNvSpPr/>
          <p:nvPr/>
        </p:nvSpPr>
        <p:spPr>
          <a:xfrm>
            <a:off x="473778" y="2451021"/>
            <a:ext cx="152400" cy="1630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19" name="Table 3">
            <a:extLst>
              <a:ext uri="{FF2B5EF4-FFF2-40B4-BE49-F238E27FC236}">
                <a16:creationId xmlns:a16="http://schemas.microsoft.com/office/drawing/2014/main" id="{89BAF250-646C-63F5-F27D-5DABDB8B86B9}"/>
              </a:ext>
            </a:extLst>
          </p:cNvPr>
          <p:cNvGraphicFramePr>
            <a:graphicFrameLocks noGrp="1"/>
          </p:cNvGraphicFramePr>
          <p:nvPr>
            <p:extLst>
              <p:ext uri="{D42A27DB-BD31-4B8C-83A1-F6EECF244321}">
                <p14:modId xmlns:p14="http://schemas.microsoft.com/office/powerpoint/2010/main" val="1275946899"/>
              </p:ext>
            </p:extLst>
          </p:nvPr>
        </p:nvGraphicFramePr>
        <p:xfrm>
          <a:off x="4572000" y="861249"/>
          <a:ext cx="3840480" cy="3918670"/>
        </p:xfrm>
        <a:graphic>
          <a:graphicData uri="http://schemas.openxmlformats.org/drawingml/2006/table">
            <a:tbl>
              <a:tblPr firstRow="1" bandRow="1">
                <a:tableStyleId>{5C22544A-7EE6-4342-B048-85BDC9FD1C3A}</a:tableStyleId>
              </a:tblPr>
              <a:tblGrid>
                <a:gridCol w="194566">
                  <a:extLst>
                    <a:ext uri="{9D8B030D-6E8A-4147-A177-3AD203B41FA5}">
                      <a16:colId xmlns:a16="http://schemas.microsoft.com/office/drawing/2014/main" val="3840473716"/>
                    </a:ext>
                  </a:extLst>
                </a:gridCol>
                <a:gridCol w="466874">
                  <a:extLst>
                    <a:ext uri="{9D8B030D-6E8A-4147-A177-3AD203B41FA5}">
                      <a16:colId xmlns:a16="http://schemas.microsoft.com/office/drawing/2014/main" val="2720974729"/>
                    </a:ext>
                  </a:extLst>
                </a:gridCol>
                <a:gridCol w="407155">
                  <a:extLst>
                    <a:ext uri="{9D8B030D-6E8A-4147-A177-3AD203B41FA5}">
                      <a16:colId xmlns:a16="http://schemas.microsoft.com/office/drawing/2014/main" val="1957354524"/>
                    </a:ext>
                  </a:extLst>
                </a:gridCol>
                <a:gridCol w="495467">
                  <a:extLst>
                    <a:ext uri="{9D8B030D-6E8A-4147-A177-3AD203B41FA5}">
                      <a16:colId xmlns:a16="http://schemas.microsoft.com/office/drawing/2014/main" val="2157210854"/>
                    </a:ext>
                  </a:extLst>
                </a:gridCol>
                <a:gridCol w="420471">
                  <a:extLst>
                    <a:ext uri="{9D8B030D-6E8A-4147-A177-3AD203B41FA5}">
                      <a16:colId xmlns:a16="http://schemas.microsoft.com/office/drawing/2014/main" val="3963458327"/>
                    </a:ext>
                  </a:extLst>
                </a:gridCol>
                <a:gridCol w="419903">
                  <a:extLst>
                    <a:ext uri="{9D8B030D-6E8A-4147-A177-3AD203B41FA5}">
                      <a16:colId xmlns:a16="http://schemas.microsoft.com/office/drawing/2014/main" val="3806973453"/>
                    </a:ext>
                  </a:extLst>
                </a:gridCol>
                <a:gridCol w="414964">
                  <a:extLst>
                    <a:ext uri="{9D8B030D-6E8A-4147-A177-3AD203B41FA5}">
                      <a16:colId xmlns:a16="http://schemas.microsoft.com/office/drawing/2014/main" val="3944494517"/>
                    </a:ext>
                  </a:extLst>
                </a:gridCol>
                <a:gridCol w="448383">
                  <a:extLst>
                    <a:ext uri="{9D8B030D-6E8A-4147-A177-3AD203B41FA5}">
                      <a16:colId xmlns:a16="http://schemas.microsoft.com/office/drawing/2014/main" val="379490393"/>
                    </a:ext>
                  </a:extLst>
                </a:gridCol>
                <a:gridCol w="385949">
                  <a:extLst>
                    <a:ext uri="{9D8B030D-6E8A-4147-A177-3AD203B41FA5}">
                      <a16:colId xmlns:a16="http://schemas.microsoft.com/office/drawing/2014/main" val="281803353"/>
                    </a:ext>
                  </a:extLst>
                </a:gridCol>
                <a:gridCol w="186748">
                  <a:extLst>
                    <a:ext uri="{9D8B030D-6E8A-4147-A177-3AD203B41FA5}">
                      <a16:colId xmlns:a16="http://schemas.microsoft.com/office/drawing/2014/main" val="690474148"/>
                    </a:ext>
                  </a:extLst>
                </a:gridCol>
              </a:tblGrid>
              <a:tr h="229626">
                <a:tc>
                  <a:txBody>
                    <a:bodyPr/>
                    <a:lstStyle/>
                    <a:p>
                      <a:pPr algn="ctr"/>
                      <a:endPar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b="0">
                        <a:solidFill>
                          <a:schemeClr val="tx1"/>
                        </a:solidFill>
                        <a:latin typeface="#9Slide03 Sofia Pro Soft" panose="020B0000000000000000"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b="0">
                        <a:solidFill>
                          <a:schemeClr val="tx1"/>
                        </a:solidFill>
                        <a:latin typeface="#9Slide03 Sofia Pro Soft" panose="020B0000000000000000"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b="0">
                        <a:solidFill>
                          <a:schemeClr val="tx1"/>
                        </a:solidFill>
                        <a:latin typeface="#9Slide03 Sofia Pro Soft" panose="020B0000000000000000"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9029835"/>
                  </a:ext>
                </a:extLst>
              </a:tr>
              <a:tr h="229626">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UUU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Phe</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UCU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Ser</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Tyr</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UGU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Cys</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67036173"/>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UUC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UCC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UGC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87163890"/>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UUA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Leu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UCA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UGA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52935278"/>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UUG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UCG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UGG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Trp</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91836491"/>
                  </a:ext>
                </a:extLst>
              </a:tr>
              <a:tr h="229626">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CUU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Leu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CCU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Pro</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His</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CGU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Arg</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3674886"/>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CUC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CCC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CGC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4711544"/>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CUA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CCA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Gln</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CGA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52340408"/>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CUG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CCG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CGG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41409755"/>
                  </a:ext>
                </a:extLst>
              </a:tr>
              <a:tr h="229626">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AUU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3">
                  <a:txBody>
                    <a:bodyPr/>
                    <a:lstStyle/>
                    <a:p>
                      <a:pPr algn="ctr"/>
                      <a:r>
                        <a:rPr lang="en-US" sz="1100" b="0" i="0" kern="120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I</a:t>
                      </a: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le</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ACU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Thr</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Asn</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AGU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Ser</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0754054"/>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AUC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ACC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AGC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73001224"/>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AUA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ACA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marL="0" marR="0" lvl="0" indent="0" algn="ctr" defTabSz="289339"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Lys</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AGA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Arg</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01520134"/>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AUG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Met</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ACG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AGG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6270216"/>
                  </a:ext>
                </a:extLst>
              </a:tr>
              <a:tr h="229626">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GUU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Val</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GCU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Ala</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Asp</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GGU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Gly</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28519525"/>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GUC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GCC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GGC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49133522"/>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GUA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GCA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Glu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GGA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87618992"/>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GUG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GCG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GGG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41267361"/>
                  </a:ext>
                </a:extLst>
              </a:tr>
            </a:tbl>
          </a:graphicData>
        </a:graphic>
      </p:graphicFrame>
      <p:sp>
        <p:nvSpPr>
          <p:cNvPr id="20" name="TextBox 19">
            <a:extLst>
              <a:ext uri="{FF2B5EF4-FFF2-40B4-BE49-F238E27FC236}">
                <a16:creationId xmlns:a16="http://schemas.microsoft.com/office/drawing/2014/main" id="{0D8E14F7-BBFF-1778-2D76-FB146CE34FC1}"/>
              </a:ext>
            </a:extLst>
          </p:cNvPr>
          <p:cNvSpPr txBox="1"/>
          <p:nvPr/>
        </p:nvSpPr>
        <p:spPr>
          <a:xfrm rot="16200000">
            <a:off x="3268308" y="2745744"/>
            <a:ext cx="2336801" cy="261610"/>
          </a:xfrm>
          <a:prstGeom prst="rect">
            <a:avLst/>
          </a:prstGeom>
          <a:noFill/>
        </p:spPr>
        <p:txBody>
          <a:bodyPr wrap="square">
            <a:spAutoFit/>
          </a:bodyPr>
          <a:lstStyle/>
          <a:p>
            <a:pPr algn="ctr"/>
            <a:r>
              <a:rPr lang="en-US" sz="110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Vị trí thứ nhất</a:t>
            </a:r>
          </a:p>
        </p:txBody>
      </p:sp>
      <p:sp>
        <p:nvSpPr>
          <p:cNvPr id="21" name="TextBox 20">
            <a:extLst>
              <a:ext uri="{FF2B5EF4-FFF2-40B4-BE49-F238E27FC236}">
                <a16:creationId xmlns:a16="http://schemas.microsoft.com/office/drawing/2014/main" id="{EFFA74CB-ED8F-05E5-C7DC-F9995A73BE41}"/>
              </a:ext>
            </a:extLst>
          </p:cNvPr>
          <p:cNvSpPr txBox="1"/>
          <p:nvPr/>
        </p:nvSpPr>
        <p:spPr>
          <a:xfrm>
            <a:off x="5242569" y="599639"/>
            <a:ext cx="2492891" cy="261610"/>
          </a:xfrm>
          <a:prstGeom prst="rect">
            <a:avLst/>
          </a:prstGeom>
          <a:noFill/>
        </p:spPr>
        <p:txBody>
          <a:bodyPr wrap="square">
            <a:spAutoFit/>
          </a:bodyPr>
          <a:lstStyle/>
          <a:p>
            <a:pPr algn="ctr"/>
            <a:r>
              <a:rPr lang="en-US" sz="110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Vị trí thứ hai</a:t>
            </a:r>
          </a:p>
        </p:txBody>
      </p:sp>
      <p:sp>
        <p:nvSpPr>
          <p:cNvPr id="22" name="TextBox 21">
            <a:extLst>
              <a:ext uri="{FF2B5EF4-FFF2-40B4-BE49-F238E27FC236}">
                <a16:creationId xmlns:a16="http://schemas.microsoft.com/office/drawing/2014/main" id="{142C48D3-FA19-1D8E-7190-0EF95C32BA65}"/>
              </a:ext>
            </a:extLst>
          </p:cNvPr>
          <p:cNvSpPr txBox="1"/>
          <p:nvPr/>
        </p:nvSpPr>
        <p:spPr>
          <a:xfrm rot="5400000">
            <a:off x="7375790" y="2745744"/>
            <a:ext cx="2305195" cy="261610"/>
          </a:xfrm>
          <a:prstGeom prst="rect">
            <a:avLst/>
          </a:prstGeom>
          <a:noFill/>
        </p:spPr>
        <p:txBody>
          <a:bodyPr wrap="square">
            <a:spAutoFit/>
          </a:bodyPr>
          <a:lstStyle/>
          <a:p>
            <a:pPr algn="ctr"/>
            <a:r>
              <a:rPr lang="en-US" sz="110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Vị trí thứ ba</a:t>
            </a:r>
          </a:p>
        </p:txBody>
      </p:sp>
      <p:sp>
        <p:nvSpPr>
          <p:cNvPr id="38" name="Freeform 2">
            <a:extLst>
              <a:ext uri="{FF2B5EF4-FFF2-40B4-BE49-F238E27FC236}">
                <a16:creationId xmlns:a16="http://schemas.microsoft.com/office/drawing/2014/main" id="{44F228A8-D51F-2492-2C35-81C032564397}"/>
              </a:ext>
            </a:extLst>
          </p:cNvPr>
          <p:cNvSpPr/>
          <p:nvPr/>
        </p:nvSpPr>
        <p:spPr>
          <a:xfrm rot="-5400000">
            <a:off x="1651357" y="2241907"/>
            <a:ext cx="1437389" cy="3489497"/>
          </a:xfrm>
          <a:prstGeom prst="roundRect">
            <a:avLst>
              <a:gd name="adj" fmla="val 17778"/>
            </a:avLst>
          </a:prstGeom>
          <a: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l="-83333" r="-83333"/>
            </a:stretch>
          </a:blipFill>
        </p:spPr>
      </p:sp>
      <p:sp>
        <p:nvSpPr>
          <p:cNvPr id="39" name="Freeform 2">
            <a:extLst>
              <a:ext uri="{FF2B5EF4-FFF2-40B4-BE49-F238E27FC236}">
                <a16:creationId xmlns:a16="http://schemas.microsoft.com/office/drawing/2014/main" id="{1EF71C29-2F5F-20F5-D01E-08DAB0C971E8}"/>
              </a:ext>
            </a:extLst>
          </p:cNvPr>
          <p:cNvSpPr/>
          <p:nvPr/>
        </p:nvSpPr>
        <p:spPr>
          <a:xfrm rot="-5400000">
            <a:off x="1584738" y="2197942"/>
            <a:ext cx="1437390" cy="3489499"/>
          </a:xfrm>
          <a:prstGeom prst="roundRect">
            <a:avLst>
              <a:gd name="adj" fmla="val 17778"/>
            </a:avLst>
          </a:prstGeom>
          <a:solidFill>
            <a:srgbClr val="FCF8E8"/>
          </a:solidFill>
        </p:spPr>
      </p:sp>
      <p:sp>
        <p:nvSpPr>
          <p:cNvPr id="40" name="TextBox 3">
            <a:extLst>
              <a:ext uri="{FF2B5EF4-FFF2-40B4-BE49-F238E27FC236}">
                <a16:creationId xmlns:a16="http://schemas.microsoft.com/office/drawing/2014/main" id="{5084B812-3DD0-3049-432E-03F83B8813D5}"/>
              </a:ext>
            </a:extLst>
          </p:cNvPr>
          <p:cNvSpPr txBox="1"/>
          <p:nvPr/>
        </p:nvSpPr>
        <p:spPr>
          <a:xfrm>
            <a:off x="795653" y="3465552"/>
            <a:ext cx="3194918" cy="1107996"/>
          </a:xfrm>
          <a:prstGeom prst="rect">
            <a:avLst/>
          </a:prstGeom>
        </p:spPr>
        <p:txBody>
          <a:bodyPr wrap="square" lIns="0" tIns="0" rIns="0" bIns="0" rtlCol="0" anchor="t">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Lấy ví dụ chỉ ra mã di truyền có những đặc điểm trên. Nhận xét các mã di truyền đó có đặc điểm gì giống nhau?</a:t>
            </a:r>
          </a:p>
        </p:txBody>
      </p:sp>
      <p:pic>
        <p:nvPicPr>
          <p:cNvPr id="41" name="Picture 40">
            <a:extLst>
              <a:ext uri="{FF2B5EF4-FFF2-40B4-BE49-F238E27FC236}">
                <a16:creationId xmlns:a16="http://schemas.microsoft.com/office/drawing/2014/main" id="{C87B0F84-E374-7A96-61F2-4E1DE55BA3B2}"/>
              </a:ext>
            </a:extLst>
          </p:cNvPr>
          <p:cNvPicPr>
            <a:picLocks noChangeAspect="1"/>
          </p:cNvPicPr>
          <p:nvPr/>
        </p:nvPicPr>
        <p:blipFill>
          <a:blip r:embed="rId6"/>
          <a:stretch>
            <a:fillRect/>
          </a:stretch>
        </p:blipFill>
        <p:spPr>
          <a:xfrm>
            <a:off x="377356" y="3027402"/>
            <a:ext cx="476556" cy="506341"/>
          </a:xfrm>
          <a:prstGeom prst="rect">
            <a:avLst/>
          </a:prstGeom>
        </p:spPr>
      </p:pic>
    </p:spTree>
    <p:extLst>
      <p:ext uri="{BB962C8B-B14F-4D97-AF65-F5344CB8AC3E}">
        <p14:creationId xmlns:p14="http://schemas.microsoft.com/office/powerpoint/2010/main" val="101399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xEl>
                                              <p:pRg st="1" end="1"/>
                                            </p:txEl>
                                          </p:spTgt>
                                        </p:tgtEl>
                                        <p:attrNameLst>
                                          <p:attrName>style.visibility</p:attrName>
                                        </p:attrNameLst>
                                      </p:cBhvr>
                                      <p:to>
                                        <p:strVal val="visible"/>
                                      </p:to>
                                    </p:set>
                                    <p:animEffect transition="in" filter="fade">
                                      <p:cBhvr>
                                        <p:cTn id="7" dur="500"/>
                                        <p:tgtEl>
                                          <p:spTgt spid="44">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
                                            <p:txEl>
                                              <p:pRg st="2" end="2"/>
                                            </p:txEl>
                                          </p:spTgt>
                                        </p:tgtEl>
                                        <p:attrNameLst>
                                          <p:attrName>style.visibility</p:attrName>
                                        </p:attrNameLst>
                                      </p:cBhvr>
                                      <p:to>
                                        <p:strVal val="visible"/>
                                      </p:to>
                                    </p:set>
                                    <p:animEffect transition="in" filter="fade">
                                      <p:cBhvr>
                                        <p:cTn id="15" dur="500"/>
                                        <p:tgtEl>
                                          <p:spTgt spid="4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a:extLst>
              <a:ext uri="{FF2B5EF4-FFF2-40B4-BE49-F238E27FC236}">
                <a16:creationId xmlns:a16="http://schemas.microsoft.com/office/drawing/2014/main" id="{6554057C-74C9-F90A-96B2-44E931627937}"/>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sp>
        <p:nvSpPr>
          <p:cNvPr id="3" name="TextBox 3"/>
          <p:cNvSpPr txBox="1"/>
          <p:nvPr/>
        </p:nvSpPr>
        <p:spPr>
          <a:xfrm>
            <a:off x="389225" y="169265"/>
            <a:ext cx="6272997" cy="691984"/>
          </a:xfrm>
          <a:prstGeom prst="rect">
            <a:avLst/>
          </a:prstGeom>
        </p:spPr>
        <p:txBody>
          <a:bodyPr wrap="square" lIns="0" tIns="0" rIns="0" bIns="0" rtlCol="0" anchor="t">
            <a:spAutoFit/>
          </a:bodyPr>
          <a:lstStyle/>
          <a:p>
            <a:pPr>
              <a:lnSpc>
                <a:spcPts val="6160"/>
              </a:lnSpc>
            </a:pPr>
            <a:r>
              <a:rPr lang="en-US" sz="4400">
                <a:solidFill>
                  <a:srgbClr val="023276"/>
                </a:solidFill>
                <a:latin typeface="#9Slide03 Bebas Neue ZSmall" panose="020B0606020202050201" pitchFamily="34" charset="0"/>
              </a:rPr>
              <a:t>I. Mã di truyền là gì?</a:t>
            </a:r>
          </a:p>
        </p:txBody>
      </p:sp>
      <p:sp>
        <p:nvSpPr>
          <p:cNvPr id="44" name="TextBox 3">
            <a:extLst>
              <a:ext uri="{FF2B5EF4-FFF2-40B4-BE49-F238E27FC236}">
                <a16:creationId xmlns:a16="http://schemas.microsoft.com/office/drawing/2014/main" id="{0E8F366D-3ECD-B1E9-1DCD-2606AC839DF9}"/>
              </a:ext>
            </a:extLst>
          </p:cNvPr>
          <p:cNvSpPr txBox="1"/>
          <p:nvPr/>
        </p:nvSpPr>
        <p:spPr>
          <a:xfrm>
            <a:off x="324601" y="1123950"/>
            <a:ext cx="3713999" cy="3416320"/>
          </a:xfrm>
          <a:prstGeom prst="rect">
            <a:avLst/>
          </a:prstGeom>
        </p:spPr>
        <p:txBody>
          <a:bodyPr wrap="square" lIns="0" tIns="0" rIns="0" bIns="0" rtlCol="0" anchor="t">
            <a:spAutoFit/>
          </a:bodyPr>
          <a:lstStyle/>
          <a:p>
            <a:pPr algn="just">
              <a:spcAft>
                <a:spcPts val="180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Đặc điểm của mã di truyền:</a:t>
            </a:r>
          </a:p>
          <a:p>
            <a:pPr algn="just">
              <a:spcAft>
                <a:spcPts val="180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	Mỗi bộ ba chỉ mã hóa được 	một amino acid.</a:t>
            </a:r>
          </a:p>
          <a:p>
            <a:pPr algn="just">
              <a:spcAft>
                <a:spcPts val="180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	Một loại amino acid có thể 	được mã hóa bởi nhiều bộ ba.</a:t>
            </a:r>
          </a:p>
          <a:p>
            <a:pPr algn="just">
              <a:spcAft>
                <a:spcPts val="180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	Mã di truyền được đọc liên tục 	và không gối lên nhau.</a:t>
            </a:r>
          </a:p>
          <a:p>
            <a:pPr algn="just">
              <a:spcAft>
                <a:spcPts val="180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	Bảng mã di truyền dùng 	chung cho hầu hết sinh vật.</a:t>
            </a:r>
          </a:p>
        </p:txBody>
      </p:sp>
      <p:sp>
        <p:nvSpPr>
          <p:cNvPr id="15" name="Oval 14">
            <a:extLst>
              <a:ext uri="{FF2B5EF4-FFF2-40B4-BE49-F238E27FC236}">
                <a16:creationId xmlns:a16="http://schemas.microsoft.com/office/drawing/2014/main" id="{EB9BE81A-46F7-807C-2B52-D2A1D2536BF5}"/>
              </a:ext>
            </a:extLst>
          </p:cNvPr>
          <p:cNvSpPr/>
          <p:nvPr/>
        </p:nvSpPr>
        <p:spPr>
          <a:xfrm>
            <a:off x="476019" y="1684263"/>
            <a:ext cx="152400" cy="16303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7DD6B87-2FFA-D70C-0BBE-150A9399F845}"/>
              </a:ext>
            </a:extLst>
          </p:cNvPr>
          <p:cNvSpPr/>
          <p:nvPr/>
        </p:nvSpPr>
        <p:spPr>
          <a:xfrm>
            <a:off x="473778" y="2451021"/>
            <a:ext cx="152400" cy="1630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CEC3BCE-4A42-EE6E-2EA8-E1D8428FCD64}"/>
              </a:ext>
            </a:extLst>
          </p:cNvPr>
          <p:cNvSpPr/>
          <p:nvPr/>
        </p:nvSpPr>
        <p:spPr>
          <a:xfrm>
            <a:off x="473778" y="3252792"/>
            <a:ext cx="152400" cy="1630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51521A5-498D-3C29-81C4-FFDC3978D486}"/>
              </a:ext>
            </a:extLst>
          </p:cNvPr>
          <p:cNvSpPr/>
          <p:nvPr/>
        </p:nvSpPr>
        <p:spPr>
          <a:xfrm>
            <a:off x="473778" y="4019550"/>
            <a:ext cx="152400" cy="16303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aphicFrame>
        <p:nvGraphicFramePr>
          <p:cNvPr id="19" name="Table 3">
            <a:extLst>
              <a:ext uri="{FF2B5EF4-FFF2-40B4-BE49-F238E27FC236}">
                <a16:creationId xmlns:a16="http://schemas.microsoft.com/office/drawing/2014/main" id="{89BAF250-646C-63F5-F27D-5DABDB8B86B9}"/>
              </a:ext>
            </a:extLst>
          </p:cNvPr>
          <p:cNvGraphicFramePr>
            <a:graphicFrameLocks noGrp="1"/>
          </p:cNvGraphicFramePr>
          <p:nvPr/>
        </p:nvGraphicFramePr>
        <p:xfrm>
          <a:off x="4572000" y="861249"/>
          <a:ext cx="3840480" cy="3918670"/>
        </p:xfrm>
        <a:graphic>
          <a:graphicData uri="http://schemas.openxmlformats.org/drawingml/2006/table">
            <a:tbl>
              <a:tblPr firstRow="1" bandRow="1">
                <a:tableStyleId>{5C22544A-7EE6-4342-B048-85BDC9FD1C3A}</a:tableStyleId>
              </a:tblPr>
              <a:tblGrid>
                <a:gridCol w="194566">
                  <a:extLst>
                    <a:ext uri="{9D8B030D-6E8A-4147-A177-3AD203B41FA5}">
                      <a16:colId xmlns:a16="http://schemas.microsoft.com/office/drawing/2014/main" val="3840473716"/>
                    </a:ext>
                  </a:extLst>
                </a:gridCol>
                <a:gridCol w="466874">
                  <a:extLst>
                    <a:ext uri="{9D8B030D-6E8A-4147-A177-3AD203B41FA5}">
                      <a16:colId xmlns:a16="http://schemas.microsoft.com/office/drawing/2014/main" val="2720974729"/>
                    </a:ext>
                  </a:extLst>
                </a:gridCol>
                <a:gridCol w="407155">
                  <a:extLst>
                    <a:ext uri="{9D8B030D-6E8A-4147-A177-3AD203B41FA5}">
                      <a16:colId xmlns:a16="http://schemas.microsoft.com/office/drawing/2014/main" val="1957354524"/>
                    </a:ext>
                  </a:extLst>
                </a:gridCol>
                <a:gridCol w="495467">
                  <a:extLst>
                    <a:ext uri="{9D8B030D-6E8A-4147-A177-3AD203B41FA5}">
                      <a16:colId xmlns:a16="http://schemas.microsoft.com/office/drawing/2014/main" val="2157210854"/>
                    </a:ext>
                  </a:extLst>
                </a:gridCol>
                <a:gridCol w="420471">
                  <a:extLst>
                    <a:ext uri="{9D8B030D-6E8A-4147-A177-3AD203B41FA5}">
                      <a16:colId xmlns:a16="http://schemas.microsoft.com/office/drawing/2014/main" val="3963458327"/>
                    </a:ext>
                  </a:extLst>
                </a:gridCol>
                <a:gridCol w="419903">
                  <a:extLst>
                    <a:ext uri="{9D8B030D-6E8A-4147-A177-3AD203B41FA5}">
                      <a16:colId xmlns:a16="http://schemas.microsoft.com/office/drawing/2014/main" val="3806973453"/>
                    </a:ext>
                  </a:extLst>
                </a:gridCol>
                <a:gridCol w="414964">
                  <a:extLst>
                    <a:ext uri="{9D8B030D-6E8A-4147-A177-3AD203B41FA5}">
                      <a16:colId xmlns:a16="http://schemas.microsoft.com/office/drawing/2014/main" val="3944494517"/>
                    </a:ext>
                  </a:extLst>
                </a:gridCol>
                <a:gridCol w="448383">
                  <a:extLst>
                    <a:ext uri="{9D8B030D-6E8A-4147-A177-3AD203B41FA5}">
                      <a16:colId xmlns:a16="http://schemas.microsoft.com/office/drawing/2014/main" val="379490393"/>
                    </a:ext>
                  </a:extLst>
                </a:gridCol>
                <a:gridCol w="385949">
                  <a:extLst>
                    <a:ext uri="{9D8B030D-6E8A-4147-A177-3AD203B41FA5}">
                      <a16:colId xmlns:a16="http://schemas.microsoft.com/office/drawing/2014/main" val="281803353"/>
                    </a:ext>
                  </a:extLst>
                </a:gridCol>
                <a:gridCol w="186748">
                  <a:extLst>
                    <a:ext uri="{9D8B030D-6E8A-4147-A177-3AD203B41FA5}">
                      <a16:colId xmlns:a16="http://schemas.microsoft.com/office/drawing/2014/main" val="690474148"/>
                    </a:ext>
                  </a:extLst>
                </a:gridCol>
              </a:tblGrid>
              <a:tr h="229626">
                <a:tc>
                  <a:txBody>
                    <a:bodyPr/>
                    <a:lstStyle/>
                    <a:p>
                      <a:pPr algn="ctr"/>
                      <a:endPar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b="0">
                        <a:solidFill>
                          <a:schemeClr val="tx1"/>
                        </a:solidFill>
                        <a:latin typeface="#9Slide03 Sofia Pro Soft" panose="020B0000000000000000"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b="0">
                        <a:solidFill>
                          <a:schemeClr val="tx1"/>
                        </a:solidFill>
                        <a:latin typeface="#9Slide03 Sofia Pro Soft" panose="020B0000000000000000"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b="0">
                        <a:solidFill>
                          <a:schemeClr val="tx1"/>
                        </a:solidFill>
                        <a:latin typeface="#9Slide03 Sofia Pro Soft" panose="020B0000000000000000"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9029835"/>
                  </a:ext>
                </a:extLst>
              </a:tr>
              <a:tr h="229626">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UUU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Phe</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UCU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Ser</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Tyr</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UGU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Cys</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67036173"/>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UUC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UCC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UGC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87163890"/>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UUA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Leu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UCA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UGA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52935278"/>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UUG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UCG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UGG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Trp</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91836491"/>
                  </a:ext>
                </a:extLst>
              </a:tr>
              <a:tr h="229626">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CUU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Leu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CCU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Pro</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His</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CGU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Arg</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3674886"/>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CUC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CCC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CGC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4711544"/>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CUA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CCA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Gln</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CGA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52340408"/>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CUG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CCG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CGG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41409755"/>
                  </a:ext>
                </a:extLst>
              </a:tr>
              <a:tr h="229626">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AUU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3">
                  <a:txBody>
                    <a:bodyPr/>
                    <a:lstStyle/>
                    <a:p>
                      <a:pPr algn="ctr"/>
                      <a:r>
                        <a:rPr lang="en-US" sz="1100" b="0" i="0" kern="120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I</a:t>
                      </a: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le</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ACU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Thr</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Asn</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AGU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Ser</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0754054"/>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AUC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ACC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AGC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73001224"/>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AUA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ACA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marL="0" marR="0" lvl="0" indent="0" algn="ctr" defTabSz="289339" rtl="0" eaLnBrk="1" fontAlgn="auto" latinLnBrk="0" hangingPunct="1">
                        <a:lnSpc>
                          <a:spcPct val="100000"/>
                        </a:lnSpc>
                        <a:spcBef>
                          <a:spcPts val="0"/>
                        </a:spcBef>
                        <a:spcAft>
                          <a:spcPts val="0"/>
                        </a:spcAft>
                        <a:buClrTx/>
                        <a:buSzTx/>
                        <a:buFontTx/>
                        <a:buNone/>
                        <a:tabLst/>
                        <a:defRPr/>
                      </a:pP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Lys</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AGA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Arg</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01520134"/>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AUG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Met</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ACG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AGG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6270216"/>
                  </a:ext>
                </a:extLst>
              </a:tr>
              <a:tr h="229626">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GUU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Val</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GCU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Ala</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Asp</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GGU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Gly</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U</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28519525"/>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GUC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GCC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GGC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C</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49133522"/>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GUA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GCA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Glu</a:t>
                      </a:r>
                    </a:p>
                  </a:txBody>
                  <a:tcPr marL="77014" marR="77014" marT="38507" marB="385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GGA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A</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87618992"/>
                  </a:ext>
                </a:extLst>
              </a:tr>
              <a:tr h="229626">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GUG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GCG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GGG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n-US" sz="1800" b="0">
                        <a:solidFill>
                          <a:schemeClr val="tx1"/>
                        </a:solidFill>
                        <a:latin typeface="#9Slide03 Sofia Pro Soft" panose="020B00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G</a:t>
                      </a:r>
                    </a:p>
                  </a:txBody>
                  <a:tcPr marL="57406" marR="57406" marT="28703" marB="28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41267361"/>
                  </a:ext>
                </a:extLst>
              </a:tr>
            </a:tbl>
          </a:graphicData>
        </a:graphic>
      </p:graphicFrame>
      <p:sp>
        <p:nvSpPr>
          <p:cNvPr id="20" name="TextBox 19">
            <a:extLst>
              <a:ext uri="{FF2B5EF4-FFF2-40B4-BE49-F238E27FC236}">
                <a16:creationId xmlns:a16="http://schemas.microsoft.com/office/drawing/2014/main" id="{0D8E14F7-BBFF-1778-2D76-FB146CE34FC1}"/>
              </a:ext>
            </a:extLst>
          </p:cNvPr>
          <p:cNvSpPr txBox="1"/>
          <p:nvPr/>
        </p:nvSpPr>
        <p:spPr>
          <a:xfrm rot="16200000">
            <a:off x="3268308" y="2745744"/>
            <a:ext cx="2336801" cy="261610"/>
          </a:xfrm>
          <a:prstGeom prst="rect">
            <a:avLst/>
          </a:prstGeom>
          <a:noFill/>
        </p:spPr>
        <p:txBody>
          <a:bodyPr wrap="square">
            <a:spAutoFit/>
          </a:bodyPr>
          <a:lstStyle/>
          <a:p>
            <a:pPr algn="ctr"/>
            <a:r>
              <a:rPr lang="en-US" sz="110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Vị trí thứ nhất</a:t>
            </a:r>
          </a:p>
        </p:txBody>
      </p:sp>
      <p:sp>
        <p:nvSpPr>
          <p:cNvPr id="21" name="TextBox 20">
            <a:extLst>
              <a:ext uri="{FF2B5EF4-FFF2-40B4-BE49-F238E27FC236}">
                <a16:creationId xmlns:a16="http://schemas.microsoft.com/office/drawing/2014/main" id="{EFFA74CB-ED8F-05E5-C7DC-F9995A73BE41}"/>
              </a:ext>
            </a:extLst>
          </p:cNvPr>
          <p:cNvSpPr txBox="1"/>
          <p:nvPr/>
        </p:nvSpPr>
        <p:spPr>
          <a:xfrm>
            <a:off x="5242569" y="599639"/>
            <a:ext cx="2492891" cy="261610"/>
          </a:xfrm>
          <a:prstGeom prst="rect">
            <a:avLst/>
          </a:prstGeom>
          <a:noFill/>
        </p:spPr>
        <p:txBody>
          <a:bodyPr wrap="square">
            <a:spAutoFit/>
          </a:bodyPr>
          <a:lstStyle/>
          <a:p>
            <a:pPr algn="ctr"/>
            <a:r>
              <a:rPr lang="en-US" sz="110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Vị trí thứ hai</a:t>
            </a:r>
          </a:p>
        </p:txBody>
      </p:sp>
      <p:sp>
        <p:nvSpPr>
          <p:cNvPr id="22" name="TextBox 21">
            <a:extLst>
              <a:ext uri="{FF2B5EF4-FFF2-40B4-BE49-F238E27FC236}">
                <a16:creationId xmlns:a16="http://schemas.microsoft.com/office/drawing/2014/main" id="{142C48D3-FA19-1D8E-7190-0EF95C32BA65}"/>
              </a:ext>
            </a:extLst>
          </p:cNvPr>
          <p:cNvSpPr txBox="1"/>
          <p:nvPr/>
        </p:nvSpPr>
        <p:spPr>
          <a:xfrm rot="5400000">
            <a:off x="7375790" y="2745744"/>
            <a:ext cx="2305195" cy="261610"/>
          </a:xfrm>
          <a:prstGeom prst="rect">
            <a:avLst/>
          </a:prstGeom>
          <a:noFill/>
        </p:spPr>
        <p:txBody>
          <a:bodyPr wrap="square">
            <a:spAutoFit/>
          </a:bodyPr>
          <a:lstStyle/>
          <a:p>
            <a:pPr algn="ctr"/>
            <a:r>
              <a:rPr lang="en-US" sz="1100">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rPr>
              <a:t>Vị trí thứ ba</a:t>
            </a:r>
          </a:p>
        </p:txBody>
      </p:sp>
      <p:pic>
        <p:nvPicPr>
          <p:cNvPr id="23" name="Picture 22">
            <a:extLst>
              <a:ext uri="{FF2B5EF4-FFF2-40B4-BE49-F238E27FC236}">
                <a16:creationId xmlns:a16="http://schemas.microsoft.com/office/drawing/2014/main" id="{A32C4EF9-75E3-AA54-A5E7-2711F4B76C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33" b="10000"/>
          <a:stretch/>
        </p:blipFill>
        <p:spPr>
          <a:xfrm rot="20515581">
            <a:off x="9567627" y="-401000"/>
            <a:ext cx="5411068" cy="6030116"/>
          </a:xfrm>
          <a:prstGeom prst="rect">
            <a:avLst/>
          </a:prstGeom>
        </p:spPr>
      </p:pic>
      <p:sp>
        <p:nvSpPr>
          <p:cNvPr id="24" name="Freeform 9">
            <a:extLst>
              <a:ext uri="{FF2B5EF4-FFF2-40B4-BE49-F238E27FC236}">
                <a16:creationId xmlns:a16="http://schemas.microsoft.com/office/drawing/2014/main" id="{56E16EC0-52D2-A134-9A6A-B7C5950FF962}"/>
              </a:ext>
            </a:extLst>
          </p:cNvPr>
          <p:cNvSpPr/>
          <p:nvPr/>
        </p:nvSpPr>
        <p:spPr>
          <a:xfrm rot="21322278">
            <a:off x="6982374" y="-3216345"/>
            <a:ext cx="2536444" cy="2847029"/>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9">
            <a:extLst>
              <a:ext uri="{FF2B5EF4-FFF2-40B4-BE49-F238E27FC236}">
                <a16:creationId xmlns:a16="http://schemas.microsoft.com/office/drawing/2014/main" id="{6EEF5118-16E0-9924-D87F-C83928A18D17}"/>
              </a:ext>
            </a:extLst>
          </p:cNvPr>
          <p:cNvSpPr/>
          <p:nvPr/>
        </p:nvSpPr>
        <p:spPr>
          <a:xfrm rot="17716120">
            <a:off x="9047582" y="5466559"/>
            <a:ext cx="1757770" cy="1973007"/>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3">
            <a:extLst>
              <a:ext uri="{FF2B5EF4-FFF2-40B4-BE49-F238E27FC236}">
                <a16:creationId xmlns:a16="http://schemas.microsoft.com/office/drawing/2014/main" id="{88C3D5D7-D603-E69D-4A5C-F3813D75A2F9}"/>
              </a:ext>
            </a:extLst>
          </p:cNvPr>
          <p:cNvSpPr txBox="1"/>
          <p:nvPr/>
        </p:nvSpPr>
        <p:spPr>
          <a:xfrm>
            <a:off x="-3774232" y="2614057"/>
            <a:ext cx="5673940" cy="1025922"/>
          </a:xfrm>
          <a:prstGeom prst="rect">
            <a:avLst/>
          </a:prstGeom>
        </p:spPr>
        <p:txBody>
          <a:bodyPr lIns="0" tIns="0" rIns="0" bIns="0" rtlCol="0" anchor="t">
            <a:spAutoFit/>
          </a:bodyPr>
          <a:lstStyle/>
          <a:p>
            <a:pPr algn="just">
              <a:lnSpc>
                <a:spcPts val="7991"/>
              </a:lnSpc>
            </a:pPr>
            <a:r>
              <a:rPr lang="en-US" sz="8300" spc="360">
                <a:solidFill>
                  <a:srgbClr val="023276"/>
                </a:solidFill>
                <a:latin typeface="#9Slide03 Bebas Neue ZSmall" panose="020B0606020202050201" pitchFamily="34" charset="0"/>
              </a:rPr>
              <a:t>dịch mã</a:t>
            </a:r>
          </a:p>
        </p:txBody>
      </p:sp>
      <p:grpSp>
        <p:nvGrpSpPr>
          <p:cNvPr id="27" name="Group 7">
            <a:extLst>
              <a:ext uri="{FF2B5EF4-FFF2-40B4-BE49-F238E27FC236}">
                <a16:creationId xmlns:a16="http://schemas.microsoft.com/office/drawing/2014/main" id="{E0BB51AA-26EA-107F-1AB1-F4B4C02FE96C}"/>
              </a:ext>
            </a:extLst>
          </p:cNvPr>
          <p:cNvGrpSpPr/>
          <p:nvPr/>
        </p:nvGrpSpPr>
        <p:grpSpPr>
          <a:xfrm>
            <a:off x="-3774232" y="1122987"/>
            <a:ext cx="1186771" cy="1143955"/>
            <a:chOff x="0" y="0"/>
            <a:chExt cx="3935035" cy="3341505"/>
          </a:xfrm>
        </p:grpSpPr>
        <p:grpSp>
          <p:nvGrpSpPr>
            <p:cNvPr id="28" name="Group 8">
              <a:extLst>
                <a:ext uri="{FF2B5EF4-FFF2-40B4-BE49-F238E27FC236}">
                  <a16:creationId xmlns:a16="http://schemas.microsoft.com/office/drawing/2014/main" id="{B1E4764E-8111-3851-DC17-8F5DEDC322C9}"/>
                </a:ext>
              </a:extLst>
            </p:cNvPr>
            <p:cNvGrpSpPr/>
            <p:nvPr/>
          </p:nvGrpSpPr>
          <p:grpSpPr>
            <a:xfrm>
              <a:off x="0" y="0"/>
              <a:ext cx="3815135" cy="3341505"/>
              <a:chOff x="0" y="0"/>
              <a:chExt cx="1010265" cy="884845"/>
            </a:xfrm>
          </p:grpSpPr>
          <p:sp>
            <p:nvSpPr>
              <p:cNvPr id="30" name="Freeform 9">
                <a:extLst>
                  <a:ext uri="{FF2B5EF4-FFF2-40B4-BE49-F238E27FC236}">
                    <a16:creationId xmlns:a16="http://schemas.microsoft.com/office/drawing/2014/main" id="{C17134D2-49E1-8660-AFC5-9E70A6B7E059}"/>
                  </a:ext>
                </a:extLst>
              </p:cNvPr>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31" name="Freeform 10">
                <a:extLst>
                  <a:ext uri="{FF2B5EF4-FFF2-40B4-BE49-F238E27FC236}">
                    <a16:creationId xmlns:a16="http://schemas.microsoft.com/office/drawing/2014/main" id="{A78AA14F-74D4-071D-4F06-039BFDF5A9B4}"/>
                  </a:ext>
                </a:extLst>
              </p:cNvPr>
              <p:cNvSpPr/>
              <p:nvPr/>
            </p:nvSpPr>
            <p:spPr>
              <a:xfrm>
                <a:off x="0" y="0"/>
                <a:ext cx="9785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29" name="TextBox 11">
              <a:extLst>
                <a:ext uri="{FF2B5EF4-FFF2-40B4-BE49-F238E27FC236}">
                  <a16:creationId xmlns:a16="http://schemas.microsoft.com/office/drawing/2014/main" id="{5FF3E354-6C63-59C2-505C-8EFD443EACE5}"/>
                </a:ext>
              </a:extLst>
            </p:cNvPr>
            <p:cNvSpPr txBox="1"/>
            <p:nvPr/>
          </p:nvSpPr>
          <p:spPr>
            <a:xfrm>
              <a:off x="0" y="488603"/>
              <a:ext cx="3935035" cy="2659598"/>
            </a:xfrm>
            <a:prstGeom prst="rect">
              <a:avLst/>
            </a:prstGeom>
          </p:spPr>
          <p:txBody>
            <a:bodyPr lIns="0" tIns="0" rIns="0" bIns="0" rtlCol="0" anchor="t">
              <a:spAutoFit/>
            </a:bodyPr>
            <a:lstStyle/>
            <a:p>
              <a:pPr algn="ctr">
                <a:lnSpc>
                  <a:spcPts val="7098"/>
                </a:lnSpc>
              </a:pPr>
              <a:r>
                <a:rPr lang="en-US" sz="7098" spc="724">
                  <a:solidFill>
                    <a:srgbClr val="023276"/>
                  </a:solidFill>
                  <a:latin typeface="#9Slide03 Bebas Neue ZSmall" panose="020B0606020202050201" pitchFamily="34" charset="0"/>
                </a:rPr>
                <a:t>IV</a:t>
              </a:r>
            </a:p>
          </p:txBody>
        </p:sp>
      </p:grpSp>
      <p:sp>
        <p:nvSpPr>
          <p:cNvPr id="32" name="Freeform 9">
            <a:extLst>
              <a:ext uri="{FF2B5EF4-FFF2-40B4-BE49-F238E27FC236}">
                <a16:creationId xmlns:a16="http://schemas.microsoft.com/office/drawing/2014/main" id="{17951E99-FE31-7E19-317F-CD6BBFA963D8}"/>
              </a:ext>
            </a:extLst>
          </p:cNvPr>
          <p:cNvSpPr/>
          <p:nvPr/>
        </p:nvSpPr>
        <p:spPr>
          <a:xfrm rot="20242058">
            <a:off x="-6247150" y="1393783"/>
            <a:ext cx="1757770" cy="1973007"/>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8">
            <a:extLst>
              <a:ext uri="{FF2B5EF4-FFF2-40B4-BE49-F238E27FC236}">
                <a16:creationId xmlns:a16="http://schemas.microsoft.com/office/drawing/2014/main" id="{ED6E98A2-357D-8D51-1A45-C38BB66B9ADC}"/>
              </a:ext>
            </a:extLst>
          </p:cNvPr>
          <p:cNvSpPr/>
          <p:nvPr/>
        </p:nvSpPr>
        <p:spPr>
          <a:xfrm rot="20918462">
            <a:off x="-139965" y="-1202642"/>
            <a:ext cx="929133" cy="733171"/>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4" name="Freeform 8">
            <a:extLst>
              <a:ext uri="{FF2B5EF4-FFF2-40B4-BE49-F238E27FC236}">
                <a16:creationId xmlns:a16="http://schemas.microsoft.com/office/drawing/2014/main" id="{BDC2AA07-C804-C09C-771D-21820DB27718}"/>
              </a:ext>
            </a:extLst>
          </p:cNvPr>
          <p:cNvSpPr/>
          <p:nvPr/>
        </p:nvSpPr>
        <p:spPr>
          <a:xfrm rot="16200000">
            <a:off x="6353135" y="5714312"/>
            <a:ext cx="710437" cy="560600"/>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6" name="Freeform 19">
            <a:extLst>
              <a:ext uri="{FF2B5EF4-FFF2-40B4-BE49-F238E27FC236}">
                <a16:creationId xmlns:a16="http://schemas.microsoft.com/office/drawing/2014/main" id="{02BA2F1D-3977-D810-1756-43D2AC423CA9}"/>
              </a:ext>
            </a:extLst>
          </p:cNvPr>
          <p:cNvSpPr/>
          <p:nvPr/>
        </p:nvSpPr>
        <p:spPr>
          <a:xfrm rot="11411716" flipH="1">
            <a:off x="-960905" y="5621108"/>
            <a:ext cx="1126130" cy="913189"/>
          </a:xfrm>
          <a:custGeom>
            <a:avLst/>
            <a:gdLst/>
            <a:ahLst/>
            <a:cxnLst/>
            <a:rect l="l" t="t" r="r" b="b"/>
            <a:pathLst>
              <a:path w="2967040" h="2406000">
                <a:moveTo>
                  <a:pt x="2967039" y="0"/>
                </a:moveTo>
                <a:lnTo>
                  <a:pt x="0" y="0"/>
                </a:lnTo>
                <a:lnTo>
                  <a:pt x="0" y="2405999"/>
                </a:lnTo>
                <a:lnTo>
                  <a:pt x="2967039" y="2405999"/>
                </a:lnTo>
                <a:lnTo>
                  <a:pt x="2967039"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7" name="Freeform 19">
            <a:extLst>
              <a:ext uri="{FF2B5EF4-FFF2-40B4-BE49-F238E27FC236}">
                <a16:creationId xmlns:a16="http://schemas.microsoft.com/office/drawing/2014/main" id="{B8EF5E2F-1EE0-22BE-AA57-CEB73EC85DE6}"/>
              </a:ext>
            </a:extLst>
          </p:cNvPr>
          <p:cNvSpPr/>
          <p:nvPr/>
        </p:nvSpPr>
        <p:spPr>
          <a:xfrm rot="20823397" flipH="1">
            <a:off x="9801368" y="-723955"/>
            <a:ext cx="835612" cy="677605"/>
          </a:xfrm>
          <a:custGeom>
            <a:avLst/>
            <a:gdLst/>
            <a:ahLst/>
            <a:cxnLst/>
            <a:rect l="l" t="t" r="r" b="b"/>
            <a:pathLst>
              <a:path w="2967040" h="2406000">
                <a:moveTo>
                  <a:pt x="2967039" y="0"/>
                </a:moveTo>
                <a:lnTo>
                  <a:pt x="0" y="0"/>
                </a:lnTo>
                <a:lnTo>
                  <a:pt x="0" y="2405999"/>
                </a:lnTo>
                <a:lnTo>
                  <a:pt x="2967039" y="2405999"/>
                </a:lnTo>
                <a:lnTo>
                  <a:pt x="2967039"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146272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44">
                                            <p:txEl>
                                              <p:pRg st="3" end="3"/>
                                            </p:txEl>
                                          </p:spTgt>
                                        </p:tgtEl>
                                        <p:attrNameLst>
                                          <p:attrName>style.visibility</p:attrName>
                                        </p:attrNameLst>
                                      </p:cBhvr>
                                      <p:to>
                                        <p:strVal val="visible"/>
                                      </p:to>
                                    </p:set>
                                    <p:animEffect transition="in" filter="fade">
                                      <p:cBhvr>
                                        <p:cTn id="10" dur="500"/>
                                        <p:tgtEl>
                                          <p:spTgt spid="4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xEl>
                                              <p:pRg st="4" end="4"/>
                                            </p:txEl>
                                          </p:spTgt>
                                        </p:tgtEl>
                                        <p:attrNameLst>
                                          <p:attrName>style.visibility</p:attrName>
                                        </p:attrNameLst>
                                      </p:cBhvr>
                                      <p:to>
                                        <p:strVal val="visible"/>
                                      </p:to>
                                    </p:set>
                                    <p:animEffect transition="in" filter="fade">
                                      <p:cBhvr>
                                        <p:cTn id="18" dur="500"/>
                                        <p:tgtEl>
                                          <p:spTgt spid="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14</a:t>
            </a:fld>
            <a:endParaRPr lang="en-US" noProof="0" dirty="0"/>
          </a:p>
        </p:txBody>
      </p:sp>
      <p:sp>
        <p:nvSpPr>
          <p:cNvPr id="5" name="Rectangle: Rounded Corners 4">
            <a:extLst>
              <a:ext uri="{FF2B5EF4-FFF2-40B4-BE49-F238E27FC236}">
                <a16:creationId xmlns:a16="http://schemas.microsoft.com/office/drawing/2014/main" id="{1743A3D9-265F-6AA6-A296-A3D8C9E4E6B3}"/>
              </a:ext>
            </a:extLst>
          </p:cNvPr>
          <p:cNvSpPr/>
          <p:nvPr/>
        </p:nvSpPr>
        <p:spPr>
          <a:xfrm>
            <a:off x="242625" y="479639"/>
            <a:ext cx="8658751" cy="4256667"/>
          </a:xfrm>
          <a:prstGeom prst="roundRect">
            <a:avLst>
              <a:gd name="adj" fmla="val 4312"/>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1026" name="Picture 2" descr="ống Nhòm Phim Hoạt Hình Minh Họa Vector | Công cụ đồ họa PSD Tải xuống miễn  phí - Pikbest">
            <a:extLst>
              <a:ext uri="{FF2B5EF4-FFF2-40B4-BE49-F238E27FC236}">
                <a16:creationId xmlns:a16="http://schemas.microsoft.com/office/drawing/2014/main" id="{CDF0AE92-80C4-3EA5-2184-F960F55FC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3461" y="0"/>
            <a:ext cx="1464162" cy="146416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452F9AA-0E35-ED0C-99C4-FB6244418E30}"/>
              </a:ext>
            </a:extLst>
          </p:cNvPr>
          <p:cNvSpPr>
            <a:spLocks noGrp="1"/>
          </p:cNvSpPr>
          <p:nvPr>
            <p:ph type="title"/>
          </p:nvPr>
        </p:nvSpPr>
        <p:spPr>
          <a:xfrm>
            <a:off x="1435704" y="647014"/>
            <a:ext cx="2963768" cy="461665"/>
          </a:xfrm>
        </p:spPr>
        <p:txBody>
          <a:bodyPr/>
          <a:lstStyle/>
          <a:p>
            <a:r>
              <a:rPr lang="en-US">
                <a:solidFill>
                  <a:schemeClr val="accent1"/>
                </a:solidFill>
              </a:rPr>
              <a:t>Em có biết?</a:t>
            </a:r>
            <a:endParaRPr lang="en-US" dirty="0">
              <a:solidFill>
                <a:schemeClr val="accent1"/>
              </a:solidFill>
            </a:endParaRPr>
          </a:p>
        </p:txBody>
      </p:sp>
      <p:sp>
        <p:nvSpPr>
          <p:cNvPr id="9" name="TextBox 8">
            <a:extLst>
              <a:ext uri="{FF2B5EF4-FFF2-40B4-BE49-F238E27FC236}">
                <a16:creationId xmlns:a16="http://schemas.microsoft.com/office/drawing/2014/main" id="{F36458B4-156C-5F88-455A-4EC245466DAF}"/>
              </a:ext>
            </a:extLst>
          </p:cNvPr>
          <p:cNvSpPr txBox="1"/>
          <p:nvPr/>
        </p:nvSpPr>
        <p:spPr>
          <a:xfrm>
            <a:off x="556404" y="1221789"/>
            <a:ext cx="4572000" cy="2074222"/>
          </a:xfrm>
          <a:prstGeom prst="rect">
            <a:avLst/>
          </a:prstGeom>
          <a:noFill/>
        </p:spPr>
        <p:txBody>
          <a:bodyPr wrap="square">
            <a:spAutoFit/>
          </a:bodyPr>
          <a:lstStyle/>
          <a:p>
            <a:pPr algn="just">
              <a:lnSpc>
                <a:spcPct val="125000"/>
              </a:lnSpc>
            </a:pPr>
            <a:r>
              <a:rPr lang="vi-VN" sz="2100">
                <a:solidFill>
                  <a:schemeClr val="dk1"/>
                </a:solidFill>
                <a:latin typeface="Times New Roman" panose="02020603050405020304" pitchFamily="18" charset="0"/>
                <a:cs typeface="Times New Roman" panose="02020603050405020304" pitchFamily="18" charset="0"/>
              </a:rPr>
              <a:t>Năm 1961, hai nhà khoa học là Marshall Warren Nirenberg và Johannes Heinrich Matthaei đã thiết kế thí nghiệm để giải mã di truyền. Thí nghiệm của họ được tóm tắt ở Hình 40.2.</a:t>
            </a:r>
            <a:endParaRPr lang="en-US" sz="2100">
              <a:solidFill>
                <a:schemeClr val="dk1"/>
              </a:solidFill>
              <a:latin typeface="Times New Roman" panose="02020603050405020304" pitchFamily="18" charset="0"/>
              <a:cs typeface="Times New Roman" panose="02020603050405020304" pitchFamily="18" charset="0"/>
            </a:endParaRPr>
          </a:p>
        </p:txBody>
      </p:sp>
      <p:pic>
        <p:nvPicPr>
          <p:cNvPr id="1028" name="Picture 4" descr="Nirenberg and Matthaei experiment - Wikipedia">
            <a:extLst>
              <a:ext uri="{FF2B5EF4-FFF2-40B4-BE49-F238E27FC236}">
                <a16:creationId xmlns:a16="http://schemas.microsoft.com/office/drawing/2014/main" id="{318CEBEC-7629-35A8-6907-192B47449E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8" t="2452" b="1759"/>
          <a:stretch/>
        </p:blipFill>
        <p:spPr bwMode="auto">
          <a:xfrm>
            <a:off x="5312982" y="564510"/>
            <a:ext cx="3274615" cy="4014481"/>
          </a:xfrm>
          <a:prstGeom prst="roundRect">
            <a:avLst>
              <a:gd name="adj" fmla="val 12145"/>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0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15</a:t>
            </a:fld>
            <a:endParaRPr lang="en-US" noProof="0" dirty="0"/>
          </a:p>
        </p:txBody>
      </p:sp>
      <p:sp>
        <p:nvSpPr>
          <p:cNvPr id="5" name="Rectangle: Rounded Corners 4">
            <a:extLst>
              <a:ext uri="{FF2B5EF4-FFF2-40B4-BE49-F238E27FC236}">
                <a16:creationId xmlns:a16="http://schemas.microsoft.com/office/drawing/2014/main" id="{1743A3D9-265F-6AA6-A296-A3D8C9E4E6B3}"/>
              </a:ext>
            </a:extLst>
          </p:cNvPr>
          <p:cNvSpPr/>
          <p:nvPr/>
        </p:nvSpPr>
        <p:spPr>
          <a:xfrm>
            <a:off x="242625" y="479639"/>
            <a:ext cx="8658751" cy="4256667"/>
          </a:xfrm>
          <a:prstGeom prst="roundRect">
            <a:avLst>
              <a:gd name="adj" fmla="val 4312"/>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1026" name="Picture 2" descr="ống Nhòm Phim Hoạt Hình Minh Họa Vector | Công cụ đồ họa PSD Tải xuống miễn  phí - Pikbest">
            <a:extLst>
              <a:ext uri="{FF2B5EF4-FFF2-40B4-BE49-F238E27FC236}">
                <a16:creationId xmlns:a16="http://schemas.microsoft.com/office/drawing/2014/main" id="{CDF0AE92-80C4-3EA5-2184-F960F55FC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3461" y="0"/>
            <a:ext cx="1464162" cy="146416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452F9AA-0E35-ED0C-99C4-FB6244418E30}"/>
              </a:ext>
            </a:extLst>
          </p:cNvPr>
          <p:cNvSpPr>
            <a:spLocks noGrp="1"/>
          </p:cNvSpPr>
          <p:nvPr>
            <p:ph type="title"/>
          </p:nvPr>
        </p:nvSpPr>
        <p:spPr>
          <a:xfrm>
            <a:off x="1435704" y="647014"/>
            <a:ext cx="2963768" cy="461665"/>
          </a:xfrm>
        </p:spPr>
        <p:txBody>
          <a:bodyPr/>
          <a:lstStyle/>
          <a:p>
            <a:r>
              <a:rPr lang="en-US">
                <a:solidFill>
                  <a:schemeClr val="accent1"/>
                </a:solidFill>
              </a:rPr>
              <a:t>Em có biết?</a:t>
            </a:r>
            <a:endParaRPr lang="en-US" dirty="0">
              <a:solidFill>
                <a:schemeClr val="accent1"/>
              </a:solidFill>
            </a:endParaRPr>
          </a:p>
        </p:txBody>
      </p:sp>
      <p:grpSp>
        <p:nvGrpSpPr>
          <p:cNvPr id="17" name="Group 16">
            <a:extLst>
              <a:ext uri="{FF2B5EF4-FFF2-40B4-BE49-F238E27FC236}">
                <a16:creationId xmlns:a16="http://schemas.microsoft.com/office/drawing/2014/main" id="{0EBAB6F5-2B57-9B4A-87CF-31B951FB05FA}"/>
              </a:ext>
            </a:extLst>
          </p:cNvPr>
          <p:cNvGrpSpPr/>
          <p:nvPr/>
        </p:nvGrpSpPr>
        <p:grpSpPr>
          <a:xfrm>
            <a:off x="867319" y="1269116"/>
            <a:ext cx="7167823" cy="3322371"/>
            <a:chOff x="1196682" y="1703656"/>
            <a:chExt cx="9557097" cy="4429828"/>
          </a:xfrm>
        </p:grpSpPr>
        <p:pic>
          <p:nvPicPr>
            <p:cNvPr id="1030" name="Picture 6" descr="hillis2e_ch10">
              <a:extLst>
                <a:ext uri="{FF2B5EF4-FFF2-40B4-BE49-F238E27FC236}">
                  <a16:creationId xmlns:a16="http://schemas.microsoft.com/office/drawing/2014/main" id="{28F3D5BC-792E-5F60-E81A-8C104CAF4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743" y="2037734"/>
              <a:ext cx="8562975" cy="4095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721ACCD-36E5-1E85-C1EF-8E523851D2E5}"/>
                </a:ext>
              </a:extLst>
            </p:cNvPr>
            <p:cNvSpPr/>
            <p:nvPr/>
          </p:nvSpPr>
          <p:spPr>
            <a:xfrm>
              <a:off x="1196682" y="2037735"/>
              <a:ext cx="1868572" cy="42942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Times New Roman" panose="02020603050405020304" pitchFamily="18" charset="0"/>
                  <a:cs typeface="Times New Roman" panose="02020603050405020304" pitchFamily="18" charset="0"/>
                </a:rPr>
                <a:t>Phương</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pháp</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40D9845-2B7A-195D-1298-6F669E73B05C}"/>
                </a:ext>
              </a:extLst>
            </p:cNvPr>
            <p:cNvSpPr/>
            <p:nvPr/>
          </p:nvSpPr>
          <p:spPr>
            <a:xfrm>
              <a:off x="7970808" y="2037734"/>
              <a:ext cx="1431984" cy="42942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Kết quả</a:t>
              </a:r>
            </a:p>
          </p:txBody>
        </p:sp>
        <p:sp>
          <p:nvSpPr>
            <p:cNvPr id="6" name="Speech Bubble: Rectangle 5">
              <a:extLst>
                <a:ext uri="{FF2B5EF4-FFF2-40B4-BE49-F238E27FC236}">
                  <a16:creationId xmlns:a16="http://schemas.microsoft.com/office/drawing/2014/main" id="{F3F2B643-9CD4-1519-74BA-DA51C6E3554B}"/>
                </a:ext>
              </a:extLst>
            </p:cNvPr>
            <p:cNvSpPr/>
            <p:nvPr/>
          </p:nvSpPr>
          <p:spPr>
            <a:xfrm>
              <a:off x="3118163" y="1785935"/>
              <a:ext cx="2354789" cy="1844676"/>
            </a:xfrm>
            <a:prstGeom prst="wedgeRectCallout">
              <a:avLst>
                <a:gd name="adj1" fmla="val -39394"/>
                <a:gd name="adj2" fmla="val 84635"/>
              </a:avLst>
            </a:prstGeom>
            <a:solidFill>
              <a:srgbClr val="FEF8D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675" b="1">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B978FCF-FFAE-98FB-69E6-E578364793F5}"/>
                </a:ext>
              </a:extLst>
            </p:cNvPr>
            <p:cNvSpPr txBox="1"/>
            <p:nvPr/>
          </p:nvSpPr>
          <p:spPr>
            <a:xfrm>
              <a:off x="3016493" y="1703656"/>
              <a:ext cx="2635311" cy="2058512"/>
            </a:xfrm>
            <a:prstGeom prst="rect">
              <a:avLst/>
            </a:prstGeom>
            <a:noFill/>
          </p:spPr>
          <p:txBody>
            <a:bodyPr wrap="square">
              <a:spAutoFit/>
            </a:bodyPr>
            <a:lstStyle/>
            <a:p>
              <a:pPr algn="ctr">
                <a:lnSpc>
                  <a:spcPct val="120000"/>
                </a:lnSpc>
              </a:pPr>
              <a:r>
                <a:rPr lang="en-US" sz="1600" dirty="0" err="1">
                  <a:latin typeface="Times New Roman" panose="02020603050405020304" pitchFamily="18" charset="0"/>
                  <a:cs typeface="Times New Roman" panose="02020603050405020304" pitchFamily="18" charset="0"/>
                </a:rPr>
                <a:t>Chuẩn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chiết</a:t>
              </a:r>
              <a:r>
                <a:rPr lang="en-US" sz="1600" dirty="0">
                  <a:latin typeface="Times New Roman" panose="02020603050405020304" pitchFamily="18" charset="0"/>
                  <a:cs typeface="Times New Roman" panose="02020603050405020304" pitchFamily="18" charset="0"/>
                </a:rPr>
                <a:t> vi </a:t>
              </a:r>
              <a:r>
                <a:rPr lang="en-US" sz="1600" dirty="0" err="1">
                  <a:latin typeface="Times New Roman" panose="02020603050405020304" pitchFamily="18" charset="0"/>
                  <a:cs typeface="Times New Roman" panose="02020603050405020304" pitchFamily="18" charset="0"/>
                </a:rPr>
                <a:t>khuẩn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chứa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tạo</a:t>
              </a:r>
              <a:r>
                <a:rPr lang="en-US" sz="1600" dirty="0">
                  <a:latin typeface="Times New Roman" panose="02020603050405020304" pitchFamily="18" charset="0"/>
                  <a:cs typeface="Times New Roman" panose="02020603050405020304" pitchFamily="18" charset="0"/>
                </a:rPr>
                <a:t> ra protein </a:t>
              </a:r>
              <a:r>
                <a:rPr lang="en-US" sz="1600" dirty="0" err="1">
                  <a:latin typeface="Times New Roman" panose="02020603050405020304" pitchFamily="18" charset="0"/>
                  <a:cs typeface="Times New Roman" panose="02020603050405020304" pitchFamily="18" charset="0"/>
                </a:rPr>
                <a:t>ngoại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trừ</a:t>
              </a:r>
              <a:r>
                <a:rPr lang="en-US" sz="1600" dirty="0">
                  <a:latin typeface="Times New Roman" panose="02020603050405020304" pitchFamily="18" charset="0"/>
                  <a:cs typeface="Times New Roman" panose="02020603050405020304" pitchFamily="18" charset="0"/>
                </a:rPr>
                <a:t> mRNA.</a:t>
              </a:r>
            </a:p>
          </p:txBody>
        </p:sp>
        <p:sp>
          <p:nvSpPr>
            <p:cNvPr id="11" name="Speech Bubble: Rectangle 10">
              <a:extLst>
                <a:ext uri="{FF2B5EF4-FFF2-40B4-BE49-F238E27FC236}">
                  <a16:creationId xmlns:a16="http://schemas.microsoft.com/office/drawing/2014/main" id="{13EE64CD-5E81-56D0-AE21-C317F75254F5}"/>
                </a:ext>
              </a:extLst>
            </p:cNvPr>
            <p:cNvSpPr/>
            <p:nvPr/>
          </p:nvSpPr>
          <p:spPr>
            <a:xfrm>
              <a:off x="5534163" y="2409644"/>
              <a:ext cx="2261945" cy="1309123"/>
            </a:xfrm>
            <a:prstGeom prst="wedgeRectCallout">
              <a:avLst>
                <a:gd name="adj1" fmla="val -16885"/>
                <a:gd name="adj2" fmla="val 69713"/>
              </a:avLst>
            </a:prstGeom>
            <a:solidFill>
              <a:srgbClr val="FEF8D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675" b="1">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306EB79-7BF0-4A97-2434-D15BEA7E254C}"/>
                </a:ext>
              </a:extLst>
            </p:cNvPr>
            <p:cNvSpPr txBox="1"/>
            <p:nvPr/>
          </p:nvSpPr>
          <p:spPr>
            <a:xfrm>
              <a:off x="5477102" y="2487785"/>
              <a:ext cx="2261944" cy="1270604"/>
            </a:xfrm>
            <a:prstGeom prst="rect">
              <a:avLst/>
            </a:prstGeom>
            <a:noFill/>
          </p:spPr>
          <p:txBody>
            <a:bodyPr wrap="square">
              <a:spAutoFit/>
            </a:bodyPr>
            <a:lstStyle>
              <a:defPPr>
                <a:defRPr lang="en-US"/>
              </a:defPPr>
              <a:lvl1pPr algn="ctr">
                <a:lnSpc>
                  <a:spcPct val="120000"/>
                </a:lnSpc>
                <a:defRPr>
                  <a:latin typeface="Times New Roman" panose="02020603050405020304" pitchFamily="18" charset="0"/>
                  <a:cs typeface="Times New Roman" panose="02020603050405020304" pitchFamily="18" charset="0"/>
                </a:defRPr>
              </a:lvl1pPr>
            </a:lstStyle>
            <a:p>
              <a:r>
                <a:rPr lang="vi-VN" sz="1600" dirty="0"/>
                <a:t>Thêm một mARN nhân tạo chỉ chứa một ba</a:t>
              </a:r>
              <a:r>
                <a:rPr lang="en-US" sz="1600" dirty="0"/>
                <a:t>se</a:t>
              </a:r>
              <a:r>
                <a:rPr lang="vi-VN" sz="1600" dirty="0"/>
                <a:t> lặp lại</a:t>
              </a:r>
              <a:r>
                <a:rPr lang="vi-VN" sz="675" dirty="0"/>
                <a:t>.</a:t>
              </a:r>
              <a:endParaRPr lang="en-US" sz="675" dirty="0"/>
            </a:p>
          </p:txBody>
        </p:sp>
        <p:sp>
          <p:nvSpPr>
            <p:cNvPr id="14" name="Speech Bubble: Rectangle 13">
              <a:extLst>
                <a:ext uri="{FF2B5EF4-FFF2-40B4-BE49-F238E27FC236}">
                  <a16:creationId xmlns:a16="http://schemas.microsoft.com/office/drawing/2014/main" id="{3D7CF8CB-9AF0-51F2-A13C-9F67D9416B2E}"/>
                </a:ext>
              </a:extLst>
            </p:cNvPr>
            <p:cNvSpPr/>
            <p:nvPr/>
          </p:nvSpPr>
          <p:spPr>
            <a:xfrm>
              <a:off x="8293170" y="2566328"/>
              <a:ext cx="2261945" cy="1309123"/>
            </a:xfrm>
            <a:prstGeom prst="wedgeRectCallout">
              <a:avLst>
                <a:gd name="adj1" fmla="val -359"/>
                <a:gd name="adj2" fmla="val 59609"/>
              </a:avLst>
            </a:prstGeom>
            <a:solidFill>
              <a:srgbClr val="FEF8D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675" b="1">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71CDAFA-E199-3036-F7B3-389D11821AC1}"/>
                </a:ext>
              </a:extLst>
            </p:cNvPr>
            <p:cNvSpPr txBox="1"/>
            <p:nvPr/>
          </p:nvSpPr>
          <p:spPr>
            <a:xfrm>
              <a:off x="8034994" y="2620724"/>
              <a:ext cx="2718785" cy="1270604"/>
            </a:xfrm>
            <a:prstGeom prst="rect">
              <a:avLst/>
            </a:prstGeom>
            <a:noFill/>
          </p:spPr>
          <p:txBody>
            <a:bodyPr wrap="square">
              <a:spAutoFit/>
            </a:bodyPr>
            <a:lstStyle>
              <a:defPPr>
                <a:defRPr lang="en-US"/>
              </a:defPPr>
              <a:lvl1pPr algn="ctr">
                <a:lnSpc>
                  <a:spcPct val="120000"/>
                </a:lnSpc>
                <a:defRPr>
                  <a:latin typeface="Times New Roman" panose="02020603050405020304" pitchFamily="18" charset="0"/>
                  <a:cs typeface="Times New Roman" panose="02020603050405020304" pitchFamily="18" charset="0"/>
                </a:defRPr>
              </a:lvl1pPr>
            </a:lstStyle>
            <a:p>
              <a:r>
                <a:rPr lang="en-US" sz="1600" dirty="0"/>
                <a:t>Protein </a:t>
              </a:r>
              <a:r>
                <a:rPr lang="vi-VN" sz="1600" dirty="0"/>
                <a:t>được sản xuất có chứa một </a:t>
              </a:r>
              <a:r>
                <a:rPr lang="en-US" sz="1600" dirty="0"/>
                <a:t>amino acid </a:t>
              </a:r>
              <a:r>
                <a:rPr lang="vi-VN" sz="1600" dirty="0"/>
                <a:t>duy nhất.</a:t>
              </a:r>
              <a:endParaRPr lang="en-US" sz="1600" dirty="0"/>
            </a:p>
          </p:txBody>
        </p:sp>
      </p:grpSp>
    </p:spTree>
    <p:extLst>
      <p:ext uri="{BB962C8B-B14F-4D97-AF65-F5344CB8AC3E}">
        <p14:creationId xmlns:p14="http://schemas.microsoft.com/office/powerpoint/2010/main" val="3602796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a:extLst>
              <a:ext uri="{FF2B5EF4-FFF2-40B4-BE49-F238E27FC236}">
                <a16:creationId xmlns:a16="http://schemas.microsoft.com/office/drawing/2014/main" id="{FE57CE10-AF0F-4721-1192-098AF353E162}"/>
              </a:ext>
            </a:extLst>
          </p:cNvPr>
          <p:cNvSpPr/>
          <p:nvPr/>
        </p:nvSpPr>
        <p:spPr>
          <a:xfrm>
            <a:off x="8437967" y="-900680"/>
            <a:ext cx="3220633" cy="2840013"/>
          </a:xfrm>
          <a:custGeom>
            <a:avLst/>
            <a:gdLst/>
            <a:ahLst/>
            <a:cxnLst/>
            <a:rect l="l" t="t" r="r" b="b"/>
            <a:pathLst>
              <a:path w="1524568" h="1344392">
                <a:moveTo>
                  <a:pt x="0" y="0"/>
                </a:moveTo>
                <a:lnTo>
                  <a:pt x="1524568" y="0"/>
                </a:lnTo>
                <a:lnTo>
                  <a:pt x="1524568" y="1344392"/>
                </a:lnTo>
                <a:lnTo>
                  <a:pt x="0" y="1344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19">
            <a:extLst>
              <a:ext uri="{FF2B5EF4-FFF2-40B4-BE49-F238E27FC236}">
                <a16:creationId xmlns:a16="http://schemas.microsoft.com/office/drawing/2014/main" id="{0620BF50-4940-718E-2EB4-384A536DBF0F}"/>
              </a:ext>
            </a:extLst>
          </p:cNvPr>
          <p:cNvSpPr/>
          <p:nvPr/>
        </p:nvSpPr>
        <p:spPr>
          <a:xfrm rot="6607282">
            <a:off x="5618546" y="-1244251"/>
            <a:ext cx="3220633" cy="2840013"/>
          </a:xfrm>
          <a:custGeom>
            <a:avLst/>
            <a:gdLst/>
            <a:ahLst/>
            <a:cxnLst/>
            <a:rect l="l" t="t" r="r" b="b"/>
            <a:pathLst>
              <a:path w="1524568" h="1344392">
                <a:moveTo>
                  <a:pt x="0" y="0"/>
                </a:moveTo>
                <a:lnTo>
                  <a:pt x="1524568" y="0"/>
                </a:lnTo>
                <a:lnTo>
                  <a:pt x="1524568" y="1344392"/>
                </a:lnTo>
                <a:lnTo>
                  <a:pt x="0" y="1344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9">
            <a:extLst>
              <a:ext uri="{FF2B5EF4-FFF2-40B4-BE49-F238E27FC236}">
                <a16:creationId xmlns:a16="http://schemas.microsoft.com/office/drawing/2014/main" id="{F6BF65EC-2B2D-AEEA-1B3F-C3527240A0BE}"/>
              </a:ext>
            </a:extLst>
          </p:cNvPr>
          <p:cNvSpPr/>
          <p:nvPr/>
        </p:nvSpPr>
        <p:spPr>
          <a:xfrm rot="4432687" flipH="1">
            <a:off x="-1281683" y="-1609835"/>
            <a:ext cx="4043514" cy="4792960"/>
          </a:xfrm>
          <a:custGeom>
            <a:avLst/>
            <a:gdLst/>
            <a:ahLst/>
            <a:cxnLst/>
            <a:rect l="l" t="t" r="r" b="b"/>
            <a:pathLst>
              <a:path w="4434570" h="5256495">
                <a:moveTo>
                  <a:pt x="0" y="0"/>
                </a:moveTo>
                <a:lnTo>
                  <a:pt x="4434570" y="0"/>
                </a:lnTo>
                <a:lnTo>
                  <a:pt x="4434570" y="5256494"/>
                </a:lnTo>
                <a:lnTo>
                  <a:pt x="0" y="52564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515318" y="2423251"/>
            <a:ext cx="8113362" cy="1661993"/>
          </a:xfrm>
          <a:prstGeom prst="rect">
            <a:avLst/>
          </a:prstGeom>
        </p:spPr>
        <p:txBody>
          <a:bodyPr wrap="square" lIns="0" tIns="0" rIns="0" bIns="0" rtlCol="0" anchor="t">
            <a:spAutoFit/>
          </a:bodyPr>
          <a:lstStyle/>
          <a:p>
            <a:pPr algn="ctr"/>
            <a:r>
              <a:rPr lang="en-US" sz="5400" dirty="0" err="1">
                <a:solidFill>
                  <a:srgbClr val="023276"/>
                </a:solidFill>
                <a:latin typeface="#9Slide03 Bebas Neue ZSmall" panose="020B0606020202050201" pitchFamily="34" charset="0"/>
              </a:rPr>
              <a:t>Mã</a:t>
            </a:r>
            <a:r>
              <a:rPr lang="en-US" sz="5400" dirty="0">
                <a:solidFill>
                  <a:srgbClr val="023276"/>
                </a:solidFill>
                <a:latin typeface="#9Slide03 Bebas Neue ZSmall" panose="020B0606020202050201" pitchFamily="34" charset="0"/>
              </a:rPr>
              <a:t> di </a:t>
            </a:r>
            <a:r>
              <a:rPr lang="en-US" sz="5400" dirty="0" err="1">
                <a:solidFill>
                  <a:srgbClr val="023276"/>
                </a:solidFill>
                <a:latin typeface="#9Slide03 Bebas Neue ZSmall" panose="020B0606020202050201" pitchFamily="34" charset="0"/>
              </a:rPr>
              <a:t>truyền</a:t>
            </a:r>
            <a:r>
              <a:rPr lang="en-US" sz="5400" dirty="0">
                <a:solidFill>
                  <a:srgbClr val="023276"/>
                </a:solidFill>
                <a:latin typeface="#9Slide03 Bebas Neue ZSmall" panose="020B0606020202050201" pitchFamily="34" charset="0"/>
              </a:rPr>
              <a:t> </a:t>
            </a:r>
            <a:r>
              <a:rPr lang="en-US" sz="5400" dirty="0" err="1">
                <a:solidFill>
                  <a:srgbClr val="023276"/>
                </a:solidFill>
                <a:latin typeface="#9Slide03 Bebas Neue ZSmall" panose="020B0606020202050201" pitchFamily="34" charset="0"/>
              </a:rPr>
              <a:t>quy</a:t>
            </a:r>
            <a:r>
              <a:rPr lang="en-US" sz="5400" dirty="0">
                <a:solidFill>
                  <a:srgbClr val="023276"/>
                </a:solidFill>
                <a:latin typeface="#9Slide03 Bebas Neue ZSmall" panose="020B0606020202050201" pitchFamily="34" charset="0"/>
              </a:rPr>
              <a:t> </a:t>
            </a:r>
            <a:r>
              <a:rPr lang="en-US" sz="5400" dirty="0" err="1">
                <a:solidFill>
                  <a:srgbClr val="023276"/>
                </a:solidFill>
                <a:latin typeface="#9Slide03 Bebas Neue ZSmall" panose="020B0606020202050201" pitchFamily="34" charset="0"/>
              </a:rPr>
              <a:t>định</a:t>
            </a:r>
            <a:r>
              <a:rPr lang="en-US" sz="5400" dirty="0">
                <a:solidFill>
                  <a:srgbClr val="023276"/>
                </a:solidFill>
                <a:latin typeface="#9Slide03 Bebas Neue ZSmall" panose="020B0606020202050201" pitchFamily="34" charset="0"/>
              </a:rPr>
              <a:t> </a:t>
            </a:r>
            <a:r>
              <a:rPr lang="en-US" sz="5400" dirty="0" err="1">
                <a:solidFill>
                  <a:srgbClr val="023276"/>
                </a:solidFill>
                <a:latin typeface="#9Slide03 Bebas Neue ZSmall" panose="020B0606020202050201" pitchFamily="34" charset="0"/>
              </a:rPr>
              <a:t>thành</a:t>
            </a:r>
            <a:r>
              <a:rPr lang="en-US" sz="5400" dirty="0">
                <a:solidFill>
                  <a:srgbClr val="023276"/>
                </a:solidFill>
                <a:latin typeface="#9Slide03 Bebas Neue ZSmall" panose="020B0606020202050201" pitchFamily="34" charset="0"/>
              </a:rPr>
              <a:t> </a:t>
            </a:r>
            <a:r>
              <a:rPr lang="en-US" sz="5400" dirty="0" err="1">
                <a:solidFill>
                  <a:srgbClr val="023276"/>
                </a:solidFill>
                <a:latin typeface="#9Slide03 Bebas Neue ZSmall" panose="020B0606020202050201" pitchFamily="34" charset="0"/>
              </a:rPr>
              <a:t>phần</a:t>
            </a:r>
            <a:r>
              <a:rPr lang="en-US" sz="5400" dirty="0">
                <a:solidFill>
                  <a:srgbClr val="023276"/>
                </a:solidFill>
                <a:latin typeface="#9Slide03 Bebas Neue ZSmall" panose="020B0606020202050201" pitchFamily="34" charset="0"/>
              </a:rPr>
              <a:t> </a:t>
            </a:r>
            <a:r>
              <a:rPr lang="en-US" sz="5400" dirty="0" err="1">
                <a:solidFill>
                  <a:srgbClr val="023276"/>
                </a:solidFill>
                <a:latin typeface="#9Slide03 Bebas Neue ZSmall" panose="020B0606020202050201" pitchFamily="34" charset="0"/>
              </a:rPr>
              <a:t>hóa</a:t>
            </a:r>
            <a:r>
              <a:rPr lang="en-US" sz="5400" dirty="0">
                <a:solidFill>
                  <a:srgbClr val="023276"/>
                </a:solidFill>
                <a:latin typeface="#9Slide03 Bebas Neue ZSmall" panose="020B0606020202050201" pitchFamily="34" charset="0"/>
              </a:rPr>
              <a:t> </a:t>
            </a:r>
            <a:r>
              <a:rPr lang="en-US" sz="5400" dirty="0" err="1">
                <a:solidFill>
                  <a:srgbClr val="023276"/>
                </a:solidFill>
                <a:latin typeface="#9Slide03 Bebas Neue ZSmall" panose="020B0606020202050201" pitchFamily="34" charset="0"/>
              </a:rPr>
              <a:t>học</a:t>
            </a:r>
            <a:r>
              <a:rPr lang="en-US" sz="5400" dirty="0">
                <a:solidFill>
                  <a:srgbClr val="023276"/>
                </a:solidFill>
                <a:latin typeface="#9Slide03 Bebas Neue ZSmall" panose="020B0606020202050201" pitchFamily="34" charset="0"/>
              </a:rPr>
              <a:t> </a:t>
            </a:r>
            <a:r>
              <a:rPr lang="en-US" sz="5400" dirty="0" err="1">
                <a:solidFill>
                  <a:srgbClr val="023276"/>
                </a:solidFill>
                <a:latin typeface="#9Slide03 Bebas Neue ZSmall" panose="020B0606020202050201" pitchFamily="34" charset="0"/>
              </a:rPr>
              <a:t>và</a:t>
            </a:r>
            <a:r>
              <a:rPr lang="en-US" sz="5400" dirty="0">
                <a:solidFill>
                  <a:srgbClr val="023276"/>
                </a:solidFill>
                <a:latin typeface="#9Slide03 Bebas Neue ZSmall" panose="020B0606020202050201" pitchFamily="34" charset="0"/>
              </a:rPr>
              <a:t> </a:t>
            </a:r>
            <a:r>
              <a:rPr lang="en-US" sz="5400" dirty="0" err="1">
                <a:solidFill>
                  <a:srgbClr val="023276"/>
                </a:solidFill>
                <a:latin typeface="#9Slide03 Bebas Neue ZSmall" panose="020B0606020202050201" pitchFamily="34" charset="0"/>
              </a:rPr>
              <a:t>cấu</a:t>
            </a:r>
            <a:r>
              <a:rPr lang="en-US" sz="5400" dirty="0">
                <a:solidFill>
                  <a:srgbClr val="023276"/>
                </a:solidFill>
                <a:latin typeface="#9Slide03 Bebas Neue ZSmall" panose="020B0606020202050201" pitchFamily="34" charset="0"/>
              </a:rPr>
              <a:t> </a:t>
            </a:r>
            <a:r>
              <a:rPr lang="en-US" sz="5400" dirty="0" err="1">
                <a:solidFill>
                  <a:srgbClr val="023276"/>
                </a:solidFill>
                <a:latin typeface="#9Slide03 Bebas Neue ZSmall" panose="020B0606020202050201" pitchFamily="34" charset="0"/>
              </a:rPr>
              <a:t>trúc</a:t>
            </a:r>
            <a:r>
              <a:rPr lang="en-US" sz="5400" dirty="0">
                <a:solidFill>
                  <a:srgbClr val="023276"/>
                </a:solidFill>
                <a:latin typeface="#9Slide03 Bebas Neue ZSmall" panose="020B0606020202050201" pitchFamily="34" charset="0"/>
              </a:rPr>
              <a:t> </a:t>
            </a:r>
            <a:r>
              <a:rPr lang="en-US" sz="5400" dirty="0" err="1">
                <a:solidFill>
                  <a:srgbClr val="023276"/>
                </a:solidFill>
                <a:latin typeface="#9Slide03 Bebas Neue ZSmall" panose="020B0606020202050201" pitchFamily="34" charset="0"/>
              </a:rPr>
              <a:t>của</a:t>
            </a:r>
            <a:r>
              <a:rPr lang="en-US" sz="5400" dirty="0">
                <a:solidFill>
                  <a:srgbClr val="023276"/>
                </a:solidFill>
                <a:latin typeface="#9Slide03 Bebas Neue ZSmall" panose="020B0606020202050201" pitchFamily="34" charset="0"/>
              </a:rPr>
              <a:t> protein</a:t>
            </a:r>
          </a:p>
        </p:txBody>
      </p:sp>
      <p:grpSp>
        <p:nvGrpSpPr>
          <p:cNvPr id="7" name="Group 7"/>
          <p:cNvGrpSpPr/>
          <p:nvPr/>
        </p:nvGrpSpPr>
        <p:grpSpPr>
          <a:xfrm>
            <a:off x="3978614" y="1122995"/>
            <a:ext cx="1186771" cy="1143955"/>
            <a:chOff x="0" y="0"/>
            <a:chExt cx="3935036" cy="3341505"/>
          </a:xfrm>
        </p:grpSpPr>
        <p:grpSp>
          <p:nvGrpSpPr>
            <p:cNvPr id="8" name="Group 8"/>
            <p:cNvGrpSpPr/>
            <p:nvPr/>
          </p:nvGrpSpPr>
          <p:grpSpPr>
            <a:xfrm>
              <a:off x="0" y="0"/>
              <a:ext cx="3815135" cy="3341505"/>
              <a:chOff x="0" y="0"/>
              <a:chExt cx="101026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9785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0" y="488603"/>
              <a:ext cx="3935036" cy="2659598"/>
            </a:xfrm>
            <a:prstGeom prst="rect">
              <a:avLst/>
            </a:prstGeom>
          </p:spPr>
          <p:txBody>
            <a:bodyPr lIns="0" tIns="0" rIns="0" bIns="0" rtlCol="0" anchor="t">
              <a:spAutoFit/>
            </a:bodyPr>
            <a:lstStyle/>
            <a:p>
              <a:pPr algn="ctr">
                <a:lnSpc>
                  <a:spcPts val="7098"/>
                </a:lnSpc>
              </a:pPr>
              <a:r>
                <a:rPr lang="en-US" sz="7098" spc="724">
                  <a:solidFill>
                    <a:srgbClr val="023276"/>
                  </a:solidFill>
                  <a:latin typeface="#9Slide03 Bebas Neue ZSmall" panose="020B0606020202050201" pitchFamily="34" charset="0"/>
                </a:rPr>
                <a:t>II</a:t>
              </a:r>
            </a:p>
          </p:txBody>
        </p:sp>
      </p:grpSp>
      <p:sp>
        <p:nvSpPr>
          <p:cNvPr id="21" name="Freeform 19">
            <a:extLst>
              <a:ext uri="{FF2B5EF4-FFF2-40B4-BE49-F238E27FC236}">
                <a16:creationId xmlns:a16="http://schemas.microsoft.com/office/drawing/2014/main" id="{08D34D92-3ADC-1AB1-A9DF-460C0F433E6C}"/>
              </a:ext>
            </a:extLst>
          </p:cNvPr>
          <p:cNvSpPr/>
          <p:nvPr/>
        </p:nvSpPr>
        <p:spPr>
          <a:xfrm rot="11835213">
            <a:off x="8777066" y="852431"/>
            <a:ext cx="3220633" cy="2840013"/>
          </a:xfrm>
          <a:custGeom>
            <a:avLst/>
            <a:gdLst/>
            <a:ahLst/>
            <a:cxnLst/>
            <a:rect l="l" t="t" r="r" b="b"/>
            <a:pathLst>
              <a:path w="1524568" h="1344392">
                <a:moveTo>
                  <a:pt x="0" y="0"/>
                </a:moveTo>
                <a:lnTo>
                  <a:pt x="1524568" y="0"/>
                </a:lnTo>
                <a:lnTo>
                  <a:pt x="1524568" y="1344392"/>
                </a:lnTo>
                <a:lnTo>
                  <a:pt x="0" y="1344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10">
            <a:extLst>
              <a:ext uri="{FF2B5EF4-FFF2-40B4-BE49-F238E27FC236}">
                <a16:creationId xmlns:a16="http://schemas.microsoft.com/office/drawing/2014/main" id="{91992C67-4FE6-C68B-57E3-D01F2324AF25}"/>
              </a:ext>
            </a:extLst>
          </p:cNvPr>
          <p:cNvSpPr/>
          <p:nvPr/>
        </p:nvSpPr>
        <p:spPr>
          <a:xfrm rot="11635522">
            <a:off x="1446965" y="654697"/>
            <a:ext cx="1248669" cy="1012557"/>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10">
            <a:extLst>
              <a:ext uri="{FF2B5EF4-FFF2-40B4-BE49-F238E27FC236}">
                <a16:creationId xmlns:a16="http://schemas.microsoft.com/office/drawing/2014/main" id="{B0544EDC-3DCA-522E-6D5F-DE1E30E1449C}"/>
              </a:ext>
            </a:extLst>
          </p:cNvPr>
          <p:cNvSpPr/>
          <p:nvPr/>
        </p:nvSpPr>
        <p:spPr>
          <a:xfrm rot="191891">
            <a:off x="8444697" y="4502262"/>
            <a:ext cx="748346" cy="606841"/>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18">
            <a:extLst>
              <a:ext uri="{FF2B5EF4-FFF2-40B4-BE49-F238E27FC236}">
                <a16:creationId xmlns:a16="http://schemas.microsoft.com/office/drawing/2014/main" id="{D10D0704-0EB5-7372-3001-C26D54F6D264}"/>
              </a:ext>
            </a:extLst>
          </p:cNvPr>
          <p:cNvSpPr/>
          <p:nvPr/>
        </p:nvSpPr>
        <p:spPr>
          <a:xfrm rot="461536">
            <a:off x="-338951" y="4197491"/>
            <a:ext cx="1250487" cy="1216383"/>
          </a:xfrm>
          <a:custGeom>
            <a:avLst/>
            <a:gdLst/>
            <a:ahLst/>
            <a:cxnLst/>
            <a:rect l="l" t="t" r="r" b="b"/>
            <a:pathLst>
              <a:path w="1700052" h="1653687">
                <a:moveTo>
                  <a:pt x="0" y="0"/>
                </a:moveTo>
                <a:lnTo>
                  <a:pt x="1700052" y="0"/>
                </a:lnTo>
                <a:lnTo>
                  <a:pt x="1700052" y="1653688"/>
                </a:lnTo>
                <a:lnTo>
                  <a:pt x="0" y="16536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64190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17</a:t>
            </a:fld>
            <a:endParaRPr lang="en-US" noProof="0" dirty="0"/>
          </a:p>
        </p:txBody>
      </p:sp>
      <p:grpSp>
        <p:nvGrpSpPr>
          <p:cNvPr id="1116" name="Group 1115">
            <a:extLst>
              <a:ext uri="{FF2B5EF4-FFF2-40B4-BE49-F238E27FC236}">
                <a16:creationId xmlns:a16="http://schemas.microsoft.com/office/drawing/2014/main" id="{58246A96-77E0-3A22-4A39-8227F6A26ABB}"/>
              </a:ext>
            </a:extLst>
          </p:cNvPr>
          <p:cNvGrpSpPr/>
          <p:nvPr/>
        </p:nvGrpSpPr>
        <p:grpSpPr>
          <a:xfrm>
            <a:off x="220310" y="235507"/>
            <a:ext cx="8815862" cy="3200778"/>
            <a:chOff x="293747" y="584303"/>
            <a:chExt cx="11754482" cy="4267704"/>
          </a:xfrm>
        </p:grpSpPr>
        <p:sp>
          <p:nvSpPr>
            <p:cNvPr id="20" name="TextBox 19">
              <a:extLst>
                <a:ext uri="{FF2B5EF4-FFF2-40B4-BE49-F238E27FC236}">
                  <a16:creationId xmlns:a16="http://schemas.microsoft.com/office/drawing/2014/main" id="{8DF610E4-A3E8-ACD4-5931-05D64C3BBBB9}"/>
                </a:ext>
              </a:extLst>
            </p:cNvPr>
            <p:cNvSpPr txBox="1"/>
            <p:nvPr/>
          </p:nvSpPr>
          <p:spPr>
            <a:xfrm>
              <a:off x="293747" y="3263607"/>
              <a:ext cx="1765356" cy="1575816"/>
            </a:xfrm>
            <a:prstGeom prst="rect">
              <a:avLst/>
            </a:prstGeom>
            <a:noFill/>
          </p:spPr>
          <p:txBody>
            <a:bodyPr wrap="square" rtlCol="0">
              <a:spAutoFit/>
            </a:bodyPr>
            <a:lstStyle/>
            <a:p>
              <a:pPr>
                <a:lnSpc>
                  <a:spcPct val="120000"/>
                </a:lnSpc>
              </a:pPr>
              <a:r>
                <a:rPr lang="en-US" sz="1500"/>
                <a:t>Trình tự các amino acid trên chuỗi polypeptide</a:t>
              </a:r>
            </a:p>
          </p:txBody>
        </p:sp>
        <p:grpSp>
          <p:nvGrpSpPr>
            <p:cNvPr id="55" name="Group 54">
              <a:extLst>
                <a:ext uri="{FF2B5EF4-FFF2-40B4-BE49-F238E27FC236}">
                  <a16:creationId xmlns:a16="http://schemas.microsoft.com/office/drawing/2014/main" id="{EA46EF68-1D6D-B62A-1673-45F912390C32}"/>
                </a:ext>
              </a:extLst>
            </p:cNvPr>
            <p:cNvGrpSpPr/>
            <p:nvPr/>
          </p:nvGrpSpPr>
          <p:grpSpPr>
            <a:xfrm>
              <a:off x="1792821" y="584303"/>
              <a:ext cx="7759521" cy="1120763"/>
              <a:chOff x="2735985" y="584303"/>
              <a:chExt cx="7759521" cy="1120763"/>
            </a:xfrm>
          </p:grpSpPr>
          <p:sp>
            <p:nvSpPr>
              <p:cNvPr id="15" name="TextBox 14">
                <a:extLst>
                  <a:ext uri="{FF2B5EF4-FFF2-40B4-BE49-F238E27FC236}">
                    <a16:creationId xmlns:a16="http://schemas.microsoft.com/office/drawing/2014/main" id="{8F947D27-564E-9B19-BD17-D87806B2F84F}"/>
                  </a:ext>
                </a:extLst>
              </p:cNvPr>
              <p:cNvSpPr txBox="1"/>
              <p:nvPr/>
            </p:nvSpPr>
            <p:spPr>
              <a:xfrm>
                <a:off x="2735985" y="984412"/>
                <a:ext cx="460005" cy="430887"/>
              </a:xfrm>
              <a:prstGeom prst="rect">
                <a:avLst/>
              </a:prstGeom>
              <a:noFill/>
            </p:spPr>
            <p:txBody>
              <a:bodyPr wrap="square" rtlCol="0">
                <a:spAutoFit/>
              </a:bodyPr>
              <a:lstStyle/>
              <a:p>
                <a:pPr algn="ctr"/>
                <a:r>
                  <a:rPr lang="en-US" sz="1500"/>
                  <a:t>5’</a:t>
                </a:r>
              </a:p>
            </p:txBody>
          </p:sp>
          <p:sp>
            <p:nvSpPr>
              <p:cNvPr id="18" name="TextBox 17">
                <a:extLst>
                  <a:ext uri="{FF2B5EF4-FFF2-40B4-BE49-F238E27FC236}">
                    <a16:creationId xmlns:a16="http://schemas.microsoft.com/office/drawing/2014/main" id="{A0143122-BA24-707F-4290-88A42F5D845D}"/>
                  </a:ext>
                </a:extLst>
              </p:cNvPr>
              <p:cNvSpPr txBox="1"/>
              <p:nvPr/>
            </p:nvSpPr>
            <p:spPr>
              <a:xfrm>
                <a:off x="10035501" y="984412"/>
                <a:ext cx="460005" cy="430887"/>
              </a:xfrm>
              <a:prstGeom prst="rect">
                <a:avLst/>
              </a:prstGeom>
              <a:noFill/>
            </p:spPr>
            <p:txBody>
              <a:bodyPr wrap="square" rtlCol="0">
                <a:spAutoFit/>
              </a:bodyPr>
              <a:lstStyle/>
              <a:p>
                <a:pPr algn="ctr"/>
                <a:r>
                  <a:rPr lang="en-US" sz="1500"/>
                  <a:t>3’</a:t>
                </a:r>
              </a:p>
            </p:txBody>
          </p:sp>
          <p:sp>
            <p:nvSpPr>
              <p:cNvPr id="19" name="TextBox 18">
                <a:extLst>
                  <a:ext uri="{FF2B5EF4-FFF2-40B4-BE49-F238E27FC236}">
                    <a16:creationId xmlns:a16="http://schemas.microsoft.com/office/drawing/2014/main" id="{30EBAB23-90B6-E822-B93A-9C2ABCBA0179}"/>
                  </a:ext>
                </a:extLst>
              </p:cNvPr>
              <p:cNvSpPr txBox="1"/>
              <p:nvPr/>
            </p:nvSpPr>
            <p:spPr>
              <a:xfrm>
                <a:off x="2849788" y="584303"/>
                <a:ext cx="1009767" cy="430887"/>
              </a:xfrm>
              <a:prstGeom prst="rect">
                <a:avLst/>
              </a:prstGeom>
              <a:noFill/>
            </p:spPr>
            <p:txBody>
              <a:bodyPr wrap="square" rtlCol="0">
                <a:spAutoFit/>
              </a:bodyPr>
              <a:lstStyle/>
              <a:p>
                <a:pPr algn="ctr"/>
                <a:r>
                  <a:rPr lang="en-US" sz="1500" b="1"/>
                  <a:t>mRNA</a:t>
                </a:r>
              </a:p>
            </p:txBody>
          </p:sp>
          <p:sp>
            <p:nvSpPr>
              <p:cNvPr id="34" name="Arrow: Pentagon 33">
                <a:extLst>
                  <a:ext uri="{FF2B5EF4-FFF2-40B4-BE49-F238E27FC236}">
                    <a16:creationId xmlns:a16="http://schemas.microsoft.com/office/drawing/2014/main" id="{A3D90F40-C08A-55AE-F888-2378DAE84241}"/>
                  </a:ext>
                </a:extLst>
              </p:cNvPr>
              <p:cNvSpPr/>
              <p:nvPr/>
            </p:nvSpPr>
            <p:spPr>
              <a:xfrm rot="5400000">
                <a:off x="3321685" y="1369470"/>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A</a:t>
                </a:r>
              </a:p>
            </p:txBody>
          </p:sp>
          <p:sp>
            <p:nvSpPr>
              <p:cNvPr id="35" name="Arrow: Pentagon 34">
                <a:extLst>
                  <a:ext uri="{FF2B5EF4-FFF2-40B4-BE49-F238E27FC236}">
                    <a16:creationId xmlns:a16="http://schemas.microsoft.com/office/drawing/2014/main" id="{5A16D4F7-641D-C3AA-DB33-D294B1F34F0E}"/>
                  </a:ext>
                </a:extLst>
              </p:cNvPr>
              <p:cNvSpPr/>
              <p:nvPr/>
            </p:nvSpPr>
            <p:spPr>
              <a:xfrm rot="5400000">
                <a:off x="3849951" y="1369471"/>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A</a:t>
                </a:r>
              </a:p>
            </p:txBody>
          </p:sp>
          <p:sp>
            <p:nvSpPr>
              <p:cNvPr id="36" name="Arrow: Pentagon 35">
                <a:extLst>
                  <a:ext uri="{FF2B5EF4-FFF2-40B4-BE49-F238E27FC236}">
                    <a16:creationId xmlns:a16="http://schemas.microsoft.com/office/drawing/2014/main" id="{D8816FC2-349F-0006-9F1A-C96C387C409C}"/>
                  </a:ext>
                </a:extLst>
              </p:cNvPr>
              <p:cNvSpPr/>
              <p:nvPr/>
            </p:nvSpPr>
            <p:spPr>
              <a:xfrm rot="5400000">
                <a:off x="4378219" y="1369472"/>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A</a:t>
                </a:r>
              </a:p>
            </p:txBody>
          </p:sp>
          <p:sp>
            <p:nvSpPr>
              <p:cNvPr id="38" name="Arrow: Pentagon 37">
                <a:extLst>
                  <a:ext uri="{FF2B5EF4-FFF2-40B4-BE49-F238E27FC236}">
                    <a16:creationId xmlns:a16="http://schemas.microsoft.com/office/drawing/2014/main" id="{E4C392BF-2C14-F8F3-4A0B-B0A071837D36}"/>
                  </a:ext>
                </a:extLst>
              </p:cNvPr>
              <p:cNvSpPr/>
              <p:nvPr/>
            </p:nvSpPr>
            <p:spPr>
              <a:xfrm rot="5400000">
                <a:off x="5550058"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A</a:t>
                </a:r>
              </a:p>
            </p:txBody>
          </p:sp>
          <p:sp>
            <p:nvSpPr>
              <p:cNvPr id="40" name="Arrow: Pentagon 39">
                <a:extLst>
                  <a:ext uri="{FF2B5EF4-FFF2-40B4-BE49-F238E27FC236}">
                    <a16:creationId xmlns:a16="http://schemas.microsoft.com/office/drawing/2014/main" id="{ED8BBBF9-9AA6-7F14-356B-8EB54A4CA11B}"/>
                  </a:ext>
                </a:extLst>
              </p:cNvPr>
              <p:cNvSpPr/>
              <p:nvPr/>
            </p:nvSpPr>
            <p:spPr>
              <a:xfrm rot="5400000">
                <a:off x="6786359" y="1366907"/>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G</a:t>
                </a:r>
              </a:p>
            </p:txBody>
          </p:sp>
          <p:sp>
            <p:nvSpPr>
              <p:cNvPr id="41" name="Arrow: Pentagon 40">
                <a:extLst>
                  <a:ext uri="{FF2B5EF4-FFF2-40B4-BE49-F238E27FC236}">
                    <a16:creationId xmlns:a16="http://schemas.microsoft.com/office/drawing/2014/main" id="{8A8A9E9D-FE2A-22AB-9665-3E9E9555D5FD}"/>
                  </a:ext>
                </a:extLst>
              </p:cNvPr>
              <p:cNvSpPr/>
              <p:nvPr/>
            </p:nvSpPr>
            <p:spPr>
              <a:xfrm rot="5400000">
                <a:off x="7314625"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G</a:t>
                </a:r>
              </a:p>
            </p:txBody>
          </p:sp>
          <p:sp>
            <p:nvSpPr>
              <p:cNvPr id="42" name="Arrow: Pentagon 41">
                <a:extLst>
                  <a:ext uri="{FF2B5EF4-FFF2-40B4-BE49-F238E27FC236}">
                    <a16:creationId xmlns:a16="http://schemas.microsoft.com/office/drawing/2014/main" id="{ED9D0E1B-8D5F-8AE8-F946-C0C342AEFC71}"/>
                  </a:ext>
                </a:extLst>
              </p:cNvPr>
              <p:cNvSpPr/>
              <p:nvPr/>
            </p:nvSpPr>
            <p:spPr>
              <a:xfrm rot="5400000">
                <a:off x="7842893" y="1366909"/>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G</a:t>
                </a:r>
              </a:p>
            </p:txBody>
          </p:sp>
          <p:sp>
            <p:nvSpPr>
              <p:cNvPr id="44" name="Arrow: Pentagon 43">
                <a:extLst>
                  <a:ext uri="{FF2B5EF4-FFF2-40B4-BE49-F238E27FC236}">
                    <a16:creationId xmlns:a16="http://schemas.microsoft.com/office/drawing/2014/main" id="{05DC6E4E-C624-3AAB-9909-3BFF6BCB5A88}"/>
                  </a:ext>
                </a:extLst>
              </p:cNvPr>
              <p:cNvSpPr/>
              <p:nvPr/>
            </p:nvSpPr>
            <p:spPr>
              <a:xfrm rot="5400000">
                <a:off x="9095306"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G</a:t>
                </a:r>
              </a:p>
            </p:txBody>
          </p:sp>
          <p:sp>
            <p:nvSpPr>
              <p:cNvPr id="45" name="Arrow: Pentagon 44">
                <a:extLst>
                  <a:ext uri="{FF2B5EF4-FFF2-40B4-BE49-F238E27FC236}">
                    <a16:creationId xmlns:a16="http://schemas.microsoft.com/office/drawing/2014/main" id="{B269DBF5-6C74-C8E3-9DF9-977AD00F0F56}"/>
                  </a:ext>
                </a:extLst>
              </p:cNvPr>
              <p:cNvSpPr/>
              <p:nvPr/>
            </p:nvSpPr>
            <p:spPr>
              <a:xfrm rot="5400000">
                <a:off x="9623574"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A</a:t>
                </a:r>
              </a:p>
            </p:txBody>
          </p:sp>
          <p:sp>
            <p:nvSpPr>
              <p:cNvPr id="46" name="Arrow: Chevron 45">
                <a:extLst>
                  <a:ext uri="{FF2B5EF4-FFF2-40B4-BE49-F238E27FC236}">
                    <a16:creationId xmlns:a16="http://schemas.microsoft.com/office/drawing/2014/main" id="{1AE53823-ADB1-0B5B-531F-B916A127E22C}"/>
                  </a:ext>
                </a:extLst>
              </p:cNvPr>
              <p:cNvSpPr/>
              <p:nvPr/>
            </p:nvSpPr>
            <p:spPr>
              <a:xfrm rot="16200000">
                <a:off x="4982067"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675" b="1">
                    <a:solidFill>
                      <a:schemeClr val="tx1"/>
                    </a:solidFill>
                  </a:rPr>
                  <a:t>U</a:t>
                </a:r>
              </a:p>
            </p:txBody>
          </p:sp>
          <p:sp>
            <p:nvSpPr>
              <p:cNvPr id="47" name="Arrow: Chevron 46">
                <a:extLst>
                  <a:ext uri="{FF2B5EF4-FFF2-40B4-BE49-F238E27FC236}">
                    <a16:creationId xmlns:a16="http://schemas.microsoft.com/office/drawing/2014/main" id="{D05BA19A-8BE4-3756-4A44-679A84B08EE8}"/>
                  </a:ext>
                </a:extLst>
              </p:cNvPr>
              <p:cNvSpPr/>
              <p:nvPr/>
            </p:nvSpPr>
            <p:spPr>
              <a:xfrm rot="16200000">
                <a:off x="6069429"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675" b="1">
                    <a:solidFill>
                      <a:schemeClr val="tx1"/>
                    </a:solidFill>
                  </a:rPr>
                  <a:t>U</a:t>
                </a:r>
              </a:p>
            </p:txBody>
          </p:sp>
          <p:sp>
            <p:nvSpPr>
              <p:cNvPr id="48" name="Arrow: Chevron 47">
                <a:extLst>
                  <a:ext uri="{FF2B5EF4-FFF2-40B4-BE49-F238E27FC236}">
                    <a16:creationId xmlns:a16="http://schemas.microsoft.com/office/drawing/2014/main" id="{CEB990B7-E184-12A5-BBAC-93632D80A4EC}"/>
                  </a:ext>
                </a:extLst>
              </p:cNvPr>
              <p:cNvSpPr/>
              <p:nvPr/>
            </p:nvSpPr>
            <p:spPr>
              <a:xfrm rot="16200000">
                <a:off x="8492150" y="1329654"/>
                <a:ext cx="460005" cy="277490"/>
              </a:xfrm>
              <a:prstGeom prst="chevron">
                <a:avLst>
                  <a:gd name="adj" fmla="val 2143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675" b="1">
                    <a:solidFill>
                      <a:schemeClr val="tx1"/>
                    </a:solidFill>
                  </a:rPr>
                  <a:t>C</a:t>
                </a:r>
              </a:p>
            </p:txBody>
          </p:sp>
          <p:sp>
            <p:nvSpPr>
              <p:cNvPr id="49" name="Rectangle 48">
                <a:extLst>
                  <a:ext uri="{FF2B5EF4-FFF2-40B4-BE49-F238E27FC236}">
                    <a16:creationId xmlns:a16="http://schemas.microsoft.com/office/drawing/2014/main" id="{97C480F8-873E-AE98-3035-FCF7CC4CDAD4}"/>
                  </a:ext>
                </a:extLst>
              </p:cNvPr>
              <p:cNvSpPr/>
              <p:nvPr/>
            </p:nvSpPr>
            <p:spPr>
              <a:xfrm>
                <a:off x="3209198" y="984414"/>
                <a:ext cx="6864880" cy="333894"/>
              </a:xfrm>
              <a:prstGeom prst="rect">
                <a:avLst/>
              </a:prstGeom>
              <a:solidFill>
                <a:srgbClr val="DB3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50" name="Straight Connector 49">
                <a:extLst>
                  <a:ext uri="{FF2B5EF4-FFF2-40B4-BE49-F238E27FC236}">
                    <a16:creationId xmlns:a16="http://schemas.microsoft.com/office/drawing/2014/main" id="{B682EFAE-1941-FE71-10B3-F8A2E04360FD}"/>
                  </a:ext>
                </a:extLst>
              </p:cNvPr>
              <p:cNvCxnSpPr/>
              <p:nvPr/>
            </p:nvCxnSpPr>
            <p:spPr>
              <a:xfrm>
                <a:off x="492541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55992F-3CE3-0F3B-7DA4-AF65A895D621}"/>
                  </a:ext>
                </a:extLst>
              </p:cNvPr>
              <p:cNvCxnSpPr/>
              <p:nvPr/>
            </p:nvCxnSpPr>
            <p:spPr>
              <a:xfrm>
                <a:off x="664163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93DCDD-D5C7-918C-4F7C-D7232BF06A6E}"/>
                  </a:ext>
                </a:extLst>
              </p:cNvPr>
              <p:cNvCxnSpPr/>
              <p:nvPr/>
            </p:nvCxnSpPr>
            <p:spPr>
              <a:xfrm>
                <a:off x="835785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67" name="Straight Connector 1066">
              <a:extLst>
                <a:ext uri="{FF2B5EF4-FFF2-40B4-BE49-F238E27FC236}">
                  <a16:creationId xmlns:a16="http://schemas.microsoft.com/office/drawing/2014/main" id="{60E1F95A-34F3-6408-36DB-682902694354}"/>
                </a:ext>
              </a:extLst>
            </p:cNvPr>
            <p:cNvCxnSpPr/>
            <p:nvPr/>
          </p:nvCxnSpPr>
          <p:spPr>
            <a:xfrm>
              <a:off x="2635687" y="3336620"/>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CCA95D52-8F5D-EAB6-DB50-4400741E8A45}"/>
                </a:ext>
              </a:extLst>
            </p:cNvPr>
            <p:cNvCxnSpPr>
              <a:cxnSpLocks/>
              <a:stCxn id="1073" idx="2"/>
            </p:cNvCxnSpPr>
            <p:nvPr/>
          </p:nvCxnSpPr>
          <p:spPr>
            <a:xfrm>
              <a:off x="2933726" y="3087629"/>
              <a:ext cx="0" cy="499349"/>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69" name="Rectangle: Rounded Corners 1068">
              <a:extLst>
                <a:ext uri="{FF2B5EF4-FFF2-40B4-BE49-F238E27FC236}">
                  <a16:creationId xmlns:a16="http://schemas.microsoft.com/office/drawing/2014/main" id="{EE762909-7E5C-64EC-A47A-153E395AB3DF}"/>
                </a:ext>
              </a:extLst>
            </p:cNvPr>
            <p:cNvSpPr/>
            <p:nvPr/>
          </p:nvSpPr>
          <p:spPr>
            <a:xfrm>
              <a:off x="2340145"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0" name="Rectangle: Rounded Corners 1069">
              <a:extLst>
                <a:ext uri="{FF2B5EF4-FFF2-40B4-BE49-F238E27FC236}">
                  <a16:creationId xmlns:a16="http://schemas.microsoft.com/office/drawing/2014/main" id="{4DF69E43-2F15-2B9F-14BD-AA7AA92C5D1A}"/>
                </a:ext>
              </a:extLst>
            </p:cNvPr>
            <p:cNvSpPr/>
            <p:nvPr/>
          </p:nvSpPr>
          <p:spPr>
            <a:xfrm>
              <a:off x="3198095"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1" name="Flowchart: Connector 1070">
              <a:extLst>
                <a:ext uri="{FF2B5EF4-FFF2-40B4-BE49-F238E27FC236}">
                  <a16:creationId xmlns:a16="http://schemas.microsoft.com/office/drawing/2014/main" id="{30B7E5CF-AF16-539B-1C3C-83AC1C16BA7E}"/>
                </a:ext>
              </a:extLst>
            </p:cNvPr>
            <p:cNvSpPr/>
            <p:nvPr/>
          </p:nvSpPr>
          <p:spPr>
            <a:xfrm>
              <a:off x="2769971"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2" name="Flowchart: Connector 1071">
              <a:extLst>
                <a:ext uri="{FF2B5EF4-FFF2-40B4-BE49-F238E27FC236}">
                  <a16:creationId xmlns:a16="http://schemas.microsoft.com/office/drawing/2014/main" id="{B173E8BB-4840-D863-FA30-95561C4D094D}"/>
                </a:ext>
              </a:extLst>
            </p:cNvPr>
            <p:cNvSpPr/>
            <p:nvPr/>
          </p:nvSpPr>
          <p:spPr>
            <a:xfrm>
              <a:off x="2848211"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3" name="Rectangle: Rounded Corners 1072">
              <a:extLst>
                <a:ext uri="{FF2B5EF4-FFF2-40B4-BE49-F238E27FC236}">
                  <a16:creationId xmlns:a16="http://schemas.microsoft.com/office/drawing/2014/main" id="{9F3AABF3-40A6-9C19-491D-3DB69FC9D762}"/>
                </a:ext>
              </a:extLst>
            </p:cNvPr>
            <p:cNvSpPr/>
            <p:nvPr/>
          </p:nvSpPr>
          <p:spPr>
            <a:xfrm>
              <a:off x="2757353" y="2424805"/>
              <a:ext cx="352745" cy="662824"/>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1074" name="Straight Connector 1073">
              <a:extLst>
                <a:ext uri="{FF2B5EF4-FFF2-40B4-BE49-F238E27FC236}">
                  <a16:creationId xmlns:a16="http://schemas.microsoft.com/office/drawing/2014/main" id="{F9DE0761-55E1-1AEF-2455-26225FAFB0B1}"/>
                </a:ext>
              </a:extLst>
            </p:cNvPr>
            <p:cNvCxnSpPr/>
            <p:nvPr/>
          </p:nvCxnSpPr>
          <p:spPr>
            <a:xfrm>
              <a:off x="4361002"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D4CD91B7-B625-8AA4-AAD6-7383E766520B}"/>
                </a:ext>
              </a:extLst>
            </p:cNvPr>
            <p:cNvCxnSpPr>
              <a:cxnSpLocks/>
            </p:cNvCxnSpPr>
            <p:nvPr/>
          </p:nvCxnSpPr>
          <p:spPr>
            <a:xfrm>
              <a:off x="4674598" y="2568828"/>
              <a:ext cx="0" cy="10181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76" name="Rectangle: Rounded Corners 1075">
              <a:extLst>
                <a:ext uri="{FF2B5EF4-FFF2-40B4-BE49-F238E27FC236}">
                  <a16:creationId xmlns:a16="http://schemas.microsoft.com/office/drawing/2014/main" id="{B5E243B6-E5DC-71B6-3512-976F17176766}"/>
                </a:ext>
              </a:extLst>
            </p:cNvPr>
            <p:cNvSpPr/>
            <p:nvPr/>
          </p:nvSpPr>
          <p:spPr>
            <a:xfrm>
              <a:off x="4081017"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7" name="Rectangle: Rounded Corners 1076">
              <a:extLst>
                <a:ext uri="{FF2B5EF4-FFF2-40B4-BE49-F238E27FC236}">
                  <a16:creationId xmlns:a16="http://schemas.microsoft.com/office/drawing/2014/main" id="{A0BA8128-C702-2141-C3EB-B4A9612C8947}"/>
                </a:ext>
              </a:extLst>
            </p:cNvPr>
            <p:cNvSpPr/>
            <p:nvPr/>
          </p:nvSpPr>
          <p:spPr>
            <a:xfrm>
              <a:off x="4938967"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8" name="Flowchart: Connector 1077">
              <a:extLst>
                <a:ext uri="{FF2B5EF4-FFF2-40B4-BE49-F238E27FC236}">
                  <a16:creationId xmlns:a16="http://schemas.microsoft.com/office/drawing/2014/main" id="{6C109241-8D16-AAC5-3FA5-565783CE0945}"/>
                </a:ext>
              </a:extLst>
            </p:cNvPr>
            <p:cNvSpPr/>
            <p:nvPr/>
          </p:nvSpPr>
          <p:spPr>
            <a:xfrm>
              <a:off x="4510843"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9" name="Flowchart: Connector 1078">
              <a:extLst>
                <a:ext uri="{FF2B5EF4-FFF2-40B4-BE49-F238E27FC236}">
                  <a16:creationId xmlns:a16="http://schemas.microsoft.com/office/drawing/2014/main" id="{743768A9-A9C3-BB4A-4035-3F80AC1A9971}"/>
                </a:ext>
              </a:extLst>
            </p:cNvPr>
            <p:cNvSpPr/>
            <p:nvPr/>
          </p:nvSpPr>
          <p:spPr>
            <a:xfrm>
              <a:off x="4589083"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80" name="Rectangle: Rounded Corners 1079">
              <a:extLst>
                <a:ext uri="{FF2B5EF4-FFF2-40B4-BE49-F238E27FC236}">
                  <a16:creationId xmlns:a16="http://schemas.microsoft.com/office/drawing/2014/main" id="{813EB94B-0738-7901-D810-233392FF47CE}"/>
                </a:ext>
              </a:extLst>
            </p:cNvPr>
            <p:cNvSpPr/>
            <p:nvPr/>
          </p:nvSpPr>
          <p:spPr>
            <a:xfrm>
              <a:off x="4498225" y="2753733"/>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81" name="Hexagon 1080">
              <a:extLst>
                <a:ext uri="{FF2B5EF4-FFF2-40B4-BE49-F238E27FC236}">
                  <a16:creationId xmlns:a16="http://schemas.microsoft.com/office/drawing/2014/main" id="{DB5200B2-6DD6-260B-BD03-E9417D05DAF6}"/>
                </a:ext>
              </a:extLst>
            </p:cNvPr>
            <p:cNvSpPr/>
            <p:nvPr/>
          </p:nvSpPr>
          <p:spPr>
            <a:xfrm rot="16200000">
              <a:off x="4458850" y="2271618"/>
              <a:ext cx="434886" cy="374902"/>
            </a:xfrm>
            <a:prstGeom prst="hexago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1082" name="Straight Connector 1081">
              <a:extLst>
                <a:ext uri="{FF2B5EF4-FFF2-40B4-BE49-F238E27FC236}">
                  <a16:creationId xmlns:a16="http://schemas.microsoft.com/office/drawing/2014/main" id="{A7386A89-B36D-31C9-06AF-1D9784232469}"/>
                </a:ext>
              </a:extLst>
            </p:cNvPr>
            <p:cNvCxnSpPr/>
            <p:nvPr/>
          </p:nvCxnSpPr>
          <p:spPr>
            <a:xfrm>
              <a:off x="6203337"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F1A447DF-1D14-393B-6FC4-0B6EF4742012}"/>
                </a:ext>
              </a:extLst>
            </p:cNvPr>
            <p:cNvCxnSpPr>
              <a:cxnSpLocks/>
              <a:stCxn id="1088" idx="2"/>
            </p:cNvCxnSpPr>
            <p:nvPr/>
          </p:nvCxnSpPr>
          <p:spPr>
            <a:xfrm>
              <a:off x="6501376" y="3087063"/>
              <a:ext cx="0" cy="4993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84" name="Rectangle: Rounded Corners 1083">
              <a:extLst>
                <a:ext uri="{FF2B5EF4-FFF2-40B4-BE49-F238E27FC236}">
                  <a16:creationId xmlns:a16="http://schemas.microsoft.com/office/drawing/2014/main" id="{140EB197-8E09-BD73-F90C-DC357CC4BF49}"/>
                </a:ext>
              </a:extLst>
            </p:cNvPr>
            <p:cNvSpPr/>
            <p:nvPr/>
          </p:nvSpPr>
          <p:spPr>
            <a:xfrm>
              <a:off x="5907795"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85" name="Rectangle: Rounded Corners 1084">
              <a:extLst>
                <a:ext uri="{FF2B5EF4-FFF2-40B4-BE49-F238E27FC236}">
                  <a16:creationId xmlns:a16="http://schemas.microsoft.com/office/drawing/2014/main" id="{C51B4CBF-70B4-0EAE-B200-A70CCA6DDD46}"/>
                </a:ext>
              </a:extLst>
            </p:cNvPr>
            <p:cNvSpPr/>
            <p:nvPr/>
          </p:nvSpPr>
          <p:spPr>
            <a:xfrm>
              <a:off x="6765745"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86" name="Flowchart: Connector 1085">
              <a:extLst>
                <a:ext uri="{FF2B5EF4-FFF2-40B4-BE49-F238E27FC236}">
                  <a16:creationId xmlns:a16="http://schemas.microsoft.com/office/drawing/2014/main" id="{E5E3AF72-A9E2-A481-9285-EC396F56CDCB}"/>
                </a:ext>
              </a:extLst>
            </p:cNvPr>
            <p:cNvSpPr/>
            <p:nvPr/>
          </p:nvSpPr>
          <p:spPr>
            <a:xfrm>
              <a:off x="6337621"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87" name="Flowchart: Connector 1086">
              <a:extLst>
                <a:ext uri="{FF2B5EF4-FFF2-40B4-BE49-F238E27FC236}">
                  <a16:creationId xmlns:a16="http://schemas.microsoft.com/office/drawing/2014/main" id="{F7367231-898A-B3FB-CFFF-3C65263FB4A6}"/>
                </a:ext>
              </a:extLst>
            </p:cNvPr>
            <p:cNvSpPr/>
            <p:nvPr/>
          </p:nvSpPr>
          <p:spPr>
            <a:xfrm>
              <a:off x="6415861"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88" name="Rectangle: Rounded Corners 1087">
              <a:extLst>
                <a:ext uri="{FF2B5EF4-FFF2-40B4-BE49-F238E27FC236}">
                  <a16:creationId xmlns:a16="http://schemas.microsoft.com/office/drawing/2014/main" id="{CE86A234-3D45-30B2-27DA-492C24EAD7F5}"/>
                </a:ext>
              </a:extLst>
            </p:cNvPr>
            <p:cNvSpPr/>
            <p:nvPr/>
          </p:nvSpPr>
          <p:spPr>
            <a:xfrm>
              <a:off x="6325003" y="2753168"/>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1089" name="Straight Connector 1088">
              <a:extLst>
                <a:ext uri="{FF2B5EF4-FFF2-40B4-BE49-F238E27FC236}">
                  <a16:creationId xmlns:a16="http://schemas.microsoft.com/office/drawing/2014/main" id="{9FD26D3D-C97C-B7D0-FC88-528A13EC9EC4}"/>
                </a:ext>
              </a:extLst>
            </p:cNvPr>
            <p:cNvCxnSpPr/>
            <p:nvPr/>
          </p:nvCxnSpPr>
          <p:spPr>
            <a:xfrm>
              <a:off x="7908820"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607409FB-FA87-D477-7ACF-5188629BA885}"/>
                </a:ext>
              </a:extLst>
            </p:cNvPr>
            <p:cNvCxnSpPr>
              <a:cxnSpLocks/>
              <a:stCxn id="1095" idx="3"/>
            </p:cNvCxnSpPr>
            <p:nvPr/>
          </p:nvCxnSpPr>
          <p:spPr>
            <a:xfrm flipH="1">
              <a:off x="8206859" y="3087063"/>
              <a:ext cx="5740" cy="666298"/>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91" name="Rectangle: Rounded Corners 1090">
              <a:extLst>
                <a:ext uri="{FF2B5EF4-FFF2-40B4-BE49-F238E27FC236}">
                  <a16:creationId xmlns:a16="http://schemas.microsoft.com/office/drawing/2014/main" id="{7B7567C5-A804-887B-F321-D0080CDD58EA}"/>
                </a:ext>
              </a:extLst>
            </p:cNvPr>
            <p:cNvSpPr/>
            <p:nvPr/>
          </p:nvSpPr>
          <p:spPr>
            <a:xfrm>
              <a:off x="7613278"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92" name="Rectangle: Rounded Corners 1091">
              <a:extLst>
                <a:ext uri="{FF2B5EF4-FFF2-40B4-BE49-F238E27FC236}">
                  <a16:creationId xmlns:a16="http://schemas.microsoft.com/office/drawing/2014/main" id="{DDB84651-63A5-7E66-258D-7D6061839065}"/>
                </a:ext>
              </a:extLst>
            </p:cNvPr>
            <p:cNvSpPr/>
            <p:nvPr/>
          </p:nvSpPr>
          <p:spPr>
            <a:xfrm>
              <a:off x="8471228"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93" name="Flowchart: Connector 1092">
              <a:extLst>
                <a:ext uri="{FF2B5EF4-FFF2-40B4-BE49-F238E27FC236}">
                  <a16:creationId xmlns:a16="http://schemas.microsoft.com/office/drawing/2014/main" id="{8EA1FACA-2763-6604-6EF0-813E46148B01}"/>
                </a:ext>
              </a:extLst>
            </p:cNvPr>
            <p:cNvSpPr/>
            <p:nvPr/>
          </p:nvSpPr>
          <p:spPr>
            <a:xfrm>
              <a:off x="8043104"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94" name="Flowchart: Connector 1093">
              <a:extLst>
                <a:ext uri="{FF2B5EF4-FFF2-40B4-BE49-F238E27FC236}">
                  <a16:creationId xmlns:a16="http://schemas.microsoft.com/office/drawing/2014/main" id="{4A355D59-4C46-EDF2-1DFB-AAA75F61027A}"/>
                </a:ext>
              </a:extLst>
            </p:cNvPr>
            <p:cNvSpPr/>
            <p:nvPr/>
          </p:nvSpPr>
          <p:spPr>
            <a:xfrm>
              <a:off x="8121344"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95" name="L-Shape 1094">
              <a:extLst>
                <a:ext uri="{FF2B5EF4-FFF2-40B4-BE49-F238E27FC236}">
                  <a16:creationId xmlns:a16="http://schemas.microsoft.com/office/drawing/2014/main" id="{C96B483D-BC4F-C1C9-95AA-72B99A712DF3}"/>
                </a:ext>
              </a:extLst>
            </p:cNvPr>
            <p:cNvSpPr/>
            <p:nvPr/>
          </p:nvSpPr>
          <p:spPr>
            <a:xfrm flipV="1">
              <a:off x="8077108" y="2525341"/>
              <a:ext cx="502088" cy="561722"/>
            </a:xfrm>
            <a:prstGeom prst="corner">
              <a:avLst>
                <a:gd name="adj1" fmla="val 50000"/>
                <a:gd name="adj2" fmla="val 53971"/>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1097" name="Straight Connector 1096">
              <a:extLst>
                <a:ext uri="{FF2B5EF4-FFF2-40B4-BE49-F238E27FC236}">
                  <a16:creationId xmlns:a16="http://schemas.microsoft.com/office/drawing/2014/main" id="{E410DF34-B0CF-5ED2-80A1-AA9A5D15D5AA}"/>
                </a:ext>
              </a:extLst>
            </p:cNvPr>
            <p:cNvCxnSpPr>
              <a:stCxn id="1070" idx="3"/>
              <a:endCxn id="1076" idx="1"/>
            </p:cNvCxnSpPr>
            <p:nvPr/>
          </p:nvCxnSpPr>
          <p:spPr>
            <a:xfrm>
              <a:off x="3789499" y="3336620"/>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69BFA1E8-B946-7BBD-8FF4-04A2A32F0ACD}"/>
                </a:ext>
              </a:extLst>
            </p:cNvPr>
            <p:cNvCxnSpPr>
              <a:cxnSpLocks/>
              <a:endCxn id="1084" idx="1"/>
            </p:cNvCxnSpPr>
            <p:nvPr/>
          </p:nvCxnSpPr>
          <p:spPr>
            <a:xfrm>
              <a:off x="5544478" y="3331844"/>
              <a:ext cx="363317" cy="8422"/>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135B098-3955-6A53-0E10-D216790A01CA}"/>
                </a:ext>
              </a:extLst>
            </p:cNvPr>
            <p:cNvCxnSpPr>
              <a:cxnSpLocks/>
              <a:stCxn id="1085" idx="3"/>
              <a:endCxn id="1091" idx="1"/>
            </p:cNvCxnSpPr>
            <p:nvPr/>
          </p:nvCxnSpPr>
          <p:spPr>
            <a:xfrm>
              <a:off x="7357149" y="3336055"/>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2DF67351-A978-B997-5977-8C22144B37EA}"/>
                </a:ext>
              </a:extLst>
            </p:cNvPr>
            <p:cNvCxnSpPr>
              <a:cxnSpLocks/>
            </p:cNvCxnSpPr>
            <p:nvPr/>
          </p:nvCxnSpPr>
          <p:spPr>
            <a:xfrm>
              <a:off x="9062631" y="3327633"/>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2FE06840-EE1F-F5F6-4AD1-97EA5C2CE35F}"/>
                </a:ext>
              </a:extLst>
            </p:cNvPr>
            <p:cNvCxnSpPr>
              <a:cxnSpLocks/>
            </p:cNvCxnSpPr>
            <p:nvPr/>
          </p:nvCxnSpPr>
          <p:spPr>
            <a:xfrm>
              <a:off x="1731305" y="4065896"/>
              <a:ext cx="455808" cy="2105"/>
            </a:xfrm>
            <a:prstGeom prst="line">
              <a:avLst/>
            </a:prstGeom>
            <a:ln w="28575">
              <a:solidFill>
                <a:schemeClr val="accent1">
                  <a:lumMod val="60000"/>
                  <a:lumOff val="4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06" name="TextBox 1105">
              <a:extLst>
                <a:ext uri="{FF2B5EF4-FFF2-40B4-BE49-F238E27FC236}">
                  <a16:creationId xmlns:a16="http://schemas.microsoft.com/office/drawing/2014/main" id="{737E6B7C-5FEA-2C22-619B-8CBB0725F864}"/>
                </a:ext>
              </a:extLst>
            </p:cNvPr>
            <p:cNvSpPr txBox="1"/>
            <p:nvPr/>
          </p:nvSpPr>
          <p:spPr>
            <a:xfrm>
              <a:off x="2474138" y="3814074"/>
              <a:ext cx="1090207" cy="467820"/>
            </a:xfrm>
            <a:prstGeom prst="rect">
              <a:avLst/>
            </a:prstGeom>
            <a:noFill/>
          </p:spPr>
          <p:txBody>
            <a:bodyPr wrap="square" rtlCol="0">
              <a:spAutoFit/>
            </a:bodyPr>
            <a:lstStyle/>
            <a:p>
              <a:pPr algn="ctr">
                <a:lnSpc>
                  <a:spcPct val="120000"/>
                </a:lnSpc>
              </a:pPr>
              <a:r>
                <a:rPr lang="en-US" sz="1500"/>
                <a:t>Lysine </a:t>
              </a:r>
            </a:p>
          </p:txBody>
        </p:sp>
        <p:sp>
          <p:nvSpPr>
            <p:cNvPr id="1107" name="TextBox 1106">
              <a:extLst>
                <a:ext uri="{FF2B5EF4-FFF2-40B4-BE49-F238E27FC236}">
                  <a16:creationId xmlns:a16="http://schemas.microsoft.com/office/drawing/2014/main" id="{5BB1349B-92D1-0AF5-AB0C-B60C320C608B}"/>
                </a:ext>
              </a:extLst>
            </p:cNvPr>
            <p:cNvSpPr txBox="1"/>
            <p:nvPr/>
          </p:nvSpPr>
          <p:spPr>
            <a:xfrm>
              <a:off x="3982255" y="3817606"/>
              <a:ext cx="1391235" cy="467820"/>
            </a:xfrm>
            <a:prstGeom prst="rect">
              <a:avLst/>
            </a:prstGeom>
            <a:noFill/>
          </p:spPr>
          <p:txBody>
            <a:bodyPr wrap="square" rtlCol="0">
              <a:spAutoFit/>
            </a:bodyPr>
            <a:lstStyle/>
            <a:p>
              <a:pPr algn="ctr">
                <a:lnSpc>
                  <a:spcPct val="120000"/>
                </a:lnSpc>
              </a:pPr>
              <a:r>
                <a:rPr lang="en-US" sz="1500"/>
                <a:t>Tyrosine</a:t>
              </a:r>
            </a:p>
          </p:txBody>
        </p:sp>
        <p:sp>
          <p:nvSpPr>
            <p:cNvPr id="1108" name="TextBox 1107">
              <a:extLst>
                <a:ext uri="{FF2B5EF4-FFF2-40B4-BE49-F238E27FC236}">
                  <a16:creationId xmlns:a16="http://schemas.microsoft.com/office/drawing/2014/main" id="{FEA6D7E7-7E80-FA3D-4E06-E736CDDD9454}"/>
                </a:ext>
              </a:extLst>
            </p:cNvPr>
            <p:cNvSpPr txBox="1"/>
            <p:nvPr/>
          </p:nvSpPr>
          <p:spPr>
            <a:xfrm>
              <a:off x="5860968" y="3814074"/>
              <a:ext cx="1391235" cy="467820"/>
            </a:xfrm>
            <a:prstGeom prst="rect">
              <a:avLst/>
            </a:prstGeom>
            <a:noFill/>
          </p:spPr>
          <p:txBody>
            <a:bodyPr wrap="square" rtlCol="0">
              <a:spAutoFit/>
            </a:bodyPr>
            <a:lstStyle/>
            <a:p>
              <a:pPr algn="ctr">
                <a:lnSpc>
                  <a:spcPct val="120000"/>
                </a:lnSpc>
              </a:pPr>
              <a:r>
                <a:rPr lang="en-US" sz="1500"/>
                <a:t>Glycine </a:t>
              </a:r>
            </a:p>
          </p:txBody>
        </p:sp>
        <p:sp>
          <p:nvSpPr>
            <p:cNvPr id="1109" name="TextBox 1108">
              <a:extLst>
                <a:ext uri="{FF2B5EF4-FFF2-40B4-BE49-F238E27FC236}">
                  <a16:creationId xmlns:a16="http://schemas.microsoft.com/office/drawing/2014/main" id="{D805E336-FEEF-35F0-ECB6-3DB8A7D39A15}"/>
                </a:ext>
              </a:extLst>
            </p:cNvPr>
            <p:cNvSpPr txBox="1"/>
            <p:nvPr/>
          </p:nvSpPr>
          <p:spPr>
            <a:xfrm>
              <a:off x="7596757" y="3807802"/>
              <a:ext cx="1391235" cy="467820"/>
            </a:xfrm>
            <a:prstGeom prst="rect">
              <a:avLst/>
            </a:prstGeom>
            <a:noFill/>
          </p:spPr>
          <p:txBody>
            <a:bodyPr wrap="square" rtlCol="0">
              <a:spAutoFit/>
            </a:bodyPr>
            <a:lstStyle/>
            <a:p>
              <a:pPr algn="ctr">
                <a:lnSpc>
                  <a:spcPct val="120000"/>
                </a:lnSpc>
              </a:pPr>
              <a:r>
                <a:rPr lang="en-US" sz="1500"/>
                <a:t>Arginine </a:t>
              </a:r>
            </a:p>
          </p:txBody>
        </p:sp>
        <p:cxnSp>
          <p:nvCxnSpPr>
            <p:cNvPr id="1110" name="Straight Connector 1109">
              <a:extLst>
                <a:ext uri="{FF2B5EF4-FFF2-40B4-BE49-F238E27FC236}">
                  <a16:creationId xmlns:a16="http://schemas.microsoft.com/office/drawing/2014/main" id="{2221018C-6D5C-AD40-1BBB-0E89A17919CF}"/>
                </a:ext>
              </a:extLst>
            </p:cNvPr>
            <p:cNvCxnSpPr/>
            <p:nvPr/>
          </p:nvCxnSpPr>
          <p:spPr>
            <a:xfrm>
              <a:off x="3561587" y="4663862"/>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11" name="TextBox 1110">
              <a:extLst>
                <a:ext uri="{FF2B5EF4-FFF2-40B4-BE49-F238E27FC236}">
                  <a16:creationId xmlns:a16="http://schemas.microsoft.com/office/drawing/2014/main" id="{0AE36ECF-F2F0-D1F6-A93A-A7314BC875E6}"/>
                </a:ext>
              </a:extLst>
            </p:cNvPr>
            <p:cNvSpPr txBox="1"/>
            <p:nvPr/>
          </p:nvSpPr>
          <p:spPr>
            <a:xfrm>
              <a:off x="3894495" y="4384187"/>
              <a:ext cx="4379344" cy="467820"/>
            </a:xfrm>
            <a:prstGeom prst="rect">
              <a:avLst/>
            </a:prstGeom>
            <a:noFill/>
          </p:spPr>
          <p:txBody>
            <a:bodyPr wrap="square" rtlCol="0">
              <a:spAutoFit/>
            </a:bodyPr>
            <a:lstStyle/>
            <a:p>
              <a:pPr algn="ctr">
                <a:lnSpc>
                  <a:spcPct val="120000"/>
                </a:lnSpc>
              </a:pPr>
              <a:r>
                <a:rPr lang="en-US" sz="1500"/>
                <a:t>Liên kết peptide giữa các amino acid</a:t>
              </a:r>
            </a:p>
          </p:txBody>
        </p:sp>
        <p:sp>
          <p:nvSpPr>
            <p:cNvPr id="1112" name="Right Bracket 1111">
              <a:extLst>
                <a:ext uri="{FF2B5EF4-FFF2-40B4-BE49-F238E27FC236}">
                  <a16:creationId xmlns:a16="http://schemas.microsoft.com/office/drawing/2014/main" id="{3735390F-E65F-2D04-E75A-1393BD231CDD}"/>
                </a:ext>
              </a:extLst>
            </p:cNvPr>
            <p:cNvSpPr/>
            <p:nvPr/>
          </p:nvSpPr>
          <p:spPr>
            <a:xfrm>
              <a:off x="9274851" y="2061528"/>
              <a:ext cx="196953" cy="1014599"/>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sp>
          <p:nvSpPr>
            <p:cNvPr id="1113" name="Right Bracket 1112">
              <a:extLst>
                <a:ext uri="{FF2B5EF4-FFF2-40B4-BE49-F238E27FC236}">
                  <a16:creationId xmlns:a16="http://schemas.microsoft.com/office/drawing/2014/main" id="{19DC3DF0-7D93-8050-9741-340C5CBEB6A1}"/>
                </a:ext>
              </a:extLst>
            </p:cNvPr>
            <p:cNvSpPr/>
            <p:nvPr/>
          </p:nvSpPr>
          <p:spPr>
            <a:xfrm>
              <a:off x="9283534" y="3145418"/>
              <a:ext cx="206304" cy="605836"/>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sp>
          <p:nvSpPr>
            <p:cNvPr id="1114" name="TextBox 1113">
              <a:extLst>
                <a:ext uri="{FF2B5EF4-FFF2-40B4-BE49-F238E27FC236}">
                  <a16:creationId xmlns:a16="http://schemas.microsoft.com/office/drawing/2014/main" id="{498977DD-37D1-E9D8-4CD7-B9E4D80F1AD0}"/>
                </a:ext>
              </a:extLst>
            </p:cNvPr>
            <p:cNvSpPr txBox="1"/>
            <p:nvPr/>
          </p:nvSpPr>
          <p:spPr>
            <a:xfrm>
              <a:off x="9552342" y="1981418"/>
              <a:ext cx="2495887" cy="837152"/>
            </a:xfrm>
            <a:prstGeom prst="rect">
              <a:avLst/>
            </a:prstGeom>
            <a:noFill/>
          </p:spPr>
          <p:txBody>
            <a:bodyPr wrap="square" rtlCol="0">
              <a:spAutoFit/>
            </a:bodyPr>
            <a:lstStyle/>
            <a:p>
              <a:pPr>
                <a:lnSpc>
                  <a:spcPct val="120000"/>
                </a:lnSpc>
              </a:pPr>
              <a:r>
                <a:rPr lang="en-US" sz="1500"/>
                <a:t>Phần khác nhau giữa các amino acid</a:t>
              </a:r>
            </a:p>
          </p:txBody>
        </p:sp>
        <p:sp>
          <p:nvSpPr>
            <p:cNvPr id="1115" name="TextBox 1114">
              <a:extLst>
                <a:ext uri="{FF2B5EF4-FFF2-40B4-BE49-F238E27FC236}">
                  <a16:creationId xmlns:a16="http://schemas.microsoft.com/office/drawing/2014/main" id="{0271D264-E898-15A7-7CA4-8F373951172B}"/>
                </a:ext>
              </a:extLst>
            </p:cNvPr>
            <p:cNvSpPr txBox="1"/>
            <p:nvPr/>
          </p:nvSpPr>
          <p:spPr>
            <a:xfrm>
              <a:off x="9550377" y="2983382"/>
              <a:ext cx="2030035" cy="1206484"/>
            </a:xfrm>
            <a:prstGeom prst="rect">
              <a:avLst/>
            </a:prstGeom>
            <a:noFill/>
          </p:spPr>
          <p:txBody>
            <a:bodyPr wrap="square" rtlCol="0">
              <a:spAutoFit/>
            </a:bodyPr>
            <a:lstStyle/>
            <a:p>
              <a:pPr>
                <a:lnSpc>
                  <a:spcPct val="120000"/>
                </a:lnSpc>
              </a:pPr>
              <a:r>
                <a:rPr lang="en-US" sz="1500"/>
                <a:t>Phần cấu tạo giống nhau giữa các amino acid</a:t>
              </a:r>
            </a:p>
          </p:txBody>
        </p:sp>
      </p:grpSp>
      <p:sp>
        <p:nvSpPr>
          <p:cNvPr id="1117" name="TextBox 1116">
            <a:extLst>
              <a:ext uri="{FF2B5EF4-FFF2-40B4-BE49-F238E27FC236}">
                <a16:creationId xmlns:a16="http://schemas.microsoft.com/office/drawing/2014/main" id="{ED369A75-3363-B304-075E-28E5D7BB3304}"/>
              </a:ext>
            </a:extLst>
          </p:cNvPr>
          <p:cNvSpPr txBox="1"/>
          <p:nvPr/>
        </p:nvSpPr>
        <p:spPr>
          <a:xfrm>
            <a:off x="178130" y="3704395"/>
            <a:ext cx="8781803" cy="1000594"/>
          </a:xfrm>
          <a:prstGeom prst="roundRect">
            <a:avLst>
              <a:gd name="adj" fmla="val 5331"/>
            </a:avLst>
          </a:prstGeom>
          <a:solidFill>
            <a:schemeClr val="bg1"/>
          </a:solidFill>
          <a:ln w="28575">
            <a:solidFill>
              <a:schemeClr val="accent5">
                <a:lumMod val="40000"/>
                <a:lumOff val="60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400" dirty="0">
                <a:latin typeface="Times New Roman" panose="02020603050405020304" pitchFamily="18" charset="0"/>
                <a:cs typeface="Times New Roman" panose="02020603050405020304" pitchFamily="18" charset="0"/>
              </a:rPr>
              <a:t>Quan sát Hình 40.3 cho biết mã di truyền quy định thành phần hóa học và cấu trúc của protein như thế nào.</a:t>
            </a:r>
          </a:p>
        </p:txBody>
      </p:sp>
    </p:spTree>
    <p:extLst>
      <p:ext uri="{BB962C8B-B14F-4D97-AF65-F5344CB8AC3E}">
        <p14:creationId xmlns:p14="http://schemas.microsoft.com/office/powerpoint/2010/main" val="17759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17"/>
                                        </p:tgtEl>
                                        <p:attrNameLst>
                                          <p:attrName>style.visibility</p:attrName>
                                        </p:attrNameLst>
                                      </p:cBhvr>
                                      <p:to>
                                        <p:strVal val="visible"/>
                                      </p:to>
                                    </p:set>
                                    <p:animEffect transition="in" filter="circle(in)">
                                      <p:cBhvr>
                                        <p:cTn id="7" dur="20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18</a:t>
            </a:fld>
            <a:endParaRPr lang="en-US" noProof="0" dirty="0"/>
          </a:p>
        </p:txBody>
      </p:sp>
      <p:grpSp>
        <p:nvGrpSpPr>
          <p:cNvPr id="1116" name="Group 1115">
            <a:extLst>
              <a:ext uri="{FF2B5EF4-FFF2-40B4-BE49-F238E27FC236}">
                <a16:creationId xmlns:a16="http://schemas.microsoft.com/office/drawing/2014/main" id="{58246A96-77E0-3A22-4A39-8227F6A26ABB}"/>
              </a:ext>
            </a:extLst>
          </p:cNvPr>
          <p:cNvGrpSpPr/>
          <p:nvPr/>
        </p:nvGrpSpPr>
        <p:grpSpPr>
          <a:xfrm>
            <a:off x="220310" y="235507"/>
            <a:ext cx="8815862" cy="3200778"/>
            <a:chOff x="293747" y="584303"/>
            <a:chExt cx="11754482" cy="4267704"/>
          </a:xfrm>
        </p:grpSpPr>
        <p:sp>
          <p:nvSpPr>
            <p:cNvPr id="20" name="TextBox 19">
              <a:extLst>
                <a:ext uri="{FF2B5EF4-FFF2-40B4-BE49-F238E27FC236}">
                  <a16:creationId xmlns:a16="http://schemas.microsoft.com/office/drawing/2014/main" id="{8DF610E4-A3E8-ACD4-5931-05D64C3BBBB9}"/>
                </a:ext>
              </a:extLst>
            </p:cNvPr>
            <p:cNvSpPr txBox="1"/>
            <p:nvPr/>
          </p:nvSpPr>
          <p:spPr>
            <a:xfrm>
              <a:off x="293747" y="3263607"/>
              <a:ext cx="1765356" cy="1575816"/>
            </a:xfrm>
            <a:prstGeom prst="rect">
              <a:avLst/>
            </a:prstGeom>
            <a:noFill/>
          </p:spPr>
          <p:txBody>
            <a:bodyPr wrap="square" rtlCol="0">
              <a:spAutoFit/>
            </a:bodyPr>
            <a:lstStyle/>
            <a:p>
              <a:pPr>
                <a:lnSpc>
                  <a:spcPct val="120000"/>
                </a:lnSpc>
              </a:pPr>
              <a:r>
                <a:rPr lang="en-US" sz="1500"/>
                <a:t>Trình tự các amino acid trên chuỗi polypeptide</a:t>
              </a:r>
            </a:p>
          </p:txBody>
        </p:sp>
        <p:grpSp>
          <p:nvGrpSpPr>
            <p:cNvPr id="55" name="Group 54">
              <a:extLst>
                <a:ext uri="{FF2B5EF4-FFF2-40B4-BE49-F238E27FC236}">
                  <a16:creationId xmlns:a16="http://schemas.microsoft.com/office/drawing/2014/main" id="{EA46EF68-1D6D-B62A-1673-45F912390C32}"/>
                </a:ext>
              </a:extLst>
            </p:cNvPr>
            <p:cNvGrpSpPr/>
            <p:nvPr/>
          </p:nvGrpSpPr>
          <p:grpSpPr>
            <a:xfrm>
              <a:off x="1792821" y="584303"/>
              <a:ext cx="7759521" cy="1120763"/>
              <a:chOff x="2735985" y="584303"/>
              <a:chExt cx="7759521" cy="1120763"/>
            </a:xfrm>
          </p:grpSpPr>
          <p:sp>
            <p:nvSpPr>
              <p:cNvPr id="15" name="TextBox 14">
                <a:extLst>
                  <a:ext uri="{FF2B5EF4-FFF2-40B4-BE49-F238E27FC236}">
                    <a16:creationId xmlns:a16="http://schemas.microsoft.com/office/drawing/2014/main" id="{8F947D27-564E-9B19-BD17-D87806B2F84F}"/>
                  </a:ext>
                </a:extLst>
              </p:cNvPr>
              <p:cNvSpPr txBox="1"/>
              <p:nvPr/>
            </p:nvSpPr>
            <p:spPr>
              <a:xfrm>
                <a:off x="2735985" y="984412"/>
                <a:ext cx="460005" cy="430887"/>
              </a:xfrm>
              <a:prstGeom prst="rect">
                <a:avLst/>
              </a:prstGeom>
              <a:noFill/>
            </p:spPr>
            <p:txBody>
              <a:bodyPr wrap="square" rtlCol="0">
                <a:spAutoFit/>
              </a:bodyPr>
              <a:lstStyle/>
              <a:p>
                <a:pPr algn="ctr"/>
                <a:r>
                  <a:rPr lang="en-US" sz="1500"/>
                  <a:t>5’</a:t>
                </a:r>
              </a:p>
            </p:txBody>
          </p:sp>
          <p:sp>
            <p:nvSpPr>
              <p:cNvPr id="18" name="TextBox 17">
                <a:extLst>
                  <a:ext uri="{FF2B5EF4-FFF2-40B4-BE49-F238E27FC236}">
                    <a16:creationId xmlns:a16="http://schemas.microsoft.com/office/drawing/2014/main" id="{A0143122-BA24-707F-4290-88A42F5D845D}"/>
                  </a:ext>
                </a:extLst>
              </p:cNvPr>
              <p:cNvSpPr txBox="1"/>
              <p:nvPr/>
            </p:nvSpPr>
            <p:spPr>
              <a:xfrm>
                <a:off x="10035501" y="984412"/>
                <a:ext cx="460005" cy="430887"/>
              </a:xfrm>
              <a:prstGeom prst="rect">
                <a:avLst/>
              </a:prstGeom>
              <a:noFill/>
            </p:spPr>
            <p:txBody>
              <a:bodyPr wrap="square" rtlCol="0">
                <a:spAutoFit/>
              </a:bodyPr>
              <a:lstStyle/>
              <a:p>
                <a:pPr algn="ctr"/>
                <a:r>
                  <a:rPr lang="en-US" sz="1500"/>
                  <a:t>3’</a:t>
                </a:r>
              </a:p>
            </p:txBody>
          </p:sp>
          <p:sp>
            <p:nvSpPr>
              <p:cNvPr id="19" name="TextBox 18">
                <a:extLst>
                  <a:ext uri="{FF2B5EF4-FFF2-40B4-BE49-F238E27FC236}">
                    <a16:creationId xmlns:a16="http://schemas.microsoft.com/office/drawing/2014/main" id="{30EBAB23-90B6-E822-B93A-9C2ABCBA0179}"/>
                  </a:ext>
                </a:extLst>
              </p:cNvPr>
              <p:cNvSpPr txBox="1"/>
              <p:nvPr/>
            </p:nvSpPr>
            <p:spPr>
              <a:xfrm>
                <a:off x="2849788" y="584303"/>
                <a:ext cx="1009767" cy="430887"/>
              </a:xfrm>
              <a:prstGeom prst="rect">
                <a:avLst/>
              </a:prstGeom>
              <a:noFill/>
            </p:spPr>
            <p:txBody>
              <a:bodyPr wrap="square" rtlCol="0">
                <a:spAutoFit/>
              </a:bodyPr>
              <a:lstStyle/>
              <a:p>
                <a:pPr algn="ctr"/>
                <a:r>
                  <a:rPr lang="en-US" sz="1500" b="1"/>
                  <a:t>mRNA</a:t>
                </a:r>
              </a:p>
            </p:txBody>
          </p:sp>
          <p:sp>
            <p:nvSpPr>
              <p:cNvPr id="34" name="Arrow: Pentagon 33">
                <a:extLst>
                  <a:ext uri="{FF2B5EF4-FFF2-40B4-BE49-F238E27FC236}">
                    <a16:creationId xmlns:a16="http://schemas.microsoft.com/office/drawing/2014/main" id="{A3D90F40-C08A-55AE-F888-2378DAE84241}"/>
                  </a:ext>
                </a:extLst>
              </p:cNvPr>
              <p:cNvSpPr/>
              <p:nvPr/>
            </p:nvSpPr>
            <p:spPr>
              <a:xfrm rot="5400000">
                <a:off x="3321685" y="1369470"/>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A</a:t>
                </a:r>
              </a:p>
            </p:txBody>
          </p:sp>
          <p:sp>
            <p:nvSpPr>
              <p:cNvPr id="35" name="Arrow: Pentagon 34">
                <a:extLst>
                  <a:ext uri="{FF2B5EF4-FFF2-40B4-BE49-F238E27FC236}">
                    <a16:creationId xmlns:a16="http://schemas.microsoft.com/office/drawing/2014/main" id="{5A16D4F7-641D-C3AA-DB33-D294B1F34F0E}"/>
                  </a:ext>
                </a:extLst>
              </p:cNvPr>
              <p:cNvSpPr/>
              <p:nvPr/>
            </p:nvSpPr>
            <p:spPr>
              <a:xfrm rot="5400000">
                <a:off x="3849951" y="1369471"/>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A</a:t>
                </a:r>
              </a:p>
            </p:txBody>
          </p:sp>
          <p:sp>
            <p:nvSpPr>
              <p:cNvPr id="36" name="Arrow: Pentagon 35">
                <a:extLst>
                  <a:ext uri="{FF2B5EF4-FFF2-40B4-BE49-F238E27FC236}">
                    <a16:creationId xmlns:a16="http://schemas.microsoft.com/office/drawing/2014/main" id="{D8816FC2-349F-0006-9F1A-C96C387C409C}"/>
                  </a:ext>
                </a:extLst>
              </p:cNvPr>
              <p:cNvSpPr/>
              <p:nvPr/>
            </p:nvSpPr>
            <p:spPr>
              <a:xfrm rot="5400000">
                <a:off x="4378219" y="1369472"/>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A</a:t>
                </a:r>
              </a:p>
            </p:txBody>
          </p:sp>
          <p:sp>
            <p:nvSpPr>
              <p:cNvPr id="38" name="Arrow: Pentagon 37">
                <a:extLst>
                  <a:ext uri="{FF2B5EF4-FFF2-40B4-BE49-F238E27FC236}">
                    <a16:creationId xmlns:a16="http://schemas.microsoft.com/office/drawing/2014/main" id="{E4C392BF-2C14-F8F3-4A0B-B0A071837D36}"/>
                  </a:ext>
                </a:extLst>
              </p:cNvPr>
              <p:cNvSpPr/>
              <p:nvPr/>
            </p:nvSpPr>
            <p:spPr>
              <a:xfrm rot="5400000">
                <a:off x="5550058"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A</a:t>
                </a:r>
              </a:p>
            </p:txBody>
          </p:sp>
          <p:sp>
            <p:nvSpPr>
              <p:cNvPr id="40" name="Arrow: Pentagon 39">
                <a:extLst>
                  <a:ext uri="{FF2B5EF4-FFF2-40B4-BE49-F238E27FC236}">
                    <a16:creationId xmlns:a16="http://schemas.microsoft.com/office/drawing/2014/main" id="{ED8BBBF9-9AA6-7F14-356B-8EB54A4CA11B}"/>
                  </a:ext>
                </a:extLst>
              </p:cNvPr>
              <p:cNvSpPr/>
              <p:nvPr/>
            </p:nvSpPr>
            <p:spPr>
              <a:xfrm rot="5400000">
                <a:off x="6786359" y="1366907"/>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G</a:t>
                </a:r>
              </a:p>
            </p:txBody>
          </p:sp>
          <p:sp>
            <p:nvSpPr>
              <p:cNvPr id="41" name="Arrow: Pentagon 40">
                <a:extLst>
                  <a:ext uri="{FF2B5EF4-FFF2-40B4-BE49-F238E27FC236}">
                    <a16:creationId xmlns:a16="http://schemas.microsoft.com/office/drawing/2014/main" id="{8A8A9E9D-FE2A-22AB-9665-3E9E9555D5FD}"/>
                  </a:ext>
                </a:extLst>
              </p:cNvPr>
              <p:cNvSpPr/>
              <p:nvPr/>
            </p:nvSpPr>
            <p:spPr>
              <a:xfrm rot="5400000">
                <a:off x="7314625"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G</a:t>
                </a:r>
              </a:p>
            </p:txBody>
          </p:sp>
          <p:sp>
            <p:nvSpPr>
              <p:cNvPr id="42" name="Arrow: Pentagon 41">
                <a:extLst>
                  <a:ext uri="{FF2B5EF4-FFF2-40B4-BE49-F238E27FC236}">
                    <a16:creationId xmlns:a16="http://schemas.microsoft.com/office/drawing/2014/main" id="{ED9D0E1B-8D5F-8AE8-F946-C0C342AEFC71}"/>
                  </a:ext>
                </a:extLst>
              </p:cNvPr>
              <p:cNvSpPr/>
              <p:nvPr/>
            </p:nvSpPr>
            <p:spPr>
              <a:xfrm rot="5400000">
                <a:off x="7842893" y="1366909"/>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G</a:t>
                </a:r>
              </a:p>
            </p:txBody>
          </p:sp>
          <p:sp>
            <p:nvSpPr>
              <p:cNvPr id="44" name="Arrow: Pentagon 43">
                <a:extLst>
                  <a:ext uri="{FF2B5EF4-FFF2-40B4-BE49-F238E27FC236}">
                    <a16:creationId xmlns:a16="http://schemas.microsoft.com/office/drawing/2014/main" id="{05DC6E4E-C624-3AAB-9909-3BFF6BCB5A88}"/>
                  </a:ext>
                </a:extLst>
              </p:cNvPr>
              <p:cNvSpPr/>
              <p:nvPr/>
            </p:nvSpPr>
            <p:spPr>
              <a:xfrm rot="5400000">
                <a:off x="9095306"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G</a:t>
                </a:r>
              </a:p>
            </p:txBody>
          </p:sp>
          <p:sp>
            <p:nvSpPr>
              <p:cNvPr id="45" name="Arrow: Pentagon 44">
                <a:extLst>
                  <a:ext uri="{FF2B5EF4-FFF2-40B4-BE49-F238E27FC236}">
                    <a16:creationId xmlns:a16="http://schemas.microsoft.com/office/drawing/2014/main" id="{B269DBF5-6C74-C8E3-9DF9-977AD00F0F56}"/>
                  </a:ext>
                </a:extLst>
              </p:cNvPr>
              <p:cNvSpPr/>
              <p:nvPr/>
            </p:nvSpPr>
            <p:spPr>
              <a:xfrm rot="5400000">
                <a:off x="9623574"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675" b="1">
                    <a:solidFill>
                      <a:schemeClr val="tx1"/>
                    </a:solidFill>
                  </a:rPr>
                  <a:t>A</a:t>
                </a:r>
              </a:p>
            </p:txBody>
          </p:sp>
          <p:sp>
            <p:nvSpPr>
              <p:cNvPr id="46" name="Arrow: Chevron 45">
                <a:extLst>
                  <a:ext uri="{FF2B5EF4-FFF2-40B4-BE49-F238E27FC236}">
                    <a16:creationId xmlns:a16="http://schemas.microsoft.com/office/drawing/2014/main" id="{1AE53823-ADB1-0B5B-531F-B916A127E22C}"/>
                  </a:ext>
                </a:extLst>
              </p:cNvPr>
              <p:cNvSpPr/>
              <p:nvPr/>
            </p:nvSpPr>
            <p:spPr>
              <a:xfrm rot="16200000">
                <a:off x="4982067"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675" b="1">
                    <a:solidFill>
                      <a:schemeClr val="tx1"/>
                    </a:solidFill>
                  </a:rPr>
                  <a:t>U</a:t>
                </a:r>
              </a:p>
            </p:txBody>
          </p:sp>
          <p:sp>
            <p:nvSpPr>
              <p:cNvPr id="47" name="Arrow: Chevron 46">
                <a:extLst>
                  <a:ext uri="{FF2B5EF4-FFF2-40B4-BE49-F238E27FC236}">
                    <a16:creationId xmlns:a16="http://schemas.microsoft.com/office/drawing/2014/main" id="{D05BA19A-8BE4-3756-4A44-679A84B08EE8}"/>
                  </a:ext>
                </a:extLst>
              </p:cNvPr>
              <p:cNvSpPr/>
              <p:nvPr/>
            </p:nvSpPr>
            <p:spPr>
              <a:xfrm rot="16200000">
                <a:off x="6069429"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675" b="1">
                    <a:solidFill>
                      <a:schemeClr val="tx1"/>
                    </a:solidFill>
                  </a:rPr>
                  <a:t>U</a:t>
                </a:r>
              </a:p>
            </p:txBody>
          </p:sp>
          <p:sp>
            <p:nvSpPr>
              <p:cNvPr id="48" name="Arrow: Chevron 47">
                <a:extLst>
                  <a:ext uri="{FF2B5EF4-FFF2-40B4-BE49-F238E27FC236}">
                    <a16:creationId xmlns:a16="http://schemas.microsoft.com/office/drawing/2014/main" id="{CEB990B7-E184-12A5-BBAC-93632D80A4EC}"/>
                  </a:ext>
                </a:extLst>
              </p:cNvPr>
              <p:cNvSpPr/>
              <p:nvPr/>
            </p:nvSpPr>
            <p:spPr>
              <a:xfrm rot="16200000">
                <a:off x="8492150" y="1329654"/>
                <a:ext cx="460005" cy="277490"/>
              </a:xfrm>
              <a:prstGeom prst="chevron">
                <a:avLst>
                  <a:gd name="adj" fmla="val 2143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675" b="1">
                    <a:solidFill>
                      <a:schemeClr val="tx1"/>
                    </a:solidFill>
                  </a:rPr>
                  <a:t>C</a:t>
                </a:r>
              </a:p>
            </p:txBody>
          </p:sp>
          <p:sp>
            <p:nvSpPr>
              <p:cNvPr id="49" name="Rectangle 48">
                <a:extLst>
                  <a:ext uri="{FF2B5EF4-FFF2-40B4-BE49-F238E27FC236}">
                    <a16:creationId xmlns:a16="http://schemas.microsoft.com/office/drawing/2014/main" id="{97C480F8-873E-AE98-3035-FCF7CC4CDAD4}"/>
                  </a:ext>
                </a:extLst>
              </p:cNvPr>
              <p:cNvSpPr/>
              <p:nvPr/>
            </p:nvSpPr>
            <p:spPr>
              <a:xfrm>
                <a:off x="3209198" y="984414"/>
                <a:ext cx="6864880" cy="333894"/>
              </a:xfrm>
              <a:prstGeom prst="rect">
                <a:avLst/>
              </a:prstGeom>
              <a:solidFill>
                <a:srgbClr val="DB3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50" name="Straight Connector 49">
                <a:extLst>
                  <a:ext uri="{FF2B5EF4-FFF2-40B4-BE49-F238E27FC236}">
                    <a16:creationId xmlns:a16="http://schemas.microsoft.com/office/drawing/2014/main" id="{B682EFAE-1941-FE71-10B3-F8A2E04360FD}"/>
                  </a:ext>
                </a:extLst>
              </p:cNvPr>
              <p:cNvCxnSpPr/>
              <p:nvPr/>
            </p:nvCxnSpPr>
            <p:spPr>
              <a:xfrm>
                <a:off x="492541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55992F-3CE3-0F3B-7DA4-AF65A895D621}"/>
                  </a:ext>
                </a:extLst>
              </p:cNvPr>
              <p:cNvCxnSpPr/>
              <p:nvPr/>
            </p:nvCxnSpPr>
            <p:spPr>
              <a:xfrm>
                <a:off x="664163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93DCDD-D5C7-918C-4F7C-D7232BF06A6E}"/>
                  </a:ext>
                </a:extLst>
              </p:cNvPr>
              <p:cNvCxnSpPr/>
              <p:nvPr/>
            </p:nvCxnSpPr>
            <p:spPr>
              <a:xfrm>
                <a:off x="835785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67" name="Straight Connector 1066">
              <a:extLst>
                <a:ext uri="{FF2B5EF4-FFF2-40B4-BE49-F238E27FC236}">
                  <a16:creationId xmlns:a16="http://schemas.microsoft.com/office/drawing/2014/main" id="{60E1F95A-34F3-6408-36DB-682902694354}"/>
                </a:ext>
              </a:extLst>
            </p:cNvPr>
            <p:cNvCxnSpPr/>
            <p:nvPr/>
          </p:nvCxnSpPr>
          <p:spPr>
            <a:xfrm>
              <a:off x="2635687" y="3336620"/>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CCA95D52-8F5D-EAB6-DB50-4400741E8A45}"/>
                </a:ext>
              </a:extLst>
            </p:cNvPr>
            <p:cNvCxnSpPr>
              <a:cxnSpLocks/>
              <a:stCxn id="1073" idx="2"/>
            </p:cNvCxnSpPr>
            <p:nvPr/>
          </p:nvCxnSpPr>
          <p:spPr>
            <a:xfrm>
              <a:off x="2933726" y="3087629"/>
              <a:ext cx="0" cy="499349"/>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69" name="Rectangle: Rounded Corners 1068">
              <a:extLst>
                <a:ext uri="{FF2B5EF4-FFF2-40B4-BE49-F238E27FC236}">
                  <a16:creationId xmlns:a16="http://schemas.microsoft.com/office/drawing/2014/main" id="{EE762909-7E5C-64EC-A47A-153E395AB3DF}"/>
                </a:ext>
              </a:extLst>
            </p:cNvPr>
            <p:cNvSpPr/>
            <p:nvPr/>
          </p:nvSpPr>
          <p:spPr>
            <a:xfrm>
              <a:off x="2340145"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0" name="Rectangle: Rounded Corners 1069">
              <a:extLst>
                <a:ext uri="{FF2B5EF4-FFF2-40B4-BE49-F238E27FC236}">
                  <a16:creationId xmlns:a16="http://schemas.microsoft.com/office/drawing/2014/main" id="{4DF69E43-2F15-2B9F-14BD-AA7AA92C5D1A}"/>
                </a:ext>
              </a:extLst>
            </p:cNvPr>
            <p:cNvSpPr/>
            <p:nvPr/>
          </p:nvSpPr>
          <p:spPr>
            <a:xfrm>
              <a:off x="3198095"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1" name="Flowchart: Connector 1070">
              <a:extLst>
                <a:ext uri="{FF2B5EF4-FFF2-40B4-BE49-F238E27FC236}">
                  <a16:creationId xmlns:a16="http://schemas.microsoft.com/office/drawing/2014/main" id="{30B7E5CF-AF16-539B-1C3C-83AC1C16BA7E}"/>
                </a:ext>
              </a:extLst>
            </p:cNvPr>
            <p:cNvSpPr/>
            <p:nvPr/>
          </p:nvSpPr>
          <p:spPr>
            <a:xfrm>
              <a:off x="2769971"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2" name="Flowchart: Connector 1071">
              <a:extLst>
                <a:ext uri="{FF2B5EF4-FFF2-40B4-BE49-F238E27FC236}">
                  <a16:creationId xmlns:a16="http://schemas.microsoft.com/office/drawing/2014/main" id="{B173E8BB-4840-D863-FA30-95561C4D094D}"/>
                </a:ext>
              </a:extLst>
            </p:cNvPr>
            <p:cNvSpPr/>
            <p:nvPr/>
          </p:nvSpPr>
          <p:spPr>
            <a:xfrm>
              <a:off x="2848211"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3" name="Rectangle: Rounded Corners 1072">
              <a:extLst>
                <a:ext uri="{FF2B5EF4-FFF2-40B4-BE49-F238E27FC236}">
                  <a16:creationId xmlns:a16="http://schemas.microsoft.com/office/drawing/2014/main" id="{9F3AABF3-40A6-9C19-491D-3DB69FC9D762}"/>
                </a:ext>
              </a:extLst>
            </p:cNvPr>
            <p:cNvSpPr/>
            <p:nvPr/>
          </p:nvSpPr>
          <p:spPr>
            <a:xfrm>
              <a:off x="2757353" y="2424805"/>
              <a:ext cx="352745" cy="662824"/>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1074" name="Straight Connector 1073">
              <a:extLst>
                <a:ext uri="{FF2B5EF4-FFF2-40B4-BE49-F238E27FC236}">
                  <a16:creationId xmlns:a16="http://schemas.microsoft.com/office/drawing/2014/main" id="{F9DE0761-55E1-1AEF-2455-26225FAFB0B1}"/>
                </a:ext>
              </a:extLst>
            </p:cNvPr>
            <p:cNvCxnSpPr/>
            <p:nvPr/>
          </p:nvCxnSpPr>
          <p:spPr>
            <a:xfrm>
              <a:off x="4361002"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D4CD91B7-B625-8AA4-AAD6-7383E766520B}"/>
                </a:ext>
              </a:extLst>
            </p:cNvPr>
            <p:cNvCxnSpPr>
              <a:cxnSpLocks/>
            </p:cNvCxnSpPr>
            <p:nvPr/>
          </p:nvCxnSpPr>
          <p:spPr>
            <a:xfrm>
              <a:off x="4674598" y="2568828"/>
              <a:ext cx="0" cy="10181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76" name="Rectangle: Rounded Corners 1075">
              <a:extLst>
                <a:ext uri="{FF2B5EF4-FFF2-40B4-BE49-F238E27FC236}">
                  <a16:creationId xmlns:a16="http://schemas.microsoft.com/office/drawing/2014/main" id="{B5E243B6-E5DC-71B6-3512-976F17176766}"/>
                </a:ext>
              </a:extLst>
            </p:cNvPr>
            <p:cNvSpPr/>
            <p:nvPr/>
          </p:nvSpPr>
          <p:spPr>
            <a:xfrm>
              <a:off x="4081017"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7" name="Rectangle: Rounded Corners 1076">
              <a:extLst>
                <a:ext uri="{FF2B5EF4-FFF2-40B4-BE49-F238E27FC236}">
                  <a16:creationId xmlns:a16="http://schemas.microsoft.com/office/drawing/2014/main" id="{A0BA8128-C702-2141-C3EB-B4A9612C8947}"/>
                </a:ext>
              </a:extLst>
            </p:cNvPr>
            <p:cNvSpPr/>
            <p:nvPr/>
          </p:nvSpPr>
          <p:spPr>
            <a:xfrm>
              <a:off x="4938967"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8" name="Flowchart: Connector 1077">
              <a:extLst>
                <a:ext uri="{FF2B5EF4-FFF2-40B4-BE49-F238E27FC236}">
                  <a16:creationId xmlns:a16="http://schemas.microsoft.com/office/drawing/2014/main" id="{6C109241-8D16-AAC5-3FA5-565783CE0945}"/>
                </a:ext>
              </a:extLst>
            </p:cNvPr>
            <p:cNvSpPr/>
            <p:nvPr/>
          </p:nvSpPr>
          <p:spPr>
            <a:xfrm>
              <a:off x="4510843"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9" name="Flowchart: Connector 1078">
              <a:extLst>
                <a:ext uri="{FF2B5EF4-FFF2-40B4-BE49-F238E27FC236}">
                  <a16:creationId xmlns:a16="http://schemas.microsoft.com/office/drawing/2014/main" id="{743768A9-A9C3-BB4A-4035-3F80AC1A9971}"/>
                </a:ext>
              </a:extLst>
            </p:cNvPr>
            <p:cNvSpPr/>
            <p:nvPr/>
          </p:nvSpPr>
          <p:spPr>
            <a:xfrm>
              <a:off x="4589083"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80" name="Rectangle: Rounded Corners 1079">
              <a:extLst>
                <a:ext uri="{FF2B5EF4-FFF2-40B4-BE49-F238E27FC236}">
                  <a16:creationId xmlns:a16="http://schemas.microsoft.com/office/drawing/2014/main" id="{813EB94B-0738-7901-D810-233392FF47CE}"/>
                </a:ext>
              </a:extLst>
            </p:cNvPr>
            <p:cNvSpPr/>
            <p:nvPr/>
          </p:nvSpPr>
          <p:spPr>
            <a:xfrm>
              <a:off x="4498225" y="2753733"/>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81" name="Hexagon 1080">
              <a:extLst>
                <a:ext uri="{FF2B5EF4-FFF2-40B4-BE49-F238E27FC236}">
                  <a16:creationId xmlns:a16="http://schemas.microsoft.com/office/drawing/2014/main" id="{DB5200B2-6DD6-260B-BD03-E9417D05DAF6}"/>
                </a:ext>
              </a:extLst>
            </p:cNvPr>
            <p:cNvSpPr/>
            <p:nvPr/>
          </p:nvSpPr>
          <p:spPr>
            <a:xfrm rot="16200000">
              <a:off x="4458850" y="2271618"/>
              <a:ext cx="434886" cy="374902"/>
            </a:xfrm>
            <a:prstGeom prst="hexago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1082" name="Straight Connector 1081">
              <a:extLst>
                <a:ext uri="{FF2B5EF4-FFF2-40B4-BE49-F238E27FC236}">
                  <a16:creationId xmlns:a16="http://schemas.microsoft.com/office/drawing/2014/main" id="{A7386A89-B36D-31C9-06AF-1D9784232469}"/>
                </a:ext>
              </a:extLst>
            </p:cNvPr>
            <p:cNvCxnSpPr/>
            <p:nvPr/>
          </p:nvCxnSpPr>
          <p:spPr>
            <a:xfrm>
              <a:off x="6203337"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F1A447DF-1D14-393B-6FC4-0B6EF4742012}"/>
                </a:ext>
              </a:extLst>
            </p:cNvPr>
            <p:cNvCxnSpPr>
              <a:cxnSpLocks/>
              <a:stCxn id="1088" idx="2"/>
            </p:cNvCxnSpPr>
            <p:nvPr/>
          </p:nvCxnSpPr>
          <p:spPr>
            <a:xfrm>
              <a:off x="6501376" y="3087063"/>
              <a:ext cx="0" cy="4993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84" name="Rectangle: Rounded Corners 1083">
              <a:extLst>
                <a:ext uri="{FF2B5EF4-FFF2-40B4-BE49-F238E27FC236}">
                  <a16:creationId xmlns:a16="http://schemas.microsoft.com/office/drawing/2014/main" id="{140EB197-8E09-BD73-F90C-DC357CC4BF49}"/>
                </a:ext>
              </a:extLst>
            </p:cNvPr>
            <p:cNvSpPr/>
            <p:nvPr/>
          </p:nvSpPr>
          <p:spPr>
            <a:xfrm>
              <a:off x="5907795"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85" name="Rectangle: Rounded Corners 1084">
              <a:extLst>
                <a:ext uri="{FF2B5EF4-FFF2-40B4-BE49-F238E27FC236}">
                  <a16:creationId xmlns:a16="http://schemas.microsoft.com/office/drawing/2014/main" id="{C51B4CBF-70B4-0EAE-B200-A70CCA6DDD46}"/>
                </a:ext>
              </a:extLst>
            </p:cNvPr>
            <p:cNvSpPr/>
            <p:nvPr/>
          </p:nvSpPr>
          <p:spPr>
            <a:xfrm>
              <a:off x="6765745"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86" name="Flowchart: Connector 1085">
              <a:extLst>
                <a:ext uri="{FF2B5EF4-FFF2-40B4-BE49-F238E27FC236}">
                  <a16:creationId xmlns:a16="http://schemas.microsoft.com/office/drawing/2014/main" id="{E5E3AF72-A9E2-A481-9285-EC396F56CDCB}"/>
                </a:ext>
              </a:extLst>
            </p:cNvPr>
            <p:cNvSpPr/>
            <p:nvPr/>
          </p:nvSpPr>
          <p:spPr>
            <a:xfrm>
              <a:off x="6337621"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87" name="Flowchart: Connector 1086">
              <a:extLst>
                <a:ext uri="{FF2B5EF4-FFF2-40B4-BE49-F238E27FC236}">
                  <a16:creationId xmlns:a16="http://schemas.microsoft.com/office/drawing/2014/main" id="{F7367231-898A-B3FB-CFFF-3C65263FB4A6}"/>
                </a:ext>
              </a:extLst>
            </p:cNvPr>
            <p:cNvSpPr/>
            <p:nvPr/>
          </p:nvSpPr>
          <p:spPr>
            <a:xfrm>
              <a:off x="6415861"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88" name="Rectangle: Rounded Corners 1087">
              <a:extLst>
                <a:ext uri="{FF2B5EF4-FFF2-40B4-BE49-F238E27FC236}">
                  <a16:creationId xmlns:a16="http://schemas.microsoft.com/office/drawing/2014/main" id="{CE86A234-3D45-30B2-27DA-492C24EAD7F5}"/>
                </a:ext>
              </a:extLst>
            </p:cNvPr>
            <p:cNvSpPr/>
            <p:nvPr/>
          </p:nvSpPr>
          <p:spPr>
            <a:xfrm>
              <a:off x="6325003" y="2753168"/>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1089" name="Straight Connector 1088">
              <a:extLst>
                <a:ext uri="{FF2B5EF4-FFF2-40B4-BE49-F238E27FC236}">
                  <a16:creationId xmlns:a16="http://schemas.microsoft.com/office/drawing/2014/main" id="{9FD26D3D-C97C-B7D0-FC88-528A13EC9EC4}"/>
                </a:ext>
              </a:extLst>
            </p:cNvPr>
            <p:cNvCxnSpPr/>
            <p:nvPr/>
          </p:nvCxnSpPr>
          <p:spPr>
            <a:xfrm>
              <a:off x="7908820"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607409FB-FA87-D477-7ACF-5188629BA885}"/>
                </a:ext>
              </a:extLst>
            </p:cNvPr>
            <p:cNvCxnSpPr>
              <a:cxnSpLocks/>
              <a:stCxn id="1095" idx="3"/>
            </p:cNvCxnSpPr>
            <p:nvPr/>
          </p:nvCxnSpPr>
          <p:spPr>
            <a:xfrm flipH="1">
              <a:off x="8206859" y="3087063"/>
              <a:ext cx="5740" cy="666298"/>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91" name="Rectangle: Rounded Corners 1090">
              <a:extLst>
                <a:ext uri="{FF2B5EF4-FFF2-40B4-BE49-F238E27FC236}">
                  <a16:creationId xmlns:a16="http://schemas.microsoft.com/office/drawing/2014/main" id="{7B7567C5-A804-887B-F321-D0080CDD58EA}"/>
                </a:ext>
              </a:extLst>
            </p:cNvPr>
            <p:cNvSpPr/>
            <p:nvPr/>
          </p:nvSpPr>
          <p:spPr>
            <a:xfrm>
              <a:off x="7613278"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92" name="Rectangle: Rounded Corners 1091">
              <a:extLst>
                <a:ext uri="{FF2B5EF4-FFF2-40B4-BE49-F238E27FC236}">
                  <a16:creationId xmlns:a16="http://schemas.microsoft.com/office/drawing/2014/main" id="{DDB84651-63A5-7E66-258D-7D6061839065}"/>
                </a:ext>
              </a:extLst>
            </p:cNvPr>
            <p:cNvSpPr/>
            <p:nvPr/>
          </p:nvSpPr>
          <p:spPr>
            <a:xfrm>
              <a:off x="8471228"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93" name="Flowchart: Connector 1092">
              <a:extLst>
                <a:ext uri="{FF2B5EF4-FFF2-40B4-BE49-F238E27FC236}">
                  <a16:creationId xmlns:a16="http://schemas.microsoft.com/office/drawing/2014/main" id="{8EA1FACA-2763-6604-6EF0-813E46148B01}"/>
                </a:ext>
              </a:extLst>
            </p:cNvPr>
            <p:cNvSpPr/>
            <p:nvPr/>
          </p:nvSpPr>
          <p:spPr>
            <a:xfrm>
              <a:off x="8043104"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94" name="Flowchart: Connector 1093">
              <a:extLst>
                <a:ext uri="{FF2B5EF4-FFF2-40B4-BE49-F238E27FC236}">
                  <a16:creationId xmlns:a16="http://schemas.microsoft.com/office/drawing/2014/main" id="{4A355D59-4C46-EDF2-1DFB-AAA75F61027A}"/>
                </a:ext>
              </a:extLst>
            </p:cNvPr>
            <p:cNvSpPr/>
            <p:nvPr/>
          </p:nvSpPr>
          <p:spPr>
            <a:xfrm>
              <a:off x="8121344"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95" name="L-Shape 1094">
              <a:extLst>
                <a:ext uri="{FF2B5EF4-FFF2-40B4-BE49-F238E27FC236}">
                  <a16:creationId xmlns:a16="http://schemas.microsoft.com/office/drawing/2014/main" id="{C96B483D-BC4F-C1C9-95AA-72B99A712DF3}"/>
                </a:ext>
              </a:extLst>
            </p:cNvPr>
            <p:cNvSpPr/>
            <p:nvPr/>
          </p:nvSpPr>
          <p:spPr>
            <a:xfrm flipV="1">
              <a:off x="8077108" y="2525341"/>
              <a:ext cx="502088" cy="561722"/>
            </a:xfrm>
            <a:prstGeom prst="corner">
              <a:avLst>
                <a:gd name="adj1" fmla="val 50000"/>
                <a:gd name="adj2" fmla="val 53971"/>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1097" name="Straight Connector 1096">
              <a:extLst>
                <a:ext uri="{FF2B5EF4-FFF2-40B4-BE49-F238E27FC236}">
                  <a16:creationId xmlns:a16="http://schemas.microsoft.com/office/drawing/2014/main" id="{E410DF34-B0CF-5ED2-80A1-AA9A5D15D5AA}"/>
                </a:ext>
              </a:extLst>
            </p:cNvPr>
            <p:cNvCxnSpPr>
              <a:stCxn id="1070" idx="3"/>
              <a:endCxn id="1076" idx="1"/>
            </p:cNvCxnSpPr>
            <p:nvPr/>
          </p:nvCxnSpPr>
          <p:spPr>
            <a:xfrm>
              <a:off x="3789499" y="3336620"/>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69BFA1E8-B946-7BBD-8FF4-04A2A32F0ACD}"/>
                </a:ext>
              </a:extLst>
            </p:cNvPr>
            <p:cNvCxnSpPr>
              <a:cxnSpLocks/>
              <a:endCxn id="1084" idx="1"/>
            </p:cNvCxnSpPr>
            <p:nvPr/>
          </p:nvCxnSpPr>
          <p:spPr>
            <a:xfrm>
              <a:off x="5544478" y="3331844"/>
              <a:ext cx="363317" cy="8422"/>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135B098-3955-6A53-0E10-D216790A01CA}"/>
                </a:ext>
              </a:extLst>
            </p:cNvPr>
            <p:cNvCxnSpPr>
              <a:cxnSpLocks/>
              <a:stCxn id="1085" idx="3"/>
              <a:endCxn id="1091" idx="1"/>
            </p:cNvCxnSpPr>
            <p:nvPr/>
          </p:nvCxnSpPr>
          <p:spPr>
            <a:xfrm>
              <a:off x="7357149" y="3336055"/>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2DF67351-A978-B997-5977-8C22144B37EA}"/>
                </a:ext>
              </a:extLst>
            </p:cNvPr>
            <p:cNvCxnSpPr>
              <a:cxnSpLocks/>
            </p:cNvCxnSpPr>
            <p:nvPr/>
          </p:nvCxnSpPr>
          <p:spPr>
            <a:xfrm>
              <a:off x="9062631" y="3327633"/>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2FE06840-EE1F-F5F6-4AD1-97EA5C2CE35F}"/>
                </a:ext>
              </a:extLst>
            </p:cNvPr>
            <p:cNvCxnSpPr>
              <a:cxnSpLocks/>
            </p:cNvCxnSpPr>
            <p:nvPr/>
          </p:nvCxnSpPr>
          <p:spPr>
            <a:xfrm>
              <a:off x="1731305" y="4065896"/>
              <a:ext cx="455808" cy="2105"/>
            </a:xfrm>
            <a:prstGeom prst="line">
              <a:avLst/>
            </a:prstGeom>
            <a:ln w="28575">
              <a:solidFill>
                <a:schemeClr val="accent1">
                  <a:lumMod val="60000"/>
                  <a:lumOff val="4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06" name="TextBox 1105">
              <a:extLst>
                <a:ext uri="{FF2B5EF4-FFF2-40B4-BE49-F238E27FC236}">
                  <a16:creationId xmlns:a16="http://schemas.microsoft.com/office/drawing/2014/main" id="{737E6B7C-5FEA-2C22-619B-8CBB0725F864}"/>
                </a:ext>
              </a:extLst>
            </p:cNvPr>
            <p:cNvSpPr txBox="1"/>
            <p:nvPr/>
          </p:nvSpPr>
          <p:spPr>
            <a:xfrm>
              <a:off x="2474138" y="3814074"/>
              <a:ext cx="1090207" cy="467820"/>
            </a:xfrm>
            <a:prstGeom prst="rect">
              <a:avLst/>
            </a:prstGeom>
            <a:noFill/>
          </p:spPr>
          <p:txBody>
            <a:bodyPr wrap="square" rtlCol="0">
              <a:spAutoFit/>
            </a:bodyPr>
            <a:lstStyle/>
            <a:p>
              <a:pPr algn="ctr">
                <a:lnSpc>
                  <a:spcPct val="120000"/>
                </a:lnSpc>
              </a:pPr>
              <a:r>
                <a:rPr lang="en-US" sz="1500"/>
                <a:t>Lysine </a:t>
              </a:r>
            </a:p>
          </p:txBody>
        </p:sp>
        <p:sp>
          <p:nvSpPr>
            <p:cNvPr id="1107" name="TextBox 1106">
              <a:extLst>
                <a:ext uri="{FF2B5EF4-FFF2-40B4-BE49-F238E27FC236}">
                  <a16:creationId xmlns:a16="http://schemas.microsoft.com/office/drawing/2014/main" id="{5BB1349B-92D1-0AF5-AB0C-B60C320C608B}"/>
                </a:ext>
              </a:extLst>
            </p:cNvPr>
            <p:cNvSpPr txBox="1"/>
            <p:nvPr/>
          </p:nvSpPr>
          <p:spPr>
            <a:xfrm>
              <a:off x="3982255" y="3817606"/>
              <a:ext cx="1391235" cy="467820"/>
            </a:xfrm>
            <a:prstGeom prst="rect">
              <a:avLst/>
            </a:prstGeom>
            <a:noFill/>
          </p:spPr>
          <p:txBody>
            <a:bodyPr wrap="square" rtlCol="0">
              <a:spAutoFit/>
            </a:bodyPr>
            <a:lstStyle/>
            <a:p>
              <a:pPr algn="ctr">
                <a:lnSpc>
                  <a:spcPct val="120000"/>
                </a:lnSpc>
              </a:pPr>
              <a:r>
                <a:rPr lang="en-US" sz="1500"/>
                <a:t>Tyrosine</a:t>
              </a:r>
            </a:p>
          </p:txBody>
        </p:sp>
        <p:sp>
          <p:nvSpPr>
            <p:cNvPr id="1108" name="TextBox 1107">
              <a:extLst>
                <a:ext uri="{FF2B5EF4-FFF2-40B4-BE49-F238E27FC236}">
                  <a16:creationId xmlns:a16="http://schemas.microsoft.com/office/drawing/2014/main" id="{FEA6D7E7-7E80-FA3D-4E06-E736CDDD9454}"/>
                </a:ext>
              </a:extLst>
            </p:cNvPr>
            <p:cNvSpPr txBox="1"/>
            <p:nvPr/>
          </p:nvSpPr>
          <p:spPr>
            <a:xfrm>
              <a:off x="5860968" y="3814074"/>
              <a:ext cx="1391235" cy="467820"/>
            </a:xfrm>
            <a:prstGeom prst="rect">
              <a:avLst/>
            </a:prstGeom>
            <a:noFill/>
          </p:spPr>
          <p:txBody>
            <a:bodyPr wrap="square" rtlCol="0">
              <a:spAutoFit/>
            </a:bodyPr>
            <a:lstStyle/>
            <a:p>
              <a:pPr algn="ctr">
                <a:lnSpc>
                  <a:spcPct val="120000"/>
                </a:lnSpc>
              </a:pPr>
              <a:r>
                <a:rPr lang="en-US" sz="1500"/>
                <a:t>Glycine </a:t>
              </a:r>
            </a:p>
          </p:txBody>
        </p:sp>
        <p:sp>
          <p:nvSpPr>
            <p:cNvPr id="1109" name="TextBox 1108">
              <a:extLst>
                <a:ext uri="{FF2B5EF4-FFF2-40B4-BE49-F238E27FC236}">
                  <a16:creationId xmlns:a16="http://schemas.microsoft.com/office/drawing/2014/main" id="{D805E336-FEEF-35F0-ECB6-3DB8A7D39A15}"/>
                </a:ext>
              </a:extLst>
            </p:cNvPr>
            <p:cNvSpPr txBox="1"/>
            <p:nvPr/>
          </p:nvSpPr>
          <p:spPr>
            <a:xfrm>
              <a:off x="7596757" y="3807802"/>
              <a:ext cx="1391235" cy="467820"/>
            </a:xfrm>
            <a:prstGeom prst="rect">
              <a:avLst/>
            </a:prstGeom>
            <a:noFill/>
          </p:spPr>
          <p:txBody>
            <a:bodyPr wrap="square" rtlCol="0">
              <a:spAutoFit/>
            </a:bodyPr>
            <a:lstStyle/>
            <a:p>
              <a:pPr algn="ctr">
                <a:lnSpc>
                  <a:spcPct val="120000"/>
                </a:lnSpc>
              </a:pPr>
              <a:r>
                <a:rPr lang="en-US" sz="1500"/>
                <a:t>Arginine </a:t>
              </a:r>
            </a:p>
          </p:txBody>
        </p:sp>
        <p:cxnSp>
          <p:nvCxnSpPr>
            <p:cNvPr id="1110" name="Straight Connector 1109">
              <a:extLst>
                <a:ext uri="{FF2B5EF4-FFF2-40B4-BE49-F238E27FC236}">
                  <a16:creationId xmlns:a16="http://schemas.microsoft.com/office/drawing/2014/main" id="{2221018C-6D5C-AD40-1BBB-0E89A17919CF}"/>
                </a:ext>
              </a:extLst>
            </p:cNvPr>
            <p:cNvCxnSpPr/>
            <p:nvPr/>
          </p:nvCxnSpPr>
          <p:spPr>
            <a:xfrm>
              <a:off x="3561587" y="4663862"/>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11" name="TextBox 1110">
              <a:extLst>
                <a:ext uri="{FF2B5EF4-FFF2-40B4-BE49-F238E27FC236}">
                  <a16:creationId xmlns:a16="http://schemas.microsoft.com/office/drawing/2014/main" id="{0AE36ECF-F2F0-D1F6-A93A-A7314BC875E6}"/>
                </a:ext>
              </a:extLst>
            </p:cNvPr>
            <p:cNvSpPr txBox="1"/>
            <p:nvPr/>
          </p:nvSpPr>
          <p:spPr>
            <a:xfrm>
              <a:off x="3894495" y="4384187"/>
              <a:ext cx="4379344" cy="467820"/>
            </a:xfrm>
            <a:prstGeom prst="rect">
              <a:avLst/>
            </a:prstGeom>
            <a:noFill/>
          </p:spPr>
          <p:txBody>
            <a:bodyPr wrap="square" rtlCol="0">
              <a:spAutoFit/>
            </a:bodyPr>
            <a:lstStyle/>
            <a:p>
              <a:pPr algn="ctr">
                <a:lnSpc>
                  <a:spcPct val="120000"/>
                </a:lnSpc>
              </a:pPr>
              <a:r>
                <a:rPr lang="en-US" sz="1500"/>
                <a:t>Liên kết peptide giữa các amino acid</a:t>
              </a:r>
            </a:p>
          </p:txBody>
        </p:sp>
        <p:sp>
          <p:nvSpPr>
            <p:cNvPr id="1112" name="Right Bracket 1111">
              <a:extLst>
                <a:ext uri="{FF2B5EF4-FFF2-40B4-BE49-F238E27FC236}">
                  <a16:creationId xmlns:a16="http://schemas.microsoft.com/office/drawing/2014/main" id="{3735390F-E65F-2D04-E75A-1393BD231CDD}"/>
                </a:ext>
              </a:extLst>
            </p:cNvPr>
            <p:cNvSpPr/>
            <p:nvPr/>
          </p:nvSpPr>
          <p:spPr>
            <a:xfrm>
              <a:off x="9274851" y="2061528"/>
              <a:ext cx="196953" cy="1014599"/>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sp>
          <p:nvSpPr>
            <p:cNvPr id="1113" name="Right Bracket 1112">
              <a:extLst>
                <a:ext uri="{FF2B5EF4-FFF2-40B4-BE49-F238E27FC236}">
                  <a16:creationId xmlns:a16="http://schemas.microsoft.com/office/drawing/2014/main" id="{19DC3DF0-7D93-8050-9741-340C5CBEB6A1}"/>
                </a:ext>
              </a:extLst>
            </p:cNvPr>
            <p:cNvSpPr/>
            <p:nvPr/>
          </p:nvSpPr>
          <p:spPr>
            <a:xfrm>
              <a:off x="9283534" y="3145418"/>
              <a:ext cx="206304" cy="605836"/>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sp>
          <p:nvSpPr>
            <p:cNvPr id="1114" name="TextBox 1113">
              <a:extLst>
                <a:ext uri="{FF2B5EF4-FFF2-40B4-BE49-F238E27FC236}">
                  <a16:creationId xmlns:a16="http://schemas.microsoft.com/office/drawing/2014/main" id="{498977DD-37D1-E9D8-4CD7-B9E4D80F1AD0}"/>
                </a:ext>
              </a:extLst>
            </p:cNvPr>
            <p:cNvSpPr txBox="1"/>
            <p:nvPr/>
          </p:nvSpPr>
          <p:spPr>
            <a:xfrm>
              <a:off x="9552342" y="1981418"/>
              <a:ext cx="2495887" cy="837152"/>
            </a:xfrm>
            <a:prstGeom prst="rect">
              <a:avLst/>
            </a:prstGeom>
            <a:noFill/>
          </p:spPr>
          <p:txBody>
            <a:bodyPr wrap="square" rtlCol="0">
              <a:spAutoFit/>
            </a:bodyPr>
            <a:lstStyle/>
            <a:p>
              <a:pPr>
                <a:lnSpc>
                  <a:spcPct val="120000"/>
                </a:lnSpc>
              </a:pPr>
              <a:r>
                <a:rPr lang="en-US" sz="1500"/>
                <a:t>Phần khác nhau giữa các amino acid</a:t>
              </a:r>
            </a:p>
          </p:txBody>
        </p:sp>
        <p:sp>
          <p:nvSpPr>
            <p:cNvPr id="1115" name="TextBox 1114">
              <a:extLst>
                <a:ext uri="{FF2B5EF4-FFF2-40B4-BE49-F238E27FC236}">
                  <a16:creationId xmlns:a16="http://schemas.microsoft.com/office/drawing/2014/main" id="{0271D264-E898-15A7-7CA4-8F373951172B}"/>
                </a:ext>
              </a:extLst>
            </p:cNvPr>
            <p:cNvSpPr txBox="1"/>
            <p:nvPr/>
          </p:nvSpPr>
          <p:spPr>
            <a:xfrm>
              <a:off x="9550377" y="2983382"/>
              <a:ext cx="2030035" cy="1206484"/>
            </a:xfrm>
            <a:prstGeom prst="rect">
              <a:avLst/>
            </a:prstGeom>
            <a:noFill/>
          </p:spPr>
          <p:txBody>
            <a:bodyPr wrap="square" rtlCol="0">
              <a:spAutoFit/>
            </a:bodyPr>
            <a:lstStyle/>
            <a:p>
              <a:pPr>
                <a:lnSpc>
                  <a:spcPct val="120000"/>
                </a:lnSpc>
              </a:pPr>
              <a:r>
                <a:rPr lang="en-US" sz="1500"/>
                <a:t>Phần cấu tạo giống nhau giữa các amino acid</a:t>
              </a:r>
            </a:p>
          </p:txBody>
        </p:sp>
      </p:grpSp>
      <p:sp>
        <p:nvSpPr>
          <p:cNvPr id="1117" name="TextBox 1116">
            <a:extLst>
              <a:ext uri="{FF2B5EF4-FFF2-40B4-BE49-F238E27FC236}">
                <a16:creationId xmlns:a16="http://schemas.microsoft.com/office/drawing/2014/main" id="{ED369A75-3363-B304-075E-28E5D7BB3304}"/>
              </a:ext>
            </a:extLst>
          </p:cNvPr>
          <p:cNvSpPr txBox="1"/>
          <p:nvPr/>
        </p:nvSpPr>
        <p:spPr>
          <a:xfrm>
            <a:off x="240476" y="3505829"/>
            <a:ext cx="8674924" cy="1486738"/>
          </a:xfrm>
          <a:prstGeom prst="roundRect">
            <a:avLst>
              <a:gd name="adj" fmla="val 5331"/>
            </a:avLst>
          </a:prstGeom>
          <a:solidFill>
            <a:schemeClr val="bg1"/>
          </a:solidFill>
          <a:ln w="28575">
            <a:solidFill>
              <a:schemeClr val="accent5">
                <a:lumMod val="40000"/>
                <a:lumOff val="60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en-US" sz="1800" b="1"/>
              <a:t>Trả lời:</a:t>
            </a:r>
          </a:p>
          <a:p>
            <a:pPr algn="just">
              <a:lnSpc>
                <a:spcPct val="125000"/>
              </a:lnSpc>
            </a:pPr>
            <a:r>
              <a:rPr lang="en-US" sz="1800">
                <a:latin typeface="Times New Roman" panose="02020603050405020304" pitchFamily="18" charset="0"/>
                <a:cs typeface="Times New Roman" panose="02020603050405020304" pitchFamily="18" charset="0"/>
              </a:rPr>
              <a:t>1. </a:t>
            </a:r>
            <a:r>
              <a:rPr lang="vi-VN" sz="1800">
                <a:latin typeface="Times New Roman" panose="02020603050405020304" pitchFamily="18" charset="0"/>
                <a:cs typeface="Times New Roman" panose="02020603050405020304" pitchFamily="18" charset="0"/>
              </a:rPr>
              <a:t>Mã di truyền sẽ quy định loại amino acid trên chuỗi polypeptide. Trình tự các mã di truyền (codon) trên mRNA sẽ quy định thành phần và trình tự amino acid trên chuỗi polypeptide, từ đó quy định thành phần hóa học và cấu trúc của protein.</a:t>
            </a:r>
          </a:p>
        </p:txBody>
      </p:sp>
    </p:spTree>
    <p:extLst>
      <p:ext uri="{BB962C8B-B14F-4D97-AF65-F5344CB8AC3E}">
        <p14:creationId xmlns:p14="http://schemas.microsoft.com/office/powerpoint/2010/main" val="189031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7"/>
                                        </p:tgtEl>
                                        <p:attrNameLst>
                                          <p:attrName>style.visibility</p:attrName>
                                        </p:attrNameLst>
                                      </p:cBhvr>
                                      <p:to>
                                        <p:strVal val="visible"/>
                                      </p:to>
                                    </p:set>
                                    <p:anim calcmode="lin" valueType="num">
                                      <p:cBhvr>
                                        <p:cTn id="7" dur="500" fill="hold"/>
                                        <p:tgtEl>
                                          <p:spTgt spid="1117"/>
                                        </p:tgtEl>
                                        <p:attrNameLst>
                                          <p:attrName>ppt_w</p:attrName>
                                        </p:attrNameLst>
                                      </p:cBhvr>
                                      <p:tavLst>
                                        <p:tav tm="0">
                                          <p:val>
                                            <p:fltVal val="0"/>
                                          </p:val>
                                        </p:tav>
                                        <p:tav tm="100000">
                                          <p:val>
                                            <p:strVal val="#ppt_w"/>
                                          </p:val>
                                        </p:tav>
                                      </p:tavLst>
                                    </p:anim>
                                    <p:anim calcmode="lin" valueType="num">
                                      <p:cBhvr>
                                        <p:cTn id="8" dur="500" fill="hold"/>
                                        <p:tgtEl>
                                          <p:spTgt spid="1117"/>
                                        </p:tgtEl>
                                        <p:attrNameLst>
                                          <p:attrName>ppt_h</p:attrName>
                                        </p:attrNameLst>
                                      </p:cBhvr>
                                      <p:tavLst>
                                        <p:tav tm="0">
                                          <p:val>
                                            <p:fltVal val="0"/>
                                          </p:val>
                                        </p:tav>
                                        <p:tav tm="100000">
                                          <p:val>
                                            <p:strVal val="#ppt_h"/>
                                          </p:val>
                                        </p:tav>
                                      </p:tavLst>
                                    </p:anim>
                                    <p:animEffect transition="in" filter="fade">
                                      <p:cBhvr>
                                        <p:cTn id="9" dur="5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D87199-F9CA-21D4-8C32-CE2B9EAA1004}"/>
              </a:ext>
            </a:extLst>
          </p:cNvPr>
          <p:cNvSpPr>
            <a:spLocks noGrp="1"/>
          </p:cNvSpPr>
          <p:nvPr>
            <p:ph type="sldNum" sz="quarter" idx="12"/>
          </p:nvPr>
        </p:nvSpPr>
        <p:spPr/>
        <p:txBody>
          <a:bodyPr/>
          <a:lstStyle/>
          <a:p>
            <a:fld id="{C263D6C4-4840-40CC-AC84-17E24B3B7BDE}" type="slidenum">
              <a:rPr lang="en-US" noProof="0" smtClean="0"/>
              <a:pPr/>
              <a:t>19</a:t>
            </a:fld>
            <a:endParaRPr lang="en-US" noProof="0" dirty="0"/>
          </a:p>
        </p:txBody>
      </p:sp>
      <p:pic>
        <p:nvPicPr>
          <p:cNvPr id="2056" name="Picture 8" descr="Codetta Program Deciphers Genetic Code in 250,000 Genomes | HHMI">
            <a:extLst>
              <a:ext uri="{FF2B5EF4-FFF2-40B4-BE49-F238E27FC236}">
                <a16:creationId xmlns:a16="http://schemas.microsoft.com/office/drawing/2014/main" id="{600F23F6-7083-5800-0BEF-1FB6A99B9F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0"/>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067D56-721C-72A0-0D9F-0D95ACEEB35D}"/>
              </a:ext>
            </a:extLst>
          </p:cNvPr>
          <p:cNvSpPr txBox="1"/>
          <p:nvPr/>
        </p:nvSpPr>
        <p:spPr>
          <a:xfrm>
            <a:off x="-1" y="3051595"/>
            <a:ext cx="8610601" cy="594418"/>
          </a:xfrm>
          <a:prstGeom prst="roundRect">
            <a:avLst>
              <a:gd name="adj" fmla="val 32618"/>
            </a:avLst>
          </a:prstGeom>
          <a:solidFill>
            <a:schemeClr val="accent3"/>
          </a:solidFill>
          <a:ln w="28575">
            <a:solidFill>
              <a:schemeClr val="bg1"/>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ctr">
              <a:lnSpc>
                <a:spcPct val="125000"/>
              </a:lnSpc>
            </a:pPr>
            <a:r>
              <a:rPr lang="en-US" sz="2200" b="1" dirty="0" err="1">
                <a:solidFill>
                  <a:schemeClr val="bg1"/>
                </a:solidFill>
                <a:latin typeface="+mj-lt"/>
                <a:cs typeface="Times New Roman" panose="02020603050405020304" pitchFamily="18" charset="0"/>
              </a:rPr>
              <a:t>Nêu</a:t>
            </a:r>
            <a:r>
              <a:rPr lang="en-US" sz="2200" b="1" dirty="0">
                <a:solidFill>
                  <a:schemeClr val="bg1"/>
                </a:solidFill>
                <a:latin typeface="+mj-lt"/>
                <a:cs typeface="Times New Roman" panose="02020603050405020304" pitchFamily="18" charset="0"/>
              </a:rPr>
              <a:t> </a:t>
            </a:r>
            <a:r>
              <a:rPr lang="en-US" sz="2200" b="1" dirty="0" err="1">
                <a:solidFill>
                  <a:schemeClr val="bg1"/>
                </a:solidFill>
                <a:latin typeface="+mj-lt"/>
                <a:cs typeface="Times New Roman" panose="02020603050405020304" pitchFamily="18" charset="0"/>
              </a:rPr>
              <a:t>ý</a:t>
            </a:r>
            <a:r>
              <a:rPr lang="en-US" sz="2200" b="1" dirty="0">
                <a:solidFill>
                  <a:schemeClr val="bg1"/>
                </a:solidFill>
                <a:latin typeface="+mj-lt"/>
                <a:cs typeface="Times New Roman" panose="02020603050405020304" pitchFamily="18" charset="0"/>
              </a:rPr>
              <a:t> </a:t>
            </a:r>
            <a:r>
              <a:rPr lang="en-US" sz="2200" b="1" dirty="0" err="1">
                <a:solidFill>
                  <a:schemeClr val="bg1"/>
                </a:solidFill>
                <a:latin typeface="+mj-lt"/>
                <a:cs typeface="Times New Roman" panose="02020603050405020304" pitchFamily="18" charset="0"/>
              </a:rPr>
              <a:t>nghĩa</a:t>
            </a:r>
            <a:r>
              <a:rPr lang="en-US" sz="2200" b="1" dirty="0">
                <a:solidFill>
                  <a:schemeClr val="bg1"/>
                </a:solidFill>
                <a:latin typeface="+mj-lt"/>
                <a:cs typeface="Times New Roman" panose="02020603050405020304" pitchFamily="18" charset="0"/>
              </a:rPr>
              <a:t> </a:t>
            </a:r>
            <a:r>
              <a:rPr lang="en-US" sz="2200" b="1" dirty="0" err="1">
                <a:solidFill>
                  <a:schemeClr val="bg1"/>
                </a:solidFill>
                <a:latin typeface="+mj-lt"/>
                <a:cs typeface="Times New Roman" panose="02020603050405020304" pitchFamily="18" charset="0"/>
              </a:rPr>
              <a:t>của</a:t>
            </a:r>
            <a:r>
              <a:rPr lang="en-US" sz="2200" b="1" dirty="0">
                <a:solidFill>
                  <a:schemeClr val="bg1"/>
                </a:solidFill>
                <a:latin typeface="+mj-lt"/>
                <a:cs typeface="Times New Roman" panose="02020603050405020304" pitchFamily="18" charset="0"/>
              </a:rPr>
              <a:t> </a:t>
            </a:r>
            <a:r>
              <a:rPr lang="en-US" sz="2200" b="1" dirty="0" err="1">
                <a:solidFill>
                  <a:schemeClr val="bg1"/>
                </a:solidFill>
                <a:latin typeface="+mj-lt"/>
                <a:cs typeface="Times New Roman" panose="02020603050405020304" pitchFamily="18" charset="0"/>
              </a:rPr>
              <a:t>đa</a:t>
            </a:r>
            <a:r>
              <a:rPr lang="en-US" sz="2200" b="1" dirty="0">
                <a:solidFill>
                  <a:schemeClr val="bg1"/>
                </a:solidFill>
                <a:latin typeface="+mj-lt"/>
                <a:cs typeface="Times New Roman" panose="02020603050405020304" pitchFamily="18" charset="0"/>
              </a:rPr>
              <a:t> </a:t>
            </a:r>
            <a:r>
              <a:rPr lang="en-US" sz="2200" b="1" dirty="0" err="1">
                <a:solidFill>
                  <a:schemeClr val="bg1"/>
                </a:solidFill>
                <a:latin typeface="+mj-lt"/>
                <a:cs typeface="Times New Roman" panose="02020603050405020304" pitchFamily="18" charset="0"/>
              </a:rPr>
              <a:t>dạng</a:t>
            </a:r>
            <a:r>
              <a:rPr lang="en-US" sz="2200" b="1" dirty="0">
                <a:solidFill>
                  <a:schemeClr val="bg1"/>
                </a:solidFill>
                <a:latin typeface="+mj-lt"/>
                <a:cs typeface="Times New Roman" panose="02020603050405020304" pitchFamily="18" charset="0"/>
              </a:rPr>
              <a:t> </a:t>
            </a:r>
            <a:r>
              <a:rPr lang="en-US" sz="2200" b="1" dirty="0" err="1">
                <a:solidFill>
                  <a:schemeClr val="bg1"/>
                </a:solidFill>
                <a:latin typeface="+mj-lt"/>
                <a:cs typeface="Times New Roman" panose="02020603050405020304" pitchFamily="18" charset="0"/>
              </a:rPr>
              <a:t>mã</a:t>
            </a:r>
            <a:r>
              <a:rPr lang="en-US" sz="2200" b="1" dirty="0">
                <a:solidFill>
                  <a:schemeClr val="bg1"/>
                </a:solidFill>
                <a:latin typeface="+mj-lt"/>
                <a:cs typeface="Times New Roman" panose="02020603050405020304" pitchFamily="18" charset="0"/>
              </a:rPr>
              <a:t> di </a:t>
            </a:r>
            <a:r>
              <a:rPr lang="en-US" sz="2200" b="1" dirty="0" err="1">
                <a:solidFill>
                  <a:schemeClr val="bg1"/>
                </a:solidFill>
                <a:latin typeface="+mj-lt"/>
                <a:cs typeface="Times New Roman" panose="02020603050405020304" pitchFamily="18" charset="0"/>
              </a:rPr>
              <a:t>truyền</a:t>
            </a:r>
            <a:r>
              <a:rPr lang="en-US" sz="2200" b="1" dirty="0">
                <a:solidFill>
                  <a:schemeClr val="bg1"/>
                </a:solidFill>
                <a:latin typeface="+mj-lt"/>
                <a:cs typeface="Times New Roman" panose="02020603050405020304" pitchFamily="18" charset="0"/>
              </a:rPr>
              <a:t>.</a:t>
            </a:r>
            <a:endParaRPr lang="vi-VN" sz="22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19793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C82A0F2F-9ED1-7403-A4ED-5AE2A9ECEE71}"/>
              </a:ext>
            </a:extLst>
          </p:cNvPr>
          <p:cNvSpPr/>
          <p:nvPr/>
        </p:nvSpPr>
        <p:spPr>
          <a:xfrm>
            <a:off x="1249593" y="888936"/>
            <a:ext cx="2204198" cy="2910060"/>
          </a:xfrm>
          <a:custGeom>
            <a:avLst/>
            <a:gdLst/>
            <a:ahLst/>
            <a:cxnLst/>
            <a:rect l="l" t="t" r="r" b="b"/>
            <a:pathLst>
              <a:path w="3036579" h="3982399">
                <a:moveTo>
                  <a:pt x="0" y="0"/>
                </a:moveTo>
                <a:lnTo>
                  <a:pt x="3036579" y="0"/>
                </a:lnTo>
                <a:lnTo>
                  <a:pt x="3036579" y="3982399"/>
                </a:lnTo>
                <a:lnTo>
                  <a:pt x="0" y="3982399"/>
                </a:lnTo>
                <a:lnTo>
                  <a:pt x="0" y="0"/>
                </a:lnTo>
                <a:close/>
              </a:path>
            </a:pathLst>
          </a:custGeom>
          <a: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a:blipFill>
        </p:spPr>
      </p:sp>
      <p:sp>
        <p:nvSpPr>
          <p:cNvPr id="23" name="Freeform 2">
            <a:extLst>
              <a:ext uri="{FF2B5EF4-FFF2-40B4-BE49-F238E27FC236}">
                <a16:creationId xmlns:a16="http://schemas.microsoft.com/office/drawing/2014/main" id="{17F57DF4-5A9B-4AAC-E901-1C5752ED0EBE}"/>
              </a:ext>
            </a:extLst>
          </p:cNvPr>
          <p:cNvSpPr/>
          <p:nvPr/>
        </p:nvSpPr>
        <p:spPr>
          <a:xfrm rot="-5400000">
            <a:off x="4381801" y="745739"/>
            <a:ext cx="800837" cy="7126033"/>
          </a:xfrm>
          <a:prstGeom prst="roundRect">
            <a:avLst>
              <a:gd name="adj" fmla="val 17778"/>
            </a:avLst>
          </a:prstGeom>
          <a:blipFill>
            <a:blip r:embed="rId5">
              <a:duotone>
                <a:prstClr val="black"/>
                <a:srgbClr val="D9C3A5">
                  <a:tint val="50000"/>
                  <a:satMod val="180000"/>
                </a:srgbClr>
              </a:duotone>
              <a:extLst>
                <a:ext uri="{BEBA8EAE-BF5A-486C-A8C5-ECC9F3942E4B}">
                  <a14:imgProps xmlns:a14="http://schemas.microsoft.com/office/drawing/2010/main">
                    <a14:imgLayer r:embed="rId6">
                      <a14:imgEffect>
                        <a14:colorTemperature colorTemp="7200"/>
                      </a14:imgEffect>
                      <a14:imgEffect>
                        <a14:brightnessContrast contrast="-40000"/>
                      </a14:imgEffect>
                    </a14:imgLayer>
                  </a14:imgProps>
                </a:ext>
              </a:extLst>
            </a:blip>
            <a:stretch>
              <a:fillRect l="-83333" r="-83333"/>
            </a:stretch>
          </a:blipFill>
        </p:spPr>
      </p:sp>
      <p:sp>
        <p:nvSpPr>
          <p:cNvPr id="24" name="Freeform 2">
            <a:extLst>
              <a:ext uri="{FF2B5EF4-FFF2-40B4-BE49-F238E27FC236}">
                <a16:creationId xmlns:a16="http://schemas.microsoft.com/office/drawing/2014/main" id="{CD3A4A2C-1B0F-D7C8-1024-A9272DD5F096}"/>
              </a:ext>
            </a:extLst>
          </p:cNvPr>
          <p:cNvSpPr/>
          <p:nvPr/>
        </p:nvSpPr>
        <p:spPr>
          <a:xfrm rot="-5400000">
            <a:off x="4291850" y="659703"/>
            <a:ext cx="849093" cy="7097450"/>
          </a:xfrm>
          <a:prstGeom prst="roundRect">
            <a:avLst>
              <a:gd name="adj" fmla="val 17778"/>
            </a:avLst>
          </a:prstGeom>
          <a:solidFill>
            <a:srgbClr val="FCF8E8"/>
          </a:solidFill>
        </p:spPr>
      </p:sp>
      <p:pic>
        <p:nvPicPr>
          <p:cNvPr id="27" name="Picture 26">
            <a:extLst>
              <a:ext uri="{FF2B5EF4-FFF2-40B4-BE49-F238E27FC236}">
                <a16:creationId xmlns:a16="http://schemas.microsoft.com/office/drawing/2014/main" id="{D24CEC23-8869-F966-A68F-9E021A842A32}"/>
              </a:ext>
            </a:extLst>
          </p:cNvPr>
          <p:cNvPicPr>
            <a:picLocks noChangeAspect="1"/>
          </p:cNvPicPr>
          <p:nvPr/>
        </p:nvPicPr>
        <p:blipFill>
          <a:blip r:embed="rId7"/>
          <a:stretch>
            <a:fillRect/>
          </a:stretch>
        </p:blipFill>
        <p:spPr>
          <a:xfrm>
            <a:off x="904347" y="3851975"/>
            <a:ext cx="610151" cy="648286"/>
          </a:xfrm>
          <a:prstGeom prst="rect">
            <a:avLst/>
          </a:prstGeom>
        </p:spPr>
      </p:pic>
      <p:sp>
        <p:nvSpPr>
          <p:cNvPr id="17" name="Freeform 8">
            <a:extLst>
              <a:ext uri="{FF2B5EF4-FFF2-40B4-BE49-F238E27FC236}">
                <a16:creationId xmlns:a16="http://schemas.microsoft.com/office/drawing/2014/main" id="{4610C54D-9B3F-A2F3-8262-057057BBA774}"/>
              </a:ext>
            </a:extLst>
          </p:cNvPr>
          <p:cNvSpPr/>
          <p:nvPr/>
        </p:nvSpPr>
        <p:spPr>
          <a:xfrm rot="14983653">
            <a:off x="7687717" y="-324022"/>
            <a:ext cx="1617164" cy="1573060"/>
          </a:xfrm>
          <a:custGeom>
            <a:avLst/>
            <a:gdLst/>
            <a:ahLst/>
            <a:cxnLst/>
            <a:rect l="l" t="t" r="r" b="b"/>
            <a:pathLst>
              <a:path w="3234328" h="3146119">
                <a:moveTo>
                  <a:pt x="0" y="0"/>
                </a:moveTo>
                <a:lnTo>
                  <a:pt x="3234328" y="0"/>
                </a:lnTo>
                <a:lnTo>
                  <a:pt x="3234328" y="3146120"/>
                </a:lnTo>
                <a:lnTo>
                  <a:pt x="0" y="31461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800"/>
          </a:p>
        </p:txBody>
      </p:sp>
      <p:sp>
        <p:nvSpPr>
          <p:cNvPr id="15" name="Freeform 9">
            <a:extLst>
              <a:ext uri="{FF2B5EF4-FFF2-40B4-BE49-F238E27FC236}">
                <a16:creationId xmlns:a16="http://schemas.microsoft.com/office/drawing/2014/main" id="{E48A65B3-38E8-9032-B010-67A70306EA61}"/>
              </a:ext>
            </a:extLst>
          </p:cNvPr>
          <p:cNvSpPr/>
          <p:nvPr/>
        </p:nvSpPr>
        <p:spPr>
          <a:xfrm rot="6575182">
            <a:off x="-457199" y="-552449"/>
            <a:ext cx="2008341" cy="2254261"/>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4">
            <a:extLst>
              <a:ext uri="{FF2B5EF4-FFF2-40B4-BE49-F238E27FC236}">
                <a16:creationId xmlns:a16="http://schemas.microsoft.com/office/drawing/2014/main" id="{61151ECA-034B-A9DE-3535-75EDC031CCB4}"/>
              </a:ext>
            </a:extLst>
          </p:cNvPr>
          <p:cNvSpPr/>
          <p:nvPr/>
        </p:nvSpPr>
        <p:spPr>
          <a:xfrm rot="17549445" flipV="1">
            <a:off x="8052220" y="4251616"/>
            <a:ext cx="1294164" cy="972947"/>
          </a:xfrm>
          <a:custGeom>
            <a:avLst/>
            <a:gdLst/>
            <a:ahLst/>
            <a:cxnLst/>
            <a:rect l="l" t="t" r="r" b="b"/>
            <a:pathLst>
              <a:path w="4227390" h="3428029">
                <a:moveTo>
                  <a:pt x="0" y="0"/>
                </a:moveTo>
                <a:lnTo>
                  <a:pt x="4227390" y="0"/>
                </a:lnTo>
                <a:lnTo>
                  <a:pt x="4227390" y="3428029"/>
                </a:lnTo>
                <a:lnTo>
                  <a:pt x="0" y="34280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6" name="Freeform 4">
            <a:extLst>
              <a:ext uri="{FF2B5EF4-FFF2-40B4-BE49-F238E27FC236}">
                <a16:creationId xmlns:a16="http://schemas.microsoft.com/office/drawing/2014/main" id="{FC7D6098-9C69-543F-68A1-C05C05E0EBFE}"/>
              </a:ext>
            </a:extLst>
          </p:cNvPr>
          <p:cNvSpPr/>
          <p:nvPr/>
        </p:nvSpPr>
        <p:spPr>
          <a:xfrm flipV="1">
            <a:off x="-215316" y="4401346"/>
            <a:ext cx="1294164" cy="972947"/>
          </a:xfrm>
          <a:custGeom>
            <a:avLst/>
            <a:gdLst/>
            <a:ahLst/>
            <a:cxnLst/>
            <a:rect l="l" t="t" r="r" b="b"/>
            <a:pathLst>
              <a:path w="4227390" h="3428029">
                <a:moveTo>
                  <a:pt x="0" y="0"/>
                </a:moveTo>
                <a:lnTo>
                  <a:pt x="4227390" y="0"/>
                </a:lnTo>
                <a:lnTo>
                  <a:pt x="4227390" y="3428029"/>
                </a:lnTo>
                <a:lnTo>
                  <a:pt x="0" y="34280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9">
            <a:extLst>
              <a:ext uri="{FF2B5EF4-FFF2-40B4-BE49-F238E27FC236}">
                <a16:creationId xmlns:a16="http://schemas.microsoft.com/office/drawing/2014/main" id="{7BCFEAA7-D6EF-DE8D-256B-3C591C1C5F60}"/>
              </a:ext>
            </a:extLst>
          </p:cNvPr>
          <p:cNvSpPr/>
          <p:nvPr/>
        </p:nvSpPr>
        <p:spPr>
          <a:xfrm rot="6541584">
            <a:off x="8475510" y="1295654"/>
            <a:ext cx="1464752" cy="1489384"/>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a:extLst>
              <a:ext uri="{FF2B5EF4-FFF2-40B4-BE49-F238E27FC236}">
                <a16:creationId xmlns:a16="http://schemas.microsoft.com/office/drawing/2014/main" id="{51CF3CEF-0429-296B-CF96-BDAE80DC1C70}"/>
              </a:ext>
            </a:extLst>
          </p:cNvPr>
          <p:cNvSpPr/>
          <p:nvPr/>
        </p:nvSpPr>
        <p:spPr>
          <a:xfrm rot="541606">
            <a:off x="-576591" y="1608818"/>
            <a:ext cx="1262531" cy="1228099"/>
          </a:xfrm>
          <a:custGeom>
            <a:avLst/>
            <a:gdLst/>
            <a:ahLst/>
            <a:cxnLst/>
            <a:rect l="l" t="t" r="r" b="b"/>
            <a:pathLst>
              <a:path w="1700052" h="1653687">
                <a:moveTo>
                  <a:pt x="0" y="0"/>
                </a:moveTo>
                <a:lnTo>
                  <a:pt x="1700052" y="0"/>
                </a:lnTo>
                <a:lnTo>
                  <a:pt x="1700052" y="1653688"/>
                </a:lnTo>
                <a:lnTo>
                  <a:pt x="0" y="16536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2" name="TextBox 21">
            <a:extLst>
              <a:ext uri="{FF2B5EF4-FFF2-40B4-BE49-F238E27FC236}">
                <a16:creationId xmlns:a16="http://schemas.microsoft.com/office/drawing/2014/main" id="{82D509A6-99F6-8E70-6B0D-D5E931FFCD8E}"/>
              </a:ext>
            </a:extLst>
          </p:cNvPr>
          <p:cNvSpPr txBox="1"/>
          <p:nvPr/>
        </p:nvSpPr>
        <p:spPr>
          <a:xfrm>
            <a:off x="1566030" y="3875196"/>
            <a:ext cx="6673625" cy="707886"/>
          </a:xfrm>
          <a:prstGeom prst="rect">
            <a:avLst/>
          </a:prstGeom>
          <a:noFill/>
        </p:spPr>
        <p:txBody>
          <a:bodyPr wrap="square">
            <a:spAutoFit/>
          </a:bodyPr>
          <a:lstStyle/>
          <a:p>
            <a:pPr algn="just"/>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Phân</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tử</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mRNA </a:t>
            </a:r>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sao</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chép</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thông</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tin di </a:t>
            </a:r>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truyền</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trên</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phân</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tử</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DNA </a:t>
            </a:r>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nhằm</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mục</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đích</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2000" dirty="0" err="1">
                <a:latin typeface="#9Slide03 Noto Sans" panose="020B0502040504020204" pitchFamily="34" charset="0"/>
                <a:ea typeface="#9Slide03 Noto Sans" panose="020B0502040504020204" pitchFamily="34" charset="0"/>
                <a:cs typeface="#9Slide03 Noto Sans" panose="020B0502040504020204" pitchFamily="34" charset="0"/>
              </a:rPr>
              <a:t>gì</a:t>
            </a:r>
            <a:r>
              <a:rPr lang="en-US" sz="2000" dirty="0">
                <a:latin typeface="#9Slide03 Noto Sans" panose="020B0502040504020204" pitchFamily="34" charset="0"/>
                <a:ea typeface="#9Slide03 Noto Sans" panose="020B0502040504020204" pitchFamily="34" charset="0"/>
                <a:cs typeface="#9Slide03 Noto Sans" panose="020B0502040504020204" pitchFamily="34" charset="0"/>
              </a:rPr>
              <a:t>? </a:t>
            </a:r>
          </a:p>
        </p:txBody>
      </p:sp>
      <p:pic>
        <p:nvPicPr>
          <p:cNvPr id="30" name="Picture 29">
            <a:extLst>
              <a:ext uri="{FF2B5EF4-FFF2-40B4-BE49-F238E27FC236}">
                <a16:creationId xmlns:a16="http://schemas.microsoft.com/office/drawing/2014/main" id="{38C7C4D1-01F1-3F28-1E7F-D73B6A635E3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0791" t="-1193" r="37336" b="1193"/>
          <a:stretch/>
        </p:blipFill>
        <p:spPr>
          <a:xfrm>
            <a:off x="6712114" y="571748"/>
            <a:ext cx="916623" cy="2647823"/>
          </a:xfrm>
          <a:prstGeom prst="rect">
            <a:avLst/>
          </a:prstGeom>
        </p:spPr>
      </p:pic>
      <p:sp>
        <p:nvSpPr>
          <p:cNvPr id="2" name="Arrow: Right 1">
            <a:extLst>
              <a:ext uri="{FF2B5EF4-FFF2-40B4-BE49-F238E27FC236}">
                <a16:creationId xmlns:a16="http://schemas.microsoft.com/office/drawing/2014/main" id="{1AF403A5-C72E-D0B8-6258-25B991FA618C}"/>
              </a:ext>
            </a:extLst>
          </p:cNvPr>
          <p:cNvSpPr/>
          <p:nvPr/>
        </p:nvSpPr>
        <p:spPr>
          <a:xfrm>
            <a:off x="5468279" y="1740090"/>
            <a:ext cx="1142517" cy="683805"/>
          </a:xfrm>
          <a:prstGeom prst="rightArrow">
            <a:avLst/>
          </a:prstGeom>
          <a:solidFill>
            <a:srgbClr val="ECDCC8"/>
          </a:solidFill>
          <a:ln>
            <a:solidFill>
              <a:srgbClr val="ECD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Box 3">
            <a:extLst>
              <a:ext uri="{FF2B5EF4-FFF2-40B4-BE49-F238E27FC236}">
                <a16:creationId xmlns:a16="http://schemas.microsoft.com/office/drawing/2014/main" id="{2EA52EB0-A21E-F697-96A2-CCC947FAFAEF}"/>
              </a:ext>
            </a:extLst>
          </p:cNvPr>
          <p:cNvSpPr txBox="1"/>
          <p:nvPr/>
        </p:nvSpPr>
        <p:spPr>
          <a:xfrm>
            <a:off x="6509479" y="3175212"/>
            <a:ext cx="1492819" cy="369332"/>
          </a:xfrm>
          <a:prstGeom prst="rect">
            <a:avLst/>
          </a:prstGeom>
        </p:spPr>
        <p:txBody>
          <a:bodyPr wrap="square" lIns="0" tIns="0" rIns="0" bIns="0" rtlCol="0" anchor="t">
            <a:spAutoFit/>
          </a:bodyPr>
          <a:lstStyle/>
          <a:p>
            <a:pPr algn="ctr"/>
            <a:r>
              <a:rPr lang="en-US" sz="2400" dirty="0">
                <a:latin typeface="#9Slide03 Noto Sans" panose="020B0502040504020204" pitchFamily="34" charset="0"/>
                <a:ea typeface="#9Slide03 Noto Sans" panose="020B0502040504020204" pitchFamily="34" charset="0"/>
                <a:cs typeface="#9Slide03 Noto Sans" panose="020B0502040504020204" pitchFamily="34" charset="0"/>
              </a:rPr>
              <a:t>mRNA</a:t>
            </a:r>
          </a:p>
        </p:txBody>
      </p:sp>
      <p:pic>
        <p:nvPicPr>
          <p:cNvPr id="4" name="Picture 3">
            <a:extLst>
              <a:ext uri="{FF2B5EF4-FFF2-40B4-BE49-F238E27FC236}">
                <a16:creationId xmlns:a16="http://schemas.microsoft.com/office/drawing/2014/main" id="{A1999877-0EA5-C14D-A6D8-D637DDEF2693}"/>
              </a:ext>
            </a:extLst>
          </p:cNvPr>
          <p:cNvPicPr>
            <a:picLocks noChangeAspect="1"/>
          </p:cNvPicPr>
          <p:nvPr/>
        </p:nvPicPr>
        <p:blipFill>
          <a:blip r:embed="rId17"/>
          <a:stretch>
            <a:fillRect/>
          </a:stretch>
        </p:blipFill>
        <p:spPr>
          <a:xfrm>
            <a:off x="3127453" y="583405"/>
            <a:ext cx="2513100" cy="3010472"/>
          </a:xfrm>
          <a:prstGeom prst="rect">
            <a:avLst/>
          </a:prstGeom>
        </p:spPr>
      </p:pic>
      <p:sp>
        <p:nvSpPr>
          <p:cNvPr id="5" name="TextBox 4">
            <a:extLst>
              <a:ext uri="{FF2B5EF4-FFF2-40B4-BE49-F238E27FC236}">
                <a16:creationId xmlns:a16="http://schemas.microsoft.com/office/drawing/2014/main" id="{85EB14E1-1425-6A43-B650-EDC63F22E08C}"/>
              </a:ext>
            </a:extLst>
          </p:cNvPr>
          <p:cNvSpPr txBox="1"/>
          <p:nvPr/>
        </p:nvSpPr>
        <p:spPr>
          <a:xfrm>
            <a:off x="4482790" y="192359"/>
            <a:ext cx="2299940" cy="369332"/>
          </a:xfrm>
          <a:prstGeom prst="rect">
            <a:avLst/>
          </a:prstGeom>
          <a:noFill/>
        </p:spPr>
        <p:txBody>
          <a:bodyPr wrap="square" rtlCol="0">
            <a:spAutoFit/>
          </a:bodyPr>
          <a:lstStyle/>
          <a:p>
            <a:pPr algn="ctr"/>
            <a:r>
              <a:rPr lang="en-VN" sz="1800" dirty="0"/>
              <a:t>Quá trình phiên mã</a:t>
            </a:r>
          </a:p>
        </p:txBody>
      </p:sp>
    </p:spTree>
    <p:extLst>
      <p:ext uri="{BB962C8B-B14F-4D97-AF65-F5344CB8AC3E}">
        <p14:creationId xmlns:p14="http://schemas.microsoft.com/office/powerpoint/2010/main" val="371903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animBg="1"/>
      <p:bldP spid="31" grpId="0"/>
      <p:bldP spid="31" grpId="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D87199-F9CA-21D4-8C32-CE2B9EAA1004}"/>
              </a:ext>
            </a:extLst>
          </p:cNvPr>
          <p:cNvSpPr>
            <a:spLocks noGrp="1"/>
          </p:cNvSpPr>
          <p:nvPr>
            <p:ph type="sldNum" sz="quarter" idx="12"/>
          </p:nvPr>
        </p:nvSpPr>
        <p:spPr/>
        <p:txBody>
          <a:bodyPr/>
          <a:lstStyle/>
          <a:p>
            <a:fld id="{C263D6C4-4840-40CC-AC84-17E24B3B7BDE}" type="slidenum">
              <a:rPr lang="en-US" noProof="0" smtClean="0"/>
              <a:pPr/>
              <a:t>20</a:t>
            </a:fld>
            <a:endParaRPr lang="en-US" noProof="0" dirty="0"/>
          </a:p>
        </p:txBody>
      </p:sp>
      <p:pic>
        <p:nvPicPr>
          <p:cNvPr id="2056" name="Picture 8" descr="Codetta Program Deciphers Genetic Code in 250,000 Genomes | HHMI">
            <a:extLst>
              <a:ext uri="{FF2B5EF4-FFF2-40B4-BE49-F238E27FC236}">
                <a16:creationId xmlns:a16="http://schemas.microsoft.com/office/drawing/2014/main" id="{600F23F6-7083-5800-0BEF-1FB6A99B9F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0"/>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DCA14C-B7DD-9FB8-7415-F9450EE2A5F8}"/>
              </a:ext>
            </a:extLst>
          </p:cNvPr>
          <p:cNvSpPr txBox="1"/>
          <p:nvPr/>
        </p:nvSpPr>
        <p:spPr>
          <a:xfrm>
            <a:off x="167242" y="2822675"/>
            <a:ext cx="8809515" cy="2199327"/>
          </a:xfrm>
          <a:prstGeom prst="roundRect">
            <a:avLst>
              <a:gd name="adj" fmla="val 5692"/>
            </a:avLst>
          </a:prstGeom>
          <a:solidFill>
            <a:srgbClr val="FEF8D8"/>
          </a:solidFill>
          <a:ln w="28575">
            <a:solidFill>
              <a:schemeClr val="tx1"/>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defPPr>
              <a:defRPr lang="en-US"/>
            </a:defPPr>
            <a:lvl1pPr algn="just">
              <a:lnSpc>
                <a:spcPct val="125000"/>
              </a:lnSpc>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vi-VN" sz="1800"/>
              <a:t>Trả lời:</a:t>
            </a:r>
          </a:p>
          <a:p>
            <a:r>
              <a:rPr lang="en-US" sz="1800">
                <a:latin typeface="Times New Roman" panose="02020603050405020304" pitchFamily="18" charset="0"/>
                <a:cs typeface="Times New Roman" panose="02020603050405020304" pitchFamily="18" charset="0"/>
              </a:rPr>
              <a:t>2. </a:t>
            </a:r>
            <a:r>
              <a:rPr lang="vi-VN" sz="1800">
                <a:latin typeface="Times New Roman" panose="02020603050405020304" pitchFamily="18" charset="0"/>
                <a:cs typeface="Times New Roman" panose="02020603050405020304" pitchFamily="18" charset="0"/>
              </a:rPr>
              <a:t>Ý nghĩa của đa dạng mã di truyền: </a:t>
            </a:r>
            <a:r>
              <a:rPr lang="vi-VN" sz="1800" b="0">
                <a:latin typeface="Times New Roman" panose="02020603050405020304" pitchFamily="18" charset="0"/>
                <a:cs typeface="Times New Roman" panose="02020603050405020304" pitchFamily="18" charset="0"/>
              </a:rPr>
              <a:t>Mã di truyền đa dạng (64 mã di truyền) quy định 20 loại amino acid dẫn đến hiện tượng nhiều mã di truyền cùng mã hóa một amino aicd. Điều này có ý nghĩa trong trường hợp đột biến. Đột biến điểm thay thế một cặp nucleotide dẫn đến thay đổi mã bộ ba tương ứng. Trong trường hợp bộ ba ban đầu và bộ ba sau đột biến cùng quy định một amino aicd thì thành phần cấu trúc và chức năng của protein không bị thay đổi.</a:t>
            </a:r>
          </a:p>
        </p:txBody>
      </p:sp>
    </p:spTree>
    <p:extLst>
      <p:ext uri="{BB962C8B-B14F-4D97-AF65-F5344CB8AC3E}">
        <p14:creationId xmlns:p14="http://schemas.microsoft.com/office/powerpoint/2010/main" val="40588695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a:extLst>
              <a:ext uri="{FF2B5EF4-FFF2-40B4-BE49-F238E27FC236}">
                <a16:creationId xmlns:a16="http://schemas.microsoft.com/office/drawing/2014/main" id="{6554057C-74C9-F90A-96B2-44E931627937}"/>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cxnSp>
        <p:nvCxnSpPr>
          <p:cNvPr id="7" name="Straight Connector 6">
            <a:extLst>
              <a:ext uri="{FF2B5EF4-FFF2-40B4-BE49-F238E27FC236}">
                <a16:creationId xmlns:a16="http://schemas.microsoft.com/office/drawing/2014/main" id="{2950DA29-D14E-7B99-6A45-7A1481D17197}"/>
              </a:ext>
            </a:extLst>
          </p:cNvPr>
          <p:cNvCxnSpPr>
            <a:stCxn id="5" idx="6"/>
            <a:endCxn id="39" idx="1"/>
          </p:cNvCxnSpPr>
          <p:nvPr/>
        </p:nvCxnSpPr>
        <p:spPr>
          <a:xfrm>
            <a:off x="3184645" y="3982163"/>
            <a:ext cx="432685"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E5B5177-268B-299D-8A42-67DB7E705D0D}"/>
              </a:ext>
            </a:extLst>
          </p:cNvPr>
          <p:cNvCxnSpPr>
            <a:cxnSpLocks/>
            <a:stCxn id="39" idx="3"/>
          </p:cNvCxnSpPr>
          <p:nvPr/>
        </p:nvCxnSpPr>
        <p:spPr>
          <a:xfrm flipV="1">
            <a:off x="4301701" y="3982161"/>
            <a:ext cx="550584" cy="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8823D9A-F4BC-5FA0-D625-530A25863B09}"/>
              </a:ext>
            </a:extLst>
          </p:cNvPr>
          <p:cNvCxnSpPr>
            <a:cxnSpLocks/>
          </p:cNvCxnSpPr>
          <p:nvPr/>
        </p:nvCxnSpPr>
        <p:spPr>
          <a:xfrm flipV="1">
            <a:off x="5410200" y="3982161"/>
            <a:ext cx="550584" cy="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9F824AC0-3718-B493-AA85-AB62AC693C92}"/>
              </a:ext>
            </a:extLst>
          </p:cNvPr>
          <p:cNvSpPr/>
          <p:nvPr/>
        </p:nvSpPr>
        <p:spPr>
          <a:xfrm>
            <a:off x="5903402" y="3629033"/>
            <a:ext cx="684371" cy="684371"/>
          </a:xfrm>
          <a:prstGeom prst="roundRect">
            <a:avLst/>
          </a:prstGeom>
          <a:solidFill>
            <a:schemeClr val="accent5">
              <a:lumMod val="75000"/>
            </a:schemeClr>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TextBox 3"/>
          <p:cNvSpPr txBox="1"/>
          <p:nvPr/>
        </p:nvSpPr>
        <p:spPr>
          <a:xfrm>
            <a:off x="152400" y="133253"/>
            <a:ext cx="7784412" cy="1447897"/>
          </a:xfrm>
          <a:prstGeom prst="rect">
            <a:avLst/>
          </a:prstGeom>
        </p:spPr>
        <p:txBody>
          <a:bodyPr wrap="square" lIns="0" tIns="0" rIns="0" bIns="0" rtlCol="0" anchor="t">
            <a:spAutoFit/>
          </a:bodyPr>
          <a:lstStyle/>
          <a:p>
            <a:pPr>
              <a:lnSpc>
                <a:spcPts val="6160"/>
              </a:lnSpc>
            </a:pPr>
            <a:r>
              <a:rPr lang="en-US" sz="2600" dirty="0">
                <a:solidFill>
                  <a:srgbClr val="023276"/>
                </a:solidFill>
                <a:latin typeface="#9Slide03 Bebas Neue ZSmall" panose="020B0606020202050201" pitchFamily="34" charset="0"/>
              </a:rPr>
              <a:t>II. </a:t>
            </a:r>
            <a:r>
              <a:rPr lang="en-US" sz="2600" dirty="0" err="1">
                <a:solidFill>
                  <a:srgbClr val="023276"/>
                </a:solidFill>
                <a:latin typeface="#9Slide03 Bebas Neue ZSmall" panose="020B0606020202050201" pitchFamily="34" charset="0"/>
              </a:rPr>
              <a:t>Mã</a:t>
            </a:r>
            <a:r>
              <a:rPr lang="en-US" sz="2600" dirty="0">
                <a:solidFill>
                  <a:srgbClr val="023276"/>
                </a:solidFill>
                <a:latin typeface="#9Slide03 Bebas Neue ZSmall" panose="020B0606020202050201" pitchFamily="34" charset="0"/>
              </a:rPr>
              <a:t> di </a:t>
            </a:r>
            <a:r>
              <a:rPr lang="en-US" sz="2600" dirty="0" err="1">
                <a:solidFill>
                  <a:srgbClr val="023276"/>
                </a:solidFill>
                <a:latin typeface="#9Slide03 Bebas Neue ZSmall" panose="020B0606020202050201" pitchFamily="34" charset="0"/>
              </a:rPr>
              <a:t>truyền</a:t>
            </a:r>
            <a:r>
              <a:rPr lang="en-US" sz="2600" dirty="0">
                <a:solidFill>
                  <a:srgbClr val="023276"/>
                </a:solidFill>
                <a:latin typeface="#9Slide03 Bebas Neue ZSmall" panose="020B0606020202050201" pitchFamily="34" charset="0"/>
              </a:rPr>
              <a:t> </a:t>
            </a:r>
            <a:r>
              <a:rPr lang="en-US" sz="2600" dirty="0" err="1">
                <a:solidFill>
                  <a:srgbClr val="023276"/>
                </a:solidFill>
                <a:latin typeface="#9Slide03 Bebas Neue ZSmall" panose="020B0606020202050201" pitchFamily="34" charset="0"/>
              </a:rPr>
              <a:t>quy</a:t>
            </a:r>
            <a:r>
              <a:rPr lang="en-US" sz="2600" dirty="0">
                <a:solidFill>
                  <a:srgbClr val="023276"/>
                </a:solidFill>
                <a:latin typeface="#9Slide03 Bebas Neue ZSmall" panose="020B0606020202050201" pitchFamily="34" charset="0"/>
              </a:rPr>
              <a:t> </a:t>
            </a:r>
            <a:r>
              <a:rPr lang="en-US" sz="2600" dirty="0" err="1">
                <a:solidFill>
                  <a:srgbClr val="023276"/>
                </a:solidFill>
                <a:latin typeface="#9Slide03 Bebas Neue ZSmall" panose="020B0606020202050201" pitchFamily="34" charset="0"/>
              </a:rPr>
              <a:t>định</a:t>
            </a:r>
            <a:r>
              <a:rPr lang="en-US" sz="2600" dirty="0">
                <a:solidFill>
                  <a:srgbClr val="023276"/>
                </a:solidFill>
                <a:latin typeface="#9Slide03 Bebas Neue ZSmall" panose="020B0606020202050201" pitchFamily="34" charset="0"/>
              </a:rPr>
              <a:t> </a:t>
            </a:r>
            <a:r>
              <a:rPr lang="en-US" sz="2600" dirty="0" err="1">
                <a:solidFill>
                  <a:srgbClr val="023276"/>
                </a:solidFill>
                <a:latin typeface="#9Slide03 Bebas Neue ZSmall" panose="020B0606020202050201" pitchFamily="34" charset="0"/>
              </a:rPr>
              <a:t>thành</a:t>
            </a:r>
            <a:r>
              <a:rPr lang="en-US" sz="2600" dirty="0">
                <a:solidFill>
                  <a:srgbClr val="023276"/>
                </a:solidFill>
                <a:latin typeface="#9Slide03 Bebas Neue ZSmall" panose="020B0606020202050201" pitchFamily="34" charset="0"/>
              </a:rPr>
              <a:t> </a:t>
            </a:r>
            <a:r>
              <a:rPr lang="en-US" sz="2600" dirty="0" err="1">
                <a:solidFill>
                  <a:srgbClr val="023276"/>
                </a:solidFill>
                <a:latin typeface="#9Slide03 Bebas Neue ZSmall" panose="020B0606020202050201" pitchFamily="34" charset="0"/>
              </a:rPr>
              <a:t>phần</a:t>
            </a:r>
            <a:r>
              <a:rPr lang="en-US" sz="2600" dirty="0">
                <a:solidFill>
                  <a:srgbClr val="023276"/>
                </a:solidFill>
                <a:latin typeface="#9Slide03 Bebas Neue ZSmall" panose="020B0606020202050201" pitchFamily="34" charset="0"/>
              </a:rPr>
              <a:t> </a:t>
            </a:r>
            <a:r>
              <a:rPr lang="en-US" sz="2600" dirty="0" err="1">
                <a:solidFill>
                  <a:srgbClr val="023276"/>
                </a:solidFill>
                <a:latin typeface="#9Slide03 Bebas Neue ZSmall" panose="020B0606020202050201" pitchFamily="34" charset="0"/>
              </a:rPr>
              <a:t>hóa</a:t>
            </a:r>
            <a:r>
              <a:rPr lang="en-US" sz="2600" dirty="0">
                <a:solidFill>
                  <a:srgbClr val="023276"/>
                </a:solidFill>
                <a:latin typeface="#9Slide03 Bebas Neue ZSmall" panose="020B0606020202050201" pitchFamily="34" charset="0"/>
              </a:rPr>
              <a:t> </a:t>
            </a:r>
            <a:r>
              <a:rPr lang="en-US" sz="2600" dirty="0" err="1">
                <a:solidFill>
                  <a:srgbClr val="023276"/>
                </a:solidFill>
                <a:latin typeface="#9Slide03 Bebas Neue ZSmall" panose="020B0606020202050201" pitchFamily="34" charset="0"/>
              </a:rPr>
              <a:t>học</a:t>
            </a:r>
            <a:r>
              <a:rPr lang="en-US" sz="2600" dirty="0">
                <a:solidFill>
                  <a:srgbClr val="023276"/>
                </a:solidFill>
                <a:latin typeface="#9Slide03 Bebas Neue ZSmall" panose="020B0606020202050201" pitchFamily="34" charset="0"/>
              </a:rPr>
              <a:t> </a:t>
            </a:r>
            <a:r>
              <a:rPr lang="en-US" sz="2600" dirty="0" err="1">
                <a:solidFill>
                  <a:srgbClr val="023276"/>
                </a:solidFill>
                <a:latin typeface="#9Slide03 Bebas Neue ZSmall" panose="020B0606020202050201" pitchFamily="34" charset="0"/>
              </a:rPr>
              <a:t>và</a:t>
            </a:r>
            <a:r>
              <a:rPr lang="en-US" sz="2600" dirty="0">
                <a:solidFill>
                  <a:srgbClr val="023276"/>
                </a:solidFill>
                <a:latin typeface="#9Slide03 Bebas Neue ZSmall" panose="020B0606020202050201" pitchFamily="34" charset="0"/>
              </a:rPr>
              <a:t> </a:t>
            </a:r>
            <a:r>
              <a:rPr lang="en-US" sz="2600" dirty="0" err="1">
                <a:solidFill>
                  <a:srgbClr val="023276"/>
                </a:solidFill>
                <a:latin typeface="#9Slide03 Bebas Neue ZSmall" panose="020B0606020202050201" pitchFamily="34" charset="0"/>
              </a:rPr>
              <a:t>cấu</a:t>
            </a:r>
            <a:r>
              <a:rPr lang="en-US" sz="2600" dirty="0">
                <a:solidFill>
                  <a:srgbClr val="023276"/>
                </a:solidFill>
                <a:latin typeface="#9Slide03 Bebas Neue ZSmall" panose="020B0606020202050201" pitchFamily="34" charset="0"/>
              </a:rPr>
              <a:t> </a:t>
            </a:r>
            <a:r>
              <a:rPr lang="en-US" sz="2600" dirty="0" err="1">
                <a:solidFill>
                  <a:srgbClr val="023276"/>
                </a:solidFill>
                <a:latin typeface="#9Slide03 Bebas Neue ZSmall" panose="020B0606020202050201" pitchFamily="34" charset="0"/>
              </a:rPr>
              <a:t>trúc</a:t>
            </a:r>
            <a:r>
              <a:rPr lang="en-US" sz="2600" dirty="0">
                <a:solidFill>
                  <a:srgbClr val="023276"/>
                </a:solidFill>
                <a:latin typeface="#9Slide03 Bebas Neue ZSmall" panose="020B0606020202050201" pitchFamily="34" charset="0"/>
              </a:rPr>
              <a:t> </a:t>
            </a:r>
            <a:r>
              <a:rPr lang="en-US" sz="2600" dirty="0" err="1">
                <a:solidFill>
                  <a:srgbClr val="023276"/>
                </a:solidFill>
                <a:latin typeface="#9Slide03 Bebas Neue ZSmall" panose="020B0606020202050201" pitchFamily="34" charset="0"/>
              </a:rPr>
              <a:t>của</a:t>
            </a:r>
            <a:r>
              <a:rPr lang="en-US" sz="2600" dirty="0">
                <a:solidFill>
                  <a:srgbClr val="023276"/>
                </a:solidFill>
                <a:latin typeface="#9Slide03 Bebas Neue ZSmall" panose="020B0606020202050201" pitchFamily="34" charset="0"/>
              </a:rPr>
              <a:t> protein</a:t>
            </a:r>
          </a:p>
          <a:p>
            <a:pPr>
              <a:lnSpc>
                <a:spcPts val="6160"/>
              </a:lnSpc>
            </a:pPr>
            <a:endParaRPr lang="en-US" sz="2600" dirty="0">
              <a:solidFill>
                <a:srgbClr val="023276"/>
              </a:solidFill>
              <a:latin typeface="#9Slide03 Bebas Neue ZSmall" panose="020B0606020202050201" pitchFamily="34" charset="0"/>
            </a:endParaRPr>
          </a:p>
        </p:txBody>
      </p:sp>
      <p:pic>
        <p:nvPicPr>
          <p:cNvPr id="23" name="Picture 22">
            <a:extLst>
              <a:ext uri="{FF2B5EF4-FFF2-40B4-BE49-F238E27FC236}">
                <a16:creationId xmlns:a16="http://schemas.microsoft.com/office/drawing/2014/main" id="{A32C4EF9-75E3-AA54-A5E7-2711F4B76C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33" b="10000"/>
          <a:stretch/>
        </p:blipFill>
        <p:spPr>
          <a:xfrm rot="20515581">
            <a:off x="9567627" y="-401000"/>
            <a:ext cx="5411068" cy="6030116"/>
          </a:xfrm>
          <a:prstGeom prst="rect">
            <a:avLst/>
          </a:prstGeom>
        </p:spPr>
      </p:pic>
      <p:sp>
        <p:nvSpPr>
          <p:cNvPr id="24" name="Freeform 9">
            <a:extLst>
              <a:ext uri="{FF2B5EF4-FFF2-40B4-BE49-F238E27FC236}">
                <a16:creationId xmlns:a16="http://schemas.microsoft.com/office/drawing/2014/main" id="{56E16EC0-52D2-A134-9A6A-B7C5950FF962}"/>
              </a:ext>
            </a:extLst>
          </p:cNvPr>
          <p:cNvSpPr/>
          <p:nvPr/>
        </p:nvSpPr>
        <p:spPr>
          <a:xfrm rot="21322278">
            <a:off x="6982374" y="-3216345"/>
            <a:ext cx="2536444" cy="2847029"/>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9">
            <a:extLst>
              <a:ext uri="{FF2B5EF4-FFF2-40B4-BE49-F238E27FC236}">
                <a16:creationId xmlns:a16="http://schemas.microsoft.com/office/drawing/2014/main" id="{6EEF5118-16E0-9924-D87F-C83928A18D17}"/>
              </a:ext>
            </a:extLst>
          </p:cNvPr>
          <p:cNvSpPr/>
          <p:nvPr/>
        </p:nvSpPr>
        <p:spPr>
          <a:xfrm rot="17716120">
            <a:off x="9047582" y="5466559"/>
            <a:ext cx="1757770" cy="1973007"/>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3">
            <a:extLst>
              <a:ext uri="{FF2B5EF4-FFF2-40B4-BE49-F238E27FC236}">
                <a16:creationId xmlns:a16="http://schemas.microsoft.com/office/drawing/2014/main" id="{88C3D5D7-D603-E69D-4A5C-F3813D75A2F9}"/>
              </a:ext>
            </a:extLst>
          </p:cNvPr>
          <p:cNvSpPr txBox="1"/>
          <p:nvPr/>
        </p:nvSpPr>
        <p:spPr>
          <a:xfrm>
            <a:off x="-3774232" y="2614057"/>
            <a:ext cx="5673940" cy="1025922"/>
          </a:xfrm>
          <a:prstGeom prst="rect">
            <a:avLst/>
          </a:prstGeom>
        </p:spPr>
        <p:txBody>
          <a:bodyPr lIns="0" tIns="0" rIns="0" bIns="0" rtlCol="0" anchor="t">
            <a:spAutoFit/>
          </a:bodyPr>
          <a:lstStyle/>
          <a:p>
            <a:pPr algn="just">
              <a:lnSpc>
                <a:spcPts val="7991"/>
              </a:lnSpc>
            </a:pPr>
            <a:r>
              <a:rPr lang="en-US" sz="8300" spc="360">
                <a:solidFill>
                  <a:srgbClr val="023276"/>
                </a:solidFill>
                <a:latin typeface="#9Slide03 Bebas Neue ZSmall" panose="020B0606020202050201" pitchFamily="34" charset="0"/>
              </a:rPr>
              <a:t>dịch mã</a:t>
            </a:r>
          </a:p>
        </p:txBody>
      </p:sp>
      <p:grpSp>
        <p:nvGrpSpPr>
          <p:cNvPr id="27" name="Group 7">
            <a:extLst>
              <a:ext uri="{FF2B5EF4-FFF2-40B4-BE49-F238E27FC236}">
                <a16:creationId xmlns:a16="http://schemas.microsoft.com/office/drawing/2014/main" id="{E0BB51AA-26EA-107F-1AB1-F4B4C02FE96C}"/>
              </a:ext>
            </a:extLst>
          </p:cNvPr>
          <p:cNvGrpSpPr/>
          <p:nvPr/>
        </p:nvGrpSpPr>
        <p:grpSpPr>
          <a:xfrm>
            <a:off x="-3774232" y="1122987"/>
            <a:ext cx="1186771" cy="1143955"/>
            <a:chOff x="0" y="0"/>
            <a:chExt cx="3935035" cy="3341505"/>
          </a:xfrm>
        </p:grpSpPr>
        <p:grpSp>
          <p:nvGrpSpPr>
            <p:cNvPr id="28" name="Group 8">
              <a:extLst>
                <a:ext uri="{FF2B5EF4-FFF2-40B4-BE49-F238E27FC236}">
                  <a16:creationId xmlns:a16="http://schemas.microsoft.com/office/drawing/2014/main" id="{B1E4764E-8111-3851-DC17-8F5DEDC322C9}"/>
                </a:ext>
              </a:extLst>
            </p:cNvPr>
            <p:cNvGrpSpPr/>
            <p:nvPr/>
          </p:nvGrpSpPr>
          <p:grpSpPr>
            <a:xfrm>
              <a:off x="0" y="0"/>
              <a:ext cx="3815135" cy="3341505"/>
              <a:chOff x="0" y="0"/>
              <a:chExt cx="1010265" cy="884845"/>
            </a:xfrm>
          </p:grpSpPr>
          <p:sp>
            <p:nvSpPr>
              <p:cNvPr id="30" name="Freeform 9">
                <a:extLst>
                  <a:ext uri="{FF2B5EF4-FFF2-40B4-BE49-F238E27FC236}">
                    <a16:creationId xmlns:a16="http://schemas.microsoft.com/office/drawing/2014/main" id="{C17134D2-49E1-8660-AFC5-9E70A6B7E059}"/>
                  </a:ext>
                </a:extLst>
              </p:cNvPr>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31" name="Freeform 10">
                <a:extLst>
                  <a:ext uri="{FF2B5EF4-FFF2-40B4-BE49-F238E27FC236}">
                    <a16:creationId xmlns:a16="http://schemas.microsoft.com/office/drawing/2014/main" id="{A78AA14F-74D4-071D-4F06-039BFDF5A9B4}"/>
                  </a:ext>
                </a:extLst>
              </p:cNvPr>
              <p:cNvSpPr/>
              <p:nvPr/>
            </p:nvSpPr>
            <p:spPr>
              <a:xfrm>
                <a:off x="0" y="0"/>
                <a:ext cx="9785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29" name="TextBox 11">
              <a:extLst>
                <a:ext uri="{FF2B5EF4-FFF2-40B4-BE49-F238E27FC236}">
                  <a16:creationId xmlns:a16="http://schemas.microsoft.com/office/drawing/2014/main" id="{5FF3E354-6C63-59C2-505C-8EFD443EACE5}"/>
                </a:ext>
              </a:extLst>
            </p:cNvPr>
            <p:cNvSpPr txBox="1"/>
            <p:nvPr/>
          </p:nvSpPr>
          <p:spPr>
            <a:xfrm>
              <a:off x="0" y="488603"/>
              <a:ext cx="3935035" cy="2659598"/>
            </a:xfrm>
            <a:prstGeom prst="rect">
              <a:avLst/>
            </a:prstGeom>
          </p:spPr>
          <p:txBody>
            <a:bodyPr lIns="0" tIns="0" rIns="0" bIns="0" rtlCol="0" anchor="t">
              <a:spAutoFit/>
            </a:bodyPr>
            <a:lstStyle/>
            <a:p>
              <a:pPr algn="ctr">
                <a:lnSpc>
                  <a:spcPts val="7098"/>
                </a:lnSpc>
              </a:pPr>
              <a:r>
                <a:rPr lang="en-US" sz="7098" spc="724">
                  <a:solidFill>
                    <a:srgbClr val="023276"/>
                  </a:solidFill>
                  <a:latin typeface="#9Slide03 Bebas Neue ZSmall" panose="020B0606020202050201" pitchFamily="34" charset="0"/>
                </a:rPr>
                <a:t>IV</a:t>
              </a:r>
            </a:p>
          </p:txBody>
        </p:sp>
      </p:grpSp>
      <p:sp>
        <p:nvSpPr>
          <p:cNvPr id="32" name="Freeform 9">
            <a:extLst>
              <a:ext uri="{FF2B5EF4-FFF2-40B4-BE49-F238E27FC236}">
                <a16:creationId xmlns:a16="http://schemas.microsoft.com/office/drawing/2014/main" id="{17951E99-FE31-7E19-317F-CD6BBFA963D8}"/>
              </a:ext>
            </a:extLst>
          </p:cNvPr>
          <p:cNvSpPr/>
          <p:nvPr/>
        </p:nvSpPr>
        <p:spPr>
          <a:xfrm rot="20242058">
            <a:off x="-6247150" y="1393783"/>
            <a:ext cx="1757770" cy="1973007"/>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8">
            <a:extLst>
              <a:ext uri="{FF2B5EF4-FFF2-40B4-BE49-F238E27FC236}">
                <a16:creationId xmlns:a16="http://schemas.microsoft.com/office/drawing/2014/main" id="{ED6E98A2-357D-8D51-1A45-C38BB66B9ADC}"/>
              </a:ext>
            </a:extLst>
          </p:cNvPr>
          <p:cNvSpPr/>
          <p:nvPr/>
        </p:nvSpPr>
        <p:spPr>
          <a:xfrm rot="20918462">
            <a:off x="-139965" y="-1202642"/>
            <a:ext cx="929133" cy="733171"/>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4" name="Freeform 8">
            <a:extLst>
              <a:ext uri="{FF2B5EF4-FFF2-40B4-BE49-F238E27FC236}">
                <a16:creationId xmlns:a16="http://schemas.microsoft.com/office/drawing/2014/main" id="{BDC2AA07-C804-C09C-771D-21820DB27718}"/>
              </a:ext>
            </a:extLst>
          </p:cNvPr>
          <p:cNvSpPr/>
          <p:nvPr/>
        </p:nvSpPr>
        <p:spPr>
          <a:xfrm rot="16200000">
            <a:off x="6353135" y="5714312"/>
            <a:ext cx="710437" cy="560600"/>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6" name="Freeform 19">
            <a:extLst>
              <a:ext uri="{FF2B5EF4-FFF2-40B4-BE49-F238E27FC236}">
                <a16:creationId xmlns:a16="http://schemas.microsoft.com/office/drawing/2014/main" id="{02BA2F1D-3977-D810-1756-43D2AC423CA9}"/>
              </a:ext>
            </a:extLst>
          </p:cNvPr>
          <p:cNvSpPr/>
          <p:nvPr/>
        </p:nvSpPr>
        <p:spPr>
          <a:xfrm rot="11411716" flipH="1">
            <a:off x="-960905" y="5621108"/>
            <a:ext cx="1126130" cy="913189"/>
          </a:xfrm>
          <a:custGeom>
            <a:avLst/>
            <a:gdLst/>
            <a:ahLst/>
            <a:cxnLst/>
            <a:rect l="l" t="t" r="r" b="b"/>
            <a:pathLst>
              <a:path w="2967040" h="2406000">
                <a:moveTo>
                  <a:pt x="2967039" y="0"/>
                </a:moveTo>
                <a:lnTo>
                  <a:pt x="0" y="0"/>
                </a:lnTo>
                <a:lnTo>
                  <a:pt x="0" y="2405999"/>
                </a:lnTo>
                <a:lnTo>
                  <a:pt x="2967039" y="2405999"/>
                </a:lnTo>
                <a:lnTo>
                  <a:pt x="2967039"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7" name="Freeform 19">
            <a:extLst>
              <a:ext uri="{FF2B5EF4-FFF2-40B4-BE49-F238E27FC236}">
                <a16:creationId xmlns:a16="http://schemas.microsoft.com/office/drawing/2014/main" id="{B8EF5E2F-1EE0-22BE-AA57-CEB73EC85DE6}"/>
              </a:ext>
            </a:extLst>
          </p:cNvPr>
          <p:cNvSpPr/>
          <p:nvPr/>
        </p:nvSpPr>
        <p:spPr>
          <a:xfrm rot="20823397" flipH="1">
            <a:off x="9801368" y="-723955"/>
            <a:ext cx="835612" cy="677605"/>
          </a:xfrm>
          <a:custGeom>
            <a:avLst/>
            <a:gdLst/>
            <a:ahLst/>
            <a:cxnLst/>
            <a:rect l="l" t="t" r="r" b="b"/>
            <a:pathLst>
              <a:path w="2967040" h="2406000">
                <a:moveTo>
                  <a:pt x="2967039" y="0"/>
                </a:moveTo>
                <a:lnTo>
                  <a:pt x="0" y="0"/>
                </a:lnTo>
                <a:lnTo>
                  <a:pt x="0" y="2405999"/>
                </a:lnTo>
                <a:lnTo>
                  <a:pt x="2967039" y="2405999"/>
                </a:lnTo>
                <a:lnTo>
                  <a:pt x="2967039"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4" name="Picture 3">
            <a:extLst>
              <a:ext uri="{FF2B5EF4-FFF2-40B4-BE49-F238E27FC236}">
                <a16:creationId xmlns:a16="http://schemas.microsoft.com/office/drawing/2014/main" id="{67E1E2CC-E8CB-00A8-F13C-BA2060550F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82186" y="2377115"/>
            <a:ext cx="4682288" cy="1109035"/>
          </a:xfrm>
          <a:prstGeom prst="rect">
            <a:avLst/>
          </a:prstGeom>
        </p:spPr>
      </p:pic>
      <p:sp>
        <p:nvSpPr>
          <p:cNvPr id="38" name="TextBox 3">
            <a:extLst>
              <a:ext uri="{FF2B5EF4-FFF2-40B4-BE49-F238E27FC236}">
                <a16:creationId xmlns:a16="http://schemas.microsoft.com/office/drawing/2014/main" id="{CDC26998-1E7E-F77C-71E8-CC9DD79F7116}"/>
              </a:ext>
            </a:extLst>
          </p:cNvPr>
          <p:cNvSpPr txBox="1"/>
          <p:nvPr/>
        </p:nvSpPr>
        <p:spPr>
          <a:xfrm>
            <a:off x="286594" y="895350"/>
            <a:ext cx="7946089" cy="1338828"/>
          </a:xfrm>
          <a:prstGeom prst="rect">
            <a:avLst/>
          </a:prstGeom>
        </p:spPr>
        <p:txBody>
          <a:bodyPr wrap="square" lIns="0" tIns="0" rIns="0" bIns="0" rtlCol="0" anchor="t">
            <a:spAutoFit/>
          </a:bodyPr>
          <a:lstStyle/>
          <a:p>
            <a:pPr algn="just">
              <a:spcAft>
                <a:spcPts val="1800"/>
              </a:spcAft>
            </a:pP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Mã</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di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truyền</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quy</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định</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loại</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amino acid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trong</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chuỗi</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polypeptide</a:t>
            </a:r>
          </a:p>
          <a:p>
            <a:pPr algn="just">
              <a:spcAft>
                <a:spcPts val="1800"/>
              </a:spcAft>
            </a:pP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Trình</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tự</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mã</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di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truyền</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trên</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gene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và</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bản</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sao</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(mRNA)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quy</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định</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thành</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phần</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và</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trình</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tự</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amino acid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trên</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chuỗi</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polypeptide,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từ</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đó</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quy</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định</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thành</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phần</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và</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cấu</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trúc</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a:t>
            </a:r>
            <a:r>
              <a:rPr lang="en-US" sz="1800" dirty="0" err="1">
                <a:latin typeface="#9Slide03 Noto Sans" panose="020B0502040504020204" pitchFamily="34" charset="0"/>
                <a:ea typeface="#9Slide03 Noto Sans" panose="020B0502040504020204" pitchFamily="34" charset="0"/>
                <a:cs typeface="#9Slide03 Noto Sans" panose="020B0502040504020204" pitchFamily="34" charset="0"/>
              </a:rPr>
              <a:t>của</a:t>
            </a:r>
            <a:r>
              <a:rPr lang="en-US" sz="1800" dirty="0">
                <a:latin typeface="#9Slide03 Noto Sans" panose="020B0502040504020204" pitchFamily="34" charset="0"/>
                <a:ea typeface="#9Slide03 Noto Sans" panose="020B0502040504020204" pitchFamily="34" charset="0"/>
                <a:cs typeface="#9Slide03 Noto Sans" panose="020B0502040504020204" pitchFamily="34" charset="0"/>
              </a:rPr>
              <a:t> protein.</a:t>
            </a:r>
          </a:p>
        </p:txBody>
      </p:sp>
      <p:sp>
        <p:nvSpPr>
          <p:cNvPr id="5" name="Oval 4">
            <a:extLst>
              <a:ext uri="{FF2B5EF4-FFF2-40B4-BE49-F238E27FC236}">
                <a16:creationId xmlns:a16="http://schemas.microsoft.com/office/drawing/2014/main" id="{7D6995B6-A091-03A4-31DF-6ED5467AC80D}"/>
              </a:ext>
            </a:extLst>
          </p:cNvPr>
          <p:cNvSpPr/>
          <p:nvPr/>
        </p:nvSpPr>
        <p:spPr>
          <a:xfrm>
            <a:off x="2500274" y="3639977"/>
            <a:ext cx="684371" cy="684371"/>
          </a:xfrm>
          <a:prstGeom prst="ellipse">
            <a:avLst/>
          </a:prstGeom>
          <a:solidFill>
            <a:srgbClr val="B7304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DB64A59C-D4B4-7817-A944-C2F8BE553AA4}"/>
              </a:ext>
            </a:extLst>
          </p:cNvPr>
          <p:cNvSpPr/>
          <p:nvPr/>
        </p:nvSpPr>
        <p:spPr>
          <a:xfrm>
            <a:off x="3617330" y="3639977"/>
            <a:ext cx="684371" cy="684371"/>
          </a:xfrm>
          <a:prstGeom prst="roundRect">
            <a:avLst/>
          </a:prstGeom>
          <a:solidFill>
            <a:schemeClr val="accent5">
              <a:lumMod val="75000"/>
            </a:schemeClr>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0" name="Pentagon 39">
            <a:extLst>
              <a:ext uri="{FF2B5EF4-FFF2-40B4-BE49-F238E27FC236}">
                <a16:creationId xmlns:a16="http://schemas.microsoft.com/office/drawing/2014/main" id="{837B8D41-02FE-3B18-6183-98E0340FA3B2}"/>
              </a:ext>
            </a:extLst>
          </p:cNvPr>
          <p:cNvSpPr/>
          <p:nvPr/>
        </p:nvSpPr>
        <p:spPr>
          <a:xfrm>
            <a:off x="4802029" y="3639979"/>
            <a:ext cx="684371" cy="684371"/>
          </a:xfrm>
          <a:prstGeom prst="pentagon">
            <a:avLst/>
          </a:prstGeom>
          <a:solidFill>
            <a:schemeClr val="accent6">
              <a:lumMod val="75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2" name="TextBox 3">
            <a:extLst>
              <a:ext uri="{FF2B5EF4-FFF2-40B4-BE49-F238E27FC236}">
                <a16:creationId xmlns:a16="http://schemas.microsoft.com/office/drawing/2014/main" id="{2BAD08D1-95BD-794F-5DF3-9B1C6D1AF8E8}"/>
              </a:ext>
            </a:extLst>
          </p:cNvPr>
          <p:cNvSpPr txBox="1"/>
          <p:nvPr/>
        </p:nvSpPr>
        <p:spPr>
          <a:xfrm>
            <a:off x="2633669" y="3835987"/>
            <a:ext cx="417580" cy="276999"/>
          </a:xfrm>
          <a:prstGeom prst="rect">
            <a:avLst/>
          </a:prstGeom>
        </p:spPr>
        <p:txBody>
          <a:bodyPr wrap="square" lIns="0" tIns="0" rIns="0" bIns="0" rtlCol="0" anchor="t">
            <a:spAutoFit/>
          </a:bodyPr>
          <a:lstStyle/>
          <a:p>
            <a:pPr algn="ctr">
              <a:spcAft>
                <a:spcPts val="1800"/>
              </a:spcAft>
            </a:pPr>
            <a:r>
              <a:rPr lang="en-US" sz="1800" dirty="0">
                <a:solidFill>
                  <a:schemeClr val="bg1"/>
                </a:solidFill>
                <a:latin typeface="#9Slide03 Noto Sans" panose="020B0502040504020204" pitchFamily="34" charset="0"/>
                <a:ea typeface="#9Slide03 Noto Sans" panose="020B0502040504020204" pitchFamily="34" charset="0"/>
                <a:cs typeface="#9Slide03 Noto Sans" panose="020B0502040504020204" pitchFamily="34" charset="0"/>
              </a:rPr>
              <a:t>Tyr</a:t>
            </a:r>
          </a:p>
        </p:txBody>
      </p:sp>
      <p:sp>
        <p:nvSpPr>
          <p:cNvPr id="43" name="TextBox 3">
            <a:extLst>
              <a:ext uri="{FF2B5EF4-FFF2-40B4-BE49-F238E27FC236}">
                <a16:creationId xmlns:a16="http://schemas.microsoft.com/office/drawing/2014/main" id="{5B839C3B-EFBC-23B8-2E16-CDC8E37D03F6}"/>
              </a:ext>
            </a:extLst>
          </p:cNvPr>
          <p:cNvSpPr txBox="1"/>
          <p:nvPr/>
        </p:nvSpPr>
        <p:spPr>
          <a:xfrm>
            <a:off x="3747144" y="3843662"/>
            <a:ext cx="417580" cy="276999"/>
          </a:xfrm>
          <a:prstGeom prst="rect">
            <a:avLst/>
          </a:prstGeom>
        </p:spPr>
        <p:txBody>
          <a:bodyPr wrap="square" lIns="0" tIns="0" rIns="0" bIns="0" rtlCol="0" anchor="t">
            <a:spAutoFit/>
          </a:bodyPr>
          <a:lstStyle/>
          <a:p>
            <a:pPr algn="ctr">
              <a:spcAft>
                <a:spcPts val="1800"/>
              </a:spcAft>
            </a:pPr>
            <a:r>
              <a:rPr lang="en-US" sz="1800">
                <a:solidFill>
                  <a:schemeClr val="bg1"/>
                </a:solidFill>
                <a:latin typeface="#9Slide03 Noto Sans" panose="020B0502040504020204" pitchFamily="34" charset="0"/>
                <a:ea typeface="#9Slide03 Noto Sans" panose="020B0502040504020204" pitchFamily="34" charset="0"/>
                <a:cs typeface="#9Slide03 Noto Sans" panose="020B0502040504020204" pitchFamily="34" charset="0"/>
              </a:rPr>
              <a:t>Ser</a:t>
            </a:r>
          </a:p>
        </p:txBody>
      </p:sp>
      <p:sp>
        <p:nvSpPr>
          <p:cNvPr id="45" name="TextBox 3">
            <a:extLst>
              <a:ext uri="{FF2B5EF4-FFF2-40B4-BE49-F238E27FC236}">
                <a16:creationId xmlns:a16="http://schemas.microsoft.com/office/drawing/2014/main" id="{3A41898D-AAF0-1D9F-9AC1-531DCB8E3629}"/>
              </a:ext>
            </a:extLst>
          </p:cNvPr>
          <p:cNvSpPr txBox="1"/>
          <p:nvPr/>
        </p:nvSpPr>
        <p:spPr>
          <a:xfrm>
            <a:off x="4935424" y="3843662"/>
            <a:ext cx="417580" cy="276999"/>
          </a:xfrm>
          <a:prstGeom prst="rect">
            <a:avLst/>
          </a:prstGeom>
        </p:spPr>
        <p:txBody>
          <a:bodyPr wrap="square" lIns="0" tIns="0" rIns="0" bIns="0" rtlCol="0" anchor="t">
            <a:spAutoFit/>
          </a:bodyPr>
          <a:lstStyle/>
          <a:p>
            <a:pPr algn="ctr">
              <a:spcAft>
                <a:spcPts val="1800"/>
              </a:spcAft>
            </a:pPr>
            <a:r>
              <a:rPr lang="en-US" sz="1800">
                <a:solidFill>
                  <a:schemeClr val="bg1"/>
                </a:solidFill>
                <a:latin typeface="#9Slide03 Noto Sans" panose="020B0502040504020204" pitchFamily="34" charset="0"/>
                <a:ea typeface="#9Slide03 Noto Sans" panose="020B0502040504020204" pitchFamily="34" charset="0"/>
                <a:cs typeface="#9Slide03 Noto Sans" panose="020B0502040504020204" pitchFamily="34" charset="0"/>
              </a:rPr>
              <a:t>Gly</a:t>
            </a:r>
          </a:p>
        </p:txBody>
      </p:sp>
      <p:sp>
        <p:nvSpPr>
          <p:cNvPr id="46" name="TextBox 3">
            <a:extLst>
              <a:ext uri="{FF2B5EF4-FFF2-40B4-BE49-F238E27FC236}">
                <a16:creationId xmlns:a16="http://schemas.microsoft.com/office/drawing/2014/main" id="{E493C21D-D9C0-5F72-CAAC-50E51A1DB87B}"/>
              </a:ext>
            </a:extLst>
          </p:cNvPr>
          <p:cNvSpPr txBox="1"/>
          <p:nvPr/>
        </p:nvSpPr>
        <p:spPr>
          <a:xfrm>
            <a:off x="6036798" y="3835986"/>
            <a:ext cx="417580" cy="276999"/>
          </a:xfrm>
          <a:prstGeom prst="rect">
            <a:avLst/>
          </a:prstGeom>
        </p:spPr>
        <p:txBody>
          <a:bodyPr wrap="square" lIns="0" tIns="0" rIns="0" bIns="0" rtlCol="0" anchor="t">
            <a:spAutoFit/>
          </a:bodyPr>
          <a:lstStyle/>
          <a:p>
            <a:pPr algn="ctr">
              <a:spcAft>
                <a:spcPts val="1800"/>
              </a:spcAft>
            </a:pPr>
            <a:r>
              <a:rPr lang="en-US" sz="1800">
                <a:solidFill>
                  <a:schemeClr val="bg1"/>
                </a:solidFill>
                <a:latin typeface="#9Slide03 Noto Sans" panose="020B0502040504020204" pitchFamily="34" charset="0"/>
                <a:ea typeface="#9Slide03 Noto Sans" panose="020B0502040504020204" pitchFamily="34" charset="0"/>
                <a:cs typeface="#9Slide03 Noto Sans" panose="020B0502040504020204" pitchFamily="34" charset="0"/>
              </a:rPr>
              <a:t>Ser</a:t>
            </a:r>
          </a:p>
        </p:txBody>
      </p:sp>
    </p:spTree>
    <p:extLst>
      <p:ext uri="{BB962C8B-B14F-4D97-AF65-F5344CB8AC3E}">
        <p14:creationId xmlns:p14="http://schemas.microsoft.com/office/powerpoint/2010/main" val="173772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D1E249-0FD3-81A4-1327-9E6BDA9FC0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33" b="10000"/>
          <a:stretch/>
        </p:blipFill>
        <p:spPr>
          <a:xfrm rot="20515581">
            <a:off x="4227221" y="-209538"/>
            <a:ext cx="5411068" cy="6030116"/>
          </a:xfrm>
          <a:prstGeom prst="rect">
            <a:avLst/>
          </a:prstGeom>
        </p:spPr>
      </p:pic>
      <p:sp>
        <p:nvSpPr>
          <p:cNvPr id="24" name="Freeform 9">
            <a:extLst>
              <a:ext uri="{FF2B5EF4-FFF2-40B4-BE49-F238E27FC236}">
                <a16:creationId xmlns:a16="http://schemas.microsoft.com/office/drawing/2014/main" id="{938B45D2-17C6-1EEA-32D1-52A782D42B9D}"/>
              </a:ext>
            </a:extLst>
          </p:cNvPr>
          <p:cNvSpPr/>
          <p:nvPr/>
        </p:nvSpPr>
        <p:spPr>
          <a:xfrm rot="21322278">
            <a:off x="3806439" y="-1290165"/>
            <a:ext cx="2536444" cy="2847029"/>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9">
            <a:extLst>
              <a:ext uri="{FF2B5EF4-FFF2-40B4-BE49-F238E27FC236}">
                <a16:creationId xmlns:a16="http://schemas.microsoft.com/office/drawing/2014/main" id="{C364D50C-FB45-075E-7DEF-7464CA1F0462}"/>
              </a:ext>
            </a:extLst>
          </p:cNvPr>
          <p:cNvSpPr/>
          <p:nvPr/>
        </p:nvSpPr>
        <p:spPr>
          <a:xfrm rot="17716120">
            <a:off x="8343923" y="3649900"/>
            <a:ext cx="1757770" cy="1973007"/>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extBox 3"/>
          <p:cNvSpPr txBox="1"/>
          <p:nvPr/>
        </p:nvSpPr>
        <p:spPr>
          <a:xfrm>
            <a:off x="1295400" y="2196306"/>
            <a:ext cx="4800600" cy="2051844"/>
          </a:xfrm>
          <a:prstGeom prst="rect">
            <a:avLst/>
          </a:prstGeom>
        </p:spPr>
        <p:txBody>
          <a:bodyPr wrap="square" lIns="0" tIns="0" rIns="0" bIns="0" rtlCol="0" anchor="t">
            <a:spAutoFit/>
          </a:bodyPr>
          <a:lstStyle/>
          <a:p>
            <a:pPr>
              <a:lnSpc>
                <a:spcPts val="7991"/>
              </a:lnSpc>
            </a:pPr>
            <a:r>
              <a:rPr lang="en-US" sz="8300" spc="360">
                <a:solidFill>
                  <a:srgbClr val="023276"/>
                </a:solidFill>
                <a:latin typeface="#9Slide03 Bebas Neue ZSmall" panose="020B0606020202050201" pitchFamily="34" charset="0"/>
              </a:rPr>
              <a:t>Quá trình dịch mã</a:t>
            </a:r>
          </a:p>
        </p:txBody>
      </p:sp>
      <p:grpSp>
        <p:nvGrpSpPr>
          <p:cNvPr id="7" name="Group 7"/>
          <p:cNvGrpSpPr/>
          <p:nvPr/>
        </p:nvGrpSpPr>
        <p:grpSpPr>
          <a:xfrm>
            <a:off x="1295400" y="748506"/>
            <a:ext cx="1186771" cy="1143955"/>
            <a:chOff x="0" y="0"/>
            <a:chExt cx="3935035" cy="3341505"/>
          </a:xfrm>
        </p:grpSpPr>
        <p:grpSp>
          <p:nvGrpSpPr>
            <p:cNvPr id="8" name="Group 8"/>
            <p:cNvGrpSpPr/>
            <p:nvPr/>
          </p:nvGrpSpPr>
          <p:grpSpPr>
            <a:xfrm>
              <a:off x="0" y="0"/>
              <a:ext cx="3815135" cy="3341505"/>
              <a:chOff x="0" y="0"/>
              <a:chExt cx="101026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9785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0" y="488603"/>
              <a:ext cx="3935035" cy="2659598"/>
            </a:xfrm>
            <a:prstGeom prst="rect">
              <a:avLst/>
            </a:prstGeom>
          </p:spPr>
          <p:txBody>
            <a:bodyPr lIns="0" tIns="0" rIns="0" bIns="0" rtlCol="0" anchor="t">
              <a:spAutoFit/>
            </a:bodyPr>
            <a:lstStyle/>
            <a:p>
              <a:pPr algn="ctr">
                <a:lnSpc>
                  <a:spcPts val="7098"/>
                </a:lnSpc>
              </a:pPr>
              <a:r>
                <a:rPr lang="en-US" sz="7098" spc="724">
                  <a:solidFill>
                    <a:srgbClr val="023276"/>
                  </a:solidFill>
                  <a:latin typeface="#9Slide03 Bebas Neue ZSmall" panose="020B0606020202050201" pitchFamily="34" charset="0"/>
                </a:rPr>
                <a:t>III</a:t>
              </a:r>
            </a:p>
          </p:txBody>
        </p:sp>
      </p:grpSp>
      <p:sp>
        <p:nvSpPr>
          <p:cNvPr id="28" name="Freeform 9">
            <a:extLst>
              <a:ext uri="{FF2B5EF4-FFF2-40B4-BE49-F238E27FC236}">
                <a16:creationId xmlns:a16="http://schemas.microsoft.com/office/drawing/2014/main" id="{9715C2D9-17B2-9294-AA41-6967655086D2}"/>
              </a:ext>
            </a:extLst>
          </p:cNvPr>
          <p:cNvSpPr/>
          <p:nvPr/>
        </p:nvSpPr>
        <p:spPr>
          <a:xfrm rot="20242058">
            <a:off x="-1177518" y="1585246"/>
            <a:ext cx="1757770" cy="1973007"/>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8">
            <a:extLst>
              <a:ext uri="{FF2B5EF4-FFF2-40B4-BE49-F238E27FC236}">
                <a16:creationId xmlns:a16="http://schemas.microsoft.com/office/drawing/2014/main" id="{6FAB6C99-18F6-3172-DAC4-ADA8E881EB90}"/>
              </a:ext>
            </a:extLst>
          </p:cNvPr>
          <p:cNvSpPr/>
          <p:nvPr/>
        </p:nvSpPr>
        <p:spPr>
          <a:xfrm rot="19044199">
            <a:off x="187109" y="-233236"/>
            <a:ext cx="929133" cy="733171"/>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Freeform 8">
            <a:extLst>
              <a:ext uri="{FF2B5EF4-FFF2-40B4-BE49-F238E27FC236}">
                <a16:creationId xmlns:a16="http://schemas.microsoft.com/office/drawing/2014/main" id="{99A7BDE7-FC68-5F54-ABD8-145C28EA3E7C}"/>
              </a:ext>
            </a:extLst>
          </p:cNvPr>
          <p:cNvSpPr/>
          <p:nvPr/>
        </p:nvSpPr>
        <p:spPr>
          <a:xfrm rot="16200000">
            <a:off x="4216782" y="4711321"/>
            <a:ext cx="710437" cy="560600"/>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9">
            <a:extLst>
              <a:ext uri="{FF2B5EF4-FFF2-40B4-BE49-F238E27FC236}">
                <a16:creationId xmlns:a16="http://schemas.microsoft.com/office/drawing/2014/main" id="{281C720A-8FE4-BD68-27A5-B918858B03A7}"/>
              </a:ext>
            </a:extLst>
          </p:cNvPr>
          <p:cNvSpPr/>
          <p:nvPr/>
        </p:nvSpPr>
        <p:spPr>
          <a:xfrm rot="11411716" flipH="1">
            <a:off x="133504" y="4087959"/>
            <a:ext cx="1126130" cy="913189"/>
          </a:xfrm>
          <a:custGeom>
            <a:avLst/>
            <a:gdLst/>
            <a:ahLst/>
            <a:cxnLst/>
            <a:rect l="l" t="t" r="r" b="b"/>
            <a:pathLst>
              <a:path w="2967040" h="2406000">
                <a:moveTo>
                  <a:pt x="2967039" y="0"/>
                </a:moveTo>
                <a:lnTo>
                  <a:pt x="0" y="0"/>
                </a:lnTo>
                <a:lnTo>
                  <a:pt x="0" y="2405999"/>
                </a:lnTo>
                <a:lnTo>
                  <a:pt x="2967039" y="2405999"/>
                </a:lnTo>
                <a:lnTo>
                  <a:pt x="2967039"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9">
            <a:extLst>
              <a:ext uri="{FF2B5EF4-FFF2-40B4-BE49-F238E27FC236}">
                <a16:creationId xmlns:a16="http://schemas.microsoft.com/office/drawing/2014/main" id="{D05ADAAF-B4EA-E057-3ACF-52FF86CD322F}"/>
              </a:ext>
            </a:extLst>
          </p:cNvPr>
          <p:cNvSpPr/>
          <p:nvPr/>
        </p:nvSpPr>
        <p:spPr>
          <a:xfrm rot="20823397" flipH="1">
            <a:off x="8243116" y="106651"/>
            <a:ext cx="835612" cy="677605"/>
          </a:xfrm>
          <a:custGeom>
            <a:avLst/>
            <a:gdLst/>
            <a:ahLst/>
            <a:cxnLst/>
            <a:rect l="l" t="t" r="r" b="b"/>
            <a:pathLst>
              <a:path w="2967040" h="2406000">
                <a:moveTo>
                  <a:pt x="2967039" y="0"/>
                </a:moveTo>
                <a:lnTo>
                  <a:pt x="0" y="0"/>
                </a:lnTo>
                <a:lnTo>
                  <a:pt x="0" y="2405999"/>
                </a:lnTo>
                <a:lnTo>
                  <a:pt x="2967039" y="2405999"/>
                </a:lnTo>
                <a:lnTo>
                  <a:pt x="2967039"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3692231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5245D27-9EE8-3305-C6FD-7594143E0C0F}"/>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sp>
        <p:nvSpPr>
          <p:cNvPr id="3" name="TextBox 3"/>
          <p:cNvSpPr txBox="1"/>
          <p:nvPr/>
        </p:nvSpPr>
        <p:spPr>
          <a:xfrm>
            <a:off x="389225" y="169265"/>
            <a:ext cx="5612215" cy="691984"/>
          </a:xfrm>
          <a:prstGeom prst="rect">
            <a:avLst/>
          </a:prstGeom>
        </p:spPr>
        <p:txBody>
          <a:bodyPr wrap="square" lIns="0" tIns="0" rIns="0" bIns="0" rtlCol="0" anchor="t">
            <a:spAutoFit/>
          </a:bodyPr>
          <a:lstStyle/>
          <a:p>
            <a:pPr>
              <a:lnSpc>
                <a:spcPts val="6160"/>
              </a:lnSpc>
            </a:pPr>
            <a:r>
              <a:rPr lang="en-US" sz="4400" spc="295">
                <a:solidFill>
                  <a:srgbClr val="023276"/>
                </a:solidFill>
                <a:latin typeface="#9Slide03 Bebas Neue ZSmall" panose="020B0606020202050201" pitchFamily="34" charset="0"/>
              </a:rPr>
              <a:t>Iii. Quá trình DỊCH MÃ</a:t>
            </a:r>
          </a:p>
        </p:txBody>
      </p:sp>
      <p:sp>
        <p:nvSpPr>
          <p:cNvPr id="17" name="Freeform 2">
            <a:extLst>
              <a:ext uri="{FF2B5EF4-FFF2-40B4-BE49-F238E27FC236}">
                <a16:creationId xmlns:a16="http://schemas.microsoft.com/office/drawing/2014/main" id="{CFE56333-3971-4AE6-10C4-1D4238044357}"/>
              </a:ext>
            </a:extLst>
          </p:cNvPr>
          <p:cNvSpPr/>
          <p:nvPr/>
        </p:nvSpPr>
        <p:spPr>
          <a:xfrm rot="-5400000">
            <a:off x="1076422" y="1285972"/>
            <a:ext cx="2935963" cy="3597993"/>
          </a:xfrm>
          <a:prstGeom prst="roundRect">
            <a:avLst>
              <a:gd name="adj" fmla="val 17778"/>
            </a:avLst>
          </a:prstGeom>
          <a: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l="-83333" r="-83333"/>
            </a:stretch>
          </a:blipFill>
        </p:spPr>
      </p:sp>
      <p:sp>
        <p:nvSpPr>
          <p:cNvPr id="18" name="Freeform 2">
            <a:extLst>
              <a:ext uri="{FF2B5EF4-FFF2-40B4-BE49-F238E27FC236}">
                <a16:creationId xmlns:a16="http://schemas.microsoft.com/office/drawing/2014/main" id="{0EE94BEB-C57A-5572-082C-0B615C579539}"/>
              </a:ext>
            </a:extLst>
          </p:cNvPr>
          <p:cNvSpPr/>
          <p:nvPr/>
        </p:nvSpPr>
        <p:spPr>
          <a:xfrm rot="-5400000">
            <a:off x="990075" y="1196336"/>
            <a:ext cx="2935962" cy="3528355"/>
          </a:xfrm>
          <a:prstGeom prst="roundRect">
            <a:avLst>
              <a:gd name="adj" fmla="val 17778"/>
            </a:avLst>
          </a:prstGeom>
          <a:solidFill>
            <a:srgbClr val="FCF8E8"/>
          </a:solidFill>
        </p:spPr>
      </p:sp>
      <p:sp>
        <p:nvSpPr>
          <p:cNvPr id="24" name="TextBox 23">
            <a:extLst>
              <a:ext uri="{FF2B5EF4-FFF2-40B4-BE49-F238E27FC236}">
                <a16:creationId xmlns:a16="http://schemas.microsoft.com/office/drawing/2014/main" id="{D1B8407F-CEA2-543B-C611-B6B3A50F07AF}"/>
              </a:ext>
            </a:extLst>
          </p:cNvPr>
          <p:cNvSpPr txBox="1"/>
          <p:nvPr/>
        </p:nvSpPr>
        <p:spPr>
          <a:xfrm>
            <a:off x="1050145" y="1616988"/>
            <a:ext cx="2911270" cy="400110"/>
          </a:xfrm>
          <a:prstGeom prst="rect">
            <a:avLst/>
          </a:prstGeom>
          <a:noFill/>
        </p:spPr>
        <p:txBody>
          <a:bodyPr wrap="square">
            <a:spAutoFit/>
          </a:bodyPr>
          <a:lstStyle/>
          <a:p>
            <a:pPr algn="ctr"/>
            <a:r>
              <a:rPr kumimoji="0" lang="en-US" sz="2000" i="0" u="none" strike="noStrike" kern="1200" cap="none" spc="0" normalizeH="0" baseline="0" noProof="0">
                <a:ln>
                  <a:noFill/>
                </a:ln>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THẢO LUẬN</a:t>
            </a:r>
          </a:p>
        </p:txBody>
      </p:sp>
      <p:grpSp>
        <p:nvGrpSpPr>
          <p:cNvPr id="28" name="Group 27">
            <a:extLst>
              <a:ext uri="{FF2B5EF4-FFF2-40B4-BE49-F238E27FC236}">
                <a16:creationId xmlns:a16="http://schemas.microsoft.com/office/drawing/2014/main" id="{2F59938F-072F-D96F-BD3C-0DB4D2954D6A}"/>
              </a:ext>
            </a:extLst>
          </p:cNvPr>
          <p:cNvGrpSpPr/>
          <p:nvPr/>
        </p:nvGrpSpPr>
        <p:grpSpPr>
          <a:xfrm>
            <a:off x="4594002" y="1359674"/>
            <a:ext cx="3855175" cy="3125699"/>
            <a:chOff x="5025129" y="1411916"/>
            <a:chExt cx="2933270" cy="2378237"/>
          </a:xfrm>
        </p:grpSpPr>
        <p:pic>
          <p:nvPicPr>
            <p:cNvPr id="12" name="Picture 11">
              <a:extLst>
                <a:ext uri="{FF2B5EF4-FFF2-40B4-BE49-F238E27FC236}">
                  <a16:creationId xmlns:a16="http://schemas.microsoft.com/office/drawing/2014/main" id="{6A823385-BDB7-9B96-4F22-1F9A6DDAEB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3647" y="2724015"/>
              <a:ext cx="1247951" cy="1038648"/>
            </a:xfrm>
            <a:prstGeom prst="rect">
              <a:avLst/>
            </a:prstGeom>
          </p:spPr>
        </p:pic>
        <p:pic>
          <p:nvPicPr>
            <p:cNvPr id="14" name="Picture 13">
              <a:extLst>
                <a:ext uri="{FF2B5EF4-FFF2-40B4-BE49-F238E27FC236}">
                  <a16:creationId xmlns:a16="http://schemas.microsoft.com/office/drawing/2014/main" id="{5F7BBFA5-1D9B-5B4D-E2BD-3B9BA8A5A3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7572"/>
            <a:stretch/>
          </p:blipFill>
          <p:spPr>
            <a:xfrm>
              <a:off x="5025129" y="1411916"/>
              <a:ext cx="1464674" cy="1182052"/>
            </a:xfrm>
            <a:prstGeom prst="rect">
              <a:avLst/>
            </a:prstGeom>
          </p:spPr>
        </p:pic>
        <p:pic>
          <p:nvPicPr>
            <p:cNvPr id="26" name="Picture 25">
              <a:extLst>
                <a:ext uri="{FF2B5EF4-FFF2-40B4-BE49-F238E27FC236}">
                  <a16:creationId xmlns:a16="http://schemas.microsoft.com/office/drawing/2014/main" id="{88AF9038-BDEE-C87B-5A7A-1014E592D6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4391"/>
            <a:stretch/>
          </p:blipFill>
          <p:spPr>
            <a:xfrm>
              <a:off x="6572726" y="1481940"/>
              <a:ext cx="1274174" cy="1112028"/>
            </a:xfrm>
            <a:prstGeom prst="rect">
              <a:avLst/>
            </a:prstGeom>
          </p:spPr>
        </p:pic>
        <p:pic>
          <p:nvPicPr>
            <p:cNvPr id="38" name="Picture 37">
              <a:extLst>
                <a:ext uri="{FF2B5EF4-FFF2-40B4-BE49-F238E27FC236}">
                  <a16:creationId xmlns:a16="http://schemas.microsoft.com/office/drawing/2014/main" id="{4A68E4F9-0D1B-446C-9AA3-0D1841F4BF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5402"/>
            <a:stretch/>
          </p:blipFill>
          <p:spPr>
            <a:xfrm>
              <a:off x="6433118" y="2678125"/>
              <a:ext cx="1525281" cy="1112028"/>
            </a:xfrm>
            <a:prstGeom prst="rect">
              <a:avLst/>
            </a:prstGeom>
          </p:spPr>
        </p:pic>
        <p:sp>
          <p:nvSpPr>
            <p:cNvPr id="27" name="Rectangle 26">
              <a:extLst>
                <a:ext uri="{FF2B5EF4-FFF2-40B4-BE49-F238E27FC236}">
                  <a16:creationId xmlns:a16="http://schemas.microsoft.com/office/drawing/2014/main" id="{7ADFB0C6-34E9-4F83-DA5F-4C01DB7CE473}"/>
                </a:ext>
              </a:extLst>
            </p:cNvPr>
            <p:cNvSpPr/>
            <p:nvPr/>
          </p:nvSpPr>
          <p:spPr>
            <a:xfrm>
              <a:off x="6096000" y="3714750"/>
              <a:ext cx="228600" cy="5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4E7A16A6-A79A-55DB-8E32-A31AFD790464}"/>
              </a:ext>
            </a:extLst>
          </p:cNvPr>
          <p:cNvSpPr txBox="1"/>
          <p:nvPr/>
        </p:nvSpPr>
        <p:spPr>
          <a:xfrm>
            <a:off x="722061" y="2017098"/>
            <a:ext cx="3484982" cy="221599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1. Có</a:t>
            </a:r>
            <a:r>
              <a:rPr kumimoji="0" lang="en-US" sz="1800" b="0" i="0" u="none" strike="noStrike" kern="1200" cap="none" spc="0" normalizeH="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 những thành phần nào tham gia quá trình dịch mã?</a:t>
            </a:r>
          </a:p>
          <a:p>
            <a:pPr marL="0" marR="0" lvl="0" indent="0" algn="just" defTabSz="4572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2. Vai trò</a:t>
            </a:r>
            <a:r>
              <a:rPr kumimoji="0" lang="en-US" sz="1800" b="0" i="0" u="none" strike="noStrike" kern="1200" cap="none" spc="0" normalizeH="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 của các thành phần đó là gì?</a:t>
            </a:r>
          </a:p>
          <a:p>
            <a:pPr marL="0" marR="0" lvl="0" indent="0" algn="just" defTabSz="457200" rtl="0" eaLnBrk="1" fontAlgn="auto" latinLnBrk="0" hangingPunct="1">
              <a:lnSpc>
                <a:spcPct val="100000"/>
              </a:lnSpc>
              <a:spcBef>
                <a:spcPts val="0"/>
              </a:spcBef>
              <a:spcAft>
                <a:spcPts val="1800"/>
              </a:spcAft>
              <a:buClrTx/>
              <a:buSzTx/>
              <a:buFontTx/>
              <a:buNone/>
              <a:tabLst/>
              <a:defRPr/>
            </a:pPr>
            <a:r>
              <a:rPr lang="en-US" sz="1800" baseline="0">
                <a:solidFill>
                  <a:prstClr val="black"/>
                </a:solidFill>
                <a:latin typeface="#9Slide03 Noto Sans" panose="020B0502040504020204" pitchFamily="34" charset="0"/>
                <a:ea typeface="#9Slide03 Noto Sans" panose="020B0502040504020204" pitchFamily="34" charset="0"/>
                <a:cs typeface="#9Slide03 Noto Sans" panose="020B0502040504020204" pitchFamily="34" charset="0"/>
              </a:rPr>
              <a:t>3.</a:t>
            </a:r>
            <a:r>
              <a:rPr lang="en-US" sz="1800">
                <a:solidFill>
                  <a:prstClr val="black"/>
                </a:solidFill>
                <a:latin typeface="#9Slide03 Noto Sans" panose="020B0502040504020204" pitchFamily="34" charset="0"/>
                <a:ea typeface="#9Slide03 Noto Sans" panose="020B0502040504020204" pitchFamily="34" charset="0"/>
                <a:cs typeface="#9Slide03 Noto Sans" panose="020B0502040504020204" pitchFamily="34" charset="0"/>
              </a:rPr>
              <a:t> Mô tả khái quát diễn biến quá trình dịch mã.</a:t>
            </a:r>
            <a:endParaRPr kumimoji="0" lang="en-US" sz="1800" b="0" i="0" u="none" strike="noStrike" kern="1200" cap="none" spc="0" normalizeH="0" baseline="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endParaRPr>
          </a:p>
        </p:txBody>
      </p:sp>
    </p:spTree>
    <p:extLst>
      <p:ext uri="{BB962C8B-B14F-4D97-AF65-F5344CB8AC3E}">
        <p14:creationId xmlns:p14="http://schemas.microsoft.com/office/powerpoint/2010/main" val="215420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5245D27-9EE8-3305-C6FD-7594143E0C0F}"/>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pic>
        <p:nvPicPr>
          <p:cNvPr id="9" name="Picture 8">
            <a:extLst>
              <a:ext uri="{FF2B5EF4-FFF2-40B4-BE49-F238E27FC236}">
                <a16:creationId xmlns:a16="http://schemas.microsoft.com/office/drawing/2014/main" id="{AA978A58-1EFC-6B6F-B661-6743C85881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722"/>
          <a:stretch/>
        </p:blipFill>
        <p:spPr>
          <a:xfrm>
            <a:off x="4157022" y="2125122"/>
            <a:ext cx="894514" cy="1386868"/>
          </a:xfrm>
          <a:prstGeom prst="rect">
            <a:avLst/>
          </a:prstGeom>
        </p:spPr>
      </p:pic>
      <p:pic>
        <p:nvPicPr>
          <p:cNvPr id="10" name="Picture 9">
            <a:extLst>
              <a:ext uri="{FF2B5EF4-FFF2-40B4-BE49-F238E27FC236}">
                <a16:creationId xmlns:a16="http://schemas.microsoft.com/office/drawing/2014/main" id="{9D0E8DD4-F78E-C8E6-5347-CEDB44D7D8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345"/>
          <a:stretch/>
        </p:blipFill>
        <p:spPr>
          <a:xfrm>
            <a:off x="2081949" y="3630747"/>
            <a:ext cx="5181600" cy="537804"/>
          </a:xfrm>
          <a:prstGeom prst="rect">
            <a:avLst/>
          </a:prstGeom>
        </p:spPr>
      </p:pic>
      <p:sp>
        <p:nvSpPr>
          <p:cNvPr id="3" name="TextBox 3"/>
          <p:cNvSpPr txBox="1"/>
          <p:nvPr/>
        </p:nvSpPr>
        <p:spPr>
          <a:xfrm>
            <a:off x="389225" y="169265"/>
            <a:ext cx="7383175" cy="691984"/>
          </a:xfrm>
          <a:prstGeom prst="rect">
            <a:avLst/>
          </a:prstGeom>
        </p:spPr>
        <p:txBody>
          <a:bodyPr wrap="square" lIns="0" tIns="0" rIns="0" bIns="0" rtlCol="0" anchor="t">
            <a:spAutoFit/>
          </a:bodyPr>
          <a:lstStyle/>
          <a:p>
            <a:pPr>
              <a:lnSpc>
                <a:spcPts val="6160"/>
              </a:lnSpc>
            </a:pPr>
            <a:r>
              <a:rPr lang="en-US" sz="4400" spc="295">
                <a:solidFill>
                  <a:srgbClr val="023276"/>
                </a:solidFill>
                <a:latin typeface="#9Slide03 Bebas Neue ZSmall" panose="020B0606020202050201" pitchFamily="34" charset="0"/>
              </a:rPr>
              <a:t>Iii. Quá trình DỊCH MÃ</a:t>
            </a:r>
          </a:p>
        </p:txBody>
      </p:sp>
      <p:sp>
        <p:nvSpPr>
          <p:cNvPr id="87" name="TextBox 86">
            <a:extLst>
              <a:ext uri="{FF2B5EF4-FFF2-40B4-BE49-F238E27FC236}">
                <a16:creationId xmlns:a16="http://schemas.microsoft.com/office/drawing/2014/main" id="{A41A21C1-4C65-01F9-ABDE-481F658200D5}"/>
              </a:ext>
            </a:extLst>
          </p:cNvPr>
          <p:cNvSpPr txBox="1"/>
          <p:nvPr/>
        </p:nvSpPr>
        <p:spPr>
          <a:xfrm>
            <a:off x="629931" y="965684"/>
            <a:ext cx="7753350" cy="369332"/>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180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chemeClr val="accent6">
                    <a:lumMod val="75000"/>
                  </a:schemeClr>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Tạo phức hợp tRNA - aa</a:t>
            </a:r>
          </a:p>
        </p:txBody>
      </p:sp>
      <p:sp>
        <p:nvSpPr>
          <p:cNvPr id="88" name="Hộp Văn bản 14">
            <a:extLst>
              <a:ext uri="{FF2B5EF4-FFF2-40B4-BE49-F238E27FC236}">
                <a16:creationId xmlns:a16="http://schemas.microsoft.com/office/drawing/2014/main" id="{0CA4A606-B7CF-3A23-D13E-6CA89CFCAD70}"/>
              </a:ext>
            </a:extLst>
          </p:cNvPr>
          <p:cNvSpPr txBox="1"/>
          <p:nvPr/>
        </p:nvSpPr>
        <p:spPr>
          <a:xfrm>
            <a:off x="1737903" y="3754280"/>
            <a:ext cx="38343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5’</a:t>
            </a:r>
          </a:p>
        </p:txBody>
      </p:sp>
      <p:sp>
        <p:nvSpPr>
          <p:cNvPr id="89" name="Hộp Văn bản 14">
            <a:extLst>
              <a:ext uri="{FF2B5EF4-FFF2-40B4-BE49-F238E27FC236}">
                <a16:creationId xmlns:a16="http://schemas.microsoft.com/office/drawing/2014/main" id="{98384DEE-7664-C17D-4414-8F131E3A76D5}"/>
              </a:ext>
            </a:extLst>
          </p:cNvPr>
          <p:cNvSpPr txBox="1"/>
          <p:nvPr/>
        </p:nvSpPr>
        <p:spPr>
          <a:xfrm>
            <a:off x="7236561" y="3751861"/>
            <a:ext cx="383439"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3’</a:t>
            </a:r>
          </a:p>
        </p:txBody>
      </p:sp>
      <p:sp>
        <p:nvSpPr>
          <p:cNvPr id="91" name="Hộp Văn bản 14">
            <a:extLst>
              <a:ext uri="{FF2B5EF4-FFF2-40B4-BE49-F238E27FC236}">
                <a16:creationId xmlns:a16="http://schemas.microsoft.com/office/drawing/2014/main" id="{4C06806C-01DB-2088-07FF-6B611E780891}"/>
              </a:ext>
            </a:extLst>
          </p:cNvPr>
          <p:cNvSpPr txBox="1"/>
          <p:nvPr/>
        </p:nvSpPr>
        <p:spPr>
          <a:xfrm>
            <a:off x="2031614" y="4107418"/>
            <a:ext cx="867545"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mRNA</a:t>
            </a:r>
          </a:p>
        </p:txBody>
      </p:sp>
      <p:sp>
        <p:nvSpPr>
          <p:cNvPr id="102" name="Hộp Văn bản 14">
            <a:extLst>
              <a:ext uri="{FF2B5EF4-FFF2-40B4-BE49-F238E27FC236}">
                <a16:creationId xmlns:a16="http://schemas.microsoft.com/office/drawing/2014/main" id="{CE86AE05-8E30-1E26-D30D-3E98EAB7080F}"/>
              </a:ext>
            </a:extLst>
          </p:cNvPr>
          <p:cNvSpPr txBox="1"/>
          <p:nvPr/>
        </p:nvSpPr>
        <p:spPr>
          <a:xfrm>
            <a:off x="3291230" y="1971929"/>
            <a:ext cx="734496"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tRNA</a:t>
            </a:r>
          </a:p>
        </p:txBody>
      </p:sp>
      <p:sp>
        <p:nvSpPr>
          <p:cNvPr id="103" name="Hộp Văn bản 14">
            <a:extLst>
              <a:ext uri="{FF2B5EF4-FFF2-40B4-BE49-F238E27FC236}">
                <a16:creationId xmlns:a16="http://schemas.microsoft.com/office/drawing/2014/main" id="{869CD30A-DDD9-6F60-6F0B-C214227D7333}"/>
              </a:ext>
            </a:extLst>
          </p:cNvPr>
          <p:cNvSpPr txBox="1"/>
          <p:nvPr/>
        </p:nvSpPr>
        <p:spPr>
          <a:xfrm>
            <a:off x="5727190" y="1879613"/>
            <a:ext cx="139172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Amino acid</a:t>
            </a:r>
          </a:p>
        </p:txBody>
      </p:sp>
      <p:cxnSp>
        <p:nvCxnSpPr>
          <p:cNvPr id="123" name="Straight Arrow Connector 122">
            <a:extLst>
              <a:ext uri="{FF2B5EF4-FFF2-40B4-BE49-F238E27FC236}">
                <a16:creationId xmlns:a16="http://schemas.microsoft.com/office/drawing/2014/main" id="{25438A55-685D-0B30-7CE7-0D6640FE58A8}"/>
              </a:ext>
            </a:extLst>
          </p:cNvPr>
          <p:cNvCxnSpPr>
            <a:cxnSpLocks/>
          </p:cNvCxnSpPr>
          <p:nvPr/>
        </p:nvCxnSpPr>
        <p:spPr>
          <a:xfrm>
            <a:off x="3967818" y="2254036"/>
            <a:ext cx="360059" cy="2501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8D64745E-AF8A-9C90-CB49-0B13A17A24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27" t="1828" r="22852" b="76296"/>
          <a:stretch/>
        </p:blipFill>
        <p:spPr>
          <a:xfrm>
            <a:off x="5020343" y="1555850"/>
            <a:ext cx="482334" cy="431704"/>
          </a:xfrm>
          <a:prstGeom prst="rect">
            <a:avLst/>
          </a:prstGeom>
        </p:spPr>
      </p:pic>
      <p:cxnSp>
        <p:nvCxnSpPr>
          <p:cNvPr id="117" name="Straight Arrow Connector 116">
            <a:extLst>
              <a:ext uri="{FF2B5EF4-FFF2-40B4-BE49-F238E27FC236}">
                <a16:creationId xmlns:a16="http://schemas.microsoft.com/office/drawing/2014/main" id="{BD4A56DC-9BC4-F7DB-8982-22280402324E}"/>
              </a:ext>
            </a:extLst>
          </p:cNvPr>
          <p:cNvCxnSpPr>
            <a:cxnSpLocks/>
          </p:cNvCxnSpPr>
          <p:nvPr/>
        </p:nvCxnSpPr>
        <p:spPr>
          <a:xfrm>
            <a:off x="5502677" y="1799991"/>
            <a:ext cx="288523" cy="1875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fade">
                                      <p:cBhvr>
                                        <p:cTn id="14" dur="500"/>
                                        <p:tgtEl>
                                          <p:spTgt spid="8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500"/>
                                        <p:tgtEl>
                                          <p:spTgt spid="9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fade">
                                      <p:cBhvr>
                                        <p:cTn id="28" dur="500"/>
                                        <p:tgtEl>
                                          <p:spTgt spid="102"/>
                                        </p:tgtEl>
                                      </p:cBhvr>
                                    </p:animEffect>
                                  </p:childTnLst>
                                </p:cTn>
                              </p:par>
                              <p:par>
                                <p:cTn id="29" presetID="10" presetClass="entr" presetSubtype="0" fill="hold" nodeType="with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fade">
                                      <p:cBhvr>
                                        <p:cTn id="31" dur="500"/>
                                        <p:tgtEl>
                                          <p:spTgt spid="1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500"/>
                                        <p:tgtEl>
                                          <p:spTgt spid="103"/>
                                        </p:tgtEl>
                                      </p:cBhvr>
                                    </p:animEffect>
                                  </p:childTnLst>
                                </p:cTn>
                              </p:par>
                              <p:par>
                                <p:cTn id="37" presetID="10" presetClass="entr" presetSubtype="0" fill="hold" nodeType="withEffect">
                                  <p:stCondLst>
                                    <p:cond delay="0"/>
                                  </p:stCondLst>
                                  <p:childTnLst>
                                    <p:set>
                                      <p:cBhvr>
                                        <p:cTn id="38" dur="1" fill="hold">
                                          <p:stCondLst>
                                            <p:cond delay="0"/>
                                          </p:stCondLst>
                                        </p:cTn>
                                        <p:tgtEl>
                                          <p:spTgt spid="117"/>
                                        </p:tgtEl>
                                        <p:attrNameLst>
                                          <p:attrName>style.visibility</p:attrName>
                                        </p:attrNameLst>
                                      </p:cBhvr>
                                      <p:to>
                                        <p:strVal val="visible"/>
                                      </p:to>
                                    </p:set>
                                    <p:animEffect transition="in" filter="fade">
                                      <p:cBhvr>
                                        <p:cTn id="39" dur="500"/>
                                        <p:tgtEl>
                                          <p:spTgt spid="117"/>
                                        </p:tgtEl>
                                      </p:cBhvr>
                                    </p:animEffect>
                                  </p:childTnLst>
                                </p:cTn>
                              </p:par>
                              <p:par>
                                <p:cTn id="40" presetID="10"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1" grpId="0"/>
      <p:bldP spid="102" grpId="0"/>
      <p:bldP spid="10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A13BE7-3B81-1F32-038C-1E47E1A9E8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722"/>
          <a:stretch/>
        </p:blipFill>
        <p:spPr>
          <a:xfrm rot="1011031">
            <a:off x="3655967" y="2162391"/>
            <a:ext cx="894514" cy="1386868"/>
          </a:xfrm>
          <a:prstGeom prst="rect">
            <a:avLst/>
          </a:prstGeom>
        </p:spPr>
      </p:pic>
      <p:pic>
        <p:nvPicPr>
          <p:cNvPr id="13" name="Picture 12">
            <a:extLst>
              <a:ext uri="{FF2B5EF4-FFF2-40B4-BE49-F238E27FC236}">
                <a16:creationId xmlns:a16="http://schemas.microsoft.com/office/drawing/2014/main" id="{07126EF3-585F-5D79-74FB-B6979F8E82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27" t="1828" r="22852" b="76296"/>
          <a:stretch/>
        </p:blipFill>
        <p:spPr>
          <a:xfrm>
            <a:off x="4125449" y="1680920"/>
            <a:ext cx="482334" cy="431704"/>
          </a:xfrm>
          <a:prstGeom prst="rect">
            <a:avLst/>
          </a:prstGeom>
        </p:spPr>
      </p:pic>
      <p:pic>
        <p:nvPicPr>
          <p:cNvPr id="33" name="Picture 32">
            <a:extLst>
              <a:ext uri="{FF2B5EF4-FFF2-40B4-BE49-F238E27FC236}">
                <a16:creationId xmlns:a16="http://schemas.microsoft.com/office/drawing/2014/main" id="{55245D27-9EE8-3305-C6FD-7594143E0C0F}"/>
              </a:ext>
            </a:extLst>
          </p:cNvPr>
          <p:cNvPicPr>
            <a:picLocks noChangeAspect="1"/>
          </p:cNvPicPr>
          <p:nvPr/>
        </p:nvPicPr>
        <p:blipFill rotWithShape="1">
          <a:blip r:embed="rId4">
            <a:alphaModFix amt="50000"/>
          </a:blip>
          <a:srcRect l="10038" t="11600" r="9655" b="15389"/>
          <a:stretch/>
        </p:blipFill>
        <p:spPr>
          <a:xfrm>
            <a:off x="0" y="0"/>
            <a:ext cx="9144000" cy="5143500"/>
          </a:xfrm>
          <a:prstGeom prst="rect">
            <a:avLst/>
          </a:prstGeom>
        </p:spPr>
      </p:pic>
      <p:sp>
        <p:nvSpPr>
          <p:cNvPr id="3" name="TextBox 3"/>
          <p:cNvSpPr txBox="1"/>
          <p:nvPr/>
        </p:nvSpPr>
        <p:spPr>
          <a:xfrm>
            <a:off x="389225" y="169265"/>
            <a:ext cx="7753350" cy="691984"/>
          </a:xfrm>
          <a:prstGeom prst="rect">
            <a:avLst/>
          </a:prstGeom>
        </p:spPr>
        <p:txBody>
          <a:bodyPr wrap="square" lIns="0" tIns="0" rIns="0" bIns="0" rtlCol="0" anchor="t">
            <a:spAutoFit/>
          </a:bodyPr>
          <a:lstStyle/>
          <a:p>
            <a:pPr>
              <a:lnSpc>
                <a:spcPts val="6160"/>
              </a:lnSpc>
            </a:pPr>
            <a:r>
              <a:rPr lang="en-US" sz="4400" spc="295">
                <a:solidFill>
                  <a:srgbClr val="023276"/>
                </a:solidFill>
                <a:latin typeface="#9Slide03 Bebas Neue ZSmall" panose="020B0606020202050201" pitchFamily="34" charset="0"/>
              </a:rPr>
              <a:t>Iii. Quá trình DỊCH MÃ</a:t>
            </a:r>
          </a:p>
        </p:txBody>
      </p:sp>
      <p:sp>
        <p:nvSpPr>
          <p:cNvPr id="87" name="TextBox 86">
            <a:extLst>
              <a:ext uri="{FF2B5EF4-FFF2-40B4-BE49-F238E27FC236}">
                <a16:creationId xmlns:a16="http://schemas.microsoft.com/office/drawing/2014/main" id="{A41A21C1-4C65-01F9-ABDE-481F658200D5}"/>
              </a:ext>
            </a:extLst>
          </p:cNvPr>
          <p:cNvSpPr txBox="1"/>
          <p:nvPr/>
        </p:nvSpPr>
        <p:spPr>
          <a:xfrm>
            <a:off x="629931" y="965684"/>
            <a:ext cx="7753350" cy="369332"/>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180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chemeClr val="accent6">
                    <a:lumMod val="75000"/>
                  </a:schemeClr>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Tạo phức hợp tRNA - aa</a:t>
            </a:r>
          </a:p>
        </p:txBody>
      </p:sp>
      <p:sp>
        <p:nvSpPr>
          <p:cNvPr id="102" name="Hộp Văn bản 14">
            <a:extLst>
              <a:ext uri="{FF2B5EF4-FFF2-40B4-BE49-F238E27FC236}">
                <a16:creationId xmlns:a16="http://schemas.microsoft.com/office/drawing/2014/main" id="{CE86AE05-8E30-1E26-D30D-3E98EAB7080F}"/>
              </a:ext>
            </a:extLst>
          </p:cNvPr>
          <p:cNvSpPr txBox="1"/>
          <p:nvPr/>
        </p:nvSpPr>
        <p:spPr>
          <a:xfrm>
            <a:off x="5068012" y="2497466"/>
            <a:ext cx="1279517" cy="646331"/>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Phức hợp </a:t>
            </a:r>
          </a:p>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tRNA - aa</a:t>
            </a:r>
          </a:p>
        </p:txBody>
      </p:sp>
      <p:pic>
        <p:nvPicPr>
          <p:cNvPr id="42" name="Picture 41">
            <a:extLst>
              <a:ext uri="{FF2B5EF4-FFF2-40B4-BE49-F238E27FC236}">
                <a16:creationId xmlns:a16="http://schemas.microsoft.com/office/drawing/2014/main" id="{0AAF6141-E15A-6B26-99D9-887401A5FE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345"/>
          <a:stretch/>
        </p:blipFill>
        <p:spPr>
          <a:xfrm>
            <a:off x="2081949" y="3630747"/>
            <a:ext cx="5181600" cy="537804"/>
          </a:xfrm>
          <a:prstGeom prst="rect">
            <a:avLst/>
          </a:prstGeom>
        </p:spPr>
      </p:pic>
      <p:sp>
        <p:nvSpPr>
          <p:cNvPr id="43" name="Hộp Văn bản 14">
            <a:extLst>
              <a:ext uri="{FF2B5EF4-FFF2-40B4-BE49-F238E27FC236}">
                <a16:creationId xmlns:a16="http://schemas.microsoft.com/office/drawing/2014/main" id="{48F0F09E-2C25-7B6A-8661-C1835B3C0893}"/>
              </a:ext>
            </a:extLst>
          </p:cNvPr>
          <p:cNvSpPr txBox="1"/>
          <p:nvPr/>
        </p:nvSpPr>
        <p:spPr>
          <a:xfrm>
            <a:off x="1737903" y="3754280"/>
            <a:ext cx="38343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5’</a:t>
            </a:r>
          </a:p>
        </p:txBody>
      </p:sp>
      <p:sp>
        <p:nvSpPr>
          <p:cNvPr id="44" name="Hộp Văn bản 14">
            <a:extLst>
              <a:ext uri="{FF2B5EF4-FFF2-40B4-BE49-F238E27FC236}">
                <a16:creationId xmlns:a16="http://schemas.microsoft.com/office/drawing/2014/main" id="{2400FCAC-055E-F935-A52B-45731E506F0D}"/>
              </a:ext>
            </a:extLst>
          </p:cNvPr>
          <p:cNvSpPr txBox="1"/>
          <p:nvPr/>
        </p:nvSpPr>
        <p:spPr>
          <a:xfrm>
            <a:off x="7236561" y="3751861"/>
            <a:ext cx="383439"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3’</a:t>
            </a:r>
          </a:p>
        </p:txBody>
      </p:sp>
      <p:sp>
        <p:nvSpPr>
          <p:cNvPr id="45" name="Hộp Văn bản 14">
            <a:extLst>
              <a:ext uri="{FF2B5EF4-FFF2-40B4-BE49-F238E27FC236}">
                <a16:creationId xmlns:a16="http://schemas.microsoft.com/office/drawing/2014/main" id="{3124190C-4B25-510D-2AF6-DBDC47F45A9A}"/>
              </a:ext>
            </a:extLst>
          </p:cNvPr>
          <p:cNvSpPr txBox="1"/>
          <p:nvPr/>
        </p:nvSpPr>
        <p:spPr>
          <a:xfrm>
            <a:off x="2031614" y="4107418"/>
            <a:ext cx="867545"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mRNA</a:t>
            </a:r>
          </a:p>
        </p:txBody>
      </p:sp>
      <p:pic>
        <p:nvPicPr>
          <p:cNvPr id="46" name="Picture 45">
            <a:extLst>
              <a:ext uri="{FF2B5EF4-FFF2-40B4-BE49-F238E27FC236}">
                <a16:creationId xmlns:a16="http://schemas.microsoft.com/office/drawing/2014/main" id="{3B6EE78B-0313-3CB5-19F8-A48F34EBA8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4294">
            <a:off x="3834219" y="1621095"/>
            <a:ext cx="735849" cy="1913208"/>
          </a:xfrm>
          <a:prstGeom prst="rect">
            <a:avLst/>
          </a:prstGeom>
        </p:spPr>
      </p:pic>
      <p:cxnSp>
        <p:nvCxnSpPr>
          <p:cNvPr id="104" name="Straight Arrow Connector 103">
            <a:extLst>
              <a:ext uri="{FF2B5EF4-FFF2-40B4-BE49-F238E27FC236}">
                <a16:creationId xmlns:a16="http://schemas.microsoft.com/office/drawing/2014/main" id="{4D26D211-5EE6-D5BF-022A-F55C4365A92A}"/>
              </a:ext>
            </a:extLst>
          </p:cNvPr>
          <p:cNvCxnSpPr>
            <a:cxnSpLocks/>
          </p:cNvCxnSpPr>
          <p:nvPr/>
        </p:nvCxnSpPr>
        <p:spPr>
          <a:xfrm flipH="1" flipV="1">
            <a:off x="4506606" y="2571750"/>
            <a:ext cx="590531" cy="1972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856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10" presetClass="entr" presetSubtype="0" fill="hold"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fade">
                                      <p:cBhvr>
                                        <p:cTn id="1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5245D27-9EE8-3305-C6FD-7594143E0C0F}"/>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sp>
        <p:nvSpPr>
          <p:cNvPr id="3" name="TextBox 3"/>
          <p:cNvSpPr txBox="1"/>
          <p:nvPr/>
        </p:nvSpPr>
        <p:spPr>
          <a:xfrm>
            <a:off x="389225" y="169265"/>
            <a:ext cx="7687886" cy="691984"/>
          </a:xfrm>
          <a:prstGeom prst="rect">
            <a:avLst/>
          </a:prstGeom>
        </p:spPr>
        <p:txBody>
          <a:bodyPr wrap="square" lIns="0" tIns="0" rIns="0" bIns="0" rtlCol="0" anchor="t">
            <a:spAutoFit/>
          </a:bodyPr>
          <a:lstStyle/>
          <a:p>
            <a:pPr>
              <a:lnSpc>
                <a:spcPts val="6160"/>
              </a:lnSpc>
            </a:pPr>
            <a:r>
              <a:rPr lang="en-US" sz="4400" spc="295">
                <a:solidFill>
                  <a:srgbClr val="023276"/>
                </a:solidFill>
                <a:latin typeface="#9Slide03 Bebas Neue ZSmall" panose="020B0606020202050201" pitchFamily="34" charset="0"/>
              </a:rPr>
              <a:t>Iii. Quá trình DỊCH MÃ</a:t>
            </a:r>
          </a:p>
        </p:txBody>
      </p:sp>
      <p:sp>
        <p:nvSpPr>
          <p:cNvPr id="87" name="TextBox 86">
            <a:extLst>
              <a:ext uri="{FF2B5EF4-FFF2-40B4-BE49-F238E27FC236}">
                <a16:creationId xmlns:a16="http://schemas.microsoft.com/office/drawing/2014/main" id="{A41A21C1-4C65-01F9-ABDE-481F658200D5}"/>
              </a:ext>
            </a:extLst>
          </p:cNvPr>
          <p:cNvSpPr txBox="1"/>
          <p:nvPr/>
        </p:nvSpPr>
        <p:spPr>
          <a:xfrm>
            <a:off x="629931" y="965684"/>
            <a:ext cx="7753350" cy="369332"/>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180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chemeClr val="accent6">
                    <a:lumMod val="75000"/>
                  </a:schemeClr>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Mở đầu dịch mã</a:t>
            </a:r>
          </a:p>
        </p:txBody>
      </p:sp>
      <p:sp>
        <p:nvSpPr>
          <p:cNvPr id="88" name="Hộp Văn bản 14">
            <a:extLst>
              <a:ext uri="{FF2B5EF4-FFF2-40B4-BE49-F238E27FC236}">
                <a16:creationId xmlns:a16="http://schemas.microsoft.com/office/drawing/2014/main" id="{0CA4A606-B7CF-3A23-D13E-6CA89CFCAD70}"/>
              </a:ext>
            </a:extLst>
          </p:cNvPr>
          <p:cNvSpPr txBox="1"/>
          <p:nvPr/>
        </p:nvSpPr>
        <p:spPr>
          <a:xfrm>
            <a:off x="2438400" y="3891010"/>
            <a:ext cx="38343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5’</a:t>
            </a:r>
          </a:p>
        </p:txBody>
      </p:sp>
      <p:sp>
        <p:nvSpPr>
          <p:cNvPr id="89" name="Hộp Văn bản 14">
            <a:extLst>
              <a:ext uri="{FF2B5EF4-FFF2-40B4-BE49-F238E27FC236}">
                <a16:creationId xmlns:a16="http://schemas.microsoft.com/office/drawing/2014/main" id="{98384DEE-7664-C17D-4414-8F131E3A76D5}"/>
              </a:ext>
            </a:extLst>
          </p:cNvPr>
          <p:cNvSpPr txBox="1"/>
          <p:nvPr/>
        </p:nvSpPr>
        <p:spPr>
          <a:xfrm>
            <a:off x="6513879" y="3892131"/>
            <a:ext cx="383439"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3’</a:t>
            </a:r>
          </a:p>
        </p:txBody>
      </p:sp>
      <p:pic>
        <p:nvPicPr>
          <p:cNvPr id="4" name="Picture 3">
            <a:extLst>
              <a:ext uri="{FF2B5EF4-FFF2-40B4-BE49-F238E27FC236}">
                <a16:creationId xmlns:a16="http://schemas.microsoft.com/office/drawing/2014/main" id="{A95DC8AD-098B-CB2A-3A62-9CB46F9AB7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333"/>
          <a:stretch/>
        </p:blipFill>
        <p:spPr>
          <a:xfrm>
            <a:off x="2563126" y="1276350"/>
            <a:ext cx="4017747" cy="3290282"/>
          </a:xfrm>
          <a:prstGeom prst="rect">
            <a:avLst/>
          </a:prstGeom>
        </p:spPr>
      </p:pic>
      <p:sp>
        <p:nvSpPr>
          <p:cNvPr id="23" name="Hộp Văn bản 14">
            <a:extLst>
              <a:ext uri="{FF2B5EF4-FFF2-40B4-BE49-F238E27FC236}">
                <a16:creationId xmlns:a16="http://schemas.microsoft.com/office/drawing/2014/main" id="{75801467-05B1-CBD1-25A6-006CAB0FAF31}"/>
              </a:ext>
            </a:extLst>
          </p:cNvPr>
          <p:cNvSpPr txBox="1"/>
          <p:nvPr/>
        </p:nvSpPr>
        <p:spPr>
          <a:xfrm>
            <a:off x="3402461" y="4519095"/>
            <a:ext cx="141897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Mã mở đầu</a:t>
            </a:r>
          </a:p>
        </p:txBody>
      </p:sp>
      <p:sp>
        <p:nvSpPr>
          <p:cNvPr id="5" name="Rectangle 4">
            <a:extLst>
              <a:ext uri="{FF2B5EF4-FFF2-40B4-BE49-F238E27FC236}">
                <a16:creationId xmlns:a16="http://schemas.microsoft.com/office/drawing/2014/main" id="{2FA70C98-6989-6BD5-F144-A2066E031C01}"/>
              </a:ext>
            </a:extLst>
          </p:cNvPr>
          <p:cNvSpPr/>
          <p:nvPr/>
        </p:nvSpPr>
        <p:spPr>
          <a:xfrm>
            <a:off x="3886200" y="3891010"/>
            <a:ext cx="451501" cy="2705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10A0B7B-8EE7-F444-8FCE-6F71640CAD9B}"/>
              </a:ext>
            </a:extLst>
          </p:cNvPr>
          <p:cNvCxnSpPr>
            <a:stCxn id="5" idx="2"/>
            <a:endCxn id="23" idx="0"/>
          </p:cNvCxnSpPr>
          <p:nvPr/>
        </p:nvCxnSpPr>
        <p:spPr>
          <a:xfrm flipH="1">
            <a:off x="4111950" y="4161581"/>
            <a:ext cx="1" cy="3575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Hộp Văn bản 14">
            <a:extLst>
              <a:ext uri="{FF2B5EF4-FFF2-40B4-BE49-F238E27FC236}">
                <a16:creationId xmlns:a16="http://schemas.microsoft.com/office/drawing/2014/main" id="{73D1EBFD-7F0D-FEE2-AF26-27F2A3ABFEDD}"/>
              </a:ext>
            </a:extLst>
          </p:cNvPr>
          <p:cNvSpPr txBox="1"/>
          <p:nvPr/>
        </p:nvSpPr>
        <p:spPr>
          <a:xfrm>
            <a:off x="5785779" y="2936329"/>
            <a:ext cx="1696298" cy="646331"/>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Hai tiểu phần </a:t>
            </a:r>
          </a:p>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ribosome</a:t>
            </a:r>
          </a:p>
        </p:txBody>
      </p:sp>
      <p:cxnSp>
        <p:nvCxnSpPr>
          <p:cNvPr id="32" name="Straight Arrow Connector 31">
            <a:extLst>
              <a:ext uri="{FF2B5EF4-FFF2-40B4-BE49-F238E27FC236}">
                <a16:creationId xmlns:a16="http://schemas.microsoft.com/office/drawing/2014/main" id="{C3EABB1E-9065-2CEA-F442-E4CC848703CA}"/>
              </a:ext>
            </a:extLst>
          </p:cNvPr>
          <p:cNvCxnSpPr>
            <a:cxnSpLocks/>
          </p:cNvCxnSpPr>
          <p:nvPr/>
        </p:nvCxnSpPr>
        <p:spPr>
          <a:xfrm flipH="1" flipV="1">
            <a:off x="5334000" y="2450027"/>
            <a:ext cx="609600" cy="4714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00D20B1-A9B1-2FF3-C08F-89BD3063FBA8}"/>
              </a:ext>
            </a:extLst>
          </p:cNvPr>
          <p:cNvCxnSpPr>
            <a:cxnSpLocks/>
          </p:cNvCxnSpPr>
          <p:nvPr/>
        </p:nvCxnSpPr>
        <p:spPr>
          <a:xfrm flipH="1">
            <a:off x="4911296" y="3316483"/>
            <a:ext cx="975229" cy="462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Hộp Văn bản 14">
            <a:extLst>
              <a:ext uri="{FF2B5EF4-FFF2-40B4-BE49-F238E27FC236}">
                <a16:creationId xmlns:a16="http://schemas.microsoft.com/office/drawing/2014/main" id="{A78B1D12-F56F-728A-A4CD-A6779589645D}"/>
              </a:ext>
            </a:extLst>
          </p:cNvPr>
          <p:cNvSpPr txBox="1"/>
          <p:nvPr/>
        </p:nvSpPr>
        <p:spPr>
          <a:xfrm>
            <a:off x="1025939" y="1951270"/>
            <a:ext cx="2121093"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tRNA – aa mở đầu</a:t>
            </a:r>
          </a:p>
        </p:txBody>
      </p:sp>
      <p:cxnSp>
        <p:nvCxnSpPr>
          <p:cNvPr id="37" name="Straight Arrow Connector 36">
            <a:extLst>
              <a:ext uri="{FF2B5EF4-FFF2-40B4-BE49-F238E27FC236}">
                <a16:creationId xmlns:a16="http://schemas.microsoft.com/office/drawing/2014/main" id="{A3724954-1EF4-2FF0-29BF-A85CF7625D3C}"/>
              </a:ext>
            </a:extLst>
          </p:cNvPr>
          <p:cNvCxnSpPr>
            <a:cxnSpLocks/>
          </p:cNvCxnSpPr>
          <p:nvPr/>
        </p:nvCxnSpPr>
        <p:spPr>
          <a:xfrm>
            <a:off x="3131975" y="2254301"/>
            <a:ext cx="1300821" cy="7471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FD4200F-DAFD-6493-0F77-7D2C323FE5C5}"/>
              </a:ext>
            </a:extLst>
          </p:cNvPr>
          <p:cNvSpPr/>
          <p:nvPr/>
        </p:nvSpPr>
        <p:spPr>
          <a:xfrm rot="1095934">
            <a:off x="4040277" y="3179811"/>
            <a:ext cx="529384" cy="2777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3887689-488B-8401-C777-A968397F88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79" t="24028" r="1" b="-246"/>
          <a:stretch/>
        </p:blipFill>
        <p:spPr>
          <a:xfrm>
            <a:off x="2681906" y="1962825"/>
            <a:ext cx="3871294" cy="2594476"/>
          </a:xfrm>
          <a:prstGeom prst="rect">
            <a:avLst/>
          </a:prstGeom>
        </p:spPr>
      </p:pic>
      <p:sp>
        <p:nvSpPr>
          <p:cNvPr id="20" name="Hộp Văn bản 14">
            <a:extLst>
              <a:ext uri="{FF2B5EF4-FFF2-40B4-BE49-F238E27FC236}">
                <a16:creationId xmlns:a16="http://schemas.microsoft.com/office/drawing/2014/main" id="{BAE31F2B-7412-2351-8F9B-6BB684AF92D1}"/>
              </a:ext>
            </a:extLst>
          </p:cNvPr>
          <p:cNvSpPr txBox="1"/>
          <p:nvPr/>
        </p:nvSpPr>
        <p:spPr>
          <a:xfrm>
            <a:off x="2438400" y="3861008"/>
            <a:ext cx="38343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5’</a:t>
            </a:r>
          </a:p>
        </p:txBody>
      </p:sp>
      <p:sp>
        <p:nvSpPr>
          <p:cNvPr id="21" name="Hộp Văn bản 14">
            <a:extLst>
              <a:ext uri="{FF2B5EF4-FFF2-40B4-BE49-F238E27FC236}">
                <a16:creationId xmlns:a16="http://schemas.microsoft.com/office/drawing/2014/main" id="{E5C1FB39-6AF2-3F9D-9163-A03D4EBB5E4F}"/>
              </a:ext>
            </a:extLst>
          </p:cNvPr>
          <p:cNvSpPr txBox="1"/>
          <p:nvPr/>
        </p:nvSpPr>
        <p:spPr>
          <a:xfrm>
            <a:off x="6513879" y="3862129"/>
            <a:ext cx="383439"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3’</a:t>
            </a:r>
          </a:p>
        </p:txBody>
      </p:sp>
      <p:sp>
        <p:nvSpPr>
          <p:cNvPr id="22" name="Hộp Văn bản 14">
            <a:extLst>
              <a:ext uri="{FF2B5EF4-FFF2-40B4-BE49-F238E27FC236}">
                <a16:creationId xmlns:a16="http://schemas.microsoft.com/office/drawing/2014/main" id="{88B28AC7-EB6C-433B-AEC2-C42612C7259C}"/>
              </a:ext>
            </a:extLst>
          </p:cNvPr>
          <p:cNvSpPr txBox="1"/>
          <p:nvPr/>
        </p:nvSpPr>
        <p:spPr>
          <a:xfrm>
            <a:off x="3402461" y="4489093"/>
            <a:ext cx="141897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Mã mở đầu</a:t>
            </a:r>
          </a:p>
        </p:txBody>
      </p:sp>
      <p:sp>
        <p:nvSpPr>
          <p:cNvPr id="24" name="Rectangle 23">
            <a:extLst>
              <a:ext uri="{FF2B5EF4-FFF2-40B4-BE49-F238E27FC236}">
                <a16:creationId xmlns:a16="http://schemas.microsoft.com/office/drawing/2014/main" id="{FA366273-F400-25E5-1B18-F7395D79BF38}"/>
              </a:ext>
            </a:extLst>
          </p:cNvPr>
          <p:cNvSpPr/>
          <p:nvPr/>
        </p:nvSpPr>
        <p:spPr>
          <a:xfrm>
            <a:off x="3886200" y="3861008"/>
            <a:ext cx="451501" cy="2705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46FFF613-E4D1-6B60-BA34-A5ACD2EB38AB}"/>
              </a:ext>
            </a:extLst>
          </p:cNvPr>
          <p:cNvCxnSpPr>
            <a:stCxn id="24" idx="2"/>
            <a:endCxn id="22" idx="0"/>
          </p:cNvCxnSpPr>
          <p:nvPr/>
        </p:nvCxnSpPr>
        <p:spPr>
          <a:xfrm flipH="1">
            <a:off x="4111950" y="4131579"/>
            <a:ext cx="1" cy="3575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BB55BB8C-6500-AF79-38D7-8C18DE0A3A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84004">
            <a:off x="5442004" y="1592317"/>
            <a:ext cx="776299" cy="1574030"/>
          </a:xfrm>
          <a:prstGeom prst="rect">
            <a:avLst/>
          </a:prstGeom>
        </p:spPr>
      </p:pic>
      <p:sp>
        <p:nvSpPr>
          <p:cNvPr id="27" name="Hộp Văn bản 14">
            <a:extLst>
              <a:ext uri="{FF2B5EF4-FFF2-40B4-BE49-F238E27FC236}">
                <a16:creationId xmlns:a16="http://schemas.microsoft.com/office/drawing/2014/main" id="{A0BEDB71-44F4-78B4-C542-9B531D125320}"/>
              </a:ext>
            </a:extLst>
          </p:cNvPr>
          <p:cNvSpPr txBox="1"/>
          <p:nvPr/>
        </p:nvSpPr>
        <p:spPr>
          <a:xfrm>
            <a:off x="6445910" y="1228770"/>
            <a:ext cx="1433431" cy="646331"/>
          </a:xfrm>
          <a:prstGeom prst="rect">
            <a:avLst/>
          </a:prstGeom>
          <a:noFill/>
        </p:spPr>
        <p:txBody>
          <a:bodyPr wrap="squar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tRNA – aa thứ hai</a:t>
            </a:r>
          </a:p>
        </p:txBody>
      </p:sp>
      <p:cxnSp>
        <p:nvCxnSpPr>
          <p:cNvPr id="28" name="Straight Arrow Connector 27">
            <a:extLst>
              <a:ext uri="{FF2B5EF4-FFF2-40B4-BE49-F238E27FC236}">
                <a16:creationId xmlns:a16="http://schemas.microsoft.com/office/drawing/2014/main" id="{900BBA32-ADD2-334C-06F1-FFBCB393B53F}"/>
              </a:ext>
            </a:extLst>
          </p:cNvPr>
          <p:cNvCxnSpPr>
            <a:cxnSpLocks/>
          </p:cNvCxnSpPr>
          <p:nvPr/>
        </p:nvCxnSpPr>
        <p:spPr>
          <a:xfrm flipH="1">
            <a:off x="6248140" y="1727741"/>
            <a:ext cx="423840" cy="3868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24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88"/>
                                        </p:tgtEl>
                                      </p:cBhvr>
                                    </p:animEffect>
                                    <p:set>
                                      <p:cBhvr>
                                        <p:cTn id="45" dur="1" fill="hold">
                                          <p:stCondLst>
                                            <p:cond delay="499"/>
                                          </p:stCondLst>
                                        </p:cTn>
                                        <p:tgtEl>
                                          <p:spTgt spid="8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89"/>
                                        </p:tgtEl>
                                      </p:cBhvr>
                                    </p:animEffect>
                                    <p:set>
                                      <p:cBhvr>
                                        <p:cTn id="48" dur="1" fill="hold">
                                          <p:stCondLst>
                                            <p:cond delay="499"/>
                                          </p:stCondLst>
                                        </p:cTn>
                                        <p:tgtEl>
                                          <p:spTgt spid="8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30"/>
                                        </p:tgtEl>
                                      </p:cBhvr>
                                    </p:animEffect>
                                    <p:set>
                                      <p:cBhvr>
                                        <p:cTn id="63" dur="1" fill="hold">
                                          <p:stCondLst>
                                            <p:cond delay="499"/>
                                          </p:stCondLst>
                                        </p:cTn>
                                        <p:tgtEl>
                                          <p:spTgt spid="30"/>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2"/>
                                        </p:tgtEl>
                                      </p:cBhvr>
                                    </p:animEffect>
                                    <p:set>
                                      <p:cBhvr>
                                        <p:cTn id="66" dur="1" fill="hold">
                                          <p:stCondLst>
                                            <p:cond delay="499"/>
                                          </p:stCondLst>
                                        </p:cTn>
                                        <p:tgtEl>
                                          <p:spTgt spid="3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36"/>
                                        </p:tgtEl>
                                      </p:cBhvr>
                                    </p:animEffect>
                                    <p:set>
                                      <p:cBhvr>
                                        <p:cTn id="72" dur="1" fill="hold">
                                          <p:stCondLst>
                                            <p:cond delay="499"/>
                                          </p:stCondLst>
                                        </p:cTn>
                                        <p:tgtEl>
                                          <p:spTgt spid="3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7"/>
                                        </p:tgtEl>
                                      </p:cBhvr>
                                    </p:animEffect>
                                    <p:set>
                                      <p:cBhvr>
                                        <p:cTn id="75" dur="1" fill="hold">
                                          <p:stCondLst>
                                            <p:cond delay="499"/>
                                          </p:stCondLst>
                                        </p:cTn>
                                        <p:tgtEl>
                                          <p:spTgt spid="37"/>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fade">
                                      <p:cBhvr>
                                        <p:cTn id="90" dur="500"/>
                                        <p:tgtEl>
                                          <p:spTgt spid="2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500"/>
                                        <p:tgtEl>
                                          <p:spTgt spid="24"/>
                                        </p:tgtEl>
                                      </p:cBhvr>
                                    </p:animEffect>
                                  </p:childTnLst>
                                </p:cTn>
                              </p:par>
                              <p:par>
                                <p:cTn id="94" presetID="10"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cTn>
                              </p:par>
                              <p:par>
                                <p:cTn id="97" presetID="10" presetClass="entr" presetSubtype="0"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50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1" nodeType="click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par>
                                <p:cTn id="105" presetID="10" presetClass="entr" presetSubtype="0" fill="hold"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23" grpId="0"/>
      <p:bldP spid="23" grpId="1"/>
      <p:bldP spid="5" grpId="0" animBg="1"/>
      <p:bldP spid="5" grpId="1" animBg="1"/>
      <p:bldP spid="30" grpId="0"/>
      <p:bldP spid="30" grpId="1"/>
      <p:bldP spid="36" grpId="0"/>
      <p:bldP spid="36" grpId="1"/>
      <p:bldP spid="18" grpId="0" animBg="1"/>
      <p:bldP spid="18" grpId="1" animBg="1"/>
      <p:bldP spid="20" grpId="0"/>
      <p:bldP spid="21" grpId="0"/>
      <p:bldP spid="22" grpId="0"/>
      <p:bldP spid="24" grpId="0" animBg="1"/>
      <p:bldP spid="2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5245D27-9EE8-3305-C6FD-7594143E0C0F}"/>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pic>
        <p:nvPicPr>
          <p:cNvPr id="14" name="Picture 13">
            <a:extLst>
              <a:ext uri="{FF2B5EF4-FFF2-40B4-BE49-F238E27FC236}">
                <a16:creationId xmlns:a16="http://schemas.microsoft.com/office/drawing/2014/main" id="{B765A6B7-CE9B-4DC8-D91C-CD64C134DB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570"/>
          <a:stretch/>
        </p:blipFill>
        <p:spPr>
          <a:xfrm>
            <a:off x="2766389" y="1276350"/>
            <a:ext cx="3762998" cy="3297096"/>
          </a:xfrm>
          <a:prstGeom prst="rect">
            <a:avLst/>
          </a:prstGeom>
        </p:spPr>
      </p:pic>
      <p:sp>
        <p:nvSpPr>
          <p:cNvPr id="3" name="TextBox 3"/>
          <p:cNvSpPr txBox="1"/>
          <p:nvPr/>
        </p:nvSpPr>
        <p:spPr>
          <a:xfrm>
            <a:off x="389225" y="169265"/>
            <a:ext cx="6397044" cy="691984"/>
          </a:xfrm>
          <a:prstGeom prst="rect">
            <a:avLst/>
          </a:prstGeom>
        </p:spPr>
        <p:txBody>
          <a:bodyPr wrap="square" lIns="0" tIns="0" rIns="0" bIns="0" rtlCol="0" anchor="t">
            <a:spAutoFit/>
          </a:bodyPr>
          <a:lstStyle/>
          <a:p>
            <a:pPr>
              <a:lnSpc>
                <a:spcPts val="6160"/>
              </a:lnSpc>
            </a:pPr>
            <a:r>
              <a:rPr lang="en-US" sz="4400" spc="295">
                <a:solidFill>
                  <a:srgbClr val="023276"/>
                </a:solidFill>
                <a:latin typeface="#9Slide03 Bebas Neue ZSmall" panose="020B0606020202050201" pitchFamily="34" charset="0"/>
              </a:rPr>
              <a:t>Iii. Quá trình DỊCH MÃ</a:t>
            </a:r>
          </a:p>
        </p:txBody>
      </p:sp>
      <p:sp>
        <p:nvSpPr>
          <p:cNvPr id="87" name="TextBox 86">
            <a:extLst>
              <a:ext uri="{FF2B5EF4-FFF2-40B4-BE49-F238E27FC236}">
                <a16:creationId xmlns:a16="http://schemas.microsoft.com/office/drawing/2014/main" id="{A41A21C1-4C65-01F9-ABDE-481F658200D5}"/>
              </a:ext>
            </a:extLst>
          </p:cNvPr>
          <p:cNvSpPr txBox="1"/>
          <p:nvPr/>
        </p:nvSpPr>
        <p:spPr>
          <a:xfrm>
            <a:off x="629931" y="965684"/>
            <a:ext cx="7753350" cy="369332"/>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180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chemeClr val="accent6">
                    <a:lumMod val="75000"/>
                  </a:schemeClr>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Kéo dài chuỗi polypeptide</a:t>
            </a:r>
          </a:p>
        </p:txBody>
      </p:sp>
      <p:sp>
        <p:nvSpPr>
          <p:cNvPr id="88" name="Hộp Văn bản 14">
            <a:extLst>
              <a:ext uri="{FF2B5EF4-FFF2-40B4-BE49-F238E27FC236}">
                <a16:creationId xmlns:a16="http://schemas.microsoft.com/office/drawing/2014/main" id="{0CA4A606-B7CF-3A23-D13E-6CA89CFCAD70}"/>
              </a:ext>
            </a:extLst>
          </p:cNvPr>
          <p:cNvSpPr txBox="1"/>
          <p:nvPr/>
        </p:nvSpPr>
        <p:spPr>
          <a:xfrm>
            <a:off x="2438400" y="3881916"/>
            <a:ext cx="38343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5’</a:t>
            </a:r>
          </a:p>
        </p:txBody>
      </p:sp>
      <p:sp>
        <p:nvSpPr>
          <p:cNvPr id="89" name="Hộp Văn bản 14">
            <a:extLst>
              <a:ext uri="{FF2B5EF4-FFF2-40B4-BE49-F238E27FC236}">
                <a16:creationId xmlns:a16="http://schemas.microsoft.com/office/drawing/2014/main" id="{98384DEE-7664-C17D-4414-8F131E3A76D5}"/>
              </a:ext>
            </a:extLst>
          </p:cNvPr>
          <p:cNvSpPr txBox="1"/>
          <p:nvPr/>
        </p:nvSpPr>
        <p:spPr>
          <a:xfrm>
            <a:off x="6513879" y="3883037"/>
            <a:ext cx="383439"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3’</a:t>
            </a:r>
          </a:p>
        </p:txBody>
      </p:sp>
      <p:sp>
        <p:nvSpPr>
          <p:cNvPr id="23" name="Hộp Văn bản 14">
            <a:extLst>
              <a:ext uri="{FF2B5EF4-FFF2-40B4-BE49-F238E27FC236}">
                <a16:creationId xmlns:a16="http://schemas.microsoft.com/office/drawing/2014/main" id="{75801467-05B1-CBD1-25A6-006CAB0FAF31}"/>
              </a:ext>
            </a:extLst>
          </p:cNvPr>
          <p:cNvSpPr txBox="1"/>
          <p:nvPr/>
        </p:nvSpPr>
        <p:spPr>
          <a:xfrm>
            <a:off x="3402461" y="4510001"/>
            <a:ext cx="141897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Mã mở đầu</a:t>
            </a:r>
          </a:p>
        </p:txBody>
      </p:sp>
      <p:sp>
        <p:nvSpPr>
          <p:cNvPr id="5" name="Rectangle 4">
            <a:extLst>
              <a:ext uri="{FF2B5EF4-FFF2-40B4-BE49-F238E27FC236}">
                <a16:creationId xmlns:a16="http://schemas.microsoft.com/office/drawing/2014/main" id="{2FA70C98-6989-6BD5-F144-A2066E031C01}"/>
              </a:ext>
            </a:extLst>
          </p:cNvPr>
          <p:cNvSpPr/>
          <p:nvPr/>
        </p:nvSpPr>
        <p:spPr>
          <a:xfrm>
            <a:off x="3886200" y="3881916"/>
            <a:ext cx="451501" cy="2705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10A0B7B-8EE7-F444-8FCE-6F71640CAD9B}"/>
              </a:ext>
            </a:extLst>
          </p:cNvPr>
          <p:cNvCxnSpPr>
            <a:cxnSpLocks/>
            <a:stCxn id="5" idx="2"/>
            <a:endCxn id="23" idx="0"/>
          </p:cNvCxnSpPr>
          <p:nvPr/>
        </p:nvCxnSpPr>
        <p:spPr>
          <a:xfrm flipH="1">
            <a:off x="4111950" y="4152487"/>
            <a:ext cx="1" cy="3575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1CE6C3A-5077-3A0B-E557-55786650D024}"/>
              </a:ext>
            </a:extLst>
          </p:cNvPr>
          <p:cNvSpPr/>
          <p:nvPr/>
        </p:nvSpPr>
        <p:spPr>
          <a:xfrm>
            <a:off x="4342500" y="3881916"/>
            <a:ext cx="451501" cy="270571"/>
          </a:xfrm>
          <a:prstGeom prst="rect">
            <a:avLst/>
          </a:prstGeom>
          <a:noFill/>
          <a:ln w="19050">
            <a:solidFill>
              <a:srgbClr val="43F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CFE4E16-BD5D-7206-D60F-446DD1FFEC10}"/>
              </a:ext>
            </a:extLst>
          </p:cNvPr>
          <p:cNvCxnSpPr>
            <a:cxnSpLocks/>
            <a:stCxn id="15" idx="2"/>
          </p:cNvCxnSpPr>
          <p:nvPr/>
        </p:nvCxnSpPr>
        <p:spPr>
          <a:xfrm>
            <a:off x="4568251" y="4152487"/>
            <a:ext cx="655515" cy="3575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Hộp Văn bản 14">
            <a:extLst>
              <a:ext uri="{FF2B5EF4-FFF2-40B4-BE49-F238E27FC236}">
                <a16:creationId xmlns:a16="http://schemas.microsoft.com/office/drawing/2014/main" id="{BEB11726-382D-A833-C15E-C3C9E06DD299}"/>
              </a:ext>
            </a:extLst>
          </p:cNvPr>
          <p:cNvSpPr txBox="1"/>
          <p:nvPr/>
        </p:nvSpPr>
        <p:spPr>
          <a:xfrm>
            <a:off x="5136657" y="4510001"/>
            <a:ext cx="1356462"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Mã thứ hai</a:t>
            </a:r>
          </a:p>
        </p:txBody>
      </p:sp>
      <p:pic>
        <p:nvPicPr>
          <p:cNvPr id="17" name="Picture 16">
            <a:extLst>
              <a:ext uri="{FF2B5EF4-FFF2-40B4-BE49-F238E27FC236}">
                <a16:creationId xmlns:a16="http://schemas.microsoft.com/office/drawing/2014/main" id="{ECAFB895-1534-A1CA-5C04-291DD42E76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9" t="1112" r="1753" b="6111"/>
          <a:stretch/>
        </p:blipFill>
        <p:spPr>
          <a:xfrm>
            <a:off x="2630119" y="1200150"/>
            <a:ext cx="3930399" cy="3310853"/>
          </a:xfrm>
          <a:prstGeom prst="rect">
            <a:avLst/>
          </a:prstGeom>
        </p:spPr>
      </p:pic>
      <p:sp>
        <p:nvSpPr>
          <p:cNvPr id="19" name="Hộp Văn bản 14">
            <a:extLst>
              <a:ext uri="{FF2B5EF4-FFF2-40B4-BE49-F238E27FC236}">
                <a16:creationId xmlns:a16="http://schemas.microsoft.com/office/drawing/2014/main" id="{D38670D0-2B66-BEE1-50B6-1EA5E0F86482}"/>
              </a:ext>
            </a:extLst>
          </p:cNvPr>
          <p:cNvSpPr txBox="1"/>
          <p:nvPr/>
        </p:nvSpPr>
        <p:spPr>
          <a:xfrm>
            <a:off x="2438400" y="3882918"/>
            <a:ext cx="38343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5’</a:t>
            </a:r>
          </a:p>
        </p:txBody>
      </p:sp>
      <p:sp>
        <p:nvSpPr>
          <p:cNvPr id="20" name="Hộp Văn bản 14">
            <a:extLst>
              <a:ext uri="{FF2B5EF4-FFF2-40B4-BE49-F238E27FC236}">
                <a16:creationId xmlns:a16="http://schemas.microsoft.com/office/drawing/2014/main" id="{534F7053-CE7D-E625-64A9-58BE687A4D83}"/>
              </a:ext>
            </a:extLst>
          </p:cNvPr>
          <p:cNvSpPr txBox="1"/>
          <p:nvPr/>
        </p:nvSpPr>
        <p:spPr>
          <a:xfrm>
            <a:off x="6513879" y="3884039"/>
            <a:ext cx="383439"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3’</a:t>
            </a:r>
          </a:p>
        </p:txBody>
      </p:sp>
      <p:sp>
        <p:nvSpPr>
          <p:cNvPr id="21" name="Hộp Văn bản 14">
            <a:extLst>
              <a:ext uri="{FF2B5EF4-FFF2-40B4-BE49-F238E27FC236}">
                <a16:creationId xmlns:a16="http://schemas.microsoft.com/office/drawing/2014/main" id="{E1796442-7AF4-4F86-7F41-F0E422C01087}"/>
              </a:ext>
            </a:extLst>
          </p:cNvPr>
          <p:cNvSpPr txBox="1"/>
          <p:nvPr/>
        </p:nvSpPr>
        <p:spPr>
          <a:xfrm>
            <a:off x="3179343" y="4515527"/>
            <a:ext cx="1356462"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Mã thứ hai</a:t>
            </a:r>
          </a:p>
        </p:txBody>
      </p:sp>
      <p:sp>
        <p:nvSpPr>
          <p:cNvPr id="22" name="Rectangle 21">
            <a:extLst>
              <a:ext uri="{FF2B5EF4-FFF2-40B4-BE49-F238E27FC236}">
                <a16:creationId xmlns:a16="http://schemas.microsoft.com/office/drawing/2014/main" id="{3199745E-AF02-5D81-126D-9F100D97BB73}"/>
              </a:ext>
            </a:extLst>
          </p:cNvPr>
          <p:cNvSpPr/>
          <p:nvPr/>
        </p:nvSpPr>
        <p:spPr>
          <a:xfrm>
            <a:off x="4346249" y="3882918"/>
            <a:ext cx="451501" cy="270571"/>
          </a:xfrm>
          <a:prstGeom prst="rect">
            <a:avLst/>
          </a:prstGeom>
          <a:noFill/>
          <a:ln w="19050">
            <a:solidFill>
              <a:srgbClr val="43F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ADCB5DA-F8ED-B3AE-7E42-C83003AA18D3}"/>
              </a:ext>
            </a:extLst>
          </p:cNvPr>
          <p:cNvCxnSpPr>
            <a:cxnSpLocks/>
            <a:stCxn id="22" idx="2"/>
            <a:endCxn id="21" idx="0"/>
          </p:cNvCxnSpPr>
          <p:nvPr/>
        </p:nvCxnSpPr>
        <p:spPr>
          <a:xfrm flipH="1">
            <a:off x="3857574" y="4153489"/>
            <a:ext cx="714426" cy="3620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70E4A07-2A95-317E-0903-DA5135C4D92B}"/>
              </a:ext>
            </a:extLst>
          </p:cNvPr>
          <p:cNvSpPr/>
          <p:nvPr/>
        </p:nvSpPr>
        <p:spPr>
          <a:xfrm>
            <a:off x="4802549" y="3882918"/>
            <a:ext cx="451501" cy="270571"/>
          </a:xfrm>
          <a:prstGeom prst="rect">
            <a:avLst/>
          </a:prstGeom>
          <a:noFill/>
          <a:ln w="19050">
            <a:solidFill>
              <a:srgbClr val="43F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1511353-B777-8E4F-A3CF-82729BBC12C1}"/>
              </a:ext>
            </a:extLst>
          </p:cNvPr>
          <p:cNvCxnSpPr>
            <a:cxnSpLocks/>
            <a:stCxn id="25" idx="2"/>
            <a:endCxn id="27" idx="0"/>
          </p:cNvCxnSpPr>
          <p:nvPr/>
        </p:nvCxnSpPr>
        <p:spPr>
          <a:xfrm>
            <a:off x="5028300" y="4153489"/>
            <a:ext cx="228473" cy="3639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Hộp Văn bản 14">
            <a:extLst>
              <a:ext uri="{FF2B5EF4-FFF2-40B4-BE49-F238E27FC236}">
                <a16:creationId xmlns:a16="http://schemas.microsoft.com/office/drawing/2014/main" id="{B7D9E136-E3D1-16C9-147D-5EF7480573CE}"/>
              </a:ext>
            </a:extLst>
          </p:cNvPr>
          <p:cNvSpPr txBox="1"/>
          <p:nvPr/>
        </p:nvSpPr>
        <p:spPr>
          <a:xfrm>
            <a:off x="4608197" y="4517431"/>
            <a:ext cx="1297151"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Mã thứ ba</a:t>
            </a:r>
          </a:p>
        </p:txBody>
      </p:sp>
      <p:sp>
        <p:nvSpPr>
          <p:cNvPr id="28" name="Rectangle 27">
            <a:extLst>
              <a:ext uri="{FF2B5EF4-FFF2-40B4-BE49-F238E27FC236}">
                <a16:creationId xmlns:a16="http://schemas.microsoft.com/office/drawing/2014/main" id="{DD9C5A0D-0F51-7894-686D-571F436AC2F0}"/>
              </a:ext>
            </a:extLst>
          </p:cNvPr>
          <p:cNvSpPr/>
          <p:nvPr/>
        </p:nvSpPr>
        <p:spPr>
          <a:xfrm>
            <a:off x="5760447" y="3882918"/>
            <a:ext cx="451501" cy="2705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F978E970-2E32-3869-878E-EB370E3A6217}"/>
              </a:ext>
            </a:extLst>
          </p:cNvPr>
          <p:cNvCxnSpPr>
            <a:cxnSpLocks/>
            <a:stCxn id="28" idx="2"/>
          </p:cNvCxnSpPr>
          <p:nvPr/>
        </p:nvCxnSpPr>
        <p:spPr>
          <a:xfrm>
            <a:off x="5986198" y="4153489"/>
            <a:ext cx="800071" cy="3620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Hộp Văn bản 14">
            <a:extLst>
              <a:ext uri="{FF2B5EF4-FFF2-40B4-BE49-F238E27FC236}">
                <a16:creationId xmlns:a16="http://schemas.microsoft.com/office/drawing/2014/main" id="{2AC7132A-7EDE-893C-0B44-2605BD8C1482}"/>
              </a:ext>
            </a:extLst>
          </p:cNvPr>
          <p:cNvSpPr txBox="1"/>
          <p:nvPr/>
        </p:nvSpPr>
        <p:spPr>
          <a:xfrm>
            <a:off x="6513879" y="4518941"/>
            <a:ext cx="1459054"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Mã kết thúc</a:t>
            </a:r>
          </a:p>
        </p:txBody>
      </p:sp>
      <p:sp>
        <p:nvSpPr>
          <p:cNvPr id="32" name="Hộp Văn bản 14">
            <a:extLst>
              <a:ext uri="{FF2B5EF4-FFF2-40B4-BE49-F238E27FC236}">
                <a16:creationId xmlns:a16="http://schemas.microsoft.com/office/drawing/2014/main" id="{45863DCB-1E9D-B911-0781-2123D86381F4}"/>
              </a:ext>
            </a:extLst>
          </p:cNvPr>
          <p:cNvSpPr txBox="1"/>
          <p:nvPr/>
        </p:nvSpPr>
        <p:spPr>
          <a:xfrm>
            <a:off x="5007385" y="1901437"/>
            <a:ext cx="313739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Hình thành liên kết peptide</a:t>
            </a:r>
          </a:p>
        </p:txBody>
      </p:sp>
      <p:cxnSp>
        <p:nvCxnSpPr>
          <p:cNvPr id="34" name="Straight Arrow Connector 33">
            <a:extLst>
              <a:ext uri="{FF2B5EF4-FFF2-40B4-BE49-F238E27FC236}">
                <a16:creationId xmlns:a16="http://schemas.microsoft.com/office/drawing/2014/main" id="{1EF25AE4-C469-73B6-DB04-B3606FF22A96}"/>
              </a:ext>
            </a:extLst>
          </p:cNvPr>
          <p:cNvCxnSpPr>
            <a:cxnSpLocks/>
          </p:cNvCxnSpPr>
          <p:nvPr/>
        </p:nvCxnSpPr>
        <p:spPr>
          <a:xfrm flipH="1">
            <a:off x="4724400" y="2190750"/>
            <a:ext cx="343438" cy="1889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Hộp Văn bản 14">
            <a:extLst>
              <a:ext uri="{FF2B5EF4-FFF2-40B4-BE49-F238E27FC236}">
                <a16:creationId xmlns:a16="http://schemas.microsoft.com/office/drawing/2014/main" id="{DAA91073-280D-C95B-B502-FF0844FDF6E5}"/>
              </a:ext>
            </a:extLst>
          </p:cNvPr>
          <p:cNvSpPr txBox="1"/>
          <p:nvPr/>
        </p:nvSpPr>
        <p:spPr>
          <a:xfrm>
            <a:off x="6445910" y="1228770"/>
            <a:ext cx="1433431" cy="646331"/>
          </a:xfrm>
          <a:prstGeom prst="rect">
            <a:avLst/>
          </a:prstGeom>
          <a:noFill/>
        </p:spPr>
        <p:txBody>
          <a:bodyPr wrap="squar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tRNA – aa thứ ba</a:t>
            </a:r>
          </a:p>
        </p:txBody>
      </p:sp>
      <p:cxnSp>
        <p:nvCxnSpPr>
          <p:cNvPr id="36" name="Straight Arrow Connector 35">
            <a:extLst>
              <a:ext uri="{FF2B5EF4-FFF2-40B4-BE49-F238E27FC236}">
                <a16:creationId xmlns:a16="http://schemas.microsoft.com/office/drawing/2014/main" id="{EC54F44E-AAAC-4F53-DAB8-924AAF78ABF0}"/>
              </a:ext>
            </a:extLst>
          </p:cNvPr>
          <p:cNvCxnSpPr>
            <a:cxnSpLocks/>
          </p:cNvCxnSpPr>
          <p:nvPr/>
        </p:nvCxnSpPr>
        <p:spPr>
          <a:xfrm flipH="1">
            <a:off x="6096000" y="1727741"/>
            <a:ext cx="575980" cy="820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Hộp Văn bản 14">
            <a:extLst>
              <a:ext uri="{FF2B5EF4-FFF2-40B4-BE49-F238E27FC236}">
                <a16:creationId xmlns:a16="http://schemas.microsoft.com/office/drawing/2014/main" id="{D1F9EB49-8854-BB1C-4D7F-5AF43725AD89}"/>
              </a:ext>
            </a:extLst>
          </p:cNvPr>
          <p:cNvSpPr txBox="1"/>
          <p:nvPr/>
        </p:nvSpPr>
        <p:spPr>
          <a:xfrm>
            <a:off x="886630" y="1476525"/>
            <a:ext cx="2027022" cy="646331"/>
          </a:xfrm>
          <a:prstGeom prst="rect">
            <a:avLst/>
          </a:prstGeom>
          <a:noFill/>
        </p:spPr>
        <p:txBody>
          <a:bodyPr wrap="squar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tRNA đầu tiên được giải phóng</a:t>
            </a:r>
          </a:p>
        </p:txBody>
      </p:sp>
      <p:cxnSp>
        <p:nvCxnSpPr>
          <p:cNvPr id="38" name="Straight Arrow Connector 37">
            <a:extLst>
              <a:ext uri="{FF2B5EF4-FFF2-40B4-BE49-F238E27FC236}">
                <a16:creationId xmlns:a16="http://schemas.microsoft.com/office/drawing/2014/main" id="{A40690D8-06BB-CF2B-44A8-626EB538A854}"/>
              </a:ext>
            </a:extLst>
          </p:cNvPr>
          <p:cNvCxnSpPr>
            <a:cxnSpLocks/>
          </p:cNvCxnSpPr>
          <p:nvPr/>
        </p:nvCxnSpPr>
        <p:spPr>
          <a:xfrm>
            <a:off x="2821838" y="2018655"/>
            <a:ext cx="369047" cy="1720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42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88"/>
                                        </p:tgtEl>
                                      </p:cBhvr>
                                    </p:animEffect>
                                    <p:set>
                                      <p:cBhvr>
                                        <p:cTn id="18" dur="1" fill="hold">
                                          <p:stCondLst>
                                            <p:cond delay="499"/>
                                          </p:stCondLst>
                                        </p:cTn>
                                        <p:tgtEl>
                                          <p:spTgt spid="88"/>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89"/>
                                        </p:tgtEl>
                                      </p:cBhvr>
                                    </p:animEffect>
                                    <p:set>
                                      <p:cBhvr>
                                        <p:cTn id="21" dur="1" fill="hold">
                                          <p:stCondLst>
                                            <p:cond delay="499"/>
                                          </p:stCondLst>
                                        </p:cTn>
                                        <p:tgtEl>
                                          <p:spTgt spid="8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4"/>
                                        </p:tgtEl>
                                      </p:cBhvr>
                                    </p:animEffect>
                                    <p:set>
                                      <p:cBhvr>
                                        <p:cTn id="48" dur="1" fill="hold">
                                          <p:stCondLst>
                                            <p:cond delay="499"/>
                                          </p:stCondLst>
                                        </p:cTn>
                                        <p:tgtEl>
                                          <p:spTgt spid="34"/>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0"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500"/>
                                        <p:tgtEl>
                                          <p:spTgt spid="28"/>
                                        </p:tgtEl>
                                      </p:cBhvr>
                                    </p:animEffect>
                                  </p:childTnLst>
                                </p:cTn>
                              </p:par>
                              <p:par>
                                <p:cTn id="95" presetID="10" presetClass="entr" presetSubtype="0" fill="hold"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500"/>
                                        <p:tgtEl>
                                          <p:spTgt spid="2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23" grpId="0"/>
      <p:bldP spid="5" grpId="0" animBg="1"/>
      <p:bldP spid="15" grpId="0" animBg="1"/>
      <p:bldP spid="18" grpId="0"/>
      <p:bldP spid="19" grpId="0"/>
      <p:bldP spid="20" grpId="0"/>
      <p:bldP spid="21" grpId="0"/>
      <p:bldP spid="22" grpId="0" animBg="1"/>
      <p:bldP spid="25" grpId="0" animBg="1"/>
      <p:bldP spid="27" grpId="0"/>
      <p:bldP spid="28" grpId="0" animBg="1"/>
      <p:bldP spid="30" grpId="0"/>
      <p:bldP spid="32" grpId="1"/>
      <p:bldP spid="32" grpId="2"/>
      <p:bldP spid="35"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F307F6A-EE2E-25CD-AFBE-BEADAA987071}"/>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sp>
        <p:nvSpPr>
          <p:cNvPr id="3" name="TextBox 3"/>
          <p:cNvSpPr txBox="1"/>
          <p:nvPr/>
        </p:nvSpPr>
        <p:spPr>
          <a:xfrm>
            <a:off x="389225" y="169265"/>
            <a:ext cx="6124654" cy="691984"/>
          </a:xfrm>
          <a:prstGeom prst="rect">
            <a:avLst/>
          </a:prstGeom>
        </p:spPr>
        <p:txBody>
          <a:bodyPr wrap="square" lIns="0" tIns="0" rIns="0" bIns="0" rtlCol="0" anchor="t">
            <a:spAutoFit/>
          </a:bodyPr>
          <a:lstStyle/>
          <a:p>
            <a:pPr>
              <a:lnSpc>
                <a:spcPts val="6160"/>
              </a:lnSpc>
            </a:pPr>
            <a:r>
              <a:rPr lang="en-US" sz="4400" spc="295">
                <a:solidFill>
                  <a:srgbClr val="023276"/>
                </a:solidFill>
                <a:latin typeface="#9Slide03 Bebas Neue ZSmall" panose="020B0606020202050201" pitchFamily="34" charset="0"/>
              </a:rPr>
              <a:t>Iii. Quá trình DỊCH MÃ</a:t>
            </a:r>
          </a:p>
        </p:txBody>
      </p:sp>
      <p:pic>
        <p:nvPicPr>
          <p:cNvPr id="19" name="Picture 18">
            <a:extLst>
              <a:ext uri="{FF2B5EF4-FFF2-40B4-BE49-F238E27FC236}">
                <a16:creationId xmlns:a16="http://schemas.microsoft.com/office/drawing/2014/main" id="{C2E74E1B-5D74-63C2-671F-1A49AF9A56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587" t="1414" r="1852" b="-1414"/>
          <a:stretch/>
        </p:blipFill>
        <p:spPr>
          <a:xfrm>
            <a:off x="2743199" y="1123950"/>
            <a:ext cx="4580889" cy="3469252"/>
          </a:xfrm>
          <a:prstGeom prst="rect">
            <a:avLst/>
          </a:prstGeom>
        </p:spPr>
      </p:pic>
      <p:sp>
        <p:nvSpPr>
          <p:cNvPr id="20" name="Hộp Văn bản 14">
            <a:extLst>
              <a:ext uri="{FF2B5EF4-FFF2-40B4-BE49-F238E27FC236}">
                <a16:creationId xmlns:a16="http://schemas.microsoft.com/office/drawing/2014/main" id="{3029590C-F097-DB2E-FEEA-7DA75C39DB4D}"/>
              </a:ext>
            </a:extLst>
          </p:cNvPr>
          <p:cNvSpPr txBox="1"/>
          <p:nvPr/>
        </p:nvSpPr>
        <p:spPr>
          <a:xfrm>
            <a:off x="2438400" y="3860333"/>
            <a:ext cx="38343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5’</a:t>
            </a:r>
          </a:p>
        </p:txBody>
      </p:sp>
      <p:sp>
        <p:nvSpPr>
          <p:cNvPr id="21" name="Hộp Văn bản 14">
            <a:extLst>
              <a:ext uri="{FF2B5EF4-FFF2-40B4-BE49-F238E27FC236}">
                <a16:creationId xmlns:a16="http://schemas.microsoft.com/office/drawing/2014/main" id="{F0775D9E-6E31-37F4-1958-0A624B99CBEB}"/>
              </a:ext>
            </a:extLst>
          </p:cNvPr>
          <p:cNvSpPr txBox="1"/>
          <p:nvPr/>
        </p:nvSpPr>
        <p:spPr>
          <a:xfrm>
            <a:off x="6513879" y="3861454"/>
            <a:ext cx="383439"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3’</a:t>
            </a:r>
          </a:p>
        </p:txBody>
      </p:sp>
      <p:sp>
        <p:nvSpPr>
          <p:cNvPr id="22" name="Rectangle 21">
            <a:extLst>
              <a:ext uri="{FF2B5EF4-FFF2-40B4-BE49-F238E27FC236}">
                <a16:creationId xmlns:a16="http://schemas.microsoft.com/office/drawing/2014/main" id="{0E8B84B6-AE34-24AB-A0BF-0A406751D215}"/>
              </a:ext>
            </a:extLst>
          </p:cNvPr>
          <p:cNvSpPr/>
          <p:nvPr/>
        </p:nvSpPr>
        <p:spPr>
          <a:xfrm>
            <a:off x="5760447" y="3860333"/>
            <a:ext cx="451501" cy="270571"/>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E1E507A-25BD-5828-4288-06DB8136A2FD}"/>
              </a:ext>
            </a:extLst>
          </p:cNvPr>
          <p:cNvCxnSpPr>
            <a:cxnSpLocks/>
            <a:stCxn id="22" idx="2"/>
          </p:cNvCxnSpPr>
          <p:nvPr/>
        </p:nvCxnSpPr>
        <p:spPr>
          <a:xfrm>
            <a:off x="5986198" y="4130904"/>
            <a:ext cx="800071" cy="3620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Hộp Văn bản 14">
            <a:extLst>
              <a:ext uri="{FF2B5EF4-FFF2-40B4-BE49-F238E27FC236}">
                <a16:creationId xmlns:a16="http://schemas.microsoft.com/office/drawing/2014/main" id="{E3E7F57A-BD11-9E51-1E27-BEF44AD77E21}"/>
              </a:ext>
            </a:extLst>
          </p:cNvPr>
          <p:cNvSpPr txBox="1"/>
          <p:nvPr/>
        </p:nvSpPr>
        <p:spPr>
          <a:xfrm>
            <a:off x="6513879" y="4496356"/>
            <a:ext cx="1459054"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Mã kết thúc</a:t>
            </a:r>
          </a:p>
        </p:txBody>
      </p:sp>
      <p:sp>
        <p:nvSpPr>
          <p:cNvPr id="26" name="Hộp Văn bản 14">
            <a:extLst>
              <a:ext uri="{FF2B5EF4-FFF2-40B4-BE49-F238E27FC236}">
                <a16:creationId xmlns:a16="http://schemas.microsoft.com/office/drawing/2014/main" id="{00AB60AB-DDB0-884F-62D1-00C03372C260}"/>
              </a:ext>
            </a:extLst>
          </p:cNvPr>
          <p:cNvSpPr txBox="1"/>
          <p:nvPr/>
        </p:nvSpPr>
        <p:spPr>
          <a:xfrm>
            <a:off x="6734733" y="2702388"/>
            <a:ext cx="2089033" cy="646331"/>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Yếu tố giải phóng</a:t>
            </a:r>
          </a:p>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 liên kết</a:t>
            </a:r>
          </a:p>
        </p:txBody>
      </p:sp>
      <p:cxnSp>
        <p:nvCxnSpPr>
          <p:cNvPr id="27" name="Straight Arrow Connector 26">
            <a:extLst>
              <a:ext uri="{FF2B5EF4-FFF2-40B4-BE49-F238E27FC236}">
                <a16:creationId xmlns:a16="http://schemas.microsoft.com/office/drawing/2014/main" id="{C65FF0A7-2C82-D450-4D41-C76A6B771E70}"/>
              </a:ext>
            </a:extLst>
          </p:cNvPr>
          <p:cNvCxnSpPr>
            <a:cxnSpLocks/>
          </p:cNvCxnSpPr>
          <p:nvPr/>
        </p:nvCxnSpPr>
        <p:spPr>
          <a:xfrm flipH="1">
            <a:off x="6080679" y="2946115"/>
            <a:ext cx="705590" cy="2961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Hộp Văn bản 14">
            <a:extLst>
              <a:ext uri="{FF2B5EF4-FFF2-40B4-BE49-F238E27FC236}">
                <a16:creationId xmlns:a16="http://schemas.microsoft.com/office/drawing/2014/main" id="{DEC4B53C-2DDF-89CB-C9B7-EDE5BD58766C}"/>
              </a:ext>
            </a:extLst>
          </p:cNvPr>
          <p:cNvSpPr txBox="1"/>
          <p:nvPr/>
        </p:nvSpPr>
        <p:spPr>
          <a:xfrm>
            <a:off x="1827532" y="2289925"/>
            <a:ext cx="2561643" cy="369332"/>
          </a:xfrm>
          <a:prstGeom prst="rect">
            <a:avLst/>
          </a:prstGeom>
          <a:noFill/>
        </p:spPr>
        <p:txBody>
          <a:bodyPr wrap="squar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tRNA – aa cuối cùng</a:t>
            </a:r>
          </a:p>
        </p:txBody>
      </p:sp>
      <p:cxnSp>
        <p:nvCxnSpPr>
          <p:cNvPr id="39" name="Straight Arrow Connector 38">
            <a:extLst>
              <a:ext uri="{FF2B5EF4-FFF2-40B4-BE49-F238E27FC236}">
                <a16:creationId xmlns:a16="http://schemas.microsoft.com/office/drawing/2014/main" id="{1557E53E-CDAD-6B3A-7AA5-0EEF449ACE4F}"/>
              </a:ext>
            </a:extLst>
          </p:cNvPr>
          <p:cNvCxnSpPr>
            <a:cxnSpLocks/>
          </p:cNvCxnSpPr>
          <p:nvPr/>
        </p:nvCxnSpPr>
        <p:spPr>
          <a:xfrm>
            <a:off x="4291512" y="2529904"/>
            <a:ext cx="1223706" cy="712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10E6FBF-1D56-4C2A-4C11-429BF154E2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4987" y="1200150"/>
            <a:ext cx="4634025" cy="3621685"/>
          </a:xfrm>
          <a:prstGeom prst="rect">
            <a:avLst/>
          </a:prstGeom>
        </p:spPr>
      </p:pic>
      <p:sp>
        <p:nvSpPr>
          <p:cNvPr id="17" name="Rectangle 16">
            <a:extLst>
              <a:ext uri="{FF2B5EF4-FFF2-40B4-BE49-F238E27FC236}">
                <a16:creationId xmlns:a16="http://schemas.microsoft.com/office/drawing/2014/main" id="{530CEF97-4A3E-AEC8-1301-15728001BBD1}"/>
              </a:ext>
            </a:extLst>
          </p:cNvPr>
          <p:cNvSpPr/>
          <p:nvPr/>
        </p:nvSpPr>
        <p:spPr>
          <a:xfrm>
            <a:off x="5715000" y="4476750"/>
            <a:ext cx="1295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4">
            <a:extLst>
              <a:ext uri="{FF2B5EF4-FFF2-40B4-BE49-F238E27FC236}">
                <a16:creationId xmlns:a16="http://schemas.microsoft.com/office/drawing/2014/main" id="{D65F5DFE-F50E-14C6-614D-4633732BCCAC}"/>
              </a:ext>
            </a:extLst>
          </p:cNvPr>
          <p:cNvSpPr txBox="1"/>
          <p:nvPr/>
        </p:nvSpPr>
        <p:spPr>
          <a:xfrm>
            <a:off x="6351296" y="1720334"/>
            <a:ext cx="2162772"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Chuỗi polypeptide</a:t>
            </a:r>
          </a:p>
        </p:txBody>
      </p:sp>
      <p:cxnSp>
        <p:nvCxnSpPr>
          <p:cNvPr id="25" name="Straight Arrow Connector 24">
            <a:extLst>
              <a:ext uri="{FF2B5EF4-FFF2-40B4-BE49-F238E27FC236}">
                <a16:creationId xmlns:a16="http://schemas.microsoft.com/office/drawing/2014/main" id="{05B4201F-D071-284E-34CB-C7820324E956}"/>
              </a:ext>
            </a:extLst>
          </p:cNvPr>
          <p:cNvCxnSpPr>
            <a:cxnSpLocks/>
          </p:cNvCxnSpPr>
          <p:nvPr/>
        </p:nvCxnSpPr>
        <p:spPr>
          <a:xfrm flipH="1">
            <a:off x="6019800" y="1962150"/>
            <a:ext cx="349141" cy="1556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Hộp Văn bản 14">
            <a:extLst>
              <a:ext uri="{FF2B5EF4-FFF2-40B4-BE49-F238E27FC236}">
                <a16:creationId xmlns:a16="http://schemas.microsoft.com/office/drawing/2014/main" id="{56FB11FB-9F82-6395-F53E-6DA9EB97F1CC}"/>
              </a:ext>
            </a:extLst>
          </p:cNvPr>
          <p:cNvSpPr txBox="1"/>
          <p:nvPr/>
        </p:nvSpPr>
        <p:spPr>
          <a:xfrm rot="20637557">
            <a:off x="2329562" y="4034962"/>
            <a:ext cx="38343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5’</a:t>
            </a:r>
          </a:p>
        </p:txBody>
      </p:sp>
      <p:sp>
        <p:nvSpPr>
          <p:cNvPr id="30" name="Hộp Văn bản 14">
            <a:extLst>
              <a:ext uri="{FF2B5EF4-FFF2-40B4-BE49-F238E27FC236}">
                <a16:creationId xmlns:a16="http://schemas.microsoft.com/office/drawing/2014/main" id="{30225E52-1FB9-E3D8-68F4-17A7511B43DE}"/>
              </a:ext>
            </a:extLst>
          </p:cNvPr>
          <p:cNvSpPr txBox="1"/>
          <p:nvPr/>
        </p:nvSpPr>
        <p:spPr>
          <a:xfrm rot="20913428">
            <a:off x="5747825" y="3194419"/>
            <a:ext cx="383439"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3’</a:t>
            </a:r>
          </a:p>
        </p:txBody>
      </p:sp>
      <p:sp>
        <p:nvSpPr>
          <p:cNvPr id="87" name="TextBox 86">
            <a:extLst>
              <a:ext uri="{FF2B5EF4-FFF2-40B4-BE49-F238E27FC236}">
                <a16:creationId xmlns:a16="http://schemas.microsoft.com/office/drawing/2014/main" id="{A41A21C1-4C65-01F9-ABDE-481F658200D5}"/>
              </a:ext>
            </a:extLst>
          </p:cNvPr>
          <p:cNvSpPr txBox="1"/>
          <p:nvPr/>
        </p:nvSpPr>
        <p:spPr>
          <a:xfrm>
            <a:off x="629931" y="965684"/>
            <a:ext cx="7753350" cy="369332"/>
          </a:xfrm>
          <a:prstGeom prst="rect">
            <a:avLst/>
          </a:prstGeom>
          <a:noFill/>
        </p:spPr>
        <p:txBody>
          <a:bodyPr wrap="square">
            <a:spAutoFit/>
          </a:bodyPr>
          <a:lstStyle/>
          <a:p>
            <a:pPr marL="285750" marR="0" lvl="0" indent="-285750" algn="just" defTabSz="457200" rtl="0" eaLnBrk="1" fontAlgn="auto" latinLnBrk="0" hangingPunct="1">
              <a:lnSpc>
                <a:spcPct val="100000"/>
              </a:lnSpc>
              <a:spcBef>
                <a:spcPts val="0"/>
              </a:spcBef>
              <a:spcAft>
                <a:spcPts val="1800"/>
              </a:spcAft>
              <a:buClrTx/>
              <a:buSzTx/>
              <a:buFont typeface="Wingdings" panose="05000000000000000000" pitchFamily="2" charset="2"/>
              <a:buChar char="v"/>
              <a:tabLst/>
              <a:defRPr/>
            </a:pPr>
            <a:r>
              <a:rPr kumimoji="0" lang="en-US" sz="1800" b="0" i="0" u="none" strike="noStrike" kern="1200" cap="none" spc="0" normalizeH="0" baseline="0" noProof="0">
                <a:ln>
                  <a:noFill/>
                </a:ln>
                <a:solidFill>
                  <a:schemeClr val="accent6">
                    <a:lumMod val="75000"/>
                  </a:schemeClr>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Kết thúc dịch mã</a:t>
            </a:r>
          </a:p>
        </p:txBody>
      </p:sp>
    </p:spTree>
    <p:extLst>
      <p:ext uri="{BB962C8B-B14F-4D97-AF65-F5344CB8AC3E}">
        <p14:creationId xmlns:p14="http://schemas.microsoft.com/office/powerpoint/2010/main" val="387956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9"/>
                                        </p:tgtEl>
                                      </p:cBhvr>
                                    </p:animEffect>
                                    <p:set>
                                      <p:cBhvr>
                                        <p:cTn id="39" dur="1" fill="hold">
                                          <p:stCondLst>
                                            <p:cond delay="499"/>
                                          </p:stCondLst>
                                        </p:cTn>
                                        <p:tgtEl>
                                          <p:spTgt spid="39"/>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4" grpId="0"/>
      <p:bldP spid="26" grpId="0"/>
      <p:bldP spid="29" grpId="0"/>
      <p:bldP spid="17" grpId="0" animBg="1"/>
      <p:bldP spid="18" grpId="0"/>
      <p:bldP spid="28" grpId="0"/>
      <p:bldP spid="30" grpId="0"/>
      <p:bldP spid="8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F307F6A-EE2E-25CD-AFBE-BEADAA987071}"/>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8B7D2ACE-A7B8-5135-3CB4-9F9FED35E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987" y="667940"/>
            <a:ext cx="4634025" cy="3621685"/>
          </a:xfrm>
          <a:prstGeom prst="rect">
            <a:avLst/>
          </a:prstGeom>
        </p:spPr>
      </p:pic>
      <p:sp>
        <p:nvSpPr>
          <p:cNvPr id="87" name="TextBox 86">
            <a:extLst>
              <a:ext uri="{FF2B5EF4-FFF2-40B4-BE49-F238E27FC236}">
                <a16:creationId xmlns:a16="http://schemas.microsoft.com/office/drawing/2014/main" id="{A41A21C1-4C65-01F9-ABDE-481F658200D5}"/>
              </a:ext>
            </a:extLst>
          </p:cNvPr>
          <p:cNvSpPr txBox="1"/>
          <p:nvPr/>
        </p:nvSpPr>
        <p:spPr>
          <a:xfrm>
            <a:off x="574971" y="4488418"/>
            <a:ext cx="7994056" cy="36933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Chuỗi polypeptide được biến đổi tạo thành protein thực hiện chức năng.</a:t>
            </a:r>
          </a:p>
        </p:txBody>
      </p:sp>
      <p:sp>
        <p:nvSpPr>
          <p:cNvPr id="5" name="Rectangle 4">
            <a:extLst>
              <a:ext uri="{FF2B5EF4-FFF2-40B4-BE49-F238E27FC236}">
                <a16:creationId xmlns:a16="http://schemas.microsoft.com/office/drawing/2014/main" id="{B13C2BB2-E7A3-77C6-C898-25E6BE103871}"/>
              </a:ext>
            </a:extLst>
          </p:cNvPr>
          <p:cNvSpPr/>
          <p:nvPr/>
        </p:nvSpPr>
        <p:spPr>
          <a:xfrm>
            <a:off x="5715000" y="3944540"/>
            <a:ext cx="1295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ộp Văn bản 14">
            <a:extLst>
              <a:ext uri="{FF2B5EF4-FFF2-40B4-BE49-F238E27FC236}">
                <a16:creationId xmlns:a16="http://schemas.microsoft.com/office/drawing/2014/main" id="{0DB60E53-2502-7B8B-0521-4A5D3B3378D5}"/>
              </a:ext>
            </a:extLst>
          </p:cNvPr>
          <p:cNvSpPr txBox="1"/>
          <p:nvPr/>
        </p:nvSpPr>
        <p:spPr>
          <a:xfrm>
            <a:off x="6351296" y="1188124"/>
            <a:ext cx="2162772"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Chuỗi polypeptide</a:t>
            </a:r>
          </a:p>
        </p:txBody>
      </p:sp>
      <p:cxnSp>
        <p:nvCxnSpPr>
          <p:cNvPr id="18" name="Straight Arrow Connector 17">
            <a:extLst>
              <a:ext uri="{FF2B5EF4-FFF2-40B4-BE49-F238E27FC236}">
                <a16:creationId xmlns:a16="http://schemas.microsoft.com/office/drawing/2014/main" id="{714619B5-5213-9038-8C14-B1FA41E17D20}"/>
              </a:ext>
            </a:extLst>
          </p:cNvPr>
          <p:cNvCxnSpPr>
            <a:cxnSpLocks/>
          </p:cNvCxnSpPr>
          <p:nvPr/>
        </p:nvCxnSpPr>
        <p:spPr>
          <a:xfrm flipH="1">
            <a:off x="6019800" y="1429940"/>
            <a:ext cx="349141" cy="1556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Hộp Văn bản 14">
            <a:extLst>
              <a:ext uri="{FF2B5EF4-FFF2-40B4-BE49-F238E27FC236}">
                <a16:creationId xmlns:a16="http://schemas.microsoft.com/office/drawing/2014/main" id="{B725F5D7-D496-B61C-1FD4-9D38B97D5B48}"/>
              </a:ext>
            </a:extLst>
          </p:cNvPr>
          <p:cNvSpPr txBox="1"/>
          <p:nvPr/>
        </p:nvSpPr>
        <p:spPr>
          <a:xfrm rot="20637557">
            <a:off x="2329562" y="3502752"/>
            <a:ext cx="383438"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5’</a:t>
            </a:r>
          </a:p>
        </p:txBody>
      </p:sp>
      <p:sp>
        <p:nvSpPr>
          <p:cNvPr id="26" name="Hộp Văn bản 14">
            <a:extLst>
              <a:ext uri="{FF2B5EF4-FFF2-40B4-BE49-F238E27FC236}">
                <a16:creationId xmlns:a16="http://schemas.microsoft.com/office/drawing/2014/main" id="{BD5459FB-BF22-D444-8705-C20A4ABE3E1E}"/>
              </a:ext>
            </a:extLst>
          </p:cNvPr>
          <p:cNvSpPr txBox="1"/>
          <p:nvPr/>
        </p:nvSpPr>
        <p:spPr>
          <a:xfrm rot="20913428">
            <a:off x="5747825" y="2662209"/>
            <a:ext cx="383439" cy="369332"/>
          </a:xfrm>
          <a:prstGeom prst="rect">
            <a:avLst/>
          </a:prstGeom>
          <a:noFill/>
        </p:spPr>
        <p:txBody>
          <a:bodyPr wrap="none" rtlCol="0">
            <a:spAutoFit/>
          </a:bodyPr>
          <a:lstStyle/>
          <a:p>
            <a:pPr algn="ctr"/>
            <a:r>
              <a:rPr lang="en-US" sz="1800">
                <a:latin typeface="#9Slide03 Noto Sans" panose="020B0502040504020204" pitchFamily="34" charset="0"/>
                <a:ea typeface="#9Slide03 Noto Sans" panose="020B0502040504020204" pitchFamily="34" charset="0"/>
                <a:cs typeface="#9Slide03 Noto Sans" panose="020B0502040504020204" pitchFamily="34" charset="0"/>
              </a:rPr>
              <a:t>3’</a:t>
            </a:r>
          </a:p>
        </p:txBody>
      </p:sp>
      <p:sp>
        <p:nvSpPr>
          <p:cNvPr id="3" name="TextBox 3"/>
          <p:cNvSpPr txBox="1"/>
          <p:nvPr/>
        </p:nvSpPr>
        <p:spPr>
          <a:xfrm>
            <a:off x="389225" y="169265"/>
            <a:ext cx="9288175" cy="691984"/>
          </a:xfrm>
          <a:prstGeom prst="rect">
            <a:avLst/>
          </a:prstGeom>
        </p:spPr>
        <p:txBody>
          <a:bodyPr wrap="square" lIns="0" tIns="0" rIns="0" bIns="0" rtlCol="0" anchor="t">
            <a:spAutoFit/>
          </a:bodyPr>
          <a:lstStyle/>
          <a:p>
            <a:pPr>
              <a:lnSpc>
                <a:spcPts val="6160"/>
              </a:lnSpc>
            </a:pPr>
            <a:r>
              <a:rPr lang="en-US" sz="4400" spc="295">
                <a:solidFill>
                  <a:srgbClr val="023276"/>
                </a:solidFill>
                <a:latin typeface="#9Slide03 Bebas Neue ZSmall" panose="020B0606020202050201" pitchFamily="34" charset="0"/>
              </a:rPr>
              <a:t>Iii. Quá trình DỊCH MÃ</a:t>
            </a:r>
          </a:p>
        </p:txBody>
      </p:sp>
    </p:spTree>
    <p:extLst>
      <p:ext uri="{BB962C8B-B14F-4D97-AF65-F5344CB8AC3E}">
        <p14:creationId xmlns:p14="http://schemas.microsoft.com/office/powerpoint/2010/main" val="1850722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4">
            <a:extLst>
              <a:ext uri="{FF2B5EF4-FFF2-40B4-BE49-F238E27FC236}">
                <a16:creationId xmlns:a16="http://schemas.microsoft.com/office/drawing/2014/main" id="{0536AD63-6E4F-24DA-DD8A-2976C883B909}"/>
              </a:ext>
            </a:extLst>
          </p:cNvPr>
          <p:cNvSpPr/>
          <p:nvPr/>
        </p:nvSpPr>
        <p:spPr>
          <a:xfrm rot="8038521" flipV="1">
            <a:off x="-265154" y="-312735"/>
            <a:ext cx="1756515" cy="1320540"/>
          </a:xfrm>
          <a:custGeom>
            <a:avLst/>
            <a:gdLst/>
            <a:ahLst/>
            <a:cxnLst/>
            <a:rect l="l" t="t" r="r" b="b"/>
            <a:pathLst>
              <a:path w="4227390" h="3428029">
                <a:moveTo>
                  <a:pt x="0" y="0"/>
                </a:moveTo>
                <a:lnTo>
                  <a:pt x="4227390" y="0"/>
                </a:lnTo>
                <a:lnTo>
                  <a:pt x="4227390" y="3428029"/>
                </a:lnTo>
                <a:lnTo>
                  <a:pt x="0" y="3428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5">
            <a:extLst>
              <a:ext uri="{FF2B5EF4-FFF2-40B4-BE49-F238E27FC236}">
                <a16:creationId xmlns:a16="http://schemas.microsoft.com/office/drawing/2014/main" id="{292C5469-A4CE-4061-490D-40B9EF377CBA}"/>
              </a:ext>
            </a:extLst>
          </p:cNvPr>
          <p:cNvSpPr/>
          <p:nvPr/>
        </p:nvSpPr>
        <p:spPr>
          <a:xfrm rot="3112048">
            <a:off x="296565" y="4189060"/>
            <a:ext cx="1248669" cy="1012557"/>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6">
            <a:extLst>
              <a:ext uri="{FF2B5EF4-FFF2-40B4-BE49-F238E27FC236}">
                <a16:creationId xmlns:a16="http://schemas.microsoft.com/office/drawing/2014/main" id="{9A810051-6B0B-4A47-B3AC-357C5A6557A1}"/>
              </a:ext>
            </a:extLst>
          </p:cNvPr>
          <p:cNvSpPr/>
          <p:nvPr/>
        </p:nvSpPr>
        <p:spPr>
          <a:xfrm rot="11859497" flipH="1">
            <a:off x="5192768" y="-1152102"/>
            <a:ext cx="6612181" cy="7447704"/>
          </a:xfrm>
          <a:custGeom>
            <a:avLst/>
            <a:gdLst/>
            <a:ahLst/>
            <a:cxnLst/>
            <a:rect l="l" t="t" r="r" b="b"/>
            <a:pathLst>
              <a:path w="7135290" h="8457779">
                <a:moveTo>
                  <a:pt x="0" y="0"/>
                </a:moveTo>
                <a:lnTo>
                  <a:pt x="7135289" y="0"/>
                </a:lnTo>
                <a:lnTo>
                  <a:pt x="7135289" y="8457779"/>
                </a:lnTo>
                <a:lnTo>
                  <a:pt x="0" y="84577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3">
            <a:extLst>
              <a:ext uri="{FF2B5EF4-FFF2-40B4-BE49-F238E27FC236}">
                <a16:creationId xmlns:a16="http://schemas.microsoft.com/office/drawing/2014/main" id="{325C3B2A-9D00-49FA-518A-76B9A78ADC84}"/>
              </a:ext>
            </a:extLst>
          </p:cNvPr>
          <p:cNvSpPr txBox="1"/>
          <p:nvPr/>
        </p:nvSpPr>
        <p:spPr>
          <a:xfrm>
            <a:off x="490509" y="1733550"/>
            <a:ext cx="6887141" cy="1795363"/>
          </a:xfrm>
          <a:prstGeom prst="rect">
            <a:avLst/>
          </a:prstGeom>
        </p:spPr>
        <p:txBody>
          <a:bodyPr wrap="square" lIns="0" tIns="0" rIns="0" bIns="0" rtlCol="0" anchor="t">
            <a:spAutoFit/>
          </a:bodyPr>
          <a:lstStyle/>
          <a:p>
            <a:pPr>
              <a:lnSpc>
                <a:spcPts val="7000"/>
              </a:lnSpc>
            </a:pPr>
            <a:r>
              <a:rPr lang="en-US" sz="6600" dirty="0" err="1">
                <a:solidFill>
                  <a:srgbClr val="023276"/>
                </a:solidFill>
                <a:latin typeface="#9Slide03 Bebas Neue ZSmall" panose="020B0606020202050201" pitchFamily="34" charset="0"/>
              </a:rPr>
              <a:t>Dịch</a:t>
            </a:r>
            <a:r>
              <a:rPr lang="en-US" sz="6600" dirty="0">
                <a:solidFill>
                  <a:srgbClr val="023276"/>
                </a:solidFill>
                <a:latin typeface="#9Slide03 Bebas Neue ZSmall" panose="020B0606020202050201" pitchFamily="34" charset="0"/>
              </a:rPr>
              <a:t> </a:t>
            </a:r>
            <a:r>
              <a:rPr lang="en-US" sz="6600" dirty="0" err="1">
                <a:solidFill>
                  <a:srgbClr val="023276"/>
                </a:solidFill>
                <a:latin typeface="#9Slide03 Bebas Neue ZSmall" panose="020B0606020202050201" pitchFamily="34" charset="0"/>
              </a:rPr>
              <a:t>mã</a:t>
            </a:r>
            <a:r>
              <a:rPr lang="en-US" sz="6600" dirty="0">
                <a:solidFill>
                  <a:srgbClr val="023276"/>
                </a:solidFill>
                <a:latin typeface="#9Slide03 Bebas Neue ZSmall" panose="020B0606020202050201" pitchFamily="34" charset="0"/>
              </a:rPr>
              <a:t> </a:t>
            </a:r>
            <a:r>
              <a:rPr lang="en-US" sz="6600" dirty="0" err="1">
                <a:solidFill>
                  <a:srgbClr val="023276"/>
                </a:solidFill>
                <a:latin typeface="#9Slide03 Bebas Neue ZSmall" panose="020B0606020202050201" pitchFamily="34" charset="0"/>
              </a:rPr>
              <a:t>và</a:t>
            </a:r>
            <a:r>
              <a:rPr lang="en-US" sz="6600" dirty="0">
                <a:solidFill>
                  <a:srgbClr val="023276"/>
                </a:solidFill>
                <a:latin typeface="#9Slide03 Bebas Neue ZSmall" panose="020B0606020202050201" pitchFamily="34" charset="0"/>
              </a:rPr>
              <a:t> </a:t>
            </a:r>
            <a:r>
              <a:rPr lang="en-US" sz="6600" dirty="0" err="1">
                <a:solidFill>
                  <a:srgbClr val="023276"/>
                </a:solidFill>
                <a:latin typeface="#9Slide03 Bebas Neue ZSmall" panose="020B0606020202050201" pitchFamily="34" charset="0"/>
              </a:rPr>
              <a:t>mối</a:t>
            </a:r>
            <a:r>
              <a:rPr lang="en-US" sz="6600" dirty="0">
                <a:solidFill>
                  <a:srgbClr val="023276"/>
                </a:solidFill>
                <a:latin typeface="#9Slide03 Bebas Neue ZSmall" panose="020B0606020202050201" pitchFamily="34" charset="0"/>
              </a:rPr>
              <a:t> </a:t>
            </a:r>
            <a:r>
              <a:rPr lang="en-US" sz="6600" dirty="0" err="1">
                <a:solidFill>
                  <a:srgbClr val="023276"/>
                </a:solidFill>
                <a:latin typeface="#9Slide03 Bebas Neue ZSmall" panose="020B0606020202050201" pitchFamily="34" charset="0"/>
              </a:rPr>
              <a:t>quan</a:t>
            </a:r>
            <a:r>
              <a:rPr lang="en-US" sz="6600" dirty="0">
                <a:solidFill>
                  <a:srgbClr val="023276"/>
                </a:solidFill>
                <a:latin typeface="#9Slide03 Bebas Neue ZSmall" panose="020B0606020202050201" pitchFamily="34" charset="0"/>
              </a:rPr>
              <a:t> </a:t>
            </a:r>
            <a:r>
              <a:rPr lang="en-US" sz="6600" dirty="0" err="1">
                <a:solidFill>
                  <a:srgbClr val="023276"/>
                </a:solidFill>
                <a:latin typeface="#9Slide03 Bebas Neue ZSmall" panose="020B0606020202050201" pitchFamily="34" charset="0"/>
              </a:rPr>
              <a:t>hệ</a:t>
            </a:r>
            <a:r>
              <a:rPr lang="en-US" sz="6600" dirty="0">
                <a:solidFill>
                  <a:srgbClr val="023276"/>
                </a:solidFill>
                <a:latin typeface="#9Slide03 Bebas Neue ZSmall" panose="020B0606020202050201" pitchFamily="34" charset="0"/>
              </a:rPr>
              <a:t> </a:t>
            </a:r>
            <a:r>
              <a:rPr lang="en-US" sz="6600" dirty="0" err="1">
                <a:solidFill>
                  <a:srgbClr val="023276"/>
                </a:solidFill>
                <a:latin typeface="#9Slide03 Bebas Neue ZSmall" panose="020B0606020202050201" pitchFamily="34" charset="0"/>
              </a:rPr>
              <a:t>từ</a:t>
            </a:r>
            <a:r>
              <a:rPr lang="en-US" sz="6600" dirty="0">
                <a:solidFill>
                  <a:srgbClr val="023276"/>
                </a:solidFill>
                <a:latin typeface="#9Slide03 Bebas Neue ZSmall" panose="020B0606020202050201" pitchFamily="34" charset="0"/>
              </a:rPr>
              <a:t> gene </a:t>
            </a:r>
            <a:r>
              <a:rPr lang="en-US" sz="6600" dirty="0" err="1">
                <a:solidFill>
                  <a:srgbClr val="023276"/>
                </a:solidFill>
                <a:latin typeface="#9Slide03 Bebas Neue ZSmall" panose="020B0606020202050201" pitchFamily="34" charset="0"/>
              </a:rPr>
              <a:t>đến</a:t>
            </a:r>
            <a:r>
              <a:rPr lang="en-US" sz="6600" dirty="0">
                <a:solidFill>
                  <a:srgbClr val="023276"/>
                </a:solidFill>
                <a:latin typeface="#9Slide03 Bebas Neue ZSmall" panose="020B0606020202050201" pitchFamily="34" charset="0"/>
              </a:rPr>
              <a:t> </a:t>
            </a:r>
            <a:r>
              <a:rPr lang="en-US" sz="6600" dirty="0" err="1">
                <a:solidFill>
                  <a:srgbClr val="023276"/>
                </a:solidFill>
                <a:latin typeface="#9Slide03 Bebas Neue ZSmall" panose="020B0606020202050201" pitchFamily="34" charset="0"/>
              </a:rPr>
              <a:t>tính</a:t>
            </a:r>
            <a:r>
              <a:rPr lang="en-US" sz="6600" dirty="0">
                <a:solidFill>
                  <a:srgbClr val="023276"/>
                </a:solidFill>
                <a:latin typeface="#9Slide03 Bebas Neue ZSmall" panose="020B0606020202050201" pitchFamily="34" charset="0"/>
              </a:rPr>
              <a:t> </a:t>
            </a:r>
            <a:r>
              <a:rPr lang="en-US" sz="6600" dirty="0" err="1">
                <a:solidFill>
                  <a:srgbClr val="023276"/>
                </a:solidFill>
                <a:latin typeface="#9Slide03 Bebas Neue ZSmall" panose="020B0606020202050201" pitchFamily="34" charset="0"/>
              </a:rPr>
              <a:t>trạng</a:t>
            </a:r>
            <a:endParaRPr lang="en-US" sz="6600" dirty="0">
              <a:solidFill>
                <a:srgbClr val="023276"/>
              </a:solidFill>
              <a:latin typeface="#9Slide03 Bebas Neue ZSmall" panose="020B0606020202050201" pitchFamily="34" charset="0"/>
            </a:endParaRPr>
          </a:p>
        </p:txBody>
      </p:sp>
      <p:sp>
        <p:nvSpPr>
          <p:cNvPr id="19" name="Freeform 5">
            <a:extLst>
              <a:ext uri="{FF2B5EF4-FFF2-40B4-BE49-F238E27FC236}">
                <a16:creationId xmlns:a16="http://schemas.microsoft.com/office/drawing/2014/main" id="{AFE8BF9C-DD66-490C-FECE-2D8A5CA6E0AE}"/>
              </a:ext>
            </a:extLst>
          </p:cNvPr>
          <p:cNvSpPr/>
          <p:nvPr/>
        </p:nvSpPr>
        <p:spPr>
          <a:xfrm rot="3762845">
            <a:off x="5282386" y="568372"/>
            <a:ext cx="966863" cy="784038"/>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9">
            <a:extLst>
              <a:ext uri="{FF2B5EF4-FFF2-40B4-BE49-F238E27FC236}">
                <a16:creationId xmlns:a16="http://schemas.microsoft.com/office/drawing/2014/main" id="{40278413-BDCC-F450-B46E-B51EBEACEF60}"/>
              </a:ext>
            </a:extLst>
          </p:cNvPr>
          <p:cNvSpPr/>
          <p:nvPr/>
        </p:nvSpPr>
        <p:spPr>
          <a:xfrm rot="6016760">
            <a:off x="-1738433" y="-1063040"/>
            <a:ext cx="1275991" cy="1432235"/>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9">
            <a:extLst>
              <a:ext uri="{FF2B5EF4-FFF2-40B4-BE49-F238E27FC236}">
                <a16:creationId xmlns:a16="http://schemas.microsoft.com/office/drawing/2014/main" id="{9A73340B-E0A9-83E1-D0A5-A8BC3B87FC0E}"/>
              </a:ext>
            </a:extLst>
          </p:cNvPr>
          <p:cNvSpPr/>
          <p:nvPr/>
        </p:nvSpPr>
        <p:spPr>
          <a:xfrm>
            <a:off x="7385269" y="-3176930"/>
            <a:ext cx="2536444" cy="2847029"/>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9">
            <a:extLst>
              <a:ext uri="{FF2B5EF4-FFF2-40B4-BE49-F238E27FC236}">
                <a16:creationId xmlns:a16="http://schemas.microsoft.com/office/drawing/2014/main" id="{5690896D-F898-E9BA-04DE-838A4356C236}"/>
              </a:ext>
            </a:extLst>
          </p:cNvPr>
          <p:cNvSpPr/>
          <p:nvPr/>
        </p:nvSpPr>
        <p:spPr>
          <a:xfrm rot="4270196">
            <a:off x="6996867" y="6147177"/>
            <a:ext cx="993388" cy="1115027"/>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1" name="Freeform 8">
            <a:extLst>
              <a:ext uri="{FF2B5EF4-FFF2-40B4-BE49-F238E27FC236}">
                <a16:creationId xmlns:a16="http://schemas.microsoft.com/office/drawing/2014/main" id="{E196FDB1-B9A6-7560-E7D8-239B4E491ECC}"/>
              </a:ext>
            </a:extLst>
          </p:cNvPr>
          <p:cNvSpPr/>
          <p:nvPr/>
        </p:nvSpPr>
        <p:spPr>
          <a:xfrm rot="1896883">
            <a:off x="10044933" y="4172845"/>
            <a:ext cx="929133" cy="733171"/>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Freeform 8">
            <a:extLst>
              <a:ext uri="{FF2B5EF4-FFF2-40B4-BE49-F238E27FC236}">
                <a16:creationId xmlns:a16="http://schemas.microsoft.com/office/drawing/2014/main" id="{4105D9FD-5DF6-A572-3414-1F48AE99DF3F}"/>
              </a:ext>
            </a:extLst>
          </p:cNvPr>
          <p:cNvSpPr/>
          <p:nvPr/>
        </p:nvSpPr>
        <p:spPr>
          <a:xfrm rot="19026132">
            <a:off x="6784109" y="-866230"/>
            <a:ext cx="523013" cy="412705"/>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3" name="Freeform 9">
            <a:extLst>
              <a:ext uri="{FF2B5EF4-FFF2-40B4-BE49-F238E27FC236}">
                <a16:creationId xmlns:a16="http://schemas.microsoft.com/office/drawing/2014/main" id="{99F87D9D-94FA-F67A-AC65-612DCF3ADAE3}"/>
              </a:ext>
            </a:extLst>
          </p:cNvPr>
          <p:cNvSpPr/>
          <p:nvPr/>
        </p:nvSpPr>
        <p:spPr>
          <a:xfrm rot="19532766">
            <a:off x="-5998506" y="-775977"/>
            <a:ext cx="5387043" cy="6385505"/>
          </a:xfrm>
          <a:custGeom>
            <a:avLst/>
            <a:gdLst/>
            <a:ahLst/>
            <a:cxnLst/>
            <a:rect l="l" t="t" r="r" b="b"/>
            <a:pathLst>
              <a:path w="4434570" h="5256495">
                <a:moveTo>
                  <a:pt x="0" y="0"/>
                </a:moveTo>
                <a:lnTo>
                  <a:pt x="4434570" y="0"/>
                </a:lnTo>
                <a:lnTo>
                  <a:pt x="4434570" y="5256494"/>
                </a:lnTo>
                <a:lnTo>
                  <a:pt x="0" y="52564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TextBox 5">
            <a:extLst>
              <a:ext uri="{FF2B5EF4-FFF2-40B4-BE49-F238E27FC236}">
                <a16:creationId xmlns:a16="http://schemas.microsoft.com/office/drawing/2014/main" id="{9FEE29C0-A3AA-4FEA-9FB5-3FE328BAC974}"/>
              </a:ext>
            </a:extLst>
          </p:cNvPr>
          <p:cNvSpPr txBox="1"/>
          <p:nvPr/>
        </p:nvSpPr>
        <p:spPr>
          <a:xfrm>
            <a:off x="506269" y="1389644"/>
            <a:ext cx="4294331" cy="302006"/>
          </a:xfrm>
          <a:prstGeom prst="rect">
            <a:avLst/>
          </a:prstGeom>
        </p:spPr>
        <p:txBody>
          <a:bodyPr wrap="square" lIns="0" tIns="0" rIns="0" bIns="0" rtlCol="0" anchor="t">
            <a:spAutoFit/>
          </a:bodyPr>
          <a:lstStyle/>
          <a:p>
            <a:pPr algn="ctr">
              <a:lnSpc>
                <a:spcPts val="1650"/>
              </a:lnSpc>
              <a:spcBef>
                <a:spcPct val="0"/>
              </a:spcBef>
            </a:pPr>
            <a:r>
              <a:rPr lang="en-US" sz="3600" spc="208" dirty="0" err="1">
                <a:solidFill>
                  <a:srgbClr val="023276"/>
                </a:solidFill>
                <a:latin typeface="Arial" panose="020B0604020202020204" pitchFamily="34" charset="0"/>
                <a:cs typeface="Arial" panose="020B0604020202020204" pitchFamily="34" charset="0"/>
              </a:rPr>
              <a:t>Tiết</a:t>
            </a:r>
            <a:r>
              <a:rPr lang="en-US" sz="3600" spc="208" dirty="0">
                <a:solidFill>
                  <a:srgbClr val="023276"/>
                </a:solidFill>
                <a:latin typeface="Arial" panose="020B0604020202020204" pitchFamily="34" charset="0"/>
                <a:cs typeface="Arial" panose="020B0604020202020204" pitchFamily="34" charset="0"/>
              </a:rPr>
              <a:t> 11- </a:t>
            </a:r>
            <a:r>
              <a:rPr lang="en-US" sz="3600" spc="208" dirty="0" err="1">
                <a:solidFill>
                  <a:srgbClr val="023276"/>
                </a:solidFill>
                <a:latin typeface="#9Slide05 Fourth" panose="00000500000000000000" pitchFamily="2" charset="0"/>
              </a:rPr>
              <a:t>Bài</a:t>
            </a:r>
            <a:r>
              <a:rPr lang="en-US" sz="3600" spc="208" dirty="0">
                <a:solidFill>
                  <a:srgbClr val="023276"/>
                </a:solidFill>
                <a:latin typeface="#9Slide05 Fourth" panose="00000500000000000000" pitchFamily="2" charset="0"/>
              </a:rPr>
              <a:t> 40</a:t>
            </a:r>
          </a:p>
        </p:txBody>
      </p:sp>
      <p:sp>
        <p:nvSpPr>
          <p:cNvPr id="17" name="TextBox 5">
            <a:extLst>
              <a:ext uri="{FF2B5EF4-FFF2-40B4-BE49-F238E27FC236}">
                <a16:creationId xmlns:a16="http://schemas.microsoft.com/office/drawing/2014/main" id="{DECECDC0-73FF-35CB-B46D-B3D435087424}"/>
              </a:ext>
            </a:extLst>
          </p:cNvPr>
          <p:cNvSpPr txBox="1"/>
          <p:nvPr/>
        </p:nvSpPr>
        <p:spPr>
          <a:xfrm>
            <a:off x="2878746" y="3763711"/>
            <a:ext cx="4436454" cy="255839"/>
          </a:xfrm>
          <a:prstGeom prst="rect">
            <a:avLst/>
          </a:prstGeom>
        </p:spPr>
        <p:txBody>
          <a:bodyPr wrap="square" lIns="0" tIns="0" rIns="0" bIns="0" rtlCol="0" anchor="t">
            <a:spAutoFit/>
          </a:bodyPr>
          <a:lstStyle/>
          <a:p>
            <a:pPr algn="ctr">
              <a:lnSpc>
                <a:spcPts val="1650"/>
              </a:lnSpc>
              <a:spcBef>
                <a:spcPct val="0"/>
              </a:spcBef>
            </a:pPr>
            <a:r>
              <a:rPr lang="en-US" sz="2400" spc="208">
                <a:solidFill>
                  <a:srgbClr val="023276"/>
                </a:solidFill>
                <a:latin typeface="#9Slide05 Fourth" panose="00000500000000000000" pitchFamily="2" charset="0"/>
              </a:rPr>
              <a:t>Kết nối tri thức với cuộc sống</a:t>
            </a:r>
          </a:p>
        </p:txBody>
      </p:sp>
      <p:pic>
        <p:nvPicPr>
          <p:cNvPr id="18" name="Graphic 17" descr="Open book with solid fill">
            <a:extLst>
              <a:ext uri="{FF2B5EF4-FFF2-40B4-BE49-F238E27FC236}">
                <a16:creationId xmlns:a16="http://schemas.microsoft.com/office/drawing/2014/main" id="{10B68804-18FA-97F2-6A9D-E78581C7E2C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90800" y="3668856"/>
            <a:ext cx="342954" cy="342954"/>
          </a:xfrm>
          <a:prstGeom prst="rect">
            <a:avLst/>
          </a:prstGeom>
        </p:spPr>
      </p:pic>
      <p:sp>
        <p:nvSpPr>
          <p:cNvPr id="20" name="Freeform 5">
            <a:extLst>
              <a:ext uri="{FF2B5EF4-FFF2-40B4-BE49-F238E27FC236}">
                <a16:creationId xmlns:a16="http://schemas.microsoft.com/office/drawing/2014/main" id="{2CA5BD44-C137-FA2E-B7B1-C6C024F37AAC}"/>
              </a:ext>
            </a:extLst>
          </p:cNvPr>
          <p:cNvSpPr/>
          <p:nvPr/>
        </p:nvSpPr>
        <p:spPr>
          <a:xfrm rot="1312258">
            <a:off x="6426834" y="4377960"/>
            <a:ext cx="819483" cy="664526"/>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020EEDFF-D342-B8F8-B1D7-6AC4A93B2067}"/>
              </a:ext>
            </a:extLst>
          </p:cNvPr>
          <p:cNvSpPr/>
          <p:nvPr/>
        </p:nvSpPr>
        <p:spPr>
          <a:xfrm rot="3635930" flipH="1">
            <a:off x="-486894" y="-873724"/>
            <a:ext cx="3998091" cy="4503295"/>
          </a:xfrm>
          <a:custGeom>
            <a:avLst/>
            <a:gdLst/>
            <a:ahLst/>
            <a:cxnLst/>
            <a:rect l="l" t="t" r="r" b="b"/>
            <a:pathLst>
              <a:path w="7135290" h="8457779">
                <a:moveTo>
                  <a:pt x="0" y="0"/>
                </a:moveTo>
                <a:lnTo>
                  <a:pt x="7135289" y="0"/>
                </a:lnTo>
                <a:lnTo>
                  <a:pt x="7135289" y="8457779"/>
                </a:lnTo>
                <a:lnTo>
                  <a:pt x="0" y="8457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5988186">
            <a:off x="8053265" y="3613916"/>
            <a:ext cx="1617164" cy="1573060"/>
          </a:xfrm>
          <a:custGeom>
            <a:avLst/>
            <a:gdLst/>
            <a:ahLst/>
            <a:cxnLst/>
            <a:rect l="l" t="t" r="r" b="b"/>
            <a:pathLst>
              <a:path w="3234328" h="3146119">
                <a:moveTo>
                  <a:pt x="0" y="0"/>
                </a:moveTo>
                <a:lnTo>
                  <a:pt x="3234328" y="0"/>
                </a:lnTo>
                <a:lnTo>
                  <a:pt x="3234328" y="3146120"/>
                </a:lnTo>
                <a:lnTo>
                  <a:pt x="0" y="3146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8783792">
            <a:off x="-586690" y="3409950"/>
            <a:ext cx="2008341" cy="2254261"/>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1635522">
            <a:off x="159992" y="-111210"/>
            <a:ext cx="1248669" cy="1012557"/>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6">
            <a:extLst>
              <a:ext uri="{FF2B5EF4-FFF2-40B4-BE49-F238E27FC236}">
                <a16:creationId xmlns:a16="http://schemas.microsoft.com/office/drawing/2014/main" id="{3953576E-F559-E8A0-57A7-9069F5E7073F}"/>
              </a:ext>
            </a:extLst>
          </p:cNvPr>
          <p:cNvSpPr/>
          <p:nvPr/>
        </p:nvSpPr>
        <p:spPr>
          <a:xfrm rot="13887471" flipH="1">
            <a:off x="5817618" y="743659"/>
            <a:ext cx="3732855" cy="4204543"/>
          </a:xfrm>
          <a:custGeom>
            <a:avLst/>
            <a:gdLst/>
            <a:ahLst/>
            <a:cxnLst/>
            <a:rect l="l" t="t" r="r" b="b"/>
            <a:pathLst>
              <a:path w="7135290" h="8457779">
                <a:moveTo>
                  <a:pt x="0" y="0"/>
                </a:moveTo>
                <a:lnTo>
                  <a:pt x="7135289" y="0"/>
                </a:lnTo>
                <a:lnTo>
                  <a:pt x="7135289" y="8457779"/>
                </a:lnTo>
                <a:lnTo>
                  <a:pt x="0" y="8457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0">
            <a:extLst>
              <a:ext uri="{FF2B5EF4-FFF2-40B4-BE49-F238E27FC236}">
                <a16:creationId xmlns:a16="http://schemas.microsoft.com/office/drawing/2014/main" id="{DBBBC98F-B6C8-575C-2DC0-9B9440D30440}"/>
              </a:ext>
            </a:extLst>
          </p:cNvPr>
          <p:cNvSpPr/>
          <p:nvPr/>
        </p:nvSpPr>
        <p:spPr>
          <a:xfrm rot="9185009" flipH="1">
            <a:off x="5525530" y="3351306"/>
            <a:ext cx="931662" cy="755493"/>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9">
            <a:extLst>
              <a:ext uri="{FF2B5EF4-FFF2-40B4-BE49-F238E27FC236}">
                <a16:creationId xmlns:a16="http://schemas.microsoft.com/office/drawing/2014/main" id="{C0B03FD6-F3D0-536F-C8D9-2AD488601F6F}"/>
              </a:ext>
            </a:extLst>
          </p:cNvPr>
          <p:cNvSpPr/>
          <p:nvPr/>
        </p:nvSpPr>
        <p:spPr>
          <a:xfrm rot="18516026">
            <a:off x="6068972" y="-279709"/>
            <a:ext cx="1202331" cy="1349556"/>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8">
            <a:extLst>
              <a:ext uri="{FF2B5EF4-FFF2-40B4-BE49-F238E27FC236}">
                <a16:creationId xmlns:a16="http://schemas.microsoft.com/office/drawing/2014/main" id="{85C4D1D8-E73D-C1E2-9D46-8884B9CD9B5C}"/>
              </a:ext>
            </a:extLst>
          </p:cNvPr>
          <p:cNvSpPr/>
          <p:nvPr/>
        </p:nvSpPr>
        <p:spPr>
          <a:xfrm rot="20769381">
            <a:off x="7311506" y="-2495876"/>
            <a:ext cx="3440826" cy="3346987"/>
          </a:xfrm>
          <a:custGeom>
            <a:avLst/>
            <a:gdLst/>
            <a:ahLst/>
            <a:cxnLst/>
            <a:rect l="l" t="t" r="r" b="b"/>
            <a:pathLst>
              <a:path w="1700052" h="1653687">
                <a:moveTo>
                  <a:pt x="0" y="0"/>
                </a:moveTo>
                <a:lnTo>
                  <a:pt x="1700052" y="0"/>
                </a:lnTo>
                <a:lnTo>
                  <a:pt x="1700052" y="1653688"/>
                </a:lnTo>
                <a:lnTo>
                  <a:pt x="0" y="16536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2">
            <a:extLst>
              <a:ext uri="{FF2B5EF4-FFF2-40B4-BE49-F238E27FC236}">
                <a16:creationId xmlns:a16="http://schemas.microsoft.com/office/drawing/2014/main" id="{79E6033C-6F19-CB05-E8CD-905237C6F15F}"/>
              </a:ext>
            </a:extLst>
          </p:cNvPr>
          <p:cNvSpPr/>
          <p:nvPr/>
        </p:nvSpPr>
        <p:spPr>
          <a:xfrm rot="-5400000">
            <a:off x="3930275" y="-279775"/>
            <a:ext cx="1524001" cy="6160248"/>
          </a:xfrm>
          <a:prstGeom prst="roundRect">
            <a:avLst>
              <a:gd name="adj" fmla="val 17778"/>
            </a:avLst>
          </a:prstGeom>
          <a:blipFill>
            <a:blip r:embed="rId13">
              <a:duotone>
                <a:prstClr val="black"/>
                <a:srgbClr val="D9C3A5">
                  <a:tint val="50000"/>
                  <a:satMod val="180000"/>
                </a:srgbClr>
              </a:duotone>
              <a:extLst>
                <a:ext uri="{BEBA8EAE-BF5A-486C-A8C5-ECC9F3942E4B}">
                  <a14:imgProps xmlns:a14="http://schemas.microsoft.com/office/drawing/2010/main">
                    <a14:imgLayer r:embed="rId14">
                      <a14:imgEffect>
                        <a14:colorTemperature colorTemp="7200"/>
                      </a14:imgEffect>
                      <a14:imgEffect>
                        <a14:brightnessContrast contrast="-40000"/>
                      </a14:imgEffect>
                    </a14:imgLayer>
                  </a14:imgProps>
                </a:ext>
              </a:extLst>
            </a:blip>
            <a:stretch>
              <a:fillRect l="-83333" r="-83333"/>
            </a:stretch>
          </a:blipFill>
        </p:spPr>
      </p:sp>
      <p:sp>
        <p:nvSpPr>
          <p:cNvPr id="19" name="Freeform 2">
            <a:extLst>
              <a:ext uri="{FF2B5EF4-FFF2-40B4-BE49-F238E27FC236}">
                <a16:creationId xmlns:a16="http://schemas.microsoft.com/office/drawing/2014/main" id="{01A3665C-F99B-CBC7-4F17-D436738E9A4B}"/>
              </a:ext>
            </a:extLst>
          </p:cNvPr>
          <p:cNvSpPr/>
          <p:nvPr/>
        </p:nvSpPr>
        <p:spPr>
          <a:xfrm rot="-5400000">
            <a:off x="3794661" y="-432173"/>
            <a:ext cx="1524000" cy="6160246"/>
          </a:xfrm>
          <a:prstGeom prst="roundRect">
            <a:avLst>
              <a:gd name="adj" fmla="val 17778"/>
            </a:avLst>
          </a:prstGeom>
          <a:solidFill>
            <a:srgbClr val="FCF8E8"/>
          </a:solidFill>
        </p:spPr>
      </p:sp>
      <p:sp>
        <p:nvSpPr>
          <p:cNvPr id="20" name="TextBox 3">
            <a:extLst>
              <a:ext uri="{FF2B5EF4-FFF2-40B4-BE49-F238E27FC236}">
                <a16:creationId xmlns:a16="http://schemas.microsoft.com/office/drawing/2014/main" id="{D6663FD7-B577-2BF7-7B22-83090E3B6984}"/>
              </a:ext>
            </a:extLst>
          </p:cNvPr>
          <p:cNvSpPr txBox="1"/>
          <p:nvPr/>
        </p:nvSpPr>
        <p:spPr>
          <a:xfrm>
            <a:off x="1763156" y="2190750"/>
            <a:ext cx="5797425" cy="984885"/>
          </a:xfrm>
          <a:prstGeom prst="rect">
            <a:avLst/>
          </a:prstGeom>
        </p:spPr>
        <p:txBody>
          <a:bodyPr wrap="square" lIns="0" tIns="0" rIns="0" bIns="0" rtlCol="0" anchor="t">
            <a:spAutoFit/>
          </a:bodyPr>
          <a:lstStyle/>
          <a:p>
            <a:pPr algn="ctr"/>
            <a:r>
              <a:rPr lang="en-US" sz="3200">
                <a:latin typeface="#9Slide03 Noto Sans" panose="020B0502040504020204" pitchFamily="34" charset="0"/>
                <a:ea typeface="#9Slide03 Noto Sans" panose="020B0502040504020204" pitchFamily="34" charset="0"/>
                <a:cs typeface="#9Slide03 Noto Sans" panose="020B0502040504020204" pitchFamily="34" charset="0"/>
              </a:rPr>
              <a:t>Dịch mã là gì? Quá trình này có vai trò gì đối với tế bào?</a:t>
            </a:r>
          </a:p>
        </p:txBody>
      </p:sp>
      <p:pic>
        <p:nvPicPr>
          <p:cNvPr id="21" name="Picture 20">
            <a:extLst>
              <a:ext uri="{FF2B5EF4-FFF2-40B4-BE49-F238E27FC236}">
                <a16:creationId xmlns:a16="http://schemas.microsoft.com/office/drawing/2014/main" id="{F9F2E596-E226-3D82-1956-F8E59BD9211E}"/>
              </a:ext>
            </a:extLst>
          </p:cNvPr>
          <p:cNvPicPr>
            <a:picLocks noChangeAspect="1"/>
          </p:cNvPicPr>
          <p:nvPr/>
        </p:nvPicPr>
        <p:blipFill>
          <a:blip r:embed="rId15"/>
          <a:stretch>
            <a:fillRect/>
          </a:stretch>
        </p:blipFill>
        <p:spPr>
          <a:xfrm>
            <a:off x="4212433" y="1386640"/>
            <a:ext cx="688453" cy="731481"/>
          </a:xfrm>
          <a:prstGeom prst="rect">
            <a:avLst/>
          </a:prstGeom>
        </p:spPr>
      </p:pic>
      <p:sp>
        <p:nvSpPr>
          <p:cNvPr id="23" name="Freeform 10">
            <a:extLst>
              <a:ext uri="{FF2B5EF4-FFF2-40B4-BE49-F238E27FC236}">
                <a16:creationId xmlns:a16="http://schemas.microsoft.com/office/drawing/2014/main" id="{A1183E86-2023-3797-B344-A477F144CF2A}"/>
              </a:ext>
            </a:extLst>
          </p:cNvPr>
          <p:cNvSpPr/>
          <p:nvPr/>
        </p:nvSpPr>
        <p:spPr>
          <a:xfrm rot="11218758" flipH="1">
            <a:off x="1146319" y="3229441"/>
            <a:ext cx="931662" cy="755493"/>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185201764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a:extLst>
              <a:ext uri="{FF2B5EF4-FFF2-40B4-BE49-F238E27FC236}">
                <a16:creationId xmlns:a16="http://schemas.microsoft.com/office/drawing/2014/main" id="{FE57CE10-AF0F-4721-1192-098AF353E162}"/>
              </a:ext>
            </a:extLst>
          </p:cNvPr>
          <p:cNvSpPr/>
          <p:nvPr/>
        </p:nvSpPr>
        <p:spPr>
          <a:xfrm>
            <a:off x="8437967" y="-900680"/>
            <a:ext cx="3220633" cy="2840013"/>
          </a:xfrm>
          <a:custGeom>
            <a:avLst/>
            <a:gdLst/>
            <a:ahLst/>
            <a:cxnLst/>
            <a:rect l="l" t="t" r="r" b="b"/>
            <a:pathLst>
              <a:path w="1524568" h="1344392">
                <a:moveTo>
                  <a:pt x="0" y="0"/>
                </a:moveTo>
                <a:lnTo>
                  <a:pt x="1524568" y="0"/>
                </a:lnTo>
                <a:lnTo>
                  <a:pt x="1524568" y="1344392"/>
                </a:lnTo>
                <a:lnTo>
                  <a:pt x="0" y="1344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19">
            <a:extLst>
              <a:ext uri="{FF2B5EF4-FFF2-40B4-BE49-F238E27FC236}">
                <a16:creationId xmlns:a16="http://schemas.microsoft.com/office/drawing/2014/main" id="{0620BF50-4940-718E-2EB4-384A536DBF0F}"/>
              </a:ext>
            </a:extLst>
          </p:cNvPr>
          <p:cNvSpPr/>
          <p:nvPr/>
        </p:nvSpPr>
        <p:spPr>
          <a:xfrm rot="6607282">
            <a:off x="5618546" y="-1244251"/>
            <a:ext cx="3220633" cy="2840013"/>
          </a:xfrm>
          <a:custGeom>
            <a:avLst/>
            <a:gdLst/>
            <a:ahLst/>
            <a:cxnLst/>
            <a:rect l="l" t="t" r="r" b="b"/>
            <a:pathLst>
              <a:path w="1524568" h="1344392">
                <a:moveTo>
                  <a:pt x="0" y="0"/>
                </a:moveTo>
                <a:lnTo>
                  <a:pt x="1524568" y="0"/>
                </a:lnTo>
                <a:lnTo>
                  <a:pt x="1524568" y="1344392"/>
                </a:lnTo>
                <a:lnTo>
                  <a:pt x="0" y="1344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9">
            <a:extLst>
              <a:ext uri="{FF2B5EF4-FFF2-40B4-BE49-F238E27FC236}">
                <a16:creationId xmlns:a16="http://schemas.microsoft.com/office/drawing/2014/main" id="{F6BF65EC-2B2D-AEEA-1B3F-C3527240A0BE}"/>
              </a:ext>
            </a:extLst>
          </p:cNvPr>
          <p:cNvSpPr/>
          <p:nvPr/>
        </p:nvSpPr>
        <p:spPr>
          <a:xfrm rot="4432687" flipH="1">
            <a:off x="-1281683" y="-1609835"/>
            <a:ext cx="4043514" cy="4792960"/>
          </a:xfrm>
          <a:custGeom>
            <a:avLst/>
            <a:gdLst/>
            <a:ahLst/>
            <a:cxnLst/>
            <a:rect l="l" t="t" r="r" b="b"/>
            <a:pathLst>
              <a:path w="4434570" h="5256495">
                <a:moveTo>
                  <a:pt x="0" y="0"/>
                </a:moveTo>
                <a:lnTo>
                  <a:pt x="4434570" y="0"/>
                </a:lnTo>
                <a:lnTo>
                  <a:pt x="4434570" y="5256494"/>
                </a:lnTo>
                <a:lnTo>
                  <a:pt x="0" y="52564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0" y="2184559"/>
            <a:ext cx="9144000" cy="2215991"/>
          </a:xfrm>
          <a:prstGeom prst="rect">
            <a:avLst/>
          </a:prstGeom>
        </p:spPr>
        <p:txBody>
          <a:bodyPr wrap="square" lIns="0" tIns="0" rIns="0" bIns="0" rtlCol="0" anchor="t">
            <a:spAutoFit/>
          </a:bodyPr>
          <a:lstStyle/>
          <a:p>
            <a:pPr algn="ctr"/>
            <a:r>
              <a:rPr lang="en-US" sz="7200">
                <a:solidFill>
                  <a:srgbClr val="023276"/>
                </a:solidFill>
                <a:latin typeface="#9Slide03 Bebas Neue ZSmall" panose="020B0606020202050201" pitchFamily="34" charset="0"/>
              </a:rPr>
              <a:t>Mối quan hệ Giữa </a:t>
            </a:r>
          </a:p>
          <a:p>
            <a:pPr algn="ctr"/>
            <a:r>
              <a:rPr lang="en-US" sz="7200">
                <a:solidFill>
                  <a:srgbClr val="023276"/>
                </a:solidFill>
                <a:latin typeface="#9Slide03 Bebas Neue ZSmall" panose="020B0606020202050201" pitchFamily="34" charset="0"/>
              </a:rPr>
              <a:t>gene và tính trạng</a:t>
            </a:r>
          </a:p>
        </p:txBody>
      </p:sp>
      <p:grpSp>
        <p:nvGrpSpPr>
          <p:cNvPr id="7" name="Group 7"/>
          <p:cNvGrpSpPr/>
          <p:nvPr/>
        </p:nvGrpSpPr>
        <p:grpSpPr>
          <a:xfrm>
            <a:off x="3978614" y="965359"/>
            <a:ext cx="1186771" cy="1143955"/>
            <a:chOff x="0" y="0"/>
            <a:chExt cx="3935036" cy="3341505"/>
          </a:xfrm>
        </p:grpSpPr>
        <p:grpSp>
          <p:nvGrpSpPr>
            <p:cNvPr id="8" name="Group 8"/>
            <p:cNvGrpSpPr/>
            <p:nvPr/>
          </p:nvGrpSpPr>
          <p:grpSpPr>
            <a:xfrm>
              <a:off x="0" y="0"/>
              <a:ext cx="3815135" cy="3341505"/>
              <a:chOff x="0" y="0"/>
              <a:chExt cx="101026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9785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0" y="488603"/>
              <a:ext cx="3935036" cy="2659598"/>
            </a:xfrm>
            <a:prstGeom prst="rect">
              <a:avLst/>
            </a:prstGeom>
          </p:spPr>
          <p:txBody>
            <a:bodyPr lIns="0" tIns="0" rIns="0" bIns="0" rtlCol="0" anchor="t">
              <a:spAutoFit/>
            </a:bodyPr>
            <a:lstStyle/>
            <a:p>
              <a:pPr algn="ctr">
                <a:lnSpc>
                  <a:spcPts val="7098"/>
                </a:lnSpc>
              </a:pPr>
              <a:r>
                <a:rPr lang="en-US" sz="7098" spc="724">
                  <a:solidFill>
                    <a:srgbClr val="023276"/>
                  </a:solidFill>
                  <a:latin typeface="#9Slide03 Bebas Neue ZSmall" panose="020B0606020202050201" pitchFamily="34" charset="0"/>
                </a:rPr>
                <a:t>IV</a:t>
              </a:r>
            </a:p>
          </p:txBody>
        </p:sp>
      </p:grpSp>
      <p:sp>
        <p:nvSpPr>
          <p:cNvPr id="21" name="Freeform 19">
            <a:extLst>
              <a:ext uri="{FF2B5EF4-FFF2-40B4-BE49-F238E27FC236}">
                <a16:creationId xmlns:a16="http://schemas.microsoft.com/office/drawing/2014/main" id="{08D34D92-3ADC-1AB1-A9DF-460C0F433E6C}"/>
              </a:ext>
            </a:extLst>
          </p:cNvPr>
          <p:cNvSpPr/>
          <p:nvPr/>
        </p:nvSpPr>
        <p:spPr>
          <a:xfrm rot="11835213">
            <a:off x="8777066" y="852431"/>
            <a:ext cx="3220633" cy="2840013"/>
          </a:xfrm>
          <a:custGeom>
            <a:avLst/>
            <a:gdLst/>
            <a:ahLst/>
            <a:cxnLst/>
            <a:rect l="l" t="t" r="r" b="b"/>
            <a:pathLst>
              <a:path w="1524568" h="1344392">
                <a:moveTo>
                  <a:pt x="0" y="0"/>
                </a:moveTo>
                <a:lnTo>
                  <a:pt x="1524568" y="0"/>
                </a:lnTo>
                <a:lnTo>
                  <a:pt x="1524568" y="1344392"/>
                </a:lnTo>
                <a:lnTo>
                  <a:pt x="0" y="1344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10">
            <a:extLst>
              <a:ext uri="{FF2B5EF4-FFF2-40B4-BE49-F238E27FC236}">
                <a16:creationId xmlns:a16="http://schemas.microsoft.com/office/drawing/2014/main" id="{91992C67-4FE6-C68B-57E3-D01F2324AF25}"/>
              </a:ext>
            </a:extLst>
          </p:cNvPr>
          <p:cNvSpPr/>
          <p:nvPr/>
        </p:nvSpPr>
        <p:spPr>
          <a:xfrm rot="11635522">
            <a:off x="1446965" y="654697"/>
            <a:ext cx="1248669" cy="1012557"/>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10">
            <a:extLst>
              <a:ext uri="{FF2B5EF4-FFF2-40B4-BE49-F238E27FC236}">
                <a16:creationId xmlns:a16="http://schemas.microsoft.com/office/drawing/2014/main" id="{B0544EDC-3DCA-522E-6D5F-DE1E30E1449C}"/>
              </a:ext>
            </a:extLst>
          </p:cNvPr>
          <p:cNvSpPr/>
          <p:nvPr/>
        </p:nvSpPr>
        <p:spPr>
          <a:xfrm rot="191891">
            <a:off x="8444697" y="4502262"/>
            <a:ext cx="748346" cy="606841"/>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18">
            <a:extLst>
              <a:ext uri="{FF2B5EF4-FFF2-40B4-BE49-F238E27FC236}">
                <a16:creationId xmlns:a16="http://schemas.microsoft.com/office/drawing/2014/main" id="{D10D0704-0EB5-7372-3001-C26D54F6D264}"/>
              </a:ext>
            </a:extLst>
          </p:cNvPr>
          <p:cNvSpPr/>
          <p:nvPr/>
        </p:nvSpPr>
        <p:spPr>
          <a:xfrm rot="461536">
            <a:off x="-338951" y="4197491"/>
            <a:ext cx="1250487" cy="1216383"/>
          </a:xfrm>
          <a:custGeom>
            <a:avLst/>
            <a:gdLst/>
            <a:ahLst/>
            <a:cxnLst/>
            <a:rect l="l" t="t" r="r" b="b"/>
            <a:pathLst>
              <a:path w="1700052" h="1653687">
                <a:moveTo>
                  <a:pt x="0" y="0"/>
                </a:moveTo>
                <a:lnTo>
                  <a:pt x="1700052" y="0"/>
                </a:lnTo>
                <a:lnTo>
                  <a:pt x="1700052" y="1653688"/>
                </a:lnTo>
                <a:lnTo>
                  <a:pt x="0" y="16536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53346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F307F6A-EE2E-25CD-AFBE-BEADAA987071}"/>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sp>
        <p:nvSpPr>
          <p:cNvPr id="3" name="TextBox 3"/>
          <p:cNvSpPr txBox="1"/>
          <p:nvPr/>
        </p:nvSpPr>
        <p:spPr>
          <a:xfrm>
            <a:off x="389225" y="169265"/>
            <a:ext cx="6773575" cy="492443"/>
          </a:xfrm>
          <a:prstGeom prst="rect">
            <a:avLst/>
          </a:prstGeom>
        </p:spPr>
        <p:txBody>
          <a:bodyPr wrap="square" lIns="0" tIns="0" rIns="0" bIns="0" rtlCol="0" anchor="t">
            <a:spAutoFit/>
          </a:bodyPr>
          <a:lstStyle/>
          <a:p>
            <a:r>
              <a:rPr lang="en-US" sz="3200" spc="295">
                <a:solidFill>
                  <a:srgbClr val="023276"/>
                </a:solidFill>
                <a:latin typeface="#9Slide03 Bebas Neue ZSmall" panose="020B0606020202050201" pitchFamily="34" charset="0"/>
              </a:rPr>
              <a:t>IV. Mối quan hệ giữa gene và tính trạng</a:t>
            </a:r>
          </a:p>
        </p:txBody>
      </p:sp>
      <p:sp>
        <p:nvSpPr>
          <p:cNvPr id="14" name="Oval 13">
            <a:extLst>
              <a:ext uri="{FF2B5EF4-FFF2-40B4-BE49-F238E27FC236}">
                <a16:creationId xmlns:a16="http://schemas.microsoft.com/office/drawing/2014/main" id="{64713141-B1BC-E8E3-8C95-CD971CF43742}"/>
              </a:ext>
            </a:extLst>
          </p:cNvPr>
          <p:cNvSpPr/>
          <p:nvPr/>
        </p:nvSpPr>
        <p:spPr>
          <a:xfrm rot="2115372">
            <a:off x="1917435" y="1387758"/>
            <a:ext cx="1018789" cy="1018789"/>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15" name="Rectangle 14">
            <a:extLst>
              <a:ext uri="{FF2B5EF4-FFF2-40B4-BE49-F238E27FC236}">
                <a16:creationId xmlns:a16="http://schemas.microsoft.com/office/drawing/2014/main" id="{69760480-FB8C-70BF-0226-AC0D16405484}"/>
              </a:ext>
            </a:extLst>
          </p:cNvPr>
          <p:cNvSpPr/>
          <p:nvPr/>
        </p:nvSpPr>
        <p:spPr>
          <a:xfrm>
            <a:off x="2250648" y="1635770"/>
            <a:ext cx="993954" cy="503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16" name="Hình chữ nhật 52">
            <a:extLst>
              <a:ext uri="{FF2B5EF4-FFF2-40B4-BE49-F238E27FC236}">
                <a16:creationId xmlns:a16="http://schemas.microsoft.com/office/drawing/2014/main" id="{FBC9587B-2DB8-B6AE-8AE7-5A76885CE5B6}"/>
              </a:ext>
            </a:extLst>
          </p:cNvPr>
          <p:cNvSpPr/>
          <p:nvPr/>
        </p:nvSpPr>
        <p:spPr>
          <a:xfrm>
            <a:off x="2307162" y="1666317"/>
            <a:ext cx="1080510" cy="461665"/>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Gene</a:t>
            </a:r>
          </a:p>
        </p:txBody>
      </p:sp>
      <p:sp>
        <p:nvSpPr>
          <p:cNvPr id="19" name="Isosceles Triangle 18">
            <a:extLst>
              <a:ext uri="{FF2B5EF4-FFF2-40B4-BE49-F238E27FC236}">
                <a16:creationId xmlns:a16="http://schemas.microsoft.com/office/drawing/2014/main" id="{ED799F3B-FED5-BCD4-8052-7CA954029950}"/>
              </a:ext>
            </a:extLst>
          </p:cNvPr>
          <p:cNvSpPr/>
          <p:nvPr/>
        </p:nvSpPr>
        <p:spPr>
          <a:xfrm rot="9198073">
            <a:off x="2792369" y="1585651"/>
            <a:ext cx="142820" cy="1382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cxnSp>
        <p:nvCxnSpPr>
          <p:cNvPr id="20" name="Straight Arrow Connector 19">
            <a:extLst>
              <a:ext uri="{FF2B5EF4-FFF2-40B4-BE49-F238E27FC236}">
                <a16:creationId xmlns:a16="http://schemas.microsoft.com/office/drawing/2014/main" id="{41C7B06C-EBCD-D05C-1FF3-34D8670A8999}"/>
              </a:ext>
            </a:extLst>
          </p:cNvPr>
          <p:cNvCxnSpPr>
            <a:cxnSpLocks/>
          </p:cNvCxnSpPr>
          <p:nvPr/>
        </p:nvCxnSpPr>
        <p:spPr>
          <a:xfrm>
            <a:off x="3282210" y="1885612"/>
            <a:ext cx="619862"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 name="Hình chữ nhật 52">
            <a:extLst>
              <a:ext uri="{FF2B5EF4-FFF2-40B4-BE49-F238E27FC236}">
                <a16:creationId xmlns:a16="http://schemas.microsoft.com/office/drawing/2014/main" id="{D72B9BFE-9395-EB32-343D-B9CDDD3DB1BD}"/>
              </a:ext>
            </a:extLst>
          </p:cNvPr>
          <p:cNvSpPr/>
          <p:nvPr/>
        </p:nvSpPr>
        <p:spPr>
          <a:xfrm>
            <a:off x="1066800" y="1693577"/>
            <a:ext cx="1106263"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(1)</a:t>
            </a:r>
          </a:p>
        </p:txBody>
      </p:sp>
      <p:sp>
        <p:nvSpPr>
          <p:cNvPr id="22" name="Hình chữ nhật 52">
            <a:extLst>
              <a:ext uri="{FF2B5EF4-FFF2-40B4-BE49-F238E27FC236}">
                <a16:creationId xmlns:a16="http://schemas.microsoft.com/office/drawing/2014/main" id="{3A083CEA-2ADB-A924-A451-D765245AC995}"/>
              </a:ext>
            </a:extLst>
          </p:cNvPr>
          <p:cNvSpPr/>
          <p:nvPr/>
        </p:nvSpPr>
        <p:spPr>
          <a:xfrm>
            <a:off x="5902075" y="1654778"/>
            <a:ext cx="2098925"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Tính trạng</a:t>
            </a:r>
          </a:p>
        </p:txBody>
      </p:sp>
      <p:cxnSp>
        <p:nvCxnSpPr>
          <p:cNvPr id="23" name="Straight Arrow Connector 22">
            <a:extLst>
              <a:ext uri="{FF2B5EF4-FFF2-40B4-BE49-F238E27FC236}">
                <a16:creationId xmlns:a16="http://schemas.microsoft.com/office/drawing/2014/main" id="{C93498A5-A682-7620-A1EB-D063D948FB81}"/>
              </a:ext>
            </a:extLst>
          </p:cNvPr>
          <p:cNvCxnSpPr>
            <a:cxnSpLocks/>
          </p:cNvCxnSpPr>
          <p:nvPr/>
        </p:nvCxnSpPr>
        <p:spPr>
          <a:xfrm>
            <a:off x="5528569" y="1885612"/>
            <a:ext cx="628528"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6C41B37-50CB-F811-B1EE-F37F0D7B3B44}"/>
              </a:ext>
            </a:extLst>
          </p:cNvPr>
          <p:cNvCxnSpPr>
            <a:cxnSpLocks/>
          </p:cNvCxnSpPr>
          <p:nvPr/>
        </p:nvCxnSpPr>
        <p:spPr>
          <a:xfrm>
            <a:off x="4385569" y="1885612"/>
            <a:ext cx="609600" cy="0"/>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Hình chữ nhật 52">
            <a:extLst>
              <a:ext uri="{FF2B5EF4-FFF2-40B4-BE49-F238E27FC236}">
                <a16:creationId xmlns:a16="http://schemas.microsoft.com/office/drawing/2014/main" id="{07CE2D9A-8721-8FAF-D10A-55F12C23D0C3}"/>
              </a:ext>
            </a:extLst>
          </p:cNvPr>
          <p:cNvSpPr/>
          <p:nvPr/>
        </p:nvSpPr>
        <p:spPr>
          <a:xfrm>
            <a:off x="3805016" y="1654779"/>
            <a:ext cx="656753"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(2)</a:t>
            </a:r>
          </a:p>
        </p:txBody>
      </p:sp>
      <p:sp>
        <p:nvSpPr>
          <p:cNvPr id="32" name="Hình chữ nhật 52">
            <a:extLst>
              <a:ext uri="{FF2B5EF4-FFF2-40B4-BE49-F238E27FC236}">
                <a16:creationId xmlns:a16="http://schemas.microsoft.com/office/drawing/2014/main" id="{CE707E4F-A7EB-37B3-4EAD-60ADEB52203E}"/>
              </a:ext>
            </a:extLst>
          </p:cNvPr>
          <p:cNvSpPr/>
          <p:nvPr/>
        </p:nvSpPr>
        <p:spPr>
          <a:xfrm>
            <a:off x="4918969" y="1635770"/>
            <a:ext cx="656753"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(3)</a:t>
            </a:r>
          </a:p>
        </p:txBody>
      </p:sp>
      <p:pic>
        <p:nvPicPr>
          <p:cNvPr id="33" name="Picture 32">
            <a:extLst>
              <a:ext uri="{FF2B5EF4-FFF2-40B4-BE49-F238E27FC236}">
                <a16:creationId xmlns:a16="http://schemas.microsoft.com/office/drawing/2014/main" id="{DA12A631-2B70-7EDD-02F2-940F4A5352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487"/>
          <a:stretch/>
        </p:blipFill>
        <p:spPr>
          <a:xfrm>
            <a:off x="5714092" y="2240899"/>
            <a:ext cx="1982110" cy="1489151"/>
          </a:xfrm>
          <a:prstGeom prst="rect">
            <a:avLst/>
          </a:prstGeom>
        </p:spPr>
      </p:pic>
      <p:pic>
        <p:nvPicPr>
          <p:cNvPr id="34" name="Picture 33">
            <a:extLst>
              <a:ext uri="{FF2B5EF4-FFF2-40B4-BE49-F238E27FC236}">
                <a16:creationId xmlns:a16="http://schemas.microsoft.com/office/drawing/2014/main" id="{7D74EECD-7C99-AB84-E879-69B8E337F4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794712" y="2593394"/>
            <a:ext cx="1480668" cy="1082146"/>
          </a:xfrm>
          <a:prstGeom prst="rect">
            <a:avLst/>
          </a:prstGeom>
        </p:spPr>
      </p:pic>
      <p:sp>
        <p:nvSpPr>
          <p:cNvPr id="35" name="Freeform 2">
            <a:extLst>
              <a:ext uri="{FF2B5EF4-FFF2-40B4-BE49-F238E27FC236}">
                <a16:creationId xmlns:a16="http://schemas.microsoft.com/office/drawing/2014/main" id="{4DA0822B-D021-A957-3FF0-DA0F58049B0E}"/>
              </a:ext>
            </a:extLst>
          </p:cNvPr>
          <p:cNvSpPr/>
          <p:nvPr/>
        </p:nvSpPr>
        <p:spPr>
          <a:xfrm rot="-5400000">
            <a:off x="4398016" y="1130041"/>
            <a:ext cx="648284" cy="6557685"/>
          </a:xfrm>
          <a:prstGeom prst="roundRect">
            <a:avLst>
              <a:gd name="adj" fmla="val 17778"/>
            </a:avLst>
          </a:prstGeom>
          <a:blipFill>
            <a:blip r:embed="rId6">
              <a:duotone>
                <a:prstClr val="black"/>
                <a:srgbClr val="D9C3A5">
                  <a:tint val="50000"/>
                  <a:satMod val="180000"/>
                </a:srgbClr>
              </a:duotone>
              <a:extLst>
                <a:ext uri="{BEBA8EAE-BF5A-486C-A8C5-ECC9F3942E4B}">
                  <a14:imgProps xmlns:a14="http://schemas.microsoft.com/office/drawing/2010/main">
                    <a14:imgLayer r:embed="rId7">
                      <a14:imgEffect>
                        <a14:colorTemperature colorTemp="7200"/>
                      </a14:imgEffect>
                      <a14:imgEffect>
                        <a14:brightnessContrast contrast="-40000"/>
                      </a14:imgEffect>
                    </a14:imgLayer>
                  </a14:imgProps>
                </a:ext>
              </a:extLst>
            </a:blip>
            <a:stretch>
              <a:fillRect l="-83333" r="-83333"/>
            </a:stretch>
          </a:blipFill>
        </p:spPr>
      </p:sp>
      <p:sp>
        <p:nvSpPr>
          <p:cNvPr id="36" name="Freeform 2">
            <a:extLst>
              <a:ext uri="{FF2B5EF4-FFF2-40B4-BE49-F238E27FC236}">
                <a16:creationId xmlns:a16="http://schemas.microsoft.com/office/drawing/2014/main" id="{50F4EA92-2622-042B-0519-7C3B3DB4FCD0}"/>
              </a:ext>
            </a:extLst>
          </p:cNvPr>
          <p:cNvSpPr/>
          <p:nvPr/>
        </p:nvSpPr>
        <p:spPr>
          <a:xfrm rot="-5400000">
            <a:off x="4334970" y="1039161"/>
            <a:ext cx="648284" cy="6531381"/>
          </a:xfrm>
          <a:prstGeom prst="roundRect">
            <a:avLst>
              <a:gd name="adj" fmla="val 17778"/>
            </a:avLst>
          </a:prstGeom>
          <a:solidFill>
            <a:srgbClr val="FCF8E8"/>
          </a:solidFill>
        </p:spPr>
      </p:sp>
      <p:sp>
        <p:nvSpPr>
          <p:cNvPr id="37" name="TextBox 3">
            <a:extLst>
              <a:ext uri="{FF2B5EF4-FFF2-40B4-BE49-F238E27FC236}">
                <a16:creationId xmlns:a16="http://schemas.microsoft.com/office/drawing/2014/main" id="{B0C74A5A-85FB-75EF-970A-F68D1EA815E5}"/>
              </a:ext>
            </a:extLst>
          </p:cNvPr>
          <p:cNvSpPr txBox="1"/>
          <p:nvPr/>
        </p:nvSpPr>
        <p:spPr>
          <a:xfrm>
            <a:off x="1910971" y="4182881"/>
            <a:ext cx="6168395" cy="276999"/>
          </a:xfrm>
          <a:prstGeom prst="rect">
            <a:avLst/>
          </a:prstGeom>
        </p:spPr>
        <p:txBody>
          <a:bodyPr wrap="square" lIns="0" tIns="0" rIns="0" bIns="0" rtlCol="0" anchor="t">
            <a:spAutoFit/>
          </a:bodyPr>
          <a:lstStyle/>
          <a:p>
            <a:pPr algn="just"/>
            <a:r>
              <a:rPr lang="en-US" sz="1800">
                <a:latin typeface="#9Slide03 Noto Sans" panose="020B0502040504020204" pitchFamily="34" charset="0"/>
                <a:ea typeface="#9Slide03 Noto Sans" panose="020B0502040504020204" pitchFamily="34" charset="0"/>
                <a:cs typeface="#9Slide03 Noto Sans" panose="020B0502040504020204" pitchFamily="34" charset="0"/>
              </a:rPr>
              <a:t>Nêu tên và sản phẩm của quá trình (1), (2) và (3).</a:t>
            </a:r>
          </a:p>
        </p:txBody>
      </p:sp>
      <p:pic>
        <p:nvPicPr>
          <p:cNvPr id="38" name="Picture 37">
            <a:extLst>
              <a:ext uri="{FF2B5EF4-FFF2-40B4-BE49-F238E27FC236}">
                <a16:creationId xmlns:a16="http://schemas.microsoft.com/office/drawing/2014/main" id="{F38EC593-C163-0C3D-24FD-6B57EC96DE0A}"/>
              </a:ext>
            </a:extLst>
          </p:cNvPr>
          <p:cNvPicPr>
            <a:picLocks noChangeAspect="1"/>
          </p:cNvPicPr>
          <p:nvPr/>
        </p:nvPicPr>
        <p:blipFill>
          <a:blip r:embed="rId8"/>
          <a:stretch>
            <a:fillRect/>
          </a:stretch>
        </p:blipFill>
        <p:spPr>
          <a:xfrm>
            <a:off x="1066992" y="3992138"/>
            <a:ext cx="610151" cy="648286"/>
          </a:xfrm>
          <a:prstGeom prst="rect">
            <a:avLst/>
          </a:prstGeom>
        </p:spPr>
      </p:pic>
      <p:pic>
        <p:nvPicPr>
          <p:cNvPr id="40" name="Picture 39">
            <a:extLst>
              <a:ext uri="{FF2B5EF4-FFF2-40B4-BE49-F238E27FC236}">
                <a16:creationId xmlns:a16="http://schemas.microsoft.com/office/drawing/2014/main" id="{61FEE432-BE86-06A9-910D-961D4C3F9EA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8127"/>
          <a:stretch/>
        </p:blipFill>
        <p:spPr>
          <a:xfrm>
            <a:off x="4973099" y="2335841"/>
            <a:ext cx="486325" cy="1404833"/>
          </a:xfrm>
          <a:prstGeom prst="rect">
            <a:avLst/>
          </a:prstGeom>
        </p:spPr>
      </p:pic>
      <p:pic>
        <p:nvPicPr>
          <p:cNvPr id="41" name="Picture 40">
            <a:extLst>
              <a:ext uri="{FF2B5EF4-FFF2-40B4-BE49-F238E27FC236}">
                <a16:creationId xmlns:a16="http://schemas.microsoft.com/office/drawing/2014/main" id="{847CC851-5D33-96CF-D768-F4683BD037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0791" t="-1193" r="37336" b="1193"/>
          <a:stretch/>
        </p:blipFill>
        <p:spPr>
          <a:xfrm>
            <a:off x="3890229" y="2374740"/>
            <a:ext cx="486325" cy="1404833"/>
          </a:xfrm>
          <a:prstGeom prst="rect">
            <a:avLst/>
          </a:prstGeom>
        </p:spPr>
      </p:pic>
      <p:sp>
        <p:nvSpPr>
          <p:cNvPr id="24" name="TextBox 3">
            <a:extLst>
              <a:ext uri="{FF2B5EF4-FFF2-40B4-BE49-F238E27FC236}">
                <a16:creationId xmlns:a16="http://schemas.microsoft.com/office/drawing/2014/main" id="{7FC95FB3-52CC-B438-89E4-08A41D3FDD9D}"/>
              </a:ext>
            </a:extLst>
          </p:cNvPr>
          <p:cNvSpPr txBox="1"/>
          <p:nvPr/>
        </p:nvSpPr>
        <p:spPr>
          <a:xfrm>
            <a:off x="691814" y="892373"/>
            <a:ext cx="6168395" cy="307777"/>
          </a:xfrm>
          <a:prstGeom prst="rect">
            <a:avLst/>
          </a:prstGeom>
        </p:spPr>
        <p:txBody>
          <a:bodyPr wrap="square" lIns="0" tIns="0" rIns="0" bIns="0" rtlCol="0" anchor="t">
            <a:spAutoFit/>
          </a:bodyPr>
          <a:lstStyle/>
          <a:p>
            <a:pPr algn="just"/>
            <a:r>
              <a:rPr lang="en-US" sz="2000">
                <a:solidFill>
                  <a:schemeClr val="accent6">
                    <a:lumMod val="75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1. Sự biểu hiện của gene thành tính trạng</a:t>
            </a:r>
          </a:p>
        </p:txBody>
      </p:sp>
    </p:spTree>
    <p:extLst>
      <p:ext uri="{BB962C8B-B14F-4D97-AF65-F5344CB8AC3E}">
        <p14:creationId xmlns:p14="http://schemas.microsoft.com/office/powerpoint/2010/main" val="77583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10" presetClass="entr" presetSubtype="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1" grpId="0"/>
      <p:bldP spid="22" grpId="0"/>
      <p:bldP spid="30" grpId="0"/>
      <p:bldP spid="32" grpId="0"/>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F307F6A-EE2E-25CD-AFBE-BEADAA987071}"/>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sp>
        <p:nvSpPr>
          <p:cNvPr id="3" name="TextBox 3"/>
          <p:cNvSpPr txBox="1"/>
          <p:nvPr/>
        </p:nvSpPr>
        <p:spPr>
          <a:xfrm>
            <a:off x="389225" y="169265"/>
            <a:ext cx="6773575" cy="492443"/>
          </a:xfrm>
          <a:prstGeom prst="rect">
            <a:avLst/>
          </a:prstGeom>
        </p:spPr>
        <p:txBody>
          <a:bodyPr wrap="square" lIns="0" tIns="0" rIns="0" bIns="0" rtlCol="0" anchor="t">
            <a:spAutoFit/>
          </a:bodyPr>
          <a:lstStyle/>
          <a:p>
            <a:r>
              <a:rPr lang="en-US" sz="3200" spc="295">
                <a:solidFill>
                  <a:srgbClr val="023276"/>
                </a:solidFill>
                <a:latin typeface="#9Slide03 Bebas Neue ZSmall" panose="020B0606020202050201" pitchFamily="34" charset="0"/>
              </a:rPr>
              <a:t>IV. Mối quan hệ giữa gene và tính trạng</a:t>
            </a:r>
          </a:p>
        </p:txBody>
      </p:sp>
      <p:sp>
        <p:nvSpPr>
          <p:cNvPr id="14" name="Oval 13">
            <a:extLst>
              <a:ext uri="{FF2B5EF4-FFF2-40B4-BE49-F238E27FC236}">
                <a16:creationId xmlns:a16="http://schemas.microsoft.com/office/drawing/2014/main" id="{64713141-B1BC-E8E3-8C95-CD971CF43742}"/>
              </a:ext>
            </a:extLst>
          </p:cNvPr>
          <p:cNvSpPr/>
          <p:nvPr/>
        </p:nvSpPr>
        <p:spPr>
          <a:xfrm rot="2115372">
            <a:off x="612409" y="1809555"/>
            <a:ext cx="1018789" cy="1018789"/>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15" name="Rectangle 14">
            <a:extLst>
              <a:ext uri="{FF2B5EF4-FFF2-40B4-BE49-F238E27FC236}">
                <a16:creationId xmlns:a16="http://schemas.microsoft.com/office/drawing/2014/main" id="{69760480-FB8C-70BF-0226-AC0D16405484}"/>
              </a:ext>
            </a:extLst>
          </p:cNvPr>
          <p:cNvSpPr/>
          <p:nvPr/>
        </p:nvSpPr>
        <p:spPr>
          <a:xfrm>
            <a:off x="945622" y="2057567"/>
            <a:ext cx="993954" cy="503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16" name="Hình chữ nhật 52">
            <a:extLst>
              <a:ext uri="{FF2B5EF4-FFF2-40B4-BE49-F238E27FC236}">
                <a16:creationId xmlns:a16="http://schemas.microsoft.com/office/drawing/2014/main" id="{FBC9587B-2DB8-B6AE-8AE7-5A76885CE5B6}"/>
              </a:ext>
            </a:extLst>
          </p:cNvPr>
          <p:cNvSpPr/>
          <p:nvPr/>
        </p:nvSpPr>
        <p:spPr>
          <a:xfrm>
            <a:off x="995306" y="2088114"/>
            <a:ext cx="1080510" cy="461665"/>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Gene</a:t>
            </a:r>
          </a:p>
        </p:txBody>
      </p:sp>
      <p:sp>
        <p:nvSpPr>
          <p:cNvPr id="19" name="Isosceles Triangle 18">
            <a:extLst>
              <a:ext uri="{FF2B5EF4-FFF2-40B4-BE49-F238E27FC236}">
                <a16:creationId xmlns:a16="http://schemas.microsoft.com/office/drawing/2014/main" id="{ED799F3B-FED5-BCD4-8052-7CA954029950}"/>
              </a:ext>
            </a:extLst>
          </p:cNvPr>
          <p:cNvSpPr/>
          <p:nvPr/>
        </p:nvSpPr>
        <p:spPr>
          <a:xfrm rot="9198073">
            <a:off x="1487343" y="2007448"/>
            <a:ext cx="142820" cy="1382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cxnSp>
        <p:nvCxnSpPr>
          <p:cNvPr id="20" name="Straight Arrow Connector 19">
            <a:extLst>
              <a:ext uri="{FF2B5EF4-FFF2-40B4-BE49-F238E27FC236}">
                <a16:creationId xmlns:a16="http://schemas.microsoft.com/office/drawing/2014/main" id="{41C7B06C-EBCD-D05C-1FF3-34D8670A8999}"/>
              </a:ext>
            </a:extLst>
          </p:cNvPr>
          <p:cNvCxnSpPr>
            <a:cxnSpLocks/>
          </p:cNvCxnSpPr>
          <p:nvPr/>
        </p:nvCxnSpPr>
        <p:spPr>
          <a:xfrm>
            <a:off x="1970354" y="2307409"/>
            <a:ext cx="863686" cy="11537"/>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 name="Hình chữ nhật 52">
            <a:extLst>
              <a:ext uri="{FF2B5EF4-FFF2-40B4-BE49-F238E27FC236}">
                <a16:creationId xmlns:a16="http://schemas.microsoft.com/office/drawing/2014/main" id="{D72B9BFE-9395-EB32-343D-B9CDDD3DB1BD}"/>
              </a:ext>
            </a:extLst>
          </p:cNvPr>
          <p:cNvSpPr/>
          <p:nvPr/>
        </p:nvSpPr>
        <p:spPr>
          <a:xfrm>
            <a:off x="560322" y="1383877"/>
            <a:ext cx="1106263"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9Slide03 Noto Sans" panose="020B0502040504020204" pitchFamily="34" charset="0"/>
                <a:ea typeface="#9Slide03 Noto Sans" panose="020B0502040504020204" pitchFamily="34" charset="0"/>
                <a:cs typeface="#9Slide03 Noto Sans" panose="020B0502040504020204" pitchFamily="34" charset="0"/>
              </a:rPr>
              <a:t>Tái bản</a:t>
            </a:r>
          </a:p>
        </p:txBody>
      </p:sp>
      <p:sp>
        <p:nvSpPr>
          <p:cNvPr id="22" name="Hình chữ nhật 52">
            <a:extLst>
              <a:ext uri="{FF2B5EF4-FFF2-40B4-BE49-F238E27FC236}">
                <a16:creationId xmlns:a16="http://schemas.microsoft.com/office/drawing/2014/main" id="{3A083CEA-2ADB-A924-A451-D765245AC995}"/>
              </a:ext>
            </a:extLst>
          </p:cNvPr>
          <p:cNvSpPr/>
          <p:nvPr/>
        </p:nvSpPr>
        <p:spPr>
          <a:xfrm>
            <a:off x="6861750" y="2076614"/>
            <a:ext cx="2098925"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Tính trạng</a:t>
            </a:r>
          </a:p>
        </p:txBody>
      </p:sp>
      <p:cxnSp>
        <p:nvCxnSpPr>
          <p:cNvPr id="23" name="Straight Arrow Connector 22">
            <a:extLst>
              <a:ext uri="{FF2B5EF4-FFF2-40B4-BE49-F238E27FC236}">
                <a16:creationId xmlns:a16="http://schemas.microsoft.com/office/drawing/2014/main" id="{C93498A5-A682-7620-A1EB-D063D948FB81}"/>
              </a:ext>
            </a:extLst>
          </p:cNvPr>
          <p:cNvCxnSpPr>
            <a:cxnSpLocks/>
          </p:cNvCxnSpPr>
          <p:nvPr/>
        </p:nvCxnSpPr>
        <p:spPr>
          <a:xfrm>
            <a:off x="6488244" y="2307448"/>
            <a:ext cx="628528"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6C41B37-50CB-F811-B1EE-F37F0D7B3B44}"/>
              </a:ext>
            </a:extLst>
          </p:cNvPr>
          <p:cNvCxnSpPr>
            <a:cxnSpLocks/>
          </p:cNvCxnSpPr>
          <p:nvPr/>
        </p:nvCxnSpPr>
        <p:spPr>
          <a:xfrm flipV="1">
            <a:off x="3961604" y="2307409"/>
            <a:ext cx="666171" cy="11537"/>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Hình chữ nhật 52">
            <a:extLst>
              <a:ext uri="{FF2B5EF4-FFF2-40B4-BE49-F238E27FC236}">
                <a16:creationId xmlns:a16="http://schemas.microsoft.com/office/drawing/2014/main" id="{CE707E4F-A7EB-37B3-4EAD-60ADEB52203E}"/>
              </a:ext>
            </a:extLst>
          </p:cNvPr>
          <p:cNvSpPr/>
          <p:nvPr/>
        </p:nvSpPr>
        <p:spPr>
          <a:xfrm>
            <a:off x="4452216" y="2057606"/>
            <a:ext cx="2175008"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Polypeptide</a:t>
            </a:r>
          </a:p>
        </p:txBody>
      </p:sp>
      <p:sp>
        <p:nvSpPr>
          <p:cNvPr id="24" name="Hình chữ nhật 52">
            <a:extLst>
              <a:ext uri="{FF2B5EF4-FFF2-40B4-BE49-F238E27FC236}">
                <a16:creationId xmlns:a16="http://schemas.microsoft.com/office/drawing/2014/main" id="{4B00539B-BB98-1A39-9543-EB2CF54DEBD4}"/>
              </a:ext>
            </a:extLst>
          </p:cNvPr>
          <p:cNvSpPr/>
          <p:nvPr/>
        </p:nvSpPr>
        <p:spPr>
          <a:xfrm>
            <a:off x="1833926" y="1571433"/>
            <a:ext cx="942790"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9Slide03 Noto Sans" panose="020B0502040504020204" pitchFamily="34" charset="0"/>
                <a:ea typeface="#9Slide03 Noto Sans" panose="020B0502040504020204" pitchFamily="34" charset="0"/>
                <a:cs typeface="#9Slide03 Noto Sans" panose="020B0502040504020204" pitchFamily="34" charset="0"/>
              </a:rPr>
              <a:t>Phiên mã</a:t>
            </a:r>
          </a:p>
        </p:txBody>
      </p:sp>
      <p:sp>
        <p:nvSpPr>
          <p:cNvPr id="26" name="Hình chữ nhật 52">
            <a:extLst>
              <a:ext uri="{FF2B5EF4-FFF2-40B4-BE49-F238E27FC236}">
                <a16:creationId xmlns:a16="http://schemas.microsoft.com/office/drawing/2014/main" id="{56B56986-30BF-4D93-BB80-5788E570A7C5}"/>
              </a:ext>
            </a:extLst>
          </p:cNvPr>
          <p:cNvSpPr/>
          <p:nvPr/>
        </p:nvSpPr>
        <p:spPr>
          <a:xfrm>
            <a:off x="2726915" y="2081520"/>
            <a:ext cx="1279175"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mRNA</a:t>
            </a:r>
          </a:p>
        </p:txBody>
      </p:sp>
      <p:sp>
        <p:nvSpPr>
          <p:cNvPr id="28" name="Hình chữ nhật 52">
            <a:extLst>
              <a:ext uri="{FF2B5EF4-FFF2-40B4-BE49-F238E27FC236}">
                <a16:creationId xmlns:a16="http://schemas.microsoft.com/office/drawing/2014/main" id="{2235390E-9991-8429-4A60-3947979707EA}"/>
              </a:ext>
            </a:extLst>
          </p:cNvPr>
          <p:cNvSpPr/>
          <p:nvPr/>
        </p:nvSpPr>
        <p:spPr>
          <a:xfrm>
            <a:off x="3856786" y="1571433"/>
            <a:ext cx="770989"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9Slide03 Noto Sans" panose="020B0502040504020204" pitchFamily="34" charset="0"/>
                <a:ea typeface="#9Slide03 Noto Sans" panose="020B0502040504020204" pitchFamily="34" charset="0"/>
                <a:cs typeface="#9Slide03 Noto Sans" panose="020B0502040504020204" pitchFamily="34" charset="0"/>
              </a:rPr>
              <a:t>Dịch </a:t>
            </a:r>
          </a:p>
          <a:p>
            <a:pPr algn="ctr"/>
            <a:r>
              <a:rPr lang="en-US">
                <a:latin typeface="#9Slide03 Noto Sans" panose="020B0502040504020204" pitchFamily="34" charset="0"/>
                <a:ea typeface="#9Slide03 Noto Sans" panose="020B0502040504020204" pitchFamily="34" charset="0"/>
                <a:cs typeface="#9Slide03 Noto Sans" panose="020B0502040504020204" pitchFamily="34" charset="0"/>
              </a:rPr>
              <a:t>mã</a:t>
            </a:r>
          </a:p>
        </p:txBody>
      </p:sp>
      <p:sp>
        <p:nvSpPr>
          <p:cNvPr id="39" name="Hình chữ nhật 52">
            <a:extLst>
              <a:ext uri="{FF2B5EF4-FFF2-40B4-BE49-F238E27FC236}">
                <a16:creationId xmlns:a16="http://schemas.microsoft.com/office/drawing/2014/main" id="{2A8C013B-587F-32A9-0523-6C158784ADDA}"/>
              </a:ext>
            </a:extLst>
          </p:cNvPr>
          <p:cNvSpPr/>
          <p:nvPr/>
        </p:nvSpPr>
        <p:spPr>
          <a:xfrm>
            <a:off x="6324601" y="1576580"/>
            <a:ext cx="863402"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9Slide03 Noto Sans" panose="020B0502040504020204" pitchFamily="34" charset="0"/>
                <a:ea typeface="#9Slide03 Noto Sans" panose="020B0502040504020204" pitchFamily="34" charset="0"/>
                <a:cs typeface="#9Slide03 Noto Sans" panose="020B0502040504020204" pitchFamily="34" charset="0"/>
              </a:rPr>
              <a:t>Hình thành</a:t>
            </a:r>
          </a:p>
        </p:txBody>
      </p:sp>
      <p:sp>
        <p:nvSpPr>
          <p:cNvPr id="37" name="TextBox 3">
            <a:extLst>
              <a:ext uri="{FF2B5EF4-FFF2-40B4-BE49-F238E27FC236}">
                <a16:creationId xmlns:a16="http://schemas.microsoft.com/office/drawing/2014/main" id="{F51CADC1-9817-1CDC-755E-353D54EC5AB9}"/>
              </a:ext>
            </a:extLst>
          </p:cNvPr>
          <p:cNvSpPr txBox="1"/>
          <p:nvPr/>
        </p:nvSpPr>
        <p:spPr>
          <a:xfrm>
            <a:off x="691814" y="892373"/>
            <a:ext cx="6168395" cy="307777"/>
          </a:xfrm>
          <a:prstGeom prst="rect">
            <a:avLst/>
          </a:prstGeom>
        </p:spPr>
        <p:txBody>
          <a:bodyPr wrap="square" lIns="0" tIns="0" rIns="0" bIns="0" rtlCol="0" anchor="t">
            <a:spAutoFit/>
          </a:bodyPr>
          <a:lstStyle/>
          <a:p>
            <a:pPr algn="just"/>
            <a:r>
              <a:rPr lang="en-US" sz="2000">
                <a:solidFill>
                  <a:schemeClr val="accent6">
                    <a:lumMod val="75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1. Sự biểu hiện của gene thành tính trạng</a:t>
            </a:r>
          </a:p>
        </p:txBody>
      </p:sp>
      <p:pic>
        <p:nvPicPr>
          <p:cNvPr id="51" name="Picture 50">
            <a:extLst>
              <a:ext uri="{FF2B5EF4-FFF2-40B4-BE49-F238E27FC236}">
                <a16:creationId xmlns:a16="http://schemas.microsoft.com/office/drawing/2014/main" id="{CAD32CEE-7B2A-D8D6-2162-3C0642E789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487"/>
          <a:stretch/>
        </p:blipFill>
        <p:spPr>
          <a:xfrm>
            <a:off x="6802508" y="2561325"/>
            <a:ext cx="1801537" cy="1353487"/>
          </a:xfrm>
          <a:prstGeom prst="rect">
            <a:avLst/>
          </a:prstGeom>
        </p:spPr>
      </p:pic>
      <p:pic>
        <p:nvPicPr>
          <p:cNvPr id="56" name="Picture 55">
            <a:extLst>
              <a:ext uri="{FF2B5EF4-FFF2-40B4-BE49-F238E27FC236}">
                <a16:creationId xmlns:a16="http://schemas.microsoft.com/office/drawing/2014/main" id="{26AA95BD-E3BB-A647-0E02-B1653CB0AE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127"/>
          <a:stretch/>
        </p:blipFill>
        <p:spPr>
          <a:xfrm>
            <a:off x="5172777" y="2595953"/>
            <a:ext cx="486325" cy="1404833"/>
          </a:xfrm>
          <a:prstGeom prst="rect">
            <a:avLst/>
          </a:prstGeom>
        </p:spPr>
      </p:pic>
      <p:pic>
        <p:nvPicPr>
          <p:cNvPr id="57" name="Picture 56">
            <a:extLst>
              <a:ext uri="{FF2B5EF4-FFF2-40B4-BE49-F238E27FC236}">
                <a16:creationId xmlns:a16="http://schemas.microsoft.com/office/drawing/2014/main" id="{BB20D39B-4234-00DB-D865-A6C114F80E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91" t="-1193" r="37336" b="1193"/>
          <a:stretch/>
        </p:blipFill>
        <p:spPr>
          <a:xfrm>
            <a:off x="3199924" y="2518990"/>
            <a:ext cx="486325" cy="1404833"/>
          </a:xfrm>
          <a:prstGeom prst="rect">
            <a:avLst/>
          </a:prstGeom>
        </p:spPr>
      </p:pic>
      <p:pic>
        <p:nvPicPr>
          <p:cNvPr id="59" name="Picture 58">
            <a:extLst>
              <a:ext uri="{FF2B5EF4-FFF2-40B4-BE49-F238E27FC236}">
                <a16:creationId xmlns:a16="http://schemas.microsoft.com/office/drawing/2014/main" id="{CE13EDF9-D190-B294-F89E-34FEF4C310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2939" y="2690282"/>
            <a:ext cx="1480668" cy="1082146"/>
          </a:xfrm>
          <a:prstGeom prst="rect">
            <a:avLst/>
          </a:prstGeom>
        </p:spPr>
      </p:pic>
      <p:sp>
        <p:nvSpPr>
          <p:cNvPr id="60" name="Freeform 2">
            <a:extLst>
              <a:ext uri="{FF2B5EF4-FFF2-40B4-BE49-F238E27FC236}">
                <a16:creationId xmlns:a16="http://schemas.microsoft.com/office/drawing/2014/main" id="{0B6BBCF3-A3C3-6744-68F2-F6BDD5051F95}"/>
              </a:ext>
            </a:extLst>
          </p:cNvPr>
          <p:cNvSpPr/>
          <p:nvPr/>
        </p:nvSpPr>
        <p:spPr>
          <a:xfrm rot="-5400000">
            <a:off x="4409413" y="1229746"/>
            <a:ext cx="752316" cy="6685944"/>
          </a:xfrm>
          <a:prstGeom prst="roundRect">
            <a:avLst>
              <a:gd name="adj" fmla="val 17778"/>
            </a:avLst>
          </a:prstGeom>
          <a:blipFill>
            <a:blip r:embed="rId7">
              <a:duotone>
                <a:prstClr val="black"/>
                <a:srgbClr val="D9C3A5">
                  <a:tint val="50000"/>
                  <a:satMod val="180000"/>
                </a:srgbClr>
              </a:duotone>
              <a:extLst>
                <a:ext uri="{BEBA8EAE-BF5A-486C-A8C5-ECC9F3942E4B}">
                  <a14:imgProps xmlns:a14="http://schemas.microsoft.com/office/drawing/2010/main">
                    <a14:imgLayer r:embed="rId8">
                      <a14:imgEffect>
                        <a14:colorTemperature colorTemp="7200"/>
                      </a14:imgEffect>
                      <a14:imgEffect>
                        <a14:brightnessContrast contrast="-40000"/>
                      </a14:imgEffect>
                    </a14:imgLayer>
                  </a14:imgProps>
                </a:ext>
              </a:extLst>
            </a:blip>
            <a:stretch>
              <a:fillRect l="-83333" r="-83333"/>
            </a:stretch>
          </a:blipFill>
        </p:spPr>
      </p:sp>
      <p:sp>
        <p:nvSpPr>
          <p:cNvPr id="61" name="Freeform 2">
            <a:extLst>
              <a:ext uri="{FF2B5EF4-FFF2-40B4-BE49-F238E27FC236}">
                <a16:creationId xmlns:a16="http://schemas.microsoft.com/office/drawing/2014/main" id="{D34FA469-792A-DA02-44A7-FC9D9C31BD96}"/>
              </a:ext>
            </a:extLst>
          </p:cNvPr>
          <p:cNvSpPr/>
          <p:nvPr/>
        </p:nvSpPr>
        <p:spPr>
          <a:xfrm rot="-5400000">
            <a:off x="4312384" y="1138620"/>
            <a:ext cx="752316" cy="6685944"/>
          </a:xfrm>
          <a:prstGeom prst="roundRect">
            <a:avLst>
              <a:gd name="adj" fmla="val 17778"/>
            </a:avLst>
          </a:prstGeom>
          <a:solidFill>
            <a:srgbClr val="FCF8E8"/>
          </a:solidFill>
        </p:spPr>
      </p:sp>
      <p:sp>
        <p:nvSpPr>
          <p:cNvPr id="62" name="TextBox 3">
            <a:extLst>
              <a:ext uri="{FF2B5EF4-FFF2-40B4-BE49-F238E27FC236}">
                <a16:creationId xmlns:a16="http://schemas.microsoft.com/office/drawing/2014/main" id="{A4ECB43C-7C83-4911-99E0-8425F441D866}"/>
              </a:ext>
            </a:extLst>
          </p:cNvPr>
          <p:cNvSpPr txBox="1"/>
          <p:nvPr/>
        </p:nvSpPr>
        <p:spPr>
          <a:xfrm>
            <a:off x="1654238" y="4229903"/>
            <a:ext cx="6168395" cy="553998"/>
          </a:xfrm>
          <a:prstGeom prst="rect">
            <a:avLst/>
          </a:prstGeom>
        </p:spPr>
        <p:txBody>
          <a:bodyPr wrap="square" lIns="0" tIns="0" rIns="0" bIns="0" rtlCol="0" anchor="t">
            <a:spAutoFit/>
          </a:bodyPr>
          <a:lstStyle/>
          <a:p>
            <a:pPr algn="just"/>
            <a:r>
              <a:rPr lang="en-US" sz="1800">
                <a:latin typeface="#9Slide03 Noto Sans" panose="020B0502040504020204" pitchFamily="34" charset="0"/>
                <a:ea typeface="#9Slide03 Noto Sans" panose="020B0502040504020204" pitchFamily="34" charset="0"/>
                <a:cs typeface="#9Slide03 Noto Sans" panose="020B0502040504020204" pitchFamily="34" charset="0"/>
              </a:rPr>
              <a:t>Giải thích mối quan hệ giữa gene (DNA), mRNA, protein và tính trạng.</a:t>
            </a:r>
          </a:p>
        </p:txBody>
      </p:sp>
      <p:pic>
        <p:nvPicPr>
          <p:cNvPr id="63" name="Picture 62">
            <a:extLst>
              <a:ext uri="{FF2B5EF4-FFF2-40B4-BE49-F238E27FC236}">
                <a16:creationId xmlns:a16="http://schemas.microsoft.com/office/drawing/2014/main" id="{46F1E4C7-3B60-D35B-2963-C6342832321C}"/>
              </a:ext>
            </a:extLst>
          </p:cNvPr>
          <p:cNvPicPr>
            <a:picLocks noChangeAspect="1"/>
          </p:cNvPicPr>
          <p:nvPr/>
        </p:nvPicPr>
        <p:blipFill>
          <a:blip r:embed="rId9"/>
          <a:stretch>
            <a:fillRect/>
          </a:stretch>
        </p:blipFill>
        <p:spPr>
          <a:xfrm>
            <a:off x="990600" y="4143764"/>
            <a:ext cx="610151" cy="648286"/>
          </a:xfrm>
          <a:prstGeom prst="rect">
            <a:avLst/>
          </a:prstGeom>
        </p:spPr>
      </p:pic>
    </p:spTree>
    <p:extLst>
      <p:ext uri="{BB962C8B-B14F-4D97-AF65-F5344CB8AC3E}">
        <p14:creationId xmlns:p14="http://schemas.microsoft.com/office/powerpoint/2010/main" val="18876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F307F6A-EE2E-25CD-AFBE-BEADAA987071}"/>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sp>
        <p:nvSpPr>
          <p:cNvPr id="3" name="TextBox 3"/>
          <p:cNvSpPr txBox="1"/>
          <p:nvPr/>
        </p:nvSpPr>
        <p:spPr>
          <a:xfrm>
            <a:off x="389225" y="169265"/>
            <a:ext cx="6773575" cy="492443"/>
          </a:xfrm>
          <a:prstGeom prst="rect">
            <a:avLst/>
          </a:prstGeom>
        </p:spPr>
        <p:txBody>
          <a:bodyPr wrap="square" lIns="0" tIns="0" rIns="0" bIns="0" rtlCol="0" anchor="t">
            <a:spAutoFit/>
          </a:bodyPr>
          <a:lstStyle/>
          <a:p>
            <a:r>
              <a:rPr lang="en-US" sz="3200" spc="295">
                <a:solidFill>
                  <a:srgbClr val="023276"/>
                </a:solidFill>
                <a:latin typeface="#9Slide03 Bebas Neue ZSmall" panose="020B0606020202050201" pitchFamily="34" charset="0"/>
              </a:rPr>
              <a:t>IV. Mối quan hệ giữa gene và tính trạng</a:t>
            </a:r>
          </a:p>
        </p:txBody>
      </p:sp>
      <p:sp>
        <p:nvSpPr>
          <p:cNvPr id="25" name="TextBox 24">
            <a:extLst>
              <a:ext uri="{FF2B5EF4-FFF2-40B4-BE49-F238E27FC236}">
                <a16:creationId xmlns:a16="http://schemas.microsoft.com/office/drawing/2014/main" id="{7D6849A8-27EB-FFC7-77ED-0926807CCD1B}"/>
              </a:ext>
            </a:extLst>
          </p:cNvPr>
          <p:cNvSpPr txBox="1"/>
          <p:nvPr/>
        </p:nvSpPr>
        <p:spPr>
          <a:xfrm>
            <a:off x="541698" y="1352550"/>
            <a:ext cx="7910487" cy="36933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Mọi</a:t>
            </a:r>
            <a:r>
              <a:rPr kumimoji="0" lang="en-US" sz="1800" b="0" i="0" u="none" strike="noStrike" kern="1200" cap="none" spc="0" normalizeH="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 tính trạng ở sinh vật đều có cơ sở vật chất di truyền là gene.</a:t>
            </a:r>
            <a:endParaRPr kumimoji="0" lang="en-US" sz="1800" b="0" i="0" u="none" strike="noStrike" kern="1200" cap="none" spc="0" normalizeH="0" baseline="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30" name="Freeform 2">
            <a:extLst>
              <a:ext uri="{FF2B5EF4-FFF2-40B4-BE49-F238E27FC236}">
                <a16:creationId xmlns:a16="http://schemas.microsoft.com/office/drawing/2014/main" id="{10452587-ACDB-DFA1-F19F-794B45F93D72}"/>
              </a:ext>
            </a:extLst>
          </p:cNvPr>
          <p:cNvSpPr/>
          <p:nvPr/>
        </p:nvSpPr>
        <p:spPr>
          <a:xfrm rot="-5400000">
            <a:off x="4406448" y="954591"/>
            <a:ext cx="800837" cy="6853077"/>
          </a:xfrm>
          <a:prstGeom prst="roundRect">
            <a:avLst>
              <a:gd name="adj" fmla="val 17778"/>
            </a:avLst>
          </a:prstGeom>
          <a: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l="-83333" r="-83333"/>
            </a:stretch>
          </a:blipFill>
        </p:spPr>
      </p:sp>
      <p:sp>
        <p:nvSpPr>
          <p:cNvPr id="34" name="Freeform 2">
            <a:extLst>
              <a:ext uri="{FF2B5EF4-FFF2-40B4-BE49-F238E27FC236}">
                <a16:creationId xmlns:a16="http://schemas.microsoft.com/office/drawing/2014/main" id="{F464B4CD-3838-41F2-7C0A-9ABFE354AE88}"/>
              </a:ext>
            </a:extLst>
          </p:cNvPr>
          <p:cNvSpPr/>
          <p:nvPr/>
        </p:nvSpPr>
        <p:spPr>
          <a:xfrm rot="-5400000">
            <a:off x="4316010" y="868007"/>
            <a:ext cx="849093" cy="6825592"/>
          </a:xfrm>
          <a:prstGeom prst="roundRect">
            <a:avLst>
              <a:gd name="adj" fmla="val 17778"/>
            </a:avLst>
          </a:prstGeom>
          <a:solidFill>
            <a:srgbClr val="FCF8E8"/>
          </a:solidFill>
        </p:spPr>
      </p:sp>
      <p:sp>
        <p:nvSpPr>
          <p:cNvPr id="35" name="TextBox 3">
            <a:extLst>
              <a:ext uri="{FF2B5EF4-FFF2-40B4-BE49-F238E27FC236}">
                <a16:creationId xmlns:a16="http://schemas.microsoft.com/office/drawing/2014/main" id="{51FCFF9E-14F7-D8C5-8314-9B458C8882AF}"/>
              </a:ext>
            </a:extLst>
          </p:cNvPr>
          <p:cNvSpPr txBox="1"/>
          <p:nvPr/>
        </p:nvSpPr>
        <p:spPr>
          <a:xfrm>
            <a:off x="1791892" y="4171950"/>
            <a:ext cx="6666308" cy="276999"/>
          </a:xfrm>
          <a:prstGeom prst="rect">
            <a:avLst/>
          </a:prstGeom>
        </p:spPr>
        <p:txBody>
          <a:bodyPr wrap="square" lIns="0" tIns="0" rIns="0" bIns="0" rtlCol="0" anchor="t">
            <a:spAutoFit/>
          </a:bodyPr>
          <a:lstStyle/>
          <a:p>
            <a:pPr algn="just"/>
            <a:r>
              <a:rPr lang="en-US" sz="1800">
                <a:latin typeface="#9Slide03 Noto Sans" panose="020B0502040504020204" pitchFamily="34" charset="0"/>
                <a:ea typeface="#9Slide03 Noto Sans" panose="020B0502040504020204" pitchFamily="34" charset="0"/>
                <a:cs typeface="#9Slide03 Noto Sans" panose="020B0502040504020204" pitchFamily="34" charset="0"/>
              </a:rPr>
              <a:t>Lấy ví dụ các tính trạng quan sát được ở các sinh vật trên.</a:t>
            </a:r>
          </a:p>
        </p:txBody>
      </p:sp>
      <p:pic>
        <p:nvPicPr>
          <p:cNvPr id="36" name="Picture 35">
            <a:extLst>
              <a:ext uri="{FF2B5EF4-FFF2-40B4-BE49-F238E27FC236}">
                <a16:creationId xmlns:a16="http://schemas.microsoft.com/office/drawing/2014/main" id="{FE1ED029-7798-DBA7-9F9F-04305BF6DA6C}"/>
              </a:ext>
            </a:extLst>
          </p:cNvPr>
          <p:cNvPicPr>
            <a:picLocks noChangeAspect="1"/>
          </p:cNvPicPr>
          <p:nvPr/>
        </p:nvPicPr>
        <p:blipFill>
          <a:blip r:embed="rId6"/>
          <a:stretch>
            <a:fillRect/>
          </a:stretch>
        </p:blipFill>
        <p:spPr>
          <a:xfrm>
            <a:off x="1072515" y="3956660"/>
            <a:ext cx="610151" cy="648286"/>
          </a:xfrm>
          <a:prstGeom prst="rect">
            <a:avLst/>
          </a:prstGeom>
        </p:spPr>
      </p:pic>
      <p:pic>
        <p:nvPicPr>
          <p:cNvPr id="4" name="Picture 3">
            <a:extLst>
              <a:ext uri="{FF2B5EF4-FFF2-40B4-BE49-F238E27FC236}">
                <a16:creationId xmlns:a16="http://schemas.microsoft.com/office/drawing/2014/main" id="{FA635466-ACA4-3730-6C62-00E25AC7A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699" y="1888854"/>
            <a:ext cx="2606538" cy="1662362"/>
          </a:xfrm>
          <a:prstGeom prst="roundRect">
            <a:avLst>
              <a:gd name="adj" fmla="val 8594"/>
            </a:avLst>
          </a:prstGeom>
          <a:solidFill>
            <a:srgbClr val="FFFFFF">
              <a:shade val="85000"/>
            </a:srgbClr>
          </a:solidFill>
          <a:ln>
            <a:noFill/>
          </a:ln>
          <a:effectLst/>
        </p:spPr>
      </p:pic>
      <p:pic>
        <p:nvPicPr>
          <p:cNvPr id="8" name="Picture 7">
            <a:extLst>
              <a:ext uri="{FF2B5EF4-FFF2-40B4-BE49-F238E27FC236}">
                <a16:creationId xmlns:a16="http://schemas.microsoft.com/office/drawing/2014/main" id="{8C32716B-212C-0692-D02E-E0DDEFB6B1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503" t="18853" r="11584" b="8235"/>
          <a:stretch/>
        </p:blipFill>
        <p:spPr>
          <a:xfrm>
            <a:off x="5995763" y="1897217"/>
            <a:ext cx="2606538" cy="1665133"/>
          </a:xfrm>
          <a:prstGeom prst="roundRect">
            <a:avLst>
              <a:gd name="adj" fmla="val 8594"/>
            </a:avLst>
          </a:prstGeom>
          <a:solidFill>
            <a:srgbClr val="FFFFFF">
              <a:shade val="85000"/>
            </a:srgbClr>
          </a:solidFill>
          <a:ln>
            <a:noFill/>
          </a:ln>
          <a:effectLst/>
        </p:spPr>
      </p:pic>
      <p:pic>
        <p:nvPicPr>
          <p:cNvPr id="11" name="Picture 10">
            <a:extLst>
              <a:ext uri="{FF2B5EF4-FFF2-40B4-BE49-F238E27FC236}">
                <a16:creationId xmlns:a16="http://schemas.microsoft.com/office/drawing/2014/main" id="{DCF762BB-0C5A-C06F-62C5-901A63BFF5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801" t="5211" r="3508" b="2100"/>
          <a:stretch/>
        </p:blipFill>
        <p:spPr>
          <a:xfrm>
            <a:off x="3256172" y="1895208"/>
            <a:ext cx="2631656" cy="1666886"/>
          </a:xfrm>
          <a:prstGeom prst="roundRect">
            <a:avLst>
              <a:gd name="adj" fmla="val 8594"/>
            </a:avLst>
          </a:prstGeom>
          <a:solidFill>
            <a:srgbClr val="FFFFFF">
              <a:shade val="85000"/>
            </a:srgbClr>
          </a:solidFill>
          <a:ln>
            <a:noFill/>
          </a:ln>
          <a:effectLst/>
        </p:spPr>
      </p:pic>
      <p:sp>
        <p:nvSpPr>
          <p:cNvPr id="13" name="TextBox 3">
            <a:extLst>
              <a:ext uri="{FF2B5EF4-FFF2-40B4-BE49-F238E27FC236}">
                <a16:creationId xmlns:a16="http://schemas.microsoft.com/office/drawing/2014/main" id="{BE2C1157-40DA-41B1-A420-1949CAA0279E}"/>
              </a:ext>
            </a:extLst>
          </p:cNvPr>
          <p:cNvSpPr txBox="1"/>
          <p:nvPr/>
        </p:nvSpPr>
        <p:spPr>
          <a:xfrm>
            <a:off x="533400" y="892373"/>
            <a:ext cx="7910487" cy="307777"/>
          </a:xfrm>
          <a:prstGeom prst="rect">
            <a:avLst/>
          </a:prstGeom>
        </p:spPr>
        <p:txBody>
          <a:bodyPr wrap="square" lIns="0" tIns="0" rIns="0" bIns="0" rtlCol="0" anchor="t">
            <a:spAutoFit/>
          </a:bodyPr>
          <a:lstStyle/>
          <a:p>
            <a:pPr algn="just"/>
            <a:r>
              <a:rPr lang="en-US" sz="2000">
                <a:solidFill>
                  <a:schemeClr val="accent6">
                    <a:lumMod val="75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2. Ý nghĩa di truyền của mối quan hệ giữa gene và tính trạng</a:t>
            </a:r>
          </a:p>
        </p:txBody>
      </p:sp>
    </p:spTree>
    <p:extLst>
      <p:ext uri="{BB962C8B-B14F-4D97-AF65-F5344CB8AC3E}">
        <p14:creationId xmlns:p14="http://schemas.microsoft.com/office/powerpoint/2010/main" val="170185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F307F6A-EE2E-25CD-AFBE-BEADAA987071}"/>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sp>
        <p:nvSpPr>
          <p:cNvPr id="3" name="TextBox 3"/>
          <p:cNvSpPr txBox="1"/>
          <p:nvPr/>
        </p:nvSpPr>
        <p:spPr>
          <a:xfrm>
            <a:off x="389225" y="169265"/>
            <a:ext cx="6773575" cy="492443"/>
          </a:xfrm>
          <a:prstGeom prst="rect">
            <a:avLst/>
          </a:prstGeom>
        </p:spPr>
        <p:txBody>
          <a:bodyPr wrap="square" lIns="0" tIns="0" rIns="0" bIns="0" rtlCol="0" anchor="t">
            <a:spAutoFit/>
          </a:bodyPr>
          <a:lstStyle/>
          <a:p>
            <a:r>
              <a:rPr lang="en-US" sz="3200" spc="295">
                <a:solidFill>
                  <a:srgbClr val="023276"/>
                </a:solidFill>
                <a:latin typeface="#9Slide03 Bebas Neue ZSmall" panose="020B0606020202050201" pitchFamily="34" charset="0"/>
              </a:rPr>
              <a:t>IV. Mối quan hệ giữa gene và tính trạng</a:t>
            </a:r>
          </a:p>
        </p:txBody>
      </p:sp>
      <p:sp>
        <p:nvSpPr>
          <p:cNvPr id="25" name="TextBox 24">
            <a:extLst>
              <a:ext uri="{FF2B5EF4-FFF2-40B4-BE49-F238E27FC236}">
                <a16:creationId xmlns:a16="http://schemas.microsoft.com/office/drawing/2014/main" id="{7D6849A8-27EB-FFC7-77ED-0926807CCD1B}"/>
              </a:ext>
            </a:extLst>
          </p:cNvPr>
          <p:cNvSpPr txBox="1"/>
          <p:nvPr/>
        </p:nvSpPr>
        <p:spPr>
          <a:xfrm>
            <a:off x="533400" y="1298112"/>
            <a:ext cx="7910487" cy="92333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	Sự</a:t>
            </a:r>
            <a:r>
              <a:rPr kumimoji="0" lang="en-US" sz="1800" b="0" i="0" u="none" strike="noStrike" kern="1200" cap="none" spc="0" normalizeH="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rPr>
              <a:t> tác động của các nhân tố bên trong tế bào hoặc của môi trường bên ngoài lên quá trình biểu hiện gene thành tính trạng có thể dẫn đến làm thay đổi tính trạng ở sinh vật.</a:t>
            </a:r>
            <a:endParaRPr kumimoji="0" lang="en-US" sz="1800" b="0" i="0" u="none" strike="noStrike" kern="1200" cap="none" spc="0" normalizeH="0" baseline="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13" name="TextBox 3">
            <a:extLst>
              <a:ext uri="{FF2B5EF4-FFF2-40B4-BE49-F238E27FC236}">
                <a16:creationId xmlns:a16="http://schemas.microsoft.com/office/drawing/2014/main" id="{BE2C1157-40DA-41B1-A420-1949CAA0279E}"/>
              </a:ext>
            </a:extLst>
          </p:cNvPr>
          <p:cNvSpPr txBox="1"/>
          <p:nvPr/>
        </p:nvSpPr>
        <p:spPr>
          <a:xfrm>
            <a:off x="533400" y="892373"/>
            <a:ext cx="7910487" cy="307777"/>
          </a:xfrm>
          <a:prstGeom prst="rect">
            <a:avLst/>
          </a:prstGeom>
        </p:spPr>
        <p:txBody>
          <a:bodyPr wrap="square" lIns="0" tIns="0" rIns="0" bIns="0" rtlCol="0" anchor="t">
            <a:spAutoFit/>
          </a:bodyPr>
          <a:lstStyle/>
          <a:p>
            <a:pPr algn="just"/>
            <a:r>
              <a:rPr lang="en-US" sz="2000">
                <a:solidFill>
                  <a:schemeClr val="accent6">
                    <a:lumMod val="75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2. Ý nghĩa di truyền của mối quan hệ giữa gene và tính trạng</a:t>
            </a:r>
          </a:p>
        </p:txBody>
      </p:sp>
      <p:pic>
        <p:nvPicPr>
          <p:cNvPr id="2050" name="Picture 2" descr="Công nghệ mới làm cà chua lâu chín hơn, nhà nông mừng vui">
            <a:extLst>
              <a:ext uri="{FF2B5EF4-FFF2-40B4-BE49-F238E27FC236}">
                <a16:creationId xmlns:a16="http://schemas.microsoft.com/office/drawing/2014/main" id="{A32C7301-B3E7-3AA2-3608-4BB6CD34D6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2292734"/>
            <a:ext cx="2971800" cy="1982015"/>
          </a:xfrm>
          <a:prstGeom prst="roundRect">
            <a:avLst>
              <a:gd name="adj" fmla="val 8594"/>
            </a:avLst>
          </a:prstGeom>
          <a:solidFill>
            <a:srgbClr val="FFFFFF">
              <a:shade val="85000"/>
            </a:srgbClr>
          </a:solidFill>
          <a:ln>
            <a:noFill/>
          </a:ln>
          <a:effectLst/>
        </p:spPr>
      </p:pic>
      <p:sp>
        <p:nvSpPr>
          <p:cNvPr id="15" name="TextBox 14">
            <a:extLst>
              <a:ext uri="{FF2B5EF4-FFF2-40B4-BE49-F238E27FC236}">
                <a16:creationId xmlns:a16="http://schemas.microsoft.com/office/drawing/2014/main" id="{8C5F669F-A882-01EA-2456-5B70886D49FB}"/>
              </a:ext>
            </a:extLst>
          </p:cNvPr>
          <p:cNvSpPr txBox="1"/>
          <p:nvPr/>
        </p:nvSpPr>
        <p:spPr>
          <a:xfrm>
            <a:off x="1219200" y="4274749"/>
            <a:ext cx="297180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lang="en-US" sz="1200" noProof="0">
                <a:solidFill>
                  <a:prstClr val="black"/>
                </a:solidFill>
                <a:latin typeface="#9Slide03 Noto Sans" panose="020B0502040504020204" pitchFamily="34" charset="0"/>
                <a:ea typeface="#9Slide03 Noto Sans" panose="020B0502040504020204" pitchFamily="34" charset="0"/>
                <a:cs typeface="#9Slide03 Noto Sans" panose="020B0502040504020204" pitchFamily="34" charset="0"/>
              </a:rPr>
              <a:t>Ức chế dịch mã tổng hợp ethylene tạo giống cà chua chín chậm.</a:t>
            </a:r>
            <a:endParaRPr kumimoji="0" lang="en-US" sz="1200" b="0" i="0" u="none" strike="noStrike" kern="1200" cap="none" spc="0" normalizeH="0" baseline="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endParaRPr>
          </a:p>
        </p:txBody>
      </p:sp>
      <p:pic>
        <p:nvPicPr>
          <p:cNvPr id="2052" name="Picture 4" descr="Cà chua biến đổi gen có màu tím sắp xuất hiện trên kệ hàng siêu thị trong  năm nay | Sức Khỏe | Epoch Times Tiếng Việt">
            <a:extLst>
              <a:ext uri="{FF2B5EF4-FFF2-40B4-BE49-F238E27FC236}">
                <a16:creationId xmlns:a16="http://schemas.microsoft.com/office/drawing/2014/main" id="{69DA18A1-307A-3216-F399-0E26B2F74D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1442" y="2292734"/>
            <a:ext cx="3303358" cy="1982015"/>
          </a:xfrm>
          <a:prstGeom prst="roundRect">
            <a:avLst>
              <a:gd name="adj" fmla="val 8594"/>
            </a:avLst>
          </a:prstGeom>
          <a:solidFill>
            <a:srgbClr val="FFFFFF">
              <a:shade val="85000"/>
            </a:srgbClr>
          </a:solidFill>
          <a:ln>
            <a:noFill/>
          </a:ln>
          <a:effectLst/>
        </p:spPr>
      </p:pic>
      <p:sp>
        <p:nvSpPr>
          <p:cNvPr id="17" name="TextBox 16">
            <a:extLst>
              <a:ext uri="{FF2B5EF4-FFF2-40B4-BE49-F238E27FC236}">
                <a16:creationId xmlns:a16="http://schemas.microsoft.com/office/drawing/2014/main" id="{8429160B-A8B6-F936-83C6-B06B26860130}"/>
              </a:ext>
            </a:extLst>
          </p:cNvPr>
          <p:cNvSpPr txBox="1"/>
          <p:nvPr/>
        </p:nvSpPr>
        <p:spPr>
          <a:xfrm>
            <a:off x="4787220" y="4274749"/>
            <a:ext cx="2971801"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lang="en-US" sz="1200" noProof="0">
                <a:solidFill>
                  <a:prstClr val="black"/>
                </a:solidFill>
                <a:latin typeface="#9Slide03 Noto Sans" panose="020B0502040504020204" pitchFamily="34" charset="0"/>
                <a:ea typeface="#9Slide03 Noto Sans" panose="020B0502040504020204" pitchFamily="34" charset="0"/>
                <a:cs typeface="#9Slide03 Noto Sans" panose="020B0502040504020204" pitchFamily="34" charset="0"/>
              </a:rPr>
              <a:t>Biến đổi gene tạo màu ở cà chua</a:t>
            </a:r>
            <a:endParaRPr kumimoji="0" lang="en-US" sz="1200" b="0" i="0" u="none" strike="noStrike" kern="1200" cap="none" spc="0" normalizeH="0" baseline="0" noProof="0">
              <a:ln>
                <a:noFill/>
              </a:ln>
              <a:solidFill>
                <a:prstClr val="black"/>
              </a:solidFill>
              <a:effectLst/>
              <a:uLnTx/>
              <a:uFillTx/>
              <a:latin typeface="#9Slide03 Noto Sans" panose="020B0502040504020204" pitchFamily="34" charset="0"/>
              <a:ea typeface="#9Slide03 Noto Sans" panose="020B0502040504020204" pitchFamily="34" charset="0"/>
              <a:cs typeface="#9Slide03 Noto Sans" panose="020B0502040504020204" pitchFamily="34" charset="0"/>
            </a:endParaRPr>
          </a:p>
        </p:txBody>
      </p:sp>
    </p:spTree>
    <p:extLst>
      <p:ext uri="{BB962C8B-B14F-4D97-AF65-F5344CB8AC3E}">
        <p14:creationId xmlns:p14="http://schemas.microsoft.com/office/powerpoint/2010/main" val="240277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5"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0F307F6A-EE2E-25CD-AFBE-BEADAA987071}"/>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sp>
        <p:nvSpPr>
          <p:cNvPr id="3" name="TextBox 3"/>
          <p:cNvSpPr txBox="1"/>
          <p:nvPr/>
        </p:nvSpPr>
        <p:spPr>
          <a:xfrm>
            <a:off x="389225" y="169265"/>
            <a:ext cx="6773575" cy="492443"/>
          </a:xfrm>
          <a:prstGeom prst="rect">
            <a:avLst/>
          </a:prstGeom>
        </p:spPr>
        <p:txBody>
          <a:bodyPr wrap="square" lIns="0" tIns="0" rIns="0" bIns="0" rtlCol="0" anchor="t">
            <a:spAutoFit/>
          </a:bodyPr>
          <a:lstStyle/>
          <a:p>
            <a:r>
              <a:rPr lang="en-US" sz="3200" spc="295">
                <a:solidFill>
                  <a:srgbClr val="023276"/>
                </a:solidFill>
                <a:latin typeface="#9Slide03 Bebas Neue ZSmall" panose="020B0606020202050201" pitchFamily="34" charset="0"/>
              </a:rPr>
              <a:t>IV. Mối quan hệ giữa gene và tính trạng</a:t>
            </a:r>
          </a:p>
        </p:txBody>
      </p:sp>
      <p:sp>
        <p:nvSpPr>
          <p:cNvPr id="10" name="Freeform 2">
            <a:extLst>
              <a:ext uri="{FF2B5EF4-FFF2-40B4-BE49-F238E27FC236}">
                <a16:creationId xmlns:a16="http://schemas.microsoft.com/office/drawing/2014/main" id="{B535D211-B396-6762-9FED-49203746E903}"/>
              </a:ext>
            </a:extLst>
          </p:cNvPr>
          <p:cNvSpPr/>
          <p:nvPr/>
        </p:nvSpPr>
        <p:spPr>
          <a:xfrm rot="-5400000">
            <a:off x="4037933" y="-2070007"/>
            <a:ext cx="1396920" cy="7581793"/>
          </a:xfrm>
          <a:prstGeom prst="roundRect">
            <a:avLst>
              <a:gd name="adj" fmla="val 17778"/>
            </a:avLst>
          </a:prstGeom>
          <a: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l="-83333" r="-83333"/>
            </a:stretch>
          </a:blipFill>
        </p:spPr>
      </p:sp>
      <p:sp>
        <p:nvSpPr>
          <p:cNvPr id="11" name="Freeform 2">
            <a:extLst>
              <a:ext uri="{FF2B5EF4-FFF2-40B4-BE49-F238E27FC236}">
                <a16:creationId xmlns:a16="http://schemas.microsoft.com/office/drawing/2014/main" id="{4E41AC10-0F02-D5E5-B2ED-8EDA6251470F}"/>
              </a:ext>
            </a:extLst>
          </p:cNvPr>
          <p:cNvSpPr/>
          <p:nvPr/>
        </p:nvSpPr>
        <p:spPr>
          <a:xfrm rot="-5400000">
            <a:off x="3983833" y="-2108530"/>
            <a:ext cx="1396923" cy="7524285"/>
          </a:xfrm>
          <a:prstGeom prst="roundRect">
            <a:avLst>
              <a:gd name="adj" fmla="val 17778"/>
            </a:avLst>
          </a:prstGeom>
          <a:solidFill>
            <a:srgbClr val="FCF8E8"/>
          </a:solidFill>
        </p:spPr>
      </p:sp>
      <p:sp>
        <p:nvSpPr>
          <p:cNvPr id="12" name="TextBox 3">
            <a:extLst>
              <a:ext uri="{FF2B5EF4-FFF2-40B4-BE49-F238E27FC236}">
                <a16:creationId xmlns:a16="http://schemas.microsoft.com/office/drawing/2014/main" id="{9C2DC422-7A2C-E080-3B9E-B13FA6FF4172}"/>
              </a:ext>
            </a:extLst>
          </p:cNvPr>
          <p:cNvSpPr txBox="1"/>
          <p:nvPr/>
        </p:nvSpPr>
        <p:spPr>
          <a:xfrm>
            <a:off x="1495204" y="1127228"/>
            <a:ext cx="4000607" cy="1107996"/>
          </a:xfrm>
          <a:prstGeom prst="rect">
            <a:avLst/>
          </a:prstGeom>
        </p:spPr>
        <p:txBody>
          <a:bodyPr wrap="square" lIns="0" tIns="0" rIns="0" bIns="0" rtlCol="0" anchor="t">
            <a:spAutoFit/>
          </a:bodyPr>
          <a:lstStyle/>
          <a:p>
            <a:pPr algn="just"/>
            <a:r>
              <a:rPr lang="en-US" sz="1800">
                <a:latin typeface="#9Slide03 Noto Sans" panose="020B0502040504020204" pitchFamily="34" charset="0"/>
                <a:ea typeface="#9Slide03 Noto Sans" panose="020B0502040504020204" pitchFamily="34" charset="0"/>
                <a:cs typeface="#9Slide03 Noto Sans" panose="020B0502040504020204" pitchFamily="34" charset="0"/>
              </a:rPr>
              <a:t>Nếu muốn thay đổi một tính trạng ở một loài thực vật bằng các tác nhân nhân tạo, ta có thể tác động vào các quá trình nào? </a:t>
            </a:r>
          </a:p>
        </p:txBody>
      </p:sp>
      <p:pic>
        <p:nvPicPr>
          <p:cNvPr id="13" name="Picture 12">
            <a:extLst>
              <a:ext uri="{FF2B5EF4-FFF2-40B4-BE49-F238E27FC236}">
                <a16:creationId xmlns:a16="http://schemas.microsoft.com/office/drawing/2014/main" id="{3D51B5CE-DCE0-5F4D-1B3B-EA10E3901D63}"/>
              </a:ext>
            </a:extLst>
          </p:cNvPr>
          <p:cNvPicPr>
            <a:picLocks noChangeAspect="1"/>
          </p:cNvPicPr>
          <p:nvPr/>
        </p:nvPicPr>
        <p:blipFill>
          <a:blip r:embed="rId6"/>
          <a:stretch>
            <a:fillRect/>
          </a:stretch>
        </p:blipFill>
        <p:spPr>
          <a:xfrm>
            <a:off x="685800" y="1304882"/>
            <a:ext cx="610151" cy="648286"/>
          </a:xfrm>
          <a:prstGeom prst="rect">
            <a:avLst/>
          </a:prstGeom>
        </p:spPr>
      </p:pic>
      <p:pic>
        <p:nvPicPr>
          <p:cNvPr id="14" name="Picture 2">
            <a:extLst>
              <a:ext uri="{FF2B5EF4-FFF2-40B4-BE49-F238E27FC236}">
                <a16:creationId xmlns:a16="http://schemas.microsoft.com/office/drawing/2014/main" id="{32010BE3-63F3-6D01-745C-7F6B27D70C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5" t="23551" r="2293" b="16168"/>
          <a:stretch/>
        </p:blipFill>
        <p:spPr bwMode="auto">
          <a:xfrm>
            <a:off x="5701572" y="1072002"/>
            <a:ext cx="2537104" cy="1163222"/>
          </a:xfrm>
          <a:prstGeom prst="roundRect">
            <a:avLst>
              <a:gd name="adj" fmla="val 8594"/>
            </a:avLst>
          </a:prstGeom>
          <a:solidFill>
            <a:srgbClr val="FFFFFF">
              <a:shade val="85000"/>
            </a:srgbClr>
          </a:solidFill>
          <a:ln>
            <a:noFill/>
          </a:ln>
          <a:effectLst/>
        </p:spPr>
      </p:pic>
      <p:sp>
        <p:nvSpPr>
          <p:cNvPr id="15" name="Oval 14">
            <a:extLst>
              <a:ext uri="{FF2B5EF4-FFF2-40B4-BE49-F238E27FC236}">
                <a16:creationId xmlns:a16="http://schemas.microsoft.com/office/drawing/2014/main" id="{B8FAE18A-2CB4-3152-583E-3F3942AD97B9}"/>
              </a:ext>
            </a:extLst>
          </p:cNvPr>
          <p:cNvSpPr/>
          <p:nvPr/>
        </p:nvSpPr>
        <p:spPr>
          <a:xfrm rot="2115372">
            <a:off x="612409" y="3104955"/>
            <a:ext cx="1018789" cy="1018789"/>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16" name="Rectangle 15">
            <a:extLst>
              <a:ext uri="{FF2B5EF4-FFF2-40B4-BE49-F238E27FC236}">
                <a16:creationId xmlns:a16="http://schemas.microsoft.com/office/drawing/2014/main" id="{CD8E6AD9-C16D-C976-033C-90ECCC56D69F}"/>
              </a:ext>
            </a:extLst>
          </p:cNvPr>
          <p:cNvSpPr/>
          <p:nvPr/>
        </p:nvSpPr>
        <p:spPr>
          <a:xfrm>
            <a:off x="945622" y="3352967"/>
            <a:ext cx="993954" cy="503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18" name="Hình chữ nhật 52">
            <a:extLst>
              <a:ext uri="{FF2B5EF4-FFF2-40B4-BE49-F238E27FC236}">
                <a16:creationId xmlns:a16="http://schemas.microsoft.com/office/drawing/2014/main" id="{6FAB2F7E-C628-2450-F11F-40671CC47D8D}"/>
              </a:ext>
            </a:extLst>
          </p:cNvPr>
          <p:cNvSpPr/>
          <p:nvPr/>
        </p:nvSpPr>
        <p:spPr>
          <a:xfrm>
            <a:off x="995306" y="3383514"/>
            <a:ext cx="1080510" cy="461665"/>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Gene</a:t>
            </a:r>
          </a:p>
        </p:txBody>
      </p:sp>
      <p:sp>
        <p:nvSpPr>
          <p:cNvPr id="19" name="Isosceles Triangle 18">
            <a:extLst>
              <a:ext uri="{FF2B5EF4-FFF2-40B4-BE49-F238E27FC236}">
                <a16:creationId xmlns:a16="http://schemas.microsoft.com/office/drawing/2014/main" id="{C3ABBA34-4B3C-F237-C658-F0D84FC3CBB1}"/>
              </a:ext>
            </a:extLst>
          </p:cNvPr>
          <p:cNvSpPr/>
          <p:nvPr/>
        </p:nvSpPr>
        <p:spPr>
          <a:xfrm rot="9198073">
            <a:off x="1487343" y="3302848"/>
            <a:ext cx="142820" cy="13824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cxnSp>
        <p:nvCxnSpPr>
          <p:cNvPr id="20" name="Straight Arrow Connector 19">
            <a:extLst>
              <a:ext uri="{FF2B5EF4-FFF2-40B4-BE49-F238E27FC236}">
                <a16:creationId xmlns:a16="http://schemas.microsoft.com/office/drawing/2014/main" id="{B9D46735-EB50-6C8B-85D6-E2F516DE92CA}"/>
              </a:ext>
            </a:extLst>
          </p:cNvPr>
          <p:cNvCxnSpPr>
            <a:cxnSpLocks/>
          </p:cNvCxnSpPr>
          <p:nvPr/>
        </p:nvCxnSpPr>
        <p:spPr>
          <a:xfrm>
            <a:off x="1970354" y="3602809"/>
            <a:ext cx="863686" cy="11537"/>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 name="Hình chữ nhật 52">
            <a:extLst>
              <a:ext uri="{FF2B5EF4-FFF2-40B4-BE49-F238E27FC236}">
                <a16:creationId xmlns:a16="http://schemas.microsoft.com/office/drawing/2014/main" id="{1EA0979A-A9D1-0900-964B-C6D7D85D7621}"/>
              </a:ext>
            </a:extLst>
          </p:cNvPr>
          <p:cNvSpPr/>
          <p:nvPr/>
        </p:nvSpPr>
        <p:spPr>
          <a:xfrm>
            <a:off x="560322" y="2679277"/>
            <a:ext cx="1106263"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9Slide03 Noto Sans" panose="020B0502040504020204" pitchFamily="34" charset="0"/>
                <a:ea typeface="#9Slide03 Noto Sans" panose="020B0502040504020204" pitchFamily="34" charset="0"/>
                <a:cs typeface="#9Slide03 Noto Sans" panose="020B0502040504020204" pitchFamily="34" charset="0"/>
              </a:rPr>
              <a:t>Tái bản</a:t>
            </a:r>
          </a:p>
        </p:txBody>
      </p:sp>
      <p:sp>
        <p:nvSpPr>
          <p:cNvPr id="22" name="Hình chữ nhật 52">
            <a:extLst>
              <a:ext uri="{FF2B5EF4-FFF2-40B4-BE49-F238E27FC236}">
                <a16:creationId xmlns:a16="http://schemas.microsoft.com/office/drawing/2014/main" id="{CF124197-F4A4-3732-4015-A9F2B361E2A0}"/>
              </a:ext>
            </a:extLst>
          </p:cNvPr>
          <p:cNvSpPr/>
          <p:nvPr/>
        </p:nvSpPr>
        <p:spPr>
          <a:xfrm>
            <a:off x="6861750" y="3372014"/>
            <a:ext cx="2098925"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Tính trạng</a:t>
            </a:r>
          </a:p>
        </p:txBody>
      </p:sp>
      <p:cxnSp>
        <p:nvCxnSpPr>
          <p:cNvPr id="23" name="Straight Arrow Connector 22">
            <a:extLst>
              <a:ext uri="{FF2B5EF4-FFF2-40B4-BE49-F238E27FC236}">
                <a16:creationId xmlns:a16="http://schemas.microsoft.com/office/drawing/2014/main" id="{0668AD1C-7491-D695-FD34-0BA2CA0063EC}"/>
              </a:ext>
            </a:extLst>
          </p:cNvPr>
          <p:cNvCxnSpPr>
            <a:cxnSpLocks/>
          </p:cNvCxnSpPr>
          <p:nvPr/>
        </p:nvCxnSpPr>
        <p:spPr>
          <a:xfrm>
            <a:off x="6488244" y="3602848"/>
            <a:ext cx="628528"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DB1C6BC-2B2D-BE95-C594-67D3868A81A6}"/>
              </a:ext>
            </a:extLst>
          </p:cNvPr>
          <p:cNvCxnSpPr>
            <a:cxnSpLocks/>
          </p:cNvCxnSpPr>
          <p:nvPr/>
        </p:nvCxnSpPr>
        <p:spPr>
          <a:xfrm flipV="1">
            <a:off x="3961604" y="3602809"/>
            <a:ext cx="666171" cy="11537"/>
          </a:xfrm>
          <a:prstGeom prst="straightConnector1">
            <a:avLst/>
          </a:prstGeom>
          <a:ln w="571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Hình chữ nhật 52">
            <a:extLst>
              <a:ext uri="{FF2B5EF4-FFF2-40B4-BE49-F238E27FC236}">
                <a16:creationId xmlns:a16="http://schemas.microsoft.com/office/drawing/2014/main" id="{F502E3F5-7019-F021-0F6B-3448F2639110}"/>
              </a:ext>
            </a:extLst>
          </p:cNvPr>
          <p:cNvSpPr/>
          <p:nvPr/>
        </p:nvSpPr>
        <p:spPr>
          <a:xfrm>
            <a:off x="4452216" y="3353006"/>
            <a:ext cx="2175008"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Polypeptide</a:t>
            </a:r>
          </a:p>
        </p:txBody>
      </p:sp>
      <p:sp>
        <p:nvSpPr>
          <p:cNvPr id="27" name="Hình chữ nhật 52">
            <a:extLst>
              <a:ext uri="{FF2B5EF4-FFF2-40B4-BE49-F238E27FC236}">
                <a16:creationId xmlns:a16="http://schemas.microsoft.com/office/drawing/2014/main" id="{EB7EFDFC-503F-1FED-56D3-40C57D062828}"/>
              </a:ext>
            </a:extLst>
          </p:cNvPr>
          <p:cNvSpPr/>
          <p:nvPr/>
        </p:nvSpPr>
        <p:spPr>
          <a:xfrm>
            <a:off x="1833926" y="2866833"/>
            <a:ext cx="942790"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9Slide03 Noto Sans" panose="020B0502040504020204" pitchFamily="34" charset="0"/>
                <a:ea typeface="#9Slide03 Noto Sans" panose="020B0502040504020204" pitchFamily="34" charset="0"/>
                <a:cs typeface="#9Slide03 Noto Sans" panose="020B0502040504020204" pitchFamily="34" charset="0"/>
              </a:rPr>
              <a:t>Phiên mã</a:t>
            </a:r>
          </a:p>
        </p:txBody>
      </p:sp>
      <p:sp>
        <p:nvSpPr>
          <p:cNvPr id="28" name="Hình chữ nhật 52">
            <a:extLst>
              <a:ext uri="{FF2B5EF4-FFF2-40B4-BE49-F238E27FC236}">
                <a16:creationId xmlns:a16="http://schemas.microsoft.com/office/drawing/2014/main" id="{5C26E36B-3116-42AD-08E0-07E60D432049}"/>
              </a:ext>
            </a:extLst>
          </p:cNvPr>
          <p:cNvSpPr/>
          <p:nvPr/>
        </p:nvSpPr>
        <p:spPr>
          <a:xfrm>
            <a:off x="2726915" y="3376920"/>
            <a:ext cx="1279175"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9Slide03 Noto Sans" panose="020B0502040504020204" pitchFamily="34" charset="0"/>
                <a:ea typeface="#9Slide03 Noto Sans" panose="020B0502040504020204" pitchFamily="34" charset="0"/>
                <a:cs typeface="#9Slide03 Noto Sans" panose="020B0502040504020204" pitchFamily="34" charset="0"/>
              </a:rPr>
              <a:t>mRNA</a:t>
            </a:r>
          </a:p>
        </p:txBody>
      </p:sp>
      <p:sp>
        <p:nvSpPr>
          <p:cNvPr id="29" name="Hình chữ nhật 52">
            <a:extLst>
              <a:ext uri="{FF2B5EF4-FFF2-40B4-BE49-F238E27FC236}">
                <a16:creationId xmlns:a16="http://schemas.microsoft.com/office/drawing/2014/main" id="{954143B2-459C-456F-7B2E-42FE07451E79}"/>
              </a:ext>
            </a:extLst>
          </p:cNvPr>
          <p:cNvSpPr/>
          <p:nvPr/>
        </p:nvSpPr>
        <p:spPr>
          <a:xfrm>
            <a:off x="3856786" y="2866833"/>
            <a:ext cx="770989"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9Slide03 Noto Sans" panose="020B0502040504020204" pitchFamily="34" charset="0"/>
                <a:ea typeface="#9Slide03 Noto Sans" panose="020B0502040504020204" pitchFamily="34" charset="0"/>
                <a:cs typeface="#9Slide03 Noto Sans" panose="020B0502040504020204" pitchFamily="34" charset="0"/>
              </a:rPr>
              <a:t>Dịch </a:t>
            </a:r>
          </a:p>
          <a:p>
            <a:pPr algn="ctr"/>
            <a:r>
              <a:rPr lang="en-US">
                <a:latin typeface="#9Slide03 Noto Sans" panose="020B0502040504020204" pitchFamily="34" charset="0"/>
                <a:ea typeface="#9Slide03 Noto Sans" panose="020B0502040504020204" pitchFamily="34" charset="0"/>
                <a:cs typeface="#9Slide03 Noto Sans" panose="020B0502040504020204" pitchFamily="34" charset="0"/>
              </a:rPr>
              <a:t>mã</a:t>
            </a:r>
          </a:p>
        </p:txBody>
      </p:sp>
      <p:sp>
        <p:nvSpPr>
          <p:cNvPr id="30" name="Hình chữ nhật 52">
            <a:extLst>
              <a:ext uri="{FF2B5EF4-FFF2-40B4-BE49-F238E27FC236}">
                <a16:creationId xmlns:a16="http://schemas.microsoft.com/office/drawing/2014/main" id="{275854AD-0C2E-8718-1101-47FDE0CF6406}"/>
              </a:ext>
            </a:extLst>
          </p:cNvPr>
          <p:cNvSpPr/>
          <p:nvPr/>
        </p:nvSpPr>
        <p:spPr>
          <a:xfrm>
            <a:off x="6324601" y="2871980"/>
            <a:ext cx="863402"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9Slide03 Noto Sans" panose="020B0502040504020204" pitchFamily="34" charset="0"/>
                <a:ea typeface="#9Slide03 Noto Sans" panose="020B0502040504020204" pitchFamily="34" charset="0"/>
                <a:cs typeface="#9Slide03 Noto Sans" panose="020B0502040504020204" pitchFamily="34" charset="0"/>
              </a:rPr>
              <a:t>Hình thành</a:t>
            </a:r>
          </a:p>
        </p:txBody>
      </p:sp>
      <p:sp>
        <p:nvSpPr>
          <p:cNvPr id="36" name="Hình chữ nhật 52">
            <a:extLst>
              <a:ext uri="{FF2B5EF4-FFF2-40B4-BE49-F238E27FC236}">
                <a16:creationId xmlns:a16="http://schemas.microsoft.com/office/drawing/2014/main" id="{83DE7E4D-4A0A-B59E-C2A2-4B35D5AE7158}"/>
              </a:ext>
            </a:extLst>
          </p:cNvPr>
          <p:cNvSpPr/>
          <p:nvPr/>
        </p:nvSpPr>
        <p:spPr>
          <a:xfrm>
            <a:off x="1523437" y="4400550"/>
            <a:ext cx="2876951"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9Slide03 Noto Sans" panose="020B0502040504020204" pitchFamily="34" charset="0"/>
                <a:ea typeface="#9Slide03 Noto Sans" panose="020B0502040504020204" pitchFamily="34" charset="0"/>
                <a:cs typeface="#9Slide03 Noto Sans" panose="020B0502040504020204" pitchFamily="34" charset="0"/>
              </a:rPr>
              <a:t>Các nhân tố bên trong</a:t>
            </a:r>
          </a:p>
        </p:txBody>
      </p:sp>
      <p:sp>
        <p:nvSpPr>
          <p:cNvPr id="37" name="Hình chữ nhật 52">
            <a:extLst>
              <a:ext uri="{FF2B5EF4-FFF2-40B4-BE49-F238E27FC236}">
                <a16:creationId xmlns:a16="http://schemas.microsoft.com/office/drawing/2014/main" id="{14F08F6A-151D-5CF0-5DA2-46D6D05D640D}"/>
              </a:ext>
            </a:extLst>
          </p:cNvPr>
          <p:cNvSpPr/>
          <p:nvPr/>
        </p:nvSpPr>
        <p:spPr>
          <a:xfrm>
            <a:off x="4495800" y="4407144"/>
            <a:ext cx="2876951"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9Slide03 Noto Sans" panose="020B0502040504020204" pitchFamily="34" charset="0"/>
                <a:ea typeface="#9Slide03 Noto Sans" panose="020B0502040504020204" pitchFamily="34" charset="0"/>
                <a:cs typeface="#9Slide03 Noto Sans" panose="020B0502040504020204" pitchFamily="34" charset="0"/>
              </a:rPr>
              <a:t>Các nhân tố bên ngoài</a:t>
            </a:r>
          </a:p>
        </p:txBody>
      </p:sp>
      <p:cxnSp>
        <p:nvCxnSpPr>
          <p:cNvPr id="38" name="Straight Arrow Connector 37">
            <a:extLst>
              <a:ext uri="{FF2B5EF4-FFF2-40B4-BE49-F238E27FC236}">
                <a16:creationId xmlns:a16="http://schemas.microsoft.com/office/drawing/2014/main" id="{6F1D7C06-BC74-F32F-D725-D0CA3B65BE7F}"/>
              </a:ext>
            </a:extLst>
          </p:cNvPr>
          <p:cNvCxnSpPr>
            <a:cxnSpLocks/>
          </p:cNvCxnSpPr>
          <p:nvPr/>
        </p:nvCxnSpPr>
        <p:spPr>
          <a:xfrm flipV="1">
            <a:off x="2075816" y="3856725"/>
            <a:ext cx="0" cy="484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2F09441-6B63-9E16-C480-D5A73BACF8E2}"/>
              </a:ext>
            </a:extLst>
          </p:cNvPr>
          <p:cNvCxnSpPr>
            <a:cxnSpLocks/>
          </p:cNvCxnSpPr>
          <p:nvPr/>
        </p:nvCxnSpPr>
        <p:spPr>
          <a:xfrm flipV="1">
            <a:off x="2971800" y="3871187"/>
            <a:ext cx="0" cy="484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2F6D361-9B9B-7095-C559-EA3A02C1EC79}"/>
              </a:ext>
            </a:extLst>
          </p:cNvPr>
          <p:cNvCxnSpPr>
            <a:cxnSpLocks/>
          </p:cNvCxnSpPr>
          <p:nvPr/>
        </p:nvCxnSpPr>
        <p:spPr>
          <a:xfrm flipV="1">
            <a:off x="3964780" y="3871186"/>
            <a:ext cx="0" cy="484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23942D3-8EDF-5607-655E-490FCEFA14B7}"/>
              </a:ext>
            </a:extLst>
          </p:cNvPr>
          <p:cNvCxnSpPr>
            <a:cxnSpLocks/>
          </p:cNvCxnSpPr>
          <p:nvPr/>
        </p:nvCxnSpPr>
        <p:spPr>
          <a:xfrm flipV="1">
            <a:off x="4876800" y="3871186"/>
            <a:ext cx="0" cy="484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185D767-048E-8166-C065-7ABFFDE01581}"/>
              </a:ext>
            </a:extLst>
          </p:cNvPr>
          <p:cNvCxnSpPr>
            <a:cxnSpLocks/>
          </p:cNvCxnSpPr>
          <p:nvPr/>
        </p:nvCxnSpPr>
        <p:spPr>
          <a:xfrm flipV="1">
            <a:off x="5772784" y="3885648"/>
            <a:ext cx="0" cy="484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A29DFDE-7CC4-D4E3-3123-23AB8BD63EB3}"/>
              </a:ext>
            </a:extLst>
          </p:cNvPr>
          <p:cNvCxnSpPr>
            <a:cxnSpLocks/>
          </p:cNvCxnSpPr>
          <p:nvPr/>
        </p:nvCxnSpPr>
        <p:spPr>
          <a:xfrm flipV="1">
            <a:off x="6765764" y="3885647"/>
            <a:ext cx="0" cy="4841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37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rotWithShape="1">
          <a:blip r:embed="rId3"/>
          <a:srcRect b="31790"/>
          <a:stretch/>
        </p:blipFill>
        <p:spPr>
          <a:xfrm>
            <a:off x="2" y="-5665"/>
            <a:ext cx="9276201" cy="5149165"/>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40" y="2498098"/>
            <a:ext cx="1429593" cy="2541500"/>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2846030" y="1558007"/>
            <a:ext cx="2190677" cy="2190677"/>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407558" y="1664057"/>
            <a:ext cx="1533418" cy="2284995"/>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37773" y="1483853"/>
            <a:ext cx="2035288" cy="2338983"/>
          </a:xfrm>
          <a:prstGeom prst="rect">
            <a:avLst/>
          </a:prstGeom>
        </p:spPr>
      </p:pic>
      <p:pic>
        <p:nvPicPr>
          <p:cNvPr id="9" name="Vào http://fb.com/nkpowerskills tải game miễn phí">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6765585" y="2858801"/>
            <a:ext cx="1399478" cy="19280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2901632" y="3582476"/>
            <a:ext cx="2571952" cy="1540867"/>
            <a:chOff x="3857731" y="4647421"/>
            <a:chExt cx="3689807" cy="2210579"/>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prstClr val="white"/>
                </a:solidFill>
                <a:latin typeface="Calibri" panose="020F0502020204030204"/>
                <a:sym typeface="Arial"/>
              </a:endParaRPr>
            </a:p>
          </p:txBody>
        </p:sp>
        <p:grpSp>
          <p:nvGrpSpPr>
            <p:cNvPr id="22" name="Group 21"/>
            <p:cNvGrpSpPr/>
            <p:nvPr/>
          </p:nvGrpSpPr>
          <p:grpSpPr>
            <a:xfrm>
              <a:off x="3857731" y="4647421"/>
              <a:ext cx="3689807" cy="2210579"/>
              <a:chOff x="3907450" y="4746292"/>
              <a:chExt cx="3689807" cy="2210579"/>
            </a:xfrm>
          </p:grpSpPr>
          <p:pic>
            <p:nvPicPr>
              <p:cNvPr id="23" name="Picture 6" descr="Penguin Hi GIF - Penguin Hi Bye - Discover &amp; Share GIFs"/>
              <p:cNvPicPr>
                <a:picLocks noChangeAspect="1" noChangeArrowheads="1" noCrop="1"/>
              </p:cNvPicPr>
              <p:nvPr/>
            </p:nvPicPr>
            <p:blipFill>
              <a:blip r:embed="rId1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3907450" y="4746292"/>
                <a:ext cx="1490798" cy="689658"/>
              </a:xfrm>
              <a:prstGeom prst="wedgeEllipseCallout">
                <a:avLst>
                  <a:gd name="adj1" fmla="val 37696"/>
                  <a:gd name="adj2" fmla="val 56178"/>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lnSpc>
                    <a:spcPct val="150000"/>
                  </a:lnSpc>
                </a:pPr>
                <a:r>
                  <a:rPr lang="en-US" sz="1050" b="1" dirty="0">
                    <a:solidFill>
                      <a:prstClr val="black"/>
                    </a:solidFill>
                    <a:latin typeface="#9Slide03 Quicksand Medium" panose="00000600000000000000" pitchFamily="2" charset="0"/>
                    <a:cs typeface="Times New Roman" panose="02020603050405020304" pitchFamily="18" charset="0"/>
                    <a:sym typeface="Arial"/>
                  </a:rPr>
                  <a:t>CỐ LÊN!</a:t>
                </a:r>
              </a:p>
            </p:txBody>
          </p:sp>
        </p:grpSp>
      </p:grpSp>
    </p:spTree>
    <p:extLst>
      <p:ext uri="{BB962C8B-B14F-4D97-AF65-F5344CB8AC3E}">
        <p14:creationId xmlns:p14="http://schemas.microsoft.com/office/powerpoint/2010/main" val="51281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75E-6 0.00046 L 3.75E-6 0.00115 C 0.00325 -0.00463 0.00507 -0.01019 0.00664 -0.01551 C 0.00846 -0.01899 0.00846 -0.02292 0.00846 -0.02593 C 0.00846 -0.02963 0.00846 -0.03287 0.01015 -0.03542 C 0.01015 -0.0382 0.01185 -0.04028 0.01367 -0.04237 C 0.01367 -0.04422 0.01367 -0.0463 0.01523 -0.04815 C 0.01523 -0.0507 0.01705 -0.05278 0.01875 -0.0551 C 0.01875 -0.0588 0.02031 -0.06274 0.02213 -0.06621 C 0.02382 -0.07084 0.02565 -0.07408 0.02565 -0.07894 C 0.02734 -0.08264 0.02734 -0.08635 0.02734 -0.08959 C 0.0289 -0.09352 0.03073 -0.1007 0.03073 -0.10047 C 0.03073 -0.1176 0.03073 -0.1345 0.0289 -0.15116 C 0.0289 -0.15371 0.0289 -0.15602 0.02734 -0.15857 C 0.02734 -0.16042 0.02565 -0.16204 0.02565 -0.16389 C 0.02213 -0.17894 0.02565 -0.16389 0.02031 -0.17686 C 0.01875 -0.17825 0.01875 -0.18033 0.01875 -0.18172 C 0.01705 -0.18496 0.01523 -0.1882 0.01523 -0.19098 C 0.01015 -0.20186 0.01185 -0.19584 0.00846 -0.20973 C 0.00156 -0.2375 0.01367 -0.19607 0.00325 -0.2294 L 0.00156 -0.2345 C 0.00156 -0.24005 0.00156 -0.24561 3.75E-6 -0.2507 C 3.75E-6 -0.25394 3.75E-6 -0.25695 3.75E-6 -0.25973 C 3.75E-6 -0.28056 3.75E-6 -0.30116 3.75E-6 -0.32176 C 3.75E-6 -0.32338 0.00325 -0.33195 0.00325 -0.3345 C 0.00507 -0.33658 0.00664 -0.33843 0.00664 -0.34121 C 0.00846 -0.34723 0.00846 -0.35186 0.01185 -0.35718 C 0.01367 -0.3588 0.01523 -0.35973 0.01705 -0.36088 C 0.01875 -0.36598 0.02031 -0.37524 0.02382 -0.38033 C 0.02382 -0.38241 0.02565 -0.38426 0.02565 -0.38588 C 0.02734 -0.38774 0.02734 -0.38959 0.02734 -0.39144 C 0.0289 -0.39445 0.03073 -0.39723 0.03242 -0.40024 C 0.03424 -0.40209 0.03424 -0.40417 0.03424 -0.40579 C 0.0358 -0.40834 0.0358 -0.41088 0.0375 -0.41297 C 0.03932 -0.42778 0.0375 -0.41945 0.0444 -0.43866 L 0.0444 -0.43843 C 0.0444 -0.44121 0.0444 -0.44375 0.04609 -0.44584 C 0.04609 -0.44815 0.04961 -0.44954 0.05143 -0.45116 C 0.04961 -0.47709 0.04961 -0.50301 0.04961 -0.52917 C 0.04791 -0.53125 0.04609 -0.54051 0.04609 -0.54352 C 0.0444 -0.54537 0.04283 -0.54908 0.04283 -0.54885 " pathEditMode="relative" rAng="0" ptsTypes="AAAAAAAAAAAAAAAAAAAAAAAAAAAAAAAAAAAAAAAAA">
                                      <p:cBhvr>
                                        <p:cTn id="26" dur="5000" fill="hold"/>
                                        <p:tgtEl>
                                          <p:spTgt spid="9"/>
                                        </p:tgtEl>
                                        <p:attrNameLst>
                                          <p:attrName>ppt_x</p:attrName>
                                          <p:attrName>ppt_y</p:attrName>
                                        </p:attrNameLst>
                                      </p:cBhvr>
                                      <p:rCtr x="2565" y="-27454"/>
                                    </p:animMotion>
                                  </p:childTnLst>
                                </p:cTn>
                              </p:par>
                            </p:childTnLst>
                          </p:cTn>
                        </p:par>
                      </p:childTnLst>
                    </p:cTn>
                  </p:par>
                </p:childTnLst>
              </p:cTn>
              <p:nextCondLst>
                <p:cond evt="onClick" delay="0">
                  <p:tgtEl>
                    <p:spTgt spid="9"/>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3247" t="19426" r="3668" b="4034"/>
          <a:stretch/>
        </p:blipFill>
        <p:spPr>
          <a:xfrm>
            <a:off x="0" y="-42862"/>
            <a:ext cx="9144000" cy="5186363"/>
          </a:xfrm>
          <a:prstGeom prst="rect">
            <a:avLst/>
          </a:prstGeom>
        </p:spPr>
      </p:pic>
      <p:pic>
        <p:nvPicPr>
          <p:cNvPr id="31" name="Picture 3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249" y="1260987"/>
            <a:ext cx="1204692" cy="2141676"/>
          </a:xfrm>
          <a:prstGeom prst="rect">
            <a:avLst/>
          </a:prstGeom>
        </p:spPr>
      </p:pic>
      <p:pic>
        <p:nvPicPr>
          <p:cNvPr id="32" name="Picture 31">
            <a:hlinkClick r:id="rId7" action="ppaction://hlinksldjump"/>
          </p:cNvPr>
          <p:cNvPicPr>
            <a:picLocks noChangeAspect="1"/>
          </p:cNvPicPr>
          <p:nvPr/>
        </p:nvPicPr>
        <p:blipFill>
          <a:blip r:embed="rId8">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07698" y="-58764"/>
            <a:ext cx="2190677" cy="2190677"/>
          </a:xfrm>
          <a:prstGeom prst="rect">
            <a:avLst/>
          </a:prstGeom>
        </p:spPr>
      </p:pic>
      <p:pic>
        <p:nvPicPr>
          <p:cNvPr id="33" name="Picture 32">
            <a:hlinkClick r:id="rId9" action="ppaction://hlinksldjump"/>
          </p:cNvPr>
          <p:cNvPicPr>
            <a:picLocks noChangeAspect="1"/>
          </p:cNvPicPr>
          <p:nvPr/>
        </p:nvPicPr>
        <p:blipFill>
          <a:blip r:embed="rId10"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465807" y="1136719"/>
            <a:ext cx="894369" cy="1332728"/>
          </a:xfrm>
          <a:prstGeom prst="rect">
            <a:avLst/>
          </a:prstGeom>
        </p:spPr>
      </p:pic>
      <p:pic>
        <p:nvPicPr>
          <p:cNvPr id="34" name="Picture 33">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385" y="-74296"/>
            <a:ext cx="1754978" cy="2016847"/>
          </a:xfrm>
          <a:prstGeom prst="rect">
            <a:avLst/>
          </a:prstGeom>
        </p:spPr>
      </p:pic>
      <p:pic>
        <p:nvPicPr>
          <p:cNvPr id="9" name="Picture 6">
            <a:hlinkClick r:id="rId13" action="ppaction://hlinksldjump"/>
          </p:cNvPr>
          <p:cNvPicPr>
            <a:picLocks noChangeAspect="1" noChangeArrowheads="1" noCrop="1"/>
          </p:cNvPicPr>
          <p:nvPr/>
        </p:nvPicPr>
        <p:blipFill>
          <a:blip r:embed="rId1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7523782" y="934127"/>
            <a:ext cx="1399478" cy="19280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98872" y="2571750"/>
            <a:ext cx="1460522" cy="1211374"/>
          </a:xfrm>
          <a:prstGeom prst="rect">
            <a:avLst/>
          </a:prstGeom>
        </p:spPr>
      </p:pic>
      <p:pic>
        <p:nvPicPr>
          <p:cNvPr id="14" name="Picture 12" descr="Káº¿t quáº£ hÃ¬nh áº£nh cho win text 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82130" y="2091871"/>
            <a:ext cx="2400158" cy="24001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2828663">
            <a:off x="6114193" y="2492010"/>
            <a:ext cx="2400158" cy="24001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17" action="ppaction://hlinksldjump"/>
            <a:extLst>
              <a:ext uri="{FF2B5EF4-FFF2-40B4-BE49-F238E27FC236}">
                <a16:creationId xmlns:a16="http://schemas.microsoft.com/office/drawing/2014/main" id="{CB97B443-E4F2-58EF-ED42-93B0F385BEA2}"/>
              </a:ext>
            </a:extLst>
          </p:cNvPr>
          <p:cNvPicPr>
            <a:picLocks noChangeAspect="1"/>
          </p:cNvPicPr>
          <p:nvPr/>
        </p:nvPicPr>
        <p:blipFill>
          <a:blip r:embed="rId18" cstate="print">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8286464" y="4511079"/>
            <a:ext cx="636796" cy="484665"/>
          </a:xfrm>
          <a:prstGeom prst="rect">
            <a:avLst/>
          </a:prstGeom>
        </p:spPr>
      </p:pic>
    </p:spTree>
    <p:extLst>
      <p:ext uri="{BB962C8B-B14F-4D97-AF65-F5344CB8AC3E}">
        <p14:creationId xmlns:p14="http://schemas.microsoft.com/office/powerpoint/2010/main" val="105716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1.85185E-6 L -3.33333E-6 -1.85185E-6 C -0.00234 -0.00231 -0.00482 -0.00439 -0.00703 -0.00694 C -0.0082 -0.00856 -0.00898 -0.01088 -0.01015 -0.0125 C -0.0108 -0.01365 -0.01172 -0.01435 -0.0125 -0.01527 C -0.01575 -0.0243 -0.01185 -0.01435 -0.01719 -0.025 C -0.01797 -0.02685 -0.01862 -0.02893 -0.01953 -0.03055 C -0.02278 -0.03727 -0.02252 -0.03657 -0.02578 -0.04027 C -0.02656 -0.04259 -0.02708 -0.04537 -0.02812 -0.04722 C -0.02877 -0.04861 -0.02982 -0.04884 -0.03047 -0.05 C -0.03164 -0.05231 -0.03255 -0.05463 -0.03359 -0.05694 C -0.03554 -0.06782 -0.03594 -0.06782 -0.03359 -0.08611 C -0.0332 -0.08889 -0.03138 -0.08981 -0.03047 -0.09166 C -0.02982 -0.09305 -0.02955 -0.09467 -0.0289 -0.09583 C -0.02786 -0.09768 -0.02474 -0.10139 -0.02344 -0.10277 C -0.02291 -0.10416 -0.02252 -0.10602 -0.02187 -0.10694 C -0.01849 -0.11227 -0.01797 -0.11203 -0.01484 -0.11389 C -0.0138 -0.11574 -0.01263 -0.11759 -0.01172 -0.11944 C -0.01107 -0.12083 -0.0108 -0.12245 -0.01015 -0.12361 C -0.0095 -0.125 -0.00846 -0.12546 -0.00781 -0.12639 C -0.0069 -0.12777 -0.00625 -0.12916 -0.00547 -0.13055 C -0.00521 -0.13194 -0.00508 -0.13356 -0.00469 -0.13472 C -0.00377 -0.13773 -0.00156 -0.14305 -0.00156 -0.14305 C -0.0013 -0.14537 -0.00104 -0.14791 -0.00078 -0.15 C -0.00052 -0.15162 -0.00013 -0.15277 -3.33333E-6 -0.15416 C 0.00039 -0.15602 0.00052 -0.15787 0.00091 -0.15972 C 0.00052 -0.1699 0.00052 -0.18032 -3.33333E-6 -0.19027 C -3.33333E-6 -0.19189 -0.00026 -0.19352 -0.00078 -0.19444 C -0.00208 -0.19768 -0.00325 -0.20162 -0.00547 -0.20277 C -0.00859 -0.20463 -0.01159 -0.20694 -0.01484 -0.20833 C -0.02461 -0.21273 -0.01237 -0.20717 -0.02031 -0.21111 C -0.02135 -0.2118 -0.02239 -0.21203 -0.02344 -0.2125 C -0.02656 -0.21458 -0.02695 -0.2162 -0.02969 -0.21944 C -0.03177 -0.22222 -0.03268 -0.22245 -0.03437 -0.22639 C -0.0345 -0.22685 -0.03437 -0.22731 -0.03437 -0.22777 " pathEditMode="relative" ptsTypes="AAAAAAAAAAAAAAAAAAAAAAAAAAAAAAAAAAA">
                                      <p:cBhvr>
                                        <p:cTn id="12" dur="5000" fill="hold"/>
                                        <p:tgtEl>
                                          <p:spTgt spid="9"/>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4" dur="5000" fill="hold"/>
                                        <p:tgtEl>
                                          <p:spTgt spid="33"/>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3" name="Tieng-yeah-tre-con-www_nhacchuongvui_com.wav"/>
                                        </p:tgtEl>
                                      </p:cMediaNode>
                                    </p:audio>
                                  </p:sub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0" y="-29662"/>
            <a:ext cx="9160030" cy="5193736"/>
          </a:xfrm>
          <a:prstGeom prst="rect">
            <a:avLst/>
          </a:prstGeom>
        </p:spPr>
      </p:pic>
      <p:sp>
        <p:nvSpPr>
          <p:cNvPr id="23" name="Rectangle 22"/>
          <p:cNvSpPr/>
          <p:nvPr/>
        </p:nvSpPr>
        <p:spPr>
          <a:xfrm>
            <a:off x="640915" y="176982"/>
            <a:ext cx="7875638" cy="1237962"/>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800" b="1">
                <a:solidFill>
                  <a:prstClr val="white"/>
                </a:solidFill>
                <a:latin typeface="#9Slide03 Cabin" panose="00000500000000000000" pitchFamily="2" charset="0"/>
              </a:rPr>
              <a:t>Bộ ba nào sau đây mã hóa cho một amino acid?</a:t>
            </a:r>
            <a:endParaRPr lang="en-US" sz="2800" dirty="0">
              <a:solidFill>
                <a:prstClr val="white"/>
              </a:solidFill>
              <a:latin typeface="#9Slide07 Crocante" panose="02000000000000000000" pitchFamily="2" charset="0"/>
              <a:sym typeface="Arial"/>
            </a:endParaRPr>
          </a:p>
        </p:txBody>
      </p:sp>
      <p:sp>
        <p:nvSpPr>
          <p:cNvPr id="25" name="Rectangle 24"/>
          <p:cNvSpPr/>
          <p:nvPr/>
        </p:nvSpPr>
        <p:spPr>
          <a:xfrm>
            <a:off x="2778738" y="3598220"/>
            <a:ext cx="3512852" cy="883003"/>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Quicksand Medium" panose="00000600000000000000" pitchFamily="2" charset="0"/>
                <a:sym typeface="Arial"/>
              </a:rPr>
              <a:t>UGG.</a:t>
            </a:r>
            <a:endParaRPr lang="en-US" sz="2400" dirty="0">
              <a:solidFill>
                <a:prstClr val="white"/>
              </a:solidFill>
              <a:latin typeface="#9Slide03 Quicksand Medium" panose="00000600000000000000" pitchFamily="2" charset="0"/>
              <a:sym typeface="Arial"/>
            </a:endParaRPr>
          </a:p>
        </p:txBody>
      </p:sp>
      <p:sp>
        <p:nvSpPr>
          <p:cNvPr id="27" name="Rectangle 26"/>
          <p:cNvSpPr/>
          <p:nvPr/>
        </p:nvSpPr>
        <p:spPr>
          <a:xfrm>
            <a:off x="2801674" y="2567207"/>
            <a:ext cx="3512852" cy="883003"/>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Quicksand Medium" panose="00000600000000000000" pitchFamily="2" charset="0"/>
                <a:sym typeface="Arial"/>
              </a:rPr>
              <a:t>UGA.</a:t>
            </a:r>
            <a:endParaRPr lang="en-US" sz="2400" dirty="0">
              <a:solidFill>
                <a:prstClr val="white"/>
              </a:solidFill>
              <a:latin typeface="#9Slide03 Quicksand Medium" panose="00000600000000000000" pitchFamily="2" charset="0"/>
              <a:sym typeface="Arial"/>
            </a:endParaRPr>
          </a:p>
        </p:txBody>
      </p:sp>
      <p:sp>
        <p:nvSpPr>
          <p:cNvPr id="28" name="Rectangle 27"/>
          <p:cNvSpPr/>
          <p:nvPr/>
        </p:nvSpPr>
        <p:spPr>
          <a:xfrm>
            <a:off x="2807560" y="1561383"/>
            <a:ext cx="3512852" cy="883003"/>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Quicksand Medium" panose="00000600000000000000" pitchFamily="2" charset="0"/>
                <a:sym typeface="Arial"/>
              </a:rPr>
              <a:t>UAG.</a:t>
            </a:r>
            <a:endParaRPr lang="en-US" sz="2400" dirty="0">
              <a:solidFill>
                <a:prstClr val="white"/>
              </a:solidFill>
              <a:latin typeface="#9Slide03 Quicksand Medium" panose="00000600000000000000" pitchFamily="2" charset="0"/>
              <a:sym typeface="Arial"/>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882014" y="164571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904949" y="253691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812176" y="355526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517568" y="2288000"/>
            <a:ext cx="1949032" cy="1655350"/>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r>
                <a:rPr lang="en-US" sz="3000" dirty="0">
                  <a:solidFill>
                    <a:prstClr val="black"/>
                  </a:solidFill>
                  <a:latin typeface=".VnCooper" panose="020B7200000000000000" pitchFamily="34" charset="0"/>
                  <a:sym typeface="Arial"/>
                </a:rPr>
                <a:t>…</a:t>
              </a:r>
            </a:p>
          </p:txBody>
        </p:sp>
      </p:grpSp>
      <p:pic>
        <p:nvPicPr>
          <p:cNvPr id="19" name="Picture 4"/>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838200" y="1792716"/>
            <a:ext cx="2808359" cy="196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 restart="whenNotActive" fill="hold" evtFilter="cancelBubble" nodeType="interactiveSeq">
                <p:stCondLst>
                  <p:cond evt="onClick" delay="0">
                    <p:tgtEl>
                      <p:spTgt spid="27"/>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Am-thanh-tra-loi-dung-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1500"/>
                            </p:stCondLst>
                            <p:childTnLst>
                              <p:par>
                                <p:cTn id="38" presetID="10" presetClass="exit" presetSubtype="0" fill="hold" nodeType="afterEffect">
                                  <p:stCondLst>
                                    <p:cond delay="90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6">
            <a:extLst>
              <a:ext uri="{FF2B5EF4-FFF2-40B4-BE49-F238E27FC236}">
                <a16:creationId xmlns:a16="http://schemas.microsoft.com/office/drawing/2014/main" id="{A590D265-A29C-7A12-F3D3-B67680D33DA6}"/>
              </a:ext>
            </a:extLst>
          </p:cNvPr>
          <p:cNvSpPr/>
          <p:nvPr/>
        </p:nvSpPr>
        <p:spPr>
          <a:xfrm rot="11859497" flipH="1">
            <a:off x="-2861598" y="-1060174"/>
            <a:ext cx="6612181" cy="7447704"/>
          </a:xfrm>
          <a:custGeom>
            <a:avLst/>
            <a:gdLst/>
            <a:ahLst/>
            <a:cxnLst/>
            <a:rect l="l" t="t" r="r" b="b"/>
            <a:pathLst>
              <a:path w="7135290" h="8457779">
                <a:moveTo>
                  <a:pt x="0" y="0"/>
                </a:moveTo>
                <a:lnTo>
                  <a:pt x="7135289" y="0"/>
                </a:lnTo>
                <a:lnTo>
                  <a:pt x="7135289" y="8457779"/>
                </a:lnTo>
                <a:lnTo>
                  <a:pt x="0" y="8457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2" name="Freeform 9">
            <a:extLst>
              <a:ext uri="{FF2B5EF4-FFF2-40B4-BE49-F238E27FC236}">
                <a16:creationId xmlns:a16="http://schemas.microsoft.com/office/drawing/2014/main" id="{A5DFD477-09B5-8255-C55B-C4AA4DB913B3}"/>
              </a:ext>
            </a:extLst>
          </p:cNvPr>
          <p:cNvSpPr/>
          <p:nvPr/>
        </p:nvSpPr>
        <p:spPr>
          <a:xfrm rot="19532766">
            <a:off x="-5998506" y="-775977"/>
            <a:ext cx="5387043" cy="6385505"/>
          </a:xfrm>
          <a:custGeom>
            <a:avLst/>
            <a:gdLst/>
            <a:ahLst/>
            <a:cxnLst/>
            <a:rect l="l" t="t" r="r" b="b"/>
            <a:pathLst>
              <a:path w="4434570" h="5256495">
                <a:moveTo>
                  <a:pt x="0" y="0"/>
                </a:moveTo>
                <a:lnTo>
                  <a:pt x="4434570" y="0"/>
                </a:lnTo>
                <a:lnTo>
                  <a:pt x="4434570" y="5256494"/>
                </a:lnTo>
                <a:lnTo>
                  <a:pt x="0" y="52564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4">
            <a:extLst>
              <a:ext uri="{FF2B5EF4-FFF2-40B4-BE49-F238E27FC236}">
                <a16:creationId xmlns:a16="http://schemas.microsoft.com/office/drawing/2014/main" id="{F6FB3BE1-2360-346F-8D75-FA1E8652ABE5}"/>
              </a:ext>
            </a:extLst>
          </p:cNvPr>
          <p:cNvSpPr txBox="1"/>
          <p:nvPr/>
        </p:nvSpPr>
        <p:spPr>
          <a:xfrm>
            <a:off x="2983894" y="1393507"/>
            <a:ext cx="6933614" cy="492443"/>
          </a:xfrm>
          <a:prstGeom prst="rect">
            <a:avLst/>
          </a:prstGeom>
        </p:spPr>
        <p:txBody>
          <a:bodyPr wrap="square" lIns="0" tIns="0" rIns="0" bIns="0" rtlCol="0" anchor="ctr">
            <a:spAutoFit/>
          </a:bodyPr>
          <a:lstStyle/>
          <a:p>
            <a:pPr algn="just"/>
            <a:r>
              <a:rPr lang="en-US" sz="3200">
                <a:solidFill>
                  <a:srgbClr val="023276"/>
                </a:solidFill>
                <a:latin typeface="#9Slide03 Bebas Neue ZSmall" panose="020B0606020202050201" pitchFamily="34" charset="0"/>
              </a:rPr>
              <a:t>Mã di truyền là gì?</a:t>
            </a:r>
          </a:p>
        </p:txBody>
      </p:sp>
      <p:grpSp>
        <p:nvGrpSpPr>
          <p:cNvPr id="16" name="Group 9">
            <a:extLst>
              <a:ext uri="{FF2B5EF4-FFF2-40B4-BE49-F238E27FC236}">
                <a16:creationId xmlns:a16="http://schemas.microsoft.com/office/drawing/2014/main" id="{509930AC-C444-A97E-75C0-8725E00E4016}"/>
              </a:ext>
            </a:extLst>
          </p:cNvPr>
          <p:cNvGrpSpPr/>
          <p:nvPr/>
        </p:nvGrpSpPr>
        <p:grpSpPr>
          <a:xfrm>
            <a:off x="2374296" y="1405753"/>
            <a:ext cx="450563" cy="472928"/>
            <a:chOff x="0" y="-73915"/>
            <a:chExt cx="2193233" cy="1886372"/>
          </a:xfrm>
        </p:grpSpPr>
        <p:grpSp>
          <p:nvGrpSpPr>
            <p:cNvPr id="17" name="Group 10">
              <a:extLst>
                <a:ext uri="{FF2B5EF4-FFF2-40B4-BE49-F238E27FC236}">
                  <a16:creationId xmlns:a16="http://schemas.microsoft.com/office/drawing/2014/main" id="{79BEB0A6-E07E-452A-6F95-765CE75C1D9D}"/>
                </a:ext>
              </a:extLst>
            </p:cNvPr>
            <p:cNvGrpSpPr/>
            <p:nvPr/>
          </p:nvGrpSpPr>
          <p:grpSpPr>
            <a:xfrm>
              <a:off x="0" y="0"/>
              <a:ext cx="2134393" cy="1812457"/>
              <a:chOff x="0" y="0"/>
              <a:chExt cx="1042015" cy="884845"/>
            </a:xfrm>
          </p:grpSpPr>
          <p:sp>
            <p:nvSpPr>
              <p:cNvPr id="19" name="Freeform 11">
                <a:extLst>
                  <a:ext uri="{FF2B5EF4-FFF2-40B4-BE49-F238E27FC236}">
                    <a16:creationId xmlns:a16="http://schemas.microsoft.com/office/drawing/2014/main" id="{406B0229-50A3-14CD-C4C8-67A90D231C99}"/>
                  </a:ext>
                </a:extLst>
              </p:cNvPr>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20" name="Freeform 12">
                <a:extLst>
                  <a:ext uri="{FF2B5EF4-FFF2-40B4-BE49-F238E27FC236}">
                    <a16:creationId xmlns:a16="http://schemas.microsoft.com/office/drawing/2014/main" id="{80659697-D704-F870-BBBA-D61492D0E9E6}"/>
                  </a:ext>
                </a:extLst>
              </p:cNvPr>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8" name="TextBox 13">
              <a:extLst>
                <a:ext uri="{FF2B5EF4-FFF2-40B4-BE49-F238E27FC236}">
                  <a16:creationId xmlns:a16="http://schemas.microsoft.com/office/drawing/2014/main" id="{F40F0A82-EBCA-9FA0-6820-EE5244E3FCD3}"/>
                </a:ext>
              </a:extLst>
            </p:cNvPr>
            <p:cNvSpPr txBox="1"/>
            <p:nvPr/>
          </p:nvSpPr>
          <p:spPr>
            <a:xfrm>
              <a:off x="58841" y="-73915"/>
              <a:ext cx="2134392" cy="1718682"/>
            </a:xfrm>
            <a:prstGeom prst="rect">
              <a:avLst/>
            </a:prstGeom>
          </p:spPr>
          <p:txBody>
            <a:bodyPr lIns="0" tIns="0" rIns="0" bIns="0" rtlCol="0" anchor="ctr">
              <a:spAutoFit/>
            </a:bodyPr>
            <a:lstStyle/>
            <a:p>
              <a:pPr algn="ctr"/>
              <a:r>
                <a:rPr lang="en-US" sz="2800" spc="295">
                  <a:solidFill>
                    <a:srgbClr val="023276"/>
                  </a:solidFill>
                  <a:latin typeface="#9Slide03 Bebas Neue ZSmall" panose="020B0606020202050201" pitchFamily="34" charset="0"/>
                </a:rPr>
                <a:t>I</a:t>
              </a:r>
            </a:p>
          </p:txBody>
        </p:sp>
      </p:grpSp>
      <p:sp>
        <p:nvSpPr>
          <p:cNvPr id="21" name="TextBox 3">
            <a:extLst>
              <a:ext uri="{FF2B5EF4-FFF2-40B4-BE49-F238E27FC236}">
                <a16:creationId xmlns:a16="http://schemas.microsoft.com/office/drawing/2014/main" id="{C7823266-E6F5-334D-2B6A-ED83ED6071B9}"/>
              </a:ext>
            </a:extLst>
          </p:cNvPr>
          <p:cNvSpPr txBox="1"/>
          <p:nvPr/>
        </p:nvSpPr>
        <p:spPr>
          <a:xfrm>
            <a:off x="4206498" y="183519"/>
            <a:ext cx="7082705" cy="969946"/>
          </a:xfrm>
          <a:prstGeom prst="rect">
            <a:avLst/>
          </a:prstGeom>
        </p:spPr>
        <p:txBody>
          <a:bodyPr wrap="square" lIns="0" tIns="0" rIns="0" bIns="0" rtlCol="0" anchor="t">
            <a:spAutoFit/>
          </a:bodyPr>
          <a:lstStyle/>
          <a:p>
            <a:pPr>
              <a:lnSpc>
                <a:spcPts val="8984"/>
              </a:lnSpc>
            </a:pPr>
            <a:r>
              <a:rPr lang="en-US" sz="4800">
                <a:solidFill>
                  <a:srgbClr val="023276"/>
                </a:solidFill>
                <a:latin typeface="#9Slide03 Bebas Neue ZSmall" panose="020B0606020202050201" pitchFamily="34" charset="0"/>
              </a:rPr>
              <a:t>Nội dung chính</a:t>
            </a:r>
          </a:p>
        </p:txBody>
      </p:sp>
      <p:sp>
        <p:nvSpPr>
          <p:cNvPr id="22" name="TextBox 4">
            <a:extLst>
              <a:ext uri="{FF2B5EF4-FFF2-40B4-BE49-F238E27FC236}">
                <a16:creationId xmlns:a16="http://schemas.microsoft.com/office/drawing/2014/main" id="{4C2A1482-E99C-B31D-9C5D-5FDFCB9D5A62}"/>
              </a:ext>
            </a:extLst>
          </p:cNvPr>
          <p:cNvSpPr txBox="1"/>
          <p:nvPr/>
        </p:nvSpPr>
        <p:spPr>
          <a:xfrm>
            <a:off x="2990222" y="2064496"/>
            <a:ext cx="5696578" cy="984885"/>
          </a:xfrm>
          <a:prstGeom prst="rect">
            <a:avLst/>
          </a:prstGeom>
        </p:spPr>
        <p:txBody>
          <a:bodyPr wrap="square" lIns="0" tIns="0" rIns="0" bIns="0" rtlCol="0" anchor="ctr">
            <a:spAutoFit/>
          </a:bodyPr>
          <a:lstStyle/>
          <a:p>
            <a:pPr algn="just"/>
            <a:r>
              <a:rPr lang="en-US" sz="3200">
                <a:solidFill>
                  <a:srgbClr val="023276"/>
                </a:solidFill>
                <a:latin typeface="#9Slide03 Bebas Neue ZSmall" panose="020B0606020202050201" pitchFamily="34" charset="0"/>
              </a:rPr>
              <a:t>Mã di truyền quy định thành phần hóa học và cấu trúc của protein</a:t>
            </a:r>
          </a:p>
        </p:txBody>
      </p:sp>
      <p:grpSp>
        <p:nvGrpSpPr>
          <p:cNvPr id="23" name="Group 9">
            <a:extLst>
              <a:ext uri="{FF2B5EF4-FFF2-40B4-BE49-F238E27FC236}">
                <a16:creationId xmlns:a16="http://schemas.microsoft.com/office/drawing/2014/main" id="{4D5DB7A5-237D-0B87-924F-CDADC6310A0F}"/>
              </a:ext>
            </a:extLst>
          </p:cNvPr>
          <p:cNvGrpSpPr/>
          <p:nvPr/>
        </p:nvGrpSpPr>
        <p:grpSpPr>
          <a:xfrm>
            <a:off x="2374296" y="2114921"/>
            <a:ext cx="459427" cy="479436"/>
            <a:chOff x="0" y="-99873"/>
            <a:chExt cx="2236383" cy="1912330"/>
          </a:xfrm>
        </p:grpSpPr>
        <p:grpSp>
          <p:nvGrpSpPr>
            <p:cNvPr id="24" name="Group 10">
              <a:extLst>
                <a:ext uri="{FF2B5EF4-FFF2-40B4-BE49-F238E27FC236}">
                  <a16:creationId xmlns:a16="http://schemas.microsoft.com/office/drawing/2014/main" id="{35FF03D5-228E-B51D-2491-164A968E9A53}"/>
                </a:ext>
              </a:extLst>
            </p:cNvPr>
            <p:cNvGrpSpPr/>
            <p:nvPr/>
          </p:nvGrpSpPr>
          <p:grpSpPr>
            <a:xfrm>
              <a:off x="0" y="0"/>
              <a:ext cx="2134393" cy="1812457"/>
              <a:chOff x="0" y="0"/>
              <a:chExt cx="1042015" cy="884845"/>
            </a:xfrm>
          </p:grpSpPr>
          <p:sp>
            <p:nvSpPr>
              <p:cNvPr id="26" name="Freeform 11">
                <a:extLst>
                  <a:ext uri="{FF2B5EF4-FFF2-40B4-BE49-F238E27FC236}">
                    <a16:creationId xmlns:a16="http://schemas.microsoft.com/office/drawing/2014/main" id="{271BE79F-54F1-AB20-FC0F-EA725AC9CBB0}"/>
                  </a:ext>
                </a:extLst>
              </p:cNvPr>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txBody>
              <a:bodyPr anchor="ctr"/>
              <a:lstStyle/>
              <a:p>
                <a:endParaRPr lang="en-US"/>
              </a:p>
            </p:txBody>
          </p:sp>
          <p:sp>
            <p:nvSpPr>
              <p:cNvPr id="27" name="Freeform 12">
                <a:extLst>
                  <a:ext uri="{FF2B5EF4-FFF2-40B4-BE49-F238E27FC236}">
                    <a16:creationId xmlns:a16="http://schemas.microsoft.com/office/drawing/2014/main" id="{2F397560-C249-C256-F5A3-923660FA3CA6}"/>
                  </a:ext>
                </a:extLst>
              </p:cNvPr>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txBody>
              <a:bodyPr anchor="ctr"/>
              <a:lstStyle/>
              <a:p>
                <a:endParaRPr lang="en-US"/>
              </a:p>
            </p:txBody>
          </p:sp>
        </p:grpSp>
        <p:sp>
          <p:nvSpPr>
            <p:cNvPr id="25" name="TextBox 13">
              <a:extLst>
                <a:ext uri="{FF2B5EF4-FFF2-40B4-BE49-F238E27FC236}">
                  <a16:creationId xmlns:a16="http://schemas.microsoft.com/office/drawing/2014/main" id="{2674E923-857D-F102-FE03-3BF41E3408FF}"/>
                </a:ext>
              </a:extLst>
            </p:cNvPr>
            <p:cNvSpPr txBox="1"/>
            <p:nvPr/>
          </p:nvSpPr>
          <p:spPr>
            <a:xfrm>
              <a:off x="101989" y="-99873"/>
              <a:ext cx="2134394" cy="1718682"/>
            </a:xfrm>
            <a:prstGeom prst="rect">
              <a:avLst/>
            </a:prstGeom>
          </p:spPr>
          <p:txBody>
            <a:bodyPr lIns="0" tIns="0" rIns="0" bIns="0" rtlCol="0" anchor="ctr">
              <a:spAutoFit/>
            </a:bodyPr>
            <a:lstStyle/>
            <a:p>
              <a:pPr algn="ctr"/>
              <a:r>
                <a:rPr lang="en-US" sz="2800" spc="295">
                  <a:solidFill>
                    <a:srgbClr val="023276"/>
                  </a:solidFill>
                  <a:latin typeface="#9Slide03 Bebas Neue ZSmall" panose="020B0606020202050201" pitchFamily="34" charset="0"/>
                </a:rPr>
                <a:t>II</a:t>
              </a:r>
            </a:p>
          </p:txBody>
        </p:sp>
      </p:grpSp>
      <p:sp>
        <p:nvSpPr>
          <p:cNvPr id="28" name="TextBox 4">
            <a:extLst>
              <a:ext uri="{FF2B5EF4-FFF2-40B4-BE49-F238E27FC236}">
                <a16:creationId xmlns:a16="http://schemas.microsoft.com/office/drawing/2014/main" id="{90785C7C-1FCA-8AC1-E01B-C5D539F4C753}"/>
              </a:ext>
            </a:extLst>
          </p:cNvPr>
          <p:cNvSpPr txBox="1"/>
          <p:nvPr/>
        </p:nvSpPr>
        <p:spPr>
          <a:xfrm>
            <a:off x="2977846" y="3257550"/>
            <a:ext cx="6933614" cy="492443"/>
          </a:xfrm>
          <a:prstGeom prst="rect">
            <a:avLst/>
          </a:prstGeom>
        </p:spPr>
        <p:txBody>
          <a:bodyPr wrap="square" lIns="0" tIns="0" rIns="0" bIns="0" rtlCol="0" anchor="ctr">
            <a:spAutoFit/>
          </a:bodyPr>
          <a:lstStyle/>
          <a:p>
            <a:pPr algn="just"/>
            <a:r>
              <a:rPr lang="en-US" sz="3200">
                <a:solidFill>
                  <a:srgbClr val="023276"/>
                </a:solidFill>
                <a:latin typeface="#9Slide03 Bebas Neue ZSmall" panose="020B0606020202050201" pitchFamily="34" charset="0"/>
              </a:rPr>
              <a:t>Quá trình dịch mã</a:t>
            </a:r>
          </a:p>
        </p:txBody>
      </p:sp>
      <p:grpSp>
        <p:nvGrpSpPr>
          <p:cNvPr id="29" name="Group 9">
            <a:extLst>
              <a:ext uri="{FF2B5EF4-FFF2-40B4-BE49-F238E27FC236}">
                <a16:creationId xmlns:a16="http://schemas.microsoft.com/office/drawing/2014/main" id="{113F1BCA-A518-0A95-4534-3EEA875442C5}"/>
              </a:ext>
            </a:extLst>
          </p:cNvPr>
          <p:cNvGrpSpPr/>
          <p:nvPr/>
        </p:nvGrpSpPr>
        <p:grpSpPr>
          <a:xfrm>
            <a:off x="2368248" y="3273972"/>
            <a:ext cx="450101" cy="474131"/>
            <a:chOff x="0" y="-78713"/>
            <a:chExt cx="2190983" cy="1891170"/>
          </a:xfrm>
        </p:grpSpPr>
        <p:grpSp>
          <p:nvGrpSpPr>
            <p:cNvPr id="30" name="Group 10">
              <a:extLst>
                <a:ext uri="{FF2B5EF4-FFF2-40B4-BE49-F238E27FC236}">
                  <a16:creationId xmlns:a16="http://schemas.microsoft.com/office/drawing/2014/main" id="{4B6B8464-4C72-86CC-361F-82FECF63FD37}"/>
                </a:ext>
              </a:extLst>
            </p:cNvPr>
            <p:cNvGrpSpPr/>
            <p:nvPr/>
          </p:nvGrpSpPr>
          <p:grpSpPr>
            <a:xfrm>
              <a:off x="0" y="0"/>
              <a:ext cx="2134393" cy="1812457"/>
              <a:chOff x="0" y="0"/>
              <a:chExt cx="1042015" cy="884845"/>
            </a:xfrm>
          </p:grpSpPr>
          <p:sp>
            <p:nvSpPr>
              <p:cNvPr id="32" name="Freeform 11">
                <a:extLst>
                  <a:ext uri="{FF2B5EF4-FFF2-40B4-BE49-F238E27FC236}">
                    <a16:creationId xmlns:a16="http://schemas.microsoft.com/office/drawing/2014/main" id="{2BE9F96F-F639-E08F-0095-90D84709502E}"/>
                  </a:ext>
                </a:extLst>
              </p:cNvPr>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txBody>
              <a:bodyPr anchor="ctr"/>
              <a:lstStyle/>
              <a:p>
                <a:endParaRPr lang="en-US"/>
              </a:p>
            </p:txBody>
          </p:sp>
          <p:sp>
            <p:nvSpPr>
              <p:cNvPr id="33" name="Freeform 12">
                <a:extLst>
                  <a:ext uri="{FF2B5EF4-FFF2-40B4-BE49-F238E27FC236}">
                    <a16:creationId xmlns:a16="http://schemas.microsoft.com/office/drawing/2014/main" id="{604098A6-1F87-6D84-FE3D-0E0E3BB848CA}"/>
                  </a:ext>
                </a:extLst>
              </p:cNvPr>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txBody>
              <a:bodyPr anchor="ctr"/>
              <a:lstStyle/>
              <a:p>
                <a:endParaRPr lang="en-US"/>
              </a:p>
            </p:txBody>
          </p:sp>
        </p:grpSp>
        <p:sp>
          <p:nvSpPr>
            <p:cNvPr id="31" name="TextBox 13">
              <a:extLst>
                <a:ext uri="{FF2B5EF4-FFF2-40B4-BE49-F238E27FC236}">
                  <a16:creationId xmlns:a16="http://schemas.microsoft.com/office/drawing/2014/main" id="{2F3C83FB-1182-9B0C-E55D-35CE2D8F7CA2}"/>
                </a:ext>
              </a:extLst>
            </p:cNvPr>
            <p:cNvSpPr txBox="1"/>
            <p:nvPr/>
          </p:nvSpPr>
          <p:spPr>
            <a:xfrm>
              <a:off x="56593" y="-78713"/>
              <a:ext cx="2134390" cy="1718682"/>
            </a:xfrm>
            <a:prstGeom prst="rect">
              <a:avLst/>
            </a:prstGeom>
          </p:spPr>
          <p:txBody>
            <a:bodyPr lIns="0" tIns="0" rIns="0" bIns="0" rtlCol="0" anchor="ctr">
              <a:spAutoFit/>
            </a:bodyPr>
            <a:lstStyle/>
            <a:p>
              <a:pPr algn="ctr"/>
              <a:r>
                <a:rPr lang="en-US" sz="2800" spc="295">
                  <a:solidFill>
                    <a:srgbClr val="023276"/>
                  </a:solidFill>
                  <a:latin typeface="#9Slide03 Bebas Neue ZSmall" panose="020B0606020202050201" pitchFamily="34" charset="0"/>
                </a:rPr>
                <a:t>III</a:t>
              </a:r>
            </a:p>
          </p:txBody>
        </p:sp>
      </p:grpSp>
      <p:sp>
        <p:nvSpPr>
          <p:cNvPr id="40" name="TextBox 4">
            <a:extLst>
              <a:ext uri="{FF2B5EF4-FFF2-40B4-BE49-F238E27FC236}">
                <a16:creationId xmlns:a16="http://schemas.microsoft.com/office/drawing/2014/main" id="{C53DE198-41F5-5150-697A-F159CD215BAA}"/>
              </a:ext>
            </a:extLst>
          </p:cNvPr>
          <p:cNvSpPr txBox="1"/>
          <p:nvPr/>
        </p:nvSpPr>
        <p:spPr>
          <a:xfrm>
            <a:off x="2977846" y="3973415"/>
            <a:ext cx="6933614" cy="492443"/>
          </a:xfrm>
          <a:prstGeom prst="rect">
            <a:avLst/>
          </a:prstGeom>
        </p:spPr>
        <p:txBody>
          <a:bodyPr wrap="square" lIns="0" tIns="0" rIns="0" bIns="0" rtlCol="0" anchor="ctr">
            <a:spAutoFit/>
          </a:bodyPr>
          <a:lstStyle/>
          <a:p>
            <a:pPr algn="just"/>
            <a:r>
              <a:rPr lang="en-US" sz="3200">
                <a:solidFill>
                  <a:srgbClr val="023276"/>
                </a:solidFill>
                <a:latin typeface="#9Slide03 Bebas Neue ZSmall" panose="020B0606020202050201" pitchFamily="34" charset="0"/>
              </a:rPr>
              <a:t>Mối quan hệ giữa gene và tính trạng</a:t>
            </a:r>
          </a:p>
        </p:txBody>
      </p:sp>
      <p:grpSp>
        <p:nvGrpSpPr>
          <p:cNvPr id="41" name="Group 9">
            <a:extLst>
              <a:ext uri="{FF2B5EF4-FFF2-40B4-BE49-F238E27FC236}">
                <a16:creationId xmlns:a16="http://schemas.microsoft.com/office/drawing/2014/main" id="{368DF52C-372E-261E-C584-844F83B994BC}"/>
              </a:ext>
            </a:extLst>
          </p:cNvPr>
          <p:cNvGrpSpPr/>
          <p:nvPr/>
        </p:nvGrpSpPr>
        <p:grpSpPr>
          <a:xfrm>
            <a:off x="2362200" y="4008035"/>
            <a:ext cx="450101" cy="468715"/>
            <a:chOff x="0" y="-57110"/>
            <a:chExt cx="2190983" cy="1869567"/>
          </a:xfrm>
        </p:grpSpPr>
        <p:grpSp>
          <p:nvGrpSpPr>
            <p:cNvPr id="42" name="Group 10">
              <a:extLst>
                <a:ext uri="{FF2B5EF4-FFF2-40B4-BE49-F238E27FC236}">
                  <a16:creationId xmlns:a16="http://schemas.microsoft.com/office/drawing/2014/main" id="{24E12EF4-87CE-48E5-A286-EC47B495428A}"/>
                </a:ext>
              </a:extLst>
            </p:cNvPr>
            <p:cNvGrpSpPr/>
            <p:nvPr/>
          </p:nvGrpSpPr>
          <p:grpSpPr>
            <a:xfrm>
              <a:off x="0" y="0"/>
              <a:ext cx="2134393" cy="1812457"/>
              <a:chOff x="0" y="0"/>
              <a:chExt cx="1042015" cy="884845"/>
            </a:xfrm>
          </p:grpSpPr>
          <p:sp>
            <p:nvSpPr>
              <p:cNvPr id="44" name="Freeform 11">
                <a:extLst>
                  <a:ext uri="{FF2B5EF4-FFF2-40B4-BE49-F238E27FC236}">
                    <a16:creationId xmlns:a16="http://schemas.microsoft.com/office/drawing/2014/main" id="{31F4AB0F-3083-2D18-9C0E-8BB1947B4651}"/>
                  </a:ext>
                </a:extLst>
              </p:cNvPr>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txBody>
              <a:bodyPr anchor="ctr"/>
              <a:lstStyle/>
              <a:p>
                <a:endParaRPr lang="en-US"/>
              </a:p>
            </p:txBody>
          </p:sp>
          <p:sp>
            <p:nvSpPr>
              <p:cNvPr id="45" name="Freeform 12">
                <a:extLst>
                  <a:ext uri="{FF2B5EF4-FFF2-40B4-BE49-F238E27FC236}">
                    <a16:creationId xmlns:a16="http://schemas.microsoft.com/office/drawing/2014/main" id="{36BB36B2-64BA-C614-01EA-443EFD345F87}"/>
                  </a:ext>
                </a:extLst>
              </p:cNvPr>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txBody>
              <a:bodyPr anchor="ctr"/>
              <a:lstStyle/>
              <a:p>
                <a:endParaRPr lang="en-US"/>
              </a:p>
            </p:txBody>
          </p:sp>
        </p:grpSp>
        <p:sp>
          <p:nvSpPr>
            <p:cNvPr id="43" name="TextBox 13">
              <a:extLst>
                <a:ext uri="{FF2B5EF4-FFF2-40B4-BE49-F238E27FC236}">
                  <a16:creationId xmlns:a16="http://schemas.microsoft.com/office/drawing/2014/main" id="{984D0FB0-D3C8-FA8C-43EB-1F6BEDF30431}"/>
                </a:ext>
              </a:extLst>
            </p:cNvPr>
            <p:cNvSpPr txBox="1"/>
            <p:nvPr/>
          </p:nvSpPr>
          <p:spPr>
            <a:xfrm>
              <a:off x="56593" y="-57110"/>
              <a:ext cx="2134390" cy="1718682"/>
            </a:xfrm>
            <a:prstGeom prst="rect">
              <a:avLst/>
            </a:prstGeom>
          </p:spPr>
          <p:txBody>
            <a:bodyPr lIns="0" tIns="0" rIns="0" bIns="0" rtlCol="0" anchor="ctr">
              <a:spAutoFit/>
            </a:bodyPr>
            <a:lstStyle/>
            <a:p>
              <a:pPr algn="ctr"/>
              <a:r>
                <a:rPr lang="en-US" sz="2800" spc="295">
                  <a:solidFill>
                    <a:srgbClr val="023276"/>
                  </a:solidFill>
                  <a:latin typeface="#9Slide03 Bebas Neue ZSmall" panose="020B0606020202050201" pitchFamily="34" charset="0"/>
                </a:rPr>
                <a:t>IV</a:t>
              </a:r>
            </a:p>
          </p:txBody>
        </p:sp>
      </p:grpSp>
      <p:sp>
        <p:nvSpPr>
          <p:cNvPr id="76" name="Freeform 9">
            <a:extLst>
              <a:ext uri="{FF2B5EF4-FFF2-40B4-BE49-F238E27FC236}">
                <a16:creationId xmlns:a16="http://schemas.microsoft.com/office/drawing/2014/main" id="{43433C74-BEBF-239B-C3ED-AC892278EA2B}"/>
              </a:ext>
            </a:extLst>
          </p:cNvPr>
          <p:cNvSpPr/>
          <p:nvPr/>
        </p:nvSpPr>
        <p:spPr>
          <a:xfrm rot="6016760">
            <a:off x="2073706" y="-809966"/>
            <a:ext cx="1275991" cy="1432235"/>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7" name="Freeform 9">
            <a:extLst>
              <a:ext uri="{FF2B5EF4-FFF2-40B4-BE49-F238E27FC236}">
                <a16:creationId xmlns:a16="http://schemas.microsoft.com/office/drawing/2014/main" id="{7B5468BD-90B2-5975-41AA-6C0CCC1261E5}"/>
              </a:ext>
            </a:extLst>
          </p:cNvPr>
          <p:cNvSpPr/>
          <p:nvPr/>
        </p:nvSpPr>
        <p:spPr>
          <a:xfrm rot="4137018">
            <a:off x="7754521" y="-1262075"/>
            <a:ext cx="2536444" cy="2847029"/>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8" name="Freeform 9">
            <a:extLst>
              <a:ext uri="{FF2B5EF4-FFF2-40B4-BE49-F238E27FC236}">
                <a16:creationId xmlns:a16="http://schemas.microsoft.com/office/drawing/2014/main" id="{A761E0E5-6F9F-DD8A-C43E-B8267EF08A3C}"/>
              </a:ext>
            </a:extLst>
          </p:cNvPr>
          <p:cNvSpPr/>
          <p:nvPr/>
        </p:nvSpPr>
        <p:spPr>
          <a:xfrm rot="4270196">
            <a:off x="8089073" y="4482283"/>
            <a:ext cx="993388" cy="1115027"/>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24" name="Picture 123">
            <a:extLst>
              <a:ext uri="{FF2B5EF4-FFF2-40B4-BE49-F238E27FC236}">
                <a16:creationId xmlns:a16="http://schemas.microsoft.com/office/drawing/2014/main" id="{E0950C00-819B-9BAA-D4D4-133F33074EFF}"/>
              </a:ext>
            </a:extLst>
          </p:cNvPr>
          <p:cNvPicPr>
            <a:picLocks noChangeAspect="1"/>
          </p:cNvPicPr>
          <p:nvPr/>
        </p:nvPicPr>
        <p:blipFill>
          <a:blip r:embed="rId9"/>
          <a:stretch>
            <a:fillRect/>
          </a:stretch>
        </p:blipFill>
        <p:spPr>
          <a:xfrm>
            <a:off x="-2272714" y="1811867"/>
            <a:ext cx="1889924" cy="2097206"/>
          </a:xfrm>
          <a:prstGeom prst="rect">
            <a:avLst/>
          </a:prstGeom>
        </p:spPr>
      </p:pic>
      <p:pic>
        <p:nvPicPr>
          <p:cNvPr id="126" name="Picture 125">
            <a:extLst>
              <a:ext uri="{FF2B5EF4-FFF2-40B4-BE49-F238E27FC236}">
                <a16:creationId xmlns:a16="http://schemas.microsoft.com/office/drawing/2014/main" id="{55AAAE1D-22D7-1528-8007-C52F52629CD1}"/>
              </a:ext>
            </a:extLst>
          </p:cNvPr>
          <p:cNvPicPr>
            <a:picLocks noChangeAspect="1"/>
          </p:cNvPicPr>
          <p:nvPr/>
        </p:nvPicPr>
        <p:blipFill>
          <a:blip r:embed="rId10"/>
          <a:stretch>
            <a:fillRect/>
          </a:stretch>
        </p:blipFill>
        <p:spPr>
          <a:xfrm rot="18852042">
            <a:off x="8563876" y="2668116"/>
            <a:ext cx="1176630" cy="1115665"/>
          </a:xfrm>
          <a:prstGeom prst="rect">
            <a:avLst/>
          </a:prstGeom>
        </p:spPr>
      </p:pic>
      <p:sp>
        <p:nvSpPr>
          <p:cNvPr id="129" name="Freeform 8">
            <a:extLst>
              <a:ext uri="{FF2B5EF4-FFF2-40B4-BE49-F238E27FC236}">
                <a16:creationId xmlns:a16="http://schemas.microsoft.com/office/drawing/2014/main" id="{9293742B-95B2-5724-CA4C-371F23D07686}"/>
              </a:ext>
            </a:extLst>
          </p:cNvPr>
          <p:cNvSpPr/>
          <p:nvPr/>
        </p:nvSpPr>
        <p:spPr>
          <a:xfrm rot="12664374">
            <a:off x="1296150" y="2027596"/>
            <a:ext cx="551013" cy="434800"/>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0" name="Freeform 8">
            <a:extLst>
              <a:ext uri="{FF2B5EF4-FFF2-40B4-BE49-F238E27FC236}">
                <a16:creationId xmlns:a16="http://schemas.microsoft.com/office/drawing/2014/main" id="{01C62884-0CC0-C42F-69BD-8E6F9DB92B22}"/>
              </a:ext>
            </a:extLst>
          </p:cNvPr>
          <p:cNvSpPr/>
          <p:nvPr/>
        </p:nvSpPr>
        <p:spPr>
          <a:xfrm rot="643305">
            <a:off x="6535606" y="5532007"/>
            <a:ext cx="929133" cy="733171"/>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57" name="Freeform 5">
            <a:extLst>
              <a:ext uri="{FF2B5EF4-FFF2-40B4-BE49-F238E27FC236}">
                <a16:creationId xmlns:a16="http://schemas.microsoft.com/office/drawing/2014/main" id="{C11DC438-83E9-181C-9870-517094E01E1F}"/>
              </a:ext>
            </a:extLst>
          </p:cNvPr>
          <p:cNvSpPr/>
          <p:nvPr/>
        </p:nvSpPr>
        <p:spPr>
          <a:xfrm rot="3112048">
            <a:off x="-7757801" y="4280988"/>
            <a:ext cx="1248669" cy="1012557"/>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65" name="TextBox 3">
            <a:extLst>
              <a:ext uri="{FF2B5EF4-FFF2-40B4-BE49-F238E27FC236}">
                <a16:creationId xmlns:a16="http://schemas.microsoft.com/office/drawing/2014/main" id="{9B520BF5-CC40-2B2A-4544-7C22D81F67A6}"/>
              </a:ext>
            </a:extLst>
          </p:cNvPr>
          <p:cNvSpPr txBox="1"/>
          <p:nvPr/>
        </p:nvSpPr>
        <p:spPr>
          <a:xfrm>
            <a:off x="-7563857" y="1825478"/>
            <a:ext cx="6887141" cy="1795363"/>
          </a:xfrm>
          <a:prstGeom prst="rect">
            <a:avLst/>
          </a:prstGeom>
        </p:spPr>
        <p:txBody>
          <a:bodyPr wrap="square" lIns="0" tIns="0" rIns="0" bIns="0" rtlCol="0" anchor="t">
            <a:spAutoFit/>
          </a:bodyPr>
          <a:lstStyle/>
          <a:p>
            <a:pPr>
              <a:lnSpc>
                <a:spcPts val="7000"/>
              </a:lnSpc>
            </a:pPr>
            <a:r>
              <a:rPr lang="en-US" sz="6600">
                <a:solidFill>
                  <a:srgbClr val="023276"/>
                </a:solidFill>
                <a:latin typeface="#9Slide03 Bebas Neue ZSmall" panose="020B0606020202050201" pitchFamily="34" charset="0"/>
              </a:rPr>
              <a:t>Dịch mã và mối quan hệ từ gene đến tính trạng</a:t>
            </a:r>
          </a:p>
        </p:txBody>
      </p:sp>
      <p:sp>
        <p:nvSpPr>
          <p:cNvPr id="66" name="Freeform 5">
            <a:extLst>
              <a:ext uri="{FF2B5EF4-FFF2-40B4-BE49-F238E27FC236}">
                <a16:creationId xmlns:a16="http://schemas.microsoft.com/office/drawing/2014/main" id="{457C9B9C-09E2-44BC-0658-94D75E77F873}"/>
              </a:ext>
            </a:extLst>
          </p:cNvPr>
          <p:cNvSpPr/>
          <p:nvPr/>
        </p:nvSpPr>
        <p:spPr>
          <a:xfrm rot="3762845">
            <a:off x="-2771980" y="660300"/>
            <a:ext cx="966863" cy="784038"/>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9" name="TextBox 5">
            <a:extLst>
              <a:ext uri="{FF2B5EF4-FFF2-40B4-BE49-F238E27FC236}">
                <a16:creationId xmlns:a16="http://schemas.microsoft.com/office/drawing/2014/main" id="{26749F32-7722-F689-9135-433D396C1C8F}"/>
              </a:ext>
            </a:extLst>
          </p:cNvPr>
          <p:cNvSpPr txBox="1"/>
          <p:nvPr/>
        </p:nvSpPr>
        <p:spPr>
          <a:xfrm>
            <a:off x="-7548097" y="1481572"/>
            <a:ext cx="1556259" cy="302006"/>
          </a:xfrm>
          <a:prstGeom prst="rect">
            <a:avLst/>
          </a:prstGeom>
        </p:spPr>
        <p:txBody>
          <a:bodyPr wrap="square" lIns="0" tIns="0" rIns="0" bIns="0" rtlCol="0" anchor="t">
            <a:spAutoFit/>
          </a:bodyPr>
          <a:lstStyle/>
          <a:p>
            <a:pPr>
              <a:lnSpc>
                <a:spcPts val="1650"/>
              </a:lnSpc>
              <a:spcBef>
                <a:spcPct val="0"/>
              </a:spcBef>
            </a:pPr>
            <a:r>
              <a:rPr lang="en-US" sz="3600" spc="208">
                <a:solidFill>
                  <a:srgbClr val="023276"/>
                </a:solidFill>
                <a:latin typeface="#9Slide05 Fourth" panose="00000500000000000000" pitchFamily="2" charset="0"/>
              </a:rPr>
              <a:t>Bài 40</a:t>
            </a:r>
          </a:p>
        </p:txBody>
      </p:sp>
      <p:sp>
        <p:nvSpPr>
          <p:cNvPr id="80" name="TextBox 5">
            <a:extLst>
              <a:ext uri="{FF2B5EF4-FFF2-40B4-BE49-F238E27FC236}">
                <a16:creationId xmlns:a16="http://schemas.microsoft.com/office/drawing/2014/main" id="{5E25A27D-FD1E-8DA1-0A92-530691FA95F2}"/>
              </a:ext>
            </a:extLst>
          </p:cNvPr>
          <p:cNvSpPr txBox="1"/>
          <p:nvPr/>
        </p:nvSpPr>
        <p:spPr>
          <a:xfrm>
            <a:off x="-5175620" y="3855639"/>
            <a:ext cx="4436454" cy="255839"/>
          </a:xfrm>
          <a:prstGeom prst="rect">
            <a:avLst/>
          </a:prstGeom>
        </p:spPr>
        <p:txBody>
          <a:bodyPr wrap="square" lIns="0" tIns="0" rIns="0" bIns="0" rtlCol="0" anchor="t">
            <a:spAutoFit/>
          </a:bodyPr>
          <a:lstStyle/>
          <a:p>
            <a:pPr algn="ctr">
              <a:lnSpc>
                <a:spcPts val="1650"/>
              </a:lnSpc>
              <a:spcBef>
                <a:spcPct val="0"/>
              </a:spcBef>
            </a:pPr>
            <a:r>
              <a:rPr lang="en-US" sz="2400" spc="208">
                <a:solidFill>
                  <a:srgbClr val="023276"/>
                </a:solidFill>
                <a:latin typeface="#9Slide05 Fourth" panose="00000500000000000000" pitchFamily="2" charset="0"/>
              </a:rPr>
              <a:t>Kết nối tri thức với cuộc sống</a:t>
            </a:r>
          </a:p>
        </p:txBody>
      </p:sp>
      <p:pic>
        <p:nvPicPr>
          <p:cNvPr id="81" name="Graphic 80" descr="Open book with solid fill">
            <a:extLst>
              <a:ext uri="{FF2B5EF4-FFF2-40B4-BE49-F238E27FC236}">
                <a16:creationId xmlns:a16="http://schemas.microsoft.com/office/drawing/2014/main" id="{0AF2941E-082D-448C-42BC-441C4834615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63566" y="3760784"/>
            <a:ext cx="342954" cy="342954"/>
          </a:xfrm>
          <a:prstGeom prst="rect">
            <a:avLst/>
          </a:prstGeom>
        </p:spPr>
      </p:pic>
      <p:sp>
        <p:nvSpPr>
          <p:cNvPr id="82" name="Freeform 5">
            <a:extLst>
              <a:ext uri="{FF2B5EF4-FFF2-40B4-BE49-F238E27FC236}">
                <a16:creationId xmlns:a16="http://schemas.microsoft.com/office/drawing/2014/main" id="{1FEDC0AC-18DD-3300-18AC-B3559205D0D4}"/>
              </a:ext>
            </a:extLst>
          </p:cNvPr>
          <p:cNvSpPr/>
          <p:nvPr/>
        </p:nvSpPr>
        <p:spPr>
          <a:xfrm rot="1312258">
            <a:off x="-1627532" y="4469888"/>
            <a:ext cx="819483" cy="664526"/>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1497246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004"/>
            <a:ext cx="9144000" cy="5184647"/>
          </a:xfrm>
          <a:prstGeom prst="rect">
            <a:avLst/>
          </a:prstGeom>
        </p:spPr>
      </p:pic>
      <p:sp>
        <p:nvSpPr>
          <p:cNvPr id="24" name="TextBox 23"/>
          <p:cNvSpPr txBox="1"/>
          <p:nvPr/>
        </p:nvSpPr>
        <p:spPr>
          <a:xfrm>
            <a:off x="730047" y="309716"/>
            <a:ext cx="7632290" cy="415498"/>
          </a:xfrm>
          <a:prstGeom prst="rect">
            <a:avLst/>
          </a:prstGeom>
          <a:noFill/>
        </p:spPr>
        <p:txBody>
          <a:bodyPr wrap="square" rtlCol="0">
            <a:spAutoFit/>
          </a:bodyPr>
          <a:lstStyle/>
          <a:p>
            <a:pPr defTabSz="685783"/>
            <a:r>
              <a:rPr lang="en-US" sz="2100" dirty="0">
                <a:solidFill>
                  <a:prstClr val="white"/>
                </a:solidFill>
                <a:latin typeface="Montserrat Alternates Black" panose="00000A00000000000000" pitchFamily="50" charset="0"/>
                <a:cs typeface="Arial"/>
                <a:sym typeface="Arial"/>
              </a:rPr>
              <a:t>CÂU HỎI:</a:t>
            </a:r>
          </a:p>
        </p:txBody>
      </p:sp>
      <p:sp>
        <p:nvSpPr>
          <p:cNvPr id="25" name="Rectangle 24"/>
          <p:cNvSpPr/>
          <p:nvPr/>
        </p:nvSpPr>
        <p:spPr>
          <a:xfrm>
            <a:off x="2815575" y="2555839"/>
            <a:ext cx="3512852" cy="849331"/>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Quicksand Medium" panose="00000600000000000000" pitchFamily="2" charset="0"/>
                <a:sym typeface="Arial"/>
              </a:rPr>
              <a:t>Ribosome.</a:t>
            </a:r>
            <a:endParaRPr lang="en-US" sz="2400" dirty="0">
              <a:solidFill>
                <a:prstClr val="white"/>
              </a:solidFill>
              <a:latin typeface="#9Slide03 Quicksand Medium" panose="00000600000000000000" pitchFamily="2" charset="0"/>
              <a:sym typeface="Arial"/>
            </a:endParaRPr>
          </a:p>
        </p:txBody>
      </p:sp>
      <p:sp>
        <p:nvSpPr>
          <p:cNvPr id="27" name="Rectangle 26"/>
          <p:cNvSpPr/>
          <p:nvPr/>
        </p:nvSpPr>
        <p:spPr>
          <a:xfrm>
            <a:off x="2803486" y="3558403"/>
            <a:ext cx="3512852" cy="849331"/>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Quicksand Medium" panose="00000600000000000000" pitchFamily="2" charset="0"/>
                <a:sym typeface="Arial"/>
              </a:rPr>
              <a:t>DNA.</a:t>
            </a:r>
            <a:endParaRPr lang="en-US" sz="2400" dirty="0">
              <a:solidFill>
                <a:prstClr val="white"/>
              </a:solidFill>
              <a:latin typeface="#9Slide03 Quicksand Medium" panose="00000600000000000000" pitchFamily="2" charset="0"/>
              <a:sym typeface="Arial"/>
            </a:endParaRPr>
          </a:p>
        </p:txBody>
      </p:sp>
      <p:sp>
        <p:nvSpPr>
          <p:cNvPr id="28" name="Rectangle 27"/>
          <p:cNvSpPr/>
          <p:nvPr/>
        </p:nvSpPr>
        <p:spPr>
          <a:xfrm>
            <a:off x="2815575" y="1547679"/>
            <a:ext cx="3512852" cy="849331"/>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Quicksand Medium" panose="00000600000000000000" pitchFamily="2" charset="0"/>
                <a:sym typeface="Arial"/>
              </a:rPr>
              <a:t>tRNA.</a:t>
            </a:r>
            <a:endParaRPr lang="en-US" sz="2400" dirty="0">
              <a:solidFill>
                <a:prstClr val="white"/>
              </a:solidFill>
              <a:latin typeface="#9Slide03 Quicksand Medium" panose="00000600000000000000" pitchFamily="2" charset="0"/>
              <a:sym typeface="Arial"/>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910002" y="15594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910002" y="356399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826077" y="242961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542076" y="2023819"/>
            <a:ext cx="1848945" cy="1570345"/>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r>
                <a:rPr lang="en-US" sz="3000" dirty="0">
                  <a:solidFill>
                    <a:prstClr val="black"/>
                  </a:solidFill>
                  <a:latin typeface=".VnCooper" panose="020B7200000000000000" pitchFamily="34" charset="0"/>
                  <a:sym typeface="Arial"/>
                </a:rPr>
                <a:t>…</a:t>
              </a:r>
            </a:p>
          </p:txBody>
        </p:sp>
      </p:grpSp>
      <p:pic>
        <p:nvPicPr>
          <p:cNvPr id="19" name="Picture 4"/>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1219200" y="2068205"/>
            <a:ext cx="2248004" cy="15703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F5107A1-ABD9-7C1D-DF72-9E9CD30BF1CA}"/>
              </a:ext>
            </a:extLst>
          </p:cNvPr>
          <p:cNvSpPr/>
          <p:nvPr/>
        </p:nvSpPr>
        <p:spPr>
          <a:xfrm>
            <a:off x="640915" y="176982"/>
            <a:ext cx="7875638" cy="1237962"/>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35">
              <a:defRPr/>
            </a:pPr>
            <a:r>
              <a:rPr lang="en-US" sz="2400" b="1">
                <a:solidFill>
                  <a:prstClr val="white"/>
                </a:solidFill>
                <a:latin typeface="#9Slide03 Cabin" panose="00000500000000000000" pitchFamily="2" charset="0"/>
              </a:rPr>
              <a:t>Thành phần nào sau đây đóng vai trò chính </a:t>
            </a:r>
          </a:p>
          <a:p>
            <a:pPr algn="ctr" defTabSz="685835">
              <a:defRPr/>
            </a:pPr>
            <a:r>
              <a:rPr lang="en-US" sz="2400" b="1">
                <a:solidFill>
                  <a:prstClr val="white"/>
                </a:solidFill>
                <a:latin typeface="#9Slide03 Cabin" panose="00000500000000000000" pitchFamily="2" charset="0"/>
              </a:rPr>
              <a:t>tổng hợp chuỗi polypeptide trong quá trình dịch mã?</a:t>
            </a:r>
            <a:endParaRPr lang="en-US" sz="2400" dirty="0">
              <a:solidFill>
                <a:prstClr val="white"/>
              </a:solidFill>
              <a:latin typeface="#9Slide03 Cabin" panose="00000500000000000000" pitchFamily="2" charset="0"/>
            </a:endParaRPr>
          </a:p>
        </p:txBody>
      </p:sp>
    </p:spTree>
    <p:extLst>
      <p:ext uri="{BB962C8B-B14F-4D97-AF65-F5344CB8AC3E}">
        <p14:creationId xmlns:p14="http://schemas.microsoft.com/office/powerpoint/2010/main" val="428612808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 restart="whenNotActive" fill="hold" evtFilter="cancelBubble" nodeType="interactiveSeq">
                <p:stCondLst>
                  <p:cond evt="onClick" delay="0">
                    <p:tgtEl>
                      <p:spTgt spid="27"/>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Am-thanh-tra-loi-dung-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1500"/>
                            </p:stCondLst>
                            <p:childTnLst>
                              <p:par>
                                <p:cTn id="38" presetID="10" presetClass="exit" presetSubtype="0" fill="hold" nodeType="afterEffect">
                                  <p:stCondLst>
                                    <p:cond delay="90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004"/>
            <a:ext cx="9144000" cy="5184647"/>
          </a:xfrm>
          <a:prstGeom prst="rect">
            <a:avLst/>
          </a:prstGeom>
        </p:spPr>
      </p:pic>
      <p:pic>
        <p:nvPicPr>
          <p:cNvPr id="15"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FAE7AE-A6A5-EEFF-9295-B5AC31620B60}"/>
              </a:ext>
            </a:extLst>
          </p:cNvPr>
          <p:cNvSpPr/>
          <p:nvPr/>
        </p:nvSpPr>
        <p:spPr>
          <a:xfrm>
            <a:off x="640915" y="176983"/>
            <a:ext cx="7875638" cy="1135627"/>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35">
              <a:defRPr/>
            </a:pPr>
            <a:endParaRPr lang="en-US" sz="2400" dirty="0">
              <a:solidFill>
                <a:prstClr val="white"/>
              </a:solidFill>
              <a:latin typeface="#9Slide03 Cabin" panose="00000500000000000000" pitchFamily="2" charset="0"/>
            </a:endParaRPr>
          </a:p>
        </p:txBody>
      </p:sp>
      <p:sp>
        <p:nvSpPr>
          <p:cNvPr id="14" name="TextBox 13">
            <a:extLst>
              <a:ext uri="{FF2B5EF4-FFF2-40B4-BE49-F238E27FC236}">
                <a16:creationId xmlns:a16="http://schemas.microsoft.com/office/drawing/2014/main" id="{31BA400B-5904-0309-6CAB-5E9A1BDF64B2}"/>
              </a:ext>
            </a:extLst>
          </p:cNvPr>
          <p:cNvSpPr txBox="1"/>
          <p:nvPr/>
        </p:nvSpPr>
        <p:spPr>
          <a:xfrm>
            <a:off x="921134" y="345928"/>
            <a:ext cx="7315200" cy="830997"/>
          </a:xfrm>
          <a:prstGeom prst="rect">
            <a:avLst/>
          </a:prstGeom>
          <a:noFill/>
        </p:spPr>
        <p:txBody>
          <a:bodyPr wrap="square">
            <a:sp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9Slide03 Cabin" panose="00000500000000000000" pitchFamily="2" charset="0"/>
                <a:ea typeface="+mn-ea"/>
                <a:cs typeface="+mn-cs"/>
              </a:rPr>
              <a:t>Amino acid methionine - mở đầu quá trình</a:t>
            </a:r>
          </a:p>
          <a:p>
            <a:pPr marL="0" marR="0" lvl="0" indent="0" algn="ctr" defTabSz="68583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9Slide03 Cabin" panose="00000500000000000000" pitchFamily="2" charset="0"/>
                <a:ea typeface="+mn-ea"/>
                <a:cs typeface="+mn-cs"/>
              </a:rPr>
              <a:t>tổng hợp protein được mã hóa bởi bộ ba nào sau đây?</a:t>
            </a:r>
            <a:endParaRPr kumimoji="0" lang="en-US" sz="2400" b="0" i="0" u="none" strike="noStrike" kern="1200" cap="none" spc="0" normalizeH="0" baseline="0" noProof="0" dirty="0">
              <a:ln>
                <a:noFill/>
              </a:ln>
              <a:solidFill>
                <a:prstClr val="white"/>
              </a:solidFill>
              <a:effectLst/>
              <a:uLnTx/>
              <a:uFillTx/>
              <a:latin typeface="#9Slide03 Cabin" panose="00000500000000000000" pitchFamily="2" charset="0"/>
              <a:ea typeface="+mn-ea"/>
              <a:cs typeface="+mn-cs"/>
            </a:endParaRPr>
          </a:p>
        </p:txBody>
      </p:sp>
      <p:sp>
        <p:nvSpPr>
          <p:cNvPr id="20" name="Rectangle 19">
            <a:extLst>
              <a:ext uri="{FF2B5EF4-FFF2-40B4-BE49-F238E27FC236}">
                <a16:creationId xmlns:a16="http://schemas.microsoft.com/office/drawing/2014/main" id="{59198C13-C7BC-3E1C-C5A5-348D295FE9A0}"/>
              </a:ext>
            </a:extLst>
          </p:cNvPr>
          <p:cNvSpPr/>
          <p:nvPr/>
        </p:nvSpPr>
        <p:spPr>
          <a:xfrm>
            <a:off x="2778738" y="3598220"/>
            <a:ext cx="3512852" cy="883003"/>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Quicksand Medium" panose="00000600000000000000" pitchFamily="2" charset="0"/>
                <a:sym typeface="Arial"/>
              </a:rPr>
              <a:t>AUG.</a:t>
            </a:r>
            <a:endParaRPr lang="en-US" sz="2400" dirty="0">
              <a:solidFill>
                <a:prstClr val="white"/>
              </a:solidFill>
              <a:latin typeface="#9Slide03 Quicksand Medium" panose="00000600000000000000" pitchFamily="2" charset="0"/>
              <a:sym typeface="Arial"/>
            </a:endParaRPr>
          </a:p>
        </p:txBody>
      </p:sp>
      <p:sp>
        <p:nvSpPr>
          <p:cNvPr id="21" name="Rectangle 20">
            <a:extLst>
              <a:ext uri="{FF2B5EF4-FFF2-40B4-BE49-F238E27FC236}">
                <a16:creationId xmlns:a16="http://schemas.microsoft.com/office/drawing/2014/main" id="{0EA3E3C3-39C1-4445-C355-D1D50B3A608E}"/>
              </a:ext>
            </a:extLst>
          </p:cNvPr>
          <p:cNvSpPr/>
          <p:nvPr/>
        </p:nvSpPr>
        <p:spPr>
          <a:xfrm>
            <a:off x="2801674" y="2567207"/>
            <a:ext cx="3512852" cy="883003"/>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Quicksand Medium" panose="00000600000000000000" pitchFamily="2" charset="0"/>
                <a:sym typeface="Arial"/>
              </a:rPr>
              <a:t>AGC.</a:t>
            </a:r>
            <a:endParaRPr lang="en-US" sz="2400" dirty="0">
              <a:solidFill>
                <a:prstClr val="white"/>
              </a:solidFill>
              <a:latin typeface="#9Slide03 Quicksand Medium" panose="00000600000000000000" pitchFamily="2" charset="0"/>
              <a:sym typeface="Arial"/>
            </a:endParaRPr>
          </a:p>
        </p:txBody>
      </p:sp>
      <p:sp>
        <p:nvSpPr>
          <p:cNvPr id="22" name="Rectangle 21">
            <a:extLst>
              <a:ext uri="{FF2B5EF4-FFF2-40B4-BE49-F238E27FC236}">
                <a16:creationId xmlns:a16="http://schemas.microsoft.com/office/drawing/2014/main" id="{DD54E2B1-EB1E-C84C-F35E-613E8080592B}"/>
              </a:ext>
            </a:extLst>
          </p:cNvPr>
          <p:cNvSpPr/>
          <p:nvPr/>
        </p:nvSpPr>
        <p:spPr>
          <a:xfrm>
            <a:off x="2807560" y="1561383"/>
            <a:ext cx="3512852" cy="883003"/>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Quicksand Medium" panose="00000600000000000000" pitchFamily="2" charset="0"/>
                <a:sym typeface="Arial"/>
              </a:rPr>
              <a:t>AGU.</a:t>
            </a:r>
            <a:endParaRPr lang="en-US" sz="2400" dirty="0">
              <a:solidFill>
                <a:prstClr val="white"/>
              </a:solidFill>
              <a:latin typeface="#9Slide03 Quicksand Medium" panose="00000600000000000000" pitchFamily="2" charset="0"/>
              <a:sym typeface="Arial"/>
            </a:endParaRPr>
          </a:p>
        </p:txBody>
      </p:sp>
      <p:pic>
        <p:nvPicPr>
          <p:cNvPr id="23" name="Picture 6" descr="Káº¿t quáº£ hÃ¬nh áº£nh cho right wrong tick icon">
            <a:extLst>
              <a:ext uri="{FF2B5EF4-FFF2-40B4-BE49-F238E27FC236}">
                <a16:creationId xmlns:a16="http://schemas.microsoft.com/office/drawing/2014/main" id="{904CF2F9-B781-AC55-F6B5-1BF88936FF9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882014" y="164571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49E3A7BF-BFBA-56D4-2876-7A6F54A6FF59}"/>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904949" y="253691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998EC388-992B-027D-A295-E1CD3DBBD30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812176" y="355526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Káº¿t quáº£ hÃ¬nh áº£nh cho home icon">
            <a:hlinkClick r:id="rId6" action="ppaction://hlinksldjump"/>
            <a:extLst>
              <a:ext uri="{FF2B5EF4-FFF2-40B4-BE49-F238E27FC236}">
                <a16:creationId xmlns:a16="http://schemas.microsoft.com/office/drawing/2014/main" id="{11B9859C-02E4-66B8-1944-1B18DAEFC2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7A68C2C-A94B-A406-B5DF-5708007E0E1B}"/>
              </a:ext>
            </a:extLst>
          </p:cNvPr>
          <p:cNvGrpSpPr/>
          <p:nvPr/>
        </p:nvGrpSpPr>
        <p:grpSpPr>
          <a:xfrm>
            <a:off x="1517568" y="2288000"/>
            <a:ext cx="1949032" cy="1655350"/>
            <a:chOff x="2584349" y="235974"/>
            <a:chExt cx="7177510" cy="6096001"/>
          </a:xfrm>
        </p:grpSpPr>
        <p:pic>
          <p:nvPicPr>
            <p:cNvPr id="29" name="Picture 8" descr="Cat's Cafe - *sad penguin noise* Past few weeks have been...">
              <a:extLst>
                <a:ext uri="{FF2B5EF4-FFF2-40B4-BE49-F238E27FC236}">
                  <a16:creationId xmlns:a16="http://schemas.microsoft.com/office/drawing/2014/main" id="{3552DBFE-05CA-8C57-5B29-750E6DE7CDD5}"/>
                </a:ext>
              </a:extLst>
            </p:cNvPr>
            <p:cNvPicPr>
              <a:picLocks noChangeAspect="1" noChangeArrowheads="1" noCrop="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30" name="Oval Callout 17">
              <a:extLst>
                <a:ext uri="{FF2B5EF4-FFF2-40B4-BE49-F238E27FC236}">
                  <a16:creationId xmlns:a16="http://schemas.microsoft.com/office/drawing/2014/main" id="{57DF9B05-0529-3686-CB57-2810670516BA}"/>
                </a:ext>
              </a:extLst>
            </p:cNvPr>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r>
                <a:rPr lang="en-US" sz="3000" dirty="0">
                  <a:solidFill>
                    <a:prstClr val="black"/>
                  </a:solidFill>
                  <a:latin typeface=".VnCooper" panose="020B7200000000000000" pitchFamily="34" charset="0"/>
                  <a:sym typeface="Arial"/>
                </a:rPr>
                <a:t>…</a:t>
              </a:r>
            </a:p>
          </p:txBody>
        </p:sp>
      </p:grpSp>
      <p:pic>
        <p:nvPicPr>
          <p:cNvPr id="31" name="Picture 4">
            <a:extLst>
              <a:ext uri="{FF2B5EF4-FFF2-40B4-BE49-F238E27FC236}">
                <a16:creationId xmlns:a16="http://schemas.microsoft.com/office/drawing/2014/main" id="{A9E4DE76-2115-D2A9-F7C9-95E1105B3D0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838200" y="1792716"/>
            <a:ext cx="2808359" cy="196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28"/>
                                        </p:tgtEl>
                                      </p:cBhvr>
                                    </p:animEffect>
                                    <p:set>
                                      <p:cBhvr>
                                        <p:cTn id="1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Am-thanh-tra-loi-dung-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par>
                          <p:cTn id="37" fill="hold">
                            <p:stCondLst>
                              <p:cond delay="1500"/>
                            </p:stCondLst>
                            <p:childTnLst>
                              <p:par>
                                <p:cTn id="38" presetID="10" presetClass="exit" presetSubtype="0" fill="hold" nodeType="afterEffect">
                                  <p:stCondLst>
                                    <p:cond delay="900"/>
                                  </p:stCondLst>
                                  <p:childTnLst>
                                    <p:animEffect transition="out" filter="fade">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2004"/>
            <a:ext cx="9232135" cy="5184647"/>
          </a:xfrm>
          <a:prstGeom prst="rect">
            <a:avLst/>
          </a:prstGeom>
        </p:spPr>
      </p:pic>
      <p:pic>
        <p:nvPicPr>
          <p:cNvPr id="15"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8D5E3CE-C916-1F37-F437-0DDF40598EBA}"/>
              </a:ext>
            </a:extLst>
          </p:cNvPr>
          <p:cNvSpPr/>
          <p:nvPr/>
        </p:nvSpPr>
        <p:spPr>
          <a:xfrm>
            <a:off x="640915" y="176982"/>
            <a:ext cx="7875638" cy="1746172"/>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indent="457200" defTabSz="685783"/>
            <a:r>
              <a:rPr lang="en-US" sz="2800" b="1">
                <a:solidFill>
                  <a:schemeClr val="bg1"/>
                </a:solidFill>
                <a:latin typeface="#9Slide03 Cabin" panose="00000500000000000000" pitchFamily="2" charset="0"/>
              </a:rPr>
              <a:t>Trong quá trình dịch mã, </a:t>
            </a:r>
          </a:p>
          <a:p>
            <a:pPr indent="457200" defTabSz="685783"/>
            <a:r>
              <a:rPr lang="en-US" sz="2800" b="1">
                <a:solidFill>
                  <a:schemeClr val="bg1"/>
                </a:solidFill>
                <a:latin typeface="#9Slide03 Cabin" panose="00000500000000000000" pitchFamily="2" charset="0"/>
              </a:rPr>
              <a:t>phân tử này có vai trò gì?</a:t>
            </a:r>
            <a:endParaRPr lang="en-US" sz="2800" dirty="0">
              <a:solidFill>
                <a:prstClr val="white"/>
              </a:solidFill>
              <a:latin typeface="#9Slide03 AmpleSoft" panose="02000000000000000000" pitchFamily="2" charset="0"/>
              <a:sym typeface="Arial"/>
            </a:endParaRPr>
          </a:p>
        </p:txBody>
      </p:sp>
      <p:sp>
        <p:nvSpPr>
          <p:cNvPr id="7" name="Rectangle 6">
            <a:extLst>
              <a:ext uri="{FF2B5EF4-FFF2-40B4-BE49-F238E27FC236}">
                <a16:creationId xmlns:a16="http://schemas.microsoft.com/office/drawing/2014/main" id="{E8886C26-2724-D73B-FFFF-35F5A88B2F57}"/>
              </a:ext>
            </a:extLst>
          </p:cNvPr>
          <p:cNvSpPr/>
          <p:nvPr/>
        </p:nvSpPr>
        <p:spPr>
          <a:xfrm>
            <a:off x="2092387" y="2849032"/>
            <a:ext cx="5254351" cy="686456"/>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Cabin" panose="00000500000000000000" pitchFamily="2" charset="0"/>
                <a:ea typeface="Tahoma" panose="020B0604030504040204" pitchFamily="34" charset="0"/>
                <a:cs typeface="Tahoma" panose="020B0604030504040204" pitchFamily="34" charset="0"/>
              </a:rPr>
              <a:t>Vận chuyển các amino acid.</a:t>
            </a:r>
            <a:endParaRPr lang="en-US" sz="2400" dirty="0">
              <a:solidFill>
                <a:prstClr val="white"/>
              </a:solidFill>
              <a:latin typeface="#9Slide03 Quicksand Medium" panose="00000600000000000000" pitchFamily="2" charset="0"/>
              <a:sym typeface="Arial"/>
            </a:endParaRPr>
          </a:p>
        </p:txBody>
      </p:sp>
      <p:sp>
        <p:nvSpPr>
          <p:cNvPr id="8" name="Rectangle 7">
            <a:extLst>
              <a:ext uri="{FF2B5EF4-FFF2-40B4-BE49-F238E27FC236}">
                <a16:creationId xmlns:a16="http://schemas.microsoft.com/office/drawing/2014/main" id="{5C1CC6BB-3D83-E978-6616-6B7C844AE34C}"/>
              </a:ext>
            </a:extLst>
          </p:cNvPr>
          <p:cNvSpPr/>
          <p:nvPr/>
        </p:nvSpPr>
        <p:spPr>
          <a:xfrm>
            <a:off x="2086536" y="3685044"/>
            <a:ext cx="5254351" cy="686456"/>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Cabin" panose="00000500000000000000" pitchFamily="2" charset="0"/>
                <a:ea typeface="Tahoma" panose="020B0604030504040204" pitchFamily="34" charset="0"/>
                <a:cs typeface="Tahoma" panose="020B0604030504040204" pitchFamily="34" charset="0"/>
              </a:rPr>
              <a:t>Cấu thành nên ribosome.</a:t>
            </a:r>
            <a:endParaRPr lang="en-US" sz="2400" dirty="0">
              <a:solidFill>
                <a:prstClr val="white"/>
              </a:solidFill>
              <a:latin typeface="#9Slide03 Quicksand Medium" panose="00000600000000000000" pitchFamily="2" charset="0"/>
              <a:sym typeface="Arial"/>
            </a:endParaRPr>
          </a:p>
        </p:txBody>
      </p:sp>
      <p:sp>
        <p:nvSpPr>
          <p:cNvPr id="9" name="Rectangle 8">
            <a:extLst>
              <a:ext uri="{FF2B5EF4-FFF2-40B4-BE49-F238E27FC236}">
                <a16:creationId xmlns:a16="http://schemas.microsoft.com/office/drawing/2014/main" id="{2AEC09A1-0955-F2A9-EE70-B2E22ECDCA3D}"/>
              </a:ext>
            </a:extLst>
          </p:cNvPr>
          <p:cNvSpPr/>
          <p:nvPr/>
        </p:nvSpPr>
        <p:spPr>
          <a:xfrm>
            <a:off x="2104476" y="2039134"/>
            <a:ext cx="5254351" cy="686456"/>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Cabin" panose="00000500000000000000" pitchFamily="2" charset="0"/>
                <a:ea typeface="Tahoma" panose="020B0604030504040204" pitchFamily="34" charset="0"/>
                <a:cs typeface="Tahoma" panose="020B0604030504040204" pitchFamily="34" charset="0"/>
              </a:rPr>
              <a:t>Quy định trình tự amino acid.</a:t>
            </a:r>
            <a:endParaRPr lang="en-US" sz="2400" dirty="0">
              <a:solidFill>
                <a:prstClr val="white"/>
              </a:solidFill>
              <a:latin typeface="#9Slide03 Quicksand Medium" panose="00000600000000000000" pitchFamily="2" charset="0"/>
              <a:sym typeface="Arial"/>
            </a:endParaRPr>
          </a:p>
        </p:txBody>
      </p:sp>
      <p:pic>
        <p:nvPicPr>
          <p:cNvPr id="10" name="Picture 6" descr="Káº¿t quáº£ hÃ¬nh áº£nh cho right wrong tick icon">
            <a:extLst>
              <a:ext uri="{FF2B5EF4-FFF2-40B4-BE49-F238E27FC236}">
                <a16:creationId xmlns:a16="http://schemas.microsoft.com/office/drawing/2014/main" id="{C5AF9E25-8ACC-F21A-0B99-D367A580F5A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50873" y="2056102"/>
            <a:ext cx="598251" cy="6062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A1CCA01E-589E-EF61-3674-298A2DAC1FE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59597" y="3725131"/>
            <a:ext cx="598251" cy="6062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a:extLst>
              <a:ext uri="{FF2B5EF4-FFF2-40B4-BE49-F238E27FC236}">
                <a16:creationId xmlns:a16="http://schemas.microsoft.com/office/drawing/2014/main" id="{2E9FC4D1-EEAE-1E6D-F461-E29C1B760011}"/>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962437" y="2854737"/>
            <a:ext cx="733763" cy="64488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C7E6AC3-6923-740B-801A-B4853E66F93F}"/>
              </a:ext>
            </a:extLst>
          </p:cNvPr>
          <p:cNvGrpSpPr/>
          <p:nvPr/>
        </p:nvGrpSpPr>
        <p:grpSpPr>
          <a:xfrm>
            <a:off x="918349" y="2469614"/>
            <a:ext cx="1848945" cy="1570345"/>
            <a:chOff x="2584349" y="235974"/>
            <a:chExt cx="7177510" cy="6096001"/>
          </a:xfrm>
        </p:grpSpPr>
        <p:pic>
          <p:nvPicPr>
            <p:cNvPr id="14" name="Picture 8" descr="Cat's Cafe - *sad penguin noise* Past few weeks have been...">
              <a:extLst>
                <a:ext uri="{FF2B5EF4-FFF2-40B4-BE49-F238E27FC236}">
                  <a16:creationId xmlns:a16="http://schemas.microsoft.com/office/drawing/2014/main" id="{9DC73F29-9D40-050A-AE6B-5E512FC541B0}"/>
                </a:ext>
              </a:extLst>
            </p:cNvPr>
            <p:cNvPicPr>
              <a:picLocks noChangeAspect="1" noChangeArrowheads="1" noCrop="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Callout 17">
              <a:extLst>
                <a:ext uri="{FF2B5EF4-FFF2-40B4-BE49-F238E27FC236}">
                  <a16:creationId xmlns:a16="http://schemas.microsoft.com/office/drawing/2014/main" id="{3F8905B1-2CFB-D8E3-17AF-D87FFE4A7C4F}"/>
                </a:ext>
              </a:extLst>
            </p:cNvPr>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r>
                <a:rPr lang="en-US" sz="3000" dirty="0">
                  <a:solidFill>
                    <a:prstClr val="black"/>
                  </a:solidFill>
                  <a:latin typeface=".VnCooper" panose="020B7200000000000000" pitchFamily="34" charset="0"/>
                  <a:sym typeface="Arial"/>
                </a:rPr>
                <a:t>…</a:t>
              </a:r>
            </a:p>
          </p:txBody>
        </p:sp>
      </p:grpSp>
      <p:pic>
        <p:nvPicPr>
          <p:cNvPr id="21" name="Picture 4">
            <a:extLst>
              <a:ext uri="{FF2B5EF4-FFF2-40B4-BE49-F238E27FC236}">
                <a16:creationId xmlns:a16="http://schemas.microsoft.com/office/drawing/2014/main" id="{08BE7B8C-89E3-B650-9D84-97ED6B1BD24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533400" y="2525405"/>
            <a:ext cx="2248004" cy="15703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1C183FB-9B91-0F2B-958D-264BBA8073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7800" y="287205"/>
            <a:ext cx="1406503" cy="1526420"/>
          </a:xfrm>
          <a:prstGeom prst="rect">
            <a:avLst/>
          </a:prstGeom>
        </p:spPr>
      </p:pic>
      <p:pic>
        <p:nvPicPr>
          <p:cNvPr id="23" name="Picture 22">
            <a:extLst>
              <a:ext uri="{FF2B5EF4-FFF2-40B4-BE49-F238E27FC236}">
                <a16:creationId xmlns:a16="http://schemas.microsoft.com/office/drawing/2014/main" id="{D63AB60C-8A58-7651-C647-3FADED12C5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44698" y="294968"/>
            <a:ext cx="1256302" cy="149435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6405716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Am-thanh-tra-loi-dung-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1500"/>
                            </p:stCondLst>
                            <p:childTnLst>
                              <p:par>
                                <p:cTn id="38" presetID="10" presetClass="exit" presetSubtype="0" fill="hold" nodeType="afterEffect">
                                  <p:stCondLst>
                                    <p:cond delay="90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2004"/>
            <a:ext cx="9243152" cy="5184647"/>
          </a:xfrm>
          <a:prstGeom prst="rect">
            <a:avLst/>
          </a:prstGeom>
        </p:spPr>
      </p:pic>
      <p:pic>
        <p:nvPicPr>
          <p:cNvPr id="15"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C9831C4-E8D9-A73B-9C14-208E5EC90FD3}"/>
              </a:ext>
            </a:extLst>
          </p:cNvPr>
          <p:cNvSpPr/>
          <p:nvPr/>
        </p:nvSpPr>
        <p:spPr>
          <a:xfrm>
            <a:off x="640915" y="176982"/>
            <a:ext cx="7875638" cy="1746172"/>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indent="457200" defTabSz="685783"/>
            <a:r>
              <a:rPr lang="en-US" sz="2800" b="1">
                <a:solidFill>
                  <a:prstClr val="white"/>
                </a:solidFill>
                <a:latin typeface="#9Slide03 Cabin" panose="00000500000000000000" pitchFamily="2" charset="0"/>
              </a:rPr>
              <a:t>Yếu tố nào quan trọng nhất</a:t>
            </a:r>
          </a:p>
          <a:p>
            <a:pPr indent="457200" defTabSz="685783"/>
            <a:r>
              <a:rPr lang="en-US" sz="2800" b="1">
                <a:solidFill>
                  <a:prstClr val="white"/>
                </a:solidFill>
                <a:latin typeface="#9Slide03 Cabin" panose="00000500000000000000" pitchFamily="2" charset="0"/>
              </a:rPr>
              <a:t>quyết định nên tính trạng </a:t>
            </a:r>
          </a:p>
          <a:p>
            <a:pPr indent="457200" defTabSz="685783"/>
            <a:r>
              <a:rPr lang="en-US" sz="2800" b="1">
                <a:solidFill>
                  <a:prstClr val="white"/>
                </a:solidFill>
                <a:latin typeface="#9Slide03 Cabin" panose="00000500000000000000" pitchFamily="2" charset="0"/>
              </a:rPr>
              <a:t>của sinh vật?</a:t>
            </a:r>
            <a:endParaRPr lang="en-US" sz="2800" dirty="0">
              <a:solidFill>
                <a:prstClr val="white"/>
              </a:solidFill>
              <a:latin typeface="#9Slide03 AmpleSoft" panose="02000000000000000000" pitchFamily="2" charset="0"/>
              <a:sym typeface="Arial"/>
            </a:endParaRPr>
          </a:p>
        </p:txBody>
      </p:sp>
      <p:sp>
        <p:nvSpPr>
          <p:cNvPr id="6" name="Rectangle 5">
            <a:extLst>
              <a:ext uri="{FF2B5EF4-FFF2-40B4-BE49-F238E27FC236}">
                <a16:creationId xmlns:a16="http://schemas.microsoft.com/office/drawing/2014/main" id="{585ED387-AB0B-A87E-02AC-244E6BFA9A87}"/>
              </a:ext>
            </a:extLst>
          </p:cNvPr>
          <p:cNvSpPr/>
          <p:nvPr/>
        </p:nvSpPr>
        <p:spPr>
          <a:xfrm>
            <a:off x="2828100" y="2073172"/>
            <a:ext cx="3512852" cy="686456"/>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Quicksand Medium" panose="00000600000000000000" pitchFamily="2" charset="0"/>
                <a:sym typeface="Arial"/>
              </a:rPr>
              <a:t>Gene.</a:t>
            </a:r>
            <a:endParaRPr lang="en-US" sz="2400" dirty="0">
              <a:solidFill>
                <a:prstClr val="white"/>
              </a:solidFill>
              <a:latin typeface="#9Slide03 Quicksand Medium" panose="00000600000000000000" pitchFamily="2" charset="0"/>
              <a:sym typeface="Arial"/>
            </a:endParaRPr>
          </a:p>
        </p:txBody>
      </p:sp>
      <p:sp>
        <p:nvSpPr>
          <p:cNvPr id="7" name="Rectangle 6">
            <a:extLst>
              <a:ext uri="{FF2B5EF4-FFF2-40B4-BE49-F238E27FC236}">
                <a16:creationId xmlns:a16="http://schemas.microsoft.com/office/drawing/2014/main" id="{6F9E75E5-02F1-46B3-669F-75B7696322D5}"/>
              </a:ext>
            </a:extLst>
          </p:cNvPr>
          <p:cNvSpPr/>
          <p:nvPr/>
        </p:nvSpPr>
        <p:spPr>
          <a:xfrm>
            <a:off x="2828100" y="3685044"/>
            <a:ext cx="3512852" cy="686456"/>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Quicksand Medium" panose="00000600000000000000" pitchFamily="2" charset="0"/>
                <a:sym typeface="Arial"/>
              </a:rPr>
              <a:t>Protein.</a:t>
            </a:r>
            <a:endParaRPr lang="en-US" sz="2400" dirty="0">
              <a:solidFill>
                <a:prstClr val="white"/>
              </a:solidFill>
              <a:latin typeface="#9Slide03 Quicksand Medium" panose="00000600000000000000" pitchFamily="2" charset="0"/>
              <a:sym typeface="Arial"/>
            </a:endParaRPr>
          </a:p>
        </p:txBody>
      </p:sp>
      <p:sp>
        <p:nvSpPr>
          <p:cNvPr id="8" name="Rectangle 7">
            <a:extLst>
              <a:ext uri="{FF2B5EF4-FFF2-40B4-BE49-F238E27FC236}">
                <a16:creationId xmlns:a16="http://schemas.microsoft.com/office/drawing/2014/main" id="{4FE30D33-6603-1D7A-7C5F-BE4B0FAD5311}"/>
              </a:ext>
            </a:extLst>
          </p:cNvPr>
          <p:cNvSpPr/>
          <p:nvPr/>
        </p:nvSpPr>
        <p:spPr>
          <a:xfrm>
            <a:off x="2828100" y="2884186"/>
            <a:ext cx="3512852" cy="686456"/>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83"/>
            <a:r>
              <a:rPr lang="en-US" sz="2400">
                <a:solidFill>
                  <a:prstClr val="white"/>
                </a:solidFill>
                <a:latin typeface="#9Slide03 Quicksand Medium" panose="00000600000000000000" pitchFamily="2" charset="0"/>
                <a:sym typeface="Arial"/>
              </a:rPr>
              <a:t>mRNA.</a:t>
            </a:r>
            <a:endParaRPr lang="en-US" sz="2400" dirty="0">
              <a:solidFill>
                <a:prstClr val="white"/>
              </a:solidFill>
              <a:latin typeface="#9Slide03 Quicksand Medium" panose="00000600000000000000" pitchFamily="2" charset="0"/>
              <a:sym typeface="Arial"/>
            </a:endParaRPr>
          </a:p>
        </p:txBody>
      </p:sp>
      <p:pic>
        <p:nvPicPr>
          <p:cNvPr id="9" name="Picture 6" descr="Káº¿t quáº£ hÃ¬nh áº£nh cho right wrong tick icon">
            <a:extLst>
              <a:ext uri="{FF2B5EF4-FFF2-40B4-BE49-F238E27FC236}">
                <a16:creationId xmlns:a16="http://schemas.microsoft.com/office/drawing/2014/main" id="{FA316814-279B-D4E9-046E-BC190545A3C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32998" y="2901154"/>
            <a:ext cx="598251" cy="6062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id="{1B1A2C5B-E1DB-D7BF-A1EC-48C387E5B84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59662" y="3725131"/>
            <a:ext cx="598251" cy="6062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39AA7508-9A1E-6357-1C2E-5C0F71F44E8B}"/>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956650" y="2078877"/>
            <a:ext cx="733763" cy="64488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29A4F48-D484-BE42-075C-377CC40535E2}"/>
              </a:ext>
            </a:extLst>
          </p:cNvPr>
          <p:cNvGrpSpPr/>
          <p:nvPr/>
        </p:nvGrpSpPr>
        <p:grpSpPr>
          <a:xfrm>
            <a:off x="1673837" y="2190750"/>
            <a:ext cx="1848945" cy="1570345"/>
            <a:chOff x="2584349" y="235974"/>
            <a:chExt cx="7177510" cy="6096001"/>
          </a:xfrm>
        </p:grpSpPr>
        <p:pic>
          <p:nvPicPr>
            <p:cNvPr id="13" name="Picture 8" descr="Cat's Cafe - *sad penguin noise* Past few weeks have been...">
              <a:extLst>
                <a:ext uri="{FF2B5EF4-FFF2-40B4-BE49-F238E27FC236}">
                  <a16:creationId xmlns:a16="http://schemas.microsoft.com/office/drawing/2014/main" id="{1072D452-D732-455C-D4DA-5BD468BB3E31}"/>
                </a:ext>
              </a:extLst>
            </p:cNvPr>
            <p:cNvPicPr>
              <a:picLocks noChangeAspect="1" noChangeArrowheads="1" noCrop="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4" name="Oval Callout 17">
              <a:extLst>
                <a:ext uri="{FF2B5EF4-FFF2-40B4-BE49-F238E27FC236}">
                  <a16:creationId xmlns:a16="http://schemas.microsoft.com/office/drawing/2014/main" id="{44E7DE88-662F-336B-C20F-127840859C5A}"/>
                </a:ext>
              </a:extLst>
            </p:cNvPr>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r>
                <a:rPr lang="en-US" sz="3000" dirty="0">
                  <a:solidFill>
                    <a:prstClr val="black"/>
                  </a:solidFill>
                  <a:latin typeface=".VnCooper" panose="020B7200000000000000" pitchFamily="34" charset="0"/>
                  <a:sym typeface="Arial"/>
                </a:rPr>
                <a:t>…</a:t>
              </a:r>
            </a:p>
          </p:txBody>
        </p:sp>
      </p:grpSp>
      <p:pic>
        <p:nvPicPr>
          <p:cNvPr id="20" name="Picture 4">
            <a:extLst>
              <a:ext uri="{FF2B5EF4-FFF2-40B4-BE49-F238E27FC236}">
                <a16:creationId xmlns:a16="http://schemas.microsoft.com/office/drawing/2014/main" id="{18438AC2-8D8D-AA6D-BD84-80E18ACBB97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1219200" y="2266950"/>
            <a:ext cx="2248004" cy="15703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CB3DF56-7927-DD80-5372-316DA97118B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21" t="15918" r="1937" b="13003"/>
          <a:stretch/>
        </p:blipFill>
        <p:spPr bwMode="auto">
          <a:xfrm>
            <a:off x="5701572" y="361950"/>
            <a:ext cx="2537104" cy="13716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234478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Am-thanh-tra-loi-sai-www_nhacchuongvui_com.wav"/>
                                        </p:tgtEl>
                                      </p:cMediaNode>
                                    </p:audio>
                                  </p:subTnLst>
                                </p:cTn>
                              </p:par>
                            </p:childTnLst>
                          </p:cTn>
                        </p:par>
                        <p:par>
                          <p:cTn id="13" fill="hold">
                            <p:stCondLst>
                              <p:cond delay="0"/>
                            </p:stCondLst>
                            <p:childTnLst>
                              <p:par>
                                <p:cTn id="14" presetID="10" presetClass="entr" presetSubtype="0" fill="hold" nodeType="afterEffect">
                                  <p:stCondLst>
                                    <p:cond delay="1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500"/>
                            </p:stCondLst>
                            <p:childTnLst>
                              <p:par>
                                <p:cTn id="18" presetID="10" presetClass="exit" presetSubtype="0" fill="hold" nodeType="afterEffect">
                                  <p:stCondLst>
                                    <p:cond delay="150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10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1500"/>
                            </p:stCondLst>
                            <p:childTnLst>
                              <p:par>
                                <p:cTn id="31" presetID="10" presetClass="exit" presetSubtype="0" fill="hold" nodeType="afterEffect">
                                  <p:stCondLst>
                                    <p:cond delay="150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Am-thanh-tra-loi-dung-www_nhacchuongvui_com.wav"/>
                                        </p:tgtEl>
                                      </p:cMediaNode>
                                    </p:audio>
                                  </p:subTnLst>
                                </p:cTn>
                              </p:par>
                            </p:childTnLst>
                          </p:cTn>
                        </p:par>
                        <p:par>
                          <p:cTn id="39" fill="hold">
                            <p:stCondLst>
                              <p:cond delay="0"/>
                            </p:stCondLst>
                            <p:childTnLst>
                              <p:par>
                                <p:cTn id="40" presetID="10" presetClass="entr" presetSubtype="0" fill="hold" nodeType="afterEffect">
                                  <p:stCondLst>
                                    <p:cond delay="10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1500"/>
                            </p:stCondLst>
                            <p:childTnLst>
                              <p:par>
                                <p:cTn id="44" presetID="10" presetClass="exit" presetSubtype="0" fill="hold" nodeType="afterEffect">
                                  <p:stCondLst>
                                    <p:cond delay="90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C3D16EC-8CA9-CF82-52E9-43443B7F02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33" b="10000"/>
          <a:stretch/>
        </p:blipFill>
        <p:spPr>
          <a:xfrm rot="18288345">
            <a:off x="6518415" y="-693816"/>
            <a:ext cx="3621124" cy="4035396"/>
          </a:xfrm>
          <a:prstGeom prst="rect">
            <a:avLst/>
          </a:prstGeom>
        </p:spPr>
      </p:pic>
      <p:sp>
        <p:nvSpPr>
          <p:cNvPr id="3" name="TextBox 3"/>
          <p:cNvSpPr txBox="1"/>
          <p:nvPr/>
        </p:nvSpPr>
        <p:spPr>
          <a:xfrm>
            <a:off x="2559846" y="2876550"/>
            <a:ext cx="4024308" cy="571888"/>
          </a:xfrm>
          <a:prstGeom prst="rect">
            <a:avLst/>
          </a:prstGeom>
        </p:spPr>
        <p:txBody>
          <a:bodyPr lIns="0" tIns="0" rIns="0" bIns="0" rtlCol="0" anchor="t">
            <a:spAutoFit/>
          </a:bodyPr>
          <a:lstStyle/>
          <a:p>
            <a:pPr algn="ctr">
              <a:lnSpc>
                <a:spcPts val="2260"/>
              </a:lnSpc>
            </a:pPr>
            <a:r>
              <a:rPr lang="en-US" sz="1800">
                <a:solidFill>
                  <a:srgbClr val="023276"/>
                </a:solidFill>
                <a:latin typeface="#9Slide03 Roboto" panose="02000000000000000000" pitchFamily="2" charset="0"/>
                <a:ea typeface="#9Slide03 Roboto" panose="02000000000000000000" pitchFamily="2" charset="0"/>
              </a:rPr>
              <a:t>Hãy tham gia khóa học tại olm.vn và theo dõi kênh Học trực tuyến OLM </a:t>
            </a:r>
          </a:p>
        </p:txBody>
      </p:sp>
      <p:sp>
        <p:nvSpPr>
          <p:cNvPr id="4" name="TextBox 4"/>
          <p:cNvSpPr txBox="1"/>
          <p:nvPr/>
        </p:nvSpPr>
        <p:spPr>
          <a:xfrm>
            <a:off x="1735794" y="2290741"/>
            <a:ext cx="5672414" cy="538609"/>
          </a:xfrm>
          <a:prstGeom prst="rect">
            <a:avLst/>
          </a:prstGeom>
        </p:spPr>
        <p:txBody>
          <a:bodyPr lIns="0" tIns="0" rIns="0" bIns="0" rtlCol="0" anchor="t">
            <a:spAutoFit/>
          </a:bodyPr>
          <a:lstStyle/>
          <a:p>
            <a:pPr algn="ctr">
              <a:lnSpc>
                <a:spcPts val="4200"/>
              </a:lnSpc>
            </a:pPr>
            <a:r>
              <a:rPr lang="en-US" sz="6000" spc="428">
                <a:solidFill>
                  <a:srgbClr val="023276"/>
                </a:solidFill>
                <a:latin typeface="#9Slide03 Bebas Neue Bold" panose="020B0606020202050201" pitchFamily="34" charset="0"/>
              </a:rPr>
              <a:t>CẢm ơn các em!</a:t>
            </a:r>
          </a:p>
        </p:txBody>
      </p:sp>
      <p:sp>
        <p:nvSpPr>
          <p:cNvPr id="7" name="Freeform 10">
            <a:extLst>
              <a:ext uri="{FF2B5EF4-FFF2-40B4-BE49-F238E27FC236}">
                <a16:creationId xmlns:a16="http://schemas.microsoft.com/office/drawing/2014/main" id="{0725866A-D945-7FBD-C46F-DB0D22D1F108}"/>
              </a:ext>
            </a:extLst>
          </p:cNvPr>
          <p:cNvSpPr/>
          <p:nvPr/>
        </p:nvSpPr>
        <p:spPr>
          <a:xfrm rot="20677551">
            <a:off x="1230299" y="243442"/>
            <a:ext cx="1398216" cy="1273648"/>
          </a:xfrm>
          <a:custGeom>
            <a:avLst/>
            <a:gdLst/>
            <a:ahLst/>
            <a:cxnLst/>
            <a:rect l="l" t="t" r="r" b="b"/>
            <a:pathLst>
              <a:path w="2796432" h="2547295">
                <a:moveTo>
                  <a:pt x="0" y="0"/>
                </a:moveTo>
                <a:lnTo>
                  <a:pt x="2796431" y="0"/>
                </a:lnTo>
                <a:lnTo>
                  <a:pt x="2796431" y="2547295"/>
                </a:lnTo>
                <a:lnTo>
                  <a:pt x="0" y="25472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10">
            <a:extLst>
              <a:ext uri="{FF2B5EF4-FFF2-40B4-BE49-F238E27FC236}">
                <a16:creationId xmlns:a16="http://schemas.microsoft.com/office/drawing/2014/main" id="{61D0294D-88EB-883A-A41F-097A83A29F60}"/>
              </a:ext>
            </a:extLst>
          </p:cNvPr>
          <p:cNvSpPr/>
          <p:nvPr/>
        </p:nvSpPr>
        <p:spPr>
          <a:xfrm rot="17448316">
            <a:off x="6709099" y="3683334"/>
            <a:ext cx="1398216" cy="1273648"/>
          </a:xfrm>
          <a:custGeom>
            <a:avLst/>
            <a:gdLst/>
            <a:ahLst/>
            <a:cxnLst/>
            <a:rect l="l" t="t" r="r" b="b"/>
            <a:pathLst>
              <a:path w="2796432" h="2547295">
                <a:moveTo>
                  <a:pt x="0" y="0"/>
                </a:moveTo>
                <a:lnTo>
                  <a:pt x="2796431" y="0"/>
                </a:lnTo>
                <a:lnTo>
                  <a:pt x="2796431" y="2547295"/>
                </a:lnTo>
                <a:lnTo>
                  <a:pt x="0" y="25472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a:extLst>
              <a:ext uri="{FF2B5EF4-FFF2-40B4-BE49-F238E27FC236}">
                <a16:creationId xmlns:a16="http://schemas.microsoft.com/office/drawing/2014/main" id="{F039F46F-9618-DA5B-5460-2D6B9646AB70}"/>
              </a:ext>
            </a:extLst>
          </p:cNvPr>
          <p:cNvSpPr/>
          <p:nvPr/>
        </p:nvSpPr>
        <p:spPr>
          <a:xfrm rot="-925693">
            <a:off x="249307" y="424049"/>
            <a:ext cx="633324" cy="513568"/>
          </a:xfrm>
          <a:custGeom>
            <a:avLst/>
            <a:gdLst/>
            <a:ahLst/>
            <a:cxnLst/>
            <a:rect l="l" t="t" r="r" b="b"/>
            <a:pathLst>
              <a:path w="2714568" h="2201268">
                <a:moveTo>
                  <a:pt x="0" y="0"/>
                </a:moveTo>
                <a:lnTo>
                  <a:pt x="2714568" y="0"/>
                </a:lnTo>
                <a:lnTo>
                  <a:pt x="2714568" y="2201268"/>
                </a:lnTo>
                <a:lnTo>
                  <a:pt x="0" y="2201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1">
            <a:extLst>
              <a:ext uri="{FF2B5EF4-FFF2-40B4-BE49-F238E27FC236}">
                <a16:creationId xmlns:a16="http://schemas.microsoft.com/office/drawing/2014/main" id="{AAFD5A98-63BD-D3BA-9504-38493E69DE8E}"/>
              </a:ext>
            </a:extLst>
          </p:cNvPr>
          <p:cNvSpPr/>
          <p:nvPr/>
        </p:nvSpPr>
        <p:spPr>
          <a:xfrm rot="16613628">
            <a:off x="6621491" y="388295"/>
            <a:ext cx="633324" cy="513568"/>
          </a:xfrm>
          <a:custGeom>
            <a:avLst/>
            <a:gdLst/>
            <a:ahLst/>
            <a:cxnLst/>
            <a:rect l="l" t="t" r="r" b="b"/>
            <a:pathLst>
              <a:path w="2714568" h="2201268">
                <a:moveTo>
                  <a:pt x="0" y="0"/>
                </a:moveTo>
                <a:lnTo>
                  <a:pt x="2714568" y="0"/>
                </a:lnTo>
                <a:lnTo>
                  <a:pt x="2714568" y="2201268"/>
                </a:lnTo>
                <a:lnTo>
                  <a:pt x="0" y="2201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1">
            <a:extLst>
              <a:ext uri="{FF2B5EF4-FFF2-40B4-BE49-F238E27FC236}">
                <a16:creationId xmlns:a16="http://schemas.microsoft.com/office/drawing/2014/main" id="{5793B95C-2789-3E03-1F5F-F88A11360998}"/>
              </a:ext>
            </a:extLst>
          </p:cNvPr>
          <p:cNvSpPr/>
          <p:nvPr/>
        </p:nvSpPr>
        <p:spPr>
          <a:xfrm rot="21120744" flipH="1">
            <a:off x="2187105" y="4366572"/>
            <a:ext cx="633324" cy="513568"/>
          </a:xfrm>
          <a:custGeom>
            <a:avLst/>
            <a:gdLst/>
            <a:ahLst/>
            <a:cxnLst/>
            <a:rect l="l" t="t" r="r" b="b"/>
            <a:pathLst>
              <a:path w="2714568" h="2201268">
                <a:moveTo>
                  <a:pt x="0" y="0"/>
                </a:moveTo>
                <a:lnTo>
                  <a:pt x="2714568" y="0"/>
                </a:lnTo>
                <a:lnTo>
                  <a:pt x="2714568" y="2201268"/>
                </a:lnTo>
                <a:lnTo>
                  <a:pt x="0" y="2201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1">
            <a:extLst>
              <a:ext uri="{FF2B5EF4-FFF2-40B4-BE49-F238E27FC236}">
                <a16:creationId xmlns:a16="http://schemas.microsoft.com/office/drawing/2014/main" id="{95602A3A-E9A0-6711-AF02-BD8DC606BCBC}"/>
              </a:ext>
            </a:extLst>
          </p:cNvPr>
          <p:cNvSpPr/>
          <p:nvPr/>
        </p:nvSpPr>
        <p:spPr>
          <a:xfrm rot="10253705">
            <a:off x="8438289" y="4395147"/>
            <a:ext cx="633324" cy="513568"/>
          </a:xfrm>
          <a:custGeom>
            <a:avLst/>
            <a:gdLst/>
            <a:ahLst/>
            <a:cxnLst/>
            <a:rect l="l" t="t" r="r" b="b"/>
            <a:pathLst>
              <a:path w="2714568" h="2201268">
                <a:moveTo>
                  <a:pt x="0" y="0"/>
                </a:moveTo>
                <a:lnTo>
                  <a:pt x="2714568" y="0"/>
                </a:lnTo>
                <a:lnTo>
                  <a:pt x="2714568" y="2201268"/>
                </a:lnTo>
                <a:lnTo>
                  <a:pt x="0" y="2201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9">
            <a:extLst>
              <a:ext uri="{FF2B5EF4-FFF2-40B4-BE49-F238E27FC236}">
                <a16:creationId xmlns:a16="http://schemas.microsoft.com/office/drawing/2014/main" id="{BE766283-3D61-6236-3FA3-4EC75D1371A6}"/>
              </a:ext>
            </a:extLst>
          </p:cNvPr>
          <p:cNvSpPr/>
          <p:nvPr/>
        </p:nvSpPr>
        <p:spPr>
          <a:xfrm rot="10800000" flipV="1">
            <a:off x="-1070883" y="1394362"/>
            <a:ext cx="3926117" cy="4653804"/>
          </a:xfrm>
          <a:custGeom>
            <a:avLst/>
            <a:gdLst/>
            <a:ahLst/>
            <a:cxnLst/>
            <a:rect l="l" t="t" r="r" b="b"/>
            <a:pathLst>
              <a:path w="4434570" h="5256495">
                <a:moveTo>
                  <a:pt x="0" y="0"/>
                </a:moveTo>
                <a:lnTo>
                  <a:pt x="4434570" y="0"/>
                </a:lnTo>
                <a:lnTo>
                  <a:pt x="4434570" y="5256494"/>
                </a:lnTo>
                <a:lnTo>
                  <a:pt x="0" y="52564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C364D50C-FB45-075E-7DEF-7464CA1F0462}"/>
              </a:ext>
            </a:extLst>
          </p:cNvPr>
          <p:cNvSpPr/>
          <p:nvPr/>
        </p:nvSpPr>
        <p:spPr>
          <a:xfrm rot="4270196">
            <a:off x="8155389" y="3880150"/>
            <a:ext cx="1757770" cy="1973007"/>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9">
            <a:extLst>
              <a:ext uri="{FF2B5EF4-FFF2-40B4-BE49-F238E27FC236}">
                <a16:creationId xmlns:a16="http://schemas.microsoft.com/office/drawing/2014/main" id="{F6BF65EC-2B2D-AEEA-1B3F-C3527240A0BE}"/>
              </a:ext>
            </a:extLst>
          </p:cNvPr>
          <p:cNvSpPr/>
          <p:nvPr/>
        </p:nvSpPr>
        <p:spPr>
          <a:xfrm rot="19532766">
            <a:off x="-1569786" y="-53129"/>
            <a:ext cx="5387043" cy="6385505"/>
          </a:xfrm>
          <a:custGeom>
            <a:avLst/>
            <a:gdLst/>
            <a:ahLst/>
            <a:cxnLst/>
            <a:rect l="l" t="t" r="r" b="b"/>
            <a:pathLst>
              <a:path w="4434570" h="5256495">
                <a:moveTo>
                  <a:pt x="0" y="0"/>
                </a:moveTo>
                <a:lnTo>
                  <a:pt x="4434570" y="0"/>
                </a:lnTo>
                <a:lnTo>
                  <a:pt x="4434570" y="5256494"/>
                </a:lnTo>
                <a:lnTo>
                  <a:pt x="0" y="52564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3"/>
          <p:cNvSpPr txBox="1"/>
          <p:nvPr/>
        </p:nvSpPr>
        <p:spPr>
          <a:xfrm>
            <a:off x="2286000" y="2690479"/>
            <a:ext cx="6562158" cy="1025922"/>
          </a:xfrm>
          <a:prstGeom prst="rect">
            <a:avLst/>
          </a:prstGeom>
        </p:spPr>
        <p:txBody>
          <a:bodyPr wrap="square" lIns="0" tIns="0" rIns="0" bIns="0" rtlCol="0" anchor="t">
            <a:spAutoFit/>
          </a:bodyPr>
          <a:lstStyle/>
          <a:p>
            <a:pPr algn="ctr">
              <a:lnSpc>
                <a:spcPts val="7991"/>
              </a:lnSpc>
            </a:pPr>
            <a:r>
              <a:rPr lang="en-US" sz="7100">
                <a:solidFill>
                  <a:srgbClr val="023276"/>
                </a:solidFill>
                <a:latin typeface="#9Slide03 Bebas Neue ZSmall" panose="020B0606020202050201" pitchFamily="34" charset="0"/>
              </a:rPr>
              <a:t>Mã di truyền là gì?</a:t>
            </a:r>
          </a:p>
        </p:txBody>
      </p:sp>
      <p:grpSp>
        <p:nvGrpSpPr>
          <p:cNvPr id="7" name="Group 7"/>
          <p:cNvGrpSpPr/>
          <p:nvPr/>
        </p:nvGrpSpPr>
        <p:grpSpPr>
          <a:xfrm>
            <a:off x="4731782" y="1370816"/>
            <a:ext cx="1186771" cy="1143955"/>
            <a:chOff x="0" y="0"/>
            <a:chExt cx="3935035" cy="3341505"/>
          </a:xfrm>
        </p:grpSpPr>
        <p:grpSp>
          <p:nvGrpSpPr>
            <p:cNvPr id="8" name="Group 8"/>
            <p:cNvGrpSpPr/>
            <p:nvPr/>
          </p:nvGrpSpPr>
          <p:grpSpPr>
            <a:xfrm>
              <a:off x="0" y="0"/>
              <a:ext cx="3815135" cy="3341505"/>
              <a:chOff x="0" y="0"/>
              <a:chExt cx="101026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9785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0" y="488603"/>
              <a:ext cx="3935035" cy="2659598"/>
            </a:xfrm>
            <a:prstGeom prst="rect">
              <a:avLst/>
            </a:prstGeom>
          </p:spPr>
          <p:txBody>
            <a:bodyPr lIns="0" tIns="0" rIns="0" bIns="0" rtlCol="0" anchor="t">
              <a:spAutoFit/>
            </a:bodyPr>
            <a:lstStyle/>
            <a:p>
              <a:pPr algn="ctr">
                <a:lnSpc>
                  <a:spcPts val="7098"/>
                </a:lnSpc>
              </a:pPr>
              <a:r>
                <a:rPr lang="en-US" sz="7098" spc="724">
                  <a:solidFill>
                    <a:srgbClr val="023276"/>
                  </a:solidFill>
                  <a:latin typeface="#9Slide03 Bebas Neue ZSmall" panose="020B0606020202050201" pitchFamily="34" charset="0"/>
                </a:rPr>
                <a:t>I</a:t>
              </a:r>
            </a:p>
          </p:txBody>
        </p:sp>
      </p:grpSp>
      <p:sp>
        <p:nvSpPr>
          <p:cNvPr id="30" name="Freeform 8">
            <a:extLst>
              <a:ext uri="{FF2B5EF4-FFF2-40B4-BE49-F238E27FC236}">
                <a16:creationId xmlns:a16="http://schemas.microsoft.com/office/drawing/2014/main" id="{6FAB6C99-18F6-3172-DAC4-ADA8E881EB90}"/>
              </a:ext>
            </a:extLst>
          </p:cNvPr>
          <p:cNvSpPr/>
          <p:nvPr/>
        </p:nvSpPr>
        <p:spPr>
          <a:xfrm rot="2246467">
            <a:off x="1605244" y="4466817"/>
            <a:ext cx="929133" cy="733171"/>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1" name="Freeform 8">
            <a:extLst>
              <a:ext uri="{FF2B5EF4-FFF2-40B4-BE49-F238E27FC236}">
                <a16:creationId xmlns:a16="http://schemas.microsoft.com/office/drawing/2014/main" id="{99A7BDE7-FC68-5F54-ABD8-145C28EA3E7C}"/>
              </a:ext>
            </a:extLst>
          </p:cNvPr>
          <p:cNvSpPr/>
          <p:nvPr/>
        </p:nvSpPr>
        <p:spPr>
          <a:xfrm rot="20921618">
            <a:off x="8231774" y="1276719"/>
            <a:ext cx="661265" cy="521799"/>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Freeform 6">
            <a:extLst>
              <a:ext uri="{FF2B5EF4-FFF2-40B4-BE49-F238E27FC236}">
                <a16:creationId xmlns:a16="http://schemas.microsoft.com/office/drawing/2014/main" id="{F6D2BEB8-D734-73C8-2540-E4D95730B3C5}"/>
              </a:ext>
            </a:extLst>
          </p:cNvPr>
          <p:cNvSpPr/>
          <p:nvPr/>
        </p:nvSpPr>
        <p:spPr>
          <a:xfrm rot="11859497" flipH="1">
            <a:off x="-6849114" y="-1306495"/>
            <a:ext cx="6612181" cy="7447704"/>
          </a:xfrm>
          <a:custGeom>
            <a:avLst/>
            <a:gdLst/>
            <a:ahLst/>
            <a:cxnLst/>
            <a:rect l="l" t="t" r="r" b="b"/>
            <a:pathLst>
              <a:path w="7135290" h="8457779">
                <a:moveTo>
                  <a:pt x="0" y="0"/>
                </a:moveTo>
                <a:lnTo>
                  <a:pt x="7135289" y="0"/>
                </a:lnTo>
                <a:lnTo>
                  <a:pt x="7135289" y="8457779"/>
                </a:lnTo>
                <a:lnTo>
                  <a:pt x="0" y="84577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 name="Picture 1">
            <a:extLst>
              <a:ext uri="{FF2B5EF4-FFF2-40B4-BE49-F238E27FC236}">
                <a16:creationId xmlns:a16="http://schemas.microsoft.com/office/drawing/2014/main" id="{373F1406-8704-782F-9075-BC6B6AFFE6AB}"/>
              </a:ext>
            </a:extLst>
          </p:cNvPr>
          <p:cNvPicPr>
            <a:picLocks noChangeAspect="1"/>
          </p:cNvPicPr>
          <p:nvPr/>
        </p:nvPicPr>
        <p:blipFill>
          <a:blip r:embed="rId11"/>
          <a:stretch>
            <a:fillRect/>
          </a:stretch>
        </p:blipFill>
        <p:spPr>
          <a:xfrm>
            <a:off x="7057245" y="-163427"/>
            <a:ext cx="1340864" cy="1487926"/>
          </a:xfrm>
          <a:prstGeom prst="rect">
            <a:avLst/>
          </a:prstGeom>
        </p:spPr>
      </p:pic>
      <p:sp>
        <p:nvSpPr>
          <p:cNvPr id="16" name="Freeform 9">
            <a:extLst>
              <a:ext uri="{FF2B5EF4-FFF2-40B4-BE49-F238E27FC236}">
                <a16:creationId xmlns:a16="http://schemas.microsoft.com/office/drawing/2014/main" id="{BBE73813-A353-9276-1BB2-C394EC0A2530}"/>
              </a:ext>
            </a:extLst>
          </p:cNvPr>
          <p:cNvSpPr/>
          <p:nvPr/>
        </p:nvSpPr>
        <p:spPr>
          <a:xfrm rot="8653290">
            <a:off x="-2071455" y="-3840208"/>
            <a:ext cx="5387043" cy="4585378"/>
          </a:xfrm>
          <a:custGeom>
            <a:avLst/>
            <a:gdLst/>
            <a:ahLst/>
            <a:cxnLst/>
            <a:rect l="l" t="t" r="r" b="b"/>
            <a:pathLst>
              <a:path w="4434570" h="5256495">
                <a:moveTo>
                  <a:pt x="0" y="0"/>
                </a:moveTo>
                <a:lnTo>
                  <a:pt x="4434570" y="0"/>
                </a:lnTo>
                <a:lnTo>
                  <a:pt x="4434570" y="5256494"/>
                </a:lnTo>
                <a:lnTo>
                  <a:pt x="0" y="5256494"/>
                </a:lnTo>
                <a:lnTo>
                  <a:pt x="0" y="0"/>
                </a:lnTo>
                <a:close/>
              </a:path>
            </a:pathLst>
          </a:custGeom>
          <a:blipFill>
            <a:blip r:embed="rId5">
              <a:extLst>
                <a:ext uri="{96DAC541-7B7A-43D3-8B79-37D633B846F1}">
                  <asvg:svgBlip xmlns:asvg="http://schemas.microsoft.com/office/drawing/2016/SVG/main" r:embed="rId6"/>
                </a:ext>
              </a:extLst>
            </a:blip>
            <a:stretch>
              <a:fillRect t="-39258"/>
            </a:stretch>
          </a:blipFill>
        </p:spPr>
      </p:sp>
      <p:sp>
        <p:nvSpPr>
          <p:cNvPr id="24" name="Freeform 9">
            <a:extLst>
              <a:ext uri="{FF2B5EF4-FFF2-40B4-BE49-F238E27FC236}">
                <a16:creationId xmlns:a16="http://schemas.microsoft.com/office/drawing/2014/main" id="{938B45D2-17C6-1EEA-32D1-52A782D42B9D}"/>
              </a:ext>
            </a:extLst>
          </p:cNvPr>
          <p:cNvSpPr/>
          <p:nvPr/>
        </p:nvSpPr>
        <p:spPr>
          <a:xfrm>
            <a:off x="1037776" y="-1522530"/>
            <a:ext cx="2536444" cy="2847029"/>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89225" y="169265"/>
            <a:ext cx="4655379" cy="691984"/>
          </a:xfrm>
          <a:prstGeom prst="rect">
            <a:avLst/>
          </a:prstGeom>
        </p:spPr>
        <p:txBody>
          <a:bodyPr wrap="square" lIns="0" tIns="0" rIns="0" bIns="0" rtlCol="0" anchor="t">
            <a:spAutoFit/>
          </a:bodyPr>
          <a:lstStyle/>
          <a:p>
            <a:pPr>
              <a:lnSpc>
                <a:spcPts val="6160"/>
              </a:lnSpc>
            </a:pPr>
            <a:r>
              <a:rPr lang="en-US" sz="4400">
                <a:solidFill>
                  <a:srgbClr val="023276"/>
                </a:solidFill>
                <a:latin typeface="#9Slide03 Bebas Neue ZSmall" panose="020B0606020202050201" pitchFamily="34" charset="0"/>
              </a:rPr>
              <a:t>I. Mã di truyền là gì?</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812" y="393133"/>
            <a:ext cx="8974183" cy="1233223"/>
          </a:xfrm>
          <a:prstGeom prst="rect">
            <a:avLst/>
          </a:prstGeom>
        </p:spPr>
        <p:txBody>
          <a:bodyPr wrap="square">
            <a:spAutoFit/>
          </a:bodyPr>
          <a:lstStyle/>
          <a:p>
            <a:pPr marL="328613" marR="27146" indent="-4763" algn="just">
              <a:lnSpc>
                <a:spcPct val="110000"/>
              </a:lnSpc>
            </a:pPr>
            <a:r>
              <a:rPr lang="en-US" sz="1725" kern="100" dirty="0" err="1">
                <a:latin typeface="Times New Roman" panose="02020603050405020304" pitchFamily="18" charset="0"/>
                <a:ea typeface="Times New Roman" panose="02020603050405020304" pitchFamily="18" charset="0"/>
              </a:rPr>
              <a:t>Đọc</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thông</a:t>
            </a:r>
            <a:r>
              <a:rPr lang="en-US" sz="1725" kern="100" dirty="0">
                <a:latin typeface="Times New Roman" panose="02020603050405020304" pitchFamily="18" charset="0"/>
                <a:ea typeface="Times New Roman" panose="02020603050405020304" pitchFamily="18" charset="0"/>
              </a:rPr>
              <a:t> tin SGK, </a:t>
            </a:r>
            <a:r>
              <a:rPr lang="en-US" sz="1725" kern="100" dirty="0" err="1">
                <a:latin typeface="Times New Roman" panose="02020603050405020304" pitchFamily="18" charset="0"/>
                <a:ea typeface="Times New Roman" panose="02020603050405020304" pitchFamily="18" charset="0"/>
              </a:rPr>
              <a:t>kết</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hợp</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quan</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sát</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Hình</a:t>
            </a:r>
            <a:r>
              <a:rPr lang="en-US" sz="1725" kern="100" dirty="0">
                <a:latin typeface="Times New Roman" panose="02020603050405020304" pitchFamily="18" charset="0"/>
                <a:ea typeface="Times New Roman" panose="02020603050405020304" pitchFamily="18" charset="0"/>
              </a:rPr>
              <a:t> 40.1 </a:t>
            </a:r>
            <a:r>
              <a:rPr lang="en-US" sz="1725" kern="100" dirty="0" err="1">
                <a:latin typeface="Times New Roman" panose="02020603050405020304" pitchFamily="18" charset="0"/>
                <a:ea typeface="Times New Roman" panose="02020603050405020304" pitchFamily="18" charset="0"/>
              </a:rPr>
              <a:t>cùng</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giả</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thiết</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mã</a:t>
            </a:r>
            <a:r>
              <a:rPr lang="en-US" sz="1725" kern="100" dirty="0">
                <a:latin typeface="Times New Roman" panose="02020603050405020304" pitchFamily="18" charset="0"/>
                <a:ea typeface="Times New Roman" panose="02020603050405020304" pitchFamily="18" charset="0"/>
              </a:rPr>
              <a:t> di </a:t>
            </a:r>
            <a:r>
              <a:rPr lang="en-US" sz="1725" kern="100" dirty="0" err="1">
                <a:latin typeface="Times New Roman" panose="02020603050405020304" pitchFamily="18" charset="0"/>
                <a:ea typeface="Times New Roman" panose="02020603050405020304" pitchFamily="18" charset="0"/>
              </a:rPr>
              <a:t>truyền</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là</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các</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đoạn</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ngắn</a:t>
            </a:r>
            <a:r>
              <a:rPr lang="en-US" sz="1725" kern="100" dirty="0">
                <a:latin typeface="Times New Roman" panose="02020603050405020304" pitchFamily="18" charset="0"/>
                <a:ea typeface="Times New Roman" panose="02020603050405020304" pitchFamily="18" charset="0"/>
              </a:rPr>
              <a:t> nucleotide </a:t>
            </a:r>
            <a:r>
              <a:rPr lang="en-US" sz="1725" kern="100" dirty="0" err="1">
                <a:latin typeface="Times New Roman" panose="02020603050405020304" pitchFamily="18" charset="0"/>
                <a:ea typeface="Times New Roman" panose="02020603050405020304" pitchFamily="18" charset="0"/>
              </a:rPr>
              <a:t>liền</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kề</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trên</a:t>
            </a:r>
            <a:r>
              <a:rPr lang="en-US" sz="1725" kern="100" dirty="0">
                <a:latin typeface="Times New Roman" panose="02020603050405020304" pitchFamily="18" charset="0"/>
                <a:ea typeface="Times New Roman" panose="02020603050405020304" pitchFamily="18" charset="0"/>
              </a:rPr>
              <a:t> mRNA (</a:t>
            </a:r>
            <a:r>
              <a:rPr lang="en-US" sz="1725" kern="100" dirty="0" err="1">
                <a:latin typeface="Times New Roman" panose="02020603050405020304" pitchFamily="18" charset="0"/>
                <a:ea typeface="Times New Roman" panose="02020603050405020304" pitchFamily="18" charset="0"/>
              </a:rPr>
              <a:t>có</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cùng</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số</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lượng</a:t>
            </a:r>
            <a:r>
              <a:rPr lang="en-US" sz="1725" kern="100" dirty="0">
                <a:latin typeface="Times New Roman" panose="02020603050405020304" pitchFamily="18" charset="0"/>
                <a:ea typeface="Times New Roman" panose="02020603050405020304" pitchFamily="18" charset="0"/>
              </a:rPr>
              <a:t> nucleotide, </a:t>
            </a:r>
            <a:r>
              <a:rPr lang="en-US" sz="1725" kern="100" dirty="0" err="1">
                <a:latin typeface="Times New Roman" panose="02020603050405020304" pitchFamily="18" charset="0"/>
                <a:ea typeface="Times New Roman" panose="02020603050405020304" pitchFamily="18" charset="0"/>
              </a:rPr>
              <a:t>kí</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hiệu</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là</a:t>
            </a:r>
            <a:r>
              <a:rPr lang="en-US" sz="1725" kern="100" dirty="0">
                <a:latin typeface="Times New Roman" panose="02020603050405020304" pitchFamily="18" charset="0"/>
                <a:ea typeface="Times New Roman" panose="02020603050405020304" pitchFamily="18" charset="0"/>
              </a:rPr>
              <a:t> n) </a:t>
            </a:r>
            <a:r>
              <a:rPr lang="en-US" sz="1725" kern="100" dirty="0" err="1">
                <a:latin typeface="Times New Roman" panose="02020603050405020304" pitchFamily="18" charset="0"/>
                <a:ea typeface="Times New Roman" panose="02020603050405020304" pitchFamily="18" charset="0"/>
              </a:rPr>
              <a:t>quy</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định</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loại</a:t>
            </a:r>
            <a:r>
              <a:rPr lang="en-US" sz="1725" kern="100" dirty="0">
                <a:latin typeface="Times New Roman" panose="02020603050405020304" pitchFamily="18" charset="0"/>
                <a:ea typeface="Times New Roman" panose="02020603050405020304" pitchFamily="18" charset="0"/>
              </a:rPr>
              <a:t> amino acid </a:t>
            </a:r>
            <a:r>
              <a:rPr lang="en-US" sz="1725" kern="100" dirty="0" err="1">
                <a:latin typeface="Times New Roman" panose="02020603050405020304" pitchFamily="18" charset="0"/>
                <a:ea typeface="Times New Roman" panose="02020603050405020304" pitchFamily="18" charset="0"/>
              </a:rPr>
              <a:t>tương</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ứng</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trên</a:t>
            </a:r>
            <a:r>
              <a:rPr lang="en-US" sz="1725" kern="100" dirty="0">
                <a:latin typeface="Times New Roman" panose="02020603050405020304" pitchFamily="18" charset="0"/>
                <a:ea typeface="Times New Roman" panose="02020603050405020304" pitchFamily="18" charset="0"/>
              </a:rPr>
              <a:t> </a:t>
            </a:r>
            <a:r>
              <a:rPr lang="en-US" sz="1725" kern="100" dirty="0" err="1">
                <a:latin typeface="Times New Roman" panose="02020603050405020304" pitchFamily="18" charset="0"/>
                <a:ea typeface="Times New Roman" panose="02020603050405020304" pitchFamily="18" charset="0"/>
              </a:rPr>
              <a:t>chuỗi</a:t>
            </a:r>
            <a:r>
              <a:rPr lang="en-US" sz="1725" kern="100" dirty="0">
                <a:latin typeface="Times New Roman" panose="02020603050405020304" pitchFamily="18" charset="0"/>
                <a:ea typeface="Times New Roman" panose="02020603050405020304" pitchFamily="18" charset="0"/>
              </a:rPr>
              <a:t> polypeptide. </a:t>
            </a:r>
          </a:p>
          <a:p>
            <a:pPr marR="27146" algn="just" fontAlgn="base">
              <a:lnSpc>
                <a:spcPct val="107000"/>
              </a:lnSpc>
              <a:buClr>
                <a:srgbClr val="181717"/>
              </a:buClr>
              <a:buSzPts val="1250"/>
            </a:pP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1.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Xác</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số</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mã</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di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số</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amino acid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ứng</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tối</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đa</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725"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mỗi</a:t>
            </a:r>
            <a:r>
              <a:rPr lang="en-US" sz="1725"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 </a:t>
            </a:r>
          </a:p>
        </p:txBody>
      </p:sp>
      <p:graphicFrame>
        <p:nvGraphicFramePr>
          <p:cNvPr id="7" name="Table 6"/>
          <p:cNvGraphicFramePr>
            <a:graphicFrameLocks noGrp="1"/>
          </p:cNvGraphicFramePr>
          <p:nvPr/>
        </p:nvGraphicFramePr>
        <p:xfrm>
          <a:off x="2305967" y="1713125"/>
          <a:ext cx="4688818" cy="1749743"/>
        </p:xfrm>
        <a:graphic>
          <a:graphicData uri="http://schemas.openxmlformats.org/drawingml/2006/table">
            <a:tbl>
              <a:tblPr firstRow="1" firstCol="1" bandRow="1">
                <a:tableStyleId>{5C22544A-7EE6-4342-B048-85BDC9FD1C3A}</a:tableStyleId>
              </a:tblPr>
              <a:tblGrid>
                <a:gridCol w="1566140">
                  <a:extLst>
                    <a:ext uri="{9D8B030D-6E8A-4147-A177-3AD203B41FA5}">
                      <a16:colId xmlns:a16="http://schemas.microsoft.com/office/drawing/2014/main" val="2213299235"/>
                    </a:ext>
                  </a:extLst>
                </a:gridCol>
                <a:gridCol w="1528936">
                  <a:extLst>
                    <a:ext uri="{9D8B030D-6E8A-4147-A177-3AD203B41FA5}">
                      <a16:colId xmlns:a16="http://schemas.microsoft.com/office/drawing/2014/main" val="2174306440"/>
                    </a:ext>
                  </a:extLst>
                </a:gridCol>
                <a:gridCol w="1593742">
                  <a:extLst>
                    <a:ext uri="{9D8B030D-6E8A-4147-A177-3AD203B41FA5}">
                      <a16:colId xmlns:a16="http://schemas.microsoft.com/office/drawing/2014/main" val="2370293062"/>
                    </a:ext>
                  </a:extLst>
                </a:gridCol>
              </a:tblGrid>
              <a:tr h="865680">
                <a:tc>
                  <a:txBody>
                    <a:bodyPr/>
                    <a:lstStyle/>
                    <a:p>
                      <a:pPr marL="438150" indent="-6350" algn="l">
                        <a:lnSpc>
                          <a:spcPct val="107000"/>
                        </a:lnSpc>
                        <a:spcAft>
                          <a:spcPts val="0"/>
                        </a:spcAft>
                      </a:pPr>
                      <a:r>
                        <a:rPr lang="en-US" sz="1400" kern="100" dirty="0" err="1">
                          <a:solidFill>
                            <a:schemeClr val="tx1"/>
                          </a:solidFill>
                          <a:effectLst/>
                          <a:latin typeface="Times New Roman" panose="02020603050405020304" pitchFamily="18" charset="0"/>
                          <a:cs typeface="Times New Roman" panose="02020603050405020304" pitchFamily="18" charset="0"/>
                        </a:rPr>
                        <a:t>Số</a:t>
                      </a:r>
                      <a:r>
                        <a:rPr lang="en-US" sz="1400" kern="100" dirty="0">
                          <a:solidFill>
                            <a:schemeClr val="tx1"/>
                          </a:solidFill>
                          <a:effectLst/>
                          <a:latin typeface="Times New Roman" panose="02020603050405020304" pitchFamily="18" charset="0"/>
                          <a:cs typeface="Times New Roman" panose="02020603050405020304" pitchFamily="18" charset="0"/>
                        </a:rPr>
                        <a:t> nucleotide </a:t>
                      </a:r>
                      <a:r>
                        <a:rPr lang="en-US" sz="1400" kern="100" dirty="0" err="1">
                          <a:solidFill>
                            <a:schemeClr val="tx1"/>
                          </a:solidFill>
                          <a:effectLst/>
                          <a:latin typeface="Times New Roman" panose="02020603050405020304" pitchFamily="18" charset="0"/>
                          <a:cs typeface="Times New Roman" panose="02020603050405020304" pitchFamily="18" charset="0"/>
                        </a:rPr>
                        <a:t>trong</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mã</a:t>
                      </a:r>
                      <a:r>
                        <a:rPr lang="en-US" sz="1400" kern="100" dirty="0">
                          <a:solidFill>
                            <a:schemeClr val="tx1"/>
                          </a:solidFill>
                          <a:effectLst/>
                          <a:latin typeface="Times New Roman" panose="02020603050405020304" pitchFamily="18" charset="0"/>
                          <a:cs typeface="Times New Roman" panose="02020603050405020304" pitchFamily="18" charset="0"/>
                        </a:rPr>
                        <a:t> (n)</a:t>
                      </a:r>
                      <a:endParaRPr lang="en-US"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tc>
                  <a:txBody>
                    <a:bodyPr/>
                    <a:lstStyle/>
                    <a:p>
                      <a:pPr marL="438150" marR="15875" indent="-6350" algn="l">
                        <a:lnSpc>
                          <a:spcPct val="107000"/>
                        </a:lnSpc>
                        <a:spcAft>
                          <a:spcPts val="0"/>
                        </a:spcAft>
                      </a:pPr>
                      <a:r>
                        <a:rPr lang="en-US" sz="1400" kern="100" dirty="0" err="1">
                          <a:solidFill>
                            <a:schemeClr val="tx1"/>
                          </a:solidFill>
                          <a:effectLst/>
                          <a:latin typeface="Times New Roman" panose="02020603050405020304" pitchFamily="18" charset="0"/>
                          <a:cs typeface="Times New Roman" panose="02020603050405020304" pitchFamily="18" charset="0"/>
                        </a:rPr>
                        <a:t>Số</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loại</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mã</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có</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thể</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có</a:t>
                      </a:r>
                      <a:endParaRPr lang="en-US"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nchor="ctr">
                    <a:solidFill>
                      <a:schemeClr val="accent4">
                        <a:lumMod val="60000"/>
                        <a:lumOff val="40000"/>
                      </a:schemeClr>
                    </a:solidFill>
                  </a:tcPr>
                </a:tc>
                <a:tc>
                  <a:txBody>
                    <a:bodyPr/>
                    <a:lstStyle/>
                    <a:p>
                      <a:pPr marL="438150" indent="-6350" algn="l">
                        <a:lnSpc>
                          <a:spcPct val="107000"/>
                        </a:lnSpc>
                        <a:spcAft>
                          <a:spcPts val="0"/>
                        </a:spcAft>
                      </a:pPr>
                      <a:r>
                        <a:rPr lang="en-US" sz="1400" kern="100" dirty="0" err="1">
                          <a:solidFill>
                            <a:schemeClr val="tx1"/>
                          </a:solidFill>
                          <a:effectLst/>
                          <a:latin typeface="Times New Roman" panose="02020603050405020304" pitchFamily="18" charset="0"/>
                          <a:cs typeface="Times New Roman" panose="02020603050405020304" pitchFamily="18" charset="0"/>
                        </a:rPr>
                        <a:t>Số</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loại</a:t>
                      </a:r>
                      <a:r>
                        <a:rPr lang="en-US" sz="1400" kern="100" dirty="0">
                          <a:solidFill>
                            <a:schemeClr val="tx1"/>
                          </a:solidFill>
                          <a:effectLst/>
                          <a:latin typeface="Times New Roman" panose="02020603050405020304" pitchFamily="18" charset="0"/>
                          <a:cs typeface="Times New Roman" panose="02020603050405020304" pitchFamily="18" charset="0"/>
                        </a:rPr>
                        <a:t> amino acid </a:t>
                      </a:r>
                      <a:r>
                        <a:rPr lang="en-US" sz="1400" kern="100" dirty="0" err="1">
                          <a:solidFill>
                            <a:schemeClr val="tx1"/>
                          </a:solidFill>
                          <a:effectLst/>
                          <a:latin typeface="Times New Roman" panose="02020603050405020304" pitchFamily="18" charset="0"/>
                          <a:cs typeface="Times New Roman" panose="02020603050405020304" pitchFamily="18" charset="0"/>
                        </a:rPr>
                        <a:t>tối</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đa</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có</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thể</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được</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mã</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hoá</a:t>
                      </a:r>
                      <a:endParaRPr lang="en-US"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extLst>
                  <a:ext uri="{0D108BD9-81ED-4DB2-BD59-A6C34878D82A}">
                    <a16:rowId xmlns:a16="http://schemas.microsoft.com/office/drawing/2014/main" val="493194742"/>
                  </a:ext>
                </a:extLst>
              </a:tr>
              <a:tr h="205312">
                <a:tc>
                  <a:txBody>
                    <a:bodyPr/>
                    <a:lstStyle/>
                    <a:p>
                      <a:pPr marL="438150" marR="15875" indent="-6350" algn="ctr">
                        <a:lnSpc>
                          <a:spcPct val="107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1</a:t>
                      </a:r>
                      <a:endParaRPr lang="en-US"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tc>
                  <a:txBody>
                    <a:bodyPr/>
                    <a:lstStyle/>
                    <a:p>
                      <a:pPr marL="438150" marR="15875" indent="-6350" algn="ctr">
                        <a:lnSpc>
                          <a:spcPct val="107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4 (4</a:t>
                      </a:r>
                      <a:r>
                        <a:rPr lang="en-US" sz="1400" kern="100" baseline="30000" dirty="0">
                          <a:solidFill>
                            <a:schemeClr val="tx1"/>
                          </a:solidFill>
                          <a:effectLst/>
                          <a:latin typeface="Times New Roman" panose="02020603050405020304" pitchFamily="18" charset="0"/>
                          <a:cs typeface="Times New Roman" panose="02020603050405020304" pitchFamily="18" charset="0"/>
                        </a:rPr>
                        <a:t>1</a:t>
                      </a:r>
                      <a:r>
                        <a:rPr lang="en-US" sz="1400" kern="100" dirty="0">
                          <a:solidFill>
                            <a:schemeClr val="tx1"/>
                          </a:solidFill>
                          <a:effectLst/>
                          <a:latin typeface="Times New Roman" panose="02020603050405020304" pitchFamily="18" charset="0"/>
                          <a:cs typeface="Times New Roman" panose="02020603050405020304" pitchFamily="18" charset="0"/>
                        </a:rPr>
                        <a:t>)</a:t>
                      </a:r>
                      <a:endParaRPr lang="en-US"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tc>
                  <a:txBody>
                    <a:bodyPr/>
                    <a:lstStyle/>
                    <a:p>
                      <a:pPr marL="438150" marR="15875" indent="-6350" algn="ctr">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4</a:t>
                      </a:r>
                      <a:endParaRPr lang="en-US" sz="14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extLst>
                  <a:ext uri="{0D108BD9-81ED-4DB2-BD59-A6C34878D82A}">
                    <a16:rowId xmlns:a16="http://schemas.microsoft.com/office/drawing/2014/main" val="3575297282"/>
                  </a:ext>
                </a:extLst>
              </a:tr>
              <a:tr h="205312">
                <a:tc>
                  <a:txBody>
                    <a:bodyPr/>
                    <a:lstStyle/>
                    <a:p>
                      <a:pPr marL="438150" marR="15875" indent="-6350" algn="ctr">
                        <a:lnSpc>
                          <a:spcPct val="107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2</a:t>
                      </a:r>
                      <a:endParaRPr lang="en-US"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tc>
                  <a:txBody>
                    <a:bodyPr/>
                    <a:lstStyle/>
                    <a:p>
                      <a:pPr marL="438150" indent="-6350" algn="l">
                        <a:lnSpc>
                          <a:spcPct val="107000"/>
                        </a:lnSpc>
                        <a:spcAft>
                          <a:spcPts val="800"/>
                        </a:spcAft>
                      </a:pPr>
                      <a:r>
                        <a:rPr lang="en-US" sz="1400" kern="100" dirty="0">
                          <a:solidFill>
                            <a:schemeClr val="tx1"/>
                          </a:solidFill>
                          <a:effectLst/>
                          <a:latin typeface="Times New Roman" panose="02020603050405020304" pitchFamily="18" charset="0"/>
                          <a:cs typeface="Times New Roman" panose="02020603050405020304" pitchFamily="18" charset="0"/>
                        </a:rPr>
                        <a:t> </a:t>
                      </a:r>
                      <a:endParaRPr lang="en-US"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tc>
                  <a:txBody>
                    <a:bodyPr/>
                    <a:lstStyle/>
                    <a:p>
                      <a:pPr marL="438150" indent="-6350" algn="l">
                        <a:lnSpc>
                          <a:spcPct val="107000"/>
                        </a:lnSpc>
                        <a:spcAft>
                          <a:spcPts val="800"/>
                        </a:spcAft>
                      </a:pPr>
                      <a:r>
                        <a:rPr lang="en-US" sz="1400" kern="100">
                          <a:solidFill>
                            <a:schemeClr val="tx1"/>
                          </a:solidFill>
                          <a:effectLst/>
                          <a:latin typeface="Times New Roman" panose="02020603050405020304" pitchFamily="18" charset="0"/>
                          <a:cs typeface="Times New Roman" panose="02020603050405020304" pitchFamily="18" charset="0"/>
                        </a:rPr>
                        <a:t> </a:t>
                      </a:r>
                      <a:endParaRPr lang="en-US" sz="14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extLst>
                  <a:ext uri="{0D108BD9-81ED-4DB2-BD59-A6C34878D82A}">
                    <a16:rowId xmlns:a16="http://schemas.microsoft.com/office/drawing/2014/main" val="2229750997"/>
                  </a:ext>
                </a:extLst>
              </a:tr>
              <a:tr h="205312">
                <a:tc>
                  <a:txBody>
                    <a:bodyPr/>
                    <a:lstStyle/>
                    <a:p>
                      <a:pPr marL="438150" marR="15875" indent="-6350" algn="ctr">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3</a:t>
                      </a:r>
                      <a:endParaRPr lang="en-US" sz="14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tc>
                  <a:txBody>
                    <a:bodyPr/>
                    <a:lstStyle/>
                    <a:p>
                      <a:pPr marL="438150" indent="-6350" algn="l">
                        <a:lnSpc>
                          <a:spcPct val="107000"/>
                        </a:lnSpc>
                        <a:spcAft>
                          <a:spcPts val="800"/>
                        </a:spcAft>
                      </a:pPr>
                      <a:r>
                        <a:rPr lang="en-US" sz="1400" kern="100" dirty="0">
                          <a:solidFill>
                            <a:schemeClr val="tx1"/>
                          </a:solidFill>
                          <a:effectLst/>
                          <a:latin typeface="Times New Roman" panose="02020603050405020304" pitchFamily="18" charset="0"/>
                          <a:cs typeface="Times New Roman" panose="02020603050405020304" pitchFamily="18" charset="0"/>
                        </a:rPr>
                        <a:t> </a:t>
                      </a:r>
                      <a:endParaRPr lang="en-US"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tc>
                  <a:txBody>
                    <a:bodyPr/>
                    <a:lstStyle/>
                    <a:p>
                      <a:pPr marL="438150" indent="-6350" algn="l">
                        <a:lnSpc>
                          <a:spcPct val="107000"/>
                        </a:lnSpc>
                        <a:spcAft>
                          <a:spcPts val="800"/>
                        </a:spcAft>
                      </a:pPr>
                      <a:r>
                        <a:rPr lang="en-US" sz="1400" kern="100" dirty="0">
                          <a:solidFill>
                            <a:schemeClr val="tx1"/>
                          </a:solidFill>
                          <a:effectLst/>
                          <a:latin typeface="Times New Roman" panose="02020603050405020304" pitchFamily="18" charset="0"/>
                          <a:cs typeface="Times New Roman" panose="02020603050405020304" pitchFamily="18" charset="0"/>
                        </a:rPr>
                        <a:t> </a:t>
                      </a:r>
                      <a:endParaRPr lang="en-US"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extLst>
                  <a:ext uri="{0D108BD9-81ED-4DB2-BD59-A6C34878D82A}">
                    <a16:rowId xmlns:a16="http://schemas.microsoft.com/office/drawing/2014/main" val="4285397805"/>
                  </a:ext>
                </a:extLst>
              </a:tr>
              <a:tr h="205312">
                <a:tc>
                  <a:txBody>
                    <a:bodyPr/>
                    <a:lstStyle/>
                    <a:p>
                      <a:pPr marL="438150" marR="15875" indent="-6350" algn="ctr">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4</a:t>
                      </a:r>
                      <a:endParaRPr lang="en-US" sz="14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tc>
                  <a:txBody>
                    <a:bodyPr/>
                    <a:lstStyle/>
                    <a:p>
                      <a:pPr marL="438150" marR="15875" indent="-6350" algn="ctr">
                        <a:lnSpc>
                          <a:spcPct val="107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256 (4</a:t>
                      </a:r>
                      <a:r>
                        <a:rPr lang="en-US" sz="1400" kern="100" baseline="30000" dirty="0">
                          <a:solidFill>
                            <a:schemeClr val="tx1"/>
                          </a:solidFill>
                          <a:effectLst/>
                          <a:latin typeface="Times New Roman" panose="02020603050405020304" pitchFamily="18" charset="0"/>
                          <a:cs typeface="Times New Roman" panose="02020603050405020304" pitchFamily="18" charset="0"/>
                        </a:rPr>
                        <a:t>4</a:t>
                      </a:r>
                      <a:r>
                        <a:rPr lang="en-US" sz="1400" kern="100" dirty="0">
                          <a:solidFill>
                            <a:schemeClr val="tx1"/>
                          </a:solidFill>
                          <a:effectLst/>
                          <a:latin typeface="Times New Roman" panose="02020603050405020304" pitchFamily="18" charset="0"/>
                          <a:cs typeface="Times New Roman" panose="02020603050405020304" pitchFamily="18" charset="0"/>
                        </a:rPr>
                        <a:t>)</a:t>
                      </a:r>
                      <a:endParaRPr lang="en-US"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tc>
                  <a:txBody>
                    <a:bodyPr/>
                    <a:lstStyle/>
                    <a:p>
                      <a:pPr marL="438150" marR="15875" indent="-6350" algn="ctr">
                        <a:lnSpc>
                          <a:spcPct val="107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256</a:t>
                      </a:r>
                      <a:endParaRPr lang="en-US"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769" marR="43339" marT="0" marB="0">
                    <a:solidFill>
                      <a:schemeClr val="accent4">
                        <a:lumMod val="60000"/>
                        <a:lumOff val="40000"/>
                      </a:schemeClr>
                    </a:solidFill>
                  </a:tcPr>
                </a:tc>
                <a:extLst>
                  <a:ext uri="{0D108BD9-81ED-4DB2-BD59-A6C34878D82A}">
                    <a16:rowId xmlns:a16="http://schemas.microsoft.com/office/drawing/2014/main" val="3963134345"/>
                  </a:ext>
                </a:extLst>
              </a:tr>
            </a:tbl>
          </a:graphicData>
        </a:graphic>
      </p:graphicFrame>
      <p:sp>
        <p:nvSpPr>
          <p:cNvPr id="8" name="Rectangle 7"/>
          <p:cNvSpPr/>
          <p:nvPr/>
        </p:nvSpPr>
        <p:spPr>
          <a:xfrm>
            <a:off x="169816" y="3398549"/>
            <a:ext cx="8790555" cy="1682768"/>
          </a:xfrm>
          <a:prstGeom prst="rect">
            <a:avLst/>
          </a:prstGeom>
        </p:spPr>
        <p:txBody>
          <a:bodyPr wrap="square">
            <a:spAutoFit/>
          </a:bodyPr>
          <a:lstStyle/>
          <a:p>
            <a:pPr marR="27146" algn="just" fontAlgn="base">
              <a:lnSpc>
                <a:spcPct val="110000"/>
              </a:lnSpc>
              <a:buClr>
                <a:srgbClr val="181717"/>
              </a:buClr>
              <a:buSzPts val="1250"/>
            </a:pP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2.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tế</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bào</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xu</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tối</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đa</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thì</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mã</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di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gồm</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bao</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20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amino acid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cấu</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tạo</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950" kern="100"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nên</a:t>
            </a:r>
            <a:r>
              <a:rPr lang="en-US" sz="1950" kern="1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protein.</a:t>
            </a:r>
          </a:p>
          <a:p>
            <a:r>
              <a:rPr lang="en-US" sz="1950" dirty="0">
                <a:latin typeface="Times New Roman" panose="02020603050405020304" pitchFamily="18" charset="0"/>
                <a:ea typeface="Times New Roman" panose="02020603050405020304" pitchFamily="18" charset="0"/>
              </a:rPr>
              <a:t>3. </a:t>
            </a:r>
            <a:r>
              <a:rPr lang="en-US" sz="1950" dirty="0" err="1">
                <a:latin typeface="Times New Roman" panose="02020603050405020304" pitchFamily="18" charset="0"/>
                <a:ea typeface="Times New Roman" panose="02020603050405020304" pitchFamily="18" charset="0"/>
              </a:rPr>
              <a:t>Mã</a:t>
            </a:r>
            <a:r>
              <a:rPr lang="en-US" sz="1950" dirty="0">
                <a:latin typeface="Times New Roman" panose="02020603050405020304" pitchFamily="18" charset="0"/>
                <a:ea typeface="Times New Roman" panose="02020603050405020304" pitchFamily="18" charset="0"/>
              </a:rPr>
              <a:t> di </a:t>
            </a:r>
            <a:r>
              <a:rPr lang="en-US" sz="1950" dirty="0" err="1">
                <a:latin typeface="Times New Roman" panose="02020603050405020304" pitchFamily="18" charset="0"/>
                <a:ea typeface="Times New Roman" panose="02020603050405020304" pitchFamily="18" charset="0"/>
              </a:rPr>
              <a:t>truyền</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là</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gì</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Kể</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tên</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các</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mã</a:t>
            </a:r>
            <a:r>
              <a:rPr lang="en-US" sz="1950" dirty="0">
                <a:latin typeface="Times New Roman" panose="02020603050405020304" pitchFamily="18" charset="0"/>
                <a:ea typeface="Times New Roman" panose="02020603050405020304" pitchFamily="18" charset="0"/>
              </a:rPr>
              <a:t> di </a:t>
            </a:r>
            <a:r>
              <a:rPr lang="en-US" sz="1950" dirty="0" err="1">
                <a:latin typeface="Times New Roman" panose="02020603050405020304" pitchFamily="18" charset="0"/>
                <a:ea typeface="Times New Roman" panose="02020603050405020304" pitchFamily="18" charset="0"/>
              </a:rPr>
              <a:t>truyền</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có</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vai</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trò</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mở</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đầu</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và</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kết</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thúc</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quá</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trình</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mã</a:t>
            </a:r>
            <a:r>
              <a:rPr lang="en-US" sz="1950" dirty="0">
                <a:latin typeface="Times New Roman" panose="02020603050405020304" pitchFamily="18" charset="0"/>
                <a:ea typeface="Times New Roman" panose="02020603050405020304" pitchFamily="18" charset="0"/>
              </a:rPr>
              <a:t> </a:t>
            </a:r>
            <a:r>
              <a:rPr lang="en-US" sz="1950" dirty="0" err="1">
                <a:latin typeface="Times New Roman" panose="02020603050405020304" pitchFamily="18" charset="0"/>
                <a:ea typeface="Times New Roman" panose="02020603050405020304" pitchFamily="18" charset="0"/>
              </a:rPr>
              <a:t>hoá</a:t>
            </a:r>
            <a:r>
              <a:rPr lang="en-US" sz="1950" dirty="0">
                <a:latin typeface="Times New Roman" panose="02020603050405020304" pitchFamily="18" charset="0"/>
                <a:ea typeface="Times New Roman" panose="02020603050405020304" pitchFamily="18" charset="0"/>
              </a:rPr>
              <a:t>.</a:t>
            </a:r>
            <a:endParaRPr lang="en-US" sz="1950" dirty="0"/>
          </a:p>
        </p:txBody>
      </p:sp>
      <p:sp>
        <p:nvSpPr>
          <p:cNvPr id="10" name="Rectangle 9"/>
          <p:cNvSpPr/>
          <p:nvPr/>
        </p:nvSpPr>
        <p:spPr>
          <a:xfrm>
            <a:off x="2738370" y="85267"/>
            <a:ext cx="2952476" cy="368755"/>
          </a:xfrm>
          <a:prstGeom prst="rect">
            <a:avLst/>
          </a:prstGeom>
        </p:spPr>
        <p:txBody>
          <a:bodyPr wrap="none">
            <a:spAutoFit/>
          </a:bodyPr>
          <a:lstStyle/>
          <a:p>
            <a:pPr marL="328613" marR="27146" indent="-4763" algn="ctr">
              <a:lnSpc>
                <a:spcPct val="107000"/>
              </a:lnSpc>
              <a:spcAft>
                <a:spcPts val="26"/>
              </a:spcAft>
            </a:pPr>
            <a:r>
              <a:rPr lang="en-US" sz="1800" b="1" kern="100" dirty="0">
                <a:latin typeface="Times New Roman" panose="02020603050405020304" pitchFamily="18" charset="0"/>
                <a:ea typeface="Times New Roman" panose="02020603050405020304" pitchFamily="18" charset="0"/>
              </a:rPr>
              <a:t>PHIẾU HỌC TẬP SỐ 1 </a:t>
            </a:r>
            <a:endParaRPr lang="en-US" sz="1800" kern="1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3441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52664" y="554647"/>
          <a:ext cx="4501515" cy="2017105"/>
        </p:xfrm>
        <a:graphic>
          <a:graphicData uri="http://schemas.openxmlformats.org/drawingml/2006/table">
            <a:tbl>
              <a:tblPr firstRow="1" firstCol="1" bandRow="1">
                <a:tableStyleId>{5C22544A-7EE6-4342-B048-85BDC9FD1C3A}</a:tableStyleId>
              </a:tblPr>
              <a:tblGrid>
                <a:gridCol w="1458110">
                  <a:extLst>
                    <a:ext uri="{9D8B030D-6E8A-4147-A177-3AD203B41FA5}">
                      <a16:colId xmlns:a16="http://schemas.microsoft.com/office/drawing/2014/main" val="1382576022"/>
                    </a:ext>
                  </a:extLst>
                </a:gridCol>
                <a:gridCol w="1423473">
                  <a:extLst>
                    <a:ext uri="{9D8B030D-6E8A-4147-A177-3AD203B41FA5}">
                      <a16:colId xmlns:a16="http://schemas.microsoft.com/office/drawing/2014/main" val="2312890956"/>
                    </a:ext>
                  </a:extLst>
                </a:gridCol>
                <a:gridCol w="1619932">
                  <a:extLst>
                    <a:ext uri="{9D8B030D-6E8A-4147-A177-3AD203B41FA5}">
                      <a16:colId xmlns:a16="http://schemas.microsoft.com/office/drawing/2014/main" val="3173079772"/>
                    </a:ext>
                  </a:extLst>
                </a:gridCol>
              </a:tblGrid>
              <a:tr h="1022333">
                <a:tc>
                  <a:txBody>
                    <a:bodyPr/>
                    <a:lstStyle/>
                    <a:p>
                      <a:pPr marL="80645" marR="11430" indent="-22225" algn="l">
                        <a:lnSpc>
                          <a:spcPct val="107000"/>
                        </a:lnSpc>
                        <a:spcAft>
                          <a:spcPts val="0"/>
                        </a:spcAft>
                      </a:pPr>
                      <a:r>
                        <a:rPr lang="en-US" sz="1400" kern="100" dirty="0" err="1">
                          <a:solidFill>
                            <a:schemeClr val="tx1"/>
                          </a:solidFill>
                          <a:effectLst/>
                          <a:latin typeface="Times New Roman" panose="02020603050405020304" pitchFamily="18" charset="0"/>
                          <a:cs typeface="Times New Roman" panose="02020603050405020304" pitchFamily="18" charset="0"/>
                        </a:rPr>
                        <a:t>Số</a:t>
                      </a:r>
                      <a:r>
                        <a:rPr lang="en-US" sz="1400" kern="100" dirty="0">
                          <a:solidFill>
                            <a:schemeClr val="tx1"/>
                          </a:solidFill>
                          <a:effectLst/>
                          <a:latin typeface="Times New Roman" panose="02020603050405020304" pitchFamily="18" charset="0"/>
                          <a:cs typeface="Times New Roman" panose="02020603050405020304" pitchFamily="18" charset="0"/>
                        </a:rPr>
                        <a:t> nucleotide </a:t>
                      </a:r>
                      <a:r>
                        <a:rPr lang="en-US" sz="1400" kern="100" dirty="0" err="1">
                          <a:solidFill>
                            <a:schemeClr val="tx1"/>
                          </a:solidFill>
                          <a:effectLst/>
                          <a:latin typeface="Times New Roman" panose="02020603050405020304" pitchFamily="18" charset="0"/>
                          <a:cs typeface="Times New Roman" panose="02020603050405020304" pitchFamily="18" charset="0"/>
                        </a:rPr>
                        <a:t>trong</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mã</a:t>
                      </a:r>
                      <a:r>
                        <a:rPr lang="en-US" sz="1400" kern="100" dirty="0">
                          <a:solidFill>
                            <a:schemeClr val="tx1"/>
                          </a:solidFill>
                          <a:effectLst/>
                          <a:latin typeface="Times New Roman" panose="02020603050405020304" pitchFamily="18" charset="0"/>
                          <a:cs typeface="Times New Roman" panose="02020603050405020304" pitchFamily="18" charset="0"/>
                        </a:rPr>
                        <a:t> (n)</a:t>
                      </a:r>
                      <a:endParaRPr lang="en-US" sz="1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nchor="ctr">
                    <a:solidFill>
                      <a:schemeClr val="accent4">
                        <a:lumMod val="60000"/>
                        <a:lumOff val="40000"/>
                      </a:schemeClr>
                    </a:solidFill>
                  </a:tcPr>
                </a:tc>
                <a:tc>
                  <a:txBody>
                    <a:bodyPr/>
                    <a:lstStyle/>
                    <a:p>
                      <a:pPr marL="267335" marR="136525" indent="-221615" algn="l">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Số loại mã có thể có</a:t>
                      </a:r>
                      <a:endParaRPr lang="en-US" sz="1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nchor="ctr">
                    <a:solidFill>
                      <a:schemeClr val="accent4">
                        <a:lumMod val="60000"/>
                        <a:lumOff val="40000"/>
                      </a:schemeClr>
                    </a:solidFill>
                  </a:tcPr>
                </a:tc>
                <a:tc>
                  <a:txBody>
                    <a:bodyPr/>
                    <a:lstStyle/>
                    <a:p>
                      <a:pPr marL="16510" marR="121920" indent="-16510" algn="l">
                        <a:lnSpc>
                          <a:spcPct val="115000"/>
                        </a:lnSpc>
                        <a:spcAft>
                          <a:spcPts val="0"/>
                        </a:spcAft>
                      </a:pPr>
                      <a:r>
                        <a:rPr lang="en-US" sz="1400" kern="100" dirty="0" err="1">
                          <a:solidFill>
                            <a:schemeClr val="tx1"/>
                          </a:solidFill>
                          <a:effectLst/>
                          <a:latin typeface="Times New Roman" panose="02020603050405020304" pitchFamily="18" charset="0"/>
                          <a:cs typeface="Times New Roman" panose="02020603050405020304" pitchFamily="18" charset="0"/>
                        </a:rPr>
                        <a:t>Số</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loại</a:t>
                      </a:r>
                      <a:r>
                        <a:rPr lang="en-US" sz="1400" kern="100" dirty="0">
                          <a:solidFill>
                            <a:schemeClr val="tx1"/>
                          </a:solidFill>
                          <a:effectLst/>
                          <a:latin typeface="Times New Roman" panose="02020603050405020304" pitchFamily="18" charset="0"/>
                          <a:cs typeface="Times New Roman" panose="02020603050405020304" pitchFamily="18" charset="0"/>
                        </a:rPr>
                        <a:t> amino acid </a:t>
                      </a:r>
                      <a:r>
                        <a:rPr lang="en-US" sz="1400" kern="100" dirty="0" err="1">
                          <a:solidFill>
                            <a:schemeClr val="tx1"/>
                          </a:solidFill>
                          <a:effectLst/>
                          <a:latin typeface="Times New Roman" panose="02020603050405020304" pitchFamily="18" charset="0"/>
                          <a:cs typeface="Times New Roman" panose="02020603050405020304" pitchFamily="18" charset="0"/>
                        </a:rPr>
                        <a:t>tối</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đa</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có</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thể</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được</a:t>
                      </a:r>
                      <a:r>
                        <a:rPr lang="en-US" sz="1400" kern="100" dirty="0">
                          <a:solidFill>
                            <a:schemeClr val="tx1"/>
                          </a:solidFill>
                          <a:effectLst/>
                          <a:latin typeface="Times New Roman" panose="02020603050405020304" pitchFamily="18" charset="0"/>
                          <a:cs typeface="Times New Roman" panose="02020603050405020304" pitchFamily="18" charset="0"/>
                        </a:rPr>
                        <a:t> </a:t>
                      </a:r>
                    </a:p>
                    <a:p>
                      <a:pPr marR="318770" algn="ctr">
                        <a:lnSpc>
                          <a:spcPct val="107000"/>
                        </a:lnSpc>
                        <a:spcAft>
                          <a:spcPts val="0"/>
                        </a:spcAft>
                      </a:pPr>
                      <a:r>
                        <a:rPr lang="en-US" sz="1400" kern="100" dirty="0" err="1">
                          <a:solidFill>
                            <a:schemeClr val="tx1"/>
                          </a:solidFill>
                          <a:effectLst/>
                          <a:latin typeface="Times New Roman" panose="02020603050405020304" pitchFamily="18" charset="0"/>
                          <a:cs typeface="Times New Roman" panose="02020603050405020304" pitchFamily="18" charset="0"/>
                        </a:rPr>
                        <a:t>mã</a:t>
                      </a:r>
                      <a:r>
                        <a:rPr lang="en-US" sz="1400" kern="100" dirty="0">
                          <a:solidFill>
                            <a:schemeClr val="tx1"/>
                          </a:solidFill>
                          <a:effectLst/>
                          <a:latin typeface="Times New Roman" panose="02020603050405020304" pitchFamily="18" charset="0"/>
                          <a:cs typeface="Times New Roman" panose="02020603050405020304" pitchFamily="18" charset="0"/>
                        </a:rPr>
                        <a:t> </a:t>
                      </a:r>
                      <a:r>
                        <a:rPr lang="en-US" sz="1400" kern="100" dirty="0" err="1">
                          <a:solidFill>
                            <a:schemeClr val="tx1"/>
                          </a:solidFill>
                          <a:effectLst/>
                          <a:latin typeface="Times New Roman" panose="02020603050405020304" pitchFamily="18" charset="0"/>
                          <a:cs typeface="Times New Roman" panose="02020603050405020304" pitchFamily="18" charset="0"/>
                        </a:rPr>
                        <a:t>hoá</a:t>
                      </a:r>
                      <a:endParaRPr lang="en-US" sz="1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extLst>
                  <a:ext uri="{0D108BD9-81ED-4DB2-BD59-A6C34878D82A}">
                    <a16:rowId xmlns:a16="http://schemas.microsoft.com/office/drawing/2014/main" val="3431430394"/>
                  </a:ext>
                </a:extLst>
              </a:tr>
              <a:tr h="248693">
                <a:tc>
                  <a:txBody>
                    <a:bodyPr/>
                    <a:lstStyle/>
                    <a:p>
                      <a:pPr marR="318770" algn="ctr">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1</a:t>
                      </a:r>
                      <a:endParaRPr lang="en-US" sz="1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tc>
                  <a:txBody>
                    <a:bodyPr/>
                    <a:lstStyle/>
                    <a:p>
                      <a:pPr marR="318770" algn="ctr">
                        <a:lnSpc>
                          <a:spcPct val="107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4 (4</a:t>
                      </a:r>
                      <a:r>
                        <a:rPr lang="en-US" sz="1400" kern="100" baseline="30000" dirty="0">
                          <a:solidFill>
                            <a:schemeClr val="tx1"/>
                          </a:solidFill>
                          <a:effectLst/>
                          <a:latin typeface="Times New Roman" panose="02020603050405020304" pitchFamily="18" charset="0"/>
                          <a:cs typeface="Times New Roman" panose="02020603050405020304" pitchFamily="18" charset="0"/>
                        </a:rPr>
                        <a:t>1</a:t>
                      </a:r>
                      <a:r>
                        <a:rPr lang="en-US" sz="1400" kern="100" dirty="0">
                          <a:solidFill>
                            <a:schemeClr val="tx1"/>
                          </a:solidFill>
                          <a:effectLst/>
                          <a:latin typeface="Times New Roman" panose="02020603050405020304" pitchFamily="18" charset="0"/>
                          <a:cs typeface="Times New Roman" panose="02020603050405020304" pitchFamily="18" charset="0"/>
                        </a:rPr>
                        <a:t>)</a:t>
                      </a:r>
                      <a:endParaRPr lang="en-US" sz="1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tc>
                  <a:txBody>
                    <a:bodyPr/>
                    <a:lstStyle/>
                    <a:p>
                      <a:pPr marR="318770" algn="ctr">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4</a:t>
                      </a:r>
                      <a:endParaRPr lang="en-US" sz="1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extLst>
                  <a:ext uri="{0D108BD9-81ED-4DB2-BD59-A6C34878D82A}">
                    <a16:rowId xmlns:a16="http://schemas.microsoft.com/office/drawing/2014/main" val="2377176530"/>
                  </a:ext>
                </a:extLst>
              </a:tr>
              <a:tr h="248693">
                <a:tc>
                  <a:txBody>
                    <a:bodyPr/>
                    <a:lstStyle/>
                    <a:p>
                      <a:pPr marR="318770" algn="ctr">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2</a:t>
                      </a:r>
                      <a:endParaRPr lang="en-US" sz="1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tc>
                  <a:txBody>
                    <a:bodyPr/>
                    <a:lstStyle/>
                    <a:p>
                      <a:pPr marR="318770" algn="ctr">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16 (4</a:t>
                      </a:r>
                      <a:r>
                        <a:rPr lang="en-US" sz="1400" kern="100" baseline="30000">
                          <a:solidFill>
                            <a:schemeClr val="tx1"/>
                          </a:solidFill>
                          <a:effectLst/>
                          <a:latin typeface="Times New Roman" panose="02020603050405020304" pitchFamily="18" charset="0"/>
                          <a:cs typeface="Times New Roman" panose="02020603050405020304" pitchFamily="18" charset="0"/>
                        </a:rPr>
                        <a:t>2</a:t>
                      </a:r>
                      <a:r>
                        <a:rPr lang="en-US" sz="1400" kern="100">
                          <a:solidFill>
                            <a:schemeClr val="tx1"/>
                          </a:solidFill>
                          <a:effectLst/>
                          <a:latin typeface="Times New Roman" panose="02020603050405020304" pitchFamily="18" charset="0"/>
                          <a:cs typeface="Times New Roman" panose="02020603050405020304" pitchFamily="18" charset="0"/>
                        </a:rPr>
                        <a:t>)</a:t>
                      </a:r>
                      <a:endParaRPr lang="en-US" sz="1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tc>
                  <a:txBody>
                    <a:bodyPr/>
                    <a:lstStyle/>
                    <a:p>
                      <a:pPr marR="318770" algn="ctr">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16</a:t>
                      </a:r>
                      <a:endParaRPr lang="en-US" sz="1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extLst>
                  <a:ext uri="{0D108BD9-81ED-4DB2-BD59-A6C34878D82A}">
                    <a16:rowId xmlns:a16="http://schemas.microsoft.com/office/drawing/2014/main" val="1840014066"/>
                  </a:ext>
                </a:extLst>
              </a:tr>
              <a:tr h="248693">
                <a:tc>
                  <a:txBody>
                    <a:bodyPr/>
                    <a:lstStyle/>
                    <a:p>
                      <a:pPr marR="318770" algn="ctr">
                        <a:lnSpc>
                          <a:spcPct val="107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3</a:t>
                      </a:r>
                      <a:endParaRPr lang="en-US" sz="1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tc>
                  <a:txBody>
                    <a:bodyPr/>
                    <a:lstStyle/>
                    <a:p>
                      <a:pPr marR="318770" algn="ctr">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64 (4</a:t>
                      </a:r>
                      <a:r>
                        <a:rPr lang="en-US" sz="1400" kern="100" baseline="30000">
                          <a:solidFill>
                            <a:schemeClr val="tx1"/>
                          </a:solidFill>
                          <a:effectLst/>
                          <a:latin typeface="Times New Roman" panose="02020603050405020304" pitchFamily="18" charset="0"/>
                          <a:cs typeface="Times New Roman" panose="02020603050405020304" pitchFamily="18" charset="0"/>
                        </a:rPr>
                        <a:t>3</a:t>
                      </a:r>
                      <a:r>
                        <a:rPr lang="en-US" sz="1400" kern="100">
                          <a:solidFill>
                            <a:schemeClr val="tx1"/>
                          </a:solidFill>
                          <a:effectLst/>
                          <a:latin typeface="Times New Roman" panose="02020603050405020304" pitchFamily="18" charset="0"/>
                          <a:cs typeface="Times New Roman" panose="02020603050405020304" pitchFamily="18" charset="0"/>
                        </a:rPr>
                        <a:t>)</a:t>
                      </a:r>
                      <a:endParaRPr lang="en-US" sz="1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tc>
                  <a:txBody>
                    <a:bodyPr/>
                    <a:lstStyle/>
                    <a:p>
                      <a:pPr marR="318770" algn="ctr">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64</a:t>
                      </a:r>
                      <a:endParaRPr lang="en-US" sz="1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extLst>
                  <a:ext uri="{0D108BD9-81ED-4DB2-BD59-A6C34878D82A}">
                    <a16:rowId xmlns:a16="http://schemas.microsoft.com/office/drawing/2014/main" val="2566849127"/>
                  </a:ext>
                </a:extLst>
              </a:tr>
              <a:tr h="248693">
                <a:tc>
                  <a:txBody>
                    <a:bodyPr/>
                    <a:lstStyle/>
                    <a:p>
                      <a:pPr marR="318770" algn="ctr">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4</a:t>
                      </a:r>
                      <a:endParaRPr lang="en-US" sz="1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tc>
                  <a:txBody>
                    <a:bodyPr/>
                    <a:lstStyle/>
                    <a:p>
                      <a:pPr marR="318770" algn="ctr">
                        <a:lnSpc>
                          <a:spcPct val="107000"/>
                        </a:lnSpc>
                        <a:spcAft>
                          <a:spcPts val="0"/>
                        </a:spcAft>
                      </a:pPr>
                      <a:r>
                        <a:rPr lang="en-US" sz="1400" kern="100">
                          <a:solidFill>
                            <a:schemeClr val="tx1"/>
                          </a:solidFill>
                          <a:effectLst/>
                          <a:latin typeface="Times New Roman" panose="02020603050405020304" pitchFamily="18" charset="0"/>
                          <a:cs typeface="Times New Roman" panose="02020603050405020304" pitchFamily="18" charset="0"/>
                        </a:rPr>
                        <a:t>256 (4</a:t>
                      </a:r>
                      <a:r>
                        <a:rPr lang="en-US" sz="1400" kern="100" baseline="30000">
                          <a:solidFill>
                            <a:schemeClr val="tx1"/>
                          </a:solidFill>
                          <a:effectLst/>
                          <a:latin typeface="Times New Roman" panose="02020603050405020304" pitchFamily="18" charset="0"/>
                          <a:cs typeface="Times New Roman" panose="02020603050405020304" pitchFamily="18" charset="0"/>
                        </a:rPr>
                        <a:t>4</a:t>
                      </a:r>
                      <a:r>
                        <a:rPr lang="en-US" sz="1400" kern="100">
                          <a:solidFill>
                            <a:schemeClr val="tx1"/>
                          </a:solidFill>
                          <a:effectLst/>
                          <a:latin typeface="Times New Roman" panose="02020603050405020304" pitchFamily="18" charset="0"/>
                          <a:cs typeface="Times New Roman" panose="02020603050405020304" pitchFamily="18" charset="0"/>
                        </a:rPr>
                        <a:t>)</a:t>
                      </a:r>
                      <a:endParaRPr lang="en-US" sz="1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tc>
                  <a:txBody>
                    <a:bodyPr/>
                    <a:lstStyle/>
                    <a:p>
                      <a:pPr marR="318770" algn="ctr">
                        <a:lnSpc>
                          <a:spcPct val="107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256</a:t>
                      </a:r>
                      <a:endParaRPr lang="en-US" sz="14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1933" marR="54769" marT="22860" marB="0">
                    <a:solidFill>
                      <a:schemeClr val="accent4">
                        <a:lumMod val="60000"/>
                        <a:lumOff val="40000"/>
                      </a:schemeClr>
                    </a:solidFill>
                  </a:tcPr>
                </a:tc>
                <a:extLst>
                  <a:ext uri="{0D108BD9-81ED-4DB2-BD59-A6C34878D82A}">
                    <a16:rowId xmlns:a16="http://schemas.microsoft.com/office/drawing/2014/main" val="2505759076"/>
                  </a:ext>
                </a:extLst>
              </a:tr>
            </a:tbl>
          </a:graphicData>
        </a:graphic>
      </p:graphicFrame>
      <p:sp>
        <p:nvSpPr>
          <p:cNvPr id="5" name="Rectangle 4"/>
          <p:cNvSpPr/>
          <p:nvPr/>
        </p:nvSpPr>
        <p:spPr>
          <a:xfrm>
            <a:off x="2301379" y="95734"/>
            <a:ext cx="3731342" cy="357214"/>
          </a:xfrm>
          <a:prstGeom prst="rect">
            <a:avLst/>
          </a:prstGeom>
        </p:spPr>
        <p:txBody>
          <a:bodyPr wrap="none">
            <a:spAutoFit/>
          </a:bodyPr>
          <a:lstStyle/>
          <a:p>
            <a:pPr marL="328613" marR="27146" indent="-4763" algn="ctr">
              <a:lnSpc>
                <a:spcPct val="107000"/>
              </a:lnSpc>
              <a:spcAft>
                <a:spcPts val="26"/>
              </a:spcAft>
            </a:pPr>
            <a:r>
              <a:rPr lang="en-US" sz="1725" b="1" kern="100" dirty="0">
                <a:latin typeface="Times New Roman" panose="02020603050405020304" pitchFamily="18" charset="0"/>
                <a:ea typeface="Times New Roman" panose="02020603050405020304" pitchFamily="18" charset="0"/>
              </a:rPr>
              <a:t>ĐÁP ÁN PHIẾU HỌC TẬP SỐ 1 </a:t>
            </a:r>
            <a:endParaRPr lang="en-US" sz="1725" kern="100" dirty="0">
              <a:latin typeface="Times New Roman" panose="02020603050405020304" pitchFamily="18" charset="0"/>
              <a:ea typeface="Times New Roman" panose="02020603050405020304" pitchFamily="18" charset="0"/>
            </a:endParaRPr>
          </a:p>
        </p:txBody>
      </p:sp>
      <p:sp>
        <p:nvSpPr>
          <p:cNvPr id="6" name="Rectangle 5"/>
          <p:cNvSpPr/>
          <p:nvPr/>
        </p:nvSpPr>
        <p:spPr>
          <a:xfrm>
            <a:off x="280851" y="2792513"/>
            <a:ext cx="8559540" cy="2012218"/>
          </a:xfrm>
          <a:prstGeom prst="rect">
            <a:avLst/>
          </a:prstGeom>
        </p:spPr>
        <p:txBody>
          <a:bodyPr wrap="square">
            <a:spAutoFit/>
          </a:bodyPr>
          <a:lstStyle/>
          <a:p>
            <a:pPr marR="13811" algn="just" fontAlgn="base">
              <a:lnSpc>
                <a:spcPct val="110000"/>
              </a:lnSpc>
              <a:spcAft>
                <a:spcPts val="319"/>
              </a:spcAft>
              <a:buClr>
                <a:srgbClr val="181717"/>
              </a:buClr>
              <a:buSzPts val="1250"/>
            </a:pP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2.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Nếu</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tế</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bào</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xu</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tối</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đa</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sinh</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thì</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mã</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di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875" dirty="0" err="1">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gồm</a:t>
            </a:r>
            <a:r>
              <a:rPr lang="en-US" sz="1875"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3 nucleotide.</a:t>
            </a:r>
          </a:p>
          <a:p>
            <a:pPr marR="27146">
              <a:lnSpc>
                <a:spcPct val="110000"/>
              </a:lnSpc>
              <a:spcAft>
                <a:spcPts val="319"/>
              </a:spcAft>
            </a:pPr>
            <a:r>
              <a:rPr lang="en-US" sz="1875"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Có</a:t>
            </a:r>
            <a:r>
              <a:rPr lang="en-US" sz="1875" dirty="0">
                <a:latin typeface="Times New Roman" panose="02020603050405020304" pitchFamily="18" charset="0"/>
                <a:ea typeface="Calibri" panose="020F0502020204030204" pitchFamily="34" charset="0"/>
                <a:cs typeface="Times New Roman" panose="02020603050405020304" pitchFamily="18" charset="0"/>
              </a:rPr>
              <a:t> 20 </a:t>
            </a:r>
            <a:r>
              <a:rPr lang="en-US" sz="1875"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1875" dirty="0">
                <a:latin typeface="Times New Roman" panose="02020603050405020304" pitchFamily="18" charset="0"/>
                <a:ea typeface="Calibri" panose="020F0502020204030204" pitchFamily="34" charset="0"/>
                <a:cs typeface="Times New Roman" panose="02020603050405020304" pitchFamily="18" charset="0"/>
              </a:rPr>
              <a:t> amino acid, </a:t>
            </a:r>
            <a:r>
              <a:rPr lang="en-US" sz="1875" dirty="0" err="1">
                <a:latin typeface="Times New Roman" panose="02020603050405020304" pitchFamily="18" charset="0"/>
                <a:ea typeface="Calibri" panose="020F0502020204030204" pitchFamily="34" charset="0"/>
                <a:cs typeface="Times New Roman" panose="02020603050405020304" pitchFamily="18" charset="0"/>
              </a:rPr>
              <a:t>vậy</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cần</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có</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ít</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1875" dirty="0">
                <a:latin typeface="Times New Roman" panose="02020603050405020304" pitchFamily="18" charset="0"/>
                <a:ea typeface="Calibri" panose="020F0502020204030204" pitchFamily="34" charset="0"/>
                <a:cs typeface="Times New Roman" panose="02020603050405020304" pitchFamily="18" charset="0"/>
              </a:rPr>
              <a:t> 20 </a:t>
            </a:r>
            <a:r>
              <a:rPr lang="en-US" sz="1875"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mã</a:t>
            </a:r>
            <a:r>
              <a:rPr lang="en-US" sz="1875" dirty="0">
                <a:latin typeface="Times New Roman" panose="02020603050405020304" pitchFamily="18" charset="0"/>
                <a:ea typeface="Calibri" panose="020F0502020204030204" pitchFamily="34" charset="0"/>
                <a:cs typeface="Times New Roman" panose="02020603050405020304" pitchFamily="18" charset="0"/>
              </a:rPr>
              <a:t> di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mã</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hoá</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nếu</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mỗi</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mã</a:t>
            </a:r>
            <a:r>
              <a:rPr lang="en-US" sz="1875" dirty="0">
                <a:latin typeface="Times New Roman" panose="02020603050405020304" pitchFamily="18" charset="0"/>
                <a:ea typeface="Calibri" panose="020F0502020204030204" pitchFamily="34" charset="0"/>
                <a:cs typeface="Times New Roman" panose="02020603050405020304" pitchFamily="18" charset="0"/>
              </a:rPr>
              <a:t> di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mã</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hoá</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một</a:t>
            </a:r>
            <a:r>
              <a:rPr lang="en-US" sz="1875" dirty="0">
                <a:latin typeface="Times New Roman" panose="02020603050405020304" pitchFamily="18" charset="0"/>
                <a:ea typeface="Calibri" panose="020F0502020204030204" pitchFamily="34" charset="0"/>
                <a:cs typeface="Times New Roman" panose="02020603050405020304" pitchFamily="18" charset="0"/>
              </a:rPr>
              <a:t> amino acid), </a:t>
            </a:r>
            <a:r>
              <a:rPr lang="en-US" sz="1875" dirty="0" err="1">
                <a:latin typeface="Times New Roman" panose="02020603050405020304" pitchFamily="18" charset="0"/>
                <a:ea typeface="Calibri" panose="020F0502020204030204" pitchFamily="34" charset="0"/>
                <a:cs typeface="Times New Roman" panose="02020603050405020304" pitchFamily="18" charset="0"/>
              </a:rPr>
              <a:t>vậy</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số</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mã</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tìm</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trên</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thì</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chỉ</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có</a:t>
            </a:r>
            <a:r>
              <a:rPr lang="en-US" sz="1875" dirty="0">
                <a:latin typeface="Times New Roman" panose="02020603050405020304" pitchFamily="18" charset="0"/>
                <a:ea typeface="Calibri" panose="020F0502020204030204" pitchFamily="34" charset="0"/>
                <a:cs typeface="Times New Roman" panose="02020603050405020304" pitchFamily="18" charset="0"/>
              </a:rPr>
              <a:t> 64 </a:t>
            </a:r>
            <a:r>
              <a:rPr lang="en-US" sz="1875" dirty="0" err="1">
                <a:latin typeface="Times New Roman" panose="02020603050405020304" pitchFamily="18" charset="0"/>
                <a:ea typeface="Calibri" panose="020F0502020204030204" pitchFamily="34" charset="0"/>
                <a:cs typeface="Times New Roman" panose="02020603050405020304" pitchFamily="18" charset="0"/>
              </a:rPr>
              <a:t>và</a:t>
            </a:r>
            <a:r>
              <a:rPr lang="en-US" sz="1875" dirty="0">
                <a:latin typeface="Times New Roman" panose="02020603050405020304" pitchFamily="18" charset="0"/>
                <a:ea typeface="Calibri" panose="020F0502020204030204" pitchFamily="34" charset="0"/>
                <a:cs typeface="Times New Roman" panose="02020603050405020304" pitchFamily="18" charset="0"/>
              </a:rPr>
              <a:t> 256 </a:t>
            </a:r>
            <a:r>
              <a:rPr lang="en-US" sz="1875" dirty="0" err="1">
                <a:latin typeface="Times New Roman" panose="02020603050405020304" pitchFamily="18" charset="0"/>
                <a:ea typeface="Calibri" panose="020F0502020204030204" pitchFamily="34" charset="0"/>
                <a:cs typeface="Times New Roman" panose="02020603050405020304" pitchFamily="18" charset="0"/>
              </a:rPr>
              <a:t>mã</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là</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thoả</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mãn</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Tuy</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tế</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bào</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có</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xu</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kiệm</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tối</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đa</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nên</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số</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mã</a:t>
            </a:r>
            <a:r>
              <a:rPr lang="en-US" sz="1875" dirty="0">
                <a:latin typeface="Times New Roman" panose="02020603050405020304" pitchFamily="18" charset="0"/>
                <a:ea typeface="Calibri" panose="020F0502020204030204" pitchFamily="34" charset="0"/>
                <a:cs typeface="Times New Roman" panose="02020603050405020304" pitchFamily="18" charset="0"/>
              </a:rPr>
              <a:t> di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phù</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hợp</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là</a:t>
            </a:r>
            <a:r>
              <a:rPr lang="en-US" sz="1875" dirty="0">
                <a:latin typeface="Times New Roman" panose="02020603050405020304" pitchFamily="18" charset="0"/>
                <a:ea typeface="Calibri" panose="020F0502020204030204" pitchFamily="34" charset="0"/>
                <a:cs typeface="Times New Roman" panose="02020603050405020304" pitchFamily="18" charset="0"/>
              </a:rPr>
              <a:t> 64,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ứng</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mỗi</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mã</a:t>
            </a:r>
            <a:r>
              <a:rPr lang="en-US" sz="1875" dirty="0">
                <a:latin typeface="Times New Roman" panose="02020603050405020304" pitchFamily="18" charset="0"/>
                <a:ea typeface="Calibri" panose="020F0502020204030204" pitchFamily="34" charset="0"/>
                <a:cs typeface="Times New Roman" panose="02020603050405020304" pitchFamily="18" charset="0"/>
              </a:rPr>
              <a:t> di </a:t>
            </a:r>
            <a:r>
              <a:rPr lang="en-US" sz="1875"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1875" dirty="0">
                <a:latin typeface="Times New Roman" panose="02020603050405020304" pitchFamily="18" charset="0"/>
                <a:ea typeface="Calibri" panose="020F0502020204030204" pitchFamily="34" charset="0"/>
                <a:cs typeface="Times New Roman" panose="02020603050405020304" pitchFamily="18" charset="0"/>
              </a:rPr>
              <a:t> </a:t>
            </a:r>
            <a:r>
              <a:rPr lang="en-US" sz="1875" dirty="0" err="1">
                <a:latin typeface="Times New Roman" panose="02020603050405020304" pitchFamily="18" charset="0"/>
                <a:ea typeface="Calibri" panose="020F0502020204030204" pitchFamily="34" charset="0"/>
                <a:cs typeface="Times New Roman" panose="02020603050405020304" pitchFamily="18" charset="0"/>
              </a:rPr>
              <a:t>có</a:t>
            </a:r>
            <a:r>
              <a:rPr lang="en-US" sz="1875" dirty="0">
                <a:latin typeface="Times New Roman" panose="02020603050405020304" pitchFamily="18" charset="0"/>
                <a:ea typeface="Calibri" panose="020F0502020204030204" pitchFamily="34" charset="0"/>
                <a:cs typeface="Times New Roman" panose="02020603050405020304" pitchFamily="18" charset="0"/>
              </a:rPr>
              <a:t> 3 nucleotide.</a:t>
            </a:r>
          </a:p>
        </p:txBody>
      </p:sp>
      <p:sp>
        <p:nvSpPr>
          <p:cNvPr id="7" name="Rectangle 6"/>
          <p:cNvSpPr/>
          <p:nvPr/>
        </p:nvSpPr>
        <p:spPr>
          <a:xfrm>
            <a:off x="5004196" y="846651"/>
            <a:ext cx="3957638" cy="1535036"/>
          </a:xfrm>
          <a:prstGeom prst="rect">
            <a:avLst/>
          </a:prstGeom>
        </p:spPr>
        <p:txBody>
          <a:bodyPr wrap="square">
            <a:spAutoFit/>
          </a:bodyPr>
          <a:lstStyle/>
          <a:p>
            <a:pPr algn="just"/>
            <a:r>
              <a:rPr lang="en-US" sz="1875" dirty="0">
                <a:latin typeface="Times New Roman" panose="02020603050405020304" pitchFamily="18" charset="0"/>
                <a:ea typeface="Calibri" panose="020F0502020204030204" pitchFamily="34" charset="0"/>
              </a:rPr>
              <a:t>3. </a:t>
            </a:r>
            <a:r>
              <a:rPr lang="en-US" sz="1875" dirty="0" err="1">
                <a:latin typeface="Times New Roman" panose="02020603050405020304" pitchFamily="18" charset="0"/>
                <a:ea typeface="Calibri" panose="020F0502020204030204" pitchFamily="34" charset="0"/>
              </a:rPr>
              <a:t>Mã</a:t>
            </a:r>
            <a:r>
              <a:rPr lang="en-US" sz="1875" dirty="0">
                <a:latin typeface="Times New Roman" panose="02020603050405020304" pitchFamily="18" charset="0"/>
                <a:ea typeface="Calibri" panose="020F0502020204030204" pitchFamily="34" charset="0"/>
              </a:rPr>
              <a:t> di </a:t>
            </a:r>
            <a:r>
              <a:rPr lang="en-US" sz="1875" dirty="0" err="1">
                <a:latin typeface="Times New Roman" panose="02020603050405020304" pitchFamily="18" charset="0"/>
                <a:ea typeface="Calibri" panose="020F0502020204030204" pitchFamily="34" charset="0"/>
              </a:rPr>
              <a:t>truyền</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là</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mật</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mã</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sinh</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học</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quy</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định</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thông</a:t>
            </a:r>
            <a:r>
              <a:rPr lang="en-US" sz="1875" dirty="0">
                <a:latin typeface="Times New Roman" panose="02020603050405020304" pitchFamily="18" charset="0"/>
                <a:ea typeface="Calibri" panose="020F0502020204030204" pitchFamily="34" charset="0"/>
              </a:rPr>
              <a:t> tin </a:t>
            </a:r>
            <a:r>
              <a:rPr lang="en-US" sz="1875" dirty="0" err="1">
                <a:latin typeface="Times New Roman" panose="02020603050405020304" pitchFamily="18" charset="0"/>
                <a:ea typeface="Calibri" panose="020F0502020204030204" pitchFamily="34" charset="0"/>
              </a:rPr>
              <a:t>về</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trình</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tự</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các</a:t>
            </a:r>
            <a:r>
              <a:rPr lang="en-US" sz="1875" dirty="0">
                <a:latin typeface="Times New Roman" panose="02020603050405020304" pitchFamily="18" charset="0"/>
                <a:ea typeface="Calibri" panose="020F0502020204030204" pitchFamily="34" charset="0"/>
              </a:rPr>
              <a:t> amino acid </a:t>
            </a:r>
            <a:r>
              <a:rPr lang="en-US" sz="1875" dirty="0" err="1">
                <a:latin typeface="Times New Roman" panose="02020603050405020304" pitchFamily="18" charset="0"/>
                <a:ea typeface="Calibri" panose="020F0502020204030204" pitchFamily="34" charset="0"/>
              </a:rPr>
              <a:t>trên</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chuỗi</a:t>
            </a:r>
            <a:r>
              <a:rPr lang="en-US" sz="1875" dirty="0">
                <a:latin typeface="Times New Roman" panose="02020603050405020304" pitchFamily="18" charset="0"/>
                <a:ea typeface="Calibri" panose="020F0502020204030204" pitchFamily="34" charset="0"/>
              </a:rPr>
              <a:t> polypeptide </a:t>
            </a:r>
            <a:r>
              <a:rPr lang="en-US" sz="1875" dirty="0" err="1">
                <a:latin typeface="Times New Roman" panose="02020603050405020304" pitchFamily="18" charset="0"/>
                <a:ea typeface="Calibri" panose="020F0502020204030204" pitchFamily="34" charset="0"/>
              </a:rPr>
              <a:t>được</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mã</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hoá</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bằng</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trình</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tự</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các</a:t>
            </a:r>
            <a:r>
              <a:rPr lang="en-US" sz="1875" dirty="0">
                <a:latin typeface="Times New Roman" panose="02020603050405020304" pitchFamily="18" charset="0"/>
                <a:ea typeface="Calibri" panose="020F0502020204030204" pitchFamily="34" charset="0"/>
              </a:rPr>
              <a:t> nucleotide </a:t>
            </a:r>
            <a:r>
              <a:rPr lang="en-US" sz="1875" dirty="0" err="1">
                <a:latin typeface="Times New Roman" panose="02020603050405020304" pitchFamily="18" charset="0"/>
                <a:ea typeface="Calibri" panose="020F0502020204030204" pitchFamily="34" charset="0"/>
              </a:rPr>
              <a:t>trên</a:t>
            </a:r>
            <a:r>
              <a:rPr lang="en-US" sz="1875" dirty="0">
                <a:latin typeface="Times New Roman" panose="02020603050405020304" pitchFamily="18" charset="0"/>
                <a:ea typeface="Calibri" panose="020F0502020204030204" pitchFamily="34" charset="0"/>
              </a:rPr>
              <a:t> gene, qua </a:t>
            </a:r>
            <a:r>
              <a:rPr lang="en-US" sz="1875" dirty="0" err="1">
                <a:latin typeface="Times New Roman" panose="02020603050405020304" pitchFamily="18" charset="0"/>
                <a:ea typeface="Calibri" panose="020F0502020204030204" pitchFamily="34" charset="0"/>
              </a:rPr>
              <a:t>phân</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tử</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trung</a:t>
            </a:r>
            <a:r>
              <a:rPr lang="en-US" sz="1875" dirty="0">
                <a:latin typeface="Times New Roman" panose="02020603050405020304" pitchFamily="18" charset="0"/>
                <a:ea typeface="Calibri" panose="020F0502020204030204" pitchFamily="34" charset="0"/>
              </a:rPr>
              <a:t> </a:t>
            </a:r>
            <a:r>
              <a:rPr lang="en-US" sz="1875" dirty="0" err="1">
                <a:latin typeface="Times New Roman" panose="02020603050405020304" pitchFamily="18" charset="0"/>
                <a:ea typeface="Calibri" panose="020F0502020204030204" pitchFamily="34" charset="0"/>
              </a:rPr>
              <a:t>gian</a:t>
            </a:r>
            <a:r>
              <a:rPr lang="en-US" sz="1875" dirty="0">
                <a:latin typeface="Times New Roman" panose="02020603050405020304" pitchFamily="18" charset="0"/>
                <a:ea typeface="Calibri" panose="020F0502020204030204" pitchFamily="34" charset="0"/>
              </a:rPr>
              <a:t> mRNA. </a:t>
            </a:r>
            <a:endParaRPr lang="en-US" sz="1875" dirty="0"/>
          </a:p>
        </p:txBody>
      </p:sp>
    </p:spTree>
    <p:extLst>
      <p:ext uri="{BB962C8B-B14F-4D97-AF65-F5344CB8AC3E}">
        <p14:creationId xmlns:p14="http://schemas.microsoft.com/office/powerpoint/2010/main" val="122213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AD356D-6870-27A5-306F-A82285442ED5}"/>
              </a:ext>
            </a:extLst>
          </p:cNvPr>
          <p:cNvSpPr/>
          <p:nvPr/>
        </p:nvSpPr>
        <p:spPr>
          <a:xfrm>
            <a:off x="838200" y="2694716"/>
            <a:ext cx="7440820" cy="493776"/>
          </a:xfrm>
          <a:prstGeom prst="rect">
            <a:avLst/>
          </a:prstGeom>
          <a:solidFill>
            <a:srgbClr val="E6D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55245D27-9EE8-3305-C6FD-7594143E0C0F}"/>
              </a:ext>
            </a:extLst>
          </p:cNvPr>
          <p:cNvPicPr>
            <a:picLocks noChangeAspect="1"/>
          </p:cNvPicPr>
          <p:nvPr/>
        </p:nvPicPr>
        <p:blipFill rotWithShape="1">
          <a:blip r:embed="rId3">
            <a:alphaModFix amt="50000"/>
          </a:blip>
          <a:srcRect l="10038" t="11600" r="9655" b="15389"/>
          <a:stretch/>
        </p:blipFill>
        <p:spPr>
          <a:xfrm>
            <a:off x="0" y="0"/>
            <a:ext cx="9144000" cy="5143500"/>
          </a:xfrm>
          <a:prstGeom prst="rect">
            <a:avLst/>
          </a:prstGeom>
        </p:spPr>
      </p:pic>
      <p:sp>
        <p:nvSpPr>
          <p:cNvPr id="36" name="Freeform 2">
            <a:extLst>
              <a:ext uri="{FF2B5EF4-FFF2-40B4-BE49-F238E27FC236}">
                <a16:creationId xmlns:a16="http://schemas.microsoft.com/office/drawing/2014/main" id="{07900D0D-0363-A33B-1FDA-F422DEFB8BA7}"/>
              </a:ext>
            </a:extLst>
          </p:cNvPr>
          <p:cNvSpPr/>
          <p:nvPr/>
        </p:nvSpPr>
        <p:spPr>
          <a:xfrm rot="-5400000">
            <a:off x="4236853" y="750276"/>
            <a:ext cx="800837" cy="7283497"/>
          </a:xfrm>
          <a:prstGeom prst="roundRect">
            <a:avLst>
              <a:gd name="adj" fmla="val 17778"/>
            </a:avLst>
          </a:prstGeom>
          <a: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l="-83333" r="-83333"/>
            </a:stretch>
          </a:blipFill>
        </p:spPr>
      </p:sp>
      <p:sp>
        <p:nvSpPr>
          <p:cNvPr id="37" name="Freeform 2">
            <a:extLst>
              <a:ext uri="{FF2B5EF4-FFF2-40B4-BE49-F238E27FC236}">
                <a16:creationId xmlns:a16="http://schemas.microsoft.com/office/drawing/2014/main" id="{529B8B18-8486-6476-042E-576CDEBE9F27}"/>
              </a:ext>
            </a:extLst>
          </p:cNvPr>
          <p:cNvSpPr/>
          <p:nvPr/>
        </p:nvSpPr>
        <p:spPr>
          <a:xfrm rot="-5400000">
            <a:off x="4145551" y="664555"/>
            <a:ext cx="849093" cy="7254284"/>
          </a:xfrm>
          <a:prstGeom prst="roundRect">
            <a:avLst>
              <a:gd name="adj" fmla="val 17778"/>
            </a:avLst>
          </a:prstGeom>
          <a:solidFill>
            <a:srgbClr val="FCF8E8"/>
          </a:solidFill>
        </p:spPr>
      </p:sp>
      <p:sp>
        <p:nvSpPr>
          <p:cNvPr id="3" name="TextBox 3"/>
          <p:cNvSpPr txBox="1"/>
          <p:nvPr/>
        </p:nvSpPr>
        <p:spPr>
          <a:xfrm>
            <a:off x="389225" y="169265"/>
            <a:ext cx="6011575" cy="691984"/>
          </a:xfrm>
          <a:prstGeom prst="rect">
            <a:avLst/>
          </a:prstGeom>
        </p:spPr>
        <p:txBody>
          <a:bodyPr wrap="square" lIns="0" tIns="0" rIns="0" bIns="0" rtlCol="0" anchor="t">
            <a:spAutoFit/>
          </a:bodyPr>
          <a:lstStyle/>
          <a:p>
            <a:pPr>
              <a:lnSpc>
                <a:spcPts val="6160"/>
              </a:lnSpc>
            </a:pPr>
            <a:r>
              <a:rPr lang="en-US" sz="4400">
                <a:solidFill>
                  <a:srgbClr val="023276"/>
                </a:solidFill>
                <a:latin typeface="#9Slide03 Bebas Neue ZSmall" panose="020B0606020202050201" pitchFamily="34" charset="0"/>
              </a:rPr>
              <a:t>I. Mã di truyền là gì?</a:t>
            </a:r>
          </a:p>
        </p:txBody>
      </p:sp>
      <p:sp>
        <p:nvSpPr>
          <p:cNvPr id="32" name="TextBox 3">
            <a:extLst>
              <a:ext uri="{FF2B5EF4-FFF2-40B4-BE49-F238E27FC236}">
                <a16:creationId xmlns:a16="http://schemas.microsoft.com/office/drawing/2014/main" id="{4251CAEA-A2BA-D705-CABB-3A05A2294149}"/>
              </a:ext>
            </a:extLst>
          </p:cNvPr>
          <p:cNvSpPr txBox="1"/>
          <p:nvPr/>
        </p:nvSpPr>
        <p:spPr>
          <a:xfrm>
            <a:off x="1407087" y="4050344"/>
            <a:ext cx="6666308" cy="553998"/>
          </a:xfrm>
          <a:prstGeom prst="rect">
            <a:avLst/>
          </a:prstGeom>
        </p:spPr>
        <p:txBody>
          <a:bodyPr wrap="square" lIns="0" tIns="0" rIns="0" bIns="0" rtlCol="0" anchor="t">
            <a:spAutoFit/>
          </a:bodyPr>
          <a:lstStyle/>
          <a:p>
            <a:pPr algn="just"/>
            <a:r>
              <a:rPr lang="en-US" sz="1800">
                <a:latin typeface="#9Slide03 Noto Sans" panose="020B0502040504020204" pitchFamily="34" charset="0"/>
                <a:ea typeface="#9Slide03 Noto Sans" panose="020B0502040504020204" pitchFamily="34" charset="0"/>
                <a:cs typeface="#9Slide03 Noto Sans" panose="020B0502040504020204" pitchFamily="34" charset="0"/>
              </a:rPr>
              <a:t>Tế bào chỉ có tối đa 20 loại amino acid thì mã di truyền nên gồm bao nhiêu nucleotide là tối ưu nhất?</a:t>
            </a:r>
          </a:p>
        </p:txBody>
      </p:sp>
      <p:graphicFrame>
        <p:nvGraphicFramePr>
          <p:cNvPr id="2" name="Table 3">
            <a:extLst>
              <a:ext uri="{FF2B5EF4-FFF2-40B4-BE49-F238E27FC236}">
                <a16:creationId xmlns:a16="http://schemas.microsoft.com/office/drawing/2014/main" id="{87307CFC-CD55-09CC-9B2E-AD7B689793DA}"/>
              </a:ext>
            </a:extLst>
          </p:cNvPr>
          <p:cNvGraphicFramePr>
            <a:graphicFrameLocks noGrp="1"/>
          </p:cNvGraphicFramePr>
          <p:nvPr>
            <p:extLst>
              <p:ext uri="{D42A27DB-BD31-4B8C-83A1-F6EECF244321}">
                <p14:modId xmlns:p14="http://schemas.microsoft.com/office/powerpoint/2010/main" val="3752244272"/>
              </p:ext>
            </p:extLst>
          </p:nvPr>
        </p:nvGraphicFramePr>
        <p:xfrm>
          <a:off x="838200" y="1047750"/>
          <a:ext cx="7440820" cy="2651760"/>
        </p:xfrm>
        <a:graphic>
          <a:graphicData uri="http://schemas.openxmlformats.org/drawingml/2006/table">
            <a:tbl>
              <a:tblPr firstRow="1" bandRow="1">
                <a:tableStyleId>{5940675A-B579-460E-94D1-54222C63F5DA}</a:tableStyleId>
              </a:tblPr>
              <a:tblGrid>
                <a:gridCol w="2435226">
                  <a:extLst>
                    <a:ext uri="{9D8B030D-6E8A-4147-A177-3AD203B41FA5}">
                      <a16:colId xmlns:a16="http://schemas.microsoft.com/office/drawing/2014/main" val="2509232953"/>
                    </a:ext>
                  </a:extLst>
                </a:gridCol>
                <a:gridCol w="2305989">
                  <a:extLst>
                    <a:ext uri="{9D8B030D-6E8A-4147-A177-3AD203B41FA5}">
                      <a16:colId xmlns:a16="http://schemas.microsoft.com/office/drawing/2014/main" val="2884594864"/>
                    </a:ext>
                  </a:extLst>
                </a:gridCol>
                <a:gridCol w="2699605">
                  <a:extLst>
                    <a:ext uri="{9D8B030D-6E8A-4147-A177-3AD203B41FA5}">
                      <a16:colId xmlns:a16="http://schemas.microsoft.com/office/drawing/2014/main" val="2734703306"/>
                    </a:ext>
                  </a:extLst>
                </a:gridCol>
              </a:tblGrid>
              <a:tr h="502920">
                <a:tc>
                  <a:txBody>
                    <a:bodyPr/>
                    <a:lstStyle/>
                    <a:p>
                      <a:pPr algn="ctr">
                        <a:lnSpc>
                          <a:spcPct val="100000"/>
                        </a:lnSpc>
                        <a:spcBef>
                          <a:spcPts val="0"/>
                        </a:spcBef>
                        <a:spcAft>
                          <a:spcPts val="0"/>
                        </a:spcAft>
                      </a:pPr>
                      <a:r>
                        <a:rPr lang="en-US" sz="1800" b="0">
                          <a:solidFill>
                            <a:schemeClr val="tx1"/>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Mã di truyền gồm</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solidFill>
                      <a:srgbClr val="E6D6C3"/>
                    </a:solidFill>
                  </a:tcPr>
                </a:tc>
                <a:tc>
                  <a:txBody>
                    <a:bodyPr/>
                    <a:lstStyle/>
                    <a:p>
                      <a:pPr algn="ctr">
                        <a:lnSpc>
                          <a:spcPct val="100000"/>
                        </a:lnSpc>
                        <a:spcBef>
                          <a:spcPts val="0"/>
                        </a:spcBef>
                        <a:spcAft>
                          <a:spcPts val="0"/>
                        </a:spcAft>
                      </a:pPr>
                      <a:r>
                        <a:rPr lang="en-US" sz="1800" b="0">
                          <a:solidFill>
                            <a:schemeClr val="tx1"/>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Số bộ mã có thể có</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solidFill>
                      <a:srgbClr val="E6D6C3"/>
                    </a:solidFill>
                  </a:tcPr>
                </a:tc>
                <a:tc>
                  <a:txBody>
                    <a:bodyPr/>
                    <a:lstStyle/>
                    <a:p>
                      <a:pPr algn="ctr">
                        <a:lnSpc>
                          <a:spcPct val="100000"/>
                        </a:lnSpc>
                        <a:spcBef>
                          <a:spcPts val="0"/>
                        </a:spcBef>
                        <a:spcAft>
                          <a:spcPts val="0"/>
                        </a:spcAft>
                      </a:pPr>
                      <a:r>
                        <a:rPr lang="en-US" sz="1800" b="0">
                          <a:solidFill>
                            <a:schemeClr val="tx1"/>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Số loại amino acid </a:t>
                      </a:r>
                    </a:p>
                    <a:p>
                      <a:pPr algn="ctr">
                        <a:lnSpc>
                          <a:spcPct val="100000"/>
                        </a:lnSpc>
                        <a:spcBef>
                          <a:spcPts val="0"/>
                        </a:spcBef>
                        <a:spcAft>
                          <a:spcPts val="0"/>
                        </a:spcAft>
                      </a:pPr>
                      <a:r>
                        <a:rPr lang="en-US" sz="1800" b="0">
                          <a:solidFill>
                            <a:schemeClr val="tx1"/>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tối đa có thể mã hóa</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solidFill>
                      <a:srgbClr val="E6D6C3"/>
                    </a:solidFill>
                  </a:tcPr>
                </a:tc>
                <a:extLst>
                  <a:ext uri="{0D108BD9-81ED-4DB2-BD59-A6C34878D82A}">
                    <a16:rowId xmlns:a16="http://schemas.microsoft.com/office/drawing/2014/main" val="1284696087"/>
                  </a:ext>
                </a:extLst>
              </a:tr>
              <a:tr h="502920">
                <a:tc>
                  <a:txBody>
                    <a:bodyPr/>
                    <a:lstStyle/>
                    <a:p>
                      <a:pPr algn="ctr">
                        <a:lnSpc>
                          <a:spcPct val="100000"/>
                        </a:lnSpc>
                        <a:spcBef>
                          <a:spcPts val="0"/>
                        </a:spcBef>
                        <a:spcAft>
                          <a:spcPts val="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1 nucleotide</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4</a:t>
                      </a:r>
                      <a:r>
                        <a:rPr lang="en-US" sz="1800" baseline="30000">
                          <a:latin typeface="#9Slide03 Noto Sans" panose="020B0502040504020204" pitchFamily="34" charset="0"/>
                          <a:ea typeface="#9Slide03 Noto Sans" panose="020B0502040504020204" pitchFamily="34" charset="0"/>
                          <a:cs typeface="#9Slide03 Noto Sans" panose="020B0502040504020204" pitchFamily="34" charset="0"/>
                        </a:rPr>
                        <a:t>1</a:t>
                      </a:r>
                      <a:r>
                        <a:rPr lang="en-US" sz="1800">
                          <a:latin typeface="#9Slide03 Noto Sans" panose="020B0502040504020204" pitchFamily="34" charset="0"/>
                          <a:ea typeface="#9Slide03 Noto Sans" panose="020B0502040504020204" pitchFamily="34" charset="0"/>
                          <a:cs typeface="#9Slide03 Noto Sans" panose="020B0502040504020204" pitchFamily="34" charset="0"/>
                        </a:rPr>
                        <a:t> = 4</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4</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1146811"/>
                  </a:ext>
                </a:extLst>
              </a:tr>
              <a:tr h="5029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2 nucleotide</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4</a:t>
                      </a:r>
                      <a:r>
                        <a:rPr lang="en-US" sz="1800" baseline="30000">
                          <a:latin typeface="#9Slide03 Noto Sans" panose="020B0502040504020204" pitchFamily="34" charset="0"/>
                          <a:ea typeface="#9Slide03 Noto Sans" panose="020B0502040504020204" pitchFamily="34" charset="0"/>
                          <a:cs typeface="#9Slide03 Noto Sans" panose="020B0502040504020204" pitchFamily="34" charset="0"/>
                        </a:rPr>
                        <a:t>2</a:t>
                      </a:r>
                      <a:r>
                        <a:rPr lang="en-US" sz="1800">
                          <a:latin typeface="#9Slide03 Noto Sans" panose="020B0502040504020204" pitchFamily="34" charset="0"/>
                          <a:ea typeface="#9Slide03 Noto Sans" panose="020B0502040504020204" pitchFamily="34" charset="0"/>
                          <a:cs typeface="#9Slide03 Noto Sans" panose="020B0502040504020204" pitchFamily="34" charset="0"/>
                        </a:rPr>
                        <a:t> = 16</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16</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721785"/>
                  </a:ext>
                </a:extLst>
              </a:tr>
              <a:tr h="5029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3 nucleotide</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4</a:t>
                      </a:r>
                      <a:r>
                        <a:rPr lang="en-US" sz="1800" baseline="30000">
                          <a:latin typeface="#9Slide03 Noto Sans" panose="020B0502040504020204" pitchFamily="34" charset="0"/>
                          <a:ea typeface="#9Slide03 Noto Sans" panose="020B0502040504020204" pitchFamily="34" charset="0"/>
                          <a:cs typeface="#9Slide03 Noto Sans" panose="020B0502040504020204" pitchFamily="34" charset="0"/>
                        </a:rPr>
                        <a:t>3</a:t>
                      </a:r>
                      <a:r>
                        <a:rPr lang="en-US" sz="1800">
                          <a:latin typeface="#9Slide03 Noto Sans" panose="020B0502040504020204" pitchFamily="34" charset="0"/>
                          <a:ea typeface="#9Slide03 Noto Sans" panose="020B0502040504020204" pitchFamily="34" charset="0"/>
                          <a:cs typeface="#9Slide03 Noto Sans" panose="020B0502040504020204" pitchFamily="34" charset="0"/>
                        </a:rPr>
                        <a:t> = 64</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64</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5510394"/>
                  </a:ext>
                </a:extLst>
              </a:tr>
              <a:tr h="5029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4 nucleotide</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4</a:t>
                      </a:r>
                      <a:r>
                        <a:rPr lang="en-US" sz="1800" baseline="30000">
                          <a:latin typeface="#9Slide03 Noto Sans" panose="020B0502040504020204" pitchFamily="34" charset="0"/>
                          <a:ea typeface="#9Slide03 Noto Sans" panose="020B0502040504020204" pitchFamily="34" charset="0"/>
                          <a:cs typeface="#9Slide03 Noto Sans" panose="020B0502040504020204" pitchFamily="34" charset="0"/>
                        </a:rPr>
                        <a:t>4</a:t>
                      </a:r>
                      <a:r>
                        <a:rPr lang="en-US" sz="1800">
                          <a:latin typeface="#9Slide03 Noto Sans" panose="020B0502040504020204" pitchFamily="34" charset="0"/>
                          <a:ea typeface="#9Slide03 Noto Sans" panose="020B0502040504020204" pitchFamily="34" charset="0"/>
                          <a:cs typeface="#9Slide03 Noto Sans" panose="020B0502040504020204" pitchFamily="34" charset="0"/>
                        </a:rPr>
                        <a:t> = 256</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spcAft>
                          <a:spcPts val="0"/>
                        </a:spcAft>
                      </a:pPr>
                      <a:r>
                        <a:rPr lang="en-US" sz="1800">
                          <a:latin typeface="#9Slide03 Noto Sans" panose="020B0502040504020204" pitchFamily="34" charset="0"/>
                          <a:ea typeface="#9Slide03 Noto Sans" panose="020B0502040504020204" pitchFamily="34" charset="0"/>
                          <a:cs typeface="#9Slide03 Noto Sans" panose="020B0502040504020204" pitchFamily="34" charset="0"/>
                        </a:rPr>
                        <a:t>256</a:t>
                      </a:r>
                    </a:p>
                  </a:txBody>
                  <a:tcPr anchor="ctr">
                    <a:lnL w="12700" cap="flat" cmpd="sng" algn="ctr">
                      <a:solidFill>
                        <a:srgbClr val="E2C77A"/>
                      </a:solidFill>
                      <a:prstDash val="solid"/>
                      <a:round/>
                      <a:headEnd type="none" w="med" len="med"/>
                      <a:tailEnd type="none" w="med" len="med"/>
                    </a:lnL>
                    <a:lnR w="12700" cap="flat" cmpd="sng" algn="ctr">
                      <a:solidFill>
                        <a:srgbClr val="E2C77A"/>
                      </a:solidFill>
                      <a:prstDash val="solid"/>
                      <a:round/>
                      <a:headEnd type="none" w="med" len="med"/>
                      <a:tailEnd type="none" w="med" len="med"/>
                    </a:lnR>
                    <a:lnT w="12700" cap="flat" cmpd="sng" algn="ctr">
                      <a:solidFill>
                        <a:srgbClr val="E2C77A"/>
                      </a:solidFill>
                      <a:prstDash val="solid"/>
                      <a:round/>
                      <a:headEnd type="none" w="med" len="med"/>
                      <a:tailEnd type="none" w="med" len="med"/>
                    </a:lnT>
                    <a:lnB w="12700" cap="flat" cmpd="sng" algn="ctr">
                      <a:solidFill>
                        <a:srgbClr val="E2C77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522162"/>
                  </a:ext>
                </a:extLst>
              </a:tr>
            </a:tbl>
          </a:graphicData>
        </a:graphic>
      </p:graphicFrame>
      <p:pic>
        <p:nvPicPr>
          <p:cNvPr id="51" name="Picture 50">
            <a:extLst>
              <a:ext uri="{FF2B5EF4-FFF2-40B4-BE49-F238E27FC236}">
                <a16:creationId xmlns:a16="http://schemas.microsoft.com/office/drawing/2014/main" id="{ACDFAF37-E629-D3DE-1181-747A348EFD25}"/>
              </a:ext>
            </a:extLst>
          </p:cNvPr>
          <p:cNvPicPr>
            <a:picLocks noChangeAspect="1"/>
          </p:cNvPicPr>
          <p:nvPr/>
        </p:nvPicPr>
        <p:blipFill>
          <a:blip r:embed="rId6"/>
          <a:stretch>
            <a:fillRect/>
          </a:stretch>
        </p:blipFill>
        <p:spPr>
          <a:xfrm>
            <a:off x="687710" y="3967554"/>
            <a:ext cx="610151" cy="648286"/>
          </a:xfrm>
          <a:prstGeom prst="rect">
            <a:avLst/>
          </a:prstGeom>
        </p:spPr>
      </p:pic>
    </p:spTree>
    <p:extLst>
      <p:ext uri="{BB962C8B-B14F-4D97-AF65-F5344CB8AC3E}">
        <p14:creationId xmlns:p14="http://schemas.microsoft.com/office/powerpoint/2010/main" val="102322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ài 34 (P1)"/>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kT9VYpmRal5QGAACRFwAAHQAAAHVuaXZlcnNhbC9jb21tb25fbWVzc2FnZXMubG5nrVjPj9tEFL4j8T+MIq0EEhSKBKrQNtXEmd1Y69ipPel2QciatSeb0dqe4B/ZLiduHIErEhIVFFEEEgdOWQGHIP6P8JfwZuykSUtle7uHSptx3/fevPm+997M/r1HcYTmPM2ETO52bt96t4N4EshQJGd3O2N68PadDspyloQskgm/20lkB93rvv7afsSSs4Kdcfj79dcQ2o95lsHPrKt+PfuNRHi3M+r52DCI55k9i/h43Dcd38aui6np2L6Fe8TqdHERCokSlqYsh2D236kQ6gFHFj4hru8ZBEAVtEN9bzwaOS4l/U6XTjnKRFxEGheJDCUyR1kxm8k05yESCcrhv7AgAA/iVEQiv0SxDHmLELwj0/bBvd5ftWxaJj3xh06fQAxFmiBwfmNObMcdYmsHfTK5AfiRSzxiU0jnaOBQp9MdpTzjSc5TNJvKXLbBs8w+BOo7B77hjG3a6XqRCDnauz8mnj55ezzsEXcPQkd71KGwn/Unb6+Fowfg538I9QCcXY9QxxgSMMTuUZkTwyWw0PePTTrodI2UM0WbC5FPkfBmKUgF8TmLipJflZjq3PWwceRTx8ejkd8bU/os7h4LzuusDWc4wvaJbzmHjt8zDyEsGc9YcokseSbfeO+DO49uv//Bm61gPCCUtQuENNL77zYAsqnrWD6gEcu3yUM4bWquFn+OEF1d/WC0s3fG1DJtIPbfX/3z2+rqW0jwqVj+nLRDASo/6HTvj/EJslaL78xa67HrAvUr3pqeriMqQxbRdeREFmjK5hzlEs0Fv9BVA6QhUqgvmtnwIZCwkBS1uus7QwzUArVR1zQUbUEeMk0v3yqLUZFPZQruMhSKjJ1GQDjlU3FNfZ+VqiwZJ1UBg7IWypiJ5Fa962PbcnBfU28InMeHqoZsNgVIO/Ca6HMlprfAxUUSSRaiScoB0PEQm80iEVSltVLDKGKXtVG4+Ni0D0ECjuVBVeuvVzpdkoSonzK12ZYoLvaIC3tZLZ5eXsPU1wLQ1ihfLZ7kKFgtvm8HNDAPBxb8oyqQ3nKRo2T5NEf1lXMXZkTsbfNkurr6sg6hqtvY844dt6/yqMo2QzOWZRcyDXeIu33EdcCmbTigDYNugauuugEGygiYGtKUB3k9GESJNeUrqcG2gZM+1VVDqSwuMkg91KGI51xHK9RWWKBZdsonEiQXcTYv5QDetf5qmW/hsW0M/B7d1FqLFUkwbWgHev1fyWwLpMj4jgxqY6rQ/J7zEApOp2s7bSyco07XOWpjcUI8SDLx6mxs/MA8LPsplMJ1nVrXwYCpshNdVhOHYtNcyCKDFZUSqFb6RLJb7dx4BAYAm5rYekm5LVHXI9uZmHOIIw15WusIuoFB+kpg98fmR/4BNi3d0p+nHrvU4yEL5ywJOJAtYOpML+FbKEL9TdFe+/+0EJ8hllfVf69qHHafPNxrG89Or3mJIlie83iW17lWCavCv04USuIvDaHJ1q/nfzO938jJbM37r3w+O/eKNmdUG8QrZqr5ad10JNUVgcAMA0olMHZEza0Gym3PhFo3EPUXlGd2pn2wcx8xk4lsbm07FYAt0XUxvAHkWEfuwfQTQxdqbqsvKdvh6+tJc/tj0vNMCl3nmJ9mIq/1rPXcuL9qOV+/sW6NsTvNhprUgpBtADzb3L4jEUP8YQPM8ZCsM1C2iJ2dHMsiCrX8I3Gu2wTktoj5iwPyJJWxXo1YtqZ/2abuvUoU5ebc0umoxTy1UXDj89kS8PVPySPYhTHGwLahZh9DqT1qaATyUamwqLcenUBHMcuDKbTjiSySsCFQeTfrkwMMYNWe6fKXGJ2L1eKvuCHKc7GUq6ha/bAViBrroJKSDdjHtsx59klrELWXDUb51JHzR3k90LinqeT5zsEBjHOTSZ0Fxb3dkA8HJjIGy2+aGFaX67XpUF3P4YLc4JJOTVDCjdxYWdkgYxnD0q16v1S98mniYEqxMRiCFj11U7v6Yob+/nr5azJF58uf4jZIawoaztiFq1+lZkMWKQwVVOQRR+QRUxpsg6pejaBa60scoC1/h+0Hq6snaL5a/NEGSJ8vnOxUoGC6XLQx3Tyf9BnkJVs+DqZlhWgD8nzfpVO9lxxG7+RMv8oIlMnV4nFttVO5oObIx/2+fmiCtEQiOC9HjhDup0H14hTJM9kUzBhgG5rMc3g8FHlbQJeQzcORehbRTxCWZOoJ/N/Pf6yzLx8fqxIOVbL8/axGzl9s85tfmX48339n6y39P1BLAwQUAAIACAAkT9VY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CRP1VgNPB/kAgUAABcZAAAnAAAAdW5pdmVyc2FsL2ZsYXNoX3B1Ymxpc2hpbmdfc2V0dGluZ3MueG1s5VlPbxpHFL/zKUZb5RiwE7txLMByYKlRMDjsuo1VVdawO7BTZme2O7MQcuqtx6rfoFWbqpHaW09YbQ/0i9BP0rcMxmBje3DiyK0PGPbNe7/35v2bN+v8zquQoR6JJRW8YK1n1yxEuCd8yjsF69CtPNyykFSY+5gJTgoWFxbaKWbyUdJiVAYOUQpYJQIYLrcjVbACpaLtXK7f72epjOJ0VbBEAb7MeiLMRTGRhCsS5yKGB/ClBhGR1hTBAAA+oeBTsWImg1BeI+0LP2EEUR8s5zTdFGYVhmVg5TRbC3vdTiwS7pcEEzGKO62C9VHJLq+XH5/yaKgyDQlPfSKLQEzJahv7Pk2twMyhrwkKCO0EYO762oaF+tRXQcF6tJHCAHvuIswEXO8dpzAlAU7gaoofEoV9rLB+1Apj0iYxRIPIoooTAqALtDlORV6pGUGT/AHHIfVcWEGpqwpW2T1u2hW7addL9vFhs6ZNNZZwq27NNpJxatWyfVxvuLZzvOfu11YWcu2X7gpCq1pmDL93dGA3a9X682O30ai51YMzqUkw5tyezy1GMA+RFkk8HycVJGGLY8qgaM4FSxIFZcdw3CGuqFDIqjZmkljoy4h0XiSYUTVIMw2qs0tItCsj4qlmmkYFK00N6wxOA4JhkFuzHN18OkvRJ1sLW89p7WfbWmplHiuFvQCSWZ3m4jzllIumZY09RXtQKOTcHtsJY04SRSJWZ+k8T5yZcAlMvi34guPSZ9QSzJ+5i4Qt4tdxSOY6gNOlvAKc6xZqQ4gZOLIREY4czKHrUAXO9WYAMmlJRdWk21Sm3LsxxQwBHrRFgvadC872AhzLhZjO4pqWulf8vC4UkV9oZ2vSpawOo6AlzSwjfpv7qBzjPnRJE/Zno6FCfPQW/gTjk29XE1HChN8dD98OjBmRGg/fKOSNhz+ayHwmEuajgUgQo11wk0BQZ0kIvwKC5rsrascinFDhAFBITrzao6RP/B0TRUegIkxAEk6biBGlNXyV0NeoRdoiBlyCe+B1oFOp8bMrAUdYyjNQfGrjA92jqvWy/fJBukHs9zD0+9XAoTpJGKlbwccDxIU6lQN3eDiRZBIUn/qTNZO9ZW8ehlmDgDi/p2gs4EsaJgy/T/iZQ+agbzHkt6NllcBfa4Gx2gD3JoWeFu8EGkqcQkg0Jix40Nwpnx4oBoAe5khwNkDYg+NZpm2jR0UigaIbhIaWN7dQy0OaTp46cBCBxtgnsRHk2vqjxxubHz/Zerqdzf3z9c8PrxSaDi4HDKfq9ORSunJuM5Y8NyNeI3fJLGYmdW4iu0boirnsgmxFxGFaGv4FpctnTQPxat21m7slt/pp1T1aAjCJ18WhIJ9LB5bl88tkiLur44tj7zZLe6hpO4c119k2yeG6gHahvACqoJ3et0xkXhzuHqHaePh91Wh6qI6Hfx4gd3zyU8moUG3HyPCGCVfjuQlXU48mB3NjiZEJcNR0dOuEw4bRkEL6fbDG8S5lbFRRN+oA/40qfudbiG4Dt1PF7ujXEHXpePhXeGvJdD+a7W1G6X/s9rt9R79nF2k4N7+J0N/fjX7jAeqOfjHqCaXR73AH8sYnb1BvPPzDRKSMAV+OfvACPRWbyHwSUOQFo+EHbVOLCe/Y+9VnjVr5HpwLd9SD+mn2dnXhdWo+t/RFeroSUk5DcGuaa7O378XNjbV8bvlSJgNoi//MKGb+BVBLAwQUAAIACAAkT9VYxbG9NHADAACdDAAAIQAAAHVuaXZlcnNhbC9mbGFzaF9za2luX3NldHRpbmdzLnhtbJVX227iMBB971cg9r20LCtaKUTiVqnablttEe+GDGDh2JHt0OXvd3xJ4kBSKFYlPHOOPeM5HtNI7SnvHEAqKvio2+/GN51OtM6lBK4XkGaMaOhwksKom8CG5Ex3ew4jmJAfoDXlW2Usha1Dk1F3lWst+O1acI0L3XIhU8K68Y8n+4l6FnmJJTCuazkbsoZqm1/9h8nsKorfYzAZzqaPbYS1SDPCjy9iK25XZL3fSpHz5GJou2MGklG+R+Td43A6H7YhGVX6WUNai2n+YMZ1lEyCUuBCGkwG/YssRlbAip3u7OdKTrjVV9mf0A5UUW1p43sz2mgZ2UL9kKfz2f3sZzue4+o1wngynz3df03Q8E+bug8HD4NxK5SRI8jvlDwTWZ6dEPpmtBKk2JoD/dYmBYcJkuD1Q8LszoyLBJOQ2ehiFRSjCZZByMRJ8c6MNrA/yzMV+a9hk4jM3ZaCvZsinHQPo5AVg1jLHKJeMXM+tROfb7nGywTxhjCFgNBUgd4xw3eSq2KZuq3C/YVPypMA5A0VYilYnsLUxRsA6/YKP51ObF8J4yttQYASDt4YRFgZK+QrHusZMjBWyA9TrTfOjmfwU4/jFHqYEF/Mr08fvcAJTovzKmaF1+z0Ym65Crb2hgKTigRiK6sFTcFULepZmwupdxZTxMmBbonGh+mPwa2ONhkV9U4cXmnNuoo01Qya5LYWuVQYDLqXPltfuQaPo7iHQ431C2y0T7Vuq2piHotQCnZ+Weh+ufLY3Lyj8SkZdYnWZL1L8W1U3Y7n4fXDZdyjfM4wzRrhIJ/5RgQcG1gbKSVyD3IhBLt2Gy40XIsV7s62oMsDdWVtrl7k12gqK8/TFcg5qoFCIce6zeF2dLtj+KeXFD4hqRNanI6pd7gcJ7RUe2Dw9Qci17viLriJ86T4A4oyOAArtBFYbMZtqUUKxd+UsBGXV18gt+/o0XegSij1zhTYG/BLDKu28ImnLnmPq2tek5WymdUayqV2X3RJI70Q5AxeTLWl0d90hliu2oGSXIsPTWRxw6u5T58cYMxpajsQOnQpmyaP4zAhMn8w1lkEfGavQjCvVrlYmWGDp41i+mzcb6JYz2mTXeDtjDcSIGyw1ngTPAG/4bgSRCavJaT2JjS4HRtzxFfT9mvs9Gmmo15gcsUpy4Df8d+S+D9QSwMEFAACAAgAJE/VWJLIT/X+BAAAoRgAACYAAAB1bml2ZXJzYWwvaHRtbF9wdWJsaXNoaW5nX3NldHRpbmdzLnhtbOVZT28aRxS/+1OMtsoxYCdO41iA5cBSo2Ag7LqNVVXWsDuwU8/ObHdmIeTUW49Vv0GrNlUjtbeesNoe6Behn6RvGYzBxvbgGkduDhj27fv95s37N2/XuZ3XIUNdEksqeN7ayKxbiHBP+JR38taBW364ZSGpMPcxE5zkLS4stFNYy0VJi1EZOEQpUJUIaLjcjlTeCpSKtrPZXq+XoTKK07uCJQr4ZcYTYTaKiSRckTgbMdyHL9WPiLQmDAYE8AkFn8AKa2sI5TTTvvATRhD1wXJO001htqdCZmW1Vgt7x51YJNwvCiZiFHdaeeujol3aKD0+1dFMJRoSnrpEFkCYitU29n2aGoGZQ98QFBDaCcDajfVNC/Wor4K89WgzpQH17EWaMbneOk5pigJ8wNWEPyQK+1hhfakXjEmbxBAMIgsqTgiQzslmNBV5raYCLfL7HIfUc+EOSj2Vt0ruUdMu2027VrSPDppVbaoxwq24VdsI41QrJfuoVndt52jP3a8uDXLtV+4SoGUtM6bfO2zYzWql9uLIrderbqVxhhoHY8btuex8BHMQaZHEs3FSQRK2OKYMauZcsCRRUHUMxx3iijKFrGpjJomFvoxI52WCGVX9NNOgOI8JiXZlRDzVTNMob6WpYZ3RaUIwDHJrmqNPnk1T9OnW3NazevWzbS20MoeVwl4AyaxOc3FWcqpF06rGnqJdKBRybo/thDEniSIRq7N0nhVOTbiEJtcWfM5x6TVqCeZP3UXCFvFrOITwNcrcQm2IKQPP1SPCkYM5dBmqwJveFCGTllRUjbtLeaK9G1PMEHQQaIME7TsXvOsFOJZzQZwGMq1tr/B5TSgiv9De1aJLVR1GYZU0lYz0be6jUox70BVN1J8PBwrx4Tv4E4xOvl0OooSJvjsavOsbKyI1GrxVyBsNfjTBfCYS5qO+SBCjx+AmgaCwkhB+BQTNtlPUjkU4ljIsFZJjr3Yp6RF/x2ShQ1giTAAJp0vEiNIrfJXQN6hF2iIGXoK74HWQU6n5M0sRR1jKM1J8auMD3ZQqtZL96kG6Qex3MTT45cihHEkYqZXw4z7iQp3iwB0eTiQZB8Wn/vieyd4yNw/DtCNAnG8pGnP8koYJw7dJP3XIDPUKQ76aVZYJ/LUWGC8b4O640NPiHVNDiVMIieaEGx70fconJ4gBoYc5Epz1EfbgPJZp2+hSkUiQ6AahqeXNLdR4SNPxVQdGT1gx9klsRLm+8ejx5pOPn249285k//n654dXgiaTSoPhdDk9qhSvHNSMkeeGwmtwlwxfZqhzI9g1oCsGsQvYsojDtDT8C4suHi4N4JWaazd3i27l04p7uIBgHK+LQ0Eum04oiweW8dR2bl5pvb+BxbF3m8U91LSdg6rrbJtkbU1Ag1BeAHnfTh+pTDAvD3YPUXU0+L5iNC9URoM/G8gdnfxUNCpN2zEyvG6iVX9hotXUw0hjZhAxMgEOl45ulnC8MBpSSLg7axX/pXCNauhGNX8/6nbhgwa9snB1qa+mbt3hryE6pqPBX+HK0uceN9T3F5j/sacXloBcdHghh4Q0Bd3RKfaBPRvDwfhNhP7+bvgbD9Dx8BejFlAc/g6PNd7o5C3qjgZ/mEBKGPjl8Acv0IOuCeaTgCIvGA7utCvNJ7tj71ee16ullWY9NUv7e9Fqbtd9+mr6enTufWguu/BN+BrI5/+tUFj7F1BLAwQUAAIACAAkT9VYN0ns4LwBAAB/BgAAHwAAAHVuaXZlcnNhbC9odG1sX3NraW5fc2V0dGluZ3MuanONlE1vwjAMhu/7FVV3nRCwTrDdgII0icOk7TbtkBZTKtK4StJubOK/rwlfSUi3xpfm5enr2iH+uQmaFaZh8BT86Ge9f7H3WgOlSV7Bna3TFr1QeihovoK3vACaMwgdpD69epb3F8JnHDJtmuxela0w/EJUv6wJFSZeeiy4RxMerfZonx7ty5f426rsWNWhIqPNSSUlsl6KTAKTPYa8IJoJbxd6mQU6MNbA/0HXJAXL9GE4nsat5MUxmo7i2aPJpViUhO2WmGEvIek241ixVVv+za4E3hz49gD0H0ez+cgEaC7ks4TCTTwfq2gnSw5CwDlvNI2GXpiSBKjh29frD9Qxdgty6DoXuTzRk4EKky5JBlddms3jQXxvY6zxcrnJdB4vBtechC95PJ1RNI4mFkHJDniHgymxrMprbqjC4jhmqiNdLE8oRbLKWXbg4r4KL6c+Vtm2dU9PjF6CfHX+V/RVmMylGceTta4ZOtds47m1he/Wso6jQXpvt3DSLn0paGteV+w80OozaH2OdIeN2r8HIZGSpJuimSHN/GwaQfgW+Bsi1VuGEvQDVlKP7ODDHBe+mZx2rtOe9/ub/S9QSwMEFAACAAgAJE/VWCncU3diAAAAZgAAABwAAAB1bml2ZXJzYWwvbG9jYWxfc2V0dGluZ3MueG1sDcoxDoMwDADAnVdY3oF2YyCwdewCfYBFTIXk2BUxqPyebDdcP/6TwMl73kwDPpsHAuticdNvwM/8qjuE7KSRxJQDqiGMQ9WLLSQTu5eY4Sd08T5zKnB+Uyoz8kqHOLZDdQNQSwMEFAACAAgAJU/VWK2zR3ADGQAANS8AABcAAAB1bml2ZXJzYWwvdW5pdmVyc2FsLnBuZ+16eVST17p3AIUeRK2VU0AZWkFRKwSCMkggzogoWC0iMgSbIJVRkjJEEpDSFquRCCgzia0DbZkKSEIgBCxHQggkTowJxBpIlBBi8pqEkOkGPeeuc9e633fvH9/3H+9aeffa7+/d2c+zn+m3135/OhkatNZykyUIBFobfPTQKRBolQcIZIb6yNz45NZdf4OxMUGfCjoAamLbvzF2ViXsP7EfBGohrNGeX23s/+3S0Ug0CLSub/lnwkj7FQkCuQ8GH9r/VXasZIpzPfnNeceX2izv2MHs8o+k30libr49YvL4s4/OEn+wcc753Ppw7DcbL274qOQ7mu29uEOfftrWujv41qH9n5w/uuUx4sDV1GzpkI+qWtA891Vt04Imc0qUX97UBNwNrUV3dtIpv9cbHq0xSnEFZWllbO4QTc2Mza91vcY7aG6HxzJ0+QM0/bOpYKxH30570NAgLGW1tVeJTgyOJjq+MY7nddVb4kdKL2AC0qGpTpp34fPXRZtBoI4IS3zCJoZA2RIGf0zPppuAruRkpOe3XP5l15YtuOXevd6PN1DbQKDeALmrC2d3EUOCINGv4WRYoxiqY/my44JsXqDyTf24DccHBLrUbG3L2S3zyQPuzu72+/S/zlPl0UtLmX8e0QImpoFAL2O7laaCHL5Bz2p44MCEGxTrYTJdj3YSTluc4OQqfxKTme+6MUfIYlIpd0lG4EeFdmW8ajGvoK6nQLdxthLaw/LULPj0PK3jQoxhbjMfmkMnshCS63eps4FDl+k6iXRX3TATS50aeRiCeiMYdJNGmRplnvtyDZ6DVa4vtysohF40BJH0U+WYgY2LVp9ATobkCnzyxIL9UZY/wPSvSNpuNYWJZSZOekca5pZcVGKAZLg7+zDKtWidx+nQZAJz3GB3fFbD1+hgHW/uzLWUIojAdoa/SvpM4Cf6XLObkTtNQvhD3LhlYjILX+NfR56IGjtaFFP011OTxac42X2wboIlYXEeLVI7H2O+faOju/h5lyefTk2DltkztR0Q+LSwTOW2bAaFi7TXV7EqoPnjOuxA3JZyynPwiVGY+Ud2VkX5f94XQ306xi+k/VG5X3zaSisYAKGtrSfY8xRJHIwvqkDSC+1L69i231zgi/T2dh1OU3U7wKeIeNxeCLsgOtBnnwM3N1g5uqckxe9crEuQ6jDZjet77PF8tXYoWh76PZr6Lle6lTHzTBewwEqc3FrpFIEyhEkKoqYoG5Yt29zea1sgQtK+cGbWd6irTL59MCv+7dHZsuoxTxsrIKUoIoZBA15i6anRgeEHhsQcyY2UE8JZUT5HSW7jKTWe0vs/OZsN0SC5c/StgL5GlVPGfKiumJWfdVf5jM3SL/S41mv2lHGwCH48HTPNG6XBg1olAOamyV/ZjJAmJ+5tezsPo0p1C+IBX6NcXWpobanGg/0bj9OQkBYzkQbIpha4IcBNnCdJE1yk8A0NJrsC8VFtOkARmalAd2T1iJA98TEIYjob6TBRlBz2YFg0UAF7ztBPTsei5tK3i9nvkjXjwpbj7gm1iG4m1qmUN1pRNstQAJyX998bZ9ISDw3mRPGAe4HP0X5wLzeAbUaOZpeqMWqXsHmYgtsDoG4Wq1ubsLAHnPiD7gkOiFrMY6zVdhSO7vS8X4WY8EPUIhwQl4rz+2nDE0Webizk5SYOWaix+kWIaXa4xCg2uaAE5paQyazxUUwP4SICLhLTpiZsENRdbTs/a4VB+GcZiXfKkZNKbHArm9e/GFjOkCCj0H4s4dKIPAeDx1Uhq9kfFgcHIblO5OWIB3VsBbBXiMu5WLRwXSJxnVhQBwoXkV2l813px9tq63LXATqqJqAEnUgEi21hhdRU6PQMNri/kyEIg0hZGIMIBUlNchHbAfE6am00TKpRo4TVaWBWEbCHW3UR4e+Vsivr4vtIJ5sioH858Tlhb72k2nsBZtesjvWrnO0Wky2sgX0XczBWyBK1Up7h/zJwz69DCjuX+Lg95i+ZmRphPk9JpvA5QGxVR+YV6t51aMjHm++HQqSqXV0Ov6ZJBR2BmvgMf79YIN2hknAYlejfNo3ZjPIbi/enAKS9uSJUPa5KWpoeGtMmFTaw1d0Zw+WlEnr37iDl4dZuXfFpVfo0HRvw3guCUO7ISrUo6fau8lm0n0iXWO2Fu7WBSRuqgZqnUPwnpinpGA3auzlL44Wa8+YYS8PCSNIXHnKcuYt6L4T4QiTP3NeyCTRc8F0xhn66vBQz0a1Ibnbidnfn0sHM7b5k8WQuCUNRZYHTxaaIdgdEVJhDn2eeOyHihlcFd4GDbCdFjJG47HmN1SkRxBlI+IMUL0wun2I9xXU6nBV1Wh1ieDcshNE5CiotwOnImTFpYxK9pmZSlOPXCi4x2m/HxiN2pYIyE6ww5NSqIklUivi+iF9zax31BhU55I3P2usCcN7+ZpQJnnKwJENUw5EMH+7H5glZotFqTCsRC2vdGcT+oJabhzDCh/Jc6LoIgL4JJc6nkXicgvdK7fOEO0audWQo7PYlgHaDS8Vh3XNdMWNKjUTX7ZKOvFKpq5DAT7BAaYHbgFxYhhUjUyQedwXqWWhIyh5b7oJhJOUGckrwd2m6v4BMAWKrC+efe550rJT2zemHNAs8KjmgzpiL4KFkjfKZ/ZQNlxsmzDoWDx8WMWi4+hQHzQVpbjMkNxSds2N3v7cLsCTPUJx9GGNI3Exm4k6YFLPqFrhKpVBxgZi05nrKv5zPame/yg5U9OicsLZu2OyOn90d/KMDJdxKi4I6d9c6cxtnrpoyRniks32J1LTWIujpuNZlnXh8jD7kkyDzCjv7+JMUh0uugtviLy8NaXAZViIJGxuZRYeFz+AF7W4nUf6AjN0yPj06MC5lYv0jpdpEzZxeMmusAlx04slOijS0NmmijgugjCmJAGAqLnIzokvuar6eLnOh1OK8ijAPCBJW+mD6Zm55M/eDmpxKTvM8oWVabc+abaHLzj4MAFPERttBwOVAajKwbDkugx4NG63OiCfh0f78NEoSeLkGE+/1DpQujdRfsxuY+UkzYPutEGWeJliKJlrUoyHf2APxn3nwQ5uiYkIhV4+Sy4PIQHOTk5k+mq0c5kI5lGXFk4F2swVfSO9xFFwkqaG4ciFN1SrNnG2RhA1FfOxNv/CkszMMkB1DTdGwJRgyZY8rsA3IoDZiDKQo/VeOrWEUVdL0j2iNe7mXFJqCzAmd7ZA0Jk2v9/Npi+GiNSVGw06UtXQHk+P9e0mUNP1ENZiApLfwjOkmga7jHVEiIGlRg1cxOEDt08RvymtfG0zG7KpuWOBg/Sop8Tn0NM59DDXkfT0PtsSjmS+3FVxXd0IvwrtbdzZ/EmTBpbC1oTeKrQbIW/tii2iTWNZuyfMxB80rtfl7Bwd7kJuPb7PE6w6dzi9GeA8WYodJv0XnWEWI/jz94CKJvvAvPhObk98yqGzkylUbT5gNqd1kGJ9+NDQ3RfMuo/+fhCk8Mm4g908QQP43EnW/N/vB/8i0/t+9lBGev6HedUj+sLLxAUthvPUET5wbdn7P4LIy8k2M9PDtC2tbY7MvYPUy8T0Z9v7hi9NxyzxS8QHqNnJEknbGdcs/r/Xs9ib3ZYYJcjzw37z+f/mnFWgFWoFWoBVoBVqBVqAVaAVagVagFWgFWoFWoBVoBVqBVqD/L5A02NJqw4eruHBGp+Ibfr3YwQt/D/aK7/w3J+f/9VA9JiZOK+3R5IHpep1B9oqUq0sA62Ukw5gNaUlg+IqUnED24dZKLECgvboRgl75GGYQgokj2QdDE/CPUcfRyU5bEFRwnkpXLg45Q3GttWPsYkg/R8jrLfFwLcegeeWkf5MXm/oEHUyGqYwTv5bXGYQ9YFIfS+fCWLxqWLxuAOYZv8jPo+zRUELH770d5Ra37sJ2G6UXDFy5oODFLICDzJsxFozEGDm0VID5R/jq/u7dsVQn4xoQtFTVHLWLB0c1NLefI0Cl9unh+S2dT0WbjHoWmgqGfzI9WOJsbdtb2qUoNHHS3YnlmoAC5DlJipwTC2C/0bFzjUHErKKTcaCwuRaYla+YPlNwOcUC9O2XcTS/L+OOor43Ncs+FSY731uOPdksAV1xt8T7uFpaBRuH8J5w8vSADcmQkPfuVbdK3xc0Nq95ZWOYmUW1SfMM/O5oTgJMUwgGbqRhgbs7eJPr8xb7CKoMOpvxyp+vpjg5FYB1E6SexZHmXMXTW2F7ffj3xePnam0ilUlwzXXCmA/JptKHhb9IhX+RA8x6t9ZOLDDkFVJvW2bKfIsD6MnhfJlwZtoSDx27rOrR1qIXB+1/7u0otlqVJ1UZXj6ug+m6XC0IUTv2tg6dMX+wwxNSMdT5/sj/91Pfs2az4+EJsISehEtOdq8JiMp7vLNr5zjDWW/2kkONIniLbcUsKPXGQGYdb0BBhVGnbqOB+JjIvNFqjCNrTiTzbE1oH0IgOYmVjI9AD70Wc9By3hq8ds0T60+ZMLWNQfK4R68yiGd7fsRds3mwsCNou0eqS8EjX9Wc6kzsG/rM1N/HGkpZsxXxvYGaF2kGNkN6oIIwHL0TeQdmvigS+vtIak6LDpfVXm8YKsW0dU8sRC6M+bqexs5oJ6rBcK+whWpTQeYEehiyXo3eCPqmrjcbLa9Zg7f+VH3zXc/SUz59l5u1DQP9vamgv2nH5v44TFjsVpJFE68/8U5gEX/OV1jrUYzwvEZAA7XVmezfgK+75mm16r3V0qhjRbc25gBr68WpFxVAx4lzEu2po/W4b5/QPyh8nwV91wYB3ZlqXIOHEmxRmD0EGhEqMnXmnO7RTqlg+sBy9BSUEzCzIze3KLtxdf/o/eepxYzWTQ+bZsJlMpGlaCZcKela1XFjZB/OfRWZkR4eWFMtfZYxxK61CVqD/+uZ+szY1LM5UbrLjcxz8xNPXb1yzrDmZ1+Qa6L4xJAy6uONe0HfZLFMnQsGP28uc1L7zE4QrXjCBrJnXuDNi1ybzXLahV0+cBKec/yoXj4Fx319Tv/3pQoyLh6m+mKMY/baD0HlKROXBqjcMHaKxq1El904crnogn3baTsGCgtTimhwcmSjP3hglr6tjv2IN0ojprTSh7JmoCEtkFQYU1VOj3Lh+hv89adFvIOo5SU+UzB6W92oqZu5DUiulHIj174QHYjLsSf90uubFcvLyS+2eK7m44Tyuf171xMry8ScAJA00g29U1Cu/W02NIY0T0VWauXjOVtabUDflJuMzmWNtzOlQxPFEQwK+NchSAoxCxo0npp37ep5eiATqJjIvORP3HjjUVKJyLnvt0dvb3JjTzhNdOnQ3NzrSHhMUjvxrh1j/lb6rsIWmEjX2k5ZgJKiArKmuDaRfNp0CKdN4kms3ZtHZnLY8z9zgih+B/LTEfX7xaOLlxho+TFsIPCyBOb5V4X1am4WJVpuZ9uGBmI6i85Lab5LdrZ994HuJlNE7h/8QA9OcGkAq9683uJ5AFcdtrXHWqjEEL3pTvCICXRqJY/y1wtwd4gZSMLW6Xu2odU3RWvrMex4x5PCH0qhNkdRmAp4HDUzrhIv8kJMSOq5wEu0Vh9WuaE+6zjeiioZeVfczYVRJJQBGgHcfo7zdIYq8G0SYJm5DmM3TPQ3xXIcfR1iurhloSWsjS5bd/V8xjwqCuEgoMLJF6N9iKJYNDG+9qDQSTyYPu3eU66mqsi0nG+Ws9f41tX9ttlEyOD1hgSkYwfK3+4JAVedr80uPNAUUulheU/G999y+GDRl0bn5D283Q1seS76M77GuVgcFFkiqYYFOXOrxK942D7xdg8h/Jkod4drXbITXjUEpKLZmXS1eGdOqJsX0XZYs61nd1GZLejJwmT+yM5IxqWHWidwdMMgwbN3KA4VnTXcC6m0KBdMbcEwHkPDID1rnFXOrSmi2AAnFLf+DXMrJS+Rm3Zb7RuT2E6MmnkhC/mxBQaeANcrGtnV4f25kcNZwxjvVOnP4CtbI3O1x/+RCHMY3mCJ38wCfducPLAv02p7BOTqtJDXWyZA2UN+5QSyxzAeJFRcuwGt04b+eBp4TL0YlSM6fA9rK9689Riyq03vmRJoAei2u7GHfZDdQGdaigLwrZrSyqGqz7pwm6McjwOfdS4dpif4G2rQ/e9GxsKVDWWV8JFg+cwW1R47N227yZXM9Q62w2ZU2wJ2EqQZoahzrX/0ao8ZC0krRVi7CBxAXL6Ma5P9dZrTWtGC5p868ghJjaPo6zV7c5key1EIMQxoeSnt9HTtmfvjNbs2rnfzOPLXTW6tKKBK7f31PKFQ+NFq87f32DooO09EHcx+68TuvpFiTMnF/ylV5NawnUVlNn8DPeSuG2oatr3KmN4n+0qYP5l4k7xpV2xUHF5iXzAtq/u8XrRfEGNbvP/NdP2bPqqJ8J8ieZ7seTHnsJMy+NQU4W2zDoGbEEY78hnKw7+n9OdWjvlARtFMjHfDwvOneBt7AQ/9NulDyRTlOqockV44DeX7enVJQH38Ebbd8whjULSdEz6ryVnzxtvoDz8XNMrY3w3EGar4pc5A3CWrc2EnnMZivP6oMWCdf9hfZgd+0mD+BujycJ+A9SVyS0PS8tollOOpqk31JrpG1Nzi1r5xEpDLnC1WH37QQo9kM8L3tw+Pg+s1OcPvhSqeodlJ565KEh7YG13C6mVwrQZDm8kPYGL7Ei8vF7ABP8TSnNFTz7CiS6ATA+ASSRckdDleJ6e+/kPxJOInRsKJfyTmHAmGrFc2251lb2UNzqkWbypS6lK8aqpUz7hwYwItxWUYE2hq8d3V/ZnGUKRDI1ha5n3SQU8l6+AavMy9+q700OSFBnBqO3vmo9X9P+QuPSfRF5fGevSvJBS+/hAq5oFJeaQOWmQxE8J39HU8xAnwNK7ThZkaCRZ4b8UJlvZ6orunfA8/TRRmLD2JIExKqiy/4O4q5mVhVjpyCtP0iV1NkZjhb0vmhPSvcQeA6hYsUYPkHhHul9KKkANSg+RhitHXYy9r6vfL3Eq5tNHEAMpAh3TigeTh+XlOiJJFVUji58sbEP6SKiB5aHNdLK9zN9AyyPnH/fihrcYE2eI8e+jaNcr0ZfHj9blvC2yk3appVznbX0pb/NOG/hbleNh8PkoHjQWUA+oCKKcbt+yJ4UILSUXdDSnjvR5UFyCQBS7Fwoh/NAotrmQGmWPrk2HvNJMmvOz9n8n3FDCRVnpKQYdaorCLLlIXyqgWkdI/ph54uokrm8N+TLLENyZz9lCaexc9+n7vHd/EMpbE2P5c5l7yc/cADhkQiiuyhmDNqmghetsZp2TNTSMh8hUUrA/Mjgy9d8/XFbixxbk8//kZGIGZferjOse3wB0/mC0p6YqqoczvtrZ1E6WrKnduaZnVhHiV27aN0IxeOnBF+pUw4o7XeJcyXGAFauOdaeKu05dGU6qM9G9cdgxDPD3EKsKLNnH3v3r7xFRQxY2Iw1b8/HPvUXc/zpHQ2j7Afw97K8wLkNdnWQTsNhIh9uJgBF0uDzvkfhvTZnVpck7kyTSTLz62w/QOFSwOaH0aW8be10d3zMcwBWuGt7S8dtsENlPJe5xAD1nShyPSP5yZUon6cfEISFqC7K3CH3DhhJ9ZfaSEaw+42u1rEpY2mQqos5PAfBVGhP/zC3nbLW7MsOqmvezcGvxYZYAauEm7++pc5DaWaVI9iVF8+oRsV5i9HEQ7l8smjkAIxcaQdR8mv7M7A5ju64r61JYSap4m8BtErBUS9+6Il78aQtBa6Tar+/tKYHfZLSFEgJptJALf06q3kDAtt8V0RWNa99Bvb8ZoSWbTu40z+GE+ZhfItb8Hz2h2Pyr3ZhhDDnrkvUvUDV4/O7weJKlag3fpyWm7wWyErXmZgaR1KV53nXb8xDgFRF99/Fj7yDvRMpV3xS6gSTkyvYak9TkI08sIcKyiHq47hJraxUJGxhlT9aLtcpb5QFBXgSbbbWxVZbTt3zK7zjk5W+ILt4IXYzSun99Yrvl/JgQClQT37lY38BHyGZap0+VrFOqst3J8Hej1L0ZK+UvvzeWQ/ZulVbY90JN9uaFmSWrvZdxDxFjbpoVa25YsO9h5hauLGns9BdOis7fKO2AqClBawOOnuBzO2X/R9EP5nzONNWmjXHoywumZuluKkwrkW8oprfi8+5aiWbNCR0Gaexu72/A1pM045OC/DZnGqaZs0roVo0H8GHejhiDQS9S/NiHG3VL2EMUPFo+CuRdDXtVmTatfd+EqVUffGLeLaZ09WFUES7SAymO20EfRBsJmOXMm29G4Q5JZO3mrrKnvzCT9okishsvXv65qXx+4+HIWWs8ZNu4KlbNe1Wc4U7N61AxAXYjftdNJ+LpwCB4eB1UWDgccbtLt67L+RH38+owxB2heT0b0k6qQnXJTEKhII8/iwwMLyzXBRbINKo9Pb69HSyqwmeH5GwiK8+iw4kLsnZjAGsCY+HLV4FOimc6RQpxx3BhL5Gz76zQcdZyAVT6e9yMcnu2DvjsobP7wRQ6x6v/8ITjxfwkNdmfLDCbTFfebRF8OqpafBB8OPdR0IO67/wBQSwMEFAACAAgAJU/VWCKfjrpNAAAAawAAABsAAAB1bml2ZXJzYWwvdW5pdmVyc2FsLnBuZy54bWyzsa/IzVEoSy0qzszPs1Uy1DNQsrfj5bIpKEoty0wtV6gAigEFIUBJodJWycQIwS3PTCnJAKowMLFACGakZqZnlNgqmVuYwQX1gWYCAFBLAQIAABQAAgAIAOULIVE2YVgCRwMAAOEJAAAUAAAAAAAAAAEAAAAAAAAAAAB1bml2ZXJzYWwvcGxheWVyLnhtbFBLAQIAABQAAgAIACRP1VimZFqXlAYAAJEXAAAdAAAAAAAAAAEAAAAAAHkDAAB1bml2ZXJzYWwvY29tbW9uX21lc3NhZ2VzLmxuZ1BLAQIAABQAAgAIACRP1VgVHmAbowAAAH8BAAAuAAAAAAAAAAEAAAAAAEgKAAB1bml2ZXJzYWwvcGxheWJhY2tfYW5kX25hdmlnYXRpb25fc2V0dGluZ3MueG1sUEsBAgAAFAACAAgAJE/VWA08H+QCBQAAFxkAACcAAAAAAAAAAQAAAAAANwsAAHVuaXZlcnNhbC9mbGFzaF9wdWJsaXNoaW5nX3NldHRpbmdzLnhtbFBLAQIAABQAAgAIACRP1VjFsb00cAMAAJ0MAAAhAAAAAAAAAAEAAAAAAH4QAAB1bml2ZXJzYWwvZmxhc2hfc2tpbl9zZXR0aW5ncy54bWxQSwECAAAUAAIACAAkT9VYkshP9f4EAAChGAAAJgAAAAAAAAABAAAAAAAtFAAAdW5pdmVyc2FsL2h0bWxfcHVibGlzaGluZ19zZXR0aW5ncy54bWxQSwECAAAUAAIACAAkT9VYN0ns4LwBAAB/BgAAHwAAAAAAAAABAAAAAABvGQAAdW5pdmVyc2FsL2h0bWxfc2tpbl9zZXR0aW5ncy5qc1BLAQIAABQAAgAIACRP1Vgp3FN3YgAAAGYAAAAcAAAAAAAAAAEAAAAAAGgbAAB1bml2ZXJzYWwvbG9jYWxfc2V0dGluZ3MueG1sUEsBAgAAFAACAAgAJU/VWK2zR3ADGQAANS8AABcAAAAAAAAAAAAAAAAABBwAAHVuaXZlcnNhbC91bml2ZXJzYWwucG5nUEsBAgAAFAACAAgAJU/VWCKfjrpNAAAAawAAABsAAAAAAAAAAQAAAAAAPDUAAHVuaXZlcnNhbC91bml2ZXJzYWwucG5nLnhtbFBLBQYAAAAACgAKAAYDAADCNQAAAAA="/>
  <p:tag name="ISPRING_LMS_API_VERSION" val="SCORM 2004 (4th edition)"/>
  <p:tag name="ISPRING_ULTRA_SCORM_COURSE_ID" val="DA3BF067-1F01-4FC8-BF82-3F8C143BA006"/>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100,&quot;contentScaleMode&quot;:&quot;SCALE&quot;},&quot;accessibilitySettings&quot;:{&quot;enabled&quot;:&quot;T_FALSE&quot;,&quot;language&quot;:&quot;EN&quot;},&quot;compressionSettings&quot;:{&quot;imageSettings&quot;:{&quot;compressionType&quot;:&quot;LOSSLESS&quot;,&quot;jpegQuality&quot;:70,&quot;optimizeImageForResolution&quot;:&quot;T_TRUE&quot;,&quot;optimizeImageForResolutionWidth&quot;:2048,&quot;optimizeImageForResolutionHeight&quot;:1536},&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PASSING_SCORE" val="0.000000"/>
  <p:tag name="ISPRING_CURRENT_PLAYER_ID" val="universal"/>
  <p:tag name="ISPRING_FIRST_PUBLISH" val="1"/>
  <p:tag name="ISPRING_ULTRA_SCORM_COURCE_TITLE" val="GV - Bài 40"/>
  <p:tag name="ISPRING_OUTPUT_FOLDER" val="[[&quot;\uFFFD\t\uFFFD\uFFFD{DA73601E-B80D-4F90-ADE1-998FF0D47137}&quot;,&quot;C:\\Users\\Admin\\Desktop\\Ngọc Anh\\OLM - T3.2024\\Lớp 9\\Kết nối 9&quot;]]"/>
  <p:tag name="ISPRING_PRESENTATION_TITLE" val="GV - Bài 40"/>
  <p:tag name="ISPRING_SCORM_ENDPOINT" val="&lt;endpoint&gt;&lt;enable&gt;0&lt;/enable&gt;&lt;lrs&gt;http://&lt;/lrs&gt;&lt;auth&gt;0&lt;/auth&gt;&lt;login&gt;&lt;/login&gt;&lt;password&gt;&lt;/password&gt;&lt;key&gt;&lt;/key&gt;&lt;name&gt;&lt;/name&gt;&lt;email&gt;&lt;/email&gt;&lt;/endpoint&gt;&#10;"/>
  <p:tag name="ISPRING_SCORM_RATE_QUIZZES"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2283</TotalTime>
  <Words>2541</Words>
  <Application>Microsoft Macintosh PowerPoint</Application>
  <PresentationFormat>On-screen Show (16:9)</PresentationFormat>
  <Paragraphs>712</Paragraphs>
  <Slides>44</Slides>
  <Notes>36</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44</vt:i4>
      </vt:variant>
    </vt:vector>
  </HeadingPairs>
  <TitlesOfParts>
    <vt:vector size="65" baseType="lpstr">
      <vt:lpstr>#9Slide03 Cabin</vt:lpstr>
      <vt:lpstr>Calibri</vt:lpstr>
      <vt:lpstr>#9Slide03 Noto Sans Bold</vt:lpstr>
      <vt:lpstr>Wingdings</vt:lpstr>
      <vt:lpstr>Montserrat Alternates Black</vt:lpstr>
      <vt:lpstr>#9Slide03 Noto Sans</vt:lpstr>
      <vt:lpstr>#9Slide07 Crocante</vt:lpstr>
      <vt:lpstr>#9Slide03 Roboto</vt:lpstr>
      <vt:lpstr>#9Slide03 AmpleSoft</vt:lpstr>
      <vt:lpstr>#9Slide03 Bebas Neue ZSmall</vt:lpstr>
      <vt:lpstr>Trade Gothic LT Pro</vt:lpstr>
      <vt:lpstr>Arial</vt:lpstr>
      <vt:lpstr>#9Slide03 Quicksand Medium</vt:lpstr>
      <vt:lpstr>Calibri Light</vt:lpstr>
      <vt:lpstr>Times New Roman</vt:lpstr>
      <vt:lpstr>.VnCooper</vt:lpstr>
      <vt:lpstr>#9Slide03 Open Sans ExtraBold</vt:lpstr>
      <vt:lpstr>#9Slide03 Bebas Neue Bold</vt:lpstr>
      <vt:lpstr>#9Slide05 Fourth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có biết?</vt:lpstr>
      <vt:lpstr>Em có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GV - Bài 40</dc:title>
  <cp:lastModifiedBy>Microsoft Office User</cp:lastModifiedBy>
  <cp:revision>58</cp:revision>
  <dcterms:created xsi:type="dcterms:W3CDTF">2006-08-16T00:00:00Z</dcterms:created>
  <dcterms:modified xsi:type="dcterms:W3CDTF">2025-11-09T14:13:59Z</dcterms:modified>
  <dc:identifier>DAGIYDtDUvk</dc:identifier>
</cp:coreProperties>
</file>