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0" r:id="rId2"/>
    <p:sldId id="627" r:id="rId3"/>
    <p:sldId id="628" r:id="rId4"/>
    <p:sldId id="331" r:id="rId5"/>
    <p:sldId id="630" r:id="rId6"/>
    <p:sldId id="629" r:id="rId7"/>
    <p:sldId id="631" r:id="rId8"/>
    <p:sldId id="746" r:id="rId9"/>
    <p:sldId id="747" r:id="rId10"/>
    <p:sldId id="748" r:id="rId11"/>
    <p:sldId id="749" r:id="rId12"/>
    <p:sldId id="751" r:id="rId13"/>
    <p:sldId id="363" r:id="rId14"/>
    <p:sldId id="75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0DD"/>
    <a:srgbClr val="BCFCD4"/>
    <a:srgbClr val="33CCFF"/>
    <a:srgbClr val="99FF66"/>
    <a:srgbClr val="FFCCFF"/>
    <a:srgbClr val="009900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0" d="100"/>
          <a:sy n="60" d="100"/>
        </p:scale>
        <p:origin x="14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2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70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71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83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89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7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61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4137-1A9D-42E1-8C5F-A6B478D07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802BC-2070-4C1D-BE28-BC31AB000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Vua Tiếng Việt&quot; do NSƯT Xuân Bắc cầm trịch, giải thưởng lên tới 180 triệu  đồng - VTVcab ON">
            <a:extLst>
              <a:ext uri="{FF2B5EF4-FFF2-40B4-BE49-F238E27FC236}">
                <a16:creationId xmlns:a16="http://schemas.microsoft.com/office/drawing/2014/main" id="{6CDB06DC-3794-493C-92F4-AA233D3D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067228"/>
            <a:ext cx="8715054" cy="47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5F7B368-F0E2-4F98-96D9-6E5FD6312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73" y="5432823"/>
            <a:ext cx="567928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99A41-AF19-410E-A48F-D8412E03BA29}"/>
              </a:ext>
            </a:extLst>
          </p:cNvPr>
          <p:cNvSpPr txBox="1"/>
          <p:nvPr/>
        </p:nvSpPr>
        <p:spPr>
          <a:xfrm>
            <a:off x="1869836" y="4531260"/>
            <a:ext cx="2504326" cy="65114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TÔI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YÊU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ĐỊA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LÝ</a:t>
            </a:r>
            <a:endParaRPr lang="en-GB" sz="2700" dirty="0">
              <a:solidFill>
                <a:schemeClr val="bg1"/>
              </a:solidFill>
              <a:latin typeface="#9Slide05 SVNAngellife" panose="02000500000000020003" pitchFamily="2" charset="0"/>
            </a:endParaRPr>
          </a:p>
        </p:txBody>
      </p:sp>
      <p:pic>
        <p:nvPicPr>
          <p:cNvPr id="2052" name="Picture 4" descr="Hình ảnh Khởi động Tàu Con Thoi Nhiệm Vụ Phẳng Biểu Tượng Màu Vector PNG ,  Kinh Doanh, Công Ty, Máy Tính PNG và Vector với nền trong suốt để tải xuống">
            <a:extLst>
              <a:ext uri="{FF2B5EF4-FFF2-40B4-BE49-F238E27FC236}">
                <a16:creationId xmlns:a16="http://schemas.microsoft.com/office/drawing/2014/main" id="{A41BACC8-1739-49BA-A2D9-5C83BDC01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8356" r="17865" b="18441"/>
          <a:stretch/>
        </p:blipFill>
        <p:spPr bwMode="auto">
          <a:xfrm>
            <a:off x="1143001" y="4403613"/>
            <a:ext cx="955373" cy="9477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3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FB5C6-7202-4864-AF09-C2E38221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10EBB-3F3B-B26F-9302-6EBC1135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763000" cy="5419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BEC49-F03C-4D5A-75A1-C5594F863BC4}"/>
              </a:ext>
            </a:extLst>
          </p:cNvPr>
          <p:cNvSpPr txBox="1"/>
          <p:nvPr/>
        </p:nvSpPr>
        <p:spPr>
          <a:xfrm>
            <a:off x="228600" y="5419725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186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2F866-594A-2B04-F08D-4C08DEE5EF47}"/>
              </a:ext>
            </a:extLst>
          </p:cNvPr>
          <p:cNvSpPr txBox="1"/>
          <p:nvPr/>
        </p:nvSpPr>
        <p:spPr>
          <a:xfrm>
            <a:off x="190500" y="685800"/>
            <a:ext cx="8763000" cy="574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Thu nhập bình quân đầu người 1 tháng ở nước ta còn thấp nhưng đang tăng lên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2010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2021,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Trung du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(905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2838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(1580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5026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Trung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Trung (1018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3493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(1088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2856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(2304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5794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Cửu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Long (1247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3713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Thu nhập bình quân đầu người 1 tháng ở nước ta có sự chênh lệch khá lớn.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Trung du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905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2010; 2838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2021.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3,1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2304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2010; 5794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2021.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2.5 </a:t>
            </a:r>
            <a:r>
              <a:rPr lang="en-US" sz="2000" b="1" dirty="0" err="1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rgbClr val="0D30D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CE72A-89AF-2F23-C13A-803B681374E7}"/>
              </a:ext>
            </a:extLst>
          </p:cNvPr>
          <p:cNvSpPr txBox="1"/>
          <p:nvPr/>
        </p:nvSpPr>
        <p:spPr>
          <a:xfrm>
            <a:off x="2133600" y="152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45696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038" y="9144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GV chia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lớp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2 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): 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Trong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vòng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2 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phút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đội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được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đội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thắng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cuộc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EE9849-C385-9EEA-EC4D-049782BA2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32361"/>
              </p:ext>
            </p:extLst>
          </p:nvPr>
        </p:nvGraphicFramePr>
        <p:xfrm>
          <a:off x="313038" y="3875545"/>
          <a:ext cx="8305800" cy="228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165581252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598380802"/>
                    </a:ext>
                  </a:extLst>
                </a:gridCol>
              </a:tblGrid>
              <a:tr h="71782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Đội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Đội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263844"/>
                  </a:ext>
                </a:extLst>
              </a:tr>
              <a:tr h="1570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4945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3B34B0F-703B-F03F-72B4-3D84FFB22BD0}"/>
              </a:ext>
            </a:extLst>
          </p:cNvPr>
          <p:cNvSpPr/>
          <p:nvPr/>
        </p:nvSpPr>
        <p:spPr>
          <a:xfrm>
            <a:off x="1447800" y="14153"/>
            <a:ext cx="6972300" cy="90024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 NHANH HƠN? </a:t>
            </a:r>
          </a:p>
        </p:txBody>
      </p:sp>
    </p:spTree>
    <p:extLst>
      <p:ext uri="{BB962C8B-B14F-4D97-AF65-F5344CB8AC3E}">
        <p14:creationId xmlns:p14="http://schemas.microsoft.com/office/powerpoint/2010/main" val="33122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144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So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B34B0F-703B-F03F-72B4-3D84FFB22BD0}"/>
              </a:ext>
            </a:extLst>
          </p:cNvPr>
          <p:cNvSpPr/>
          <p:nvPr/>
        </p:nvSpPr>
        <p:spPr>
          <a:xfrm>
            <a:off x="1447800" y="14153"/>
            <a:ext cx="6972300" cy="90024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A1733-8C21-2C30-F830-81304322CD4A}"/>
              </a:ext>
            </a:extLst>
          </p:cNvPr>
          <p:cNvSpPr/>
          <p:nvPr/>
        </p:nvSpPr>
        <p:spPr>
          <a:xfrm>
            <a:off x="1143000" y="3124200"/>
            <a:ext cx="7780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4137-1A9D-42E1-8C5F-A6B478D07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802BC-2070-4C1D-BE28-BC31AB000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Vua Tiếng Việt&quot; do NSƯT Xuân Bắc cầm trịch, giải thưởng lên tới 180 triệu  đồng - VTVcab ON">
            <a:extLst>
              <a:ext uri="{FF2B5EF4-FFF2-40B4-BE49-F238E27FC236}">
                <a16:creationId xmlns:a16="http://schemas.microsoft.com/office/drawing/2014/main" id="{6CDB06DC-3794-493C-92F4-AA233D3D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067228"/>
            <a:ext cx="8715054" cy="47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5F7B368-F0E2-4F98-96D9-6E5FD6312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73" y="5432823"/>
            <a:ext cx="567928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F81C8E-B737-40E8-84EF-93EF0D6DE5F5}"/>
              </a:ext>
            </a:extLst>
          </p:cNvPr>
          <p:cNvSpPr/>
          <p:nvPr/>
        </p:nvSpPr>
        <p:spPr>
          <a:xfrm>
            <a:off x="701840" y="1284842"/>
            <a:ext cx="4519670" cy="4288316"/>
          </a:xfrm>
          <a:prstGeom prst="roundRect">
            <a:avLst>
              <a:gd name="adj" fmla="val 8716"/>
            </a:avLst>
          </a:prstGeom>
          <a:solidFill>
            <a:srgbClr val="FFFFFF">
              <a:alpha val="94118"/>
            </a:srgb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A413A-5C7D-470D-8644-8A847CA9D4D1}"/>
              </a:ext>
            </a:extLst>
          </p:cNvPr>
          <p:cNvSpPr txBox="1"/>
          <p:nvPr/>
        </p:nvSpPr>
        <p:spPr>
          <a:xfrm>
            <a:off x="781027" y="2196809"/>
            <a:ext cx="4078510" cy="29427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428625" indent="-42862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</a:p>
          <a:p>
            <a:pPr marL="428625" indent="-42862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xáo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endParaRPr lang="en-GB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GB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D5CD5-7AA1-4086-8C07-46089D8358C7}"/>
              </a:ext>
            </a:extLst>
          </p:cNvPr>
          <p:cNvSpPr txBox="1"/>
          <p:nvPr/>
        </p:nvSpPr>
        <p:spPr>
          <a:xfrm>
            <a:off x="1890445" y="1504311"/>
            <a:ext cx="2504326" cy="65114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LUẬT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CHƠI</a:t>
            </a:r>
            <a:endParaRPr lang="en-GB" sz="2700" dirty="0">
              <a:solidFill>
                <a:schemeClr val="bg1"/>
              </a:solidFill>
              <a:latin typeface="#9Slide05 SVNAngellife" panose="02000500000000020003" pitchFamily="2" charset="0"/>
            </a:endParaRPr>
          </a:p>
        </p:txBody>
      </p:sp>
      <p:pic>
        <p:nvPicPr>
          <p:cNvPr id="15" name="Picture 4" descr="Hình ảnh Khởi động Tàu Con Thoi Nhiệm Vụ Phẳng Biểu Tượng Màu Vector PNG ,  Kinh Doanh, Công Ty, Máy Tính PNG và Vector với nền trong suốt để tải xuống">
            <a:extLst>
              <a:ext uri="{FF2B5EF4-FFF2-40B4-BE49-F238E27FC236}">
                <a16:creationId xmlns:a16="http://schemas.microsoft.com/office/drawing/2014/main" id="{2A5745D7-80C4-4188-BE64-6224E0386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8356" r="17865" b="18441"/>
          <a:stretch/>
        </p:blipFill>
        <p:spPr bwMode="auto">
          <a:xfrm>
            <a:off x="1163611" y="1376664"/>
            <a:ext cx="955373" cy="9477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64A2B032-AB8F-4BBF-8C18-C6F07997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17" y="4332643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4137-1A9D-42E1-8C5F-A6B478D07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802BC-2070-4C1D-BE28-BC31AB000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Vua Tiếng Việt&quot; do NSƯT Xuân Bắc cầm trịch, giải thưởng lên tới 180 triệu  đồng - VTVcab ON">
            <a:extLst>
              <a:ext uri="{FF2B5EF4-FFF2-40B4-BE49-F238E27FC236}">
                <a16:creationId xmlns:a16="http://schemas.microsoft.com/office/drawing/2014/main" id="{6CDB06DC-3794-493C-92F4-AA233D3D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067228"/>
            <a:ext cx="8715054" cy="47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5F7B368-F0E2-4F98-96D9-6E5FD6312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73" y="5432823"/>
            <a:ext cx="567928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99A41-AF19-410E-A48F-D8412E03BA29}"/>
              </a:ext>
            </a:extLst>
          </p:cNvPr>
          <p:cNvSpPr txBox="1"/>
          <p:nvPr/>
        </p:nvSpPr>
        <p:spPr>
          <a:xfrm>
            <a:off x="1641297" y="4523408"/>
            <a:ext cx="2504326" cy="65114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TÔI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YÊU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ĐỊA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LÝ</a:t>
            </a:r>
            <a:endParaRPr lang="en-GB" sz="2700" dirty="0">
              <a:solidFill>
                <a:schemeClr val="bg1"/>
              </a:solidFill>
              <a:latin typeface="#9Slide05 SVNAngellife" panose="02000500000000020003" pitchFamily="2" charset="0"/>
            </a:endParaRPr>
          </a:p>
        </p:txBody>
      </p:sp>
      <p:pic>
        <p:nvPicPr>
          <p:cNvPr id="2052" name="Picture 4" descr="Hình ảnh Khởi động Tàu Con Thoi Nhiệm Vụ Phẳng Biểu Tượng Màu Vector PNG ,  Kinh Doanh, Công Ty, Máy Tính PNG và Vector với nền trong suốt để tải xuống">
            <a:extLst>
              <a:ext uri="{FF2B5EF4-FFF2-40B4-BE49-F238E27FC236}">
                <a16:creationId xmlns:a16="http://schemas.microsoft.com/office/drawing/2014/main" id="{A41BACC8-1739-49BA-A2D9-5C83BDC01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8356" r="17865" b="18441"/>
          <a:stretch/>
        </p:blipFill>
        <p:spPr bwMode="auto">
          <a:xfrm>
            <a:off x="914463" y="4395760"/>
            <a:ext cx="955373" cy="9477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F81C8E-B737-40E8-84EF-93EF0D6DE5F5}"/>
              </a:ext>
            </a:extLst>
          </p:cNvPr>
          <p:cNvSpPr/>
          <p:nvPr/>
        </p:nvSpPr>
        <p:spPr>
          <a:xfrm>
            <a:off x="661012" y="1295171"/>
            <a:ext cx="4519670" cy="4288316"/>
          </a:xfrm>
          <a:prstGeom prst="roundRect">
            <a:avLst>
              <a:gd name="adj" fmla="val 8716"/>
            </a:avLst>
          </a:prstGeom>
          <a:solidFill>
            <a:srgbClr val="FFFFFF">
              <a:alpha val="94118"/>
            </a:srgb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C710F-8DF1-42E9-85EA-1AFC3DD0A732}"/>
              </a:ext>
            </a:extLst>
          </p:cNvPr>
          <p:cNvSpPr txBox="1"/>
          <p:nvPr/>
        </p:nvSpPr>
        <p:spPr>
          <a:xfrm>
            <a:off x="1055165" y="1492119"/>
            <a:ext cx="4056783" cy="6001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#9Slide07 IcielBaliho Script" pitchFamily="2" charset="-93"/>
                <a:ea typeface="Times New Roman" panose="02020603050405020304" pitchFamily="18" charset="0"/>
              </a:rPr>
              <a:t> </a:t>
            </a:r>
            <a:r>
              <a:rPr lang="vi-VN" sz="3300" dirty="0">
                <a:latin typeface="#9Slide07 IcielBaliho Script" pitchFamily="2" charset="-93"/>
                <a:ea typeface="Times New Roman" panose="02020603050405020304" pitchFamily="18" charset="0"/>
              </a:rPr>
              <a:t>1. </a:t>
            </a:r>
            <a:r>
              <a:rPr lang="en-US" sz="3300" dirty="0">
                <a:latin typeface="#9Slide07 IcielBaliho Script" pitchFamily="2" charset="-93"/>
                <a:ea typeface="Times New Roman" panose="02020603050405020304" pitchFamily="18" charset="0"/>
              </a:rPr>
              <a:t>o/g/l/a/ộ/đ/n</a:t>
            </a:r>
            <a:endParaRPr lang="en-GB" sz="3300" dirty="0">
              <a:latin typeface="#9Slide07 IcielBaliho Script" pitchFamily="2" charset="-93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66032A-AA79-4B36-B821-6BB226B8D5BF}"/>
              </a:ext>
            </a:extLst>
          </p:cNvPr>
          <p:cNvSpPr/>
          <p:nvPr/>
        </p:nvSpPr>
        <p:spPr>
          <a:xfrm>
            <a:off x="2655800" y="4429009"/>
            <a:ext cx="725639" cy="469275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074" name="Picture 2" descr="Keyword, keyword research, research, seo, explore, find, internet icon -  Free download">
            <a:extLst>
              <a:ext uri="{FF2B5EF4-FFF2-40B4-BE49-F238E27FC236}">
                <a16:creationId xmlns:a16="http://schemas.microsoft.com/office/drawing/2014/main" id="{07C9DBAA-0536-4B79-AC8D-1B02A2E0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" y="1324754"/>
            <a:ext cx="1385861" cy="13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A413A-5C7D-470D-8644-8A847CA9D4D1}"/>
              </a:ext>
            </a:extLst>
          </p:cNvPr>
          <p:cNvSpPr txBox="1"/>
          <p:nvPr/>
        </p:nvSpPr>
        <p:spPr>
          <a:xfrm>
            <a:off x="1357839" y="4920230"/>
            <a:ext cx="3239530" cy="6001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#9Slide07 IcielBaliho Script" pitchFamily="2" charset="-93"/>
              </a:rPr>
              <a:t>Lao </a:t>
            </a:r>
            <a:r>
              <a:rPr lang="en-GB" sz="3300" dirty="0" err="1">
                <a:latin typeface="#9Slide07 IcielBaliho Script" pitchFamily="2" charset="-93"/>
              </a:rPr>
              <a:t>động</a:t>
            </a:r>
            <a:endParaRPr lang="en-GB" sz="3300" dirty="0">
              <a:latin typeface="#9Slide07 IcielBaliho Script" pitchFamily="2" charset="-93"/>
            </a:endParaRPr>
          </a:p>
        </p:txBody>
      </p:sp>
      <p:pic>
        <p:nvPicPr>
          <p:cNvPr id="1026" name="Picture 2" descr="Làm cùng lúc 02 công ty">
            <a:extLst>
              <a:ext uri="{FF2B5EF4-FFF2-40B4-BE49-F238E27FC236}">
                <a16:creationId xmlns:a16="http://schemas.microsoft.com/office/drawing/2014/main" id="{49EAE195-AC25-BAE1-8A8D-E45CFECC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3" y="2243547"/>
            <a:ext cx="4181946" cy="22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4137-1A9D-42E1-8C5F-A6B478D07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802BC-2070-4C1D-BE28-BC31AB000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Vua Tiếng Việt&quot; do NSƯT Xuân Bắc cầm trịch, giải thưởng lên tới 180 triệu  đồng - VTVcab ON">
            <a:extLst>
              <a:ext uri="{FF2B5EF4-FFF2-40B4-BE49-F238E27FC236}">
                <a16:creationId xmlns:a16="http://schemas.microsoft.com/office/drawing/2014/main" id="{6CDB06DC-3794-493C-92F4-AA233D3D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067228"/>
            <a:ext cx="8715054" cy="47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5F7B368-F0E2-4F98-96D9-6E5FD6312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73" y="5432823"/>
            <a:ext cx="567928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99A41-AF19-410E-A48F-D8412E03BA29}"/>
              </a:ext>
            </a:extLst>
          </p:cNvPr>
          <p:cNvSpPr txBox="1"/>
          <p:nvPr/>
        </p:nvSpPr>
        <p:spPr>
          <a:xfrm>
            <a:off x="1641297" y="4523408"/>
            <a:ext cx="2504326" cy="65114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TÔI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YÊU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ĐỊA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LÝ</a:t>
            </a:r>
            <a:endParaRPr lang="en-GB" sz="2700" dirty="0">
              <a:solidFill>
                <a:schemeClr val="bg1"/>
              </a:solidFill>
              <a:latin typeface="#9Slide05 SVNAngellife" panose="02000500000000020003" pitchFamily="2" charset="0"/>
            </a:endParaRPr>
          </a:p>
        </p:txBody>
      </p:sp>
      <p:pic>
        <p:nvPicPr>
          <p:cNvPr id="2052" name="Picture 4" descr="Hình ảnh Khởi động Tàu Con Thoi Nhiệm Vụ Phẳng Biểu Tượng Màu Vector PNG ,  Kinh Doanh, Công Ty, Máy Tính PNG và Vector với nền trong suốt để tải xuống">
            <a:extLst>
              <a:ext uri="{FF2B5EF4-FFF2-40B4-BE49-F238E27FC236}">
                <a16:creationId xmlns:a16="http://schemas.microsoft.com/office/drawing/2014/main" id="{A41BACC8-1739-49BA-A2D9-5C83BDC01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8356" r="17865" b="18441"/>
          <a:stretch/>
        </p:blipFill>
        <p:spPr bwMode="auto">
          <a:xfrm>
            <a:off x="914463" y="4395760"/>
            <a:ext cx="955373" cy="9477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F81C8E-B737-40E8-84EF-93EF0D6DE5F5}"/>
              </a:ext>
            </a:extLst>
          </p:cNvPr>
          <p:cNvSpPr/>
          <p:nvPr/>
        </p:nvSpPr>
        <p:spPr>
          <a:xfrm>
            <a:off x="661012" y="1295171"/>
            <a:ext cx="4519670" cy="4288316"/>
          </a:xfrm>
          <a:prstGeom prst="roundRect">
            <a:avLst>
              <a:gd name="adj" fmla="val 8716"/>
            </a:avLst>
          </a:prstGeom>
          <a:solidFill>
            <a:srgbClr val="FFFFFF">
              <a:alpha val="94118"/>
            </a:srgb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C710F-8DF1-42E9-85EA-1AFC3DD0A732}"/>
              </a:ext>
            </a:extLst>
          </p:cNvPr>
          <p:cNvSpPr txBox="1"/>
          <p:nvPr/>
        </p:nvSpPr>
        <p:spPr>
          <a:xfrm>
            <a:off x="1335263" y="1413075"/>
            <a:ext cx="3634861" cy="6001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#9Slide07 IcielBaliho Script" pitchFamily="2" charset="-93"/>
                <a:ea typeface="Times New Roman" panose="02020603050405020304" pitchFamily="18" charset="0"/>
              </a:rPr>
              <a:t>2. </a:t>
            </a:r>
            <a:r>
              <a:rPr lang="en-US" sz="3300" dirty="0">
                <a:latin typeface="#9Slide07 IcielBaliho Script" pitchFamily="2" charset="-93"/>
                <a:ea typeface="Times New Roman" panose="02020603050405020304" pitchFamily="18" charset="0"/>
              </a:rPr>
              <a:t>à/ồ/d/d/</a:t>
            </a:r>
            <a:r>
              <a:rPr lang="en-US" sz="3300" dirty="0" err="1">
                <a:latin typeface="#9Slide07 IcielBaliho Script" pitchFamily="2" charset="-93"/>
                <a:ea typeface="Times New Roman" panose="02020603050405020304" pitchFamily="18" charset="0"/>
              </a:rPr>
              <a:t>i</a:t>
            </a:r>
            <a:r>
              <a:rPr lang="en-US" sz="3300" dirty="0">
                <a:latin typeface="#9Slide07 IcielBaliho Script" pitchFamily="2" charset="-93"/>
                <a:ea typeface="Times New Roman" panose="02020603050405020304" pitchFamily="18" charset="0"/>
              </a:rPr>
              <a:t>/o</a:t>
            </a:r>
            <a:r>
              <a:rPr lang="vi-VN" sz="3300" dirty="0">
                <a:latin typeface="#9Slide07 IcielBaliho Script" pitchFamily="2" charset="-93"/>
                <a:ea typeface="Times New Roman" panose="02020603050405020304" pitchFamily="18" charset="0"/>
              </a:rPr>
              <a:t> </a:t>
            </a:r>
            <a:endParaRPr lang="en-GB" sz="300000" dirty="0">
              <a:latin typeface="#9Slide07 IcielBaliho Script" pitchFamily="2" charset="-93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66032A-AA79-4B36-B821-6BB226B8D5BF}"/>
              </a:ext>
            </a:extLst>
          </p:cNvPr>
          <p:cNvSpPr/>
          <p:nvPr/>
        </p:nvSpPr>
        <p:spPr>
          <a:xfrm>
            <a:off x="2618586" y="4585437"/>
            <a:ext cx="725639" cy="366176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074" name="Picture 2" descr="Keyword, keyword research, research, seo, explore, find, internet icon -  Free download">
            <a:extLst>
              <a:ext uri="{FF2B5EF4-FFF2-40B4-BE49-F238E27FC236}">
                <a16:creationId xmlns:a16="http://schemas.microsoft.com/office/drawing/2014/main" id="{07C9DBAA-0536-4B79-AC8D-1B02A2E0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5" y="1281139"/>
            <a:ext cx="1385861" cy="13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A413A-5C7D-470D-8644-8A847CA9D4D1}"/>
              </a:ext>
            </a:extLst>
          </p:cNvPr>
          <p:cNvSpPr txBox="1"/>
          <p:nvPr/>
        </p:nvSpPr>
        <p:spPr>
          <a:xfrm>
            <a:off x="1799929" y="4962665"/>
            <a:ext cx="2452931" cy="6001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300" b="1" dirty="0" err="1">
                <a:latin typeface="#9Slide07 IcielBaliho Script" pitchFamily="2" charset="-93"/>
              </a:rPr>
              <a:t>Dồi</a:t>
            </a:r>
            <a:r>
              <a:rPr lang="en-GB" sz="3300" b="1" dirty="0">
                <a:latin typeface="#9Slide07 IcielBaliho Script" pitchFamily="2" charset="-93"/>
              </a:rPr>
              <a:t> </a:t>
            </a:r>
            <a:r>
              <a:rPr lang="en-GB" sz="3300" b="1" dirty="0" err="1">
                <a:latin typeface="#9Slide07 IcielBaliho Script" pitchFamily="2" charset="-93"/>
              </a:rPr>
              <a:t>dào</a:t>
            </a:r>
            <a:endParaRPr lang="en-GB" sz="3300" b="1" dirty="0">
              <a:latin typeface="#9Slide07 IcielBaliho Script" pitchFamily="2" charset="-93"/>
            </a:endParaRPr>
          </a:p>
        </p:txBody>
      </p:sp>
      <p:pic>
        <p:nvPicPr>
          <p:cNvPr id="6146" name="Picture 2" descr="Các doanh nghiệp chế biến thủy sản luôn có nhu cầu lớn về số lượng công nhân để duy trì ổn định sản xuất. Ảnh: Hoàng Vũ.">
            <a:extLst>
              <a:ext uri="{FF2B5EF4-FFF2-40B4-BE49-F238E27FC236}">
                <a16:creationId xmlns:a16="http://schemas.microsoft.com/office/drawing/2014/main" id="{40181D40-3899-ED64-56B6-EC5F4C55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67" y="2070769"/>
            <a:ext cx="4038348" cy="25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4137-1A9D-42E1-8C5F-A6B478D07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802BC-2070-4C1D-BE28-BC31AB000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Vua Tiếng Việt&quot; do NSƯT Xuân Bắc cầm trịch, giải thưởng lên tới 180 triệu  đồng - VTVcab ON">
            <a:extLst>
              <a:ext uri="{FF2B5EF4-FFF2-40B4-BE49-F238E27FC236}">
                <a16:creationId xmlns:a16="http://schemas.microsoft.com/office/drawing/2014/main" id="{6CDB06DC-3794-493C-92F4-AA233D3D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067228"/>
            <a:ext cx="8715054" cy="47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5F7B368-F0E2-4F98-96D9-6E5FD6312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73" y="5432823"/>
            <a:ext cx="567928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99A41-AF19-410E-A48F-D8412E03BA29}"/>
              </a:ext>
            </a:extLst>
          </p:cNvPr>
          <p:cNvSpPr txBox="1"/>
          <p:nvPr/>
        </p:nvSpPr>
        <p:spPr>
          <a:xfrm>
            <a:off x="1641297" y="4523408"/>
            <a:ext cx="2504326" cy="65114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TÔI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YÊU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ĐỊA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LÝ</a:t>
            </a:r>
            <a:endParaRPr lang="en-GB" sz="2700" dirty="0">
              <a:solidFill>
                <a:schemeClr val="bg1"/>
              </a:solidFill>
              <a:latin typeface="#9Slide05 SVNAngellife" panose="02000500000000020003" pitchFamily="2" charset="0"/>
            </a:endParaRPr>
          </a:p>
        </p:txBody>
      </p:sp>
      <p:pic>
        <p:nvPicPr>
          <p:cNvPr id="2052" name="Picture 4" descr="Hình ảnh Khởi động Tàu Con Thoi Nhiệm Vụ Phẳng Biểu Tượng Màu Vector PNG ,  Kinh Doanh, Công Ty, Máy Tính PNG và Vector với nền trong suốt để tải xuống">
            <a:extLst>
              <a:ext uri="{FF2B5EF4-FFF2-40B4-BE49-F238E27FC236}">
                <a16:creationId xmlns:a16="http://schemas.microsoft.com/office/drawing/2014/main" id="{A41BACC8-1739-49BA-A2D9-5C83BDC01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8356" r="17865" b="18441"/>
          <a:stretch/>
        </p:blipFill>
        <p:spPr bwMode="auto">
          <a:xfrm>
            <a:off x="914463" y="4395760"/>
            <a:ext cx="955373" cy="9477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F81C8E-B737-40E8-84EF-93EF0D6DE5F5}"/>
              </a:ext>
            </a:extLst>
          </p:cNvPr>
          <p:cNvSpPr/>
          <p:nvPr/>
        </p:nvSpPr>
        <p:spPr>
          <a:xfrm>
            <a:off x="661012" y="1295171"/>
            <a:ext cx="4519670" cy="4288316"/>
          </a:xfrm>
          <a:prstGeom prst="roundRect">
            <a:avLst>
              <a:gd name="adj" fmla="val 8716"/>
            </a:avLst>
          </a:prstGeom>
          <a:solidFill>
            <a:srgbClr val="FFFFFF">
              <a:alpha val="94118"/>
            </a:srgb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C710F-8DF1-42E9-85EA-1AFC3DD0A732}"/>
              </a:ext>
            </a:extLst>
          </p:cNvPr>
          <p:cNvSpPr txBox="1"/>
          <p:nvPr/>
        </p:nvSpPr>
        <p:spPr>
          <a:xfrm>
            <a:off x="914463" y="1473812"/>
            <a:ext cx="4184311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#9Slide07 IcielBaliho Script" pitchFamily="2" charset="-93"/>
                <a:ea typeface="Times New Roman" panose="02020603050405020304" pitchFamily="18" charset="0"/>
              </a:rPr>
              <a:t>3. </a:t>
            </a:r>
            <a:r>
              <a:rPr lang="en-US" sz="3600" dirty="0">
                <a:latin typeface="#9Slide07 IcielBaliho Script" pitchFamily="2" charset="-93"/>
                <a:ea typeface="Times New Roman" panose="02020603050405020304" pitchFamily="18" charset="0"/>
              </a:rPr>
              <a:t>n/t/ấ/ệ/g/t/</a:t>
            </a:r>
            <a:r>
              <a:rPr lang="en-US" sz="3600" dirty="0" err="1">
                <a:latin typeface="#9Slide07 IcielBaliho Script" pitchFamily="2" charset="-93"/>
                <a:ea typeface="Times New Roman" panose="02020603050405020304" pitchFamily="18" charset="0"/>
              </a:rPr>
              <a:t>i</a:t>
            </a:r>
            <a:r>
              <a:rPr lang="en-US" sz="3600" dirty="0">
                <a:latin typeface="#9Slide07 IcielBaliho Script" pitchFamily="2" charset="-93"/>
                <a:ea typeface="Times New Roman" panose="02020603050405020304" pitchFamily="18" charset="0"/>
              </a:rPr>
              <a:t>/h/h/p</a:t>
            </a:r>
            <a:r>
              <a:rPr lang="vi-VN" sz="3600" dirty="0">
                <a:latin typeface="#9Slide07 IcielBaliho Script" pitchFamily="2" charset="-93"/>
                <a:ea typeface="Times New Roman" panose="02020603050405020304" pitchFamily="18" charset="0"/>
              </a:rPr>
              <a:t> </a:t>
            </a:r>
            <a:endParaRPr lang="en-GB" sz="159900" dirty="0">
              <a:latin typeface="#9Slide07 IcielBaliho Script" pitchFamily="2" charset="-93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66032A-AA79-4B36-B821-6BB226B8D5BF}"/>
              </a:ext>
            </a:extLst>
          </p:cNvPr>
          <p:cNvSpPr/>
          <p:nvPr/>
        </p:nvSpPr>
        <p:spPr>
          <a:xfrm>
            <a:off x="2440055" y="4468095"/>
            <a:ext cx="725639" cy="443077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074" name="Picture 2" descr="Keyword, keyword research, research, seo, explore, find, internet icon -  Free download">
            <a:extLst>
              <a:ext uri="{FF2B5EF4-FFF2-40B4-BE49-F238E27FC236}">
                <a16:creationId xmlns:a16="http://schemas.microsoft.com/office/drawing/2014/main" id="{07C9DBAA-0536-4B79-AC8D-1B02A2E0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65" y="1374023"/>
            <a:ext cx="1385861" cy="13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A413A-5C7D-470D-8644-8A847CA9D4D1}"/>
              </a:ext>
            </a:extLst>
          </p:cNvPr>
          <p:cNvSpPr txBox="1"/>
          <p:nvPr/>
        </p:nvSpPr>
        <p:spPr>
          <a:xfrm>
            <a:off x="1236531" y="4933320"/>
            <a:ext cx="3457477" cy="6001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#9Slide07 IcielBaliho Script" pitchFamily="2" charset="-93"/>
              </a:rPr>
              <a:t>Thất</a:t>
            </a:r>
            <a:r>
              <a:rPr lang="en-GB" sz="3300" dirty="0">
                <a:latin typeface="#9Slide07 IcielBaliho Script" pitchFamily="2" charset="-93"/>
              </a:rPr>
              <a:t> </a:t>
            </a:r>
            <a:r>
              <a:rPr lang="en-GB" sz="3300" dirty="0" err="1">
                <a:latin typeface="#9Slide07 IcielBaliho Script" pitchFamily="2" charset="-93"/>
              </a:rPr>
              <a:t>nghiệp</a:t>
            </a:r>
            <a:endParaRPr lang="en-GB" sz="3300" dirty="0">
              <a:latin typeface="#9Slide07 IcielBaliho Script" pitchFamily="2" charset="-93"/>
            </a:endParaRPr>
          </a:p>
        </p:txBody>
      </p:sp>
      <p:pic>
        <p:nvPicPr>
          <p:cNvPr id="5124" name="Picture 4" descr="that-nghiep-1505491981790">
            <a:extLst>
              <a:ext uri="{FF2B5EF4-FFF2-40B4-BE49-F238E27FC236}">
                <a16:creationId xmlns:a16="http://schemas.microsoft.com/office/drawing/2014/main" id="{1C936DB2-C08B-4265-F44A-D60FD21D6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94" y="2143924"/>
            <a:ext cx="4038537" cy="24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1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4137-1A9D-42E1-8C5F-A6B478D07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802BC-2070-4C1D-BE28-BC31AB000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Vua Tiếng Việt&quot; do NSƯT Xuân Bắc cầm trịch, giải thưởng lên tới 180 triệu  đồng - VTVcab ON">
            <a:extLst>
              <a:ext uri="{FF2B5EF4-FFF2-40B4-BE49-F238E27FC236}">
                <a16:creationId xmlns:a16="http://schemas.microsoft.com/office/drawing/2014/main" id="{6CDB06DC-3794-493C-92F4-AA233D3D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067228"/>
            <a:ext cx="8715054" cy="47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5F7B368-F0E2-4F98-96D9-6E5FD6312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73" y="5432823"/>
            <a:ext cx="567928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99A41-AF19-410E-A48F-D8412E03BA29}"/>
              </a:ext>
            </a:extLst>
          </p:cNvPr>
          <p:cNvSpPr txBox="1"/>
          <p:nvPr/>
        </p:nvSpPr>
        <p:spPr>
          <a:xfrm>
            <a:off x="1641297" y="4523408"/>
            <a:ext cx="2504326" cy="65114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TÔI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YÊU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ĐỊA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LÝ</a:t>
            </a:r>
            <a:endParaRPr lang="en-GB" sz="2700" dirty="0">
              <a:solidFill>
                <a:schemeClr val="bg1"/>
              </a:solidFill>
              <a:latin typeface="#9Slide05 SVNAngellife" panose="02000500000000020003" pitchFamily="2" charset="0"/>
            </a:endParaRPr>
          </a:p>
        </p:txBody>
      </p:sp>
      <p:pic>
        <p:nvPicPr>
          <p:cNvPr id="2052" name="Picture 4" descr="Hình ảnh Khởi động Tàu Con Thoi Nhiệm Vụ Phẳng Biểu Tượng Màu Vector PNG ,  Kinh Doanh, Công Ty, Máy Tính PNG và Vector với nền trong suốt để tải xuống">
            <a:extLst>
              <a:ext uri="{FF2B5EF4-FFF2-40B4-BE49-F238E27FC236}">
                <a16:creationId xmlns:a16="http://schemas.microsoft.com/office/drawing/2014/main" id="{A41BACC8-1739-49BA-A2D9-5C83BDC01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8356" r="17865" b="18441"/>
          <a:stretch/>
        </p:blipFill>
        <p:spPr bwMode="auto">
          <a:xfrm>
            <a:off x="914463" y="4395760"/>
            <a:ext cx="955373" cy="9477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F81C8E-B737-40E8-84EF-93EF0D6DE5F5}"/>
              </a:ext>
            </a:extLst>
          </p:cNvPr>
          <p:cNvSpPr/>
          <p:nvPr/>
        </p:nvSpPr>
        <p:spPr>
          <a:xfrm>
            <a:off x="661012" y="1295171"/>
            <a:ext cx="4519670" cy="4288316"/>
          </a:xfrm>
          <a:prstGeom prst="roundRect">
            <a:avLst>
              <a:gd name="adj" fmla="val 8716"/>
            </a:avLst>
          </a:prstGeom>
          <a:solidFill>
            <a:srgbClr val="FFFFFF">
              <a:alpha val="94118"/>
            </a:srgb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C710F-8DF1-42E9-85EA-1AFC3DD0A732}"/>
              </a:ext>
            </a:extLst>
          </p:cNvPr>
          <p:cNvSpPr txBox="1"/>
          <p:nvPr/>
        </p:nvSpPr>
        <p:spPr>
          <a:xfrm>
            <a:off x="1219200" y="1447162"/>
            <a:ext cx="382313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#9Slide07 IcielBaliho Script" pitchFamily="2" charset="-93"/>
                <a:ea typeface="Times New Roman" panose="02020603050405020304" pitchFamily="18" charset="0"/>
              </a:rPr>
              <a:t>4. </a:t>
            </a:r>
            <a:r>
              <a:rPr lang="en-US" sz="3600" dirty="0">
                <a:latin typeface="#9Slide07 IcielBaliho Script" pitchFamily="2" charset="-93"/>
                <a:ea typeface="Times New Roman" panose="02020603050405020304" pitchFamily="18" charset="0"/>
              </a:rPr>
              <a:t>h/p/n/ậ/u/t/h</a:t>
            </a:r>
            <a:endParaRPr lang="en-GB" sz="7200" dirty="0">
              <a:latin typeface="#9Slide07 IcielBaliho Script" pitchFamily="2" charset="-93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66032A-AA79-4B36-B821-6BB226B8D5BF}"/>
              </a:ext>
            </a:extLst>
          </p:cNvPr>
          <p:cNvSpPr/>
          <p:nvPr/>
        </p:nvSpPr>
        <p:spPr>
          <a:xfrm>
            <a:off x="2664143" y="4581633"/>
            <a:ext cx="725639" cy="384175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074" name="Picture 2" descr="Keyword, keyword research, research, seo, explore, find, internet icon -  Free download">
            <a:extLst>
              <a:ext uri="{FF2B5EF4-FFF2-40B4-BE49-F238E27FC236}">
                <a16:creationId xmlns:a16="http://schemas.microsoft.com/office/drawing/2014/main" id="{07C9DBAA-0536-4B79-AC8D-1B02A2E0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5" y="1333131"/>
            <a:ext cx="1385861" cy="13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A413A-5C7D-470D-8644-8A847CA9D4D1}"/>
              </a:ext>
            </a:extLst>
          </p:cNvPr>
          <p:cNvSpPr txBox="1"/>
          <p:nvPr/>
        </p:nvSpPr>
        <p:spPr>
          <a:xfrm>
            <a:off x="1660957" y="4978109"/>
            <a:ext cx="2754363" cy="6001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#9Slide07 IcielBaliho Script" pitchFamily="2" charset="-93"/>
              </a:rPr>
              <a:t>Thu </a:t>
            </a:r>
            <a:r>
              <a:rPr lang="en-GB" sz="3300" dirty="0" err="1">
                <a:latin typeface="#9Slide07 IcielBaliho Script" pitchFamily="2" charset="-93"/>
              </a:rPr>
              <a:t>nhập</a:t>
            </a:r>
            <a:endParaRPr lang="en-GB" sz="3300" dirty="0">
              <a:latin typeface="#9Slide07 IcielBaliho Script" pitchFamily="2" charset="-93"/>
            </a:endParaRPr>
          </a:p>
        </p:txBody>
      </p:sp>
      <p:pic>
        <p:nvPicPr>
          <p:cNvPr id="4098" name="Picture 2" descr="Thu nhập bình quân của người lao động tăng lên 6,5 triệu đồng/tháng">
            <a:extLst>
              <a:ext uri="{FF2B5EF4-FFF2-40B4-BE49-F238E27FC236}">
                <a16:creationId xmlns:a16="http://schemas.microsoft.com/office/drawing/2014/main" id="{F5BDE59D-29EA-3F77-D483-EF174C489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3" y="2139360"/>
            <a:ext cx="4324968" cy="24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4137-1A9D-42E1-8C5F-A6B478D07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802BC-2070-4C1D-BE28-BC31AB000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Vua Tiếng Việt&quot; do NSƯT Xuân Bắc cầm trịch, giải thưởng lên tới 180 triệu  đồng - VTVcab ON">
            <a:extLst>
              <a:ext uri="{FF2B5EF4-FFF2-40B4-BE49-F238E27FC236}">
                <a16:creationId xmlns:a16="http://schemas.microsoft.com/office/drawing/2014/main" id="{6CDB06DC-3794-493C-92F4-AA233D3D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067228"/>
            <a:ext cx="8715054" cy="47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5F7B368-F0E2-4F98-96D9-6E5FD6312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73" y="5432823"/>
            <a:ext cx="567928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99A41-AF19-410E-A48F-D8412E03BA29}"/>
              </a:ext>
            </a:extLst>
          </p:cNvPr>
          <p:cNvSpPr txBox="1"/>
          <p:nvPr/>
        </p:nvSpPr>
        <p:spPr>
          <a:xfrm>
            <a:off x="1641297" y="4523408"/>
            <a:ext cx="2504326" cy="65114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TÔI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YÊU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ĐỊA</a:t>
            </a:r>
            <a:r>
              <a:rPr lang="en-GB" sz="2700" dirty="0">
                <a:solidFill>
                  <a:schemeClr val="bg1"/>
                </a:solidFill>
                <a:latin typeface="#9Slide05 SVNAngellife" panose="02000500000000020003" pitchFamily="2" charset="0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#9Slide05 SVNAngellife" panose="02000500000000020003" pitchFamily="2" charset="0"/>
              </a:rPr>
              <a:t>LÝ</a:t>
            </a:r>
            <a:endParaRPr lang="en-GB" sz="2700" dirty="0">
              <a:solidFill>
                <a:schemeClr val="bg1"/>
              </a:solidFill>
              <a:latin typeface="#9Slide05 SVNAngellife" panose="02000500000000020003" pitchFamily="2" charset="0"/>
            </a:endParaRPr>
          </a:p>
        </p:txBody>
      </p:sp>
      <p:pic>
        <p:nvPicPr>
          <p:cNvPr id="2052" name="Picture 4" descr="Hình ảnh Khởi động Tàu Con Thoi Nhiệm Vụ Phẳng Biểu Tượng Màu Vector PNG ,  Kinh Doanh, Công Ty, Máy Tính PNG và Vector với nền trong suốt để tải xuống">
            <a:extLst>
              <a:ext uri="{FF2B5EF4-FFF2-40B4-BE49-F238E27FC236}">
                <a16:creationId xmlns:a16="http://schemas.microsoft.com/office/drawing/2014/main" id="{A41BACC8-1739-49BA-A2D9-5C83BDC01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8356" r="17865" b="18441"/>
          <a:stretch/>
        </p:blipFill>
        <p:spPr bwMode="auto">
          <a:xfrm>
            <a:off x="914463" y="4395760"/>
            <a:ext cx="955373" cy="9477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F81C8E-B737-40E8-84EF-93EF0D6DE5F5}"/>
              </a:ext>
            </a:extLst>
          </p:cNvPr>
          <p:cNvSpPr/>
          <p:nvPr/>
        </p:nvSpPr>
        <p:spPr>
          <a:xfrm>
            <a:off x="661012" y="1295171"/>
            <a:ext cx="4519670" cy="4288316"/>
          </a:xfrm>
          <a:prstGeom prst="roundRect">
            <a:avLst>
              <a:gd name="adj" fmla="val 8716"/>
            </a:avLst>
          </a:prstGeom>
          <a:solidFill>
            <a:srgbClr val="FFFFFF">
              <a:alpha val="94118"/>
            </a:srgb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C710F-8DF1-42E9-85EA-1AFC3DD0A732}"/>
              </a:ext>
            </a:extLst>
          </p:cNvPr>
          <p:cNvSpPr txBox="1"/>
          <p:nvPr/>
        </p:nvSpPr>
        <p:spPr>
          <a:xfrm>
            <a:off x="1284891" y="1490258"/>
            <a:ext cx="372066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#9Slide07 IcielBaliho Script" pitchFamily="2" charset="-93"/>
                <a:ea typeface="Times New Roman" panose="02020603050405020304" pitchFamily="18" charset="0"/>
              </a:rPr>
              <a:t>5</a:t>
            </a:r>
            <a:r>
              <a:rPr lang="vi-VN" sz="3600" dirty="0">
                <a:latin typeface="#9Slide07 IcielBaliho Script" pitchFamily="2" charset="-93"/>
                <a:ea typeface="Times New Roman" panose="02020603050405020304" pitchFamily="18" charset="0"/>
              </a:rPr>
              <a:t>. </a:t>
            </a:r>
            <a:r>
              <a:rPr lang="en-US" sz="3600" dirty="0">
                <a:latin typeface="#9Slide07 IcielBaliho Script" pitchFamily="2" charset="-93"/>
                <a:ea typeface="Times New Roman" panose="02020603050405020304" pitchFamily="18" charset="0"/>
              </a:rPr>
              <a:t>ó/n/h/a/p/â/h</a:t>
            </a:r>
            <a:endParaRPr lang="en-GB" sz="159900" dirty="0">
              <a:latin typeface="#9Slide07 IcielBaliho Script" pitchFamily="2" charset="-93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66032A-AA79-4B36-B821-6BB226B8D5BF}"/>
              </a:ext>
            </a:extLst>
          </p:cNvPr>
          <p:cNvSpPr/>
          <p:nvPr/>
        </p:nvSpPr>
        <p:spPr>
          <a:xfrm>
            <a:off x="2596049" y="4607815"/>
            <a:ext cx="725639" cy="351153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074" name="Picture 2" descr="Keyword, keyword research, research, seo, explore, find, internet icon -  Free download">
            <a:extLst>
              <a:ext uri="{FF2B5EF4-FFF2-40B4-BE49-F238E27FC236}">
                <a16:creationId xmlns:a16="http://schemas.microsoft.com/office/drawing/2014/main" id="{07C9DBAA-0536-4B79-AC8D-1B02A2E0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1371600"/>
            <a:ext cx="1385861" cy="13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A413A-5C7D-470D-8644-8A847CA9D4D1}"/>
              </a:ext>
            </a:extLst>
          </p:cNvPr>
          <p:cNvSpPr txBox="1"/>
          <p:nvPr/>
        </p:nvSpPr>
        <p:spPr>
          <a:xfrm>
            <a:off x="1732404" y="4958968"/>
            <a:ext cx="2452931" cy="6001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300" dirty="0" err="1">
                <a:latin typeface="#9Slide07 IcielBaliho Script" pitchFamily="2" charset="-93"/>
              </a:rPr>
              <a:t>Phân</a:t>
            </a:r>
            <a:r>
              <a:rPr lang="en-GB" sz="3300" dirty="0">
                <a:latin typeface="#9Slide07 IcielBaliho Script" pitchFamily="2" charset="-93"/>
              </a:rPr>
              <a:t> </a:t>
            </a:r>
            <a:r>
              <a:rPr lang="en-GB" sz="3300" dirty="0" err="1">
                <a:latin typeface="#9Slide07 IcielBaliho Script" pitchFamily="2" charset="-93"/>
              </a:rPr>
              <a:t>hóa</a:t>
            </a:r>
            <a:endParaRPr lang="en-GB" sz="3300" dirty="0">
              <a:latin typeface="#9Slide07 IcielBaliho Script" pitchFamily="2" charset="-93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967B5E-A152-F878-8F6E-6BE1E81A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4" y="2156828"/>
            <a:ext cx="4091089" cy="24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6BDC5D-7758-4352-AFF0-E24B7CABEA6C}"/>
              </a:ext>
            </a:extLst>
          </p:cNvPr>
          <p:cNvSpPr txBox="1"/>
          <p:nvPr/>
        </p:nvSpPr>
        <p:spPr>
          <a:xfrm>
            <a:off x="381000" y="3886200"/>
            <a:ext cx="8298981" cy="251459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 3: THỰC HÀNH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 HIỂU VẤN ĐỀ VIỆC LÀM Ở ĐỊA PHƯƠNG VÀ PHÂN HÓA THU NHẬP THEO VÙNG</a:t>
            </a:r>
            <a:endParaRPr lang="en-US" sz="33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2" descr="Làm cùng lúc 02 công ty">
            <a:extLst>
              <a:ext uri="{FF2B5EF4-FFF2-40B4-BE49-F238E27FC236}">
                <a16:creationId xmlns:a16="http://schemas.microsoft.com/office/drawing/2014/main" id="{3157C3D8-CF09-3242-81B6-04197E5C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33670"/>
            <a:ext cx="3058633" cy="3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hat-nghiep-1505491981790">
            <a:extLst>
              <a:ext uri="{FF2B5EF4-FFF2-40B4-BE49-F238E27FC236}">
                <a16:creationId xmlns:a16="http://schemas.microsoft.com/office/drawing/2014/main" id="{335C7506-E536-1EB5-3A3A-13A654DF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89" y="33670"/>
            <a:ext cx="2819337" cy="3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29FCDF-0D4F-0D81-581E-1D36FA30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57" y="-12406"/>
            <a:ext cx="2780476" cy="34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F63DF-132A-3458-3B4B-ED4275D6E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762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0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</TotalTime>
  <Words>546</Words>
  <Application>Microsoft Office PowerPoint</Application>
  <PresentationFormat>On-screen Show (4:3)</PresentationFormat>
  <Paragraphs>46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#9Slide05 SVNAngellife</vt:lpstr>
      <vt:lpstr>#9Slide07 IcielBaliho Script</vt:lpstr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Nguyễn Mai</cp:lastModifiedBy>
  <cp:revision>425</cp:revision>
  <dcterms:created xsi:type="dcterms:W3CDTF">2016-02-15T14:28:12Z</dcterms:created>
  <dcterms:modified xsi:type="dcterms:W3CDTF">2024-08-04T02:11:09Z</dcterms:modified>
</cp:coreProperties>
</file>