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71" r:id="rId2"/>
    <p:sldId id="256" r:id="rId3"/>
    <p:sldId id="257" r:id="rId4"/>
    <p:sldId id="326" r:id="rId5"/>
    <p:sldId id="275" r:id="rId6"/>
    <p:sldId id="316" r:id="rId7"/>
    <p:sldId id="317" r:id="rId8"/>
    <p:sldId id="318" r:id="rId9"/>
    <p:sldId id="319" r:id="rId10"/>
    <p:sldId id="258" r:id="rId11"/>
    <p:sldId id="321" r:id="rId12"/>
    <p:sldId id="322" r:id="rId13"/>
    <p:sldId id="324" r:id="rId14"/>
    <p:sldId id="325" r:id="rId15"/>
    <p:sldId id="323" r:id="rId16"/>
  </p:sldIdLst>
  <p:sldSz cx="18288000" cy="10287000"/>
  <p:notesSz cx="6858000" cy="9144000"/>
  <p:embeddedFontLs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8" d="100"/>
          <a:sy n="38" d="100"/>
        </p:scale>
        <p:origin x="37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5D1CBC-CE60-43CF-9E12-D78793DB9533}" type="datetimeFigureOut">
              <a:rPr lang="en-US" smtClean="0"/>
              <a:t>10/31/2025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15C34F-7262-4EEA-B60C-1FB14200D34C}" type="slidenum">
              <a:rPr lang="en-US" smtClean="0"/>
              <a:t>‹#›</a:t>
            </a:fld>
            <a:endParaRPr lang="en-US"/>
          </a:p>
        </p:txBody>
      </p:sp>
    </p:spTree>
    <p:extLst>
      <p:ext uri="{BB962C8B-B14F-4D97-AF65-F5344CB8AC3E}">
        <p14:creationId xmlns:p14="http://schemas.microsoft.com/office/powerpoint/2010/main" val="3365204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t>1</a:t>
            </a:fld>
            <a:endParaRPr lang="en-US"/>
          </a:p>
        </p:txBody>
      </p:sp>
    </p:spTree>
    <p:extLst>
      <p:ext uri="{BB962C8B-B14F-4D97-AF65-F5344CB8AC3E}">
        <p14:creationId xmlns:p14="http://schemas.microsoft.com/office/powerpoint/2010/main" val="3583803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815C34F-7262-4EEA-B60C-1FB14200D34C}" type="slidenum">
              <a:rPr lang="en-US" smtClean="0"/>
              <a:t>10</a:t>
            </a:fld>
            <a:endParaRPr lang="en-US"/>
          </a:p>
        </p:txBody>
      </p:sp>
    </p:spTree>
    <p:extLst>
      <p:ext uri="{BB962C8B-B14F-4D97-AF65-F5344CB8AC3E}">
        <p14:creationId xmlns:p14="http://schemas.microsoft.com/office/powerpoint/2010/main" val="83717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35215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262975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36525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52130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260672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815C34F-7262-4EEA-B60C-1FB14200D34C}" type="slidenum">
              <a:rPr lang="en-US" smtClean="0"/>
              <a:t>2</a:t>
            </a:fld>
            <a:endParaRPr lang="en-US"/>
          </a:p>
        </p:txBody>
      </p:sp>
    </p:spTree>
    <p:extLst>
      <p:ext uri="{BB962C8B-B14F-4D97-AF65-F5344CB8AC3E}">
        <p14:creationId xmlns:p14="http://schemas.microsoft.com/office/powerpoint/2010/main" val="434225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815C34F-7262-4EEA-B60C-1FB14200D34C}" type="slidenum">
              <a:rPr lang="en-US" smtClean="0"/>
              <a:t>3</a:t>
            </a:fld>
            <a:endParaRPr lang="en-US"/>
          </a:p>
        </p:txBody>
      </p:sp>
    </p:spTree>
    <p:extLst>
      <p:ext uri="{BB962C8B-B14F-4D97-AF65-F5344CB8AC3E}">
        <p14:creationId xmlns:p14="http://schemas.microsoft.com/office/powerpoint/2010/main" val="3610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815C34F-7262-4EEA-B60C-1FB14200D34C}" type="slidenum">
              <a:rPr lang="en-US" smtClean="0"/>
              <a:t>4</a:t>
            </a:fld>
            <a:endParaRPr lang="en-US"/>
          </a:p>
        </p:txBody>
      </p:sp>
    </p:spTree>
    <p:extLst>
      <p:ext uri="{BB962C8B-B14F-4D97-AF65-F5344CB8AC3E}">
        <p14:creationId xmlns:p14="http://schemas.microsoft.com/office/powerpoint/2010/main" val="3695213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t>5</a:t>
            </a:fld>
            <a:endParaRPr lang="en-US"/>
          </a:p>
        </p:txBody>
      </p:sp>
    </p:spTree>
    <p:extLst>
      <p:ext uri="{BB962C8B-B14F-4D97-AF65-F5344CB8AC3E}">
        <p14:creationId xmlns:p14="http://schemas.microsoft.com/office/powerpoint/2010/main" val="90696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65601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40717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t>8</a:t>
            </a:fld>
            <a:endParaRPr lang="en-US"/>
          </a:p>
        </p:txBody>
      </p:sp>
    </p:spTree>
    <p:extLst>
      <p:ext uri="{BB962C8B-B14F-4D97-AF65-F5344CB8AC3E}">
        <p14:creationId xmlns:p14="http://schemas.microsoft.com/office/powerpoint/2010/main" val="1861451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F758C0-2B5D-4766-BD99-36BD4941057D}" type="slidenum">
              <a:rPr lang="en-US" smtClean="0"/>
              <a:t>9</a:t>
            </a:fld>
            <a:endParaRPr lang="en-US"/>
          </a:p>
        </p:txBody>
      </p:sp>
    </p:spTree>
    <p:extLst>
      <p:ext uri="{BB962C8B-B14F-4D97-AF65-F5344CB8AC3E}">
        <p14:creationId xmlns:p14="http://schemas.microsoft.com/office/powerpoint/2010/main" val="108578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68.png"/><Relationship Id="rId3" Type="http://schemas.openxmlformats.org/officeDocument/2006/relationships/image" Target="../media/image1.png"/><Relationship Id="rId7" Type="http://schemas.openxmlformats.org/officeDocument/2006/relationships/image" Target="../media/image66.png"/><Relationship Id="rId12" Type="http://schemas.openxmlformats.org/officeDocument/2006/relationships/image" Target="../media/image20.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19.png"/><Relationship Id="rId5" Type="http://schemas.openxmlformats.org/officeDocument/2006/relationships/image" Target="../media/image64.png"/><Relationship Id="rId15" Type="http://schemas.openxmlformats.org/officeDocument/2006/relationships/image" Target="../media/image70.png"/><Relationship Id="rId10" Type="http://schemas.openxmlformats.org/officeDocument/2006/relationships/image" Target="../media/image62.svg"/><Relationship Id="rId4" Type="http://schemas.openxmlformats.org/officeDocument/2006/relationships/image" Target="../media/image2.svg"/><Relationship Id="rId9" Type="http://schemas.openxmlformats.org/officeDocument/2006/relationships/image" Target="../media/image61.png"/><Relationship Id="rId14" Type="http://schemas.openxmlformats.org/officeDocument/2006/relationships/image" Target="../media/image69.svg"/></Relationships>
</file>

<file path=ppt/slides/_rels/slide1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6.svg"/></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6.sv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56.svg"/></Relationships>
</file>

<file path=ppt/slides/_rels/slide1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73.png"/><Relationship Id="rId7"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74.svg"/></Relationships>
</file>

<file path=ppt/slides/_rels/slide1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73.pn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74.svg"/></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notesSlide" Target="../notesSlides/notesSlide2.xml"/><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19" Type="http://schemas.openxmlformats.org/officeDocument/2006/relationships/image" Target="../media/image27.pn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5.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34.png"/><Relationship Id="rId5" Type="http://schemas.openxmlformats.org/officeDocument/2006/relationships/image" Target="../media/image30.png"/><Relationship Id="rId15" Type="http://schemas.openxmlformats.org/officeDocument/2006/relationships/image" Target="../media/image38.png"/><Relationship Id="rId10" Type="http://schemas.openxmlformats.org/officeDocument/2006/relationships/image" Target="../media/image20.svg"/><Relationship Id="rId4" Type="http://schemas.openxmlformats.org/officeDocument/2006/relationships/image" Target="../media/image29.svg"/><Relationship Id="rId9" Type="http://schemas.openxmlformats.org/officeDocument/2006/relationships/image" Target="../media/image19.png"/><Relationship Id="rId14" Type="http://schemas.openxmlformats.org/officeDocument/2006/relationships/image" Target="../media/image37.svg"/></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7.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8.svg"/></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2.svg"/></Relationships>
</file>

<file path=ppt/slides/_rels/slide9.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19.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3.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 Id="rId1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1571B1FF-E470-FDF8-AB42-FF6172529B1B}"/>
              </a:ext>
            </a:extLst>
          </p:cNvPr>
          <p:cNvSpPr/>
          <p:nvPr/>
        </p:nvSpPr>
        <p:spPr>
          <a:xfrm rot="-5400000">
            <a:off x="4559870" y="-3006064"/>
            <a:ext cx="9168259" cy="16299128"/>
          </a:xfrm>
          <a:custGeom>
            <a:avLst/>
            <a:gdLst/>
            <a:ahLst/>
            <a:cxnLst/>
            <a:rect l="l" t="t" r="r" b="b"/>
            <a:pathLst>
              <a:path w="9168259" h="16299128">
                <a:moveTo>
                  <a:pt x="0" y="0"/>
                </a:moveTo>
                <a:lnTo>
                  <a:pt x="9168260" y="0"/>
                </a:lnTo>
                <a:lnTo>
                  <a:pt x="9168260" y="16299128"/>
                </a:lnTo>
                <a:lnTo>
                  <a:pt x="0" y="16299128"/>
                </a:lnTo>
                <a:lnTo>
                  <a:pt x="0" y="0"/>
                </a:lnTo>
                <a:close/>
              </a:path>
            </a:pathLst>
          </a:custGeom>
          <a:blipFill>
            <a:blip r:embed="rId3">
              <a:alphaModFix amt="38000"/>
              <a:extLst>
                <a:ext uri="{96DAC541-7B7A-43D3-8B79-37D633B846F1}">
                  <asvg:svgBlip xmlns:asvg="http://schemas.microsoft.com/office/drawing/2016/SVG/main" r:embed="rId4"/>
                </a:ext>
              </a:extLst>
            </a:blip>
            <a:stretch>
              <a:fillRect/>
            </a:stretch>
          </a:blipFill>
        </p:spPr>
      </p:sp>
      <p:sp>
        <p:nvSpPr>
          <p:cNvPr id="4" name="Freeform 4"/>
          <p:cNvSpPr/>
          <p:nvPr/>
        </p:nvSpPr>
        <p:spPr>
          <a:xfrm rot="105299">
            <a:off x="6882172" y="3292262"/>
            <a:ext cx="11069963" cy="6724307"/>
          </a:xfrm>
          <a:custGeom>
            <a:avLst/>
            <a:gdLst/>
            <a:ahLst/>
            <a:cxnLst/>
            <a:rect l="l" t="t" r="r" b="b"/>
            <a:pathLst>
              <a:path w="16173060" h="4690187">
                <a:moveTo>
                  <a:pt x="0" y="0"/>
                </a:moveTo>
                <a:lnTo>
                  <a:pt x="16173060" y="0"/>
                </a:lnTo>
                <a:lnTo>
                  <a:pt x="16173060" y="4690188"/>
                </a:lnTo>
                <a:lnTo>
                  <a:pt x="0" y="46901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3" name="Freeform 3"/>
          <p:cNvSpPr/>
          <p:nvPr/>
        </p:nvSpPr>
        <p:spPr>
          <a:xfrm rot="-5400000">
            <a:off x="-281496" y="6661614"/>
            <a:ext cx="3958991" cy="3944595"/>
          </a:xfrm>
          <a:custGeom>
            <a:avLst/>
            <a:gdLst/>
            <a:ahLst/>
            <a:cxnLst/>
            <a:rect l="l" t="t" r="r" b="b"/>
            <a:pathLst>
              <a:path w="3958991" h="3944595">
                <a:moveTo>
                  <a:pt x="0" y="0"/>
                </a:moveTo>
                <a:lnTo>
                  <a:pt x="3958991" y="0"/>
                </a:lnTo>
                <a:lnTo>
                  <a:pt x="3958991" y="3944595"/>
                </a:lnTo>
                <a:lnTo>
                  <a:pt x="0" y="39445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pic>
        <p:nvPicPr>
          <p:cNvPr id="6" name="Picture 5"/>
          <p:cNvPicPr>
            <a:picLocks noChangeAspect="1"/>
          </p:cNvPicPr>
          <p:nvPr/>
        </p:nvPicPr>
        <p:blipFill rotWithShape="1">
          <a:blip r:embed="rId9"/>
          <a:srcRect l="38651" t="23958" r="35359" b="10417"/>
          <a:stretch/>
        </p:blipFill>
        <p:spPr>
          <a:xfrm>
            <a:off x="1524000" y="284930"/>
            <a:ext cx="6838397" cy="9707697"/>
          </a:xfrm>
          <a:prstGeom prst="rect">
            <a:avLst/>
          </a:prstGeom>
        </p:spPr>
      </p:pic>
      <p:sp>
        <p:nvSpPr>
          <p:cNvPr id="2" name="Freeform 2"/>
          <p:cNvSpPr/>
          <p:nvPr/>
        </p:nvSpPr>
        <p:spPr>
          <a:xfrm>
            <a:off x="15124472" y="1028700"/>
            <a:ext cx="3813702" cy="3279784"/>
          </a:xfrm>
          <a:custGeom>
            <a:avLst/>
            <a:gdLst/>
            <a:ahLst/>
            <a:cxnLst/>
            <a:rect l="l" t="t" r="r" b="b"/>
            <a:pathLst>
              <a:path w="3813702" h="3279784">
                <a:moveTo>
                  <a:pt x="0" y="0"/>
                </a:moveTo>
                <a:lnTo>
                  <a:pt x="3813702" y="0"/>
                </a:lnTo>
                <a:lnTo>
                  <a:pt x="3813702" y="3279784"/>
                </a:lnTo>
                <a:lnTo>
                  <a:pt x="0" y="327978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TextBox 2"/>
          <p:cNvSpPr txBox="1"/>
          <p:nvPr/>
        </p:nvSpPr>
        <p:spPr>
          <a:xfrm>
            <a:off x="8004306" y="4742340"/>
            <a:ext cx="5203145" cy="2708434"/>
          </a:xfrm>
          <a:prstGeom prst="rect">
            <a:avLst/>
          </a:prstGeom>
        </p:spPr>
        <p:txBody>
          <a:bodyPr wrap="square" lIns="0" tIns="0" rIns="0" bIns="0" rtlCol="0" anchor="t">
            <a:spAutoFit/>
          </a:bodyPr>
          <a:lstStyle/>
          <a:p>
            <a:pPr algn="ct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Diễn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dịch</a:t>
            </a:r>
            <a:endParaRPr lang="en-US" sz="4400" dirty="0">
              <a:latin typeface="Times New Roman" panose="02020603050405020304" pitchFamily="18" charset="0"/>
              <a:cs typeface="Times New Roman" panose="02020603050405020304" pitchFamily="18" charset="0"/>
            </a:endParaRPr>
          </a:p>
        </p:txBody>
      </p:sp>
      <p:sp>
        <p:nvSpPr>
          <p:cNvPr id="5" name="Rectangle 4"/>
          <p:cNvSpPr/>
          <p:nvPr/>
        </p:nvSpPr>
        <p:spPr>
          <a:xfrm>
            <a:off x="4221146" y="4833979"/>
            <a:ext cx="2789254" cy="3857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670953" y="4411481"/>
            <a:ext cx="371341" cy="22429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53808" y="4794621"/>
            <a:ext cx="529738" cy="31682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667000" y="4362906"/>
            <a:ext cx="381000" cy="3599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221146" y="3894152"/>
            <a:ext cx="2789254" cy="414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155158" y="7124700"/>
            <a:ext cx="3855242" cy="3857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200400" y="9029700"/>
            <a:ext cx="3238192" cy="3424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89796" y="5745195"/>
            <a:ext cx="3420603" cy="4270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2"/>
          <p:cNvSpPr txBox="1"/>
          <p:nvPr/>
        </p:nvSpPr>
        <p:spPr>
          <a:xfrm>
            <a:off x="12031160" y="4717044"/>
            <a:ext cx="5203145" cy="2708434"/>
          </a:xfrm>
          <a:prstGeom prst="rect">
            <a:avLst/>
          </a:prstGeom>
        </p:spPr>
        <p:txBody>
          <a:bodyPr wrap="square" lIns="0" tIns="0" rIns="0" bIns="0" rtlCol="0" anchor="t">
            <a:spAutoFit/>
          </a:bodyPr>
          <a:lstStyle/>
          <a:p>
            <a:pPr algn="ctr"/>
            <a:r>
              <a:rPr lang="en-US" sz="4400" dirty="0" err="1">
                <a:latin typeface="Times New Roman" panose="02020603050405020304" pitchFamily="18" charset="0"/>
                <a:cs typeface="Times New Roman" panose="02020603050405020304" pitchFamily="18" charset="0"/>
              </a:rPr>
              <a:t>Quy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nạp</a:t>
            </a:r>
            <a:endParaRPr lang="en-US" sz="4400" dirty="0">
              <a:latin typeface="Times New Roman" panose="02020603050405020304" pitchFamily="18" charset="0"/>
              <a:cs typeface="Times New Roman" panose="02020603050405020304" pitchFamily="18" charset="0"/>
            </a:endParaRPr>
          </a:p>
          <a:p>
            <a:pPr algn="ctr"/>
            <a:r>
              <a:rPr lang="en-US" sz="4400" dirty="0">
                <a:latin typeface="Times New Roman" panose="02020603050405020304" pitchFamily="18" charset="0"/>
                <a:cs typeface="Times New Roman" panose="02020603050405020304" pitchFamily="18" charset="0"/>
              </a:rPr>
              <a:t>Song </a:t>
            </a:r>
            <a:r>
              <a:rPr lang="en-US" sz="4400" dirty="0" err="1">
                <a:latin typeface="Times New Roman" panose="02020603050405020304" pitchFamily="18" charset="0"/>
                <a:cs typeface="Times New Roman" panose="02020603050405020304" pitchFamily="18" charset="0"/>
              </a:rPr>
              <a:t>song</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Phối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hợp</a:t>
            </a:r>
            <a:endParaRPr lang="en-US" sz="4400" dirty="0">
              <a:latin typeface="Times New Roman" panose="02020603050405020304" pitchFamily="18" charset="0"/>
              <a:cs typeface="Times New Roman" panose="02020603050405020304" pitchFamily="18" charset="0"/>
            </a:endParaRPr>
          </a:p>
          <a:p>
            <a:pPr algn="ctr"/>
            <a:r>
              <a:rPr lang="en-US" sz="4400" dirty="0" err="1">
                <a:latin typeface="Times New Roman" panose="02020603050405020304" pitchFamily="18" charset="0"/>
                <a:cs typeface="Times New Roman" panose="02020603050405020304" pitchFamily="18" charset="0"/>
              </a:rPr>
              <a:t>Ngôn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ngữ</a:t>
            </a:r>
            <a:endParaRPr lang="en-US" sz="4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12"/>
          <a:stretch>
            <a:fillRect/>
          </a:stretch>
        </p:blipFill>
        <p:spPr>
          <a:xfrm>
            <a:off x="8158145" y="668579"/>
            <a:ext cx="8096190" cy="293852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P spid="10" grpId="0" animBg="1"/>
      <p:bldP spid="12" grpId="0" animBg="1"/>
      <p:bldP spid="13" grpId="0" animBg="1"/>
      <p:bldP spid="14" grpId="0" animBg="1"/>
      <p:bldP spid="15" grpId="0" animBg="1"/>
      <p:bldP spid="16" grpId="0" animBg="1"/>
      <p:bldP spid="17" grpId="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559870" y="-3006064"/>
            <a:ext cx="9168259" cy="16299128"/>
          </a:xfrm>
          <a:custGeom>
            <a:avLst/>
            <a:gdLst/>
            <a:ahLst/>
            <a:cxnLst/>
            <a:rect l="l" t="t" r="r" b="b"/>
            <a:pathLst>
              <a:path w="9168259" h="16299128">
                <a:moveTo>
                  <a:pt x="0" y="0"/>
                </a:moveTo>
                <a:lnTo>
                  <a:pt x="9168260" y="0"/>
                </a:lnTo>
                <a:lnTo>
                  <a:pt x="9168260" y="16299128"/>
                </a:lnTo>
                <a:lnTo>
                  <a:pt x="0" y="16299128"/>
                </a:lnTo>
                <a:lnTo>
                  <a:pt x="0" y="0"/>
                </a:lnTo>
                <a:close/>
              </a:path>
            </a:pathLst>
          </a:custGeom>
          <a:blipFill>
            <a:blip r:embed="rId3">
              <a:alphaModFix amt="38000"/>
              <a:extLst>
                <a:ext uri="{96DAC541-7B7A-43D3-8B79-37D633B846F1}">
                  <asvg:svgBlip xmlns:asvg="http://schemas.microsoft.com/office/drawing/2016/SVG/main" r:embed="rId4"/>
                </a:ext>
              </a:extLst>
            </a:blip>
            <a:stretch>
              <a:fillRect/>
            </a:stretch>
          </a:blipFill>
        </p:spPr>
      </p:sp>
      <p:sp>
        <p:nvSpPr>
          <p:cNvPr id="4" name="Freeform 4"/>
          <p:cNvSpPr/>
          <p:nvPr/>
        </p:nvSpPr>
        <p:spPr>
          <a:xfrm>
            <a:off x="893497" y="4242293"/>
            <a:ext cx="6338262" cy="5128230"/>
          </a:xfrm>
          <a:custGeom>
            <a:avLst/>
            <a:gdLst/>
            <a:ahLst/>
            <a:cxnLst/>
            <a:rect l="l" t="t" r="r" b="b"/>
            <a:pathLst>
              <a:path w="6338262" h="5128230">
                <a:moveTo>
                  <a:pt x="0" y="0"/>
                </a:moveTo>
                <a:lnTo>
                  <a:pt x="6338262" y="0"/>
                </a:lnTo>
                <a:lnTo>
                  <a:pt x="6338262" y="5128230"/>
                </a:lnTo>
                <a:lnTo>
                  <a:pt x="0" y="51282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2399022" y="1870651"/>
            <a:ext cx="2512112" cy="1566930"/>
          </a:xfrm>
          <a:custGeom>
            <a:avLst/>
            <a:gdLst/>
            <a:ahLst/>
            <a:cxnLst/>
            <a:rect l="l" t="t" r="r" b="b"/>
            <a:pathLst>
              <a:path w="2512112" h="1566930">
                <a:moveTo>
                  <a:pt x="0" y="0"/>
                </a:moveTo>
                <a:lnTo>
                  <a:pt x="2512112" y="0"/>
                </a:lnTo>
                <a:lnTo>
                  <a:pt x="2512112" y="1566931"/>
                </a:lnTo>
                <a:lnTo>
                  <a:pt x="0" y="156693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15573089" y="-375446"/>
            <a:ext cx="3693745" cy="3714003"/>
          </a:xfrm>
          <a:custGeom>
            <a:avLst/>
            <a:gdLst/>
            <a:ahLst/>
            <a:cxnLst/>
            <a:rect l="l" t="t" r="r" b="b"/>
            <a:pathLst>
              <a:path w="3693745" h="3714003">
                <a:moveTo>
                  <a:pt x="0" y="0"/>
                </a:moveTo>
                <a:lnTo>
                  <a:pt x="3693745" y="0"/>
                </a:lnTo>
                <a:lnTo>
                  <a:pt x="3693745" y="3714003"/>
                </a:lnTo>
                <a:lnTo>
                  <a:pt x="0" y="371400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flipH="1">
            <a:off x="15630737" y="7729828"/>
            <a:ext cx="3199976" cy="3056943"/>
          </a:xfrm>
          <a:custGeom>
            <a:avLst/>
            <a:gdLst/>
            <a:ahLst/>
            <a:cxnLst/>
            <a:rect l="l" t="t" r="r" b="b"/>
            <a:pathLst>
              <a:path w="3199976" h="3056943">
                <a:moveTo>
                  <a:pt x="3199976" y="0"/>
                </a:moveTo>
                <a:lnTo>
                  <a:pt x="0" y="0"/>
                </a:lnTo>
                <a:lnTo>
                  <a:pt x="0" y="3056944"/>
                </a:lnTo>
                <a:lnTo>
                  <a:pt x="3199976" y="3056944"/>
                </a:lnTo>
                <a:lnTo>
                  <a:pt x="3199976"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Freeform 8"/>
          <p:cNvSpPr/>
          <p:nvPr/>
        </p:nvSpPr>
        <p:spPr>
          <a:xfrm flipV="1">
            <a:off x="-544047" y="-499772"/>
            <a:ext cx="3199976" cy="3056943"/>
          </a:xfrm>
          <a:custGeom>
            <a:avLst/>
            <a:gdLst/>
            <a:ahLst/>
            <a:cxnLst/>
            <a:rect l="l" t="t" r="r" b="b"/>
            <a:pathLst>
              <a:path w="3199976" h="3056943">
                <a:moveTo>
                  <a:pt x="0" y="3056944"/>
                </a:moveTo>
                <a:lnTo>
                  <a:pt x="3199976" y="3056944"/>
                </a:lnTo>
                <a:lnTo>
                  <a:pt x="3199976" y="0"/>
                </a:lnTo>
                <a:lnTo>
                  <a:pt x="0" y="0"/>
                </a:lnTo>
                <a:lnTo>
                  <a:pt x="0" y="3056944"/>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9" name="TextBox 9"/>
          <p:cNvSpPr txBox="1"/>
          <p:nvPr/>
        </p:nvSpPr>
        <p:spPr>
          <a:xfrm>
            <a:off x="3683494" y="918467"/>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1</a:t>
            </a:r>
          </a:p>
        </p:txBody>
      </p:sp>
      <p:pic>
        <p:nvPicPr>
          <p:cNvPr id="11" name="Picture 10">
            <a:extLst>
              <a:ext uri="{FF2B5EF4-FFF2-40B4-BE49-F238E27FC236}">
                <a16:creationId xmlns:a16="http://schemas.microsoft.com/office/drawing/2014/main" id="{32E6D5AD-1AE9-E6A7-2DD8-F6FADB087168}"/>
              </a:ext>
            </a:extLst>
          </p:cNvPr>
          <p:cNvPicPr>
            <a:picLocks noChangeAspect="1"/>
          </p:cNvPicPr>
          <p:nvPr/>
        </p:nvPicPr>
        <p:blipFill>
          <a:blip r:embed="rId15"/>
          <a:stretch>
            <a:fillRect/>
          </a:stretch>
        </p:blipFill>
        <p:spPr>
          <a:xfrm>
            <a:off x="8001000" y="2226638"/>
            <a:ext cx="5191163" cy="75009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9224244" y="2839555"/>
            <a:ext cx="12205895" cy="7476111"/>
          </a:xfrm>
          <a:custGeom>
            <a:avLst/>
            <a:gdLst/>
            <a:ahLst/>
            <a:cxnLst/>
            <a:rect l="l" t="t" r="r" b="b"/>
            <a:pathLst>
              <a:path w="12205895" h="7476111">
                <a:moveTo>
                  <a:pt x="0" y="0"/>
                </a:moveTo>
                <a:lnTo>
                  <a:pt x="12205895" y="0"/>
                </a:lnTo>
                <a:lnTo>
                  <a:pt x="12205895" y="7476111"/>
                </a:lnTo>
                <a:lnTo>
                  <a:pt x="0" y="74761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aphicFrame>
        <p:nvGraphicFramePr>
          <p:cNvPr id="12" name="Table 11"/>
          <p:cNvGraphicFramePr>
            <a:graphicFrameLocks noGrp="1"/>
          </p:cNvGraphicFramePr>
          <p:nvPr>
            <p:extLst>
              <p:ext uri="{D42A27DB-BD31-4B8C-83A1-F6EECF244321}">
                <p14:modId xmlns:p14="http://schemas.microsoft.com/office/powerpoint/2010/main" val="1228500414"/>
              </p:ext>
            </p:extLst>
          </p:nvPr>
        </p:nvGraphicFramePr>
        <p:xfrm>
          <a:off x="533400" y="2019300"/>
          <a:ext cx="17297400" cy="7406640"/>
        </p:xfrm>
        <a:graphic>
          <a:graphicData uri="http://schemas.openxmlformats.org/drawingml/2006/table">
            <a:tbl>
              <a:tblPr firstRow="1" bandRow="1">
                <a:tableStyleId>{5940675A-B579-460E-94D1-54222C63F5DA}</a:tableStyleId>
              </a:tblPr>
              <a:tblGrid>
                <a:gridCol w="1518796">
                  <a:extLst>
                    <a:ext uri="{9D8B030D-6E8A-4147-A177-3AD203B41FA5}">
                      <a16:colId xmlns:a16="http://schemas.microsoft.com/office/drawing/2014/main" val="20000"/>
                    </a:ext>
                  </a:extLst>
                </a:gridCol>
                <a:gridCol w="4725144">
                  <a:extLst>
                    <a:ext uri="{9D8B030D-6E8A-4147-A177-3AD203B41FA5}">
                      <a16:colId xmlns:a16="http://schemas.microsoft.com/office/drawing/2014/main" val="20001"/>
                    </a:ext>
                  </a:extLst>
                </a:gridCol>
                <a:gridCol w="2362571">
                  <a:extLst>
                    <a:ext uri="{9D8B030D-6E8A-4147-A177-3AD203B41FA5}">
                      <a16:colId xmlns:a16="http://schemas.microsoft.com/office/drawing/2014/main" val="20002"/>
                    </a:ext>
                  </a:extLst>
                </a:gridCol>
                <a:gridCol w="8690889">
                  <a:extLst>
                    <a:ext uri="{9D8B030D-6E8A-4147-A177-3AD203B41FA5}">
                      <a16:colId xmlns:a16="http://schemas.microsoft.com/office/drawing/2014/main" val="20003"/>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i="0" dirty="0" err="1">
                          <a:solidFill>
                            <a:schemeClr val="tx1"/>
                          </a:solidFill>
                          <a:latin typeface="Times New Roman" panose="02020603050405020304" pitchFamily="18" charset="0"/>
                          <a:cs typeface="Times New Roman" panose="02020603050405020304" pitchFamily="18" charset="0"/>
                        </a:rPr>
                        <a:t>Đoạn</a:t>
                      </a:r>
                      <a:endParaRPr lang="en-US" sz="3600" b="1" i="0" dirty="0">
                        <a:solidFill>
                          <a:schemeClr val="tx1"/>
                        </a:solidFill>
                        <a:latin typeface="Times New Roman" panose="02020603050405020304" pitchFamily="18" charset="0"/>
                        <a:cs typeface="Times New Roman" panose="02020603050405020304" pitchFamily="18" charset="0"/>
                      </a:endParaRPr>
                    </a:p>
                    <a:p>
                      <a:pPr algn="ctr"/>
                      <a:endParaRPr lang="en-US" sz="3600" b="1" i="0" dirty="0">
                        <a:solidFill>
                          <a:schemeClr val="tx1"/>
                        </a:solidFill>
                        <a:latin typeface="Times New Roman" panose="02020603050405020304" pitchFamily="18" charset="0"/>
                        <a:cs typeface="Times New Roman" panose="02020603050405020304" pitchFamily="18" charset="0"/>
                      </a:endParaRPr>
                    </a:p>
                  </a:txBody>
                  <a:tcPr>
                    <a:solidFill>
                      <a:srgbClr val="FCEE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600" b="1" i="0" dirty="0">
                          <a:solidFill>
                            <a:schemeClr val="tx1"/>
                          </a:solidFill>
                          <a:latin typeface="Times New Roman" panose="02020603050405020304" pitchFamily="18" charset="0"/>
                          <a:cs typeface="Times New Roman" panose="02020603050405020304" pitchFamily="18" charset="0"/>
                        </a:rPr>
                        <a:t>Câu</a:t>
                      </a:r>
                      <a:r>
                        <a:rPr lang="vi-VN" sz="3600" b="1" i="0" baseline="0" dirty="0">
                          <a:solidFill>
                            <a:schemeClr val="tx1"/>
                          </a:solidFill>
                          <a:latin typeface="Times New Roman" panose="02020603050405020304" pitchFamily="18" charset="0"/>
                          <a:cs typeface="Times New Roman" panose="02020603050405020304" pitchFamily="18" charset="0"/>
                        </a:rPr>
                        <a:t> chủ đề</a:t>
                      </a:r>
                      <a:endParaRPr lang="en-US" sz="3600" b="1" i="0" dirty="0">
                        <a:solidFill>
                          <a:schemeClr val="tx1"/>
                        </a:solidFill>
                        <a:latin typeface="Times New Roman" panose="02020603050405020304" pitchFamily="18" charset="0"/>
                        <a:cs typeface="Times New Roman" panose="02020603050405020304" pitchFamily="18" charset="0"/>
                      </a:endParaRPr>
                    </a:p>
                  </a:txBody>
                  <a:tcPr>
                    <a:solidFill>
                      <a:srgbClr val="FCEE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600" b="1" i="0" dirty="0">
                          <a:solidFill>
                            <a:schemeClr val="tx1"/>
                          </a:solidFill>
                          <a:latin typeface="Times New Roman" panose="02020603050405020304" pitchFamily="18" charset="0"/>
                          <a:cs typeface="Times New Roman" panose="02020603050405020304" pitchFamily="18" charset="0"/>
                        </a:rPr>
                        <a:t>Vị trí</a:t>
                      </a:r>
                      <a:r>
                        <a:rPr lang="vi-VN" sz="3600" b="1" i="0" baseline="0" dirty="0">
                          <a:solidFill>
                            <a:schemeClr val="tx1"/>
                          </a:solidFill>
                          <a:latin typeface="Times New Roman" panose="02020603050405020304" pitchFamily="18" charset="0"/>
                          <a:cs typeface="Times New Roman" panose="02020603050405020304" pitchFamily="18" charset="0"/>
                        </a:rPr>
                        <a:t> câu chủ đề</a:t>
                      </a:r>
                      <a:endParaRPr lang="en-US" sz="3600" b="1" i="0" dirty="0">
                        <a:solidFill>
                          <a:schemeClr val="tx1"/>
                        </a:solidFill>
                        <a:latin typeface="Times New Roman" panose="02020603050405020304" pitchFamily="18" charset="0"/>
                        <a:cs typeface="Times New Roman" panose="02020603050405020304" pitchFamily="18" charset="0"/>
                      </a:endParaRPr>
                    </a:p>
                  </a:txBody>
                  <a:tcPr>
                    <a:solidFill>
                      <a:srgbClr val="FCEEF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600" b="1" i="0" dirty="0">
                          <a:solidFill>
                            <a:schemeClr val="tx1"/>
                          </a:solidFill>
                          <a:latin typeface="Times New Roman" panose="02020603050405020304" pitchFamily="18" charset="0"/>
                          <a:cs typeface="Times New Roman" panose="02020603050405020304" pitchFamily="18" charset="0"/>
                        </a:rPr>
                        <a:t>Cách</a:t>
                      </a:r>
                      <a:r>
                        <a:rPr lang="vi-VN" sz="3600" b="1" i="0" baseline="0" dirty="0">
                          <a:solidFill>
                            <a:schemeClr val="tx1"/>
                          </a:solidFill>
                          <a:latin typeface="Times New Roman" panose="02020603050405020304" pitchFamily="18" charset="0"/>
                          <a:cs typeface="Times New Roman" panose="02020603050405020304" pitchFamily="18" charset="0"/>
                        </a:rPr>
                        <a:t> thức tổ chức</a:t>
                      </a:r>
                      <a:endParaRPr lang="en-US" sz="3600" b="1" i="0" dirty="0">
                        <a:solidFill>
                          <a:schemeClr val="tx1"/>
                        </a:solidFill>
                        <a:latin typeface="Times New Roman" panose="02020603050405020304" pitchFamily="18" charset="0"/>
                        <a:cs typeface="Times New Roman" panose="02020603050405020304" pitchFamily="18" charset="0"/>
                      </a:endParaRPr>
                    </a:p>
                  </a:txBody>
                  <a:tcPr>
                    <a:solidFill>
                      <a:srgbClr val="FCEEF7"/>
                    </a:solidFill>
                  </a:tcPr>
                </a:tc>
                <a:extLst>
                  <a:ext uri="{0D108BD9-81ED-4DB2-BD59-A6C34878D82A}">
                    <a16:rowId xmlns:a16="http://schemas.microsoft.com/office/drawing/2014/main" val="10000"/>
                  </a:ext>
                </a:extLst>
              </a:tr>
              <a:tr h="370840">
                <a:tc>
                  <a:txBody>
                    <a:bodyPr/>
                    <a:lstStyle/>
                    <a:p>
                      <a:pPr algn="just"/>
                      <a:r>
                        <a:rPr lang="en-US" sz="3600" b="0" dirty="0">
                          <a:solidFill>
                            <a:schemeClr val="tx1"/>
                          </a:solidFill>
                          <a:latin typeface="Times New Roman" panose="02020603050405020304" pitchFamily="18" charset="0"/>
                          <a:cs typeface="Times New Roman" panose="02020603050405020304" pitchFamily="18" charset="0"/>
                        </a:rPr>
                        <a:t>a.</a:t>
                      </a:r>
                    </a:p>
                  </a:txBody>
                  <a:tcPr>
                    <a:solidFill>
                      <a:schemeClr val="bg1"/>
                    </a:solidFill>
                  </a:tcPr>
                </a:tc>
                <a:tc>
                  <a:txBody>
                    <a:bodyPr/>
                    <a:lstStyle/>
                    <a:p>
                      <a:pPr algn="just">
                        <a:buClr>
                          <a:srgbClr val="000000"/>
                        </a:buClr>
                        <a:buFont typeface="Arial"/>
                        <a:buNone/>
                      </a:pP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Giả</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sử</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các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bậc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đó</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cứ</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khư</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khư</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theo</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thói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nữ</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thường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tình</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thì</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cũng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chết</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già</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ở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xó</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cửa</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sao</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có</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thể</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lưu</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danh</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sử</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sách</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cùng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trời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đất</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muôn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đời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bất</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hủ</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được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600" b="0" dirty="0">
                          <a:solidFill>
                            <a:schemeClr val="tx1"/>
                          </a:solidFill>
                          <a:latin typeface="Times New Roman" panose="02020603050405020304" pitchFamily="18" charset="0"/>
                          <a:cs typeface="Times New Roman" panose="02020603050405020304" pitchFamily="18" charset="0"/>
                        </a:rPr>
                        <a:t>Cuối đoạn</a:t>
                      </a:r>
                      <a:endParaRPr lang="en-US" sz="3600" b="0" dirty="0">
                        <a:solidFill>
                          <a:schemeClr val="tx1"/>
                        </a:solidFill>
                        <a:latin typeface="Times New Roman" panose="02020603050405020304" pitchFamily="18" charset="0"/>
                        <a:cs typeface="Times New Roman" panose="02020603050405020304" pitchFamily="18" charset="0"/>
                      </a:endParaRPr>
                    </a:p>
                    <a:p>
                      <a:pPr algn="just"/>
                      <a:endParaRPr lang="en-US" sz="36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Quy nạp</a:t>
                      </a:r>
                      <a:endPar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Các</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a:t>
                      </a: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âu</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đầu, t</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ác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giả</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liệt</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kê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những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tấm</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gương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trung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thần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nghĩa</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sĩ</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nhắc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lại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những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chiến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công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hiển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hách</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oai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phong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endPar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Câu</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cuối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tác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giả</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khái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quát</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lại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vấn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đề</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đồng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thời</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đưa</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ra</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quan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điểm</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mình</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extLst>
                  <a:ext uri="{0D108BD9-81ED-4DB2-BD59-A6C34878D82A}">
                    <a16:rowId xmlns:a16="http://schemas.microsoft.com/office/drawing/2014/main" val="10001"/>
                  </a:ext>
                </a:extLst>
              </a:tr>
              <a:tr h="370840">
                <a:tc>
                  <a:txBody>
                    <a:bodyPr/>
                    <a:lstStyle/>
                    <a:p>
                      <a:pPr algn="just"/>
                      <a:r>
                        <a:rPr lang="en-US" sz="3600" b="0" dirty="0">
                          <a:solidFill>
                            <a:schemeClr val="tx1"/>
                          </a:solidFill>
                          <a:latin typeface="Times New Roman" panose="02020603050405020304" pitchFamily="18" charset="0"/>
                          <a:cs typeface="Times New Roman" panose="02020603050405020304" pitchFamily="18" charset="0"/>
                        </a:rPr>
                        <a:t>b.</a:t>
                      </a:r>
                    </a:p>
                  </a:txBody>
                  <a:tcPr>
                    <a:solidFill>
                      <a:schemeClr val="bg1"/>
                    </a:solidFill>
                  </a:tcPr>
                </a:tc>
                <a:tc>
                  <a:txBody>
                    <a:bodyPr/>
                    <a:lstStyle/>
                    <a:p>
                      <a:pPr algn="just">
                        <a:buClr>
                          <a:srgbClr val="000000"/>
                        </a:buClr>
                        <a:buFont typeface="Arial"/>
                        <a:buNone/>
                      </a:pP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Đồng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phục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chỉ</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đẹp</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mà</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còn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góp</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phần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tạo</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nên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bản</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sắc</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mỗi</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trường</a:t>
                      </a:r>
                      <a:r>
                        <a:rPr lang="en-US" sz="3600" i="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600" b="0" dirty="0">
                          <a:solidFill>
                            <a:schemeClr val="tx1"/>
                          </a:solidFill>
                          <a:latin typeface="Times New Roman" panose="02020603050405020304" pitchFamily="18" charset="0"/>
                          <a:cs typeface="Times New Roman" panose="02020603050405020304" pitchFamily="18" charset="0"/>
                        </a:rPr>
                        <a:t>Đầu đoạn</a:t>
                      </a:r>
                      <a:endParaRPr lang="en-US" sz="3600" b="0" dirty="0">
                        <a:solidFill>
                          <a:schemeClr val="tx1"/>
                        </a:solidFill>
                        <a:latin typeface="Times New Roman" panose="02020603050405020304" pitchFamily="18" charset="0"/>
                        <a:cs typeface="Times New Roman" panose="02020603050405020304" pitchFamily="18" charset="0"/>
                      </a:endParaRPr>
                    </a:p>
                    <a:p>
                      <a:pPr algn="just"/>
                      <a:endParaRPr lang="en-US" sz="36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571500" marR="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vi-VN" sz="3600" b="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Diễn</a:t>
                      </a:r>
                      <a:r>
                        <a:rPr lang="vi-VN" sz="3600" b="0"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dịch</a:t>
                      </a:r>
                    </a:p>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Câu</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đầu khẳng định giá trị của đồng phục</a:t>
                      </a:r>
                      <a:endPar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marL="0" indent="0" algn="just">
                        <a:buClr>
                          <a:srgbClr val="000000"/>
                        </a:buClr>
                        <a:buFont typeface="Arial" panose="020B0604020202020204" pitchFamily="34" charset="0"/>
                        <a:buNone/>
                      </a:pP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Các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vi-VN"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tiếp</a:t>
                      </a:r>
                      <a:r>
                        <a:rPr lang="vi-VN" sz="360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theo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làm</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rõ</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việc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đồng</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phục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đã</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tạo</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nên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bản</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sắc</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như</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thế</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nào</a:t>
                      </a:r>
                      <a:r>
                        <a:rPr lang="en-US" sz="360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extLst>
                  <a:ext uri="{0D108BD9-81ED-4DB2-BD59-A6C34878D82A}">
                    <a16:rowId xmlns:a16="http://schemas.microsoft.com/office/drawing/2014/main" val="10002"/>
                  </a:ext>
                </a:extLst>
              </a:tr>
            </a:tbl>
          </a:graphicData>
        </a:graphic>
      </p:graphicFrame>
      <p:sp>
        <p:nvSpPr>
          <p:cNvPr id="3" name="TextBox 9">
            <a:extLst>
              <a:ext uri="{FF2B5EF4-FFF2-40B4-BE49-F238E27FC236}">
                <a16:creationId xmlns:a16="http://schemas.microsoft.com/office/drawing/2014/main" id="{AF82DDDB-D3B9-BE97-1DD0-1A6D47EF16D6}"/>
              </a:ext>
            </a:extLst>
          </p:cNvPr>
          <p:cNvSpPr txBox="1"/>
          <p:nvPr/>
        </p:nvSpPr>
        <p:spPr>
          <a:xfrm>
            <a:off x="3683494" y="918467"/>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38145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192124" flipH="1">
            <a:off x="-3280034" y="2066281"/>
            <a:ext cx="12205895" cy="7476111"/>
          </a:xfrm>
          <a:custGeom>
            <a:avLst/>
            <a:gdLst/>
            <a:ahLst/>
            <a:cxnLst/>
            <a:rect l="l" t="t" r="r" b="b"/>
            <a:pathLst>
              <a:path w="12205895" h="7476111">
                <a:moveTo>
                  <a:pt x="12205895" y="0"/>
                </a:moveTo>
                <a:lnTo>
                  <a:pt x="0" y="0"/>
                </a:lnTo>
                <a:lnTo>
                  <a:pt x="0" y="7476111"/>
                </a:lnTo>
                <a:lnTo>
                  <a:pt x="12205895" y="7476111"/>
                </a:lnTo>
                <a:lnTo>
                  <a:pt x="12205895" y="0"/>
                </a:lnTo>
                <a:close/>
              </a:path>
            </a:pathLst>
          </a:custGeom>
          <a:blipFill>
            <a:blip r:embed="rId3">
              <a:extLst>
                <a:ext uri="{96DAC541-7B7A-43D3-8B79-37D633B846F1}">
                  <asvg:svgBlip xmlns:asvg="http://schemas.microsoft.com/office/drawing/2016/SVG/main" r:embed="rId4"/>
                </a:ext>
              </a:extLst>
            </a:blip>
            <a:stretch>
              <a:fillRect/>
            </a:stretch>
          </a:blipFill>
        </p:spPr>
      </p:sp>
      <p:graphicFrame>
        <p:nvGraphicFramePr>
          <p:cNvPr id="4" name="Table 3"/>
          <p:cNvGraphicFramePr>
            <a:graphicFrameLocks noGrp="1"/>
          </p:cNvGraphicFramePr>
          <p:nvPr/>
        </p:nvGraphicFramePr>
        <p:xfrm>
          <a:off x="826950" y="1333500"/>
          <a:ext cx="16622850" cy="8336280"/>
        </p:xfrm>
        <a:graphic>
          <a:graphicData uri="http://schemas.openxmlformats.org/drawingml/2006/table">
            <a:tbl>
              <a:tblPr firstRow="1" bandRow="1">
                <a:tableStyleId>{5940675A-B579-460E-94D1-54222C63F5DA}</a:tableStyleId>
              </a:tblPr>
              <a:tblGrid>
                <a:gridCol w="298305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5943600">
                  <a:extLst>
                    <a:ext uri="{9D8B030D-6E8A-4147-A177-3AD203B41FA5}">
                      <a16:colId xmlns:a16="http://schemas.microsoft.com/office/drawing/2014/main" val="20003"/>
                    </a:ext>
                  </a:extLst>
                </a:gridCol>
                <a:gridCol w="2971800">
                  <a:extLst>
                    <a:ext uri="{9D8B030D-6E8A-4147-A177-3AD203B41FA5}">
                      <a16:colId xmlns:a16="http://schemas.microsoft.com/office/drawing/2014/main" val="20004"/>
                    </a:ext>
                  </a:extLst>
                </a:gridCol>
              </a:tblGrid>
              <a:tr h="762000">
                <a:tc>
                  <a:txBody>
                    <a:bodyPr/>
                    <a:lstStyle/>
                    <a:p>
                      <a:pPr algn="ct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algn="ctr"/>
                      <a:r>
                        <a:rPr lang="vi-VN" sz="3600" b="1" baseline="0" dirty="0">
                          <a:latin typeface="Times New Roman" panose="02020603050405020304" pitchFamily="18" charset="0"/>
                          <a:cs typeface="Times New Roman" panose="02020603050405020304" pitchFamily="18" charset="0"/>
                        </a:rPr>
                        <a:t>Ví dụ (1)</a:t>
                      </a: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algn="ctr"/>
                      <a:r>
                        <a:rPr lang="vi-VN" sz="3600" b="1" dirty="0">
                          <a:latin typeface="Times New Roman" panose="02020603050405020304" pitchFamily="18" charset="0"/>
                          <a:cs typeface="Times New Roman" panose="02020603050405020304" pitchFamily="18" charset="0"/>
                        </a:rPr>
                        <a:t>Ví</a:t>
                      </a:r>
                      <a:r>
                        <a:rPr lang="vi-VN" sz="3600" b="1" baseline="0" dirty="0">
                          <a:latin typeface="Times New Roman" panose="02020603050405020304" pitchFamily="18" charset="0"/>
                          <a:cs typeface="Times New Roman" panose="02020603050405020304" pitchFamily="18" charset="0"/>
                        </a:rPr>
                        <a:t> dụ (2)</a:t>
                      </a: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algn="ctr"/>
                      <a:r>
                        <a:rPr lang="vi-VN" sz="3600" b="1" dirty="0">
                          <a:latin typeface="Times New Roman" panose="02020603050405020304" pitchFamily="18" charset="0"/>
                          <a:cs typeface="Times New Roman" panose="02020603050405020304" pitchFamily="18" charset="0"/>
                        </a:rPr>
                        <a:t>Ví</a:t>
                      </a:r>
                      <a:r>
                        <a:rPr lang="vi-VN" sz="3600" b="1" baseline="0" dirty="0">
                          <a:latin typeface="Times New Roman" panose="02020603050405020304" pitchFamily="18" charset="0"/>
                          <a:cs typeface="Times New Roman" panose="02020603050405020304" pitchFamily="18" charset="0"/>
                        </a:rPr>
                        <a:t> dụ (3)</a:t>
                      </a: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pPr algn="ctr"/>
                      <a:r>
                        <a:rPr lang="vi-VN" sz="3600" b="1" dirty="0">
                          <a:latin typeface="Times New Roman" panose="02020603050405020304" pitchFamily="18" charset="0"/>
                          <a:cs typeface="Times New Roman" panose="02020603050405020304" pitchFamily="18" charset="0"/>
                        </a:rPr>
                        <a:t>Ví</a:t>
                      </a:r>
                      <a:r>
                        <a:rPr lang="vi-VN" sz="3600" b="1" baseline="0" dirty="0">
                          <a:latin typeface="Times New Roman" panose="02020603050405020304" pitchFamily="18" charset="0"/>
                          <a:cs typeface="Times New Roman" panose="02020603050405020304" pitchFamily="18" charset="0"/>
                        </a:rPr>
                        <a:t> dụ (4)</a:t>
                      </a:r>
                      <a:endParaRPr lang="en-US" sz="3600" b="1"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extLst>
                  <a:ext uri="{0D108BD9-81ED-4DB2-BD59-A6C34878D82A}">
                    <a16:rowId xmlns:a16="http://schemas.microsoft.com/office/drawing/2014/main" val="10000"/>
                  </a:ext>
                </a:extLst>
              </a:tr>
              <a:tr h="2019300">
                <a:tc>
                  <a:txBody>
                    <a:bodyPr/>
                    <a:lstStyle/>
                    <a:p>
                      <a:r>
                        <a:rPr lang="vi-VN" sz="3600" b="1" dirty="0">
                          <a:latin typeface="Times New Roman" panose="02020603050405020304" pitchFamily="18" charset="0"/>
                          <a:cs typeface="Times New Roman" panose="02020603050405020304" pitchFamily="18" charset="0"/>
                        </a:rPr>
                        <a:t>Nội dung</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Số</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phận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cuộc</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đời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nhân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vật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Tấm</a:t>
                      </a:r>
                      <a:endPar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Số</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phận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cuộc</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đời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nhân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vật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Thạch</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Sanh</a:t>
                      </a:r>
                      <a:endPar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Khái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quát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đề</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cập</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đến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nhân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vật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hoặc</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truyện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nào</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cụ</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thể</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có</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thể</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đúng</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khi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nói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về</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bất</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cứ</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truyện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nào</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a:t>
                      </a:r>
                    </a:p>
                    <a:p>
                      <a:pPr algn="ctr"/>
                      <a:r>
                        <a:rPr lang="vi-VN" sz="3600" b="1" dirty="0">
                          <a:latin typeface="Times New Roman" panose="02020603050405020304" pitchFamily="18" charset="0"/>
                          <a:cs typeface="Times New Roman" panose="02020603050405020304" pitchFamily="18" charset="0"/>
                          <a:sym typeface="Wingdings" panose="05000000000000000000" pitchFamily="2" charset="2"/>
                        </a:rPr>
                        <a:t> Câu</a:t>
                      </a:r>
                      <a:r>
                        <a:rPr lang="vi-VN" sz="3600" b="1" baseline="0" dirty="0">
                          <a:latin typeface="Times New Roman" panose="02020603050405020304" pitchFamily="18" charset="0"/>
                          <a:cs typeface="Times New Roman" panose="02020603050405020304" pitchFamily="18" charset="0"/>
                          <a:sym typeface="Wingdings" panose="05000000000000000000" pitchFamily="2" charset="2"/>
                        </a:rPr>
                        <a:t> chủ đề</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Số</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phận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cuộc</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đời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nhân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người</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em</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truyện</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cây</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600" i="0" kern="0" dirty="0" err="1">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khế</a:t>
                      </a:r>
                      <a:r>
                        <a:rPr lang="en-US" sz="3600" i="0" kern="0" dirty="0">
                          <a:solidFill>
                            <a:srgbClr val="00111D"/>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extLst>
                  <a:ext uri="{0D108BD9-81ED-4DB2-BD59-A6C34878D82A}">
                    <a16:rowId xmlns:a16="http://schemas.microsoft.com/office/drawing/2014/main" val="10001"/>
                  </a:ext>
                </a:extLst>
              </a:tr>
              <a:tr h="1813560">
                <a:tc>
                  <a:txBody>
                    <a:bodyPr/>
                    <a:lstStyle/>
                    <a:p>
                      <a:r>
                        <a:rPr lang="vi-VN" sz="3600" b="1" dirty="0">
                          <a:latin typeface="Times New Roman" panose="02020603050405020304" pitchFamily="18" charset="0"/>
                          <a:cs typeface="Times New Roman" panose="02020603050405020304" pitchFamily="18" charset="0"/>
                        </a:rPr>
                        <a:t>Cách</a:t>
                      </a:r>
                      <a:r>
                        <a:rPr lang="vi-VN" sz="3600" b="1" baseline="0" dirty="0">
                          <a:latin typeface="Times New Roman" panose="02020603050405020304" pitchFamily="18" charset="0"/>
                          <a:cs typeface="Times New Roman" panose="02020603050405020304" pitchFamily="18" charset="0"/>
                        </a:rPr>
                        <a:t> sắp xếp thành đoạn văn diễn dịch</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gridSpan="4">
                  <a:txBody>
                    <a:bodyPr/>
                    <a:lstStyle/>
                    <a:p>
                      <a:r>
                        <a:rPr lang="vi-VN" sz="3600" dirty="0">
                          <a:latin typeface="Times New Roman" panose="02020603050405020304" pitchFamily="18" charset="0"/>
                          <a:cs typeface="Times New Roman" panose="02020603050405020304" pitchFamily="18" charset="0"/>
                        </a:rPr>
                        <a:t>(3)- (1)-</a:t>
                      </a:r>
                      <a:r>
                        <a:rPr lang="vi-VN" sz="3600" baseline="0" dirty="0">
                          <a:latin typeface="Times New Roman" panose="02020603050405020304" pitchFamily="18" charset="0"/>
                          <a:cs typeface="Times New Roman" panose="02020603050405020304" pitchFamily="18" charset="0"/>
                        </a:rPr>
                        <a:t> (2)- (4)...</a:t>
                      </a:r>
                    </a:p>
                    <a:p>
                      <a:pPr marL="0" marR="0" indent="0" algn="l" defTabSz="914400" rtl="0" eaLnBrk="1" fontAlgn="auto" latinLnBrk="0" hangingPunct="1">
                        <a:lnSpc>
                          <a:spcPct val="100000"/>
                        </a:lnSpc>
                        <a:spcBef>
                          <a:spcPts val="0"/>
                        </a:spcBef>
                        <a:spcAft>
                          <a:spcPts val="0"/>
                        </a:spcAft>
                        <a:buClrTx/>
                        <a:buSzTx/>
                        <a:buFontTx/>
                        <a:buNone/>
                        <a:tabLst/>
                        <a:defRPr/>
                      </a:pPr>
                      <a:r>
                        <a:rPr lang="vi-VN" sz="3600" dirty="0">
                          <a:latin typeface="Times New Roman" panose="02020603050405020304" pitchFamily="18" charset="0"/>
                          <a:cs typeface="Times New Roman" panose="02020603050405020304" pitchFamily="18" charset="0"/>
                        </a:rPr>
                        <a:t>(3)- (1)-</a:t>
                      </a:r>
                      <a:r>
                        <a:rPr lang="vi-VN" sz="3600" baseline="0" dirty="0">
                          <a:latin typeface="Times New Roman" panose="02020603050405020304" pitchFamily="18" charset="0"/>
                          <a:cs typeface="Times New Roman" panose="02020603050405020304" pitchFamily="18" charset="0"/>
                        </a:rPr>
                        <a:t> (4)- (2)....</a:t>
                      </a:r>
                      <a:endParaRPr lang="en-US" sz="3600" dirty="0">
                        <a:latin typeface="Times New Roman" panose="02020603050405020304" pitchFamily="18" charset="0"/>
                        <a:cs typeface="Times New Roman" panose="02020603050405020304" pitchFamily="18" charset="0"/>
                      </a:endParaRPr>
                    </a:p>
                    <a:p>
                      <a:r>
                        <a:rPr lang="vi-VN" sz="3600" dirty="0">
                          <a:latin typeface="Times New Roman" panose="02020603050405020304" pitchFamily="18" charset="0"/>
                          <a:cs typeface="Times New Roman" panose="02020603050405020304" pitchFamily="18" charset="0"/>
                        </a:rPr>
                        <a:t>Đặt câu</a:t>
                      </a:r>
                      <a:r>
                        <a:rPr lang="vi-VN" sz="3600" baseline="0" dirty="0">
                          <a:latin typeface="Times New Roman" panose="02020603050405020304" pitchFamily="18" charset="0"/>
                          <a:cs typeface="Times New Roman" panose="02020603050405020304" pitchFamily="18" charset="0"/>
                        </a:rPr>
                        <a:t> chủ đề ở đầu, các câu sau không theo thứ tự cố định</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10002"/>
                  </a:ext>
                </a:extLst>
              </a:tr>
              <a:tr h="10096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600" b="1" dirty="0">
                          <a:latin typeface="Times New Roman" panose="02020603050405020304" pitchFamily="18" charset="0"/>
                          <a:cs typeface="Times New Roman" panose="02020603050405020304" pitchFamily="18" charset="0"/>
                        </a:rPr>
                        <a:t>Cách</a:t>
                      </a:r>
                      <a:r>
                        <a:rPr lang="vi-VN" sz="3600" b="1" baseline="0" dirty="0">
                          <a:latin typeface="Times New Roman" panose="02020603050405020304" pitchFamily="18" charset="0"/>
                          <a:cs typeface="Times New Roman" panose="02020603050405020304" pitchFamily="18" charset="0"/>
                        </a:rPr>
                        <a:t> sắp xếp thành đoạn văn quy nạp</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gridSpan="4">
                  <a:txBody>
                    <a:bodyPr/>
                    <a:lstStyle/>
                    <a:p>
                      <a:r>
                        <a:rPr lang="vi-VN" sz="3600" dirty="0">
                          <a:latin typeface="Times New Roman" panose="02020603050405020304" pitchFamily="18" charset="0"/>
                          <a:cs typeface="Times New Roman" panose="02020603050405020304" pitchFamily="18" charset="0"/>
                        </a:rPr>
                        <a:t>(1)- (2)-</a:t>
                      </a:r>
                      <a:r>
                        <a:rPr lang="vi-VN" sz="3600" baseline="0" dirty="0">
                          <a:latin typeface="Times New Roman" panose="02020603050405020304" pitchFamily="18" charset="0"/>
                          <a:cs typeface="Times New Roman" panose="02020603050405020304" pitchFamily="18" charset="0"/>
                        </a:rPr>
                        <a:t> (4)- (3)...</a:t>
                      </a:r>
                    </a:p>
                    <a:p>
                      <a:pPr marL="0" marR="0" indent="0" algn="l" defTabSz="914400" rtl="0" eaLnBrk="1" fontAlgn="auto" latinLnBrk="0" hangingPunct="1">
                        <a:lnSpc>
                          <a:spcPct val="100000"/>
                        </a:lnSpc>
                        <a:spcBef>
                          <a:spcPts val="0"/>
                        </a:spcBef>
                        <a:spcAft>
                          <a:spcPts val="0"/>
                        </a:spcAft>
                        <a:buClrTx/>
                        <a:buSzTx/>
                        <a:buFontTx/>
                        <a:buNone/>
                        <a:tabLst/>
                        <a:defRPr/>
                      </a:pPr>
                      <a:r>
                        <a:rPr lang="vi-VN" sz="3600" dirty="0">
                          <a:latin typeface="Times New Roman" panose="02020603050405020304" pitchFamily="18" charset="0"/>
                          <a:cs typeface="Times New Roman" panose="02020603050405020304" pitchFamily="18" charset="0"/>
                        </a:rPr>
                        <a:t>(1)- (4)-</a:t>
                      </a:r>
                      <a:r>
                        <a:rPr lang="vi-VN" sz="3600" baseline="0" dirty="0">
                          <a:latin typeface="Times New Roman" panose="02020603050405020304" pitchFamily="18" charset="0"/>
                          <a:cs typeface="Times New Roman" panose="02020603050405020304" pitchFamily="18" charset="0"/>
                        </a:rPr>
                        <a:t> (2)- (3)....</a:t>
                      </a:r>
                      <a:endParaRPr lang="en-US" sz="3600"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3600" dirty="0">
                          <a:latin typeface="Times New Roman" panose="02020603050405020304" pitchFamily="18" charset="0"/>
                          <a:cs typeface="Times New Roman" panose="02020603050405020304" pitchFamily="18" charset="0"/>
                        </a:rPr>
                        <a:t>Đặt câu</a:t>
                      </a:r>
                      <a:r>
                        <a:rPr lang="vi-VN" sz="3600" baseline="0" dirty="0">
                          <a:latin typeface="Times New Roman" panose="02020603050405020304" pitchFamily="18" charset="0"/>
                          <a:cs typeface="Times New Roman" panose="02020603050405020304" pitchFamily="18" charset="0"/>
                        </a:rPr>
                        <a:t> chủ đề ở cuối, các câu trước không theo thứ tự cố định</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tc hMerge="1">
                  <a:txBody>
                    <a:bodyPr/>
                    <a:lstStyle/>
                    <a:p>
                      <a:endParaRPr lang="en-US" dirty="0"/>
                    </a:p>
                  </a:txBody>
                  <a:tcPr>
                    <a:solidFill>
                      <a:schemeClr val="bg1"/>
                    </a:solidFill>
                  </a:tcPr>
                </a:tc>
                <a:extLst>
                  <a:ext uri="{0D108BD9-81ED-4DB2-BD59-A6C34878D82A}">
                    <a16:rowId xmlns:a16="http://schemas.microsoft.com/office/drawing/2014/main" val="10003"/>
                  </a:ext>
                </a:extLst>
              </a:tr>
              <a:tr h="10096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600" b="1" dirty="0">
                          <a:latin typeface="Times New Roman" panose="02020603050405020304" pitchFamily="18" charset="0"/>
                          <a:cs typeface="Times New Roman" panose="02020603050405020304" pitchFamily="18" charset="0"/>
                        </a:rPr>
                        <a:t>Lí</a:t>
                      </a:r>
                      <a:r>
                        <a:rPr lang="vi-VN" sz="3600" b="1" baseline="0" dirty="0">
                          <a:latin typeface="Times New Roman" panose="02020603050405020304" pitchFamily="18" charset="0"/>
                          <a:cs typeface="Times New Roman" panose="02020603050405020304" pitchFamily="18" charset="0"/>
                        </a:rPr>
                        <a:t> giải cách sắp xếp</a:t>
                      </a:r>
                      <a:endParaRPr lang="en-US" sz="3600" b="1" dirty="0">
                        <a:latin typeface="Times New Roman" panose="02020603050405020304" pitchFamily="18" charset="0"/>
                        <a:cs typeface="Times New Roman" panose="02020603050405020304" pitchFamily="18" charset="0"/>
                      </a:endParaRPr>
                    </a:p>
                  </a:txBody>
                  <a:tcPr>
                    <a:solidFill>
                      <a:schemeClr val="bg1"/>
                    </a:solidFill>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3600" dirty="0">
                          <a:latin typeface="Times New Roman" panose="02020603050405020304" pitchFamily="18" charset="0"/>
                          <a:cs typeface="Times New Roman" panose="02020603050405020304" pitchFamily="18" charset="0"/>
                        </a:rPr>
                        <a:t>Vì</a:t>
                      </a:r>
                      <a:r>
                        <a:rPr lang="vi-VN" sz="3600" baseline="0" dirty="0">
                          <a:latin typeface="Times New Roman" panose="02020603050405020304" pitchFamily="18" charset="0"/>
                          <a:cs typeface="Times New Roman" panose="02020603050405020304" pitchFamily="18" charset="0"/>
                        </a:rPr>
                        <a:t> câu (1), (2), (4) có nội dung như nhau </a:t>
                      </a:r>
                      <a:r>
                        <a:rPr lang="vi-VN" sz="3600" baseline="0" dirty="0">
                          <a:latin typeface="Times New Roman" panose="02020603050405020304" pitchFamily="18" charset="0"/>
                          <a:cs typeface="Times New Roman" panose="02020603050405020304" pitchFamily="18" charset="0"/>
                          <a:sym typeface="Wingdings" panose="05000000000000000000" pitchFamily="2" charset="2"/>
                        </a:rPr>
                        <a:t> không cố định vị trí</a:t>
                      </a:r>
                      <a:r>
                        <a:rPr lang="vi-VN" sz="3600" baseline="0" dirty="0">
                          <a:latin typeface="Times New Roman" panose="02020603050405020304" pitchFamily="18" charset="0"/>
                          <a:cs typeface="Times New Roman" panose="02020603050405020304" pitchFamily="18" charset="0"/>
                        </a:rPr>
                        <a:t>, câu (3) câu chủ đề</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3" name="TextBox 9">
            <a:extLst>
              <a:ext uri="{FF2B5EF4-FFF2-40B4-BE49-F238E27FC236}">
                <a16:creationId xmlns:a16="http://schemas.microsoft.com/office/drawing/2014/main" id="{0DE1E0C2-701F-58F4-8D67-F8916D05370C}"/>
              </a:ext>
            </a:extLst>
          </p:cNvPr>
          <p:cNvSpPr txBox="1"/>
          <p:nvPr/>
        </p:nvSpPr>
        <p:spPr>
          <a:xfrm>
            <a:off x="3886200" y="141128"/>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1290144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 y="1627504"/>
            <a:ext cx="17451768" cy="1446550"/>
          </a:xfrm>
          <a:prstGeom prst="rect">
            <a:avLst/>
          </a:prstGeom>
        </p:spPr>
        <p:txBody>
          <a:bodyPr wrap="square">
            <a:spAutoFit/>
          </a:bodyPr>
          <a:lstStyle/>
          <a:p>
            <a:pPr algn="ctr"/>
            <a:r>
              <a:rPr lang="vi-VN" sz="4400" dirty="0">
                <a:solidFill>
                  <a:srgbClr val="FF0000"/>
                </a:solidFill>
                <a:latin typeface="Times New Roman" panose="02020603050405020304" pitchFamily="18" charset="0"/>
              </a:rPr>
              <a:t>Câu chủ đề: </a:t>
            </a:r>
            <a:endParaRPr lang="en-US" sz="4400" dirty="0">
              <a:solidFill>
                <a:srgbClr val="FF0000"/>
              </a:solidFill>
              <a:latin typeface="Times New Roman" panose="02020603050405020304" pitchFamily="18" charset="0"/>
            </a:endParaRPr>
          </a:p>
          <a:p>
            <a:pPr algn="ctr"/>
            <a:r>
              <a:rPr lang="vi-VN" sz="4400" b="1" dirty="0">
                <a:solidFill>
                  <a:srgbClr val="081C36"/>
                </a:solidFill>
                <a:latin typeface="Times New Roman" panose="02020603050405020304" pitchFamily="18" charset="0"/>
              </a:rPr>
              <a:t>Lòng yêu nước ban đầu là lòng yêu những vật tầm thường nhất. </a:t>
            </a:r>
            <a:endParaRPr lang="en-US" sz="4400" dirty="0">
              <a:solidFill>
                <a:prstClr val="black"/>
              </a:solidFill>
            </a:endParaRPr>
          </a:p>
        </p:txBody>
      </p:sp>
      <p:sp>
        <p:nvSpPr>
          <p:cNvPr id="16" name="Freeform 2"/>
          <p:cNvSpPr/>
          <p:nvPr/>
        </p:nvSpPr>
        <p:spPr>
          <a:xfrm>
            <a:off x="428707" y="3320338"/>
            <a:ext cx="7848600" cy="5638800"/>
          </a:xfrm>
          <a:custGeom>
            <a:avLst/>
            <a:gdLst/>
            <a:ahLst/>
            <a:cxnLst/>
            <a:rect l="l" t="t" r="r" b="b"/>
            <a:pathLst>
              <a:path w="11952449" h="7320875">
                <a:moveTo>
                  <a:pt x="0" y="0"/>
                </a:moveTo>
                <a:lnTo>
                  <a:pt x="11952449" y="0"/>
                </a:lnTo>
                <a:lnTo>
                  <a:pt x="11952449" y="7320875"/>
                </a:lnTo>
                <a:lnTo>
                  <a:pt x="0" y="73208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7" name="Freeform 2"/>
          <p:cNvSpPr/>
          <p:nvPr/>
        </p:nvSpPr>
        <p:spPr>
          <a:xfrm>
            <a:off x="9525000" y="3009900"/>
            <a:ext cx="7848600" cy="5638800"/>
          </a:xfrm>
          <a:custGeom>
            <a:avLst/>
            <a:gdLst/>
            <a:ahLst/>
            <a:cxnLst/>
            <a:rect l="l" t="t" r="r" b="b"/>
            <a:pathLst>
              <a:path w="11952449" h="7320875">
                <a:moveTo>
                  <a:pt x="0" y="0"/>
                </a:moveTo>
                <a:lnTo>
                  <a:pt x="11952449" y="0"/>
                </a:lnTo>
                <a:lnTo>
                  <a:pt x="11952449" y="7320875"/>
                </a:lnTo>
                <a:lnTo>
                  <a:pt x="0" y="73208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8" name="Google Shape;530;p37"/>
          <p:cNvSpPr txBox="1">
            <a:spLocks/>
          </p:cNvSpPr>
          <p:nvPr/>
        </p:nvSpPr>
        <p:spPr>
          <a:xfrm>
            <a:off x="1249683" y="3162300"/>
            <a:ext cx="6206648" cy="5768898"/>
          </a:xfrm>
          <a:prstGeom prst="rect">
            <a:avLst/>
          </a:prstGeom>
          <a:noFill/>
          <a:ln>
            <a:noFill/>
          </a:ln>
        </p:spPr>
        <p:txBody>
          <a:bodyPr spcFirstLastPara="1" wrap="square" lIns="182850" tIns="182850" rIns="182850" bIns="18285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vi-VN" sz="4400" b="1" dirty="0">
                <a:latin typeface="Times New Roman" panose="02020603050405020304" pitchFamily="18" charset="0"/>
                <a:ea typeface="Cambria" panose="02040503050406030204" pitchFamily="18" charset="0"/>
                <a:cs typeface="Times New Roman" panose="02020603050405020304" pitchFamily="18" charset="0"/>
              </a:rPr>
              <a:t>Nhóm 1</a:t>
            </a:r>
          </a:p>
          <a:p>
            <a:pPr marL="0" indent="0" algn="ctr">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Dựa vào câu chủ đề, viết đoạn  văn </a:t>
            </a:r>
            <a:r>
              <a:rPr lang="vi-VN" sz="4400" b="1" dirty="0">
                <a:latin typeface="Times New Roman" panose="02020603050405020304" pitchFamily="18" charset="0"/>
                <a:ea typeface="Cambria" panose="02040503050406030204" pitchFamily="18" charset="0"/>
                <a:cs typeface="Times New Roman" panose="02020603050405020304" pitchFamily="18" charset="0"/>
              </a:rPr>
              <a:t>diễn dịch</a:t>
            </a:r>
          </a:p>
          <a:p>
            <a:pPr marL="0" indent="0" algn="ctr">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(8-10 câu)</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Google Shape;530;p37"/>
          <p:cNvSpPr txBox="1">
            <a:spLocks/>
          </p:cNvSpPr>
          <p:nvPr/>
        </p:nvSpPr>
        <p:spPr>
          <a:xfrm>
            <a:off x="10345976" y="2781750"/>
            <a:ext cx="6206648" cy="5768898"/>
          </a:xfrm>
          <a:prstGeom prst="rect">
            <a:avLst/>
          </a:prstGeom>
          <a:noFill/>
          <a:ln>
            <a:noFill/>
          </a:ln>
        </p:spPr>
        <p:txBody>
          <a:bodyPr spcFirstLastPara="1" wrap="square" lIns="182850" tIns="182850" rIns="182850" bIns="18285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vi-VN" sz="4400" b="1" dirty="0">
                <a:latin typeface="Times New Roman" panose="02020603050405020304" pitchFamily="18" charset="0"/>
                <a:ea typeface="Cambria" panose="02040503050406030204" pitchFamily="18" charset="0"/>
                <a:cs typeface="Times New Roman" panose="02020603050405020304" pitchFamily="18" charset="0"/>
              </a:rPr>
              <a:t>Nhóm 2</a:t>
            </a:r>
          </a:p>
          <a:p>
            <a:pPr marL="0" indent="0" algn="ctr">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Dựa vào câu chủ đề, viết đoạn  văn </a:t>
            </a:r>
            <a:r>
              <a:rPr lang="vi-VN" sz="4400" b="1" dirty="0">
                <a:latin typeface="Times New Roman" panose="02020603050405020304" pitchFamily="18" charset="0"/>
                <a:ea typeface="Cambria" panose="02040503050406030204" pitchFamily="18" charset="0"/>
                <a:cs typeface="Times New Roman" panose="02020603050405020304" pitchFamily="18" charset="0"/>
              </a:rPr>
              <a:t>quy nạp</a:t>
            </a:r>
          </a:p>
          <a:p>
            <a:pPr marL="0" indent="0" algn="ctr">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(8-10 câu)</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2" name="TextBox 9">
            <a:extLst>
              <a:ext uri="{FF2B5EF4-FFF2-40B4-BE49-F238E27FC236}">
                <a16:creationId xmlns:a16="http://schemas.microsoft.com/office/drawing/2014/main" id="{9ED841C6-6BC8-2EA8-FE89-EBFE791D3FBF}"/>
              </a:ext>
            </a:extLst>
          </p:cNvPr>
          <p:cNvSpPr txBox="1"/>
          <p:nvPr/>
        </p:nvSpPr>
        <p:spPr>
          <a:xfrm>
            <a:off x="3733800" y="505014"/>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3</a:t>
            </a:r>
          </a:p>
        </p:txBody>
      </p:sp>
      <p:sp>
        <p:nvSpPr>
          <p:cNvPr id="3" name="Freeform 4">
            <a:extLst>
              <a:ext uri="{FF2B5EF4-FFF2-40B4-BE49-F238E27FC236}">
                <a16:creationId xmlns:a16="http://schemas.microsoft.com/office/drawing/2014/main" id="{41461298-B5DE-2DCB-42F3-A3BA6F7DF42D}"/>
              </a:ext>
            </a:extLst>
          </p:cNvPr>
          <p:cNvSpPr/>
          <p:nvPr/>
        </p:nvSpPr>
        <p:spPr>
          <a:xfrm>
            <a:off x="7668065" y="5295900"/>
            <a:ext cx="3287153" cy="5180328"/>
          </a:xfrm>
          <a:custGeom>
            <a:avLst/>
            <a:gdLst/>
            <a:ahLst/>
            <a:cxnLst/>
            <a:rect l="l" t="t" r="r" b="b"/>
            <a:pathLst>
              <a:path w="3287153" h="5180328">
                <a:moveTo>
                  <a:pt x="0" y="0"/>
                </a:moveTo>
                <a:lnTo>
                  <a:pt x="3287153" y="0"/>
                </a:lnTo>
                <a:lnTo>
                  <a:pt x="3287153" y="5180328"/>
                </a:lnTo>
                <a:lnTo>
                  <a:pt x="0" y="51803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218362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686302">
            <a:off x="13610142" y="-156614"/>
            <a:ext cx="5376186" cy="1290285"/>
          </a:xfrm>
          <a:custGeom>
            <a:avLst/>
            <a:gdLst/>
            <a:ahLst/>
            <a:cxnLst/>
            <a:rect l="l" t="t" r="r" b="b"/>
            <a:pathLst>
              <a:path w="5376186" h="1290285">
                <a:moveTo>
                  <a:pt x="0" y="0"/>
                </a:moveTo>
                <a:lnTo>
                  <a:pt x="5376186" y="0"/>
                </a:lnTo>
                <a:lnTo>
                  <a:pt x="5376186" y="1290285"/>
                </a:lnTo>
                <a:lnTo>
                  <a:pt x="0" y="12902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2">
            <a:extLst>
              <a:ext uri="{FF2B5EF4-FFF2-40B4-BE49-F238E27FC236}">
                <a16:creationId xmlns:a16="http://schemas.microsoft.com/office/drawing/2014/main" id="{FF8087E7-D805-4FD2-97F6-C1701BEC5ACD}"/>
              </a:ext>
            </a:extLst>
          </p:cNvPr>
          <p:cNvSpPr/>
          <p:nvPr/>
        </p:nvSpPr>
        <p:spPr>
          <a:xfrm>
            <a:off x="-1600200" y="-1525326"/>
            <a:ext cx="4986603" cy="3054295"/>
          </a:xfrm>
          <a:custGeom>
            <a:avLst/>
            <a:gdLst/>
            <a:ahLst/>
            <a:cxnLst/>
            <a:rect l="l" t="t" r="r" b="b"/>
            <a:pathLst>
              <a:path w="4986603" h="3054295">
                <a:moveTo>
                  <a:pt x="0" y="0"/>
                </a:moveTo>
                <a:lnTo>
                  <a:pt x="4986603" y="0"/>
                </a:lnTo>
                <a:lnTo>
                  <a:pt x="4986603" y="3054295"/>
                </a:lnTo>
                <a:lnTo>
                  <a:pt x="0" y="3054295"/>
                </a:lnTo>
                <a:lnTo>
                  <a:pt x="0" y="0"/>
                </a:lnTo>
                <a:close/>
              </a:path>
            </a:pathLst>
          </a:custGeom>
          <a:blipFill>
            <a:blip r:embed="rId5">
              <a:lum bright="70000" contrast="-70000"/>
              <a:extLst>
                <a:ext uri="{96DAC541-7B7A-43D3-8B79-37D633B846F1}">
                  <asvg:svgBlip xmlns:asvg="http://schemas.microsoft.com/office/drawing/2016/SVG/main" r:embed="rId6"/>
                </a:ext>
              </a:extLst>
            </a:blip>
            <a:stretch>
              <a:fillRect/>
            </a:stretch>
          </a:blipFill>
        </p:spPr>
      </p:sp>
      <p:sp>
        <p:nvSpPr>
          <p:cNvPr id="12" name="Rectangle 11"/>
          <p:cNvSpPr/>
          <p:nvPr/>
        </p:nvSpPr>
        <p:spPr>
          <a:xfrm>
            <a:off x="379032" y="3607977"/>
            <a:ext cx="17451768" cy="5632311"/>
          </a:xfrm>
          <a:prstGeom prst="rect">
            <a:avLst/>
          </a:prstGeom>
        </p:spPr>
        <p:txBody>
          <a:bodyPr wrap="square">
            <a:spAutoFit/>
          </a:bodyPr>
          <a:lstStyle/>
          <a:p>
            <a:pPr algn="just"/>
            <a:r>
              <a:rPr lang="vi-VN" sz="3600" dirty="0">
                <a:solidFill>
                  <a:srgbClr val="081C36"/>
                </a:solidFill>
                <a:latin typeface="Times New Roman" panose="02020603050405020304" pitchFamily="18" charset="0"/>
              </a:rPr>
              <a:t>        </a:t>
            </a:r>
            <a:r>
              <a:rPr lang="vi-VN" sz="3600" b="1" dirty="0">
                <a:solidFill>
                  <a:srgbClr val="081C36"/>
                </a:solidFill>
                <a:latin typeface="Times New Roman" panose="02020603050405020304" pitchFamily="18" charset="0"/>
              </a:rPr>
              <a:t>Lòng yêu nước ban đầu là lòng yêu những vật tầm thường nhất. </a:t>
            </a:r>
            <a:r>
              <a:rPr lang="vi-VN" sz="3600" dirty="0">
                <a:solidFill>
                  <a:srgbClr val="081C36"/>
                </a:solidFill>
                <a:latin typeface="Times New Roman" panose="02020603050405020304" pitchFamily="18" charset="0"/>
              </a:rPr>
              <a:t>Lòng yêu nước chính là tình yêu quê hương đất tổ nơi mình sinh ra và lớn lên. Lòng yêu nước có thể là yêu lũy tre xanh bao quanh làng, yêu dòng sông chảy trước nhà, yêu chân ruộng thơm mùi gốc rạ, yêu con cò đứng khoan thai trên đồng bên dáng mẹ còng lưng làm cỏ lúa… Tình cảm ấy đơn giản, gần gũi và nằm ngay trong lời ăn tiếng nói hằng ngày của mỗi người. Mỗi chúng ta từ lúc sinh ra cho tới lúc lớn khôn và trưởng thành thì gia đình là nơi nuôi dưỡng, dạy dỗ. Đó là nơi chúng ta cần yêu thương đầu tiên. Mai này chúng ta lớn lên có trường học, xã hội, những người bạn xung quanh. Chúng ta cần phải san sẻ tình yêu thương của mình cho tất cả mọi người nếu có thể. Đôi khi lòng yêu nước chỉ là tình cảm đơn giản, bình dị như vậy nhưng lại có ý nghĩa rất lớn.</a:t>
            </a:r>
            <a:endParaRPr lang="en-US" sz="3600" dirty="0">
              <a:solidFill>
                <a:prstClr val="black"/>
              </a:solidFill>
            </a:endParaRPr>
          </a:p>
        </p:txBody>
      </p:sp>
      <p:grpSp>
        <p:nvGrpSpPr>
          <p:cNvPr id="13" name="Group 12">
            <a:extLst>
              <a:ext uri="{FF2B5EF4-FFF2-40B4-BE49-F238E27FC236}">
                <a16:creationId xmlns:a16="http://schemas.microsoft.com/office/drawing/2014/main" id="{B8EFD780-1A51-4DD5-BF19-EB2F22BCD507}"/>
              </a:ext>
            </a:extLst>
          </p:cNvPr>
          <p:cNvGrpSpPr/>
          <p:nvPr/>
        </p:nvGrpSpPr>
        <p:grpSpPr>
          <a:xfrm>
            <a:off x="581159" y="1551803"/>
            <a:ext cx="5895841" cy="2056175"/>
            <a:chOff x="353529" y="2106987"/>
            <a:chExt cx="5895841" cy="2056175"/>
          </a:xfrm>
        </p:grpSpPr>
        <p:sp>
          <p:nvSpPr>
            <p:cNvPr id="14" name="Freeform 6"/>
            <p:cNvSpPr/>
            <p:nvPr/>
          </p:nvSpPr>
          <p:spPr>
            <a:xfrm>
              <a:off x="353529" y="2106987"/>
              <a:ext cx="5895841" cy="2056175"/>
            </a:xfrm>
            <a:custGeom>
              <a:avLst/>
              <a:gdLst/>
              <a:ahLst/>
              <a:cxnLst/>
              <a:rect l="l" t="t" r="r" b="b"/>
              <a:pathLst>
                <a:path w="5895841" h="2056175">
                  <a:moveTo>
                    <a:pt x="0" y="0"/>
                  </a:moveTo>
                  <a:lnTo>
                    <a:pt x="5895841" y="0"/>
                  </a:lnTo>
                  <a:lnTo>
                    <a:pt x="5895841" y="2056175"/>
                  </a:lnTo>
                  <a:lnTo>
                    <a:pt x="0" y="2056175"/>
                  </a:lnTo>
                  <a:lnTo>
                    <a:pt x="0" y="0"/>
                  </a:lnTo>
                  <a:close/>
                </a:path>
              </a:pathLst>
            </a:custGeom>
            <a:blipFill>
              <a:blip r:embed="rId7">
                <a:lum bright="70000" contrast="-70000"/>
                <a:extLst>
                  <a:ext uri="{96DAC541-7B7A-43D3-8B79-37D633B846F1}">
                    <asvg:svgBlip xmlns:asvg="http://schemas.microsoft.com/office/drawing/2016/SVG/main" r:embed="rId8"/>
                  </a:ext>
                </a:extLst>
              </a:blip>
              <a:stretch>
                <a:fillRect/>
              </a:stretch>
            </a:blipFill>
          </p:spPr>
        </p:sp>
        <p:sp>
          <p:nvSpPr>
            <p:cNvPr id="15" name="TextBox 9"/>
            <p:cNvSpPr txBox="1"/>
            <p:nvPr/>
          </p:nvSpPr>
          <p:spPr>
            <a:xfrm>
              <a:off x="685911" y="2765742"/>
              <a:ext cx="5314328" cy="738664"/>
            </a:xfrm>
            <a:prstGeom prst="rect">
              <a:avLst/>
            </a:prstGeom>
          </p:spPr>
          <p:txBody>
            <a:bodyPr wrap="square" lIns="0" tIns="0" rIns="0" bIns="0" rtlCol="0" anchor="t">
              <a:spAutoFit/>
            </a:bodyPr>
            <a:lstStyle/>
            <a:p>
              <a:pPr algn="ctr"/>
              <a:r>
                <a:rPr lang="en-US" sz="4800" spc="111" dirty="0" err="1">
                  <a:solidFill>
                    <a:srgbClr val="FF0000"/>
                  </a:solidFill>
                  <a:latin typeface="Times New Roman" panose="02020603050405020304" pitchFamily="18" charset="0"/>
                  <a:cs typeface="Times New Roman" panose="02020603050405020304" pitchFamily="18" charset="0"/>
                </a:rPr>
                <a:t>Đoạn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văn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diễn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dịch</a:t>
              </a:r>
              <a:endParaRPr lang="en-US" sz="4800" spc="111" dirty="0">
                <a:solidFill>
                  <a:srgbClr val="FF0000"/>
                </a:solidFill>
                <a:latin typeface="Times New Roman" panose="02020603050405020304" pitchFamily="18" charset="0"/>
                <a:cs typeface="Times New Roman" panose="02020603050405020304" pitchFamily="18" charset="0"/>
              </a:endParaRPr>
            </a:p>
          </p:txBody>
        </p:sp>
      </p:grpSp>
      <p:sp>
        <p:nvSpPr>
          <p:cNvPr id="2" name="TextBox 9">
            <a:extLst>
              <a:ext uri="{FF2B5EF4-FFF2-40B4-BE49-F238E27FC236}">
                <a16:creationId xmlns:a16="http://schemas.microsoft.com/office/drawing/2014/main" id="{6C8DC77D-8055-B500-DA95-F33A364B13D7}"/>
              </a:ext>
            </a:extLst>
          </p:cNvPr>
          <p:cNvSpPr txBox="1"/>
          <p:nvPr/>
        </p:nvSpPr>
        <p:spPr>
          <a:xfrm>
            <a:off x="3683494" y="918467"/>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210652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p:cNvSpPr/>
          <p:nvPr/>
        </p:nvSpPr>
        <p:spPr>
          <a:xfrm rot="686302">
            <a:off x="13610142" y="-156614"/>
            <a:ext cx="5376186" cy="1290285"/>
          </a:xfrm>
          <a:custGeom>
            <a:avLst/>
            <a:gdLst/>
            <a:ahLst/>
            <a:cxnLst/>
            <a:rect l="l" t="t" r="r" b="b"/>
            <a:pathLst>
              <a:path w="5376186" h="1290285">
                <a:moveTo>
                  <a:pt x="0" y="0"/>
                </a:moveTo>
                <a:lnTo>
                  <a:pt x="5376186" y="0"/>
                </a:lnTo>
                <a:lnTo>
                  <a:pt x="5376186" y="1290285"/>
                </a:lnTo>
                <a:lnTo>
                  <a:pt x="0" y="12902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2">
            <a:extLst>
              <a:ext uri="{FF2B5EF4-FFF2-40B4-BE49-F238E27FC236}">
                <a16:creationId xmlns:a16="http://schemas.microsoft.com/office/drawing/2014/main" id="{FF8087E7-D805-4FD2-97F6-C1701BEC5ACD}"/>
              </a:ext>
            </a:extLst>
          </p:cNvPr>
          <p:cNvSpPr/>
          <p:nvPr/>
        </p:nvSpPr>
        <p:spPr>
          <a:xfrm>
            <a:off x="-1600200" y="-1525326"/>
            <a:ext cx="4986603" cy="3054295"/>
          </a:xfrm>
          <a:custGeom>
            <a:avLst/>
            <a:gdLst/>
            <a:ahLst/>
            <a:cxnLst/>
            <a:rect l="l" t="t" r="r" b="b"/>
            <a:pathLst>
              <a:path w="4986603" h="3054295">
                <a:moveTo>
                  <a:pt x="0" y="0"/>
                </a:moveTo>
                <a:lnTo>
                  <a:pt x="4986603" y="0"/>
                </a:lnTo>
                <a:lnTo>
                  <a:pt x="4986603" y="3054295"/>
                </a:lnTo>
                <a:lnTo>
                  <a:pt x="0" y="3054295"/>
                </a:lnTo>
                <a:lnTo>
                  <a:pt x="0" y="0"/>
                </a:lnTo>
                <a:close/>
              </a:path>
            </a:pathLst>
          </a:custGeom>
          <a:blipFill>
            <a:blip r:embed="rId5">
              <a:lum bright="70000" contrast="-70000"/>
              <a:extLst>
                <a:ext uri="{96DAC541-7B7A-43D3-8B79-37D633B846F1}">
                  <asvg:svgBlip xmlns:asvg="http://schemas.microsoft.com/office/drawing/2016/SVG/main" r:embed="rId6"/>
                </a:ext>
              </a:extLst>
            </a:blip>
            <a:stretch>
              <a:fillRect/>
            </a:stretch>
          </a:blipFill>
        </p:spPr>
      </p:sp>
      <p:sp>
        <p:nvSpPr>
          <p:cNvPr id="11" name="Rectangle 10"/>
          <p:cNvSpPr/>
          <p:nvPr/>
        </p:nvSpPr>
        <p:spPr>
          <a:xfrm>
            <a:off x="379032" y="3778389"/>
            <a:ext cx="17451768" cy="5632311"/>
          </a:xfrm>
          <a:prstGeom prst="rect">
            <a:avLst/>
          </a:prstGeom>
        </p:spPr>
        <p:txBody>
          <a:bodyPr wrap="square">
            <a:spAutoFit/>
          </a:bodyPr>
          <a:lstStyle/>
          <a:p>
            <a:pPr algn="just"/>
            <a:r>
              <a:rPr lang="vi-VN" sz="3600" dirty="0">
                <a:solidFill>
                  <a:srgbClr val="081C36"/>
                </a:solidFill>
                <a:latin typeface="+mj-lt"/>
              </a:rPr>
              <a:t>       Lòng yêu nước là tình yêu đối với quê hương, đất nước; nỗ lực cố gắng không ngừng để dựng xây và phát triển đất nước ngày càng giàu mạnh hơn. Lòng yêu nước là tình cảm cao cả, thiêng liêng của mỗi người dành cho quê hương đất nước. Đó là yêu sông, yêu núi, yêu làng, yêu xóm, yêu người dân sống trên mảnh đất hình chữ S. Tình cảm ấy đơn giản, gần gũi và nằm ngay trong lời ăn tiếng nói hằng ngày của mỗi người. Mỗi chúng ta từ lúc sinh ra cho tới lúc lớn khôn và trưởng thành thì gia đình là nơi nuôi dưỡng, dạy dỗ. Đó là nơi chúng ta cần yêu thương đầu tiên. Mai này chúng ta lớn lên có trường học, xã hội, những người bạn xung quanh. Chúng ta cần phải san sẻ tình yêu thương của mình cho tất cả mọi người nếu có thể. Đôi khi lòng yêu nước chỉ là tình cảm đơn giản, bình dị như vậy nhưng lại có ý nghĩa rất lớn. </a:t>
            </a:r>
            <a:r>
              <a:rPr lang="vi-VN" sz="3600" b="1" dirty="0">
                <a:solidFill>
                  <a:srgbClr val="081C36"/>
                </a:solidFill>
                <a:latin typeface="+mj-lt"/>
              </a:rPr>
              <a:t>Lòng yêu nước ban đầu là lòng yêu những vật tầm thường nhất.</a:t>
            </a:r>
            <a:endParaRPr lang="en-US" sz="3600" b="1" dirty="0">
              <a:latin typeface="+mj-lt"/>
            </a:endParaRPr>
          </a:p>
        </p:txBody>
      </p:sp>
      <p:grpSp>
        <p:nvGrpSpPr>
          <p:cNvPr id="16" name="Group 15">
            <a:extLst>
              <a:ext uri="{FF2B5EF4-FFF2-40B4-BE49-F238E27FC236}">
                <a16:creationId xmlns:a16="http://schemas.microsoft.com/office/drawing/2014/main" id="{B8EFD780-1A51-4DD5-BF19-EB2F22BCD507}"/>
              </a:ext>
            </a:extLst>
          </p:cNvPr>
          <p:cNvGrpSpPr/>
          <p:nvPr/>
        </p:nvGrpSpPr>
        <p:grpSpPr>
          <a:xfrm>
            <a:off x="581159" y="1551803"/>
            <a:ext cx="5895841" cy="2056175"/>
            <a:chOff x="353529" y="2106987"/>
            <a:chExt cx="5895841" cy="2056175"/>
          </a:xfrm>
        </p:grpSpPr>
        <p:sp>
          <p:nvSpPr>
            <p:cNvPr id="17" name="Freeform 6"/>
            <p:cNvSpPr/>
            <p:nvPr/>
          </p:nvSpPr>
          <p:spPr>
            <a:xfrm>
              <a:off x="353529" y="2106987"/>
              <a:ext cx="5895841" cy="2056175"/>
            </a:xfrm>
            <a:custGeom>
              <a:avLst/>
              <a:gdLst/>
              <a:ahLst/>
              <a:cxnLst/>
              <a:rect l="l" t="t" r="r" b="b"/>
              <a:pathLst>
                <a:path w="5895841" h="2056175">
                  <a:moveTo>
                    <a:pt x="0" y="0"/>
                  </a:moveTo>
                  <a:lnTo>
                    <a:pt x="5895841" y="0"/>
                  </a:lnTo>
                  <a:lnTo>
                    <a:pt x="5895841" y="2056175"/>
                  </a:lnTo>
                  <a:lnTo>
                    <a:pt x="0" y="2056175"/>
                  </a:lnTo>
                  <a:lnTo>
                    <a:pt x="0" y="0"/>
                  </a:lnTo>
                  <a:close/>
                </a:path>
              </a:pathLst>
            </a:custGeom>
            <a:blipFill>
              <a:blip r:embed="rId7">
                <a:lum bright="70000" contrast="-70000"/>
                <a:extLst>
                  <a:ext uri="{96DAC541-7B7A-43D3-8B79-37D633B846F1}">
                    <asvg:svgBlip xmlns:asvg="http://schemas.microsoft.com/office/drawing/2016/SVG/main" r:embed="rId8"/>
                  </a:ext>
                </a:extLst>
              </a:blip>
              <a:stretch>
                <a:fillRect/>
              </a:stretch>
            </a:blipFill>
          </p:spPr>
        </p:sp>
        <p:sp>
          <p:nvSpPr>
            <p:cNvPr id="18" name="TextBox 9"/>
            <p:cNvSpPr txBox="1"/>
            <p:nvPr/>
          </p:nvSpPr>
          <p:spPr>
            <a:xfrm>
              <a:off x="685911" y="2765742"/>
              <a:ext cx="5314328" cy="738664"/>
            </a:xfrm>
            <a:prstGeom prst="rect">
              <a:avLst/>
            </a:prstGeom>
          </p:spPr>
          <p:txBody>
            <a:bodyPr wrap="square" lIns="0" tIns="0" rIns="0" bIns="0" rtlCol="0" anchor="t">
              <a:spAutoFit/>
            </a:bodyPr>
            <a:lstStyle/>
            <a:p>
              <a:pPr algn="ctr"/>
              <a:r>
                <a:rPr lang="en-US" sz="4800" spc="111" dirty="0" err="1">
                  <a:solidFill>
                    <a:srgbClr val="FF0000"/>
                  </a:solidFill>
                  <a:latin typeface="Times New Roman" panose="02020603050405020304" pitchFamily="18" charset="0"/>
                  <a:cs typeface="Times New Roman" panose="02020603050405020304" pitchFamily="18" charset="0"/>
                </a:rPr>
                <a:t>Đoạn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văn</a:t>
              </a:r>
              <a:r>
                <a:rPr lang="en-US" sz="4800" spc="111" dirty="0">
                  <a:solidFill>
                    <a:srgbClr val="FF0000"/>
                  </a:solidFill>
                  <a:latin typeface="Times New Roman" panose="02020603050405020304" pitchFamily="18" charset="0"/>
                  <a:cs typeface="Times New Roman" panose="02020603050405020304" pitchFamily="18" charset="0"/>
                </a:rPr>
                <a:t> </a:t>
              </a:r>
              <a:r>
                <a:rPr lang="vi-VN" sz="4800" spc="111" dirty="0">
                  <a:solidFill>
                    <a:srgbClr val="FF0000"/>
                  </a:solidFill>
                  <a:latin typeface="Times New Roman" panose="02020603050405020304" pitchFamily="18" charset="0"/>
                  <a:cs typeface="Times New Roman" panose="02020603050405020304" pitchFamily="18" charset="0"/>
                </a:rPr>
                <a:t>quy nạp</a:t>
              </a:r>
              <a:endParaRPr lang="en-US" sz="4800" spc="111" dirty="0">
                <a:solidFill>
                  <a:srgbClr val="FF0000"/>
                </a:solidFill>
                <a:latin typeface="Times New Roman" panose="02020603050405020304" pitchFamily="18" charset="0"/>
                <a:cs typeface="Times New Roman" panose="02020603050405020304" pitchFamily="18" charset="0"/>
              </a:endParaRPr>
            </a:p>
          </p:txBody>
        </p:sp>
      </p:grpSp>
      <p:sp>
        <p:nvSpPr>
          <p:cNvPr id="2" name="TextBox 9">
            <a:extLst>
              <a:ext uri="{FF2B5EF4-FFF2-40B4-BE49-F238E27FC236}">
                <a16:creationId xmlns:a16="http://schemas.microsoft.com/office/drawing/2014/main" id="{B4BC6F15-EF9C-599E-D7F9-CD6C11B9E0B9}"/>
              </a:ext>
            </a:extLst>
          </p:cNvPr>
          <p:cNvSpPr txBox="1"/>
          <p:nvPr/>
        </p:nvSpPr>
        <p:spPr>
          <a:xfrm>
            <a:off x="3683494" y="918467"/>
            <a:ext cx="9641385" cy="952184"/>
          </a:xfrm>
          <a:prstGeom prst="rect">
            <a:avLst/>
          </a:prstGeom>
        </p:spPr>
        <p:txBody>
          <a:bodyPr lIns="0" tIns="0" rIns="0" bIns="0" rtlCol="0" anchor="t">
            <a:spAutoFit/>
          </a:bodyPr>
          <a:lstStyle/>
          <a:p>
            <a:pPr algn="ctr">
              <a:lnSpc>
                <a:spcPts val="7935"/>
              </a:lnSpc>
            </a:pPr>
            <a:r>
              <a:rPr lang="en-US" sz="6399" b="1" dirty="0" err="1">
                <a:solidFill>
                  <a:srgbClr val="332B04"/>
                </a:solidFill>
                <a:latin typeface="Times New Roman" panose="02020603050405020304" pitchFamily="18" charset="0"/>
                <a:cs typeface="Times New Roman" panose="02020603050405020304" pitchFamily="18" charset="0"/>
              </a:rPr>
              <a:t>Bài</a:t>
            </a:r>
            <a:r>
              <a:rPr lang="en-US" sz="6399" b="1" dirty="0">
                <a:solidFill>
                  <a:srgbClr val="332B04"/>
                </a:solidFill>
                <a:latin typeface="Times New Roman" panose="02020603050405020304" pitchFamily="18" charset="0"/>
                <a:cs typeface="Times New Roman" panose="02020603050405020304" pitchFamily="18" charset="0"/>
              </a:rPr>
              <a:t> </a:t>
            </a:r>
            <a:r>
              <a:rPr lang="en-US" sz="6399" b="1" dirty="0" err="1">
                <a:solidFill>
                  <a:srgbClr val="332B04"/>
                </a:solidFill>
                <a:latin typeface="Times New Roman" panose="02020603050405020304" pitchFamily="18" charset="0"/>
                <a:cs typeface="Times New Roman" panose="02020603050405020304" pitchFamily="18" charset="0"/>
              </a:rPr>
              <a:t>tập</a:t>
            </a:r>
            <a:r>
              <a:rPr lang="en-US" sz="6399" b="1" dirty="0">
                <a:solidFill>
                  <a:srgbClr val="332B04"/>
                </a:solidFill>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212808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55941" y="1028700"/>
            <a:ext cx="16176118" cy="8229600"/>
          </a:xfrm>
          <a:custGeom>
            <a:avLst/>
            <a:gdLst/>
            <a:ahLst/>
            <a:cxnLst/>
            <a:rect l="l" t="t" r="r" b="b"/>
            <a:pathLst>
              <a:path w="16176118" h="8229600">
                <a:moveTo>
                  <a:pt x="0" y="0"/>
                </a:moveTo>
                <a:lnTo>
                  <a:pt x="16176118" y="0"/>
                </a:lnTo>
                <a:lnTo>
                  <a:pt x="16176118"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2975789" y="1028700"/>
            <a:ext cx="12336421" cy="8229600"/>
          </a:xfrm>
          <a:custGeom>
            <a:avLst/>
            <a:gdLst/>
            <a:ahLst/>
            <a:cxnLst/>
            <a:rect l="l" t="t" r="r" b="b"/>
            <a:pathLst>
              <a:path w="9644062" h="8229600">
                <a:moveTo>
                  <a:pt x="0" y="0"/>
                </a:moveTo>
                <a:lnTo>
                  <a:pt x="9644062" y="0"/>
                </a:lnTo>
                <a:lnTo>
                  <a:pt x="9644062" y="8229600"/>
                </a:lnTo>
                <a:lnTo>
                  <a:pt x="0" y="82296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a:off x="4038600" y="3962400"/>
            <a:ext cx="9916833" cy="3262431"/>
          </a:xfrm>
          <a:custGeom>
            <a:avLst/>
            <a:gdLst/>
            <a:ahLst/>
            <a:cxnLst/>
            <a:rect l="l" t="t" r="r" b="b"/>
            <a:pathLst>
              <a:path w="5298457" h="818852">
                <a:moveTo>
                  <a:pt x="0" y="0"/>
                </a:moveTo>
                <a:lnTo>
                  <a:pt x="5298456" y="0"/>
                </a:lnTo>
                <a:lnTo>
                  <a:pt x="5298456" y="818852"/>
                </a:lnTo>
                <a:lnTo>
                  <a:pt x="0" y="81885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10972800" y="6536297"/>
            <a:ext cx="7315200" cy="3750703"/>
          </a:xfrm>
          <a:custGeom>
            <a:avLst/>
            <a:gdLst/>
            <a:ahLst/>
            <a:cxnLst/>
            <a:rect l="l" t="t" r="r" b="b"/>
            <a:pathLst>
              <a:path w="7315200" h="3750703">
                <a:moveTo>
                  <a:pt x="0" y="0"/>
                </a:moveTo>
                <a:lnTo>
                  <a:pt x="7315200" y="0"/>
                </a:lnTo>
                <a:lnTo>
                  <a:pt x="7315200" y="3750703"/>
                </a:lnTo>
                <a:lnTo>
                  <a:pt x="0" y="375070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7"/>
          <p:cNvSpPr/>
          <p:nvPr/>
        </p:nvSpPr>
        <p:spPr>
          <a:xfrm>
            <a:off x="-544047" y="7729828"/>
            <a:ext cx="3199976" cy="3056943"/>
          </a:xfrm>
          <a:custGeom>
            <a:avLst/>
            <a:gdLst/>
            <a:ahLst/>
            <a:cxnLst/>
            <a:rect l="l" t="t" r="r" b="b"/>
            <a:pathLst>
              <a:path w="3199976" h="3056943">
                <a:moveTo>
                  <a:pt x="0" y="0"/>
                </a:moveTo>
                <a:lnTo>
                  <a:pt x="3199976" y="0"/>
                </a:lnTo>
                <a:lnTo>
                  <a:pt x="3199976" y="3056944"/>
                </a:lnTo>
                <a:lnTo>
                  <a:pt x="0" y="305694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Freeform 8"/>
          <p:cNvSpPr/>
          <p:nvPr/>
        </p:nvSpPr>
        <p:spPr>
          <a:xfrm flipH="1" flipV="1">
            <a:off x="15632071" y="-499772"/>
            <a:ext cx="3199976" cy="3056943"/>
          </a:xfrm>
          <a:custGeom>
            <a:avLst/>
            <a:gdLst/>
            <a:ahLst/>
            <a:cxnLst/>
            <a:rect l="l" t="t" r="r" b="b"/>
            <a:pathLst>
              <a:path w="3199976" h="3056943">
                <a:moveTo>
                  <a:pt x="3199976" y="3056944"/>
                </a:moveTo>
                <a:lnTo>
                  <a:pt x="0" y="3056944"/>
                </a:lnTo>
                <a:lnTo>
                  <a:pt x="0" y="0"/>
                </a:lnTo>
                <a:lnTo>
                  <a:pt x="3199976" y="0"/>
                </a:lnTo>
                <a:lnTo>
                  <a:pt x="3199976" y="3056944"/>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9" name="Freeform 9"/>
          <p:cNvSpPr/>
          <p:nvPr/>
        </p:nvSpPr>
        <p:spPr>
          <a:xfrm>
            <a:off x="2615953" y="929259"/>
            <a:ext cx="1768239" cy="1866215"/>
          </a:xfrm>
          <a:custGeom>
            <a:avLst/>
            <a:gdLst/>
            <a:ahLst/>
            <a:cxnLst/>
            <a:rect l="l" t="t" r="r" b="b"/>
            <a:pathLst>
              <a:path w="1768239" h="1866215">
                <a:moveTo>
                  <a:pt x="0" y="0"/>
                </a:moveTo>
                <a:lnTo>
                  <a:pt x="1768239" y="0"/>
                </a:lnTo>
                <a:lnTo>
                  <a:pt x="1768239" y="1866215"/>
                </a:lnTo>
                <a:lnTo>
                  <a:pt x="0" y="186621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0" name="Freeform 10"/>
          <p:cNvSpPr/>
          <p:nvPr/>
        </p:nvSpPr>
        <p:spPr>
          <a:xfrm>
            <a:off x="-942566" y="-499772"/>
            <a:ext cx="3693745" cy="3714003"/>
          </a:xfrm>
          <a:custGeom>
            <a:avLst/>
            <a:gdLst/>
            <a:ahLst/>
            <a:cxnLst/>
            <a:rect l="l" t="t" r="r" b="b"/>
            <a:pathLst>
              <a:path w="3693745" h="3714003">
                <a:moveTo>
                  <a:pt x="0" y="0"/>
                </a:moveTo>
                <a:lnTo>
                  <a:pt x="3693745" y="0"/>
                </a:lnTo>
                <a:lnTo>
                  <a:pt x="3693745" y="3714003"/>
                </a:lnTo>
                <a:lnTo>
                  <a:pt x="0" y="371400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pic>
        <p:nvPicPr>
          <p:cNvPr id="12" name="Picture 11">
            <a:extLst>
              <a:ext uri="{FF2B5EF4-FFF2-40B4-BE49-F238E27FC236}">
                <a16:creationId xmlns:a16="http://schemas.microsoft.com/office/drawing/2014/main" id="{506C2DD8-7178-6545-4849-FAC0126A5FAF}"/>
              </a:ext>
            </a:extLst>
          </p:cNvPr>
          <p:cNvPicPr>
            <a:picLocks noChangeAspect="1"/>
          </p:cNvPicPr>
          <p:nvPr/>
        </p:nvPicPr>
        <p:blipFill>
          <a:blip r:embed="rId19"/>
          <a:stretch>
            <a:fillRect/>
          </a:stretch>
        </p:blipFill>
        <p:spPr>
          <a:xfrm>
            <a:off x="3863739" y="1598109"/>
            <a:ext cx="10266554" cy="4938188"/>
          </a:xfrm>
          <a:prstGeom prst="rect">
            <a:avLst/>
          </a:prstGeom>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55941" y="1028700"/>
            <a:ext cx="16176118" cy="8229600"/>
          </a:xfrm>
          <a:custGeom>
            <a:avLst/>
            <a:gdLst/>
            <a:ahLst/>
            <a:cxnLst/>
            <a:rect l="l" t="t" r="r" b="b"/>
            <a:pathLst>
              <a:path w="16176118" h="8229600">
                <a:moveTo>
                  <a:pt x="0" y="0"/>
                </a:moveTo>
                <a:lnTo>
                  <a:pt x="16176118" y="0"/>
                </a:lnTo>
                <a:lnTo>
                  <a:pt x="16176118" y="8229600"/>
                </a:lnTo>
                <a:lnTo>
                  <a:pt x="0" y="82296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3376866" y="1870651"/>
            <a:ext cx="11534268" cy="6545697"/>
          </a:xfrm>
          <a:custGeom>
            <a:avLst/>
            <a:gdLst/>
            <a:ahLst/>
            <a:cxnLst/>
            <a:rect l="l" t="t" r="r" b="b"/>
            <a:pathLst>
              <a:path w="11534268" h="6545697">
                <a:moveTo>
                  <a:pt x="0" y="0"/>
                </a:moveTo>
                <a:lnTo>
                  <a:pt x="11534268" y="0"/>
                </a:lnTo>
                <a:lnTo>
                  <a:pt x="11534268" y="6545698"/>
                </a:lnTo>
                <a:lnTo>
                  <a:pt x="0" y="65456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a:off x="-790931" y="7701446"/>
            <a:ext cx="3693745" cy="3714003"/>
          </a:xfrm>
          <a:custGeom>
            <a:avLst/>
            <a:gdLst/>
            <a:ahLst/>
            <a:cxnLst/>
            <a:rect l="l" t="t" r="r" b="b"/>
            <a:pathLst>
              <a:path w="3693745" h="3714003">
                <a:moveTo>
                  <a:pt x="0" y="0"/>
                </a:moveTo>
                <a:lnTo>
                  <a:pt x="3693744" y="0"/>
                </a:lnTo>
                <a:lnTo>
                  <a:pt x="3693744" y="3714003"/>
                </a:lnTo>
                <a:lnTo>
                  <a:pt x="0" y="371400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Freeform 5"/>
          <p:cNvSpPr/>
          <p:nvPr/>
        </p:nvSpPr>
        <p:spPr>
          <a:xfrm flipH="1" flipV="1">
            <a:off x="15632071" y="-499772"/>
            <a:ext cx="3199976" cy="3056943"/>
          </a:xfrm>
          <a:custGeom>
            <a:avLst/>
            <a:gdLst/>
            <a:ahLst/>
            <a:cxnLst/>
            <a:rect l="l" t="t" r="r" b="b"/>
            <a:pathLst>
              <a:path w="3199976" h="3056943">
                <a:moveTo>
                  <a:pt x="3199976" y="3056944"/>
                </a:moveTo>
                <a:lnTo>
                  <a:pt x="0" y="3056944"/>
                </a:lnTo>
                <a:lnTo>
                  <a:pt x="0" y="0"/>
                </a:lnTo>
                <a:lnTo>
                  <a:pt x="3199976" y="0"/>
                </a:lnTo>
                <a:lnTo>
                  <a:pt x="3199976" y="3056944"/>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6" name="Freeform 6"/>
          <p:cNvSpPr/>
          <p:nvPr/>
        </p:nvSpPr>
        <p:spPr>
          <a:xfrm>
            <a:off x="13461689" y="6574463"/>
            <a:ext cx="2170382" cy="2253967"/>
          </a:xfrm>
          <a:custGeom>
            <a:avLst/>
            <a:gdLst/>
            <a:ahLst/>
            <a:cxnLst/>
            <a:rect l="l" t="t" r="r" b="b"/>
            <a:pathLst>
              <a:path w="2170382" h="2253967">
                <a:moveTo>
                  <a:pt x="0" y="0"/>
                </a:moveTo>
                <a:lnTo>
                  <a:pt x="2170382" y="0"/>
                </a:lnTo>
                <a:lnTo>
                  <a:pt x="2170382" y="2253967"/>
                </a:lnTo>
                <a:lnTo>
                  <a:pt x="0" y="225396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Freeform 8"/>
          <p:cNvSpPr/>
          <p:nvPr/>
        </p:nvSpPr>
        <p:spPr>
          <a:xfrm flipV="1">
            <a:off x="-544047" y="-499772"/>
            <a:ext cx="3199976" cy="3056943"/>
          </a:xfrm>
          <a:custGeom>
            <a:avLst/>
            <a:gdLst/>
            <a:ahLst/>
            <a:cxnLst/>
            <a:rect l="l" t="t" r="r" b="b"/>
            <a:pathLst>
              <a:path w="3199976" h="3056943">
                <a:moveTo>
                  <a:pt x="0" y="3056944"/>
                </a:moveTo>
                <a:lnTo>
                  <a:pt x="3199976" y="3056944"/>
                </a:lnTo>
                <a:lnTo>
                  <a:pt x="3199976" y="0"/>
                </a:lnTo>
                <a:lnTo>
                  <a:pt x="0" y="0"/>
                </a:lnTo>
                <a:lnTo>
                  <a:pt x="0" y="3056944"/>
                </a:lnTo>
                <a:close/>
              </a:path>
            </a:pathLst>
          </a:custGeom>
          <a:blipFill>
            <a:blip r:embed="rId13">
              <a:extLst>
                <a:ext uri="{96DAC541-7B7A-43D3-8B79-37D633B846F1}">
                  <asvg:svgBlip xmlns:asvg="http://schemas.microsoft.com/office/drawing/2016/SVG/main" r:embed="rId14"/>
                </a:ext>
              </a:extLst>
            </a:blip>
            <a:stretch>
              <a:fillRect/>
            </a:stretch>
          </a:blipFill>
        </p:spPr>
      </p:sp>
      <p:pic>
        <p:nvPicPr>
          <p:cNvPr id="9" name="Picture 8">
            <a:extLst>
              <a:ext uri="{FF2B5EF4-FFF2-40B4-BE49-F238E27FC236}">
                <a16:creationId xmlns:a16="http://schemas.microsoft.com/office/drawing/2014/main" id="{F53AEF78-B65C-B3EC-5457-38B34CFE7BE3}"/>
              </a:ext>
            </a:extLst>
          </p:cNvPr>
          <p:cNvPicPr>
            <a:picLocks noChangeAspect="1"/>
          </p:cNvPicPr>
          <p:nvPr/>
        </p:nvPicPr>
        <p:blipFill>
          <a:blip r:embed="rId15"/>
          <a:stretch>
            <a:fillRect/>
          </a:stretch>
        </p:blipFill>
        <p:spPr>
          <a:xfrm>
            <a:off x="4202763" y="3116404"/>
            <a:ext cx="9882473" cy="4054191"/>
          </a:xfrm>
          <a:prstGeom prst="rect">
            <a:avLst/>
          </a:prstGeom>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546874-3211-30CE-28A1-B5794C96AA85}"/>
              </a:ext>
            </a:extLst>
          </p:cNvPr>
          <p:cNvSpPr txBox="1"/>
          <p:nvPr/>
        </p:nvSpPr>
        <p:spPr>
          <a:xfrm>
            <a:off x="1371600" y="4216277"/>
            <a:ext cx="9220200" cy="2123658"/>
          </a:xfrm>
          <a:prstGeom prst="rect">
            <a:avLst/>
          </a:prstGeom>
          <a:noFill/>
        </p:spPr>
        <p:txBody>
          <a:bodyPr wrap="square">
            <a:spAutoFit/>
          </a:bodyPr>
          <a:lstStyle/>
          <a:p>
            <a:pPr algn="just"/>
            <a:r>
              <a:rPr lang="vi-VN" sz="4400" b="0" i="0" dirty="0">
                <a:effectLst/>
                <a:latin typeface="Times New Roman" panose="02020603050405020304" pitchFamily="18" charset="0"/>
                <a:cs typeface="Times New Roman" panose="02020603050405020304" pitchFamily="18" charset="0"/>
              </a:rPr>
              <a:t>Dựa vào phần tri thức ngữ văn, SGK trang 58 và SGK trang 64-65, hoàn thành Phiếu học tập sau:</a:t>
            </a:r>
            <a:endParaRPr lang="en-US" sz="4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8EF43A4-2C4D-931F-941C-9A534638A3A1}"/>
              </a:ext>
            </a:extLst>
          </p:cNvPr>
          <p:cNvPicPr>
            <a:picLocks noChangeAspect="1"/>
          </p:cNvPicPr>
          <p:nvPr/>
        </p:nvPicPr>
        <p:blipFill>
          <a:blip r:embed="rId3"/>
          <a:stretch>
            <a:fillRect/>
          </a:stretch>
        </p:blipFill>
        <p:spPr>
          <a:xfrm>
            <a:off x="1600200" y="1790697"/>
            <a:ext cx="12138188" cy="2938527"/>
          </a:xfrm>
          <a:prstGeom prst="rect">
            <a:avLst/>
          </a:prstGeom>
        </p:spPr>
      </p:pic>
      <p:sp>
        <p:nvSpPr>
          <p:cNvPr id="7" name="TextBox 6">
            <a:extLst>
              <a:ext uri="{FF2B5EF4-FFF2-40B4-BE49-F238E27FC236}">
                <a16:creationId xmlns:a16="http://schemas.microsoft.com/office/drawing/2014/main" id="{1E2A30FE-911B-8502-4153-BFF536526B88}"/>
              </a:ext>
            </a:extLst>
          </p:cNvPr>
          <p:cNvSpPr txBox="1"/>
          <p:nvPr/>
        </p:nvSpPr>
        <p:spPr>
          <a:xfrm>
            <a:off x="692600" y="327606"/>
            <a:ext cx="16909600" cy="1477328"/>
          </a:xfrm>
          <a:prstGeom prst="rect">
            <a:avLst/>
          </a:prstGeom>
        </p:spPr>
        <p:txBody>
          <a:bodyPr wrap="square" lIns="0" tIns="0" rIns="0" bIns="0" rtlCol="0" anchor="t">
            <a:spAutoFit/>
          </a:bodyPr>
          <a:lstStyle/>
          <a:p>
            <a:pPr algn="just"/>
            <a:r>
              <a:rPr lang="en-US" sz="4800" b="1" dirty="0">
                <a:solidFill>
                  <a:srgbClr val="C00000"/>
                </a:solidFill>
                <a:latin typeface="Times New Roman" panose="02020603050405020304" pitchFamily="18" charset="0"/>
                <a:cs typeface="Times New Roman" panose="02020603050405020304" pitchFamily="18" charset="0"/>
              </a:rPr>
              <a:t>1. </a:t>
            </a:r>
            <a:r>
              <a:rPr lang="vi-VN" sz="4800" b="1" dirty="0">
                <a:solidFill>
                  <a:srgbClr val="C00000"/>
                </a:solidFill>
                <a:latin typeface="Times New Roman" panose="02020603050405020304" pitchFamily="18" charset="0"/>
                <a:cs typeface="Times New Roman" panose="02020603050405020304" pitchFamily="18" charset="0"/>
              </a:rPr>
              <a:t>Nhận biết đặc điểm của kiểu tổ chức đoạn văn đoạn văn diễn dịch, đoạn văn quy nạp</a:t>
            </a:r>
            <a:endParaRPr lang="en-US" sz="4800" b="1" dirty="0">
              <a:solidFill>
                <a:srgbClr val="C00000"/>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49E691BB-9A6C-0204-3F59-577C2C77B758}"/>
              </a:ext>
            </a:extLst>
          </p:cNvPr>
          <p:cNvPicPr>
            <a:picLocks noChangeAspect="1"/>
          </p:cNvPicPr>
          <p:nvPr/>
        </p:nvPicPr>
        <p:blipFill>
          <a:blip r:embed="rId4"/>
          <a:stretch>
            <a:fillRect/>
          </a:stretch>
        </p:blipFill>
        <p:spPr>
          <a:xfrm>
            <a:off x="10941280" y="1359666"/>
            <a:ext cx="6127520" cy="8724578"/>
          </a:xfrm>
          <a:prstGeom prst="rect">
            <a:avLst/>
          </a:prstGeom>
        </p:spPr>
      </p:pic>
      <p:sp>
        <p:nvSpPr>
          <p:cNvPr id="11" name="Freeform 3">
            <a:extLst>
              <a:ext uri="{FF2B5EF4-FFF2-40B4-BE49-F238E27FC236}">
                <a16:creationId xmlns:a16="http://schemas.microsoft.com/office/drawing/2014/main" id="{3FC601A5-0E54-ACCF-82BE-C2A24121EE6C}"/>
              </a:ext>
            </a:extLst>
          </p:cNvPr>
          <p:cNvSpPr/>
          <p:nvPr/>
        </p:nvSpPr>
        <p:spPr>
          <a:xfrm flipH="1">
            <a:off x="33130" y="6200361"/>
            <a:ext cx="3336729" cy="4114800"/>
          </a:xfrm>
          <a:custGeom>
            <a:avLst/>
            <a:gdLst/>
            <a:ahLst/>
            <a:cxnLst/>
            <a:rect l="l" t="t" r="r" b="b"/>
            <a:pathLst>
              <a:path w="3336729" h="4114800">
                <a:moveTo>
                  <a:pt x="3336729" y="0"/>
                </a:moveTo>
                <a:lnTo>
                  <a:pt x="0" y="0"/>
                </a:lnTo>
                <a:lnTo>
                  <a:pt x="0" y="4114800"/>
                </a:lnTo>
                <a:lnTo>
                  <a:pt x="3336729" y="4114800"/>
                </a:lnTo>
                <a:lnTo>
                  <a:pt x="3336729"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132796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8"/>
          <p:cNvSpPr txBox="1"/>
          <p:nvPr/>
        </p:nvSpPr>
        <p:spPr>
          <a:xfrm>
            <a:off x="560547" y="4686300"/>
            <a:ext cx="5730149" cy="4924425"/>
          </a:xfrm>
          <a:prstGeom prst="rect">
            <a:avLst/>
          </a:prstGeom>
        </p:spPr>
        <p:txBody>
          <a:bodyPr wrap="square" lIns="0" tIns="0" rIns="0" bIns="0" rtlCol="0" anchor="t">
            <a:spAutoFit/>
          </a:bodyPr>
          <a:lstStyle/>
          <a:p>
            <a:pPr algn="just"/>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Có</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câu</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chủ</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đề</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đứng</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đầu</a:t>
            </a:r>
            <a:r>
              <a:rPr lang="en-US" sz="4000" spc="87" dirty="0">
                <a:latin typeface="Times New Roman" panose="02020603050405020304" pitchFamily="18" charset="0"/>
                <a:cs typeface="Times New Roman" panose="02020603050405020304" pitchFamily="18" charset="0"/>
              </a:rPr>
              <a:t> </a:t>
            </a:r>
            <a:r>
              <a:rPr lang="en-US" sz="4000" spc="87" dirty="0" err="1">
                <a:latin typeface="Times New Roman" panose="02020603050405020304" pitchFamily="18" charset="0"/>
                <a:cs typeface="Times New Roman" panose="02020603050405020304" pitchFamily="18" charset="0"/>
              </a:rPr>
              <a:t>đoạn</a:t>
            </a:r>
            <a:r>
              <a:rPr lang="vi-VN" sz="4000" spc="87" dirty="0">
                <a:latin typeface="Times New Roman" panose="02020603050405020304" pitchFamily="18" charset="0"/>
                <a:cs typeface="Times New Roman" panose="02020603050405020304" pitchFamily="18" charset="0"/>
              </a:rPr>
              <a:t> (khẳng định hai nét đặc sắc của tiếng Việt là đẹp và hay)</a:t>
            </a:r>
          </a:p>
          <a:p>
            <a:pPr algn="just"/>
            <a:r>
              <a:rPr lang="vi-VN" sz="4000" spc="87" dirty="0">
                <a:latin typeface="Times New Roman" panose="02020603050405020304" pitchFamily="18" charset="0"/>
                <a:cs typeface="Times New Roman" panose="02020603050405020304" pitchFamily="18" charset="0"/>
              </a:rPr>
              <a:t>- Các câu tiếp theo khẳng định cái đẹp, cái hay được thể hiện cụ thể như thế nào</a:t>
            </a:r>
            <a:endParaRPr lang="en-US" sz="4000" spc="87" dirty="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B8EFD780-1A51-4DD5-BF19-EB2F22BCD507}"/>
              </a:ext>
            </a:extLst>
          </p:cNvPr>
          <p:cNvGrpSpPr/>
          <p:nvPr/>
        </p:nvGrpSpPr>
        <p:grpSpPr>
          <a:xfrm>
            <a:off x="381000" y="2400300"/>
            <a:ext cx="5895841" cy="2056175"/>
            <a:chOff x="353529" y="2106987"/>
            <a:chExt cx="5895841" cy="2056175"/>
          </a:xfrm>
        </p:grpSpPr>
        <p:sp>
          <p:nvSpPr>
            <p:cNvPr id="13" name="Freeform 6"/>
            <p:cNvSpPr/>
            <p:nvPr/>
          </p:nvSpPr>
          <p:spPr>
            <a:xfrm>
              <a:off x="353529" y="2106987"/>
              <a:ext cx="5895841" cy="2056175"/>
            </a:xfrm>
            <a:custGeom>
              <a:avLst/>
              <a:gdLst/>
              <a:ahLst/>
              <a:cxnLst/>
              <a:rect l="l" t="t" r="r" b="b"/>
              <a:pathLst>
                <a:path w="5895841" h="2056175">
                  <a:moveTo>
                    <a:pt x="0" y="0"/>
                  </a:moveTo>
                  <a:lnTo>
                    <a:pt x="5895841" y="0"/>
                  </a:lnTo>
                  <a:lnTo>
                    <a:pt x="5895841" y="2056175"/>
                  </a:lnTo>
                  <a:lnTo>
                    <a:pt x="0" y="2056175"/>
                  </a:lnTo>
                  <a:lnTo>
                    <a:pt x="0" y="0"/>
                  </a:lnTo>
                  <a:close/>
                </a:path>
              </a:pathLst>
            </a:custGeom>
            <a:blipFill>
              <a:blip r:embed="rId3">
                <a:lum bright="70000" contrast="-70000"/>
                <a:extLst>
                  <a:ext uri="{96DAC541-7B7A-43D3-8B79-37D633B846F1}">
                    <asvg:svgBlip xmlns:asvg="http://schemas.microsoft.com/office/drawing/2016/SVG/main" r:embed="rId4"/>
                  </a:ext>
                </a:extLst>
              </a:blip>
              <a:stretch>
                <a:fillRect/>
              </a:stretch>
            </a:blipFill>
          </p:spPr>
        </p:sp>
        <p:sp>
          <p:nvSpPr>
            <p:cNvPr id="14" name="TextBox 9"/>
            <p:cNvSpPr txBox="1"/>
            <p:nvPr/>
          </p:nvSpPr>
          <p:spPr>
            <a:xfrm>
              <a:off x="685911" y="2765742"/>
              <a:ext cx="5314328" cy="738664"/>
            </a:xfrm>
            <a:prstGeom prst="rect">
              <a:avLst/>
            </a:prstGeom>
          </p:spPr>
          <p:txBody>
            <a:bodyPr wrap="square" lIns="0" tIns="0" rIns="0" bIns="0" rtlCol="0" anchor="t">
              <a:spAutoFit/>
            </a:bodyPr>
            <a:lstStyle/>
            <a:p>
              <a:pPr algn="ctr"/>
              <a:r>
                <a:rPr lang="en-US" sz="4800" spc="111" dirty="0" err="1">
                  <a:solidFill>
                    <a:srgbClr val="FF0000"/>
                  </a:solidFill>
                  <a:latin typeface="Times New Roman" panose="02020603050405020304" pitchFamily="18" charset="0"/>
                  <a:cs typeface="Times New Roman" panose="02020603050405020304" pitchFamily="18" charset="0"/>
                </a:rPr>
                <a:t>Đoạn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văn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diễn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dịch</a:t>
              </a:r>
              <a:endParaRPr lang="en-US" sz="4800" spc="111" dirty="0">
                <a:solidFill>
                  <a:srgbClr val="FF0000"/>
                </a:solidFill>
                <a:latin typeface="Times New Roman" panose="02020603050405020304" pitchFamily="18" charset="0"/>
                <a:cs typeface="Times New Roman" panose="02020603050405020304" pitchFamily="18" charset="0"/>
              </a:endParaRPr>
            </a:p>
          </p:txBody>
        </p:sp>
      </p:grpSp>
      <p:sp>
        <p:nvSpPr>
          <p:cNvPr id="5" name="Rectangle 4"/>
          <p:cNvSpPr/>
          <p:nvPr/>
        </p:nvSpPr>
        <p:spPr>
          <a:xfrm>
            <a:off x="7358494" y="2487975"/>
            <a:ext cx="10396105" cy="6863417"/>
          </a:xfrm>
          <a:prstGeom prst="rect">
            <a:avLst/>
          </a:prstGeom>
          <a:solidFill>
            <a:schemeClr val="bg1"/>
          </a:solidFill>
        </p:spPr>
        <p:txBody>
          <a:bodyPr wrap="square">
            <a:spAutoFit/>
          </a:bodyPr>
          <a:lstStyle/>
          <a:p>
            <a:pPr algn="just"/>
            <a:r>
              <a:rPr lang="vi-VN" sz="4400" b="1" dirty="0">
                <a:latin typeface="+mj-lt"/>
              </a:rPr>
              <a:t>     Tiếng Việt có những đặc sắc của một thứ tiếng đẹp, một thứ tiếng hay. </a:t>
            </a:r>
            <a:r>
              <a:rPr lang="vi-VN" sz="4400" dirty="0">
                <a:latin typeface="+mj-lt"/>
              </a:rPr>
              <a:t>Nói thế có nghĩa là nói rằng: tiếng Việt là một thứ tiếng hài hòa về mặt âm hưởng, thanh điệu mà cũng rất tế nhị, uyển chuyển trong cách đặt câu. Nói thế cũng có nghĩa là nói rằng: tiếng Việt có đầy đủ khả năng để diễn đạt tình cảm, tư tưởng của người Việt Nam và để thỏa mãn cho yêu cầu của đời sống văn hóa nước nhà qua các thời kì lịch sử.</a:t>
            </a:r>
            <a:endParaRPr lang="en-US" sz="4400" dirty="0">
              <a:latin typeface="+mj-lt"/>
            </a:endParaRPr>
          </a:p>
        </p:txBody>
      </p:sp>
      <p:sp>
        <p:nvSpPr>
          <p:cNvPr id="16" name="Freeform 2"/>
          <p:cNvSpPr/>
          <p:nvPr/>
        </p:nvSpPr>
        <p:spPr>
          <a:xfrm rot="-327394">
            <a:off x="7497716" y="9604082"/>
            <a:ext cx="5376186" cy="1290285"/>
          </a:xfrm>
          <a:custGeom>
            <a:avLst/>
            <a:gdLst/>
            <a:ahLst/>
            <a:cxnLst/>
            <a:rect l="l" t="t" r="r" b="b"/>
            <a:pathLst>
              <a:path w="5376186" h="1290285">
                <a:moveTo>
                  <a:pt x="0" y="0"/>
                </a:moveTo>
                <a:lnTo>
                  <a:pt x="5376186" y="0"/>
                </a:lnTo>
                <a:lnTo>
                  <a:pt x="5376186" y="1290285"/>
                </a:lnTo>
                <a:lnTo>
                  <a:pt x="0" y="12902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Freeform 2">
            <a:extLst>
              <a:ext uri="{FF2B5EF4-FFF2-40B4-BE49-F238E27FC236}">
                <a16:creationId xmlns:a16="http://schemas.microsoft.com/office/drawing/2014/main" id="{FF8087E7-D805-4FD2-97F6-C1701BEC5ACD}"/>
              </a:ext>
            </a:extLst>
          </p:cNvPr>
          <p:cNvSpPr/>
          <p:nvPr/>
        </p:nvSpPr>
        <p:spPr>
          <a:xfrm>
            <a:off x="16533066" y="-1064696"/>
            <a:ext cx="4986603" cy="3054295"/>
          </a:xfrm>
          <a:custGeom>
            <a:avLst/>
            <a:gdLst/>
            <a:ahLst/>
            <a:cxnLst/>
            <a:rect l="l" t="t" r="r" b="b"/>
            <a:pathLst>
              <a:path w="4986603" h="3054295">
                <a:moveTo>
                  <a:pt x="0" y="0"/>
                </a:moveTo>
                <a:lnTo>
                  <a:pt x="4986603" y="0"/>
                </a:lnTo>
                <a:lnTo>
                  <a:pt x="4986603" y="3054295"/>
                </a:lnTo>
                <a:lnTo>
                  <a:pt x="0" y="3054295"/>
                </a:lnTo>
                <a:lnTo>
                  <a:pt x="0" y="0"/>
                </a:lnTo>
                <a:close/>
              </a:path>
            </a:pathLst>
          </a:custGeom>
          <a:blipFill>
            <a:blip r:embed="rId7">
              <a:lum bright="70000" contrast="-70000"/>
              <a:extLst>
                <a:ext uri="{96DAC541-7B7A-43D3-8B79-37D633B846F1}">
                  <asvg:svgBlip xmlns:asvg="http://schemas.microsoft.com/office/drawing/2016/SVG/main" r:embed="rId8"/>
                </a:ext>
              </a:extLst>
            </a:blip>
            <a:stretch>
              <a:fillRect/>
            </a:stretch>
          </a:blipFill>
        </p:spPr>
      </p:sp>
      <p:sp>
        <p:nvSpPr>
          <p:cNvPr id="3" name="TextBox 2">
            <a:extLst>
              <a:ext uri="{FF2B5EF4-FFF2-40B4-BE49-F238E27FC236}">
                <a16:creationId xmlns:a16="http://schemas.microsoft.com/office/drawing/2014/main" id="{2CDAE1A4-EA7E-B027-8376-F809DD05AF07}"/>
              </a:ext>
            </a:extLst>
          </p:cNvPr>
          <p:cNvSpPr txBox="1"/>
          <p:nvPr/>
        </p:nvSpPr>
        <p:spPr>
          <a:xfrm>
            <a:off x="692600" y="327606"/>
            <a:ext cx="16909600" cy="1477328"/>
          </a:xfrm>
          <a:prstGeom prst="rect">
            <a:avLst/>
          </a:prstGeom>
        </p:spPr>
        <p:txBody>
          <a:bodyPr wrap="square" lIns="0" tIns="0" rIns="0" bIns="0" rtlCol="0" anchor="t">
            <a:spAutoFit/>
          </a:bodyPr>
          <a:lstStyle/>
          <a:p>
            <a:pPr algn="just"/>
            <a:r>
              <a:rPr lang="en-US" sz="4800" b="1" dirty="0">
                <a:solidFill>
                  <a:srgbClr val="C00000"/>
                </a:solidFill>
                <a:latin typeface="Times New Roman" panose="02020603050405020304" pitchFamily="18" charset="0"/>
                <a:cs typeface="Times New Roman" panose="02020603050405020304" pitchFamily="18" charset="0"/>
              </a:rPr>
              <a:t>1. </a:t>
            </a:r>
            <a:r>
              <a:rPr lang="vi-VN" sz="4800" b="1" dirty="0">
                <a:solidFill>
                  <a:srgbClr val="C00000"/>
                </a:solidFill>
                <a:latin typeface="Times New Roman" panose="02020603050405020304" pitchFamily="18" charset="0"/>
                <a:cs typeface="Times New Roman" panose="02020603050405020304" pitchFamily="18" charset="0"/>
              </a:rPr>
              <a:t>Nhận biết đặc điểm của kiểu tổ chức đoạn văn đoạn văn diễn dịch, đoạn văn quy nạp</a:t>
            </a:r>
            <a:endParaRPr lang="en-US"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685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8"/>
          <p:cNvSpPr txBox="1"/>
          <p:nvPr/>
        </p:nvSpPr>
        <p:spPr>
          <a:xfrm>
            <a:off x="823051" y="4751013"/>
            <a:ext cx="5335241" cy="4062651"/>
          </a:xfrm>
          <a:prstGeom prst="rect">
            <a:avLst/>
          </a:prstGeom>
        </p:spPr>
        <p:txBody>
          <a:bodyPr lIns="0" tIns="0" rIns="0" bIns="0" rtlCol="0" anchor="t">
            <a:spAutoFit/>
          </a:bodyPr>
          <a:lstStyle/>
          <a:p>
            <a:pPr algn="just"/>
            <a:r>
              <a:rPr lang="en-US" sz="4400" spc="87" dirty="0">
                <a:latin typeface="Times New Roman" panose="02020603050405020304" pitchFamily="18" charset="0"/>
                <a:cs typeface="Times New Roman" panose="02020603050405020304" pitchFamily="18" charset="0"/>
              </a:rPr>
              <a:t>- </a:t>
            </a:r>
            <a:r>
              <a:rPr lang="vi-VN" sz="4400" spc="87" dirty="0">
                <a:latin typeface="Times New Roman" panose="02020603050405020304" pitchFamily="18" charset="0"/>
                <a:cs typeface="Times New Roman" panose="02020603050405020304" pitchFamily="18" charset="0"/>
              </a:rPr>
              <a:t>3 câu đầu nêu những biểu hiện của sự khác biệt tầm thường, vô nghĩa.</a:t>
            </a:r>
            <a:endParaRPr lang="en-US" sz="4400" spc="87" dirty="0">
              <a:latin typeface="Times New Roman" panose="02020603050405020304" pitchFamily="18" charset="0"/>
              <a:cs typeface="Times New Roman" panose="02020603050405020304" pitchFamily="18" charset="0"/>
            </a:endParaRPr>
          </a:p>
          <a:p>
            <a:pPr algn="just"/>
            <a:r>
              <a:rPr lang="en-US" sz="4400" spc="87" dirty="0">
                <a:latin typeface="Times New Roman" panose="02020603050405020304" pitchFamily="18" charset="0"/>
                <a:cs typeface="Times New Roman" panose="02020603050405020304" pitchFamily="18" charset="0"/>
              </a:rPr>
              <a:t>- </a:t>
            </a:r>
            <a:r>
              <a:rPr lang="vi-VN" sz="4400" spc="87" dirty="0">
                <a:latin typeface="Times New Roman" panose="02020603050405020304" pitchFamily="18" charset="0"/>
                <a:cs typeface="Times New Roman" panose="02020603050405020304" pitchFamily="18" charset="0"/>
              </a:rPr>
              <a:t>Câu chủ đề ở cuối đoạn </a:t>
            </a:r>
            <a:endParaRPr lang="en-US" sz="4400" spc="87" dirty="0">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B8EFD780-1A51-4DD5-BF19-EB2F22BCD507}"/>
              </a:ext>
            </a:extLst>
          </p:cNvPr>
          <p:cNvGrpSpPr/>
          <p:nvPr/>
        </p:nvGrpSpPr>
        <p:grpSpPr>
          <a:xfrm>
            <a:off x="381000" y="2400300"/>
            <a:ext cx="5895841" cy="2056175"/>
            <a:chOff x="353529" y="2106987"/>
            <a:chExt cx="5895841" cy="2056175"/>
          </a:xfrm>
        </p:grpSpPr>
        <p:sp>
          <p:nvSpPr>
            <p:cNvPr id="13" name="Freeform 6"/>
            <p:cNvSpPr/>
            <p:nvPr/>
          </p:nvSpPr>
          <p:spPr>
            <a:xfrm>
              <a:off x="353529" y="2106987"/>
              <a:ext cx="5895841" cy="2056175"/>
            </a:xfrm>
            <a:custGeom>
              <a:avLst/>
              <a:gdLst/>
              <a:ahLst/>
              <a:cxnLst/>
              <a:rect l="l" t="t" r="r" b="b"/>
              <a:pathLst>
                <a:path w="5895841" h="2056175">
                  <a:moveTo>
                    <a:pt x="0" y="0"/>
                  </a:moveTo>
                  <a:lnTo>
                    <a:pt x="5895841" y="0"/>
                  </a:lnTo>
                  <a:lnTo>
                    <a:pt x="5895841" y="2056175"/>
                  </a:lnTo>
                  <a:lnTo>
                    <a:pt x="0" y="2056175"/>
                  </a:lnTo>
                  <a:lnTo>
                    <a:pt x="0" y="0"/>
                  </a:lnTo>
                  <a:close/>
                </a:path>
              </a:pathLst>
            </a:custGeom>
            <a:blipFill>
              <a:blip r:embed="rId3">
                <a:lum bright="70000" contrast="-70000"/>
                <a:extLst>
                  <a:ext uri="{96DAC541-7B7A-43D3-8B79-37D633B846F1}">
                    <asvg:svgBlip xmlns:asvg="http://schemas.microsoft.com/office/drawing/2016/SVG/main" r:embed="rId4"/>
                  </a:ext>
                </a:extLst>
              </a:blip>
              <a:stretch>
                <a:fillRect/>
              </a:stretch>
            </a:blipFill>
          </p:spPr>
        </p:sp>
        <p:sp>
          <p:nvSpPr>
            <p:cNvPr id="14" name="TextBox 9"/>
            <p:cNvSpPr txBox="1"/>
            <p:nvPr/>
          </p:nvSpPr>
          <p:spPr>
            <a:xfrm>
              <a:off x="685911" y="2765742"/>
              <a:ext cx="5314328" cy="738664"/>
            </a:xfrm>
            <a:prstGeom prst="rect">
              <a:avLst/>
            </a:prstGeom>
          </p:spPr>
          <p:txBody>
            <a:bodyPr wrap="square" lIns="0" tIns="0" rIns="0" bIns="0" rtlCol="0" anchor="t">
              <a:spAutoFit/>
            </a:bodyPr>
            <a:lstStyle/>
            <a:p>
              <a:pPr algn="ctr"/>
              <a:r>
                <a:rPr lang="en-US" sz="4800" spc="111" dirty="0" err="1">
                  <a:solidFill>
                    <a:srgbClr val="FF0000"/>
                  </a:solidFill>
                  <a:latin typeface="Times New Roman" panose="02020603050405020304" pitchFamily="18" charset="0"/>
                  <a:cs typeface="Times New Roman" panose="02020603050405020304" pitchFamily="18" charset="0"/>
                </a:rPr>
                <a:t>Đoạn</a:t>
              </a:r>
              <a:r>
                <a:rPr lang="en-US" sz="4800" spc="111" dirty="0">
                  <a:solidFill>
                    <a:srgbClr val="FF0000"/>
                  </a:solidFill>
                  <a:latin typeface="Times New Roman" panose="02020603050405020304" pitchFamily="18" charset="0"/>
                  <a:cs typeface="Times New Roman" panose="02020603050405020304" pitchFamily="18" charset="0"/>
                </a:rPr>
                <a:t> </a:t>
              </a:r>
              <a:r>
                <a:rPr lang="en-US" sz="4800" spc="111" dirty="0" err="1">
                  <a:solidFill>
                    <a:srgbClr val="FF0000"/>
                  </a:solidFill>
                  <a:latin typeface="Times New Roman" panose="02020603050405020304" pitchFamily="18" charset="0"/>
                  <a:cs typeface="Times New Roman" panose="02020603050405020304" pitchFamily="18" charset="0"/>
                </a:rPr>
                <a:t>văn</a:t>
              </a:r>
              <a:r>
                <a:rPr lang="en-US" sz="4800" spc="111" dirty="0">
                  <a:solidFill>
                    <a:srgbClr val="FF0000"/>
                  </a:solidFill>
                  <a:latin typeface="Times New Roman" panose="02020603050405020304" pitchFamily="18" charset="0"/>
                  <a:cs typeface="Times New Roman" panose="02020603050405020304" pitchFamily="18" charset="0"/>
                </a:rPr>
                <a:t> </a:t>
              </a:r>
              <a:r>
                <a:rPr lang="vi-VN" sz="4800" spc="111" dirty="0">
                  <a:solidFill>
                    <a:srgbClr val="FF0000"/>
                  </a:solidFill>
                  <a:latin typeface="Times New Roman" panose="02020603050405020304" pitchFamily="18" charset="0"/>
                  <a:cs typeface="Times New Roman" panose="02020603050405020304" pitchFamily="18" charset="0"/>
                </a:rPr>
                <a:t>quy nạp</a:t>
              </a:r>
              <a:endParaRPr lang="en-US" sz="4800" spc="111" dirty="0">
                <a:solidFill>
                  <a:srgbClr val="FF0000"/>
                </a:solidFill>
                <a:latin typeface="Times New Roman" panose="02020603050405020304" pitchFamily="18" charset="0"/>
                <a:cs typeface="Times New Roman" panose="02020603050405020304" pitchFamily="18" charset="0"/>
              </a:endParaRPr>
            </a:p>
          </p:txBody>
        </p:sp>
      </p:grpSp>
      <p:sp>
        <p:nvSpPr>
          <p:cNvPr id="8" name="Rectangle 7"/>
          <p:cNvSpPr/>
          <p:nvPr/>
        </p:nvSpPr>
        <p:spPr>
          <a:xfrm>
            <a:off x="7358494" y="2487975"/>
            <a:ext cx="10396105" cy="6863417"/>
          </a:xfrm>
          <a:prstGeom prst="rect">
            <a:avLst/>
          </a:prstGeom>
          <a:solidFill>
            <a:schemeClr val="bg1"/>
          </a:solidFill>
        </p:spPr>
        <p:txBody>
          <a:bodyPr wrap="square">
            <a:spAutoFit/>
          </a:bodyPr>
          <a:lstStyle/>
          <a:p>
            <a:pPr algn="just"/>
            <a:r>
              <a:rPr lang="vi-VN" sz="4000" dirty="0">
                <a:latin typeface="+mj-lt"/>
              </a:rPr>
              <a:t>      Đề cao sự khác biệt không phải là cổ động cho lối sống cá nhân ích kỉ, hẹp hòi, chối bỏ trách nhiệm. Đề cai sự khác biệt không có nghĩa chấp nhận những sự kì dị, quái đản cốt làm cho cá nhân nổi bật giữa đám đông, xa lạ với văn hóa truyền thống của dân tộc. Đề cao sự khác biệt cũng không có nghĩa với việc tán thành lối sống tự do vô mục đích. </a:t>
            </a:r>
            <a:r>
              <a:rPr lang="vi-VN" sz="4000" b="1" dirty="0">
                <a:latin typeface="+mj-lt"/>
              </a:rPr>
              <a:t>Xét cho cùng, chỉ cần khác biệt nào toát lên được giá trị của cá nhân và có ích cho cộng đồng thì mới thực sự có ý nghĩa, đáng được đề cao.</a:t>
            </a:r>
            <a:endParaRPr lang="en-US" sz="4000" dirty="0">
              <a:latin typeface="+mj-lt"/>
            </a:endParaRPr>
          </a:p>
        </p:txBody>
      </p:sp>
      <p:sp>
        <p:nvSpPr>
          <p:cNvPr id="9" name="Freeform 2"/>
          <p:cNvSpPr/>
          <p:nvPr/>
        </p:nvSpPr>
        <p:spPr>
          <a:xfrm rot="-327394">
            <a:off x="7497716" y="9604082"/>
            <a:ext cx="5376186" cy="1290285"/>
          </a:xfrm>
          <a:custGeom>
            <a:avLst/>
            <a:gdLst/>
            <a:ahLst/>
            <a:cxnLst/>
            <a:rect l="l" t="t" r="r" b="b"/>
            <a:pathLst>
              <a:path w="5376186" h="1290285">
                <a:moveTo>
                  <a:pt x="0" y="0"/>
                </a:moveTo>
                <a:lnTo>
                  <a:pt x="5376186" y="0"/>
                </a:lnTo>
                <a:lnTo>
                  <a:pt x="5376186" y="1290285"/>
                </a:lnTo>
                <a:lnTo>
                  <a:pt x="0" y="12902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2">
            <a:extLst>
              <a:ext uri="{FF2B5EF4-FFF2-40B4-BE49-F238E27FC236}">
                <a16:creationId xmlns:a16="http://schemas.microsoft.com/office/drawing/2014/main" id="{FF8087E7-D805-4FD2-97F6-C1701BEC5ACD}"/>
              </a:ext>
            </a:extLst>
          </p:cNvPr>
          <p:cNvSpPr/>
          <p:nvPr/>
        </p:nvSpPr>
        <p:spPr>
          <a:xfrm>
            <a:off x="16533066" y="-1064696"/>
            <a:ext cx="4986603" cy="3054295"/>
          </a:xfrm>
          <a:custGeom>
            <a:avLst/>
            <a:gdLst/>
            <a:ahLst/>
            <a:cxnLst/>
            <a:rect l="l" t="t" r="r" b="b"/>
            <a:pathLst>
              <a:path w="4986603" h="3054295">
                <a:moveTo>
                  <a:pt x="0" y="0"/>
                </a:moveTo>
                <a:lnTo>
                  <a:pt x="4986603" y="0"/>
                </a:lnTo>
                <a:lnTo>
                  <a:pt x="4986603" y="3054295"/>
                </a:lnTo>
                <a:lnTo>
                  <a:pt x="0" y="3054295"/>
                </a:lnTo>
                <a:lnTo>
                  <a:pt x="0" y="0"/>
                </a:lnTo>
                <a:close/>
              </a:path>
            </a:pathLst>
          </a:custGeom>
          <a:blipFill>
            <a:blip r:embed="rId7">
              <a:lum bright="70000" contrast="-70000"/>
              <a:extLst>
                <a:ext uri="{96DAC541-7B7A-43D3-8B79-37D633B846F1}">
                  <asvg:svgBlip xmlns:asvg="http://schemas.microsoft.com/office/drawing/2016/SVG/main" r:embed="rId8"/>
                </a:ext>
              </a:extLst>
            </a:blip>
            <a:stretch>
              <a:fillRect/>
            </a:stretch>
          </a:blipFill>
        </p:spPr>
      </p:sp>
      <p:sp>
        <p:nvSpPr>
          <p:cNvPr id="3" name="TextBox 2">
            <a:extLst>
              <a:ext uri="{FF2B5EF4-FFF2-40B4-BE49-F238E27FC236}">
                <a16:creationId xmlns:a16="http://schemas.microsoft.com/office/drawing/2014/main" id="{C4A67FBB-A94F-81A4-5DD7-6A7BAE5213D0}"/>
              </a:ext>
            </a:extLst>
          </p:cNvPr>
          <p:cNvSpPr txBox="1"/>
          <p:nvPr/>
        </p:nvSpPr>
        <p:spPr>
          <a:xfrm>
            <a:off x="692600" y="327606"/>
            <a:ext cx="16909600" cy="1477328"/>
          </a:xfrm>
          <a:prstGeom prst="rect">
            <a:avLst/>
          </a:prstGeom>
        </p:spPr>
        <p:txBody>
          <a:bodyPr wrap="square" lIns="0" tIns="0" rIns="0" bIns="0" rtlCol="0" anchor="t">
            <a:spAutoFit/>
          </a:bodyPr>
          <a:lstStyle/>
          <a:p>
            <a:pPr algn="just"/>
            <a:r>
              <a:rPr lang="en-US" sz="4800" b="1" dirty="0">
                <a:solidFill>
                  <a:srgbClr val="C00000"/>
                </a:solidFill>
                <a:latin typeface="Times New Roman" panose="02020603050405020304" pitchFamily="18" charset="0"/>
                <a:cs typeface="Times New Roman" panose="02020603050405020304" pitchFamily="18" charset="0"/>
              </a:rPr>
              <a:t>1. </a:t>
            </a:r>
            <a:r>
              <a:rPr lang="vi-VN" sz="4800" b="1" dirty="0">
                <a:solidFill>
                  <a:srgbClr val="C00000"/>
                </a:solidFill>
                <a:latin typeface="Times New Roman" panose="02020603050405020304" pitchFamily="18" charset="0"/>
                <a:cs typeface="Times New Roman" panose="02020603050405020304" pitchFamily="18" charset="0"/>
              </a:rPr>
              <a:t>Nhận biết đặc điểm của kiểu tổ chức đoạn văn đoạn văn diễn dịch, đoạn văn quy nạp</a:t>
            </a:r>
            <a:endParaRPr lang="en-US"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52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235717" y="2476500"/>
            <a:ext cx="12205895" cy="7476111"/>
          </a:xfrm>
          <a:custGeom>
            <a:avLst/>
            <a:gdLst/>
            <a:ahLst/>
            <a:cxnLst/>
            <a:rect l="l" t="t" r="r" b="b"/>
            <a:pathLst>
              <a:path w="12205895" h="7476111">
                <a:moveTo>
                  <a:pt x="12205896" y="0"/>
                </a:moveTo>
                <a:lnTo>
                  <a:pt x="0" y="0"/>
                </a:lnTo>
                <a:lnTo>
                  <a:pt x="0" y="7476111"/>
                </a:lnTo>
                <a:lnTo>
                  <a:pt x="12205896" y="7476111"/>
                </a:lnTo>
                <a:lnTo>
                  <a:pt x="12205896"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TextBox 6"/>
          <p:cNvSpPr txBox="1"/>
          <p:nvPr/>
        </p:nvSpPr>
        <p:spPr>
          <a:xfrm>
            <a:off x="692600" y="327606"/>
            <a:ext cx="16833400" cy="1477328"/>
          </a:xfrm>
          <a:prstGeom prst="rect">
            <a:avLst/>
          </a:prstGeom>
        </p:spPr>
        <p:txBody>
          <a:bodyPr wrap="square" lIns="0" tIns="0" rIns="0" bIns="0" rtlCol="0" anchor="t">
            <a:spAutoFit/>
          </a:bodyPr>
          <a:lstStyle/>
          <a:p>
            <a:pPr algn="just"/>
            <a:r>
              <a:rPr lang="vi-VN" sz="4800" b="1" dirty="0">
                <a:solidFill>
                  <a:srgbClr val="C00000"/>
                </a:solidFill>
                <a:latin typeface="Times New Roman" panose="02020603050405020304" pitchFamily="18" charset="0"/>
                <a:cs typeface="Times New Roman" panose="02020603050405020304" pitchFamily="18" charset="0"/>
              </a:rPr>
              <a:t>2. Chức năng của kiểu tổ chức đoạn văn đoạn văn diễn dịch, đoạn văn quy nạp</a:t>
            </a:r>
            <a:endParaRPr lang="en-US" sz="4800" b="1" dirty="0">
              <a:solidFill>
                <a:srgbClr val="C00000"/>
              </a:solidFill>
              <a:latin typeface="Times New Roman" panose="02020603050405020304" pitchFamily="18" charset="0"/>
              <a:cs typeface="Times New Roman" panose="02020603050405020304" pitchFamily="18" charset="0"/>
            </a:endParaRPr>
          </a:p>
        </p:txBody>
      </p:sp>
      <p:sp>
        <p:nvSpPr>
          <p:cNvPr id="12" name="Google Shape;530;p37"/>
          <p:cNvSpPr txBox="1">
            <a:spLocks/>
          </p:cNvSpPr>
          <p:nvPr/>
        </p:nvSpPr>
        <p:spPr>
          <a:xfrm>
            <a:off x="3259751" y="3330106"/>
            <a:ext cx="7617332" cy="5768898"/>
          </a:xfrm>
          <a:prstGeom prst="rect">
            <a:avLst/>
          </a:prstGeom>
          <a:noFill/>
          <a:ln>
            <a:noFill/>
          </a:ln>
        </p:spPr>
        <p:txBody>
          <a:bodyPr spcFirstLastPara="1" wrap="square" lIns="182850" tIns="182850" rIns="182850" bIns="182850" anchor="ctr"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Thể</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hiện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rõ</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chủ</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đề</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Làm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sáng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tỏ</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nội</a:t>
            </a:r>
            <a:r>
              <a:rPr lang="en-US" sz="4400" dirty="0">
                <a:latin typeface="Times New Roman" panose="02020603050405020304" pitchFamily="18" charset="0"/>
                <a:ea typeface="Cambria" panose="02040503050406030204" pitchFamily="18" charset="0"/>
                <a:cs typeface="Times New Roman" panose="02020603050405020304" pitchFamily="18" charset="0"/>
              </a:rPr>
              <a:t> dung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đoạn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văn</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vi-VN"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Phù</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hợp</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với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dạng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văn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bản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nghị</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luận</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6" name="Freeform 4"/>
          <p:cNvSpPr/>
          <p:nvPr/>
        </p:nvSpPr>
        <p:spPr>
          <a:xfrm rot="-1594409">
            <a:off x="14711653" y="7828060"/>
            <a:ext cx="5861527" cy="1406766"/>
          </a:xfrm>
          <a:custGeom>
            <a:avLst/>
            <a:gdLst/>
            <a:ahLst/>
            <a:cxnLst/>
            <a:rect l="l" t="t" r="r" b="b"/>
            <a:pathLst>
              <a:path w="5861527" h="1406766">
                <a:moveTo>
                  <a:pt x="0" y="0"/>
                </a:moveTo>
                <a:lnTo>
                  <a:pt x="5861527" y="0"/>
                </a:lnTo>
                <a:lnTo>
                  <a:pt x="5861527" y="1406767"/>
                </a:lnTo>
                <a:lnTo>
                  <a:pt x="0" y="14067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Freeform 2">
            <a:extLst>
              <a:ext uri="{FF2B5EF4-FFF2-40B4-BE49-F238E27FC236}">
                <a16:creationId xmlns:a16="http://schemas.microsoft.com/office/drawing/2014/main" id="{1E61CF5A-4E29-491E-9493-D4EE3E9A2FE2}"/>
              </a:ext>
            </a:extLst>
          </p:cNvPr>
          <p:cNvSpPr/>
          <p:nvPr/>
        </p:nvSpPr>
        <p:spPr>
          <a:xfrm>
            <a:off x="14859000" y="5123963"/>
            <a:ext cx="3651885" cy="4114800"/>
          </a:xfrm>
          <a:custGeom>
            <a:avLst/>
            <a:gdLst/>
            <a:ahLst/>
            <a:cxnLst/>
            <a:rect l="l" t="t" r="r" b="b"/>
            <a:pathLst>
              <a:path w="3651885" h="4114800">
                <a:moveTo>
                  <a:pt x="0" y="0"/>
                </a:moveTo>
                <a:lnTo>
                  <a:pt x="3651885" y="0"/>
                </a:lnTo>
                <a:lnTo>
                  <a:pt x="365188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294221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fade">
                                      <p:cBhvr>
                                        <p:cTn id="14" dur="1000"/>
                                        <p:tgtEl>
                                          <p:spTgt spid="12">
                                            <p:txEl>
                                              <p:pRg st="1" end="1"/>
                                            </p:txEl>
                                          </p:spTgt>
                                        </p:tgtEl>
                                      </p:cBhvr>
                                    </p:animEffect>
                                    <p:anim calcmode="lin" valueType="num">
                                      <p:cBhvr>
                                        <p:cTn id="15"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52A20BD2-E71F-4D6B-AF48-71C93105E9BD}"/>
              </a:ext>
            </a:extLst>
          </p:cNvPr>
          <p:cNvGraphicFramePr>
            <a:graphicFrameLocks noGrp="1"/>
          </p:cNvGraphicFramePr>
          <p:nvPr>
            <p:extLst>
              <p:ext uri="{D42A27DB-BD31-4B8C-83A1-F6EECF244321}">
                <p14:modId xmlns:p14="http://schemas.microsoft.com/office/powerpoint/2010/main" val="3920407140"/>
              </p:ext>
            </p:extLst>
          </p:nvPr>
        </p:nvGraphicFramePr>
        <p:xfrm>
          <a:off x="762000" y="3086100"/>
          <a:ext cx="16459200" cy="6352223"/>
        </p:xfrm>
        <a:graphic>
          <a:graphicData uri="http://schemas.openxmlformats.org/drawingml/2006/table">
            <a:tbl>
              <a:tblPr firstRow="1" bandRow="1">
                <a:tableStyleId>{5940675A-B579-460E-94D1-54222C63F5DA}</a:tableStyleId>
              </a:tblPr>
              <a:tblGrid>
                <a:gridCol w="3320716">
                  <a:extLst>
                    <a:ext uri="{9D8B030D-6E8A-4147-A177-3AD203B41FA5}">
                      <a16:colId xmlns:a16="http://schemas.microsoft.com/office/drawing/2014/main" val="1559043379"/>
                    </a:ext>
                  </a:extLst>
                </a:gridCol>
                <a:gridCol w="8566484">
                  <a:extLst>
                    <a:ext uri="{9D8B030D-6E8A-4147-A177-3AD203B41FA5}">
                      <a16:colId xmlns:a16="http://schemas.microsoft.com/office/drawing/2014/main" val="4127574832"/>
                    </a:ext>
                  </a:extLst>
                </a:gridCol>
                <a:gridCol w="4572000">
                  <a:extLst>
                    <a:ext uri="{9D8B030D-6E8A-4147-A177-3AD203B41FA5}">
                      <a16:colId xmlns:a16="http://schemas.microsoft.com/office/drawing/2014/main" val="20002"/>
                    </a:ext>
                  </a:extLst>
                </a:gridCol>
              </a:tblGrid>
              <a:tr h="768941">
                <a:tc>
                  <a:txBody>
                    <a:bodyPr/>
                    <a:lstStyle/>
                    <a:p>
                      <a:pPr algn="ctr"/>
                      <a:r>
                        <a:rPr lang="en-US" sz="4000" b="1" i="0" dirty="0" err="1">
                          <a:solidFill>
                            <a:schemeClr val="bg1"/>
                          </a:solidFill>
                          <a:latin typeface="Times New Roman" panose="02020603050405020304" pitchFamily="18" charset="0"/>
                          <a:cs typeface="Times New Roman" panose="02020603050405020304" pitchFamily="18" charset="0"/>
                        </a:rPr>
                        <a:t>Đoạn</a:t>
                      </a:r>
                      <a:r>
                        <a:rPr lang="en-US" sz="4000" b="1" i="0" dirty="0">
                          <a:solidFill>
                            <a:schemeClr val="bg1"/>
                          </a:solidFill>
                          <a:latin typeface="Times New Roman" panose="02020603050405020304" pitchFamily="18" charset="0"/>
                          <a:cs typeface="Times New Roman" panose="02020603050405020304" pitchFamily="18" charset="0"/>
                        </a:rPr>
                        <a:t> </a:t>
                      </a:r>
                      <a:r>
                        <a:rPr lang="en-US" sz="4000" b="1" i="0" dirty="0" err="1">
                          <a:solidFill>
                            <a:schemeClr val="bg1"/>
                          </a:solidFill>
                          <a:latin typeface="Times New Roman" panose="02020603050405020304" pitchFamily="18" charset="0"/>
                          <a:cs typeface="Times New Roman" panose="02020603050405020304" pitchFamily="18" charset="0"/>
                        </a:rPr>
                        <a:t>văn</a:t>
                      </a:r>
                      <a:endParaRPr lang="en-US" sz="4000" b="1" i="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rgbClr val="E9AD7B"/>
                    </a:solidFill>
                  </a:tcPr>
                </a:tc>
                <a:tc>
                  <a:txBody>
                    <a:bodyPr/>
                    <a:lstStyle/>
                    <a:p>
                      <a:pPr algn="ctr"/>
                      <a:r>
                        <a:rPr lang="en-US" sz="4000" b="1" i="0" dirty="0" err="1">
                          <a:solidFill>
                            <a:schemeClr val="bg1"/>
                          </a:solidFill>
                          <a:latin typeface="Times New Roman" panose="02020603050405020304" pitchFamily="18" charset="0"/>
                          <a:cs typeface="Times New Roman" panose="02020603050405020304" pitchFamily="18" charset="0"/>
                        </a:rPr>
                        <a:t>Dấu</a:t>
                      </a:r>
                      <a:r>
                        <a:rPr lang="en-US" sz="4000" b="1" i="0" dirty="0">
                          <a:solidFill>
                            <a:schemeClr val="bg1"/>
                          </a:solidFill>
                          <a:latin typeface="Times New Roman" panose="02020603050405020304" pitchFamily="18" charset="0"/>
                          <a:cs typeface="Times New Roman" panose="02020603050405020304" pitchFamily="18" charset="0"/>
                        </a:rPr>
                        <a:t> </a:t>
                      </a:r>
                      <a:r>
                        <a:rPr lang="en-US" sz="4000" b="1" i="0" dirty="0" err="1">
                          <a:solidFill>
                            <a:schemeClr val="bg1"/>
                          </a:solidFill>
                          <a:latin typeface="Times New Roman" panose="02020603050405020304" pitchFamily="18" charset="0"/>
                          <a:cs typeface="Times New Roman" panose="02020603050405020304" pitchFamily="18" charset="0"/>
                        </a:rPr>
                        <a:t>hiệu</a:t>
                      </a:r>
                      <a:r>
                        <a:rPr lang="en-US" sz="4000" b="1" i="0" dirty="0">
                          <a:solidFill>
                            <a:schemeClr val="bg1"/>
                          </a:solidFill>
                          <a:latin typeface="Times New Roman" panose="02020603050405020304" pitchFamily="18" charset="0"/>
                          <a:cs typeface="Times New Roman" panose="02020603050405020304" pitchFamily="18" charset="0"/>
                        </a:rPr>
                        <a:t> </a:t>
                      </a:r>
                      <a:r>
                        <a:rPr lang="en-US" sz="4000" b="1" i="0" dirty="0" err="1">
                          <a:solidFill>
                            <a:schemeClr val="bg1"/>
                          </a:solidFill>
                          <a:latin typeface="Times New Roman" panose="02020603050405020304" pitchFamily="18" charset="0"/>
                          <a:cs typeface="Times New Roman" panose="02020603050405020304" pitchFamily="18" charset="0"/>
                        </a:rPr>
                        <a:t>nhận</a:t>
                      </a:r>
                      <a:r>
                        <a:rPr lang="en-US" sz="4000" b="1" i="0" dirty="0">
                          <a:solidFill>
                            <a:schemeClr val="bg1"/>
                          </a:solidFill>
                          <a:latin typeface="Times New Roman" panose="02020603050405020304" pitchFamily="18" charset="0"/>
                          <a:cs typeface="Times New Roman" panose="02020603050405020304" pitchFamily="18" charset="0"/>
                        </a:rPr>
                        <a:t> </a:t>
                      </a:r>
                      <a:r>
                        <a:rPr lang="en-US" sz="4000" b="1" i="0" dirty="0" err="1">
                          <a:solidFill>
                            <a:schemeClr val="bg1"/>
                          </a:solidFill>
                          <a:latin typeface="Times New Roman" panose="02020603050405020304" pitchFamily="18" charset="0"/>
                          <a:cs typeface="Times New Roman" panose="02020603050405020304" pitchFamily="18" charset="0"/>
                        </a:rPr>
                        <a:t>biết</a:t>
                      </a:r>
                      <a:endParaRPr lang="en-US" sz="4000" b="1" i="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rgbClr val="E9AD7B"/>
                    </a:solidFill>
                  </a:tcPr>
                </a:tc>
                <a:tc>
                  <a:txBody>
                    <a:bodyPr/>
                    <a:lstStyle/>
                    <a:p>
                      <a:pPr algn="ctr"/>
                      <a:r>
                        <a:rPr lang="vi-VN" sz="4000" b="1" i="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Chức năng</a:t>
                      </a:r>
                      <a:endParaRPr lang="en-US" sz="4000" b="1" i="0" dirty="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rgbClr val="E9AD7B"/>
                    </a:solidFill>
                  </a:tcPr>
                </a:tc>
                <a:extLst>
                  <a:ext uri="{0D108BD9-81ED-4DB2-BD59-A6C34878D82A}">
                    <a16:rowId xmlns:a16="http://schemas.microsoft.com/office/drawing/2014/main" val="3191356305"/>
                  </a:ext>
                </a:extLst>
              </a:tr>
              <a:tr h="1730471">
                <a:tc>
                  <a:txBody>
                    <a:bodyPr/>
                    <a:lstStyle/>
                    <a:p>
                      <a:pPr algn="ctr"/>
                      <a:r>
                        <a:rPr lang="en-US" sz="4000" b="1" dirty="0" err="1">
                          <a:solidFill>
                            <a:schemeClr val="tx1"/>
                          </a:solidFill>
                          <a:latin typeface="Times New Roman" panose="02020603050405020304" pitchFamily="18" charset="0"/>
                          <a:cs typeface="Times New Roman" panose="02020603050405020304" pitchFamily="18" charset="0"/>
                        </a:rPr>
                        <a:t>Diễn</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dịch</a:t>
                      </a:r>
                      <a:endPar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chemeClr val="bg1"/>
                    </a:solidFill>
                  </a:tcPr>
                </a:tc>
                <a:tc>
                  <a:txBody>
                    <a:bodyPr/>
                    <a:lstStyle/>
                    <a:p>
                      <a:pPr algn="just"/>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Có</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câu</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chủ</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đề</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đứng</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đầu</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đoạn</a:t>
                      </a:r>
                      <a:endParaRPr lang="en-US" sz="4000" spc="87" dirty="0">
                        <a:solidFill>
                          <a:schemeClr val="tx1"/>
                        </a:solidFill>
                        <a:latin typeface="Times New Roman" panose="02020603050405020304" pitchFamily="18" charset="0"/>
                        <a:cs typeface="Times New Roman" panose="02020603050405020304" pitchFamily="18" charset="0"/>
                      </a:endParaRPr>
                    </a:p>
                    <a:p>
                      <a:pPr algn="just"/>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Các</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câu</a:t>
                      </a:r>
                      <a:r>
                        <a:rPr lang="en-US" sz="4000" spc="87" dirty="0">
                          <a:solidFill>
                            <a:schemeClr val="tx1"/>
                          </a:solidFill>
                          <a:latin typeface="Times New Roman" panose="02020603050405020304" pitchFamily="18" charset="0"/>
                          <a:cs typeface="Times New Roman" panose="02020603050405020304" pitchFamily="18" charset="0"/>
                        </a:rPr>
                        <a:t> </a:t>
                      </a:r>
                      <a:r>
                        <a:rPr lang="vi-VN" sz="4000" spc="87" dirty="0">
                          <a:solidFill>
                            <a:schemeClr val="tx1"/>
                          </a:solidFill>
                          <a:latin typeface="Times New Roman" panose="02020603050405020304" pitchFamily="18" charset="0"/>
                          <a:cs typeface="Times New Roman" panose="02020603050405020304" pitchFamily="18" charset="0"/>
                        </a:rPr>
                        <a:t>tiếp</a:t>
                      </a:r>
                      <a:r>
                        <a:rPr lang="vi-VN" sz="4000" spc="87" baseline="0" dirty="0">
                          <a:solidFill>
                            <a:schemeClr val="tx1"/>
                          </a:solidFill>
                          <a:latin typeface="Times New Roman" panose="02020603050405020304" pitchFamily="18" charset="0"/>
                          <a:cs typeface="Times New Roman" panose="02020603050405020304" pitchFamily="18" charset="0"/>
                        </a:rPr>
                        <a:t> theo triển khai các nội dung cụ thể để làm rõ chủ đề của đoạn văn.</a:t>
                      </a:r>
                      <a:endParaRPr lang="en-US" sz="4000" spc="87" dirty="0">
                        <a:solidFill>
                          <a:schemeClr val="tx1"/>
                        </a:solidFill>
                        <a:latin typeface="Times New Roman" panose="02020603050405020304" pitchFamily="18" charset="0"/>
                        <a:cs typeface="Times New Roman" panose="02020603050405020304" pitchFamily="18" charset="0"/>
                      </a:endParaRPr>
                    </a:p>
                  </a:txBody>
                  <a:tcPr marL="182880" marR="182880" marT="91440" marB="91440" anchor="ctr">
                    <a:solidFill>
                      <a:schemeClr val="bg1"/>
                    </a:solidFill>
                  </a:tcPr>
                </a:tc>
                <a:tc rowSpan="2">
                  <a:txBody>
                    <a:bodyPr/>
                    <a:lstStyle/>
                    <a:p>
                      <a:pPr marL="0" indent="0" algn="just">
                        <a:lnSpc>
                          <a:spcPct val="150000"/>
                        </a:lnSpc>
                        <a:buNone/>
                      </a:pPr>
                      <a:r>
                        <a:rPr lang="vi-VN"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Thể</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hiện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rõ</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chủ</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đề</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vi-VN"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Làm</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sáng</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tỏ</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nội</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dung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của</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đoạn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văn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p>
                      <a:pPr marL="0" indent="0" algn="just">
                        <a:lnSpc>
                          <a:spcPct val="150000"/>
                        </a:lnSpc>
                        <a:buNone/>
                      </a:pPr>
                      <a:r>
                        <a:rPr lang="vi-VN"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Phù</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hợp</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với</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dạng</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văn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bản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nghị</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luận</a:t>
                      </a:r>
                      <a:r>
                        <a:rPr lang="en-US" sz="40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p>
                  </a:txBody>
                  <a:tcPr marL="182880" marR="182880" marT="91440" marB="91440" anchor="ctr">
                    <a:solidFill>
                      <a:schemeClr val="bg1"/>
                    </a:solidFill>
                  </a:tcPr>
                </a:tc>
                <a:extLst>
                  <a:ext uri="{0D108BD9-81ED-4DB2-BD59-A6C34878D82A}">
                    <a16:rowId xmlns:a16="http://schemas.microsoft.com/office/drawing/2014/main" val="2598353723"/>
                  </a:ext>
                </a:extLst>
              </a:tr>
              <a:tr h="1730471">
                <a:tc>
                  <a:txBody>
                    <a:bodyPr/>
                    <a:lstStyle/>
                    <a:p>
                      <a:pPr algn="ctr"/>
                      <a:r>
                        <a:rPr lang="en-US" sz="4000" b="1" dirty="0" err="1">
                          <a:solidFill>
                            <a:schemeClr val="tx1"/>
                          </a:solidFill>
                          <a:latin typeface="Times New Roman" panose="02020603050405020304" pitchFamily="18" charset="0"/>
                          <a:cs typeface="Times New Roman" panose="02020603050405020304" pitchFamily="18" charset="0"/>
                        </a:rPr>
                        <a:t>Quy</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nạp</a:t>
                      </a:r>
                      <a:endPar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endParaRPr>
                    </a:p>
                  </a:txBody>
                  <a:tcPr marL="182880" marR="182880" marT="91440" marB="91440" anchor="ctr">
                    <a:solidFill>
                      <a:schemeClr val="bg1"/>
                    </a:solidFill>
                  </a:tcPr>
                </a:tc>
                <a:tc>
                  <a:txBody>
                    <a:bodyPr/>
                    <a:lstStyle/>
                    <a:p>
                      <a:pPr marL="0" indent="0" algn="just">
                        <a:buFontTx/>
                        <a:buNone/>
                      </a:pPr>
                      <a:r>
                        <a:rPr lang="vi-VN"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Đoạn</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văn</a:t>
                      </a:r>
                      <a:r>
                        <a:rPr lang="en-US" sz="4000" spc="87" dirty="0">
                          <a:solidFill>
                            <a:schemeClr val="tx1"/>
                          </a:solidFill>
                          <a:latin typeface="Times New Roman" panose="02020603050405020304" pitchFamily="18" charset="0"/>
                          <a:cs typeface="Times New Roman" panose="02020603050405020304" pitchFamily="18" charset="0"/>
                        </a:rPr>
                        <a:t> </a:t>
                      </a:r>
                      <a:r>
                        <a:rPr lang="vi-VN" sz="4000" spc="87" dirty="0">
                          <a:solidFill>
                            <a:schemeClr val="tx1"/>
                          </a:solidFill>
                          <a:latin typeface="Times New Roman" panose="02020603050405020304" pitchFamily="18" charset="0"/>
                          <a:cs typeface="Times New Roman" panose="02020603050405020304" pitchFamily="18" charset="0"/>
                        </a:rPr>
                        <a:t>triển</a:t>
                      </a:r>
                      <a:r>
                        <a:rPr lang="vi-VN" sz="4000" spc="87" baseline="0" dirty="0">
                          <a:solidFill>
                            <a:schemeClr val="tx1"/>
                          </a:solidFill>
                          <a:latin typeface="Times New Roman" panose="02020603050405020304" pitchFamily="18" charset="0"/>
                          <a:cs typeface="Times New Roman" panose="02020603050405020304" pitchFamily="18" charset="0"/>
                        </a:rPr>
                        <a:t> khai nội dung chủ đề trước </a:t>
                      </a:r>
                      <a:r>
                        <a:rPr lang="vi-VN" sz="4000" spc="87"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khái quát nội dung chung</a:t>
                      </a:r>
                    </a:p>
                    <a:p>
                      <a:pPr marL="0" marR="0" indent="0" algn="just" defTabSz="914400" rtl="0" eaLnBrk="1" fontAlgn="auto" latinLnBrk="0" hangingPunct="1">
                        <a:lnSpc>
                          <a:spcPct val="100000"/>
                        </a:lnSpc>
                        <a:spcBef>
                          <a:spcPts val="0"/>
                        </a:spcBef>
                        <a:spcAft>
                          <a:spcPts val="0"/>
                        </a:spcAft>
                        <a:buClrTx/>
                        <a:buSzTx/>
                        <a:buFontTx/>
                        <a:buNone/>
                        <a:tabLst/>
                        <a:defRPr/>
                      </a:pP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Có</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câu</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chủ</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đề</a:t>
                      </a:r>
                      <a:r>
                        <a:rPr lang="en-US" sz="4000" spc="87" dirty="0">
                          <a:solidFill>
                            <a:schemeClr val="tx1"/>
                          </a:solidFill>
                          <a:latin typeface="Times New Roman" panose="02020603050405020304" pitchFamily="18" charset="0"/>
                          <a:cs typeface="Times New Roman" panose="02020603050405020304" pitchFamily="18" charset="0"/>
                        </a:rPr>
                        <a:t> ở </a:t>
                      </a:r>
                      <a:r>
                        <a:rPr lang="en-US" sz="4000" spc="87" dirty="0" err="1">
                          <a:solidFill>
                            <a:schemeClr val="tx1"/>
                          </a:solidFill>
                          <a:latin typeface="Times New Roman" panose="02020603050405020304" pitchFamily="18" charset="0"/>
                          <a:cs typeface="Times New Roman" panose="02020603050405020304" pitchFamily="18" charset="0"/>
                        </a:rPr>
                        <a:t>vị</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trí</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cuối</a:t>
                      </a:r>
                      <a:r>
                        <a:rPr lang="en-US" sz="4000" spc="87" dirty="0">
                          <a:solidFill>
                            <a:schemeClr val="tx1"/>
                          </a:solidFill>
                          <a:latin typeface="Times New Roman" panose="02020603050405020304" pitchFamily="18" charset="0"/>
                          <a:cs typeface="Times New Roman" panose="02020603050405020304" pitchFamily="18" charset="0"/>
                        </a:rPr>
                        <a:t> </a:t>
                      </a:r>
                      <a:r>
                        <a:rPr lang="en-US" sz="4000" spc="87" dirty="0" err="1">
                          <a:solidFill>
                            <a:schemeClr val="tx1"/>
                          </a:solidFill>
                          <a:latin typeface="Times New Roman" panose="02020603050405020304" pitchFamily="18" charset="0"/>
                          <a:cs typeface="Times New Roman" panose="02020603050405020304" pitchFamily="18" charset="0"/>
                        </a:rPr>
                        <a:t>đoạn</a:t>
                      </a:r>
                      <a:endParaRPr lang="en-US" sz="4000" spc="87" dirty="0">
                        <a:solidFill>
                          <a:schemeClr val="tx1"/>
                        </a:solidFill>
                        <a:latin typeface="Times New Roman" panose="02020603050405020304" pitchFamily="18" charset="0"/>
                        <a:cs typeface="Times New Roman" panose="02020603050405020304" pitchFamily="18" charset="0"/>
                      </a:endParaRPr>
                    </a:p>
                  </a:txBody>
                  <a:tcPr marL="182880" marR="182880" marT="91440" marB="91440" anchor="ctr">
                    <a:solidFill>
                      <a:schemeClr val="bg1"/>
                    </a:solidFill>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3600" spc="87" dirty="0">
                        <a:solidFill>
                          <a:srgbClr val="5A3114"/>
                        </a:solidFill>
                        <a:latin typeface="Times New Roman" panose="02020603050405020304" pitchFamily="18" charset="0"/>
                        <a:cs typeface="Times New Roman" panose="02020603050405020304" pitchFamily="18" charset="0"/>
                      </a:endParaRPr>
                    </a:p>
                  </a:txBody>
                  <a:tcPr marL="182880" marR="182880" marT="91440" marB="91440" anchor="ctr">
                    <a:solidFill>
                      <a:schemeClr val="bg1"/>
                    </a:solidFill>
                  </a:tcPr>
                </a:tc>
                <a:extLst>
                  <a:ext uri="{0D108BD9-81ED-4DB2-BD59-A6C34878D82A}">
                    <a16:rowId xmlns:a16="http://schemas.microsoft.com/office/drawing/2014/main" val="1300607001"/>
                  </a:ext>
                </a:extLst>
              </a:tr>
            </a:tbl>
          </a:graphicData>
        </a:graphic>
      </p:graphicFrame>
      <p:sp>
        <p:nvSpPr>
          <p:cNvPr id="11" name="Freeform 3">
            <a:extLst>
              <a:ext uri="{FF2B5EF4-FFF2-40B4-BE49-F238E27FC236}">
                <a16:creationId xmlns:a16="http://schemas.microsoft.com/office/drawing/2014/main" id="{1B7A1AF6-D82E-4F40-A526-34652A2BFF45}"/>
              </a:ext>
            </a:extLst>
          </p:cNvPr>
          <p:cNvSpPr/>
          <p:nvPr/>
        </p:nvSpPr>
        <p:spPr>
          <a:xfrm>
            <a:off x="15720389" y="-1333500"/>
            <a:ext cx="3458822" cy="2974587"/>
          </a:xfrm>
          <a:custGeom>
            <a:avLst/>
            <a:gdLst/>
            <a:ahLst/>
            <a:cxnLst/>
            <a:rect l="l" t="t" r="r" b="b"/>
            <a:pathLst>
              <a:path w="3458822" h="2974587">
                <a:moveTo>
                  <a:pt x="0" y="0"/>
                </a:moveTo>
                <a:lnTo>
                  <a:pt x="3458823" y="0"/>
                </a:lnTo>
                <a:lnTo>
                  <a:pt x="3458823" y="2974588"/>
                </a:lnTo>
                <a:lnTo>
                  <a:pt x="0" y="29745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 name="Rectangle 1"/>
          <p:cNvSpPr/>
          <p:nvPr/>
        </p:nvSpPr>
        <p:spPr>
          <a:xfrm>
            <a:off x="762000" y="723900"/>
            <a:ext cx="16459200" cy="1938992"/>
          </a:xfrm>
          <a:prstGeom prst="rect">
            <a:avLst/>
          </a:prstGeom>
          <a:solidFill>
            <a:schemeClr val="bg1"/>
          </a:solidFill>
        </p:spPr>
        <p:txBody>
          <a:bodyPr wrap="square">
            <a:spAutoFit/>
          </a:bodyPr>
          <a:lstStyle/>
          <a:p>
            <a:pPr algn="just"/>
            <a:r>
              <a:rPr lang="vi-VN" sz="4000" dirty="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Diễn dịch, quy nạp, song song, phối hợp </a:t>
            </a:r>
            <a:r>
              <a:rPr lang="vi-VN" sz="4000" dirty="0">
                <a:latin typeface="Times New Roman" panose="02020603050405020304" pitchFamily="18" charset="0"/>
                <a:cs typeface="Times New Roman" panose="02020603050405020304" pitchFamily="18" charset="0"/>
              </a:rPr>
              <a:t>là các kiểu đoạn văn được phân biệt dựa vào cách thức tổ chức, triển khai nội dung. Việc phân biệt các kiểu đoạn văn này có liên quan đến câu chủ đề</a:t>
            </a:r>
          </a:p>
        </p:txBody>
      </p:sp>
    </p:spTree>
    <p:extLst>
      <p:ext uri="{BB962C8B-B14F-4D97-AF65-F5344CB8AC3E}">
        <p14:creationId xmlns:p14="http://schemas.microsoft.com/office/powerpoint/2010/main" val="9450689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BACF766C-172B-4720-5065-59AD5D05D18B}"/>
              </a:ext>
            </a:extLst>
          </p:cNvPr>
          <p:cNvSpPr/>
          <p:nvPr/>
        </p:nvSpPr>
        <p:spPr>
          <a:xfrm>
            <a:off x="6145451" y="1525769"/>
            <a:ext cx="11534268" cy="6545697"/>
          </a:xfrm>
          <a:custGeom>
            <a:avLst/>
            <a:gdLst/>
            <a:ahLst/>
            <a:cxnLst/>
            <a:rect l="l" t="t" r="r" b="b"/>
            <a:pathLst>
              <a:path w="11534268" h="6545697">
                <a:moveTo>
                  <a:pt x="0" y="0"/>
                </a:moveTo>
                <a:lnTo>
                  <a:pt x="11534268" y="0"/>
                </a:lnTo>
                <a:lnTo>
                  <a:pt x="11534268" y="6545698"/>
                </a:lnTo>
                <a:lnTo>
                  <a:pt x="0" y="65456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 name="Freeform 2"/>
          <p:cNvSpPr/>
          <p:nvPr/>
        </p:nvSpPr>
        <p:spPr>
          <a:xfrm rot="-5192124" flipH="1">
            <a:off x="-4136513" y="2008135"/>
            <a:ext cx="12205895" cy="7476111"/>
          </a:xfrm>
          <a:custGeom>
            <a:avLst/>
            <a:gdLst/>
            <a:ahLst/>
            <a:cxnLst/>
            <a:rect l="l" t="t" r="r" b="b"/>
            <a:pathLst>
              <a:path w="12205895" h="7476111">
                <a:moveTo>
                  <a:pt x="12205895" y="0"/>
                </a:moveTo>
                <a:lnTo>
                  <a:pt x="0" y="0"/>
                </a:lnTo>
                <a:lnTo>
                  <a:pt x="0" y="7476111"/>
                </a:lnTo>
                <a:lnTo>
                  <a:pt x="12205895" y="7476111"/>
                </a:lnTo>
                <a:lnTo>
                  <a:pt x="12205895"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Freeform 6"/>
          <p:cNvSpPr/>
          <p:nvPr/>
        </p:nvSpPr>
        <p:spPr>
          <a:xfrm rot="692353">
            <a:off x="4671612" y="1496095"/>
            <a:ext cx="1954876" cy="1515029"/>
          </a:xfrm>
          <a:custGeom>
            <a:avLst/>
            <a:gdLst/>
            <a:ahLst/>
            <a:cxnLst/>
            <a:rect l="l" t="t" r="r" b="b"/>
            <a:pathLst>
              <a:path w="1954876" h="1515029">
                <a:moveTo>
                  <a:pt x="0" y="0"/>
                </a:moveTo>
                <a:lnTo>
                  <a:pt x="1954877" y="0"/>
                </a:lnTo>
                <a:lnTo>
                  <a:pt x="1954877" y="1515029"/>
                </a:lnTo>
                <a:lnTo>
                  <a:pt x="0" y="151502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6">
            <a:extLst>
              <a:ext uri="{FF2B5EF4-FFF2-40B4-BE49-F238E27FC236}">
                <a16:creationId xmlns:a16="http://schemas.microsoft.com/office/drawing/2014/main" id="{824D8196-F13D-4E0E-8EE1-92BF93D937FA}"/>
              </a:ext>
            </a:extLst>
          </p:cNvPr>
          <p:cNvSpPr/>
          <p:nvPr/>
        </p:nvSpPr>
        <p:spPr>
          <a:xfrm>
            <a:off x="2286000" y="2923159"/>
            <a:ext cx="3962400" cy="6781800"/>
          </a:xfrm>
          <a:custGeom>
            <a:avLst/>
            <a:gdLst/>
            <a:ahLst/>
            <a:cxnLst/>
            <a:rect l="l" t="t" r="r" b="b"/>
            <a:pathLst>
              <a:path w="1851660" h="4114800">
                <a:moveTo>
                  <a:pt x="0" y="0"/>
                </a:moveTo>
                <a:lnTo>
                  <a:pt x="1851660" y="0"/>
                </a:lnTo>
                <a:lnTo>
                  <a:pt x="185166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7" name="Freeform 6">
            <a:extLst>
              <a:ext uri="{FF2B5EF4-FFF2-40B4-BE49-F238E27FC236}">
                <a16:creationId xmlns:a16="http://schemas.microsoft.com/office/drawing/2014/main" id="{47749CA5-6C10-4D13-CF03-FCFBFDAEA045}"/>
              </a:ext>
            </a:extLst>
          </p:cNvPr>
          <p:cNvSpPr/>
          <p:nvPr/>
        </p:nvSpPr>
        <p:spPr>
          <a:xfrm>
            <a:off x="15697200" y="-943206"/>
            <a:ext cx="3693745" cy="3714003"/>
          </a:xfrm>
          <a:custGeom>
            <a:avLst/>
            <a:gdLst/>
            <a:ahLst/>
            <a:cxnLst/>
            <a:rect l="l" t="t" r="r" b="b"/>
            <a:pathLst>
              <a:path w="3693745" h="3714003">
                <a:moveTo>
                  <a:pt x="0" y="0"/>
                </a:moveTo>
                <a:lnTo>
                  <a:pt x="3693745" y="0"/>
                </a:lnTo>
                <a:lnTo>
                  <a:pt x="3693745" y="3714003"/>
                </a:lnTo>
                <a:lnTo>
                  <a:pt x="0" y="371400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9" name="Freeform 7">
            <a:extLst>
              <a:ext uri="{FF2B5EF4-FFF2-40B4-BE49-F238E27FC236}">
                <a16:creationId xmlns:a16="http://schemas.microsoft.com/office/drawing/2014/main" id="{A449DD26-805E-0114-47EE-DF35E0A55139}"/>
              </a:ext>
            </a:extLst>
          </p:cNvPr>
          <p:cNvSpPr/>
          <p:nvPr/>
        </p:nvSpPr>
        <p:spPr>
          <a:xfrm flipH="1">
            <a:off x="15630737" y="7729828"/>
            <a:ext cx="3199976" cy="3056943"/>
          </a:xfrm>
          <a:custGeom>
            <a:avLst/>
            <a:gdLst/>
            <a:ahLst/>
            <a:cxnLst/>
            <a:rect l="l" t="t" r="r" b="b"/>
            <a:pathLst>
              <a:path w="3199976" h="3056943">
                <a:moveTo>
                  <a:pt x="3199976" y="0"/>
                </a:moveTo>
                <a:lnTo>
                  <a:pt x="0" y="0"/>
                </a:lnTo>
                <a:lnTo>
                  <a:pt x="0" y="3056944"/>
                </a:lnTo>
                <a:lnTo>
                  <a:pt x="3199976" y="3056944"/>
                </a:lnTo>
                <a:lnTo>
                  <a:pt x="3199976" y="0"/>
                </a:lnTo>
                <a:close/>
              </a:path>
            </a:pathLst>
          </a:custGeom>
          <a:blipFill>
            <a:blip r:embed="rId13">
              <a:extLst>
                <a:ext uri="{96DAC541-7B7A-43D3-8B79-37D633B846F1}">
                  <asvg:svgBlip xmlns:asvg="http://schemas.microsoft.com/office/drawing/2016/SVG/main" r:embed="rId14"/>
                </a:ext>
              </a:extLst>
            </a:blip>
            <a:stretch>
              <a:fillRect/>
            </a:stretch>
          </a:blipFill>
        </p:spPr>
      </p:sp>
      <p:pic>
        <p:nvPicPr>
          <p:cNvPr id="11" name="Picture 10">
            <a:extLst>
              <a:ext uri="{FF2B5EF4-FFF2-40B4-BE49-F238E27FC236}">
                <a16:creationId xmlns:a16="http://schemas.microsoft.com/office/drawing/2014/main" id="{BD3DA1D1-B9A3-1CAF-BE03-8A1B3AF8506E}"/>
              </a:ext>
            </a:extLst>
          </p:cNvPr>
          <p:cNvPicPr>
            <a:picLocks noChangeAspect="1"/>
          </p:cNvPicPr>
          <p:nvPr/>
        </p:nvPicPr>
        <p:blipFill>
          <a:blip r:embed="rId15"/>
          <a:stretch>
            <a:fillRect/>
          </a:stretch>
        </p:blipFill>
        <p:spPr>
          <a:xfrm>
            <a:off x="6934200" y="2324100"/>
            <a:ext cx="9661417" cy="4645583"/>
          </a:xfrm>
          <a:prstGeom prst="rect">
            <a:avLst/>
          </a:prstGeom>
        </p:spPr>
      </p:pic>
    </p:spTree>
    <p:extLst>
      <p:ext uri="{BB962C8B-B14F-4D97-AF65-F5344CB8AC3E}">
        <p14:creationId xmlns:p14="http://schemas.microsoft.com/office/powerpoint/2010/main" val="390064526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1484</Words>
  <Application>Microsoft Office PowerPoint</Application>
  <PresentationFormat>Custom</PresentationFormat>
  <Paragraphs>106</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Wingdings</vt:lpstr>
      <vt:lpstr>Times New Roman</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Creative Classroom Rules Presentation</dc:title>
  <cp:lastModifiedBy>Thu Đỗ Thị</cp:lastModifiedBy>
  <cp:revision>11</cp:revision>
  <dcterms:created xsi:type="dcterms:W3CDTF">2006-08-16T00:00:00Z</dcterms:created>
  <dcterms:modified xsi:type="dcterms:W3CDTF">2025-10-31T00:49:48Z</dcterms:modified>
  <dc:identifier>DAFrhq-5U8s</dc:identifier>
</cp:coreProperties>
</file>