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58"/>
  </p:notesMasterIdLst>
  <p:sldIdLst>
    <p:sldId id="1080" r:id="rId5"/>
    <p:sldId id="1202" r:id="rId6"/>
    <p:sldId id="1171" r:id="rId7"/>
    <p:sldId id="1161" r:id="rId8"/>
    <p:sldId id="1170" r:id="rId9"/>
    <p:sldId id="1173" r:id="rId10"/>
    <p:sldId id="1174" r:id="rId11"/>
    <p:sldId id="1175" r:id="rId12"/>
    <p:sldId id="1176" r:id="rId13"/>
    <p:sldId id="1177" r:id="rId14"/>
    <p:sldId id="1178" r:id="rId15"/>
    <p:sldId id="1180" r:id="rId16"/>
    <p:sldId id="1179" r:id="rId17"/>
    <p:sldId id="1181" r:id="rId18"/>
    <p:sldId id="1182" r:id="rId19"/>
    <p:sldId id="1183" r:id="rId20"/>
    <p:sldId id="1184" r:id="rId21"/>
    <p:sldId id="1185" r:id="rId22"/>
    <p:sldId id="1186" r:id="rId23"/>
    <p:sldId id="1187" r:id="rId24"/>
    <p:sldId id="1188" r:id="rId25"/>
    <p:sldId id="1189" r:id="rId26"/>
    <p:sldId id="1190" r:id="rId27"/>
    <p:sldId id="1191" r:id="rId28"/>
    <p:sldId id="1192" r:id="rId29"/>
    <p:sldId id="1193" r:id="rId30"/>
    <p:sldId id="1195" r:id="rId31"/>
    <p:sldId id="1194" r:id="rId32"/>
    <p:sldId id="1196" r:id="rId33"/>
    <p:sldId id="1197" r:id="rId34"/>
    <p:sldId id="1198" r:id="rId35"/>
    <p:sldId id="1199" r:id="rId36"/>
    <p:sldId id="1200" r:id="rId37"/>
    <p:sldId id="1201" r:id="rId38"/>
    <p:sldId id="1204" r:id="rId39"/>
    <p:sldId id="1205" r:id="rId40"/>
    <p:sldId id="1206" r:id="rId41"/>
    <p:sldId id="1207" r:id="rId42"/>
    <p:sldId id="1208" r:id="rId43"/>
    <p:sldId id="1209" r:id="rId44"/>
    <p:sldId id="1203" r:id="rId45"/>
    <p:sldId id="1210" r:id="rId46"/>
    <p:sldId id="1211" r:id="rId47"/>
    <p:sldId id="1212" r:id="rId48"/>
    <p:sldId id="1213" r:id="rId49"/>
    <p:sldId id="1214" r:id="rId50"/>
    <p:sldId id="1219" r:id="rId51"/>
    <p:sldId id="1220" r:id="rId52"/>
    <p:sldId id="1215" r:id="rId53"/>
    <p:sldId id="1216" r:id="rId54"/>
    <p:sldId id="1217" r:id="rId55"/>
    <p:sldId id="1218" r:id="rId56"/>
    <p:sldId id="116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61" d="100"/>
          <a:sy n="61" d="100"/>
        </p:scale>
        <p:origin x="28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3</a:t>
            </a:fld>
            <a:endParaRPr lang="en-US" altLang="zh-CN">
              <a:latin typeface="等线"/>
              <a:ea typeface="等线"/>
              <a:cs typeface="等线"/>
            </a:endParaRPr>
          </a:p>
        </p:txBody>
      </p:sp>
    </p:spTree>
    <p:extLst>
      <p:ext uri="{BB962C8B-B14F-4D97-AF65-F5344CB8AC3E}">
        <p14:creationId xmlns:p14="http://schemas.microsoft.com/office/powerpoint/2010/main" val="157441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5520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7364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07507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47</a:t>
            </a:fld>
            <a:endParaRPr lang="en-US" altLang="zh-CN">
              <a:latin typeface="等线"/>
              <a:ea typeface="等线"/>
              <a:cs typeface="等线"/>
            </a:endParaRPr>
          </a:p>
        </p:txBody>
      </p:sp>
    </p:spTree>
    <p:extLst>
      <p:ext uri="{BB962C8B-B14F-4D97-AF65-F5344CB8AC3E}">
        <p14:creationId xmlns:p14="http://schemas.microsoft.com/office/powerpoint/2010/main" val="276539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53</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10/31/2025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31/10/2025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png"/><Relationship Id="rId42" Type="http://schemas.openxmlformats.org/officeDocument/2006/relationships/image" Target="../media/image72.png"/><Relationship Id="rId7"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png"/><Relationship Id="rId41" Type="http://schemas.openxmlformats.org/officeDocument/2006/relationships/image" Target="../media/image71.png"/><Relationship Id="rId1" Type="http://schemas.openxmlformats.org/officeDocument/2006/relationships/slideLayout" Target="../slideLayouts/slideLayout50.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png"/><Relationship Id="rId40" Type="http://schemas.openxmlformats.org/officeDocument/2006/relationships/image" Target="../media/image70.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66.png"/><Relationship Id="rId10" Type="http://schemas.openxmlformats.org/officeDocument/2006/relationships/image" Target="../media/image40.pn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 Id="rId35" Type="http://schemas.openxmlformats.org/officeDocument/2006/relationships/image" Target="../media/image65.png"/><Relationship Id="rId8" Type="http://schemas.openxmlformats.org/officeDocument/2006/relationships/image" Target="../media/image38.png"/><Relationship Id="rId3" Type="http://schemas.openxmlformats.org/officeDocument/2006/relationships/image" Target="../media/image33.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png"/></Relationships>
</file>

<file path=ppt/slides/_rels/slide3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1.pn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9" Type="http://schemas.openxmlformats.org/officeDocument/2006/relationships/image" Target="../media/image68.png"/><Relationship Id="rId21" Type="http://schemas.openxmlformats.org/officeDocument/2006/relationships/image" Target="../media/image50.png"/><Relationship Id="rId34" Type="http://schemas.openxmlformats.org/officeDocument/2006/relationships/image" Target="../media/image63.png"/><Relationship Id="rId42" Type="http://schemas.openxmlformats.org/officeDocument/2006/relationships/image" Target="../media/image71.png"/><Relationship Id="rId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png"/><Relationship Id="rId41" Type="http://schemas.openxmlformats.org/officeDocument/2006/relationships/image" Target="../media/image70.png"/><Relationship Id="rId1" Type="http://schemas.openxmlformats.org/officeDocument/2006/relationships/slideLayout" Target="../slideLayouts/slideLayout50.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6.png"/><Relationship Id="rId40" Type="http://schemas.openxmlformats.org/officeDocument/2006/relationships/image" Target="../media/image69.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10" Type="http://schemas.openxmlformats.org/officeDocument/2006/relationships/image" Target="../media/image39.png"/><Relationship Id="rId19" Type="http://schemas.openxmlformats.org/officeDocument/2006/relationships/image" Target="../media/image48.png"/><Relationship Id="rId31" Type="http://schemas.openxmlformats.org/officeDocument/2006/relationships/image" Target="../media/image60.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 Id="rId35" Type="http://schemas.openxmlformats.org/officeDocument/2006/relationships/image" Target="../media/image64.png"/><Relationship Id="rId43" Type="http://schemas.openxmlformats.org/officeDocument/2006/relationships/image" Target="../media/image72.png"/><Relationship Id="rId8" Type="http://schemas.openxmlformats.org/officeDocument/2006/relationships/image" Target="../media/image37.png"/><Relationship Id="rId3" Type="http://schemas.openxmlformats.org/officeDocument/2006/relationships/image" Target="../media/image93.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2.png"/><Relationship Id="rId38"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0.png"/><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TIẾT 20: Đọc</a:t>
            </a:r>
            <a:r>
              <a:rPr lang="en-US" sz="3200" b="1" dirty="0">
                <a:solidFill>
                  <a:schemeClr val="tx1"/>
                </a:solidFill>
                <a:latin typeface="Times New Roman" panose="02020603050405020304" pitchFamily="18" charset="0"/>
                <a:cs typeface="Times New Roman" panose="02020603050405020304" pitchFamily="18" charset="0"/>
              </a:rPr>
              <a:t> – </a:t>
            </a:r>
            <a:r>
              <a:rPr lang="en-US" sz="3200" b="1" dirty="0" err="1">
                <a:solidFill>
                  <a:schemeClr val="tx1"/>
                </a:solidFill>
                <a:latin typeface="Times New Roman" panose="02020603050405020304" pitchFamily="18" charset="0"/>
                <a:cs typeface="Times New Roman" panose="02020603050405020304" pitchFamily="18" charset="0"/>
              </a:rPr>
              <a:t>hiểu</a:t>
            </a:r>
            <a:r>
              <a:rPr lang="en-US" sz="3200" b="1" dirty="0">
                <a:solidFill>
                  <a:schemeClr val="tx1"/>
                </a:solidFill>
                <a:latin typeface="Times New Roman" panose="02020603050405020304" pitchFamily="18" charset="0"/>
                <a:cs typeface="Times New Roman" panose="02020603050405020304" pitchFamily="18" charset="0"/>
              </a:rPr>
              <a:t> v</a:t>
            </a:r>
            <a:r>
              <a:rPr lang="vi-VN" sz="3200" b="1" dirty="0">
                <a:solidFill>
                  <a:schemeClr val="tx1"/>
                </a:solidFill>
                <a:latin typeface="Times New Roman" panose="02020603050405020304" pitchFamily="18" charset="0"/>
                <a:cs typeface="Times New Roman" panose="02020603050405020304" pitchFamily="18" charset="0"/>
              </a:rPr>
              <a:t>ăn bản (</a:t>
            </a:r>
            <a:r>
              <a:rPr lang="en-US" sz="3200" b="1" dirty="0">
                <a:solidFill>
                  <a:schemeClr val="tx1"/>
                </a:solidFill>
                <a:latin typeface="Times New Roman" panose="02020603050405020304" pitchFamily="18" charset="0"/>
                <a:cs typeface="Times New Roman" panose="02020603050405020304" pitchFamily="18" charset="0"/>
              </a:rPr>
              <a:t>3</a:t>
            </a:r>
            <a:r>
              <a:rPr lang="vi-VN" sz="3200" b="1" dirty="0">
                <a:solidFill>
                  <a:schemeClr val="tx1"/>
                </a:solidFill>
                <a:latin typeface="Times New Roman" panose="02020603050405020304" pitchFamily="18" charset="0"/>
                <a:cs typeface="Times New Roman" panose="02020603050405020304" pitchFamily="18" charset="0"/>
              </a:rPr>
              <a:t>)</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CA HUẾ TRÊN SÔNG HƯƠNG ( HÀ ÁNH MINH)</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4451" y="1298961"/>
            <a:ext cx="3195377" cy="3050848"/>
          </a:xfrm>
          <a:prstGeom prst="rect">
            <a:avLst/>
          </a:prstGeom>
        </p:spPr>
      </p:pic>
      <p:pic>
        <p:nvPicPr>
          <p:cNvPr id="3" name="Picture 2"/>
          <p:cNvPicPr>
            <a:picLocks noChangeAspect="1"/>
          </p:cNvPicPr>
          <p:nvPr/>
        </p:nvPicPr>
        <p:blipFill>
          <a:blip r:embed="rId3"/>
          <a:stretch>
            <a:fillRect/>
          </a:stretch>
        </p:blipFill>
        <p:spPr>
          <a:xfrm>
            <a:off x="5567717" y="2300500"/>
            <a:ext cx="4114668" cy="2049309"/>
          </a:xfrm>
          <a:prstGeom prst="rect">
            <a:avLst/>
          </a:prstGeom>
        </p:spPr>
      </p:pic>
      <p:sp>
        <p:nvSpPr>
          <p:cNvPr id="4" name="Rounded Rectangle 3"/>
          <p:cNvSpPr/>
          <p:nvPr/>
        </p:nvSpPr>
        <p:spPr>
          <a:xfrm>
            <a:off x="2320315" y="4871103"/>
            <a:ext cx="8750894" cy="7434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Ca  Huế một loại âm nhạc cổ truyền của cố đô Huế</a:t>
            </a:r>
          </a:p>
        </p:txBody>
      </p:sp>
    </p:spTree>
    <p:extLst>
      <p:ext uri="{BB962C8B-B14F-4D97-AF65-F5344CB8AC3E}">
        <p14:creationId xmlns:p14="http://schemas.microsoft.com/office/powerpoint/2010/main" val="47185009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3536" y="1600280"/>
            <a:ext cx="2638095" cy="903637"/>
          </a:xfrm>
          <a:prstGeom prst="rect">
            <a:avLst/>
          </a:prstGeom>
        </p:spPr>
      </p:pic>
      <p:sp>
        <p:nvSpPr>
          <p:cNvPr id="3" name="Rounded Rectangle 2"/>
          <p:cNvSpPr/>
          <p:nvPr/>
        </p:nvSpPr>
        <p:spPr>
          <a:xfrm>
            <a:off x="1153536" y="2914115"/>
            <a:ext cx="2546647" cy="81185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Đàn tranh</a:t>
            </a:r>
          </a:p>
        </p:txBody>
      </p:sp>
      <p:sp>
        <p:nvSpPr>
          <p:cNvPr id="4" name="TextBox 3"/>
          <p:cNvSpPr txBox="1"/>
          <p:nvPr/>
        </p:nvSpPr>
        <p:spPr>
          <a:xfrm>
            <a:off x="794759" y="3922520"/>
            <a:ext cx="3905428"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Còn gọi là đàn thập lục, có mười sáu dây</a:t>
            </a:r>
          </a:p>
        </p:txBody>
      </p:sp>
      <p:pic>
        <p:nvPicPr>
          <p:cNvPr id="5" name="Picture 4"/>
          <p:cNvPicPr>
            <a:picLocks noChangeAspect="1"/>
          </p:cNvPicPr>
          <p:nvPr/>
        </p:nvPicPr>
        <p:blipFill>
          <a:blip r:embed="rId3"/>
          <a:stretch>
            <a:fillRect/>
          </a:stretch>
        </p:blipFill>
        <p:spPr>
          <a:xfrm>
            <a:off x="6477712" y="357390"/>
            <a:ext cx="2501971" cy="1819048"/>
          </a:xfrm>
          <a:prstGeom prst="rect">
            <a:avLst/>
          </a:prstGeom>
        </p:spPr>
      </p:pic>
      <p:sp>
        <p:nvSpPr>
          <p:cNvPr id="6" name="Rounded Rectangle 5"/>
          <p:cNvSpPr/>
          <p:nvPr/>
        </p:nvSpPr>
        <p:spPr>
          <a:xfrm>
            <a:off x="6862273" y="2572283"/>
            <a:ext cx="2204815" cy="87167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Đàn nguyệt</a:t>
            </a:r>
          </a:p>
        </p:txBody>
      </p:sp>
      <p:sp>
        <p:nvSpPr>
          <p:cNvPr id="7" name="TextBox 6"/>
          <p:cNvSpPr txBox="1"/>
          <p:nvPr/>
        </p:nvSpPr>
        <p:spPr>
          <a:xfrm>
            <a:off x="6665720" y="3828516"/>
            <a:ext cx="3221764"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Đàn có hai dây</a:t>
            </a:r>
          </a:p>
        </p:txBody>
      </p:sp>
      <p:sp>
        <p:nvSpPr>
          <p:cNvPr id="8" name="Rounded Rectangle 7"/>
          <p:cNvSpPr/>
          <p:nvPr/>
        </p:nvSpPr>
        <p:spPr>
          <a:xfrm>
            <a:off x="615297" y="357390"/>
            <a:ext cx="4913832" cy="813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CÁC LOẠI NHẠC CỤ</a:t>
            </a:r>
          </a:p>
        </p:txBody>
      </p:sp>
    </p:spTree>
    <p:extLst>
      <p:ext uri="{BB962C8B-B14F-4D97-AF65-F5344CB8AC3E}">
        <p14:creationId xmlns:p14="http://schemas.microsoft.com/office/powerpoint/2010/main" val="599536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7364" y="1757921"/>
            <a:ext cx="2324455" cy="2540613"/>
          </a:xfrm>
          <a:prstGeom prst="rect">
            <a:avLst/>
          </a:prstGeom>
        </p:spPr>
      </p:pic>
      <p:pic>
        <p:nvPicPr>
          <p:cNvPr id="3" name="Picture 2"/>
          <p:cNvPicPr>
            <a:picLocks noChangeAspect="1"/>
          </p:cNvPicPr>
          <p:nvPr/>
        </p:nvPicPr>
        <p:blipFill>
          <a:blip r:embed="rId3"/>
          <a:stretch>
            <a:fillRect/>
          </a:stretch>
        </p:blipFill>
        <p:spPr>
          <a:xfrm>
            <a:off x="7187892" y="672605"/>
            <a:ext cx="2759413" cy="2170632"/>
          </a:xfrm>
          <a:prstGeom prst="rect">
            <a:avLst/>
          </a:prstGeom>
        </p:spPr>
      </p:pic>
      <p:sp>
        <p:nvSpPr>
          <p:cNvPr id="4" name="Rounded Rectangle 3"/>
          <p:cNvSpPr/>
          <p:nvPr/>
        </p:nvSpPr>
        <p:spPr>
          <a:xfrm>
            <a:off x="2110811" y="4546362"/>
            <a:ext cx="1905712" cy="47001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Đàn tì bà</a:t>
            </a:r>
          </a:p>
        </p:txBody>
      </p:sp>
      <p:sp>
        <p:nvSpPr>
          <p:cNvPr id="5" name="TextBox 4"/>
          <p:cNvSpPr txBox="1"/>
          <p:nvPr/>
        </p:nvSpPr>
        <p:spPr>
          <a:xfrm>
            <a:off x="1418602" y="5264209"/>
            <a:ext cx="3059394"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Đàn có bốn dây</a:t>
            </a:r>
          </a:p>
        </p:txBody>
      </p:sp>
      <p:sp>
        <p:nvSpPr>
          <p:cNvPr id="6" name="Rounded Rectangle 5"/>
          <p:cNvSpPr/>
          <p:nvPr/>
        </p:nvSpPr>
        <p:spPr>
          <a:xfrm>
            <a:off x="7375899" y="3119215"/>
            <a:ext cx="2571406" cy="7520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Đàn nhị</a:t>
            </a:r>
          </a:p>
        </p:txBody>
      </p:sp>
      <p:sp>
        <p:nvSpPr>
          <p:cNvPr id="7" name="TextBox 6"/>
          <p:cNvSpPr txBox="1"/>
          <p:nvPr/>
        </p:nvSpPr>
        <p:spPr>
          <a:xfrm>
            <a:off x="7110101" y="4298534"/>
            <a:ext cx="36576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Nhạc cụ có một dây</a:t>
            </a:r>
          </a:p>
        </p:txBody>
      </p:sp>
      <p:sp>
        <p:nvSpPr>
          <p:cNvPr id="8" name="Rounded Rectangle 7"/>
          <p:cNvSpPr/>
          <p:nvPr/>
        </p:nvSpPr>
        <p:spPr>
          <a:xfrm>
            <a:off x="615297" y="357390"/>
            <a:ext cx="4913832" cy="813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CÁC LOẠI NHẠC CỤ</a:t>
            </a:r>
          </a:p>
        </p:txBody>
      </p:sp>
    </p:spTree>
    <p:extLst>
      <p:ext uri="{BB962C8B-B14F-4D97-AF65-F5344CB8AC3E}">
        <p14:creationId xmlns:p14="http://schemas.microsoft.com/office/powerpoint/2010/main" val="1776347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53" y="1495168"/>
            <a:ext cx="1417756" cy="2683726"/>
          </a:xfrm>
          <a:prstGeom prst="rect">
            <a:avLst/>
          </a:prstGeom>
        </p:spPr>
      </p:pic>
      <p:sp>
        <p:nvSpPr>
          <p:cNvPr id="3" name="Rounded Rectangle 2"/>
          <p:cNvSpPr/>
          <p:nvPr/>
        </p:nvSpPr>
        <p:spPr>
          <a:xfrm>
            <a:off x="2187723" y="3238856"/>
            <a:ext cx="2033899" cy="6494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Đàn tam</a:t>
            </a:r>
          </a:p>
        </p:txBody>
      </p:sp>
      <p:sp>
        <p:nvSpPr>
          <p:cNvPr id="4" name="Rounded Rectangle 3"/>
          <p:cNvSpPr/>
          <p:nvPr/>
        </p:nvSpPr>
        <p:spPr>
          <a:xfrm>
            <a:off x="615297" y="357390"/>
            <a:ext cx="4913832" cy="813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CÁC LOẠI NHẠC CỤ</a:t>
            </a:r>
          </a:p>
        </p:txBody>
      </p:sp>
      <p:pic>
        <p:nvPicPr>
          <p:cNvPr id="5" name="Picture 4"/>
          <p:cNvPicPr>
            <a:picLocks noChangeAspect="1"/>
          </p:cNvPicPr>
          <p:nvPr/>
        </p:nvPicPr>
        <p:blipFill>
          <a:blip r:embed="rId3"/>
          <a:stretch>
            <a:fillRect/>
          </a:stretch>
        </p:blipFill>
        <p:spPr>
          <a:xfrm>
            <a:off x="7020713" y="897057"/>
            <a:ext cx="3430794" cy="1606861"/>
          </a:xfrm>
          <a:prstGeom prst="rect">
            <a:avLst/>
          </a:prstGeom>
        </p:spPr>
      </p:pic>
      <p:sp>
        <p:nvSpPr>
          <p:cNvPr id="6" name="TextBox 5"/>
          <p:cNvSpPr txBox="1"/>
          <p:nvPr/>
        </p:nvSpPr>
        <p:spPr>
          <a:xfrm>
            <a:off x="1269131" y="4349809"/>
            <a:ext cx="3089224"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Đàn có ba dây</a:t>
            </a:r>
          </a:p>
        </p:txBody>
      </p:sp>
      <p:sp>
        <p:nvSpPr>
          <p:cNvPr id="7" name="Rounded Rectangle 6"/>
          <p:cNvSpPr/>
          <p:nvPr/>
        </p:nvSpPr>
        <p:spPr>
          <a:xfrm>
            <a:off x="7587240" y="2837031"/>
            <a:ext cx="2033899" cy="6494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Đàn bầu</a:t>
            </a:r>
          </a:p>
        </p:txBody>
      </p:sp>
      <p:sp>
        <p:nvSpPr>
          <p:cNvPr id="8" name="TextBox 7"/>
          <p:cNvSpPr txBox="1"/>
          <p:nvPr/>
        </p:nvSpPr>
        <p:spPr>
          <a:xfrm>
            <a:off x="7020713" y="3973794"/>
            <a:ext cx="432810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Nhạc cụ truyền thống có một dây</a:t>
            </a:r>
          </a:p>
        </p:txBody>
      </p:sp>
    </p:spTree>
    <p:extLst>
      <p:ext uri="{BB962C8B-B14F-4D97-AF65-F5344CB8AC3E}">
        <p14:creationId xmlns:p14="http://schemas.microsoft.com/office/powerpoint/2010/main" val="752685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2000"/>
                                        <p:tgtEl>
                                          <p:spTgt spid="8">
                                            <p:txEl>
                                              <p:pRg st="0" end="0"/>
                                            </p:txEl>
                                          </p:spTgt>
                                        </p:tgtEl>
                                      </p:cBhvr>
                                    </p:animEffect>
                                    <p:anim calcmode="lin" valueType="num">
                                      <p:cBhvr>
                                        <p:cTn id="40"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41"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4181" y="1835732"/>
            <a:ext cx="2310606" cy="1304762"/>
          </a:xfrm>
          <a:prstGeom prst="rect">
            <a:avLst/>
          </a:prstGeom>
        </p:spPr>
      </p:pic>
      <p:sp>
        <p:nvSpPr>
          <p:cNvPr id="3" name="Rounded Rectangle 2"/>
          <p:cNvSpPr/>
          <p:nvPr/>
        </p:nvSpPr>
        <p:spPr>
          <a:xfrm>
            <a:off x="615297" y="357390"/>
            <a:ext cx="4913832" cy="813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CÁC LOẠI NHẠC CỤ</a:t>
            </a:r>
          </a:p>
        </p:txBody>
      </p:sp>
      <p:sp>
        <p:nvSpPr>
          <p:cNvPr id="4" name="Rounded Rectangle 3"/>
          <p:cNvSpPr/>
          <p:nvPr/>
        </p:nvSpPr>
        <p:spPr>
          <a:xfrm>
            <a:off x="1959638" y="3625510"/>
            <a:ext cx="2225149" cy="8118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Cặp sanh</a:t>
            </a:r>
          </a:p>
        </p:txBody>
      </p:sp>
      <p:sp>
        <p:nvSpPr>
          <p:cNvPr id="5" name="TextBox 4"/>
          <p:cNvSpPr txBox="1"/>
          <p:nvPr/>
        </p:nvSpPr>
        <p:spPr>
          <a:xfrm>
            <a:off x="803306" y="4794190"/>
            <a:ext cx="4913832"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Nhạc khí làm bằng hai thỏi gỗ cứng, dung để điểm nhịp</a:t>
            </a:r>
          </a:p>
        </p:txBody>
      </p:sp>
      <p:pic>
        <p:nvPicPr>
          <p:cNvPr id="6" name="Picture 5"/>
          <p:cNvPicPr>
            <a:picLocks noChangeAspect="1"/>
          </p:cNvPicPr>
          <p:nvPr/>
        </p:nvPicPr>
        <p:blipFill>
          <a:blip r:embed="rId3"/>
          <a:stretch>
            <a:fillRect/>
          </a:stretch>
        </p:blipFill>
        <p:spPr>
          <a:xfrm>
            <a:off x="7189207" y="1239141"/>
            <a:ext cx="2342857" cy="1901354"/>
          </a:xfrm>
          <a:prstGeom prst="rect">
            <a:avLst/>
          </a:prstGeom>
        </p:spPr>
      </p:pic>
      <p:sp>
        <p:nvSpPr>
          <p:cNvPr id="7" name="Rounded Rectangle 6"/>
          <p:cNvSpPr/>
          <p:nvPr/>
        </p:nvSpPr>
        <p:spPr>
          <a:xfrm>
            <a:off x="7340837" y="3349951"/>
            <a:ext cx="2025354" cy="7691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Ca công</a:t>
            </a:r>
          </a:p>
        </p:txBody>
      </p:sp>
      <p:sp>
        <p:nvSpPr>
          <p:cNvPr id="8" name="TextBox 7"/>
          <p:cNvSpPr txBox="1"/>
          <p:nvPr/>
        </p:nvSpPr>
        <p:spPr>
          <a:xfrm>
            <a:off x="6571715" y="4683095"/>
            <a:ext cx="509329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Các nghệ sĩ biểu diễn ca Huế</a:t>
            </a:r>
          </a:p>
        </p:txBody>
      </p:sp>
    </p:spTree>
    <p:extLst>
      <p:ext uri="{BB962C8B-B14F-4D97-AF65-F5344CB8AC3E}">
        <p14:creationId xmlns:p14="http://schemas.microsoft.com/office/powerpoint/2010/main" val="3710571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ppt_w</p:attrName>
                                        </p:attrNameLst>
                                      </p:cBhvr>
                                      <p:tavLst>
                                        <p:tav tm="0" fmla="#ppt_w*sin(2.5*pi*$)">
                                          <p:val>
                                            <p:fltVal val="0"/>
                                          </p:val>
                                        </p:tav>
                                        <p:tav tm="100000">
                                          <p:val>
                                            <p:fltVal val="1"/>
                                          </p:val>
                                        </p:tav>
                                      </p:tavLst>
                                    </p:anim>
                                    <p:anim calcmode="lin" valueType="num">
                                      <p:cBhvr>
                                        <p:cTn id="4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0831" y="717848"/>
            <a:ext cx="8101412"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PHIẾU HỌC TẬP SỐ </a:t>
            </a:r>
            <a:r>
              <a:rPr lang="en-US" sz="3200">
                <a:latin typeface="Times New Roman" panose="02020603050405020304" pitchFamily="18" charset="0"/>
                <a:cs typeface="Times New Roman" panose="02020603050405020304" pitchFamily="18" charset="0"/>
              </a:rPr>
              <a:t>1</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TÌM HIỂU CHUNG</a:t>
            </a:r>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0281391"/>
              </p:ext>
            </p:extLst>
          </p:nvPr>
        </p:nvGraphicFramePr>
        <p:xfrm>
          <a:off x="384562" y="1665507"/>
          <a:ext cx="11434272" cy="4106418"/>
        </p:xfrm>
        <a:graphic>
          <a:graphicData uri="http://schemas.openxmlformats.org/drawingml/2006/table">
            <a:tbl>
              <a:tblPr firstRow="1" firstCol="1" bandRow="1">
                <a:tableStyleId>{5C22544A-7EE6-4342-B048-85BDC9FD1C3A}</a:tableStyleId>
              </a:tblPr>
              <a:tblGrid>
                <a:gridCol w="4947540">
                  <a:extLst>
                    <a:ext uri="{9D8B030D-6E8A-4147-A177-3AD203B41FA5}">
                      <a16:colId xmlns:a16="http://schemas.microsoft.com/office/drawing/2014/main" val="561147158"/>
                    </a:ext>
                  </a:extLst>
                </a:gridCol>
                <a:gridCol w="6486732">
                  <a:extLst>
                    <a:ext uri="{9D8B030D-6E8A-4147-A177-3AD203B41FA5}">
                      <a16:colId xmlns:a16="http://schemas.microsoft.com/office/drawing/2014/main" val="3463816891"/>
                    </a:ext>
                  </a:extLst>
                </a:gridCol>
              </a:tblGrid>
              <a:tr h="220345">
                <a:tc gridSpan="2">
                  <a:txBody>
                    <a:bodyPr/>
                    <a:lstStyle/>
                    <a:p>
                      <a:pPr algn="just">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Văn bản: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2383371289"/>
                  </a:ext>
                </a:extLst>
              </a:tr>
              <a:tr h="220345">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Kiểu văn bản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066522262"/>
                  </a:ext>
                </a:extLst>
              </a:tr>
              <a:tr h="220345">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Nhan đề văn bản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61065816"/>
                  </a:ext>
                </a:extLst>
              </a:tr>
              <a:tr h="220345">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Đối tượng chính của văn bản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23693055"/>
                  </a:ext>
                </a:extLst>
              </a:tr>
              <a:tr h="220345">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Mục đích của văn bản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02733263"/>
                  </a:ext>
                </a:extLst>
              </a:tr>
              <a:tr h="220345">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Bố cục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506887007"/>
                  </a:ext>
                </a:extLst>
              </a:tr>
              <a:tr h="220345">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Trình tự trình bày thông tin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10916293"/>
                  </a:ext>
                </a:extLst>
              </a:tr>
            </a:tbl>
          </a:graphicData>
        </a:graphic>
      </p:graphicFrame>
    </p:spTree>
    <p:extLst>
      <p:ext uri="{BB962C8B-B14F-4D97-AF65-F5344CB8AC3E}">
        <p14:creationId xmlns:p14="http://schemas.microsoft.com/office/powerpoint/2010/main" val="232744954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1227" y="3234652"/>
            <a:ext cx="4189545" cy="5837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Kiểu văn bản: Thông tin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ight Arrow 2"/>
          <p:cNvSpPr/>
          <p:nvPr/>
        </p:nvSpPr>
        <p:spPr>
          <a:xfrm>
            <a:off x="1866900" y="731520"/>
            <a:ext cx="8587740" cy="15621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VĂN BẢN “ CA HUẾ TRÊN SÔNG HƯƠNG”</a:t>
            </a:r>
          </a:p>
        </p:txBody>
      </p:sp>
    </p:spTree>
    <p:extLst>
      <p:ext uri="{BB962C8B-B14F-4D97-AF65-F5344CB8AC3E}">
        <p14:creationId xmlns:p14="http://schemas.microsoft.com/office/powerpoint/2010/main" val="2126819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020" y="2945092"/>
            <a:ext cx="927354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 Ca Huế: một thể loại âm nhạc cổ truyền của cố đô Huế, vừa thể hiện vẻ đẹp của thiên nhiên và con người xứ Huế.</a:t>
            </a:r>
          </a:p>
          <a:p>
            <a:r>
              <a:rPr lang="en-US" sz="3200">
                <a:latin typeface="Times New Roman" panose="02020603050405020304" pitchFamily="18" charset="0"/>
                <a:cs typeface="Times New Roman" panose="02020603050405020304" pitchFamily="18" charset="0"/>
              </a:rPr>
              <a:t>+ Sông Hương: không gian sinh thành, nuôi dưỡng và cũng là nơi diễn ra các hoạt động trình diễn ca Huế.</a:t>
            </a:r>
          </a:p>
        </p:txBody>
      </p:sp>
      <p:sp>
        <p:nvSpPr>
          <p:cNvPr id="3" name="Right Arrow 2"/>
          <p:cNvSpPr/>
          <p:nvPr/>
        </p:nvSpPr>
        <p:spPr>
          <a:xfrm>
            <a:off x="1836420" y="434340"/>
            <a:ext cx="8587740" cy="203454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NHAN ĐỀ VĂN BẢN </a:t>
            </a:r>
          </a:p>
          <a:p>
            <a:pPr algn="ctr"/>
            <a:r>
              <a:rPr lang="en-US" sz="3200">
                <a:latin typeface="Times New Roman" panose="02020603050405020304" pitchFamily="18" charset="0"/>
                <a:cs typeface="Times New Roman" panose="02020603050405020304" pitchFamily="18" charset="0"/>
              </a:rPr>
              <a:t>“ CA HUẾ TRÊN SÔNG HƯƠNG”</a:t>
            </a:r>
          </a:p>
        </p:txBody>
      </p:sp>
    </p:spTree>
    <p:extLst>
      <p:ext uri="{BB962C8B-B14F-4D97-AF65-F5344CB8AC3E}">
        <p14:creationId xmlns:p14="http://schemas.microsoft.com/office/powerpoint/2010/main" val="919955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1" y="3234652"/>
            <a:ext cx="4343400"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a:solidFill>
                  <a:srgbClr val="FF0000"/>
                </a:solidFill>
                <a:latin typeface="Times New Roman" panose="02020603050405020304" pitchFamily="18" charset="0"/>
                <a:cs typeface="Times New Roman" panose="02020603050405020304" pitchFamily="18" charset="0"/>
              </a:rPr>
              <a:t>Đối tượng chính của văn bản</a:t>
            </a:r>
            <a:r>
              <a:rPr lang="en-US" sz="3200">
                <a:latin typeface="Times New Roman" panose="02020603050405020304" pitchFamily="18" charset="0"/>
                <a:cs typeface="Times New Roman" panose="02020603050405020304" pitchFamily="18" charset="0"/>
              </a:rPr>
              <a:t>: ca Huế- một loại hình âm nhạc cổ truyền của đất cố đô.</a:t>
            </a:r>
          </a:p>
        </p:txBody>
      </p:sp>
      <p:sp>
        <p:nvSpPr>
          <p:cNvPr id="3" name="Right Arrow 2"/>
          <p:cNvSpPr/>
          <p:nvPr/>
        </p:nvSpPr>
        <p:spPr>
          <a:xfrm>
            <a:off x="1866900" y="731520"/>
            <a:ext cx="8587740" cy="15621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VĂN BẢN “ CA HUẾ TRÊN SÔNG HƯƠNG”</a:t>
            </a:r>
          </a:p>
        </p:txBody>
      </p:sp>
      <p:sp>
        <p:nvSpPr>
          <p:cNvPr id="4" name="Rectangle 3"/>
          <p:cNvSpPr/>
          <p:nvPr/>
        </p:nvSpPr>
        <p:spPr>
          <a:xfrm>
            <a:off x="6454141" y="3348952"/>
            <a:ext cx="483870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a:solidFill>
                  <a:srgbClr val="FF0000"/>
                </a:solidFill>
                <a:latin typeface="Times New Roman" panose="02020603050405020304" pitchFamily="18" charset="0"/>
                <a:cs typeface="Times New Roman" panose="02020603050405020304" pitchFamily="18" charset="0"/>
              </a:rPr>
              <a:t>Mục đích của văn bản</a:t>
            </a:r>
            <a:r>
              <a:rPr lang="en-US" sz="3200">
                <a:latin typeface="Times New Roman" panose="02020603050405020304" pitchFamily="18" charset="0"/>
                <a:cs typeface="Times New Roman" panose="02020603050405020304" pitchFamily="18" charset="0"/>
              </a:rPr>
              <a:t>: giới thiệu những thông tin và những nét độc đáo, thú vị trong nghệ thuật biểu diễn ca Huế</a:t>
            </a:r>
          </a:p>
        </p:txBody>
      </p:sp>
    </p:spTree>
    <p:extLst>
      <p:ext uri="{BB962C8B-B14F-4D97-AF65-F5344CB8AC3E}">
        <p14:creationId xmlns:p14="http://schemas.microsoft.com/office/powerpoint/2010/main" val="1287403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911436" y="946265"/>
            <a:ext cx="2552008"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2258291" y="2026920"/>
            <a:ext cx="3682537" cy="32994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Phần 1: Từ đầu đến “lí hoài nam”- giới thiệu chung về các điệu hò xứ Huế</a:t>
            </a:r>
          </a:p>
        </p:txBody>
      </p:sp>
      <p:sp>
        <p:nvSpPr>
          <p:cNvPr id="5" name="Rounded Rectangle 4"/>
          <p:cNvSpPr/>
          <p:nvPr/>
        </p:nvSpPr>
        <p:spPr>
          <a:xfrm>
            <a:off x="6531725" y="2095500"/>
            <a:ext cx="3724102" cy="33832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Phần 2: Còn lại: giới thiệu thông tin chi tiết về một buổi biểu diễn ca Huế trên sông Hương.</a:t>
            </a:r>
          </a:p>
        </p:txBody>
      </p:sp>
    </p:spTree>
    <p:extLst>
      <p:ext uri="{BB962C8B-B14F-4D97-AF65-F5344CB8AC3E}">
        <p14:creationId xmlns:p14="http://schemas.microsoft.com/office/powerpoint/2010/main" val="988298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dan tr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2819400" cy="32766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 Box 6"/>
          <p:cNvSpPr txBox="1">
            <a:spLocks noChangeArrowheads="1"/>
          </p:cNvSpPr>
          <p:nvPr/>
        </p:nvSpPr>
        <p:spPr bwMode="auto">
          <a:xfrm>
            <a:off x="1524000" y="101600"/>
            <a:ext cx="210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FF3399"/>
                </a:solidFill>
                <a:latin typeface=".VnTime" panose="020B7200000000000000" pitchFamily="34" charset="0"/>
              </a:rPr>
              <a:t>    </a:t>
            </a:r>
            <a:r>
              <a:rPr lang="en-US" altLang="en-US" sz="2400" b="1">
                <a:solidFill>
                  <a:srgbClr val="0000FF"/>
                </a:solidFill>
                <a:latin typeface="Times New Roman" panose="02020603050405020304" pitchFamily="18" charset="0"/>
              </a:rPr>
              <a:t>Đ</a:t>
            </a:r>
            <a:r>
              <a:rPr lang="en-US" altLang="en-US" sz="2400" b="1">
                <a:solidFill>
                  <a:srgbClr val="0000FF"/>
                </a:solidFill>
                <a:latin typeface=".VnTime" panose="020B7200000000000000" pitchFamily="34" charset="0"/>
              </a:rPr>
              <a:t>µn tranh</a:t>
            </a:r>
          </a:p>
        </p:txBody>
      </p:sp>
      <p:pic>
        <p:nvPicPr>
          <p:cNvPr id="24580" name="Picture 3" descr="ngu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2971800" cy="32766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581" name="TextBox 7"/>
          <p:cNvSpPr txBox="1">
            <a:spLocks noChangeArrowheads="1"/>
          </p:cNvSpPr>
          <p:nvPr/>
        </p:nvSpPr>
        <p:spPr bwMode="auto">
          <a:xfrm>
            <a:off x="4572000" y="152401"/>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Đàn nguyệt</a:t>
            </a:r>
            <a:endParaRPr lang="vi-VN" altLang="en-US" sz="2400" b="1">
              <a:solidFill>
                <a:srgbClr val="0000FF"/>
              </a:solidFill>
              <a:latin typeface="Times New Roman" panose="02020603050405020304" pitchFamily="18" charset="0"/>
            </a:endParaRPr>
          </a:p>
        </p:txBody>
      </p:sp>
      <p:pic>
        <p:nvPicPr>
          <p:cNvPr id="24582" name="Picture 12" descr="ty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0"/>
            <a:ext cx="3200400" cy="32766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Box 9"/>
          <p:cNvSpPr txBox="1">
            <a:spLocks noChangeArrowheads="1"/>
          </p:cNvSpPr>
          <p:nvPr/>
        </p:nvSpPr>
        <p:spPr bwMode="auto">
          <a:xfrm>
            <a:off x="7620000" y="228601"/>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Đàn tì bà</a:t>
            </a:r>
            <a:endParaRPr lang="vi-VN" altLang="en-US" sz="2400" b="1">
              <a:solidFill>
                <a:srgbClr val="0000FF"/>
              </a:solidFill>
              <a:latin typeface="Times New Roman" panose="02020603050405020304" pitchFamily="18" charset="0"/>
            </a:endParaRPr>
          </a:p>
        </p:txBody>
      </p:sp>
      <p:pic>
        <p:nvPicPr>
          <p:cNvPr id="24584" name="Picture 4" descr="Kết quả hình ảnh cho sáo khèn của dân tộc m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2766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11"/>
          <p:cNvSpPr txBox="1">
            <a:spLocks noChangeArrowheads="1"/>
          </p:cNvSpPr>
          <p:nvPr/>
        </p:nvSpPr>
        <p:spPr bwMode="auto">
          <a:xfrm>
            <a:off x="6781800" y="3352801"/>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Sáo</a:t>
            </a:r>
            <a:endParaRPr lang="vi-VN" altLang="en-US" sz="2400" b="1">
              <a:solidFill>
                <a:srgbClr val="0000FF"/>
              </a:solidFill>
              <a:latin typeface="Times New Roman" panose="02020603050405020304" pitchFamily="18" charset="0"/>
            </a:endParaRPr>
          </a:p>
        </p:txBody>
      </p:sp>
      <p:grpSp>
        <p:nvGrpSpPr>
          <p:cNvPr id="24586" name="Group 19"/>
          <p:cNvGrpSpPr>
            <a:grpSpLocks/>
          </p:cNvGrpSpPr>
          <p:nvPr/>
        </p:nvGrpSpPr>
        <p:grpSpPr bwMode="auto">
          <a:xfrm>
            <a:off x="1524000" y="3276600"/>
            <a:ext cx="3011488" cy="3581400"/>
            <a:chOff x="1776" y="2276"/>
            <a:chExt cx="2047" cy="1406"/>
          </a:xfrm>
        </p:grpSpPr>
        <p:pic>
          <p:nvPicPr>
            <p:cNvPr id="24602" name="Picture 11" descr="t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 y="2276"/>
              <a:ext cx="1968" cy="1406"/>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603" name="Text Box 13"/>
            <p:cNvSpPr txBox="1">
              <a:spLocks noChangeArrowheads="1"/>
            </p:cNvSpPr>
            <p:nvPr/>
          </p:nvSpPr>
          <p:spPr bwMode="auto">
            <a:xfrm>
              <a:off x="2575" y="2373"/>
              <a:ext cx="124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0000FF"/>
                  </a:solidFill>
                  <a:latin typeface="Times New Roman" panose="02020603050405020304" pitchFamily="18" charset="0"/>
                </a:rPr>
                <a:t>Đ</a:t>
              </a:r>
              <a:r>
                <a:rPr lang="en-US" altLang="en-US" sz="2800" b="1">
                  <a:solidFill>
                    <a:srgbClr val="0000FF"/>
                  </a:solidFill>
                  <a:latin typeface=".VnTime" panose="020B7200000000000000" pitchFamily="34" charset="0"/>
                </a:rPr>
                <a:t>µn tam</a:t>
              </a:r>
            </a:p>
          </p:txBody>
        </p:sp>
      </p:grpSp>
      <p:grpSp>
        <p:nvGrpSpPr>
          <p:cNvPr id="24587" name="Group 16"/>
          <p:cNvGrpSpPr>
            <a:grpSpLocks/>
          </p:cNvGrpSpPr>
          <p:nvPr/>
        </p:nvGrpSpPr>
        <p:grpSpPr bwMode="auto">
          <a:xfrm>
            <a:off x="4419600" y="3200400"/>
            <a:ext cx="2286000" cy="2209800"/>
            <a:chOff x="1872" y="192"/>
            <a:chExt cx="1937" cy="1392"/>
          </a:xfrm>
        </p:grpSpPr>
        <p:pic>
          <p:nvPicPr>
            <p:cNvPr id="24600" name="Picture 7" descr="Song Lo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2" y="240"/>
              <a:ext cx="1872" cy="1344"/>
            </a:xfrm>
            <a:prstGeom prst="rect">
              <a:avLst/>
            </a:prstGeom>
            <a:solidFill>
              <a:srgbClr val="66FFCC"/>
            </a:solidFill>
            <a:ln w="19050">
              <a:solidFill>
                <a:schemeClr val="accent2"/>
              </a:solidFill>
              <a:miter lim="800000"/>
              <a:headEnd/>
              <a:tailEnd/>
            </a:ln>
          </p:spPr>
        </p:pic>
        <p:sp>
          <p:nvSpPr>
            <p:cNvPr id="24601" name="Text Box 8"/>
            <p:cNvSpPr txBox="1">
              <a:spLocks noChangeArrowheads="1"/>
            </p:cNvSpPr>
            <p:nvPr/>
          </p:nvSpPr>
          <p:spPr bwMode="auto">
            <a:xfrm>
              <a:off x="2518" y="192"/>
              <a:ext cx="12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0000FF"/>
                  </a:solidFill>
                  <a:latin typeface=".VnTime" panose="020B7200000000000000" pitchFamily="34" charset="0"/>
                </a:rPr>
                <a:t>CÆp sanh</a:t>
              </a:r>
            </a:p>
          </p:txBody>
        </p:sp>
      </p:grpSp>
      <p:pic>
        <p:nvPicPr>
          <p:cNvPr id="24588" name="Picture 18" descr="Kết quả hình ảnh cho hình ảnh đàn bầ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5410201"/>
            <a:ext cx="38862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AutoShape 20" descr="Kết quả hình ảnh cho hình ảnh đàn nhị"/>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endParaRPr>
          </a:p>
        </p:txBody>
      </p:sp>
      <p:pic>
        <p:nvPicPr>
          <p:cNvPr id="24590" name="Picture 22" descr="Kết quả hình ảnh cho hình ảnh đàn nhị"/>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0" y="3276600"/>
            <a:ext cx="2286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Box 19"/>
          <p:cNvSpPr txBox="1">
            <a:spLocks noChangeArrowheads="1"/>
          </p:cNvSpPr>
          <p:nvPr/>
        </p:nvSpPr>
        <p:spPr bwMode="auto">
          <a:xfrm>
            <a:off x="8458200" y="6172201"/>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rPr>
              <a:t>Nhị</a:t>
            </a:r>
            <a:endParaRPr lang="vi-VN" altLang="en-US" sz="2800" b="1">
              <a:solidFill>
                <a:srgbClr val="0000FF"/>
              </a:solidFill>
              <a:latin typeface="Times New Roman" panose="02020603050405020304" pitchFamily="18" charset="0"/>
            </a:endParaRPr>
          </a:p>
        </p:txBody>
      </p:sp>
      <p:cxnSp>
        <p:nvCxnSpPr>
          <p:cNvPr id="22" name="Straight Connector 21"/>
          <p:cNvCxnSpPr/>
          <p:nvPr/>
        </p:nvCxnSpPr>
        <p:spPr>
          <a:xfrm rot="5400000">
            <a:off x="5799932" y="1639095"/>
            <a:ext cx="3276600"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69963" y="3408363"/>
            <a:ext cx="6858000" cy="412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563394" y="4342606"/>
            <a:ext cx="21336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592094" y="5066506"/>
            <a:ext cx="35814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19600" y="5410200"/>
            <a:ext cx="39624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877301" y="5067301"/>
            <a:ext cx="3581400" cy="31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3276600"/>
            <a:ext cx="914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599" name="TextBox 37"/>
          <p:cNvSpPr txBox="1">
            <a:spLocks noChangeArrowheads="1"/>
          </p:cNvSpPr>
          <p:nvPr/>
        </p:nvSpPr>
        <p:spPr bwMode="auto">
          <a:xfrm>
            <a:off x="6615114" y="5681664"/>
            <a:ext cx="175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rPr>
              <a:t>Đàn bầu</a:t>
            </a:r>
            <a:endParaRPr lang="vi-VN" altLang="en-US" sz="2800" b="1">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8383160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360" y="2945092"/>
            <a:ext cx="1077468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a:solidFill>
                  <a:srgbClr val="FF0000"/>
                </a:solidFill>
                <a:latin typeface="Times New Roman" panose="02020603050405020304" pitchFamily="18" charset="0"/>
                <a:cs typeface="Times New Roman" panose="02020603050405020304" pitchFamily="18" charset="0"/>
              </a:rPr>
              <a:t>+ Đêm xuống: </a:t>
            </a:r>
            <a:r>
              <a:rPr lang="en-US" sz="3200">
                <a:latin typeface="Times New Roman" panose="02020603050405020304" pitchFamily="18" charset="0"/>
                <a:cs typeface="Times New Roman" panose="02020603050405020304" pitchFamily="18" charset="0"/>
              </a:rPr>
              <a:t>du khách được lên thuyền rồng, nhìn thấy dàn nhạc cụ cùng những ca công của đêm nhạc. </a:t>
            </a:r>
          </a:p>
          <a:p>
            <a:r>
              <a:rPr lang="en-US" sz="3200">
                <a:solidFill>
                  <a:srgbClr val="FF0000"/>
                </a:solidFill>
                <a:latin typeface="Times New Roman" panose="02020603050405020304" pitchFamily="18" charset="0"/>
                <a:cs typeface="Times New Roman" panose="02020603050405020304" pitchFamily="18" charset="0"/>
              </a:rPr>
              <a:t>+ Khi trăng lên: </a:t>
            </a:r>
            <a:r>
              <a:rPr lang="en-US" sz="3200">
                <a:latin typeface="Times New Roman" panose="02020603050405020304" pitchFamily="18" charset="0"/>
                <a:cs typeface="Times New Roman" panose="02020603050405020304" pitchFamily="18" charset="0"/>
              </a:rPr>
              <a:t>dàn nhạc bắt đầu biểu diễn.</a:t>
            </a:r>
          </a:p>
          <a:p>
            <a:r>
              <a:rPr lang="en-US" sz="3200">
                <a:solidFill>
                  <a:srgbClr val="FF0000"/>
                </a:solidFill>
                <a:latin typeface="Times New Roman" panose="02020603050405020304" pitchFamily="18" charset="0"/>
                <a:cs typeface="Times New Roman" panose="02020603050405020304" pitchFamily="18" charset="0"/>
              </a:rPr>
              <a:t>+  Đêm đã về khuya</a:t>
            </a:r>
            <a:r>
              <a:rPr lang="en-US" sz="3200">
                <a:latin typeface="Times New Roman" panose="02020603050405020304" pitchFamily="18" charset="0"/>
                <a:cs typeface="Times New Roman" panose="02020603050405020304" pitchFamily="18" charset="0"/>
              </a:rPr>
              <a:t>: các ca Nhi cất lên tiếng hát.</a:t>
            </a:r>
          </a:p>
          <a:p>
            <a:r>
              <a:rPr lang="en-US" sz="3200">
                <a:solidFill>
                  <a:srgbClr val="FF0000"/>
                </a:solidFill>
                <a:latin typeface="Times New Roman" panose="02020603050405020304" pitchFamily="18" charset="0"/>
                <a:cs typeface="Times New Roman" panose="02020603050405020304" pitchFamily="18" charset="0"/>
              </a:rPr>
              <a:t>+  Khi trời dần sáng</a:t>
            </a:r>
            <a:r>
              <a:rPr lang="en-US" sz="3200">
                <a:latin typeface="Times New Roman" panose="02020603050405020304" pitchFamily="18" charset="0"/>
                <a:cs typeface="Times New Roman" panose="02020603050405020304" pitchFamily="18" charset="0"/>
              </a:rPr>
              <a:t>: khoang thuyền vẫn đầy ắp lời ca tiếng nhạc</a:t>
            </a:r>
          </a:p>
        </p:txBody>
      </p:sp>
      <p:sp>
        <p:nvSpPr>
          <p:cNvPr id="3" name="Right Arrow 2"/>
          <p:cNvSpPr/>
          <p:nvPr/>
        </p:nvSpPr>
        <p:spPr>
          <a:xfrm>
            <a:off x="1836420" y="434340"/>
            <a:ext cx="8587740" cy="23164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 </a:t>
            </a:r>
            <a:r>
              <a:rPr lang="en-US" sz="3200">
                <a:solidFill>
                  <a:schemeClr val="tx1"/>
                </a:solidFill>
                <a:latin typeface="Times New Roman" panose="02020603050405020304" pitchFamily="18" charset="0"/>
                <a:cs typeface="Times New Roman" panose="02020603050405020304" pitchFamily="18" charset="0"/>
              </a:rPr>
              <a:t>Trình tự trình bày thông tin theo tiến trình thời gian của một cuộc thưởng thức ca Huế: </a:t>
            </a:r>
          </a:p>
        </p:txBody>
      </p:sp>
    </p:spTree>
    <p:extLst>
      <p:ext uri="{BB962C8B-B14F-4D97-AF65-F5344CB8AC3E}">
        <p14:creationId xmlns:p14="http://schemas.microsoft.com/office/powerpoint/2010/main" val="2374730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3</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CA HUẾ TRÊN SÔNG HƯƠNG ( HÀ ÁNH MINH)</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6510846"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2567" y="1410056"/>
            <a:ext cx="5938279" cy="255454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a:latin typeface="Times New Roman" panose="02020603050405020304" pitchFamily="18" charset="0"/>
                <a:cs typeface="Times New Roman" panose="02020603050405020304" pitchFamily="18" charset="0"/>
              </a:rPr>
              <a:t>1. Giới thiệu chung về các điệu hò xứ Huế</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376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609" y="2493744"/>
            <a:ext cx="9990033" cy="325396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1+2:</a:t>
            </a:r>
            <a:r>
              <a:rPr lang="en-US" sz="32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đoạn văn đầu tiên của văn bản, các điệu hò nào của xứ Huế đã được nhắc đến? Những điệu hò này có đặc điểm gì? Chúng gắn bó ra sao với cuộc sống của con người?</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3+4 :</a:t>
            </a:r>
            <a:r>
              <a:rPr lang="en-US" sz="32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Em nhận xét gì về cách mở  đầu văn bản thông tin của tác giả?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ight Arrow 2"/>
          <p:cNvSpPr/>
          <p:nvPr/>
        </p:nvSpPr>
        <p:spPr>
          <a:xfrm>
            <a:off x="3794332" y="1034041"/>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0"/>
              </a:spcAft>
            </a:pPr>
            <a:r>
              <a:rPr lang="vi-VN" sz="28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a:t>
            </a:r>
            <a:r>
              <a:rPr lang="vi-VN" sz="28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HIẾU HỌC TẬP </a:t>
            </a:r>
            <a:r>
              <a:rPr lang="en-US" sz="28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 2: </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0234" y="68020"/>
            <a:ext cx="1417756" cy="2683726"/>
          </a:xfrm>
          <a:prstGeom prst="rect">
            <a:avLst/>
          </a:prstGeom>
        </p:spPr>
      </p:pic>
    </p:spTree>
    <p:extLst>
      <p:ext uri="{BB962C8B-B14F-4D97-AF65-F5344CB8AC3E}">
        <p14:creationId xmlns:p14="http://schemas.microsoft.com/office/powerpoint/2010/main" val="130484137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360" y="2945092"/>
            <a:ext cx="10774680"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Các điệu hò rất quen thuộc, gắn liền với các hoạt động sinh hoạt, lao động sản xuất thường ngày của người dân Huế</a:t>
            </a:r>
            <a:r>
              <a:rPr lang="en-US" sz="3200">
                <a:latin typeface="Times New Roman" panose="02020603050405020304" pitchFamily="18" charset="0"/>
                <a:cs typeface="Times New Roman" panose="02020603050405020304" pitchFamily="18" charset="0"/>
              </a:rPr>
              <a:t>: hò khi đánh cá, cấy cày, gặt hái, trồng cây, chăn tằm.... </a:t>
            </a:r>
          </a:p>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Nội dung các câu hò: </a:t>
            </a:r>
            <a:r>
              <a:rPr lang="en-US" sz="3200">
                <a:latin typeface="Times New Roman" panose="02020603050405020304" pitchFamily="18" charset="0"/>
                <a:cs typeface="Times New Roman" panose="02020603050405020304" pitchFamily="18" charset="0"/>
              </a:rPr>
              <a:t>gửi gắm một ý tình trọn vẹn, thể hiện lòng khao khát, nỗi mong chờ hoài vọng thiết tha của tâm hồn người dân xứ Huế.</a:t>
            </a:r>
          </a:p>
        </p:txBody>
      </p:sp>
      <p:sp>
        <p:nvSpPr>
          <p:cNvPr id="3" name="Right Arrow 2"/>
          <p:cNvSpPr/>
          <p:nvPr/>
        </p:nvSpPr>
        <p:spPr>
          <a:xfrm>
            <a:off x="1836419" y="434340"/>
            <a:ext cx="9589307" cy="23164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 </a:t>
            </a:r>
            <a:r>
              <a:rPr lang="en-US" sz="3200">
                <a:latin typeface="Times New Roman" panose="02020603050405020304" pitchFamily="18" charset="0"/>
                <a:cs typeface="Times New Roman" panose="02020603050405020304" pitchFamily="18" charset="0"/>
              </a:rPr>
              <a:t>GIỚI THIỆU CHUNG VỀ CÁC ĐIỆU HÒ XỨ HUẾ</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105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04" y="2581604"/>
            <a:ext cx="1077468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Ca từ trong các câu hò Huế: </a:t>
            </a:r>
            <a:r>
              <a:rPr lang="en-US" sz="2800">
                <a:latin typeface="Times New Roman" panose="02020603050405020304" pitchFamily="18" charset="0"/>
                <a:cs typeface="Times New Roman" panose="02020603050405020304" pitchFamily="18" charset="0"/>
              </a:rPr>
              <a:t>tài ba, phong phú và mang đậm màu sắc địa phương xứ Huế.</a:t>
            </a:r>
          </a:p>
          <a:p>
            <a:r>
              <a:rPr lang="en-US" sz="2800" b="1">
                <a:solidFill>
                  <a:srgbClr val="FF0000"/>
                </a:solidFill>
                <a:latin typeface="Times New Roman" panose="02020603050405020304" pitchFamily="18" charset="0"/>
                <a:cs typeface="Times New Roman" panose="02020603050405020304" pitchFamily="18" charset="0"/>
              </a:rPr>
              <a:t>- Các làn điệu: </a:t>
            </a:r>
            <a:r>
              <a:rPr lang="en-US" sz="2800">
                <a:latin typeface="Times New Roman" panose="02020603050405020304" pitchFamily="18" charset="0"/>
                <a:cs typeface="Times New Roman" panose="02020603050405020304" pitchFamily="18" charset="0"/>
              </a:rPr>
              <a:t>tác giả liệt kê hàng loạt các câu hò, điệu lí cho thấy các làn điệu hò Huế không chỉ nhiều về số lượng, còn đa dạng phong phú về sắc thái, tình cảm( có điệu buồn bã, có điệu náo bức nồng hậu tình người)</a:t>
            </a:r>
          </a:p>
        </p:txBody>
      </p:sp>
      <p:sp>
        <p:nvSpPr>
          <p:cNvPr id="3" name="Right Arrow 2"/>
          <p:cNvSpPr/>
          <p:nvPr/>
        </p:nvSpPr>
        <p:spPr>
          <a:xfrm>
            <a:off x="1588591" y="177966"/>
            <a:ext cx="9589307" cy="23164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 </a:t>
            </a:r>
            <a:r>
              <a:rPr lang="en-US" sz="3200">
                <a:latin typeface="Times New Roman" panose="02020603050405020304" pitchFamily="18" charset="0"/>
                <a:cs typeface="Times New Roman" panose="02020603050405020304" pitchFamily="18" charset="0"/>
              </a:rPr>
              <a:t>GIỚI THIỆU CHUNG VỀ CÁC ĐIỆU HÒ XỨ HUẾ</a:t>
            </a:r>
            <a:endParaRPr lang="en-US">
              <a:latin typeface="Times New Roman" panose="02020603050405020304" pitchFamily="18" charset="0"/>
              <a:cs typeface="Times New Roman" panose="02020603050405020304" pitchFamily="18" charset="0"/>
            </a:endParaRPr>
          </a:p>
        </p:txBody>
      </p:sp>
      <p:sp>
        <p:nvSpPr>
          <p:cNvPr id="4" name="Right Arrow 3"/>
          <p:cNvSpPr/>
          <p:nvPr/>
        </p:nvSpPr>
        <p:spPr>
          <a:xfrm>
            <a:off x="307650" y="4924075"/>
            <a:ext cx="7691215" cy="2102265"/>
          </a:xfrm>
          <a:prstGeom prst="rightArrow">
            <a:avLst/>
          </a:prstGeom>
          <a:solidFill>
            <a:srgbClr val="92D050"/>
          </a:solidFill>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=&gt; Các làn điệu hò xứ Huế vô cùng đa dạng, phong phú.</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976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360" y="2945092"/>
            <a:ext cx="10774680"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Các điệu hò rất quen thuộc, gắn liền với các hoạt động sinh hoạt, lao động sản xuất thường ngày của người dân Huế</a:t>
            </a:r>
            <a:r>
              <a:rPr lang="en-US" sz="3200">
                <a:latin typeface="Times New Roman" panose="02020603050405020304" pitchFamily="18" charset="0"/>
                <a:cs typeface="Times New Roman" panose="02020603050405020304" pitchFamily="18" charset="0"/>
              </a:rPr>
              <a:t>: hò khi đánh cá, cấy cày, gặt hái, trồng cây, chăn tằm.... </a:t>
            </a:r>
          </a:p>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Nội dung các câu hò: </a:t>
            </a:r>
            <a:r>
              <a:rPr lang="en-US" sz="3200">
                <a:latin typeface="Times New Roman" panose="02020603050405020304" pitchFamily="18" charset="0"/>
                <a:cs typeface="Times New Roman" panose="02020603050405020304" pitchFamily="18" charset="0"/>
              </a:rPr>
              <a:t>gửi gắm một ý tình trọn vẹn, thể hiện lòng khao khát, nỗi mong chờ hoài vọng thiết tha của tâm hồn người dân xứ Huế.</a:t>
            </a:r>
          </a:p>
        </p:txBody>
      </p:sp>
      <p:sp>
        <p:nvSpPr>
          <p:cNvPr id="3" name="Right Arrow 2"/>
          <p:cNvSpPr/>
          <p:nvPr/>
        </p:nvSpPr>
        <p:spPr>
          <a:xfrm>
            <a:off x="1836419" y="434340"/>
            <a:ext cx="9589307" cy="23164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 </a:t>
            </a:r>
            <a:r>
              <a:rPr lang="en-US" sz="3200">
                <a:latin typeface="Times New Roman" panose="02020603050405020304" pitchFamily="18" charset="0"/>
                <a:cs typeface="Times New Roman" panose="02020603050405020304" pitchFamily="18" charset="0"/>
              </a:rPr>
              <a:t>GIỚI THIỆU CHUNG VỀ CÁC ĐIỆU HÒ XỨ HUẾ</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2550" y="0"/>
            <a:ext cx="1281870" cy="2540613"/>
          </a:xfrm>
          <a:prstGeom prst="rect">
            <a:avLst/>
          </a:prstGeom>
        </p:spPr>
      </p:pic>
    </p:spTree>
    <p:extLst>
      <p:ext uri="{BB962C8B-B14F-4D97-AF65-F5344CB8AC3E}">
        <p14:creationId xmlns:p14="http://schemas.microsoft.com/office/powerpoint/2010/main" val="2589687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024" y="2449435"/>
            <a:ext cx="11322750"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Tác giả cho thấy các làn điệu hò xứ Huế được hình thành, nuôi dưỡng từ cuộc sống, sinh hoạt, lao động của người dân xứ Huế.</a:t>
            </a:r>
          </a:p>
          <a:p>
            <a:r>
              <a:rPr lang="en-US" sz="3200">
                <a:latin typeface="Times New Roman" panose="02020603050405020304" pitchFamily="18" charset="0"/>
                <a:cs typeface="Times New Roman" panose="02020603050405020304" pitchFamily="18" charset="0"/>
              </a:rPr>
              <a:t>+  Những làn điệu hò này đa dạng, phong phú, sâu sắc, phản ánh sống động cuộc sống và tâm hồn, tiếng nói và cả tiếng lòng của người xứ Huế. </a:t>
            </a:r>
          </a:p>
          <a:p>
            <a:r>
              <a:rPr lang="en-US" sz="3200">
                <a:latin typeface="Times New Roman" panose="02020603050405020304" pitchFamily="18" charset="0"/>
                <a:cs typeface="Times New Roman" panose="02020603050405020304" pitchFamily="18" charset="0"/>
              </a:rPr>
              <a:t>+ Tác giả mở đầu văn bản bằng cách cung cấp thông tin về các điệu hò truyền thống của người Huế. Những điệu hò dân gian là một phần quan trọng để tạo nên ca Huế</a:t>
            </a:r>
          </a:p>
        </p:txBody>
      </p:sp>
      <p:sp>
        <p:nvSpPr>
          <p:cNvPr id="3" name="Right Arrow 2"/>
          <p:cNvSpPr/>
          <p:nvPr/>
        </p:nvSpPr>
        <p:spPr>
          <a:xfrm>
            <a:off x="3460121" y="426373"/>
            <a:ext cx="4872030" cy="153061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 </a:t>
            </a:r>
            <a:r>
              <a:rPr lang="en-US" sz="3200">
                <a:latin typeface="Times New Roman" panose="02020603050405020304" pitchFamily="18" charset="0"/>
                <a:cs typeface="Times New Roman" panose="02020603050405020304" pitchFamily="18" charset="0"/>
              </a:rPr>
              <a:t>NHẬN XÉT CHUNG</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2550" y="1"/>
            <a:ext cx="1281870" cy="2068082"/>
          </a:xfrm>
          <a:prstGeom prst="rect">
            <a:avLst/>
          </a:prstGeom>
        </p:spPr>
      </p:pic>
    </p:spTree>
    <p:extLst>
      <p:ext uri="{BB962C8B-B14F-4D97-AF65-F5344CB8AC3E}">
        <p14:creationId xmlns:p14="http://schemas.microsoft.com/office/powerpoint/2010/main" val="1082506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3</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CA HUẾ TRÊN SÔNG HƯƠNG ( HÀ ÁNH MINH)</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6510846"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2567" y="1410056"/>
            <a:ext cx="5938279" cy="304698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a:latin typeface="Times New Roman" panose="02020603050405020304" pitchFamily="18" charset="0"/>
                <a:cs typeface="Times New Roman" panose="02020603050405020304" pitchFamily="18" charset="0"/>
              </a:rPr>
              <a:t>1. Giới thiệu chung về các điệu hò xứ Huế</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Giới thiệu thông tin chi tiết về ca Huế</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776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316" y="2912488"/>
            <a:ext cx="10938617"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Đọc phần còn lại của văn bản và tìm các thông tin về ca Huế theo gợi ý sau: </a:t>
            </a:r>
          </a:p>
          <a:p>
            <a:r>
              <a:rPr lang="en-US" sz="3200" b="1">
                <a:latin typeface="Times New Roman" panose="02020603050405020304" pitchFamily="18" charset="0"/>
                <a:cs typeface="Times New Roman" panose="02020603050405020304" pitchFamily="18" charset="0"/>
              </a:rPr>
              <a:t>Nhóm 1</a:t>
            </a:r>
            <a:r>
              <a:rPr lang="en-US" sz="3200">
                <a:latin typeface="Times New Roman" panose="02020603050405020304" pitchFamily="18" charset="0"/>
                <a:cs typeface="Times New Roman" panose="02020603050405020304" pitchFamily="18" charset="0"/>
              </a:rPr>
              <a:t>: thời gian, không gian biểu diễn ca Huế. </a:t>
            </a:r>
          </a:p>
          <a:p>
            <a:r>
              <a:rPr lang="en-US" sz="3200" b="1">
                <a:latin typeface="Times New Roman" panose="02020603050405020304" pitchFamily="18" charset="0"/>
                <a:cs typeface="Times New Roman" panose="02020603050405020304" pitchFamily="18" charset="0"/>
              </a:rPr>
              <a:t>Nhóm 2: </a:t>
            </a:r>
            <a:r>
              <a:rPr lang="en-US" sz="3200">
                <a:latin typeface="Times New Roman" panose="02020603050405020304" pitchFamily="18" charset="0"/>
                <a:cs typeface="Times New Roman" panose="02020603050405020304" pitchFamily="18" charset="0"/>
              </a:rPr>
              <a:t>Nghệ sĩ biểu diễn. Nhạc cụ và các kĩ thuật trình diễn. </a:t>
            </a:r>
          </a:p>
          <a:p>
            <a:r>
              <a:rPr lang="en-US" sz="3200" b="1">
                <a:latin typeface="Times New Roman" panose="02020603050405020304" pitchFamily="18" charset="0"/>
                <a:cs typeface="Times New Roman" panose="02020603050405020304" pitchFamily="18" charset="0"/>
              </a:rPr>
              <a:t>Nhóm 3: </a:t>
            </a:r>
            <a:r>
              <a:rPr lang="en-US" sz="3200">
                <a:latin typeface="Times New Roman" panose="02020603050405020304" pitchFamily="18" charset="0"/>
                <a:cs typeface="Times New Roman" panose="02020603050405020304" pitchFamily="18" charset="0"/>
              </a:rPr>
              <a:t>Nguồn gốc ca Huế, các nhà khúc nhạc điệu và lời ca. </a:t>
            </a:r>
          </a:p>
          <a:p>
            <a:r>
              <a:rPr lang="en-US" sz="3200" b="1">
                <a:latin typeface="Times New Roman" panose="02020603050405020304" pitchFamily="18" charset="0"/>
                <a:cs typeface="Times New Roman" panose="02020603050405020304" pitchFamily="18" charset="0"/>
              </a:rPr>
              <a:t>Nhóm 4: </a:t>
            </a:r>
            <a:r>
              <a:rPr lang="en-US" sz="3200">
                <a:latin typeface="Times New Roman" panose="02020603050405020304" pitchFamily="18" charset="0"/>
                <a:cs typeface="Times New Roman" panose="02020603050405020304" pitchFamily="18" charset="0"/>
              </a:rPr>
              <a:t>Cảm xúc của người khác thưởng thức ca Huế?</a:t>
            </a:r>
          </a:p>
        </p:txBody>
      </p:sp>
      <p:sp>
        <p:nvSpPr>
          <p:cNvPr id="3" name="Right Arrow 2"/>
          <p:cNvSpPr/>
          <p:nvPr/>
        </p:nvSpPr>
        <p:spPr>
          <a:xfrm>
            <a:off x="3794332" y="1034041"/>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0"/>
              </a:spcAft>
            </a:pPr>
            <a:r>
              <a:rPr lang="vi-VN" sz="28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a:t>
            </a:r>
            <a:r>
              <a:rPr lang="vi-VN" sz="28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HIẾU HỌC TẬP </a:t>
            </a:r>
            <a:r>
              <a:rPr lang="en-US" sz="28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 3: </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0234" y="68020"/>
            <a:ext cx="1417756" cy="2683726"/>
          </a:xfrm>
          <a:prstGeom prst="rect">
            <a:avLst/>
          </a:prstGeom>
        </p:spPr>
      </p:pic>
    </p:spTree>
    <p:extLst>
      <p:ext uri="{BB962C8B-B14F-4D97-AF65-F5344CB8AC3E}">
        <p14:creationId xmlns:p14="http://schemas.microsoft.com/office/powerpoint/2010/main" val="365884936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67" y="2485198"/>
            <a:ext cx="9118364"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ca Huế bắt đầu biểu diễn khi đêm xuống (thành phố lên đèn) và kết thúc khi trời sắp sáng( tiếng gà gáy, tiếng chuông chùa vang lên).</a:t>
            </a:r>
          </a:p>
        </p:txBody>
      </p:sp>
      <p:sp>
        <p:nvSpPr>
          <p:cNvPr id="3" name="Right Arrow 2"/>
          <p:cNvSpPr/>
          <p:nvPr/>
        </p:nvSpPr>
        <p:spPr>
          <a:xfrm>
            <a:off x="3674690" y="645034"/>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0"/>
              </a:spcAft>
            </a:pPr>
            <a:r>
              <a:rPr lang="en-US" sz="28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0234" y="68020"/>
            <a:ext cx="1417756" cy="1957333"/>
          </a:xfrm>
          <a:prstGeom prst="rect">
            <a:avLst/>
          </a:prstGeom>
        </p:spPr>
      </p:pic>
      <p:sp>
        <p:nvSpPr>
          <p:cNvPr id="5" name="Oval 4"/>
          <p:cNvSpPr/>
          <p:nvPr/>
        </p:nvSpPr>
        <p:spPr>
          <a:xfrm>
            <a:off x="264918" y="2153540"/>
            <a:ext cx="2341549" cy="2367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Thời gian biểu diễn:</a:t>
            </a:r>
          </a:p>
        </p:txBody>
      </p:sp>
      <p:sp>
        <p:nvSpPr>
          <p:cNvPr id="6" name="TextBox 5"/>
          <p:cNvSpPr txBox="1"/>
          <p:nvPr/>
        </p:nvSpPr>
        <p:spPr>
          <a:xfrm>
            <a:off x="2743200" y="4520725"/>
            <a:ext cx="9272187" cy="181588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t> </a:t>
            </a:r>
            <a:r>
              <a:rPr lang="en-US" sz="2800">
                <a:solidFill>
                  <a:schemeClr val="tx1"/>
                </a:solidFill>
                <a:latin typeface="Times New Roman" panose="02020603050405020304" pitchFamily="18" charset="0"/>
                <a:cs typeface="Times New Roman" panose="02020603050405020304" pitchFamily="18" charset="0"/>
              </a:rPr>
              <a:t>=&gt;Đó là khoảng thời gian khi không gian lắng đọng, yên tĩnh sau những ồn ào sôi động của một ngày. Đồng thời, đó cũng là thời điểm tâm hồn lữ khách lắng lại, rời khỏi những lo âu thường nhật để sẵn sàng cho việc thưởng thức âm nhạc.</a:t>
            </a:r>
          </a:p>
        </p:txBody>
      </p:sp>
    </p:spTree>
    <p:extLst>
      <p:ext uri="{BB962C8B-B14F-4D97-AF65-F5344CB8AC3E}">
        <p14:creationId xmlns:p14="http://schemas.microsoft.com/office/powerpoint/2010/main" val="9463576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784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67" y="2485198"/>
            <a:ext cx="9118364" cy="4031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 Ca Huế được biểu diễn trên thuyền rồng, rộng rãi thoáng mát, sàn gỗ bào nhẫn, mui vòm  trang trí lộng lẫy, xung quanh và phía trước là hình rồng như muốn bay lên. Đó là không gian đầy trang trọng vốn chỉ dành cho vua chúa ngày xưa.</a:t>
            </a:r>
          </a:p>
          <a:p>
            <a:r>
              <a:rPr lang="en-US" sz="3200">
                <a:latin typeface="Times New Roman" panose="02020603050405020304" pitchFamily="18" charset="0"/>
                <a:cs typeface="Times New Roman" panose="02020603050405020304" pitchFamily="18" charset="0"/>
              </a:rPr>
              <a:t>-  Con thuyền ấy thả trôi trên sông Hương. Du khách vừa được nghe nhạc, vừa được ngắm cảnh sông nước. </a:t>
            </a:r>
          </a:p>
          <a:p>
            <a:pPr marL="457200" indent="-457200">
              <a:buFontTx/>
              <a:buChar char="-"/>
            </a:pPr>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3674690" y="645034"/>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0"/>
              </a:spcAft>
            </a:pPr>
            <a:r>
              <a:rPr lang="en-US" sz="28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341549" cy="2367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Không gian biểu diễn</a:t>
            </a:r>
          </a:p>
        </p:txBody>
      </p:sp>
      <p:pic>
        <p:nvPicPr>
          <p:cNvPr id="7" name="Picture 6"/>
          <p:cNvPicPr>
            <a:picLocks noChangeAspect="1"/>
          </p:cNvPicPr>
          <p:nvPr/>
        </p:nvPicPr>
        <p:blipFill>
          <a:blip r:embed="rId2"/>
          <a:stretch>
            <a:fillRect/>
          </a:stretch>
        </p:blipFill>
        <p:spPr>
          <a:xfrm>
            <a:off x="114907" y="106868"/>
            <a:ext cx="2414647" cy="1884302"/>
          </a:xfrm>
          <a:prstGeom prst="rect">
            <a:avLst/>
          </a:prstGeom>
        </p:spPr>
      </p:pic>
    </p:spTree>
    <p:extLst>
      <p:ext uri="{BB962C8B-B14F-4D97-AF65-F5344CB8AC3E}">
        <p14:creationId xmlns:p14="http://schemas.microsoft.com/office/powerpoint/2010/main" val="193432873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1784442"/>
            <a:ext cx="9075633"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 Theo tiến trình thời gian của buổi biểu diễn ca Huế, du khách sẽ được ngắm những khung cảnh khác nhau: </a:t>
            </a:r>
          </a:p>
          <a:p>
            <a:r>
              <a:rPr lang="en-US" sz="3200">
                <a:latin typeface="Times New Roman" panose="02020603050405020304" pitchFamily="18" charset="0"/>
                <a:cs typeface="Times New Roman" panose="02020603050405020304" pitchFamily="18" charset="0"/>
              </a:rPr>
              <a:t>+ Khi là cảnh trăng trời thơ mộng, sương dày dần lên, gió mơn man dìu dịu, chiêm ngưỡng khung cảnh Huế về đêm với hình ảnh thành phố lên đèn như sao sa. </a:t>
            </a:r>
          </a:p>
          <a:p>
            <a:r>
              <a:rPr lang="en-US" sz="3200">
                <a:latin typeface="Times New Roman" panose="02020603050405020304" pitchFamily="18" charset="0"/>
                <a:cs typeface="Times New Roman" panose="02020603050405020304" pitchFamily="18" charset="0"/>
              </a:rPr>
              <a:t>+ Khi được ngắm những công trình kiến trúc cổ kính (chùa Thiên Mụ, tháp Phước Duyên), với những thanh âm bình dị mà sâu lắng (tiếng nước vỗ mạn thuyền, tiếng gà gáy, tiếng chuông chùa)</a:t>
            </a:r>
          </a:p>
        </p:txBody>
      </p:sp>
      <p:sp>
        <p:nvSpPr>
          <p:cNvPr id="3" name="Right Arrow 2"/>
          <p:cNvSpPr/>
          <p:nvPr/>
        </p:nvSpPr>
        <p:spPr>
          <a:xfrm>
            <a:off x="4640365" y="627942"/>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0"/>
              </a:spcAft>
            </a:pPr>
            <a:r>
              <a:rPr lang="en-US" sz="28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Không gian biểu diễn</a:t>
            </a:r>
          </a:p>
        </p:txBody>
      </p:sp>
      <p:pic>
        <p:nvPicPr>
          <p:cNvPr id="7" name="Picture 6"/>
          <p:cNvPicPr>
            <a:picLocks noChangeAspect="1"/>
          </p:cNvPicPr>
          <p:nvPr/>
        </p:nvPicPr>
        <p:blipFill>
          <a:blip r:embed="rId2"/>
          <a:stretch>
            <a:fillRect/>
          </a:stretch>
        </p:blipFill>
        <p:spPr>
          <a:xfrm>
            <a:off x="114907" y="106868"/>
            <a:ext cx="2414647" cy="1884302"/>
          </a:xfrm>
          <a:prstGeom prst="rect">
            <a:avLst/>
          </a:prstGeom>
        </p:spPr>
      </p:pic>
    </p:spTree>
    <p:extLst>
      <p:ext uri="{BB962C8B-B14F-4D97-AF65-F5344CB8AC3E}">
        <p14:creationId xmlns:p14="http://schemas.microsoft.com/office/powerpoint/2010/main" val="70572243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2672558"/>
            <a:ext cx="907563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Không gian đặc sắc ấy chỉ ở Huế mới có, góp phần tạo nên nét độc đáo của ca Huế. Du khách không chỉ được thưởng thức âm nhạc, còn được cảm nhận vẻ đẹp của thiên nhiên, cuộc sống và cả văn hóa, lịch sử đất cố đô.</a:t>
            </a:r>
          </a:p>
        </p:txBody>
      </p:sp>
      <p:sp>
        <p:nvSpPr>
          <p:cNvPr id="3" name="Right Arrow 2"/>
          <p:cNvSpPr/>
          <p:nvPr/>
        </p:nvSpPr>
        <p:spPr>
          <a:xfrm>
            <a:off x="4563453" y="1217602"/>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0"/>
              </a:spcAft>
            </a:pPr>
            <a:r>
              <a:rPr lang="en-US" sz="28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Không gian biểu diễn</a:t>
            </a:r>
          </a:p>
        </p:txBody>
      </p:sp>
      <p:pic>
        <p:nvPicPr>
          <p:cNvPr id="7" name="Picture 6"/>
          <p:cNvPicPr>
            <a:picLocks noChangeAspect="1"/>
          </p:cNvPicPr>
          <p:nvPr/>
        </p:nvPicPr>
        <p:blipFill>
          <a:blip r:embed="rId2"/>
          <a:stretch>
            <a:fillRect/>
          </a:stretch>
        </p:blipFill>
        <p:spPr>
          <a:xfrm>
            <a:off x="114907" y="106868"/>
            <a:ext cx="2414647" cy="1884302"/>
          </a:xfrm>
          <a:prstGeom prst="rect">
            <a:avLst/>
          </a:prstGeom>
        </p:spPr>
      </p:pic>
    </p:spTree>
    <p:extLst>
      <p:ext uri="{BB962C8B-B14F-4D97-AF65-F5344CB8AC3E}">
        <p14:creationId xmlns:p14="http://schemas.microsoft.com/office/powerpoint/2010/main" val="326721193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2672558"/>
            <a:ext cx="9075633"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Các ca công đều rất trẻ với những bộ trang phục truyền thống: nam bảo the, quần thụng, khăn xếp; nữ áo dài, khăn đóng. </a:t>
            </a:r>
          </a:p>
        </p:txBody>
      </p:sp>
      <p:sp>
        <p:nvSpPr>
          <p:cNvPr id="3" name="Right Arrow 2"/>
          <p:cNvSpPr/>
          <p:nvPr/>
        </p:nvSpPr>
        <p:spPr>
          <a:xfrm>
            <a:off x="4563453" y="1217602"/>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0"/>
              </a:spcAft>
            </a:pPr>
            <a:r>
              <a:rPr lang="en-US" sz="28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Nghệ sĩ biểu diễn: </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6" name="Picture 5" descr="nghethuattruyenthong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59" y="145278"/>
            <a:ext cx="2991028" cy="228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48303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2672558"/>
            <a:ext cx="9075633"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3200">
                <a:latin typeface="Times New Roman" panose="02020603050405020304" pitchFamily="18" charset="0"/>
                <a:cs typeface="Times New Roman" panose="02020603050405020304" pitchFamily="18" charset="0"/>
              </a:rPr>
              <a:t>các loại nhạc cụ biểu diễn trong ca Huế rất đa dạng, từ các loại bộ dây( đàn tranh, đàn nguyệt, tỳ bà, nhị, đàn tam, đàn bầu),  bộ hơi( sáo), bộ gõ ( cặp sanh). Đủ tám loại nhạc cụ ( bát âm)</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ight Arrow 2"/>
          <p:cNvSpPr/>
          <p:nvPr/>
        </p:nvSpPr>
        <p:spPr>
          <a:xfrm>
            <a:off x="4563453" y="1217602"/>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kumimoji="0" lang="en-US" sz="2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a:solidFill>
                  <a:schemeClr val="tx1"/>
                </a:solidFill>
                <a:latin typeface="Times New Roman" panose="02020603050405020304" pitchFamily="18" charset="0"/>
                <a:cs typeface="Times New Roman" panose="02020603050405020304" pitchFamily="18" charset="0"/>
              </a:rPr>
              <a:t>Nhạc cụ biểu diễn</a:t>
            </a: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52933" y="523510"/>
            <a:ext cx="2638095" cy="903637"/>
          </a:xfrm>
          <a:prstGeom prst="rect">
            <a:avLst/>
          </a:prstGeom>
        </p:spPr>
      </p:pic>
      <p:pic>
        <p:nvPicPr>
          <p:cNvPr id="7" name="Picture 6"/>
          <p:cNvPicPr>
            <a:picLocks noChangeAspect="1"/>
          </p:cNvPicPr>
          <p:nvPr/>
        </p:nvPicPr>
        <p:blipFill>
          <a:blip r:embed="rId3"/>
          <a:stretch>
            <a:fillRect/>
          </a:stretch>
        </p:blipFill>
        <p:spPr>
          <a:xfrm>
            <a:off x="8521037" y="5189759"/>
            <a:ext cx="2759413" cy="1463315"/>
          </a:xfrm>
          <a:prstGeom prst="rect">
            <a:avLst/>
          </a:prstGeom>
        </p:spPr>
      </p:pic>
    </p:spTree>
    <p:extLst>
      <p:ext uri="{BB962C8B-B14F-4D97-AF65-F5344CB8AC3E}">
        <p14:creationId xmlns:p14="http://schemas.microsoft.com/office/powerpoint/2010/main" val="51586446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2672558"/>
            <a:ext cx="8169779"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3200">
                <a:latin typeface="Times New Roman" panose="02020603050405020304" pitchFamily="18" charset="0"/>
                <a:cs typeface="Times New Roman" panose="02020603050405020304" pitchFamily="18" charset="0"/>
              </a:rPr>
              <a:t>các ngón đàn trau chuốt của người nhạc công được liệt kê: nhấn, mổ, vỗ, vả, ngón bấm, day, chớp, búng, ngón phi, ngón rãi.</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ight Arrow 2"/>
          <p:cNvSpPr/>
          <p:nvPr/>
        </p:nvSpPr>
        <p:spPr>
          <a:xfrm>
            <a:off x="4383992" y="995412"/>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kumimoji="0" lang="en-US" sz="2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3200">
                <a:solidFill>
                  <a:schemeClr val="tx1"/>
                </a:solidFill>
                <a:latin typeface="Times New Roman" panose="02020603050405020304" pitchFamily="18" charset="0"/>
                <a:cs typeface="Times New Roman" panose="02020603050405020304" pitchFamily="18" charset="0"/>
              </a:rPr>
              <a:t>Các kĩ thuật trình diễn</a:t>
            </a: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7303" y="92260"/>
            <a:ext cx="2893725" cy="2125199"/>
          </a:xfrm>
          <a:prstGeom prst="rect">
            <a:avLst/>
          </a:prstGeom>
        </p:spPr>
      </p:pic>
      <p:sp>
        <p:nvSpPr>
          <p:cNvPr id="4" name="TextBox 3"/>
          <p:cNvSpPr txBox="1"/>
          <p:nvPr/>
        </p:nvSpPr>
        <p:spPr>
          <a:xfrm>
            <a:off x="3845607" y="5039743"/>
            <a:ext cx="6930640" cy="1077218"/>
          </a:xfrm>
          <a:prstGeom prst="rect">
            <a:avLst/>
          </a:prstGeom>
          <a:solidFill>
            <a:srgbClr val="92D050"/>
          </a:solidFill>
        </p:spPr>
        <p:txBody>
          <a:bodyPr wrap="square" rtlCol="0">
            <a:spAutoFit/>
          </a:bodyPr>
          <a:lstStyle/>
          <a:p>
            <a:r>
              <a:rPr lang="en-US" sz="3200">
                <a:latin typeface="Times New Roman" panose="02020603050405020304" pitchFamily="18" charset="0"/>
                <a:cs typeface="Times New Roman" panose="02020603050405020304" pitchFamily="18" charset="0"/>
              </a:rPr>
              <a:t>-&gt; những ngón đàn cho thấy sự tài hoa, điêu luyện của người nghệ sĩ.</a:t>
            </a:r>
          </a:p>
        </p:txBody>
      </p:sp>
    </p:spTree>
    <p:extLst>
      <p:ext uri="{BB962C8B-B14F-4D97-AF65-F5344CB8AC3E}">
        <p14:creationId xmlns:p14="http://schemas.microsoft.com/office/powerpoint/2010/main" val="2856619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2583688"/>
            <a:ext cx="8169779"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a:t> </a:t>
            </a:r>
            <a:r>
              <a:rPr lang="en-US" sz="3200">
                <a:latin typeface="Times New Roman" panose="02020603050405020304" pitchFamily="18" charset="0"/>
                <a:cs typeface="Times New Roman" panose="02020603050405020304" pitchFamily="18" charset="0"/>
              </a:rPr>
              <a:t>Ca Huế hình thành từ dòng nhạc dân gian và ca nhạc cung đình. </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ight Arrow 2"/>
          <p:cNvSpPr/>
          <p:nvPr/>
        </p:nvSpPr>
        <p:spPr>
          <a:xfrm>
            <a:off x="4383992" y="995412"/>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kumimoji="0" lang="en-US" sz="2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3200">
                <a:latin typeface="Times New Roman" panose="02020603050405020304" pitchFamily="18" charset="0"/>
                <a:cs typeface="Times New Roman" panose="02020603050405020304" pitchFamily="18" charset="0"/>
              </a:rPr>
              <a:t>Nguồn gốc của ca Huế</a:t>
            </a: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7303" y="92260"/>
            <a:ext cx="2893725" cy="2125199"/>
          </a:xfrm>
          <a:prstGeom prst="rect">
            <a:avLst/>
          </a:prstGeom>
        </p:spPr>
      </p:pic>
      <p:sp>
        <p:nvSpPr>
          <p:cNvPr id="4" name="TextBox 3"/>
          <p:cNvSpPr txBox="1"/>
          <p:nvPr/>
        </p:nvSpPr>
        <p:spPr>
          <a:xfrm>
            <a:off x="3495228" y="4427064"/>
            <a:ext cx="8571434" cy="1569660"/>
          </a:xfrm>
          <a:prstGeom prst="rect">
            <a:avLst/>
          </a:prstGeom>
          <a:solidFill>
            <a:srgbClr val="92D050"/>
          </a:solidFill>
        </p:spPr>
        <p:txBody>
          <a:bodyPr wrap="square" rtlCol="0">
            <a:spAutoFit/>
          </a:bodyPr>
          <a:lstStyle/>
          <a:p>
            <a:pPr lvl="0"/>
            <a:r>
              <a:rPr lang="en-US" sz="3200">
                <a:latin typeface="Times New Roman" panose="02020603050405020304" pitchFamily="18" charset="0"/>
                <a:cs typeface="Times New Roman" panose="02020603050405020304" pitchFamily="18" charset="0"/>
              </a:rPr>
              <a:t>-&gt; Do vậy, trong ca Huế vừa có cái giản dị, trong sáng, tươi vui của âm nhạc dân gian vừa có cái trang trọng uy nghi của dòng ca nhạc thính phòng.</a:t>
            </a:r>
            <a:endParaRPr lang="en-US" sz="48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37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2211995"/>
            <a:ext cx="8169779"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Tác giả liệt kê hàng loạt nhạc khúc:</a:t>
            </a:r>
            <a:r>
              <a:rPr lang="en-US" sz="2800">
                <a:latin typeface="Times New Roman" panose="02020603050405020304" pitchFamily="18" charset="0"/>
                <a:cs typeface="Times New Roman" panose="02020603050405020304" pitchFamily="18" charset="0"/>
              </a:rPr>
              <a:t> lưu thủy, kim tiền,  xuân phong, long hổ, nam ai, nam bình, quả phụ, nam xuân, tương tư khúc,  hành vân, tứ đại cảnh.</a:t>
            </a:r>
          </a:p>
        </p:txBody>
      </p:sp>
      <p:sp>
        <p:nvSpPr>
          <p:cNvPr id="3" name="Right Arrow 2"/>
          <p:cNvSpPr/>
          <p:nvPr/>
        </p:nvSpPr>
        <p:spPr>
          <a:xfrm>
            <a:off x="4025068" y="593759"/>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kumimoji="0" lang="en-US" sz="2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Nhạc khúc, nhạc điệu: </a:t>
            </a:r>
          </a:p>
        </p:txBody>
      </p:sp>
      <p:pic>
        <p:nvPicPr>
          <p:cNvPr id="8" name="Picture 7"/>
          <p:cNvPicPr>
            <a:picLocks noChangeAspect="1"/>
          </p:cNvPicPr>
          <p:nvPr/>
        </p:nvPicPr>
        <p:blipFill>
          <a:blip r:embed="rId2"/>
          <a:stretch>
            <a:fillRect/>
          </a:stretch>
        </p:blipFill>
        <p:spPr>
          <a:xfrm>
            <a:off x="97303" y="92260"/>
            <a:ext cx="2893725" cy="2125199"/>
          </a:xfrm>
          <a:prstGeom prst="rect">
            <a:avLst/>
          </a:prstGeom>
        </p:spPr>
      </p:pic>
      <p:sp>
        <p:nvSpPr>
          <p:cNvPr id="4" name="TextBox 3"/>
          <p:cNvSpPr txBox="1"/>
          <p:nvPr/>
        </p:nvSpPr>
        <p:spPr>
          <a:xfrm>
            <a:off x="3170488" y="4420514"/>
            <a:ext cx="8793624" cy="1815882"/>
          </a:xfrm>
          <a:prstGeom prst="rect">
            <a:avLst/>
          </a:prstGeom>
          <a:solidFill>
            <a:srgbClr val="92D050"/>
          </a:solidFill>
        </p:spPr>
        <p:txBody>
          <a:bodyPr wrap="square" rtlCol="0">
            <a:spAutoFit/>
          </a:bodyPr>
          <a:lstStyle/>
          <a:p>
            <a:r>
              <a:rPr lang="en-US" sz="2800">
                <a:latin typeface="Times New Roman" panose="02020603050405020304" pitchFamily="18" charset="0"/>
                <a:cs typeface="Times New Roman" panose="02020603050405020304" pitchFamily="18" charset="0"/>
              </a:rPr>
              <a:t>-&gt;Ca Huế không chỉ phong phú về số lượng mà còn đa dạng về sắc thái biểu cảm: có sôi nổi tươi vui, có buồn cảm bâng khuâng, có tiếc thương ai oán.... Chính điều đó đã thể hiện sự sâu sắc, phong phú trong tâm hồn người Huế.</a:t>
            </a:r>
            <a:endParaRPr lang="en-US" sz="28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224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310" y="3246036"/>
            <a:ext cx="6956277"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Lời ca Huế thong thả, trang trọng, trong sáng gợi lên tình người, tình đất nước, trai hiền, gái lịch.</a:t>
            </a:r>
          </a:p>
        </p:txBody>
      </p:sp>
      <p:sp>
        <p:nvSpPr>
          <p:cNvPr id="3" name="Right Arrow 2"/>
          <p:cNvSpPr/>
          <p:nvPr/>
        </p:nvSpPr>
        <p:spPr>
          <a:xfrm>
            <a:off x="4025068" y="593759"/>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kumimoji="0" lang="en-US" sz="2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Lời ca:</a:t>
            </a:r>
            <a:endParaRPr lang="en-US" sz="32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64918" y="231712"/>
            <a:ext cx="2290275" cy="1776550"/>
          </a:xfrm>
          <a:prstGeom prst="rect">
            <a:avLst/>
          </a:prstGeom>
        </p:spPr>
      </p:pic>
    </p:spTree>
    <p:extLst>
      <p:ext uri="{BB962C8B-B14F-4D97-AF65-F5344CB8AC3E}">
        <p14:creationId xmlns:p14="http://schemas.microsoft.com/office/powerpoint/2010/main" val="14199643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2211995"/>
            <a:ext cx="9049996" cy="4031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Trong vai </a:t>
            </a:r>
            <a:r>
              <a:rPr lang="en-US" sz="3200">
                <a:solidFill>
                  <a:srgbClr val="FF0000"/>
                </a:solidFill>
                <a:latin typeface="Times New Roman" panose="02020603050405020304" pitchFamily="18" charset="0"/>
                <a:cs typeface="Times New Roman" panose="02020603050405020304" pitchFamily="18" charset="0"/>
              </a:rPr>
              <a:t>“một lữ khách thích giang hồ với hồn thơ lai láng, tình người nồng hậu”, </a:t>
            </a:r>
            <a:r>
              <a:rPr lang="en-US" sz="3200">
                <a:latin typeface="Times New Roman" panose="02020603050405020304" pitchFamily="18" charset="0"/>
                <a:cs typeface="Times New Roman" panose="02020603050405020304" pitchFamily="18" charset="0"/>
              </a:rPr>
              <a:t>người du khách bước xuống thuyền rồng với đầy sự phấn chấn, với tâm trạng chờ đợi rộn lòng. Để rồi ngạc nhiên thích thú khi những thanh âm đầu tiên của buổi diễn bừng lên trong không gian yên tĩnh và cứ thế say sưa đắm chìm trong khung cảnh thiên nhiên, trong không gian đầy  ắp lời ca tiếng nhạc.</a:t>
            </a:r>
          </a:p>
        </p:txBody>
      </p:sp>
      <p:sp>
        <p:nvSpPr>
          <p:cNvPr id="3" name="Right Arrow 2"/>
          <p:cNvSpPr/>
          <p:nvPr/>
        </p:nvSpPr>
        <p:spPr>
          <a:xfrm>
            <a:off x="4025068" y="593759"/>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kumimoji="0" lang="en-US" sz="2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Cảm xúc của người thưởng thức</a:t>
            </a:r>
          </a:p>
        </p:txBody>
      </p:sp>
      <p:pic>
        <p:nvPicPr>
          <p:cNvPr id="8" name="Picture 7"/>
          <p:cNvPicPr>
            <a:picLocks noChangeAspect="1"/>
          </p:cNvPicPr>
          <p:nvPr/>
        </p:nvPicPr>
        <p:blipFill>
          <a:blip r:embed="rId2"/>
          <a:stretch>
            <a:fillRect/>
          </a:stretch>
        </p:blipFill>
        <p:spPr>
          <a:xfrm>
            <a:off x="97303" y="92260"/>
            <a:ext cx="2893725" cy="2125199"/>
          </a:xfrm>
          <a:prstGeom prst="rect">
            <a:avLst/>
          </a:prstGeom>
        </p:spPr>
      </p:pic>
    </p:spTree>
    <p:extLst>
      <p:ext uri="{BB962C8B-B14F-4D97-AF65-F5344CB8AC3E}">
        <p14:creationId xmlns:p14="http://schemas.microsoft.com/office/powerpoint/2010/main" val="17894209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66800" y="2186940"/>
            <a:ext cx="10530840" cy="374904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Quan sát các bức ảnh dưới đây và cho biết những hình ảnh này ghi lại các buổi biểu diễn của loại hình âm nhạc truyền thống nào ở Việt Nam?</a:t>
            </a:r>
          </a:p>
        </p:txBody>
      </p:sp>
      <p:sp>
        <p:nvSpPr>
          <p:cNvPr id="3" name="Right Arrow 2"/>
          <p:cNvSpPr/>
          <p:nvPr/>
        </p:nvSpPr>
        <p:spPr>
          <a:xfrm>
            <a:off x="2766060" y="624840"/>
            <a:ext cx="6530340" cy="14097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NHÌN HÌNH ĐOÁN NỘI DUNG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028" y="2211995"/>
            <a:ext cx="9049996"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 Người du khách vừa được thưởng thức sự phong phú, độc đáo của ca sỹ vừa được cảm nhận sông nước mây trời xứ Huế và còn trôi ngược dòng thời gian để hiểu thêm về lịch sử và văn hóa Huế. </a:t>
            </a:r>
          </a:p>
        </p:txBody>
      </p:sp>
      <p:sp>
        <p:nvSpPr>
          <p:cNvPr id="3" name="Right Arrow 2"/>
          <p:cNvSpPr/>
          <p:nvPr/>
        </p:nvSpPr>
        <p:spPr>
          <a:xfrm>
            <a:off x="4025068" y="593759"/>
            <a:ext cx="5195843" cy="99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GIỚI THIỆU VỀ CA HUẾ</a:t>
            </a:r>
            <a:endParaRPr kumimoji="0" lang="en-US" sz="2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4918" y="2672558"/>
            <a:ext cx="2726110" cy="236718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Cảm xúc của người thưởng thức</a:t>
            </a:r>
          </a:p>
        </p:txBody>
      </p:sp>
      <p:pic>
        <p:nvPicPr>
          <p:cNvPr id="8" name="Picture 7"/>
          <p:cNvPicPr>
            <a:picLocks noChangeAspect="1"/>
          </p:cNvPicPr>
          <p:nvPr/>
        </p:nvPicPr>
        <p:blipFill>
          <a:blip r:embed="rId2"/>
          <a:stretch>
            <a:fillRect/>
          </a:stretch>
        </p:blipFill>
        <p:spPr>
          <a:xfrm>
            <a:off x="97303" y="92260"/>
            <a:ext cx="2893725" cy="2125199"/>
          </a:xfrm>
          <a:prstGeom prst="rect">
            <a:avLst/>
          </a:prstGeom>
        </p:spPr>
      </p:pic>
      <p:sp>
        <p:nvSpPr>
          <p:cNvPr id="4" name="TextBox 3"/>
          <p:cNvSpPr txBox="1"/>
          <p:nvPr/>
        </p:nvSpPr>
        <p:spPr>
          <a:xfrm>
            <a:off x="3730237" y="5178751"/>
            <a:ext cx="6934914" cy="1077218"/>
          </a:xfrm>
          <a:prstGeom prst="rect">
            <a:avLst/>
          </a:prstGeom>
          <a:solidFill>
            <a:srgbClr val="92D050"/>
          </a:solidFill>
        </p:spPr>
        <p:txBody>
          <a:bodyPr wrap="square" rtlCol="0">
            <a:spAutoFit/>
          </a:bodyPr>
          <a:lstStyle/>
          <a:p>
            <a:r>
              <a:rPr lang="en-US" sz="3200">
                <a:latin typeface="Times New Roman" panose="02020603050405020304" pitchFamily="18" charset="0"/>
                <a:cs typeface="Times New Roman" panose="02020603050405020304" pitchFamily="18" charset="0"/>
              </a:rPr>
              <a:t>-&gt;Đó quả là thú vui “tao nhã và đầy sức quyến rũ”</a:t>
            </a:r>
          </a:p>
        </p:txBody>
      </p:sp>
    </p:spTree>
    <p:extLst>
      <p:ext uri="{BB962C8B-B14F-4D97-AF65-F5344CB8AC3E}">
        <p14:creationId xmlns:p14="http://schemas.microsoft.com/office/powerpoint/2010/main" val="264221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374" y="1891374"/>
            <a:ext cx="11776105" cy="36429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 Huế là loại hình sân khấu mang những nét đặc trưng của xứ Huế, vừa phong phú đa dạng vừa độc đáo ấn tượng vô cùng.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Thưởng thức ca Huế là một thú vui vừa tao nhã lại đầy sức quyến rũ</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không chỉ cung cấp thông tin về ca Huế mà còn thể hiện tình yêu, niềm tự hào về một sản phẩm độc đáo của quê hương, đồng thời cho thấy thái độ nâng niu, trân trọng và ý thức gìn giữ, tôn vinh những di sản tinh thần quý giá của dân tộc.</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4401084" y="589660"/>
            <a:ext cx="4195985" cy="8973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NHẬN XÉT CHUNG</a:t>
            </a:r>
          </a:p>
        </p:txBody>
      </p:sp>
    </p:spTree>
    <p:extLst>
      <p:ext uri="{BB962C8B-B14F-4D97-AF65-F5344CB8AC3E}">
        <p14:creationId xmlns:p14="http://schemas.microsoft.com/office/powerpoint/2010/main" val="3545229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000"/>
                                        <p:tgtEl>
                                          <p:spTgt spid="4">
                                            <p:txEl>
                                              <p:pRg st="2" end="2"/>
                                            </p:txEl>
                                          </p:spTgt>
                                        </p:tgtEl>
                                      </p:cBhvr>
                                    </p:animEffect>
                                    <p:anim calcmode="lin" valueType="num">
                                      <p:cBhvr>
                                        <p:cTn id="20"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199" y="2087928"/>
            <a:ext cx="11331722" cy="36774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Yếu tố</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thuyết minh</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 yếu tố chủ đạo trong văn bản thông tin, cung cấp cho người đọc những thông tin đầy đủ, cụ thể về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Huế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thời gian biểu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nhạc công, nhạc cụ, nhạc khúc, các ngón đàn, lời ca)</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 tố tự sự</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âu chuyện của tác giả</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nhân vật “tôi”) với một cuộc du ngoạn</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trên sông Hương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nghe ca Huế</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Cuộc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 ngoạn ấy</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được kể theo trình tự thời gian từ khi đêm xuống đến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 trời sáng.</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2042445" y="709301"/>
            <a:ext cx="8554339" cy="6836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 HỢP CÁC PHƯƠNG THỨC BIỂU ĐẠT</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706407"/>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199" y="2087928"/>
            <a:ext cx="11331722"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000" b="1">
                <a:latin typeface="Times New Roman" panose="02020603050405020304" pitchFamily="18" charset="0"/>
                <a:cs typeface="Times New Roman" panose="02020603050405020304" pitchFamily="18" charset="0"/>
              </a:rPr>
              <a:t>- Yếu tố miêu tả:</a:t>
            </a:r>
            <a:r>
              <a:rPr lang="en-US" sz="3000">
                <a:latin typeface="Times New Roman" panose="02020603050405020304" pitchFamily="18" charset="0"/>
                <a:cs typeface="Times New Roman" panose="02020603050405020304" pitchFamily="18" charset="0"/>
              </a:rPr>
              <a:t> Các chi tiết miêu tả khung cảnh thiên nhiên,  cuộc sống của Huế về đêm; miêu tả sân khấu biểu diễn( thuyền rồng), trang phục các ca công cho đến những giai điệu tiết tấu của những khúc nhạc. </a:t>
            </a:r>
          </a:p>
          <a:p>
            <a:r>
              <a:rPr lang="en-US" sz="3000" b="1">
                <a:latin typeface="Times New Roman" panose="02020603050405020304" pitchFamily="18" charset="0"/>
                <a:cs typeface="Times New Roman" panose="02020603050405020304" pitchFamily="18" charset="0"/>
              </a:rPr>
              <a:t>- Yếu tố biểu cảm</a:t>
            </a:r>
            <a:r>
              <a:rPr lang="en-US" sz="3000">
                <a:latin typeface="Times New Roman" panose="02020603050405020304" pitchFamily="18" charset="0"/>
                <a:cs typeface="Times New Roman" panose="02020603050405020304" pitchFamily="18" charset="0"/>
              </a:rPr>
              <a:t>: Thể hiện cảm xúc ẩn của nhân vật “tôi”- tác giả từ lúc hào hứng bước chân xuống thuyền, chờ đợi rộn lòng để được thưởng thức ca Huế, ngạc nhiên, thích thú khi buổi biểu diễn bắt đầu, say mê “xao động tận đáy hồn người”  khi đắm mình trong lời ca, tiếng hát để rồi cảm giác như không gian lắng đọng, thời gian nhưng ngừng lại.</a:t>
            </a:r>
          </a:p>
        </p:txBody>
      </p:sp>
      <p:sp>
        <p:nvSpPr>
          <p:cNvPr id="3" name="Rounded Rectangle 2"/>
          <p:cNvSpPr/>
          <p:nvPr/>
        </p:nvSpPr>
        <p:spPr>
          <a:xfrm>
            <a:off x="2042445" y="709301"/>
            <a:ext cx="8554339" cy="6836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 HỢP CÁC PHƯƠNG THỨC BIỂU ĐẠT</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150132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338" y="1686275"/>
            <a:ext cx="8921808"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a:latin typeface="Times New Roman" panose="02020603050405020304" pitchFamily="18" charset="0"/>
                <a:cs typeface="Times New Roman" panose="02020603050405020304" pitchFamily="18" charset="0"/>
              </a:rPr>
              <a:t>Yếu tố nghị luận</a:t>
            </a:r>
            <a:r>
              <a:rPr lang="en-US" sz="3200">
                <a:latin typeface="Times New Roman" panose="02020603050405020304" pitchFamily="18" charset="0"/>
                <a:cs typeface="Times New Roman" panose="02020603050405020304" pitchFamily="18" charset="0"/>
              </a:rPr>
              <a:t>: Đó là những ý kiến đánh giá về đặc điểm, giá trị, ý nghĩa của ca Huế: “Hò Huế thể hiện lòng khao khát mong chờ hoài vọng thiết tha của tâm hồn Huế”;” Thú nghe ca Huế  tao nhã, đầy sức quyến rũ”</a:t>
            </a:r>
          </a:p>
        </p:txBody>
      </p:sp>
      <p:sp>
        <p:nvSpPr>
          <p:cNvPr id="3" name="Rounded Rectangle 2"/>
          <p:cNvSpPr/>
          <p:nvPr/>
        </p:nvSpPr>
        <p:spPr>
          <a:xfrm>
            <a:off x="2016807" y="521294"/>
            <a:ext cx="8554339" cy="6836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 HỢP CÁC PHƯƠNG THỨC BIỂU ĐẠT</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69129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489" y="998268"/>
            <a:ext cx="10630968" cy="25545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3200">
                <a:solidFill>
                  <a:schemeClr val="tx1"/>
                </a:solidFill>
                <a:latin typeface="Times New Roman" panose="02020603050405020304" pitchFamily="18" charset="0"/>
                <a:cs typeface="Times New Roman" panose="02020603050405020304" pitchFamily="18" charset="0"/>
              </a:rPr>
              <a:t>Việc sử dụng kết hợp các yếu tố tự sự, miêu tả biểu cảm, nghị luận, thuyết minh trong văn bản giúp người đọc hiểu nguồn gốc, đặc điểm và cách biểu diễn và thưởng thức ca Huế. Đồng thời thể hiện được tình cảm, thái độ của người viết và nhấn mạnh vị trí, ý nghĩa của ca Huế.</a:t>
            </a:r>
          </a:p>
        </p:txBody>
      </p:sp>
    </p:spTree>
    <p:extLst>
      <p:ext uri="{BB962C8B-B14F-4D97-AF65-F5344CB8AC3E}">
        <p14:creationId xmlns:p14="http://schemas.microsoft.com/office/powerpoint/2010/main" val="1308712115"/>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2192" y="1321031"/>
            <a:ext cx="3631962" cy="19860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Văn hóa truyền thống</a:t>
            </a:r>
          </a:p>
        </p:txBody>
      </p:sp>
      <p:sp>
        <p:nvSpPr>
          <p:cNvPr id="3" name="Rounded Rectangle 2"/>
          <p:cNvSpPr/>
          <p:nvPr/>
        </p:nvSpPr>
        <p:spPr>
          <a:xfrm>
            <a:off x="4247260" y="1394461"/>
            <a:ext cx="7714755" cy="49807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Qua những thông tin cụ thể, đầy đủ, chính xác, tác giả đã giới thiệu cho người đọc về một loại hình sân khấu truyền thống mang đậm bản sắc dân tộc. Ca Huế là hình thức nghệ thuật độc đáo, phong phú, thể hiện sống động vẻ đẹp thiên nhiên, cuộc sống và nhất là tâm hồn của người dân Huế. Từ đó, văn bản cũng gửi thông điệp về việc giữ gìn phát huy những giá trị văn hóa truyền thống của dân tộc trong bối cảnh xã hội hiện đại hôm nay</a:t>
            </a:r>
          </a:p>
        </p:txBody>
      </p:sp>
      <p:sp>
        <p:nvSpPr>
          <p:cNvPr id="4" name="Oval 3"/>
          <p:cNvSpPr/>
          <p:nvPr/>
        </p:nvSpPr>
        <p:spPr>
          <a:xfrm>
            <a:off x="793082" y="539634"/>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189256" y="61306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964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6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54580" y="1242060"/>
            <a:ext cx="7383780" cy="349758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Tìm hiểu về nhã nhạc cung đình Huế.</a:t>
            </a:r>
          </a:p>
        </p:txBody>
      </p:sp>
    </p:spTree>
    <p:extLst>
      <p:ext uri="{BB962C8B-B14F-4D97-AF65-F5344CB8AC3E}">
        <p14:creationId xmlns:p14="http://schemas.microsoft.com/office/powerpoint/2010/main" val="1340371044"/>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7402" y="675118"/>
            <a:ext cx="6144425" cy="3238856"/>
          </a:xfrm>
          <a:prstGeom prst="rect">
            <a:avLst/>
          </a:prstGeom>
        </p:spPr>
      </p:pic>
      <p:sp>
        <p:nvSpPr>
          <p:cNvPr id="3" name="Rounded Rectangle 2"/>
          <p:cNvSpPr/>
          <p:nvPr/>
        </p:nvSpPr>
        <p:spPr>
          <a:xfrm>
            <a:off x="2469735" y="4289988"/>
            <a:ext cx="7981772" cy="14271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các nghệ nhân trong  một buổi biểu diễn Nhã nhạc cung đình Huế</a:t>
            </a:r>
          </a:p>
        </p:txBody>
      </p:sp>
    </p:spTree>
    <p:extLst>
      <p:ext uri="{BB962C8B-B14F-4D97-AF65-F5344CB8AC3E}">
        <p14:creationId xmlns:p14="http://schemas.microsoft.com/office/powerpoint/2010/main" val="368015398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204277" y="1607820"/>
            <a:ext cx="3245803" cy="3003549"/>
          </a:xfrm>
          <a:prstGeom prst="rect">
            <a:avLst/>
          </a:prstGeom>
        </p:spPr>
      </p:pic>
      <p:pic>
        <p:nvPicPr>
          <p:cNvPr id="3" name="Picture 2"/>
          <p:cNvPicPr>
            <a:picLocks noChangeAspect="1"/>
          </p:cNvPicPr>
          <p:nvPr/>
        </p:nvPicPr>
        <p:blipFill>
          <a:blip r:embed="rId3"/>
          <a:stretch>
            <a:fillRect/>
          </a:stretch>
        </p:blipFill>
        <p:spPr>
          <a:xfrm>
            <a:off x="6269494" y="2842260"/>
            <a:ext cx="4528046" cy="2446020"/>
          </a:xfrm>
          <a:prstGeom prst="rect">
            <a:avLst/>
          </a:prstGeom>
        </p:spPr>
      </p:pic>
      <p:sp>
        <p:nvSpPr>
          <p:cNvPr id="4" name="Rounded Rectangle 3"/>
          <p:cNvSpPr/>
          <p:nvPr/>
        </p:nvSpPr>
        <p:spPr>
          <a:xfrm>
            <a:off x="396240" y="4716780"/>
            <a:ext cx="4754880" cy="5715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Dân ca quan họ Bắc Ninh</a:t>
            </a:r>
          </a:p>
        </p:txBody>
      </p:sp>
      <p:sp>
        <p:nvSpPr>
          <p:cNvPr id="5" name="Rounded Rectangle 4"/>
          <p:cNvSpPr/>
          <p:nvPr/>
        </p:nvSpPr>
        <p:spPr>
          <a:xfrm>
            <a:off x="6461760" y="1607820"/>
            <a:ext cx="4389120" cy="8305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Hát tuồng( hát bội)</a:t>
            </a:r>
          </a:p>
        </p:txBody>
      </p:sp>
    </p:spTree>
    <p:extLst>
      <p:ext uri="{BB962C8B-B14F-4D97-AF65-F5344CB8AC3E}">
        <p14:creationId xmlns:p14="http://schemas.microsoft.com/office/powerpoint/2010/main" val="1266961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29508" y="753430"/>
            <a:ext cx="3746267" cy="2545247"/>
          </a:xfrm>
          <a:prstGeom prst="rect">
            <a:avLst/>
          </a:prstGeom>
        </p:spPr>
      </p:pic>
      <p:sp>
        <p:nvSpPr>
          <p:cNvPr id="3" name="Rounded Rectangle 2"/>
          <p:cNvSpPr/>
          <p:nvPr/>
        </p:nvSpPr>
        <p:spPr>
          <a:xfrm>
            <a:off x="2469735" y="3828516"/>
            <a:ext cx="7981772" cy="18886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Nhã nhạc là nhạc cung đình, bao gồm toàn bộ các loại nhạc nghi thức và tế lễ trong triều đình phong kiến</a:t>
            </a:r>
          </a:p>
        </p:txBody>
      </p:sp>
    </p:spTree>
    <p:extLst>
      <p:ext uri="{BB962C8B-B14F-4D97-AF65-F5344CB8AC3E}">
        <p14:creationId xmlns:p14="http://schemas.microsoft.com/office/powerpoint/2010/main" val="4250590139"/>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1226" y="771627"/>
            <a:ext cx="5657316" cy="2655236"/>
          </a:xfrm>
          <a:prstGeom prst="rect">
            <a:avLst/>
          </a:prstGeom>
        </p:spPr>
      </p:pic>
      <p:sp>
        <p:nvSpPr>
          <p:cNvPr id="3" name="Rounded Rectangle 2"/>
          <p:cNvSpPr/>
          <p:nvPr/>
        </p:nvSpPr>
        <p:spPr>
          <a:xfrm>
            <a:off x="2469735" y="3828516"/>
            <a:ext cx="7981772" cy="18886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Hiện nay, nhã nhạc chỉ còn tồn tại dưới hai tổ chức dàn nhạc là Đại nhạc( cổ súy đại nhạc) và tiểu nhạc(ti trúc tế nhạc)</a:t>
            </a:r>
          </a:p>
        </p:txBody>
      </p:sp>
    </p:spTree>
    <p:extLst>
      <p:ext uri="{BB962C8B-B14F-4D97-AF65-F5344CB8AC3E}">
        <p14:creationId xmlns:p14="http://schemas.microsoft.com/office/powerpoint/2010/main" val="291405377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5409" y="529839"/>
            <a:ext cx="5845324" cy="3385435"/>
          </a:xfrm>
          <a:prstGeom prst="rect">
            <a:avLst/>
          </a:prstGeom>
        </p:spPr>
      </p:pic>
      <p:sp>
        <p:nvSpPr>
          <p:cNvPr id="3" name="Rounded Rectangle 2"/>
          <p:cNvSpPr/>
          <p:nvPr/>
        </p:nvSpPr>
        <p:spPr>
          <a:xfrm>
            <a:off x="2196269" y="4307080"/>
            <a:ext cx="7981772" cy="18886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Nhã nhạc cung đình Huế đã được UNESCO công nhận là Kiệt tác truyền khẩu và phi vật thể nhân loại vào năm 2023</a:t>
            </a:r>
          </a:p>
        </p:txBody>
      </p:sp>
    </p:spTree>
    <p:extLst>
      <p:ext uri="{BB962C8B-B14F-4D97-AF65-F5344CB8AC3E}">
        <p14:creationId xmlns:p14="http://schemas.microsoft.com/office/powerpoint/2010/main" val="238511002"/>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578" y="1447800"/>
            <a:ext cx="3209524" cy="2939297"/>
          </a:xfrm>
          <a:prstGeom prst="rect">
            <a:avLst/>
          </a:prstGeom>
        </p:spPr>
      </p:pic>
      <p:pic>
        <p:nvPicPr>
          <p:cNvPr id="3" name="Picture 2"/>
          <p:cNvPicPr>
            <a:picLocks noChangeAspect="1"/>
          </p:cNvPicPr>
          <p:nvPr/>
        </p:nvPicPr>
        <p:blipFill>
          <a:blip r:embed="rId3"/>
          <a:stretch>
            <a:fillRect/>
          </a:stretch>
        </p:blipFill>
        <p:spPr>
          <a:xfrm>
            <a:off x="6736265" y="1515668"/>
            <a:ext cx="3771715" cy="2317192"/>
          </a:xfrm>
          <a:prstGeom prst="rect">
            <a:avLst/>
          </a:prstGeom>
        </p:spPr>
      </p:pic>
      <p:sp>
        <p:nvSpPr>
          <p:cNvPr id="4" name="Rounded Rectangle 3"/>
          <p:cNvSpPr/>
          <p:nvPr/>
        </p:nvSpPr>
        <p:spPr>
          <a:xfrm>
            <a:off x="6385560" y="3971807"/>
            <a:ext cx="4389120" cy="8305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Đờn ca tài tử</a:t>
            </a:r>
          </a:p>
        </p:txBody>
      </p:sp>
      <p:sp>
        <p:nvSpPr>
          <p:cNvPr id="5" name="Rounded Rectangle 4"/>
          <p:cNvSpPr/>
          <p:nvPr/>
        </p:nvSpPr>
        <p:spPr>
          <a:xfrm>
            <a:off x="737611" y="4573787"/>
            <a:ext cx="4389120" cy="8305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Biểu diễn chèo</a:t>
            </a:r>
          </a:p>
        </p:txBody>
      </p:sp>
    </p:spTree>
    <p:extLst>
      <p:ext uri="{BB962C8B-B14F-4D97-AF65-F5344CB8AC3E}">
        <p14:creationId xmlns:p14="http://schemas.microsoft.com/office/powerpoint/2010/main" val="3230000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08883" y="4076344"/>
            <a:ext cx="3657600" cy="8460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Biểu diễn cải lương</a:t>
            </a:r>
          </a:p>
        </p:txBody>
      </p:sp>
      <p:pic>
        <p:nvPicPr>
          <p:cNvPr id="4" name="Picture 3"/>
          <p:cNvPicPr>
            <a:picLocks noChangeAspect="1"/>
          </p:cNvPicPr>
          <p:nvPr/>
        </p:nvPicPr>
        <p:blipFill>
          <a:blip r:embed="rId2"/>
          <a:stretch>
            <a:fillRect/>
          </a:stretch>
        </p:blipFill>
        <p:spPr>
          <a:xfrm>
            <a:off x="6233602" y="905854"/>
            <a:ext cx="4662286" cy="2922661"/>
          </a:xfrm>
          <a:prstGeom prst="rect">
            <a:avLst/>
          </a:prstGeom>
        </p:spPr>
      </p:pic>
      <p:sp>
        <p:nvSpPr>
          <p:cNvPr id="5" name="Rounded Rectangle 4"/>
          <p:cNvSpPr/>
          <p:nvPr/>
        </p:nvSpPr>
        <p:spPr>
          <a:xfrm>
            <a:off x="6805852" y="4076344"/>
            <a:ext cx="3657600" cy="8460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Biểu diễn ca Huế</a:t>
            </a:r>
          </a:p>
        </p:txBody>
      </p:sp>
      <p:pic>
        <p:nvPicPr>
          <p:cNvPr id="7" name="Picture 6"/>
          <p:cNvPicPr>
            <a:picLocks noChangeAspect="1"/>
          </p:cNvPicPr>
          <p:nvPr/>
        </p:nvPicPr>
        <p:blipFill>
          <a:blip r:embed="rId3"/>
          <a:stretch>
            <a:fillRect/>
          </a:stretch>
        </p:blipFill>
        <p:spPr>
          <a:xfrm>
            <a:off x="1247748" y="1083653"/>
            <a:ext cx="4247198" cy="2744861"/>
          </a:xfrm>
          <a:prstGeom prst="rect">
            <a:avLst/>
          </a:prstGeom>
        </p:spPr>
      </p:pic>
    </p:spTree>
    <p:extLst>
      <p:ext uri="{BB962C8B-B14F-4D97-AF65-F5344CB8AC3E}">
        <p14:creationId xmlns:p14="http://schemas.microsoft.com/office/powerpoint/2010/main" val="2002832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3</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CA HUẾ TRÊN SÔNG HƯƠNG ( HÀ ÁNH MINH)</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2567" y="1410056"/>
            <a:ext cx="5717137"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91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0775" y="2364927"/>
            <a:ext cx="10571146" cy="31849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Đọc theo trình tự: đọc thầm trước-&gt; đọc thành tiếng-&gt; đọc lưu loát văn bản.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Chú ý các từ ngữ là tên gọi của các nhạc khúc, nhạc cụ, các kĩ thuật trình diễn trong ca Huế.</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Chú ý đoạn miêu tả, bộc lộ cảm xúc hay những đoạn nghị luận về đặc điểm, giá trị của ca Huế và </a:t>
            </a:r>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4076344" y="965674"/>
            <a:ext cx="4383992" cy="105113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3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sao cho hay:</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34767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2287</TotalTime>
  <Words>2947</Words>
  <Application>Microsoft Office PowerPoint</Application>
  <PresentationFormat>Widescreen</PresentationFormat>
  <Paragraphs>188</Paragraphs>
  <Slides>53</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等线</vt:lpstr>
      <vt:lpstr>等线 Light</vt:lpstr>
      <vt:lpstr>.VnTime</vt:lpstr>
      <vt:lpstr>Arial</vt:lpstr>
      <vt:lpstr>Calibri</vt:lpstr>
      <vt:lpstr>Calibri Light</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Thu Đỗ Thị</cp:lastModifiedBy>
  <cp:revision>220</cp:revision>
  <dcterms:created xsi:type="dcterms:W3CDTF">2022-06-02T15:23:58Z</dcterms:created>
  <dcterms:modified xsi:type="dcterms:W3CDTF">2025-10-31T00:39:52Z</dcterms:modified>
</cp:coreProperties>
</file>