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24.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41"/>
  </p:notesMasterIdLst>
  <p:sldIdLst>
    <p:sldId id="1080" r:id="rId5"/>
    <p:sldId id="1163" r:id="rId6"/>
    <p:sldId id="1161" r:id="rId7"/>
    <p:sldId id="1171" r:id="rId8"/>
    <p:sldId id="1173" r:id="rId9"/>
    <p:sldId id="1174" r:id="rId10"/>
    <p:sldId id="1175" r:id="rId11"/>
    <p:sldId id="1176" r:id="rId12"/>
    <p:sldId id="1177" r:id="rId13"/>
    <p:sldId id="1178" r:id="rId14"/>
    <p:sldId id="1180" r:id="rId15"/>
    <p:sldId id="1179" r:id="rId16"/>
    <p:sldId id="1181" r:id="rId17"/>
    <p:sldId id="1182" r:id="rId18"/>
    <p:sldId id="1183" r:id="rId19"/>
    <p:sldId id="1184" r:id="rId20"/>
    <p:sldId id="1185" r:id="rId21"/>
    <p:sldId id="1186" r:id="rId22"/>
    <p:sldId id="1187" r:id="rId23"/>
    <p:sldId id="1188" r:id="rId24"/>
    <p:sldId id="1189" r:id="rId25"/>
    <p:sldId id="1190" r:id="rId26"/>
    <p:sldId id="1191" r:id="rId27"/>
    <p:sldId id="1192" r:id="rId28"/>
    <p:sldId id="1193" r:id="rId29"/>
    <p:sldId id="1194" r:id="rId30"/>
    <p:sldId id="1195" r:id="rId31"/>
    <p:sldId id="1196" r:id="rId32"/>
    <p:sldId id="1197" r:id="rId33"/>
    <p:sldId id="1198" r:id="rId34"/>
    <p:sldId id="1199" r:id="rId35"/>
    <p:sldId id="1200" r:id="rId36"/>
    <p:sldId id="1201" r:id="rId37"/>
    <p:sldId id="1202" r:id="rId38"/>
    <p:sldId id="1203" r:id="rId39"/>
    <p:sldId id="116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6404" autoAdjust="0"/>
  </p:normalViewPr>
  <p:slideViewPr>
    <p:cSldViewPr snapToGrid="0">
      <p:cViewPr varScale="1">
        <p:scale>
          <a:sx n="61" d="100"/>
          <a:sy n="61" d="100"/>
        </p:scale>
        <p:origin x="28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10/31/2025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2</a:t>
            </a:fld>
            <a:endParaRPr lang="en-US" altLang="zh-CN">
              <a:latin typeface="等线"/>
              <a:ea typeface="等线"/>
              <a:cs typeface="等线"/>
            </a:endParaRPr>
          </a:p>
        </p:txBody>
      </p:sp>
    </p:spTree>
    <p:extLst>
      <p:ext uri="{BB962C8B-B14F-4D97-AF65-F5344CB8AC3E}">
        <p14:creationId xmlns:p14="http://schemas.microsoft.com/office/powerpoint/2010/main" val="271549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42345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136740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23</a:t>
            </a:fld>
            <a:endParaRPr lang="en-US" altLang="zh-CN">
              <a:latin typeface="等线"/>
              <a:ea typeface="等线"/>
              <a:cs typeface="等线"/>
            </a:endParaRPr>
          </a:p>
        </p:txBody>
      </p:sp>
    </p:spTree>
    <p:extLst>
      <p:ext uri="{BB962C8B-B14F-4D97-AF65-F5344CB8AC3E}">
        <p14:creationId xmlns:p14="http://schemas.microsoft.com/office/powerpoint/2010/main" val="1545855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C09EF-DEF0-4C7A-8BC2-A5571C701A3B}" type="slidenum">
              <a:rPr lang="zh-CN" altLang="en-US" smtClean="0"/>
              <a:pPr/>
              <a:t>36</a:t>
            </a:fld>
            <a:endParaRPr lang="zh-CN" altLang="en-US"/>
          </a:p>
        </p:txBody>
      </p:sp>
    </p:spTree>
    <p:extLst>
      <p:ext uri="{BB962C8B-B14F-4D97-AF65-F5344CB8AC3E}">
        <p14:creationId xmlns:p14="http://schemas.microsoft.com/office/powerpoint/2010/main" val="3365445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31/10/2025</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31/10/2025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31/10/2025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31/10/2025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31/10/2025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31/10/2025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31/10/2025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31/10/2025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31/10/2025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31/10/2025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31/10/2025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10/31/2025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10/31/2025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10/31/2025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10/31/2025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31/10/2025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8" Type="http://schemas.openxmlformats.org/officeDocument/2006/relationships/image" Target="../media/image30.png"/><Relationship Id="rId3" Type="http://schemas.openxmlformats.org/officeDocument/2006/relationships/image" Target="../media/image25.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2" Type="http://schemas.openxmlformats.org/officeDocument/2006/relationships/notesSlide" Target="../notesSlides/notesSlide6.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0.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 Id="rId8" Type="http://schemas.openxmlformats.org/officeDocument/2006/relationships/image" Target="../media/image29.png"/><Relationship Id="rId3" Type="http://schemas.openxmlformats.org/officeDocument/2006/relationships/image" Target="../media/image65.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68.png"/><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648393" y="1620982"/>
            <a:ext cx="10091651" cy="27182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TIẾT 4:THỰC HÀNH TIẾNG VIỆT</a:t>
            </a:r>
          </a:p>
          <a:p>
            <a:pPr algn="ctr"/>
            <a:r>
              <a:rPr lang="en-US" sz="3200" b="1">
                <a:solidFill>
                  <a:schemeClr val="tx1"/>
                </a:solidFill>
                <a:latin typeface="Times New Roman" panose="02020603050405020304" pitchFamily="18" charset="0"/>
                <a:cs typeface="Times New Roman" panose="02020603050405020304" pitchFamily="18" charset="0"/>
              </a:rPr>
              <a:t> BIỆT NGỮ XÃ HỘI</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9476" y="448090"/>
            <a:ext cx="8075776"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600">
                <a:latin typeface="Times New Roman" panose="02020603050405020304" pitchFamily="18" charset="0"/>
                <a:cs typeface="Times New Roman" panose="02020603050405020304" pitchFamily="18" charset="0"/>
              </a:rPr>
              <a:t>b) Cứ mỗi lần tớ góp ý với nó là nó lại có </a:t>
            </a:r>
            <a:r>
              <a:rPr lang="en-US" sz="3600" b="1">
                <a:solidFill>
                  <a:srgbClr val="FF0000"/>
                </a:solidFill>
                <a:latin typeface="Times New Roman" panose="02020603050405020304" pitchFamily="18" charset="0"/>
                <a:cs typeface="Times New Roman" panose="02020603050405020304" pitchFamily="18" charset="0"/>
              </a:rPr>
              <a:t>thái độ lồi lõm. Hạn hán lời luôn.</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2076626"/>
            <a:ext cx="11625129" cy="2062103"/>
          </a:xfrm>
          <a:prstGeom prst="rect">
            <a:avLst/>
          </a:prstGeom>
          <a:noFill/>
        </p:spPr>
        <p:txBody>
          <a:bodyPr wrap="square" rtlCol="0">
            <a:spAutoFit/>
          </a:bodyPr>
          <a:lstStyle/>
          <a:p>
            <a:pPr lvl="0" defTabSz="914400" eaLnBrk="0" fontAlgn="base" hangingPunct="0">
              <a:spcBef>
                <a:spcPct val="0"/>
              </a:spcBef>
              <a:spcAft>
                <a:spcPct val="0"/>
              </a:spcAft>
            </a:pPr>
            <a:r>
              <a:rPr lang="en-US" sz="3200" b="1">
                <a:latin typeface="Times New Roman" panose="02020603050405020304" pitchFamily="18" charset="0"/>
                <a:cs typeface="Times New Roman" panose="02020603050405020304" pitchFamily="18" charset="0"/>
              </a:rPr>
              <a:t>+ </a:t>
            </a:r>
            <a:r>
              <a:rPr lang="en-US" alt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 độ lồi lõm: </a:t>
            </a:r>
            <a:r>
              <a:rPr lang="en-US" altLang="en-US" sz="3200">
                <a:latin typeface="Times New Roman" panose="02020603050405020304" pitchFamily="18" charset="0"/>
                <a:ea typeface="Times New Roman" panose="02020603050405020304" pitchFamily="18" charset="0"/>
                <a:cs typeface="Times New Roman" panose="02020603050405020304" pitchFamily="18" charset="0"/>
              </a:rPr>
              <a:t>Thái độ không biết điều, thiếu sự lắng nghe, tôn trọng, khiêm tốn....</a:t>
            </a:r>
            <a:endParaRPr lang="en-US" altLang="en-US" sz="320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sz="3200" b="1">
                <a:latin typeface="Times New Roman" panose="02020603050405020304" pitchFamily="18" charset="0"/>
                <a:cs typeface="Times New Roman" panose="02020603050405020304" pitchFamily="18" charset="0"/>
              </a:rPr>
              <a:t>+ </a:t>
            </a:r>
            <a:r>
              <a:rPr lang="en-US" alt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 hán lời luôn: </a:t>
            </a:r>
            <a:r>
              <a:rPr lang="en-US" altLang="en-US" sz="3200">
                <a:latin typeface="Times New Roman" panose="02020603050405020304" pitchFamily="18" charset="0"/>
                <a:ea typeface="Times New Roman" panose="02020603050405020304" pitchFamily="18" charset="0"/>
                <a:cs typeface="Times New Roman" panose="02020603050405020304" pitchFamily="18" charset="0"/>
              </a:rPr>
              <a:t>Bất lực, không còn gì để nói, không tìm được từ nào phù hợp để diễn tả điều muốn thể hiện. </a:t>
            </a:r>
            <a:endParaRPr lang="en-US" alt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529839" y="4566936"/>
            <a:ext cx="11400090" cy="155960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=&gt; Các từ ngữ này được dùng </a:t>
            </a:r>
            <a:r>
              <a:rPr lang="en-US" sz="3200" b="1">
                <a:solidFill>
                  <a:schemeClr val="tx1"/>
                </a:solidFill>
                <a:latin typeface="Times New Roman" panose="02020603050405020304" pitchFamily="18" charset="0"/>
                <a:cs typeface="Times New Roman" panose="02020603050405020304" pitchFamily="18" charset="0"/>
              </a:rPr>
              <a:t>chủ yếu trong giới trẻ</a:t>
            </a:r>
            <a:r>
              <a:rPr lang="en-US" sz="3200">
                <a:solidFill>
                  <a:schemeClr val="tx1"/>
                </a:solidFill>
                <a:latin typeface="Times New Roman" panose="02020603050405020304" pitchFamily="18" charset="0"/>
                <a:cs typeface="Times New Roman" panose="02020603050405020304" pitchFamily="18" charset="0"/>
              </a:rPr>
              <a:t>, trong </a:t>
            </a:r>
            <a:r>
              <a:rPr lang="en-US" sz="3200" b="1">
                <a:solidFill>
                  <a:schemeClr val="tx1"/>
                </a:solidFill>
                <a:latin typeface="Times New Roman" panose="02020603050405020304" pitchFamily="18" charset="0"/>
                <a:cs typeface="Times New Roman" panose="02020603050405020304" pitchFamily="18" charset="0"/>
              </a:rPr>
              <a:t>giao tiếp hằng ngày</a:t>
            </a:r>
            <a:r>
              <a:rPr lang="en-US" sz="3200">
                <a:solidFill>
                  <a:schemeClr val="tx1"/>
                </a:solidFill>
                <a:latin typeface="Times New Roman" panose="02020603050405020304" pitchFamily="18" charset="0"/>
                <a:cs typeface="Times New Roman" panose="02020603050405020304" pitchFamily="18" charset="0"/>
              </a:rPr>
              <a:t> hoặc trên các </a:t>
            </a:r>
            <a:r>
              <a:rPr lang="en-US" sz="3200" b="1">
                <a:solidFill>
                  <a:schemeClr val="tx1"/>
                </a:solidFill>
                <a:latin typeface="Times New Roman" panose="02020603050405020304" pitchFamily="18" charset="0"/>
                <a:cs typeface="Times New Roman" panose="02020603050405020304" pitchFamily="18" charset="0"/>
              </a:rPr>
              <a:t>mạng xã hội</a:t>
            </a:r>
            <a:r>
              <a:rPr lang="en-US" sz="3200">
                <a:solidFill>
                  <a:schemeClr val="tx1"/>
                </a:solidFill>
                <a:latin typeface="Times New Roman" panose="02020603050405020304" pitchFamily="18" charset="0"/>
                <a:cs typeface="Times New Roman" panose="02020603050405020304" pitchFamily="18" charset="0"/>
              </a:rPr>
              <a:t>.</a:t>
            </a:r>
          </a:p>
        </p:txBody>
      </p:sp>
      <p:sp>
        <p:nvSpPr>
          <p:cNvPr id="6" name="Rectangle 5" descr="blob:file:///21ad7807-70f7-4451-a688-0eb12cd8d94b"/>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6022951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THỰC HÀNH TIẾNG VIỆT: BIỆT NGỮ XÃ HỘI</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29839" y="1572426"/>
            <a:ext cx="5247118" cy="4031873"/>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1. Nhận biết và xác định đặc điểm của biệt ngữ xã hội</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Biệt ngữ xã hội là những từ ngữ có đặc điểm riêng (về ngữ âm, ngữ nghĩa) hình thành trên những qui ước riêng của một nhóm người nào đó, do vậy, chỉ sử dụng trong phạm vi hẹp.</a:t>
            </a:r>
          </a:p>
        </p:txBody>
      </p:sp>
    </p:spTree>
    <p:extLst>
      <p:ext uri="{BB962C8B-B14F-4D97-AF65-F5344CB8AC3E}">
        <p14:creationId xmlns:p14="http://schemas.microsoft.com/office/powerpoint/2010/main" val="2467449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289" y="591742"/>
            <a:ext cx="11417181" cy="53272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 TÍCH VÍ DỤ 2:</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tabLst>
                <a:tab pos="3038475" algn="l"/>
              </a:tabLs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Giải nghĩa từ in đậm trong  câu thơ sau và nhận xét về phạm vi sử dụng và hình thức ngữ âm của các từ ngữ đó.</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3038475"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Anh đi công tử không </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vòm</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3038475"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 mai </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kện rệp</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 “ </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mòm</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 đâu”.</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3038475"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Nguyên Hồng)</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3038475" algn="l"/>
              </a:tabLs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 nghĩa từ in đậm trong  câu  sau và nhận xét về   nghĩa của từ ngữ đó trong sự so sánh  với nghĩa vốn có của từ ngữ( trong từ điển)</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3038475"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“Tớ chỉ nhường tháng này thôi, tháng sau thì tớ cho cậu  </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ngửi khói</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877118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02408" y="2535382"/>
            <a:ext cx="10554056" cy="40150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defTabSz="914400" eaLnBrk="0" fontAlgn="base" hangingPunct="0">
              <a:spcBef>
                <a:spcPct val="0"/>
              </a:spcBef>
              <a:spcAft>
                <a:spcPct val="0"/>
              </a:spcAft>
            </a:pPr>
            <a:r>
              <a:rPr lang="en-US" alt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vòm</a:t>
            </a:r>
            <a:r>
              <a:rPr lang="en-US" alt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nhà</a:t>
            </a:r>
            <a:endParaRPr lang="en-US" altLang="en-US" sz="3200">
              <a:solidFill>
                <a:schemeClr val="tx1"/>
              </a:solidFill>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kện rệp</a:t>
            </a:r>
            <a:r>
              <a:rPr lang="en-US" alt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hết gạo</a:t>
            </a:r>
            <a:endParaRPr lang="en-US" altLang="en-US" sz="3200">
              <a:solidFill>
                <a:schemeClr val="tx1"/>
              </a:solidFill>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mòm: </a:t>
            </a:r>
            <a:r>
              <a:rPr lang="en-US" alt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ăn</a:t>
            </a:r>
            <a:endParaRPr lang="en-US" altLang="en-US" sz="3200">
              <a:solidFill>
                <a:schemeClr val="tx1"/>
              </a:solidFill>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=&gt; Các từ này với nghĩa tương ứng như trên chỉ dùng trong giới giang hồ, bọn lưu manh, trộm cắp  đầu thế kỷ XX.</a:t>
            </a:r>
            <a:endParaRPr lang="en-US" altLang="en-US" sz="3200">
              <a:solidFill>
                <a:schemeClr val="tx1"/>
              </a:solidFill>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=&gt; Các từ </a:t>
            </a:r>
            <a:r>
              <a:rPr lang="en-US" alt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kện rệp</a:t>
            </a:r>
            <a:r>
              <a:rPr lang="en-US" alt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alt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mòm</a:t>
            </a:r>
            <a:r>
              <a:rPr lang="en-US" alt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có hình thức ngữ âm hoàn toàn mới lạ, trong vốn từ tiếng Việt chưa có. Từ “vòm” có trong tiếng việt nhưng mang nghĩa khác.</a:t>
            </a:r>
            <a:endParaRPr lang="en-US" altLang="en-US" sz="3200">
              <a:solidFill>
                <a:schemeClr val="tx1"/>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descr="blob:file:///21ad7807-70f7-4451-a688-0eb12cd8d94b"/>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5" name="Rectangle 3"/>
          <p:cNvSpPr>
            <a:spLocks noChangeArrowheads="1"/>
          </p:cNvSpPr>
          <p:nvPr/>
        </p:nvSpPr>
        <p:spPr bwMode="auto">
          <a:xfrm>
            <a:off x="457200" y="76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ounded Rectangle 5"/>
          <p:cNvSpPr/>
          <p:nvPr/>
        </p:nvSpPr>
        <p:spPr>
          <a:xfrm>
            <a:off x="1346662" y="689956"/>
            <a:ext cx="7872153" cy="133003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ct val="107000"/>
              </a:lnSpc>
              <a:spcAft>
                <a:spcPts val="0"/>
              </a:spcAft>
              <a:tabLst>
                <a:tab pos="3038475"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Anh đi công tử không </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vòm</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3038475"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 mai </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kện rệp</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 “ </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mòm</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 đâu”.</a:t>
            </a:r>
            <a:endParaRPr lang="en-US" sz="3200"/>
          </a:p>
        </p:txBody>
      </p:sp>
    </p:spTree>
    <p:extLst>
      <p:ext uri="{BB962C8B-B14F-4D97-AF65-F5344CB8AC3E}">
        <p14:creationId xmlns:p14="http://schemas.microsoft.com/office/powerpoint/2010/main" val="2486761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circle(in)">
                                      <p:cBhvr>
                                        <p:cTn id="24" dur="20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02408" y="2809702"/>
            <a:ext cx="10554056" cy="34331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ngửi khói</a:t>
            </a:r>
            <a:r>
              <a:rPr lang="en-US" sz="3200">
                <a:latin typeface="Times New Roman" panose="02020603050405020304" pitchFamily="18" charset="0"/>
                <a:cs typeface="Times New Roman" panose="02020603050405020304" pitchFamily="18" charset="0"/>
              </a:rPr>
              <a:t>” n</a:t>
            </a:r>
            <a:r>
              <a:rPr lang="vi-VN" sz="3200">
                <a:latin typeface="Times New Roman" panose="02020603050405020304" pitchFamily="18" charset="0"/>
                <a:cs typeface="Times New Roman" panose="02020603050405020304" pitchFamily="18" charset="0"/>
              </a:rPr>
              <a:t>ghĩa vốn có</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 dùng mũi để nhận biết mùi khói. </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ngửi khói</a:t>
            </a:r>
            <a:r>
              <a:rPr lang="en-US" sz="3200">
                <a:latin typeface="Times New Roman" panose="02020603050405020304" pitchFamily="18" charset="0"/>
                <a:cs typeface="Times New Roman" panose="02020603050405020304" pitchFamily="18" charset="0"/>
              </a:rPr>
              <a:t>”(n</a:t>
            </a:r>
            <a:r>
              <a:rPr lang="vi-VN" sz="3200">
                <a:latin typeface="Times New Roman" panose="02020603050405020304" pitchFamily="18" charset="0"/>
                <a:cs typeface="Times New Roman" panose="02020603050405020304" pitchFamily="18" charset="0"/>
              </a:rPr>
              <a:t>ghĩa trong câu văn</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 tụt lại phía sau. </a:t>
            </a:r>
            <a:r>
              <a:rPr lang="en-US" sz="3200">
                <a:latin typeface="Times New Roman" panose="02020603050405020304" pitchFamily="18" charset="0"/>
                <a:cs typeface="Times New Roman" panose="02020603050405020304" pitchFamily="18" charset="0"/>
              </a:rPr>
              <a:t>=&gt;</a:t>
            </a:r>
            <a:r>
              <a:rPr lang="vi-VN" sz="3200">
                <a:latin typeface="Times New Roman" panose="02020603050405020304" pitchFamily="18" charset="0"/>
                <a:cs typeface="Times New Roman" panose="02020603050405020304" pitchFamily="18" charset="0"/>
              </a:rPr>
              <a:t>Nghĩa của từ ngữ trong câu văn đã có sự khác biệt so với nghĩa vốn có của từ ngữ dù hình thức ngữ âm vẫn </a:t>
            </a:r>
            <a:r>
              <a:rPr lang="en-US" sz="3200">
                <a:latin typeface="Times New Roman" panose="02020603050405020304" pitchFamily="18" charset="0"/>
                <a:cs typeface="Times New Roman" panose="02020603050405020304" pitchFamily="18" charset="0"/>
              </a:rPr>
              <a:t>giống nhau.</a:t>
            </a:r>
          </a:p>
        </p:txBody>
      </p:sp>
      <p:sp>
        <p:nvSpPr>
          <p:cNvPr id="3"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descr="blob:file:///21ad7807-70f7-4451-a688-0eb12cd8d94b"/>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5" name="Rectangle 3"/>
          <p:cNvSpPr>
            <a:spLocks noChangeArrowheads="1"/>
          </p:cNvSpPr>
          <p:nvPr/>
        </p:nvSpPr>
        <p:spPr bwMode="auto">
          <a:xfrm>
            <a:off x="457200" y="76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ounded Rectangle 5"/>
          <p:cNvSpPr/>
          <p:nvPr/>
        </p:nvSpPr>
        <p:spPr>
          <a:xfrm>
            <a:off x="1346662" y="689956"/>
            <a:ext cx="7872153" cy="133003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ct val="107000"/>
              </a:lnSpc>
              <a:spcAft>
                <a:spcPts val="0"/>
              </a:spcAft>
              <a:tabLst>
                <a:tab pos="3038475"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“Tớ chỉ nhường tháng này thôi, tháng sau thì tớ cho cậu  </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ngửi khói</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15834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42954" y="656705"/>
            <a:ext cx="5835534" cy="68995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Đặc điểm của biệt ngữ xã hội</a:t>
            </a:r>
          </a:p>
        </p:txBody>
      </p:sp>
      <p:sp>
        <p:nvSpPr>
          <p:cNvPr id="3" name="Rounded Rectangle 2"/>
          <p:cNvSpPr/>
          <p:nvPr/>
        </p:nvSpPr>
        <p:spPr>
          <a:xfrm>
            <a:off x="822960" y="1778923"/>
            <a:ext cx="10964487" cy="42727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Biệt ngữ xã hội có đặc điểm riêng về mặt ngữ âm (các từ chưa có trong từ vựng tiếng Việt). </a:t>
            </a:r>
          </a:p>
          <a:p>
            <a:r>
              <a:rPr lang="en-US" sz="3200">
                <a:latin typeface="Times New Roman" panose="02020603050405020304" pitchFamily="18" charset="0"/>
                <a:cs typeface="Times New Roman" panose="02020603050405020304" pitchFamily="18" charset="0"/>
              </a:rPr>
              <a:t>+ Biệt ngữ xã hội cũng có thể là các từ đã có trong vốn từ tiếng việt nhưng được sử dụng với nghĩa khác.</a:t>
            </a:r>
          </a:p>
          <a:p>
            <a:r>
              <a:rPr lang="en-US" sz="3200">
                <a:latin typeface="Times New Roman" panose="02020603050405020304" pitchFamily="18" charset="0"/>
                <a:cs typeface="Times New Roman" panose="02020603050405020304" pitchFamily="18" charset="0"/>
              </a:rPr>
              <a:t>+  Do có những đặc điểm khác biệt như vậy, nên khi viết, các biệt ngữ xã hội sẽ được đưa vào dấu ngoặc kép hoặc được in nghiêng và được chú thích về nghĩa.</a:t>
            </a:r>
          </a:p>
        </p:txBody>
      </p:sp>
    </p:spTree>
    <p:extLst>
      <p:ext uri="{BB962C8B-B14F-4D97-AF65-F5344CB8AC3E}">
        <p14:creationId xmlns:p14="http://schemas.microsoft.com/office/powerpoint/2010/main" val="222662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949" y="342119"/>
            <a:ext cx="11338559" cy="578427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 TÍCH VÍ DỤ 3:</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tabLst>
                <a:tab pos="3038475" algn="l"/>
              </a:tabLs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 định biệt ngữ xã hội và giải nghĩa của chúng trong các trường hợp sau.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3038475"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Mình nghĩ là tôi “chém gió” nên cậu ấy không tin.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Hắn ta chỉ anh hùng bàn phím thôi chứ thực tế chả làm được gì.</a:t>
            </a:r>
            <a:r>
              <a:rPr lang="en-US" sz="2800">
                <a:latin typeface="Times New Roman" panose="02020603050405020304" pitchFamily="18" charset="0"/>
                <a:cs typeface="Times New Roman" panose="02020603050405020304" pitchFamily="18" charset="0"/>
              </a:rPr>
              <a:t> </a:t>
            </a:r>
          </a:p>
          <a:p>
            <a:r>
              <a:rPr lang="en-US" sz="2800">
                <a:latin typeface="Times New Roman" panose="02020603050405020304" pitchFamily="18" charset="0"/>
                <a:cs typeface="Times New Roman" panose="02020603050405020304" pitchFamily="18" charset="0"/>
              </a:rPr>
              <a:t>c) Phú ghẻ “nổ” một tràng khiến Cường tắt dài. Nó nghệt mặt một hồi rồi ngẩn ngơ hỏi lại: </a:t>
            </a:r>
          </a:p>
          <a:p>
            <a:r>
              <a:rPr lang="en-US" sz="2800">
                <a:latin typeface="Times New Roman" panose="02020603050405020304" pitchFamily="18" charset="0"/>
                <a:cs typeface="Times New Roman" panose="02020603050405020304" pitchFamily="18" charset="0"/>
              </a:rPr>
              <a:t>- Chẳng lẽ tụi mày đến đây để chơi trò “phá đám”?</a:t>
            </a:r>
          </a:p>
          <a:p>
            <a:r>
              <a:rPr lang="en-US" sz="2800">
                <a:latin typeface="Times New Roman" panose="02020603050405020304" pitchFamily="18" charset="0"/>
                <a:cs typeface="Times New Roman" panose="02020603050405020304" pitchFamily="18" charset="0"/>
              </a:rPr>
              <a:t>( Nguyễn Nhật Ánh,  Trại Hoa vàng)</a:t>
            </a:r>
          </a:p>
          <a:p>
            <a:r>
              <a:rPr lang="en-US" sz="2800">
                <a:latin typeface="Times New Roman" panose="02020603050405020304" pitchFamily="18" charset="0"/>
                <a:cs typeface="Times New Roman" panose="02020603050405020304" pitchFamily="18" charset="0"/>
              </a:rPr>
              <a:t>d)  </a:t>
            </a:r>
          </a:p>
          <a:p>
            <a:r>
              <a:rPr lang="en-US" sz="2800">
                <a:latin typeface="Times New Roman" panose="02020603050405020304" pitchFamily="18" charset="0"/>
                <a:cs typeface="Times New Roman" panose="02020603050405020304" pitchFamily="18" charset="0"/>
              </a:rPr>
              <a:t>- Cậu có bít bộ phim “Stand by me Doroeme” không?</a:t>
            </a:r>
          </a:p>
          <a:p>
            <a:r>
              <a:rPr lang="en-US" sz="2800">
                <a:latin typeface="Times New Roman" panose="02020603050405020304" pitchFamily="18" charset="0"/>
                <a:cs typeface="Times New Roman" panose="02020603050405020304" pitchFamily="18" charset="0"/>
              </a:rPr>
              <a:t>- Mình khum.</a:t>
            </a:r>
          </a:p>
          <a:p>
            <a:r>
              <a:rPr lang="en-US" sz="2800">
                <a:latin typeface="Times New Roman" panose="02020603050405020304" pitchFamily="18" charset="0"/>
                <a:cs typeface="Times New Roman" panose="02020603050405020304" pitchFamily="18" charset="0"/>
              </a:rPr>
              <a:t>- Pó tai với cậu,  phim đó lớp mình ai cũng xem hết rồi.</a:t>
            </a:r>
          </a:p>
        </p:txBody>
      </p:sp>
    </p:spTree>
    <p:extLst>
      <p:ext uri="{BB962C8B-B14F-4D97-AF65-F5344CB8AC3E}">
        <p14:creationId xmlns:p14="http://schemas.microsoft.com/office/powerpoint/2010/main" val="30836112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168" y="965282"/>
            <a:ext cx="8975534" cy="58375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a:lnSpc>
                <a:spcPct val="107000"/>
              </a:lnSpc>
              <a:spcAft>
                <a:spcPts val="0"/>
              </a:spcAft>
              <a:tabLst>
                <a:tab pos="3038475"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Mình nghĩ là tôi “chém gió” nên cậu ấy không tin. </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ounded Rectangle 2"/>
          <p:cNvSpPr/>
          <p:nvPr/>
        </p:nvSpPr>
        <p:spPr>
          <a:xfrm>
            <a:off x="1105593" y="2618509"/>
            <a:ext cx="9966960" cy="298426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en-US" sz="3200">
                <a:latin typeface="Times New Roman" panose="02020603050405020304" pitchFamily="18" charset="0"/>
                <a:cs typeface="Times New Roman" panose="02020603050405020304" pitchFamily="18" charset="0"/>
              </a:rPr>
              <a:t>+ Từ “chém gió” là biệt ngữ xã hội.</a:t>
            </a:r>
          </a:p>
          <a:p>
            <a:pPr lvl="0"/>
            <a:r>
              <a:rPr lang="en-US" sz="3200">
                <a:latin typeface="Times New Roman" panose="02020603050405020304" pitchFamily="18" charset="0"/>
                <a:cs typeface="Times New Roman" panose="02020603050405020304" pitchFamily="18" charset="0"/>
              </a:rPr>
              <a:t>+ Từ “chém gió” trong câu trên không được hiểu là hành động vung bàn tay về một phía (thường là vung lên vung xuống) mà được hiểu là: </a:t>
            </a:r>
            <a:r>
              <a:rPr lang="en-US" sz="3200" b="1">
                <a:latin typeface="Times New Roman" panose="02020603050405020304" pitchFamily="18" charset="0"/>
                <a:cs typeface="Times New Roman" panose="02020603050405020304" pitchFamily="18" charset="0"/>
              </a:rPr>
              <a:t>hành động nói những điều không đúng sự thật, ba hoa, khoác lác.</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8556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168" y="965282"/>
            <a:ext cx="7793095"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r>
              <a:rPr lang="en-US" sz="3200">
                <a:latin typeface="Times New Roman" panose="02020603050405020304" pitchFamily="18" charset="0"/>
                <a:cs typeface="Times New Roman" panose="02020603050405020304" pitchFamily="18" charset="0"/>
              </a:rPr>
              <a:t>b) Từ “anh hùng bàn phím” là biệt ngữ xã hội.</a:t>
            </a:r>
          </a:p>
        </p:txBody>
      </p:sp>
      <p:sp>
        <p:nvSpPr>
          <p:cNvPr id="3" name="Rounded Rectangle 2"/>
          <p:cNvSpPr/>
          <p:nvPr/>
        </p:nvSpPr>
        <p:spPr>
          <a:xfrm>
            <a:off x="1105593" y="2069869"/>
            <a:ext cx="9966960" cy="353290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-&gt; </a:t>
            </a:r>
            <a:r>
              <a:rPr lang="en-US" sz="3200">
                <a:latin typeface="Times New Roman" panose="02020603050405020304" pitchFamily="18" charset="0"/>
                <a:cs typeface="Times New Roman" panose="02020603050405020304" pitchFamily="18" charset="0"/>
              </a:rPr>
              <a:t>Từ “anh hùng bàn phím” ở trong câu trên được sử dụng với ý nghĩa mỉa mai, chê cười một số người sử dụng mạng xã hội. Họ là những người “giấu mặt” sau màn hình máy tính, bình luận( comment) qua bàn phím, một cách thoải mái, không cần quan tâm vấn đề đó đúng hay sai, bởi họ nghĩ mạng xã hội là thế giới ảo.</a:t>
            </a:r>
          </a:p>
        </p:txBody>
      </p:sp>
    </p:spTree>
    <p:extLst>
      <p:ext uri="{BB962C8B-B14F-4D97-AF65-F5344CB8AC3E}">
        <p14:creationId xmlns:p14="http://schemas.microsoft.com/office/powerpoint/2010/main" val="3802442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602" y="674336"/>
            <a:ext cx="10192299"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a:latin typeface="Times New Roman" panose="02020603050405020304" pitchFamily="18" charset="0"/>
                <a:cs typeface="Times New Roman" panose="02020603050405020304" pitchFamily="18" charset="0"/>
              </a:rPr>
              <a:t>c) Phú ghẻ “nổ” một tràng khiến Cường tắt dài. Nó nghệt mặt một hồi rồi ngẩn ngơ hỏi lại: </a:t>
            </a:r>
          </a:p>
          <a:p>
            <a:r>
              <a:rPr lang="en-US" sz="3200">
                <a:latin typeface="Times New Roman" panose="02020603050405020304" pitchFamily="18" charset="0"/>
                <a:cs typeface="Times New Roman" panose="02020603050405020304" pitchFamily="18" charset="0"/>
              </a:rPr>
              <a:t>- Chẳng lẽ tụi mày đến đây để chơi trò “phá đám”?</a:t>
            </a:r>
          </a:p>
          <a:p>
            <a:r>
              <a:rPr lang="en-US" sz="3200">
                <a:latin typeface="Times New Roman" panose="02020603050405020304" pitchFamily="18" charset="0"/>
                <a:cs typeface="Times New Roman" panose="02020603050405020304" pitchFamily="18" charset="0"/>
              </a:rPr>
              <a:t>( Nguyễn Nhật Ánh,  Trại Hoa vàng)</a:t>
            </a:r>
          </a:p>
        </p:txBody>
      </p:sp>
      <p:sp>
        <p:nvSpPr>
          <p:cNvPr id="3" name="Rounded Rectangle 2"/>
          <p:cNvSpPr/>
          <p:nvPr/>
        </p:nvSpPr>
        <p:spPr>
          <a:xfrm>
            <a:off x="1209223" y="3441469"/>
            <a:ext cx="9966960" cy="266007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Từ “nổ” , “tắt dài” là biệt ngữ xã hội.</a:t>
            </a:r>
          </a:p>
          <a:p>
            <a:r>
              <a:rPr lang="en-US" sz="3200">
                <a:latin typeface="Times New Roman" panose="02020603050405020304" pitchFamily="18" charset="0"/>
                <a:cs typeface="Times New Roman" panose="02020603050405020304" pitchFamily="18" charset="0"/>
              </a:rPr>
              <a:t>+ Từ “nổ” được hiểu là nói nhiều, nói khoác và nói một cách rất hùng hồn về một vấn đề nào đó.</a:t>
            </a:r>
          </a:p>
          <a:p>
            <a:r>
              <a:rPr lang="en-US" sz="3200">
                <a:latin typeface="Times New Roman" panose="02020603050405020304" pitchFamily="18" charset="0"/>
                <a:cs typeface="Times New Roman" panose="02020603050405020304" pitchFamily="18" charset="0"/>
              </a:rPr>
              <a:t>+ “tắt dài” là trạng thái ngừng nói đột ngột.</a:t>
            </a:r>
          </a:p>
        </p:txBody>
      </p:sp>
    </p:spTree>
    <p:extLst>
      <p:ext uri="{BB962C8B-B14F-4D97-AF65-F5344CB8AC3E}">
        <p14:creationId xmlns:p14="http://schemas.microsoft.com/office/powerpoint/2010/main" val="3033658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32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602" y="674336"/>
            <a:ext cx="10192299"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a:latin typeface="Times New Roman" panose="02020603050405020304" pitchFamily="18" charset="0"/>
                <a:cs typeface="Times New Roman" panose="02020603050405020304" pitchFamily="18" charset="0"/>
              </a:rPr>
              <a:t>d)  </a:t>
            </a:r>
          </a:p>
          <a:p>
            <a:r>
              <a:rPr lang="en-US" sz="3200">
                <a:latin typeface="Times New Roman" panose="02020603050405020304" pitchFamily="18" charset="0"/>
                <a:cs typeface="Times New Roman" panose="02020603050405020304" pitchFamily="18" charset="0"/>
              </a:rPr>
              <a:t>- Cậu có bít bộ phim “Stand by me Doroeme” không?</a:t>
            </a:r>
          </a:p>
          <a:p>
            <a:r>
              <a:rPr lang="en-US" sz="3200">
                <a:latin typeface="Times New Roman" panose="02020603050405020304" pitchFamily="18" charset="0"/>
                <a:cs typeface="Times New Roman" panose="02020603050405020304" pitchFamily="18" charset="0"/>
              </a:rPr>
              <a:t>- Mình khum.</a:t>
            </a:r>
          </a:p>
          <a:p>
            <a:r>
              <a:rPr lang="en-US" sz="3200">
                <a:latin typeface="Times New Roman" panose="02020603050405020304" pitchFamily="18" charset="0"/>
                <a:cs typeface="Times New Roman" panose="02020603050405020304" pitchFamily="18" charset="0"/>
              </a:rPr>
              <a:t>- Pó tai với cậu,  phim đó lớp mình ai cũng xem hết rồi.</a:t>
            </a:r>
          </a:p>
        </p:txBody>
      </p:sp>
      <p:sp>
        <p:nvSpPr>
          <p:cNvPr id="3" name="Rounded Rectangle 2"/>
          <p:cNvSpPr/>
          <p:nvPr/>
        </p:nvSpPr>
        <p:spPr>
          <a:xfrm>
            <a:off x="581891" y="3441469"/>
            <a:ext cx="10594292" cy="266007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Các biệt ngữ xã hội được dùng trong đoạn hội thoại trên là:</a:t>
            </a:r>
          </a:p>
          <a:p>
            <a:r>
              <a:rPr lang="en-US" sz="3200">
                <a:latin typeface="Times New Roman" panose="02020603050405020304" pitchFamily="18" charset="0"/>
                <a:cs typeface="Times New Roman" panose="02020603050405020304" pitchFamily="18" charset="0"/>
              </a:rPr>
              <a:t>+ “bít” là cách viết lệch âm chuẩn của “biết</a:t>
            </a:r>
          </a:p>
          <a:p>
            <a:r>
              <a:rPr lang="en-US" sz="3200">
                <a:latin typeface="Times New Roman" panose="02020603050405020304" pitchFamily="18" charset="0"/>
                <a:cs typeface="Times New Roman" panose="02020603050405020304" pitchFamily="18" charset="0"/>
              </a:rPr>
              <a:t>+ “khum” là cách viết lệch âm chuẩn của “không”</a:t>
            </a:r>
          </a:p>
          <a:p>
            <a:r>
              <a:rPr lang="en-US" sz="3200">
                <a:latin typeface="Times New Roman" panose="02020603050405020304" pitchFamily="18" charset="0"/>
                <a:cs typeface="Times New Roman" panose="02020603050405020304" pitchFamily="18" charset="0"/>
              </a:rPr>
              <a:t>+ “pó tai” là cách viết lệch âm chuẩn của “bó tay”( nghĩa là bất, lực không thể làm gì  được )</a:t>
            </a:r>
          </a:p>
        </p:txBody>
      </p:sp>
    </p:spTree>
    <p:extLst>
      <p:ext uri="{BB962C8B-B14F-4D97-AF65-F5344CB8AC3E}">
        <p14:creationId xmlns:p14="http://schemas.microsoft.com/office/powerpoint/2010/main" val="389110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03897965"/>
              </p:ext>
            </p:extLst>
          </p:nvPr>
        </p:nvGraphicFramePr>
        <p:xfrm>
          <a:off x="440575" y="2724006"/>
          <a:ext cx="11355185" cy="3617722"/>
        </p:xfrm>
        <a:graphic>
          <a:graphicData uri="http://schemas.openxmlformats.org/drawingml/2006/table">
            <a:tbl>
              <a:tblPr firstRow="1" firstCol="1" bandRow="1">
                <a:tableStyleId>{5C22544A-7EE6-4342-B048-85BDC9FD1C3A}</a:tableStyleId>
              </a:tblPr>
              <a:tblGrid>
                <a:gridCol w="11355185">
                  <a:extLst>
                    <a:ext uri="{9D8B030D-6E8A-4147-A177-3AD203B41FA5}">
                      <a16:colId xmlns:a16="http://schemas.microsoft.com/office/drawing/2014/main" val="271431043"/>
                    </a:ext>
                  </a:extLst>
                </a:gridCol>
              </a:tblGrid>
              <a:tr h="0">
                <a:tc>
                  <a:txBody>
                    <a:bodyPr/>
                    <a:lstStyle/>
                    <a:p>
                      <a:pPr>
                        <a:lnSpc>
                          <a:spcPct val="107000"/>
                        </a:lnSpc>
                        <a:spcAft>
                          <a:spcPts val="0"/>
                        </a:spcAft>
                      </a:pPr>
                      <a:r>
                        <a:rPr lang="en-US" sz="3200" b="0">
                          <a:solidFill>
                            <a:schemeClr val="tx1"/>
                          </a:solidFill>
                          <a:effectLst/>
                          <a:latin typeface="Times New Roman" panose="02020603050405020304" pitchFamily="18" charset="0"/>
                          <a:cs typeface="Times New Roman" panose="02020603050405020304" pitchFamily="18" charset="0"/>
                        </a:rPr>
                        <a:t>- Đối với nhà văn, việc sử dụng biệp ngữ để miêu tả cuộc sống, sinh hoạt của một nhóm người đặc biệt nào đó đôi khi trở nên cần thiết. Nhờ dùng biệt ngữ, bức tranh cuộc sống của một đối tượng cụ thể trở nên sinh động, chân thực. </a:t>
                      </a:r>
                    </a:p>
                    <a:p>
                      <a:pPr>
                        <a:lnSpc>
                          <a:spcPct val="107000"/>
                        </a:lnSpc>
                        <a:spcAft>
                          <a:spcPts val="0"/>
                        </a:spcAft>
                      </a:pPr>
                      <a:r>
                        <a:rPr lang="en-US" sz="3200" b="0">
                          <a:solidFill>
                            <a:schemeClr val="tx1"/>
                          </a:solidFill>
                          <a:effectLst/>
                          <a:latin typeface="Times New Roman" panose="02020603050405020304" pitchFamily="18" charset="0"/>
                          <a:cs typeface="Times New Roman" panose="02020603050405020304" pitchFamily="18" charset="0"/>
                        </a:rPr>
                        <a:t>- Trong cuộc sống hằng ngày, việc dùng biệt ngữ xã hội ở một nhóm người cụ thể góp phần tạo ra phong cách ngôn ngữ sinh hoạt ở nhóm người đó.</a:t>
                      </a:r>
                      <a:endParaRPr lang="en-US"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721507843"/>
                  </a:ext>
                </a:extLst>
              </a:tr>
            </a:tbl>
          </a:graphicData>
        </a:graphic>
      </p:graphicFrame>
      <p:sp>
        <p:nvSpPr>
          <p:cNvPr id="3" name="Right Arrow 2"/>
          <p:cNvSpPr/>
          <p:nvPr/>
        </p:nvSpPr>
        <p:spPr>
          <a:xfrm>
            <a:off x="3566160" y="241069"/>
            <a:ext cx="5370022" cy="231925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Tác dụng biệt ngữ xã hội</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54501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8608696"/>
              </p:ext>
            </p:extLst>
          </p:nvPr>
        </p:nvGraphicFramePr>
        <p:xfrm>
          <a:off x="440575" y="2724006"/>
          <a:ext cx="11355185" cy="2926080"/>
        </p:xfrm>
        <a:graphic>
          <a:graphicData uri="http://schemas.openxmlformats.org/drawingml/2006/table">
            <a:tbl>
              <a:tblPr firstRow="1" firstCol="1" bandRow="1">
                <a:tableStyleId>{5C22544A-7EE6-4342-B048-85BDC9FD1C3A}</a:tableStyleId>
              </a:tblPr>
              <a:tblGrid>
                <a:gridCol w="11355185">
                  <a:extLst>
                    <a:ext uri="{9D8B030D-6E8A-4147-A177-3AD203B41FA5}">
                      <a16:colId xmlns:a16="http://schemas.microsoft.com/office/drawing/2014/main" val="271431043"/>
                    </a:ext>
                  </a:extLst>
                </a:gridCol>
              </a:tblGrid>
              <a:tr h="0">
                <a:tc>
                  <a:txBody>
                    <a:bodyPr/>
                    <a:lstStyle/>
                    <a:p>
                      <a:r>
                        <a:rPr lang="en-US" sz="3200" b="0" kern="1200">
                          <a:solidFill>
                            <a:schemeClr val="tx1"/>
                          </a:solidFill>
                          <a:effectLst/>
                          <a:latin typeface="Times New Roman" panose="02020603050405020304" pitchFamily="18" charset="0"/>
                          <a:ea typeface="+mn-ea"/>
                          <a:cs typeface="Times New Roman" panose="02020603050405020304" pitchFamily="18" charset="0"/>
                        </a:rPr>
                        <a:t>- Trong giao tiếp thường ngày: nên sử dụng biệt ngữ xã hội một cách hạn chế, phù hợp với đối tượng và mục đích giao tiếp cụ thể, phù hợp với các hoàn cảnh nhất định.</a:t>
                      </a:r>
                    </a:p>
                    <a:p>
                      <a:r>
                        <a:rPr lang="en-US" sz="3200" b="0" kern="1200">
                          <a:solidFill>
                            <a:schemeClr val="tx1"/>
                          </a:solidFill>
                          <a:effectLst/>
                          <a:latin typeface="Times New Roman" panose="02020603050405020304" pitchFamily="18" charset="0"/>
                          <a:ea typeface="+mn-ea"/>
                          <a:cs typeface="Times New Roman" panose="02020603050405020304" pitchFamily="18" charset="0"/>
                        </a:rPr>
                        <a:t>-  Trong văn chương, nhà văn cũng không lạm dụng các biệt ngữ xã hội, để giữ sự trong sáng của tiếng Việt, đảm bảo tính thẩm mỹ và giá trị thông tin tới đông đảo bạn đọc.</a:t>
                      </a:r>
                      <a:endParaRPr lang="en-US"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721507843"/>
                  </a:ext>
                </a:extLst>
              </a:tr>
            </a:tbl>
          </a:graphicData>
        </a:graphic>
      </p:graphicFrame>
      <p:sp>
        <p:nvSpPr>
          <p:cNvPr id="3" name="Right Arrow 2"/>
          <p:cNvSpPr/>
          <p:nvPr/>
        </p:nvSpPr>
        <p:spPr>
          <a:xfrm>
            <a:off x="3566160" y="241069"/>
            <a:ext cx="5370022" cy="231925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 Phạm vi sử dụng biệt ngữ xã hội</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707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36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407324" y="1221971"/>
            <a:ext cx="11471563" cy="40732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fontAlgn="base"/>
            <a:r>
              <a:rPr lang="en-US" sz="3200" b="1">
                <a:latin typeface="Times New Roman" panose="02020603050405020304" pitchFamily="18" charset="0"/>
                <a:cs typeface="Times New Roman" panose="02020603050405020304" pitchFamily="18" charset="0"/>
              </a:rPr>
              <a:t>Chỉ ra biệt ngữ xã hội ở những câu sau và cho biết dựa vào đâu em khẳng định như vậy. Hãy giải nghĩa các biệt ngữ đó.</a:t>
            </a:r>
            <a:endParaRPr lang="en-US" sz="3200">
              <a:latin typeface="Times New Roman" panose="02020603050405020304" pitchFamily="18" charset="0"/>
              <a:cs typeface="Times New Roman" panose="02020603050405020304" pitchFamily="18" charset="0"/>
            </a:endParaRPr>
          </a:p>
          <a:p>
            <a:pPr fontAlgn="base"/>
            <a:r>
              <a:rPr lang="en-US" sz="3200">
                <a:latin typeface="Times New Roman" panose="02020603050405020304" pitchFamily="18" charset="0"/>
                <a:cs typeface="Times New Roman" panose="02020603050405020304" pitchFamily="18" charset="0"/>
              </a:rPr>
              <a:t>a. Năm lên sáu, cung thiếu nhi thành phố có cuộc tuyển “gà” khắp các trường tiểu học, tôi cũng được chọn gửi đến lớp năng khiếu.</a:t>
            </a:r>
          </a:p>
          <a:p>
            <a:pPr fontAlgn="base"/>
            <a:r>
              <a:rPr lang="en-US" sz="3200" b="1">
                <a:latin typeface="Times New Roman" panose="02020603050405020304" pitchFamily="18" charset="0"/>
                <a:cs typeface="Times New Roman" panose="02020603050405020304" pitchFamily="18" charset="0"/>
              </a:rPr>
              <a:t>(Ngô An Kha, Tìm mảnh ghép thiếu)</a:t>
            </a:r>
            <a:endParaRPr lang="en-US" sz="3200">
              <a:latin typeface="Times New Roman" panose="02020603050405020304" pitchFamily="18" charset="0"/>
              <a:cs typeface="Times New Roman" panose="02020603050405020304" pitchFamily="18" charset="0"/>
            </a:endParaRPr>
          </a:p>
          <a:p>
            <a:pPr fontAlgn="base"/>
            <a:r>
              <a:rPr lang="en-US" sz="3200">
                <a:latin typeface="Times New Roman" panose="02020603050405020304" pitchFamily="18" charset="0"/>
                <a:cs typeface="Times New Roman" panose="02020603050405020304" pitchFamily="18" charset="0"/>
              </a:rPr>
              <a:t>b. Ôn tập cẩn thận đi em. Em cứ </a:t>
            </a:r>
            <a:r>
              <a:rPr lang="en-US" sz="3200" i="1">
                <a:latin typeface="Times New Roman" panose="02020603050405020304" pitchFamily="18" charset="0"/>
                <a:cs typeface="Times New Roman" panose="02020603050405020304" pitchFamily="18" charset="0"/>
              </a:rPr>
              <a:t>“tủ”</a:t>
            </a:r>
            <a:r>
              <a:rPr lang="en-US" sz="3200">
                <a:latin typeface="Times New Roman" panose="02020603050405020304" pitchFamily="18" charset="0"/>
                <a:cs typeface="Times New Roman" panose="02020603050405020304" pitchFamily="18" charset="0"/>
              </a:rPr>
              <a:t> như vậy, không trúng đề thì nguy đấy.</a:t>
            </a:r>
          </a:p>
        </p:txBody>
      </p:sp>
      <p:sp>
        <p:nvSpPr>
          <p:cNvPr id="5" name="Oval 4"/>
          <p:cNvSpPr/>
          <p:nvPr/>
        </p:nvSpPr>
        <p:spPr>
          <a:xfrm>
            <a:off x="4621876" y="448887"/>
            <a:ext cx="2344189" cy="72320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BÀI 1</a:t>
            </a:r>
          </a:p>
        </p:txBody>
      </p:sp>
    </p:spTree>
    <p:extLst>
      <p:ext uri="{BB962C8B-B14F-4D97-AF65-F5344CB8AC3E}">
        <p14:creationId xmlns:p14="http://schemas.microsoft.com/office/powerpoint/2010/main" val="214256526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349135" y="266009"/>
            <a:ext cx="11671069" cy="16708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fontAlgn="base"/>
            <a:r>
              <a:rPr lang="en-US" sz="3200">
                <a:latin typeface="Times New Roman" panose="02020603050405020304" pitchFamily="18" charset="0"/>
                <a:cs typeface="Times New Roman" panose="02020603050405020304" pitchFamily="18" charset="0"/>
              </a:rPr>
              <a:t>a. Năm lên sáu, cung thiếu nhi thành phố có cuộc tuyển “gà” khắp các trường tiểu học, tôi cũng được chọn gửi đến lớp năng khiếu.</a:t>
            </a:r>
          </a:p>
          <a:p>
            <a:pPr fontAlgn="base"/>
            <a:r>
              <a:rPr lang="en-US" sz="3200" b="1">
                <a:latin typeface="Times New Roman" panose="02020603050405020304" pitchFamily="18" charset="0"/>
                <a:cs typeface="Times New Roman" panose="02020603050405020304" pitchFamily="18" charset="0"/>
              </a:rPr>
              <a:t>(Ngô An Kha, Tìm mảnh ghép thiếu)</a:t>
            </a:r>
            <a:endParaRPr lang="en-US" sz="3200">
              <a:latin typeface="Times New Roman" panose="02020603050405020304" pitchFamily="18" charset="0"/>
              <a:cs typeface="Times New Roman" panose="02020603050405020304" pitchFamily="18" charset="0"/>
            </a:endParaRPr>
          </a:p>
        </p:txBody>
      </p:sp>
      <p:sp>
        <p:nvSpPr>
          <p:cNvPr id="5" name="Rounded Rectangle 4"/>
          <p:cNvSpPr/>
          <p:nvPr/>
        </p:nvSpPr>
        <p:spPr>
          <a:xfrm>
            <a:off x="349135" y="2917767"/>
            <a:ext cx="11496501" cy="35827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fontAlgn="base"/>
            <a:r>
              <a:rPr lang="en-US" sz="3200">
                <a:solidFill>
                  <a:schemeClr val="tx1"/>
                </a:solidFill>
                <a:latin typeface="Times New Roman" panose="02020603050405020304" pitchFamily="18" charset="0"/>
                <a:cs typeface="Times New Roman" panose="02020603050405020304" pitchFamily="18" charset="0"/>
              </a:rPr>
              <a:t>+  B</a:t>
            </a:r>
            <a:r>
              <a:rPr lang="vi-VN" sz="3200">
                <a:solidFill>
                  <a:schemeClr val="tx1"/>
                </a:solidFill>
                <a:latin typeface="Times New Roman" panose="02020603050405020304" pitchFamily="18" charset="0"/>
                <a:cs typeface="Times New Roman" panose="02020603050405020304" pitchFamily="18" charset="0"/>
              </a:rPr>
              <a:t>iệt ngữ</a:t>
            </a:r>
            <a:r>
              <a:rPr lang="en-US" sz="3200">
                <a:solidFill>
                  <a:schemeClr val="tx1"/>
                </a:solidFill>
                <a:latin typeface="Times New Roman" panose="02020603050405020304" pitchFamily="18" charset="0"/>
                <a:cs typeface="Times New Roman" panose="02020603050405020304" pitchFamily="18" charset="0"/>
              </a:rPr>
              <a:t> trong câu trên là t</a:t>
            </a:r>
            <a:r>
              <a:rPr lang="vi-VN" sz="3200">
                <a:solidFill>
                  <a:schemeClr val="tx1"/>
                </a:solidFill>
                <a:latin typeface="Times New Roman" panose="02020603050405020304" pitchFamily="18" charset="0"/>
                <a:cs typeface="Times New Roman" panose="02020603050405020304" pitchFamily="18" charset="0"/>
              </a:rPr>
              <a:t>ừ “gà” </a:t>
            </a:r>
            <a:endParaRPr lang="en-US" sz="3200">
              <a:solidFill>
                <a:schemeClr val="tx1"/>
              </a:solidFill>
              <a:latin typeface="Times New Roman" panose="02020603050405020304" pitchFamily="18" charset="0"/>
              <a:cs typeface="Times New Roman" panose="02020603050405020304" pitchFamily="18" charset="0"/>
            </a:endParaRPr>
          </a:p>
          <a:p>
            <a:pPr fontAlgn="base"/>
            <a:r>
              <a:rPr lang="en-US" sz="3200" b="1">
                <a:solidFill>
                  <a:srgbClr val="FF0000"/>
                </a:solidFill>
                <a:latin typeface="Times New Roman" panose="02020603050405020304" pitchFamily="18" charset="0"/>
                <a:cs typeface="Times New Roman" panose="02020603050405020304" pitchFamily="18" charset="0"/>
              </a:rPr>
              <a:t>+ Dấu hiệu nhận biết: </a:t>
            </a:r>
            <a:r>
              <a:rPr lang="en-US" sz="3200">
                <a:solidFill>
                  <a:schemeClr val="tx1"/>
                </a:solidFill>
                <a:latin typeface="Times New Roman" panose="02020603050405020304" pitchFamily="18" charset="0"/>
                <a:cs typeface="Times New Roman" panose="02020603050405020304" pitchFamily="18" charset="0"/>
              </a:rPr>
              <a:t>từ được đưa vào dấu ngoặc kép và nghĩa của từ không giống với nghĩa vốn có của từ ấy</a:t>
            </a:r>
          </a:p>
          <a:p>
            <a:pPr fontAlgn="base"/>
            <a:r>
              <a:rPr lang="en-US" sz="3200" b="1">
                <a:solidFill>
                  <a:srgbClr val="FF0000"/>
                </a:solidFill>
                <a:latin typeface="Times New Roman" panose="02020603050405020304" pitchFamily="18" charset="0"/>
                <a:cs typeface="Times New Roman" panose="02020603050405020304" pitchFamily="18" charset="0"/>
              </a:rPr>
              <a:t>+ Giải nghĩa từ “gà”</a:t>
            </a:r>
            <a:r>
              <a:rPr lang="en-US" sz="3200">
                <a:solidFill>
                  <a:schemeClr val="tx1"/>
                </a:solidFill>
                <a:latin typeface="Times New Roman" panose="02020603050405020304" pitchFamily="18" charset="0"/>
                <a:cs typeface="Times New Roman" panose="02020603050405020304" pitchFamily="18" charset="0"/>
              </a:rPr>
              <a:t> trong câu văn không phải</a:t>
            </a:r>
            <a:r>
              <a:rPr lang="vi-VN" sz="3200">
                <a:solidFill>
                  <a:schemeClr val="tx1"/>
                </a:solidFill>
                <a:latin typeface="Times New Roman" panose="02020603050405020304" pitchFamily="18" charset="0"/>
                <a:cs typeface="Times New Roman" panose="02020603050405020304" pitchFamily="18" charset="0"/>
              </a:rPr>
              <a:t> chỉ một loại gia cầm</a:t>
            </a:r>
            <a:r>
              <a:rPr lang="en-US" sz="3200">
                <a:solidFill>
                  <a:schemeClr val="tx1"/>
                </a:solidFill>
                <a:latin typeface="Times New Roman" panose="02020603050405020304" pitchFamily="18" charset="0"/>
                <a:cs typeface="Times New Roman" panose="02020603050405020304" pitchFamily="18" charset="0"/>
              </a:rPr>
              <a:t> nuôi để lấy thịt hoặc trứng, mà có nghĩa chỉ những người có tố chất tốt, được lựa chọn để đào tạo, huấn luyện chuyên biệt.</a:t>
            </a:r>
          </a:p>
        </p:txBody>
      </p:sp>
    </p:spTree>
    <p:extLst>
      <p:ext uri="{BB962C8B-B14F-4D97-AF65-F5344CB8AC3E}">
        <p14:creationId xmlns:p14="http://schemas.microsoft.com/office/powerpoint/2010/main" val="3432414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heel(1)">
                                      <p:cBhvr>
                                        <p:cTn id="19"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349135" y="266009"/>
            <a:ext cx="11671069" cy="142467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fontAlgn="base"/>
            <a:r>
              <a:rPr lang="en-US" sz="3200">
                <a:latin typeface="Times New Roman" panose="02020603050405020304" pitchFamily="18" charset="0"/>
                <a:cs typeface="Times New Roman" panose="02020603050405020304" pitchFamily="18" charset="0"/>
              </a:rPr>
              <a:t>b. Ôn tập cẩn thận đi em. Em cứ </a:t>
            </a:r>
            <a:r>
              <a:rPr lang="en-US" sz="3200" i="1">
                <a:latin typeface="Times New Roman" panose="02020603050405020304" pitchFamily="18" charset="0"/>
                <a:cs typeface="Times New Roman" panose="02020603050405020304" pitchFamily="18" charset="0"/>
              </a:rPr>
              <a:t>“tủ”</a:t>
            </a:r>
            <a:r>
              <a:rPr lang="en-US" sz="3200">
                <a:latin typeface="Times New Roman" panose="02020603050405020304" pitchFamily="18" charset="0"/>
                <a:cs typeface="Times New Roman" panose="02020603050405020304" pitchFamily="18" charset="0"/>
              </a:rPr>
              <a:t> như vậy, không trúng đề thì nguy đấy.</a:t>
            </a:r>
          </a:p>
        </p:txBody>
      </p:sp>
      <p:sp>
        <p:nvSpPr>
          <p:cNvPr id="5" name="Rounded Rectangle 4"/>
          <p:cNvSpPr/>
          <p:nvPr/>
        </p:nvSpPr>
        <p:spPr>
          <a:xfrm>
            <a:off x="349135" y="2194560"/>
            <a:ext cx="11496501" cy="43059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fontAlgn="base"/>
            <a:r>
              <a:rPr lang="en-US" sz="3200">
                <a:latin typeface="Times New Roman" panose="02020603050405020304" pitchFamily="18" charset="0"/>
                <a:cs typeface="Times New Roman" panose="02020603050405020304" pitchFamily="18" charset="0"/>
              </a:rPr>
              <a:t>+  B</a:t>
            </a:r>
            <a:r>
              <a:rPr lang="vi-VN" sz="3200">
                <a:latin typeface="Times New Roman" panose="02020603050405020304" pitchFamily="18" charset="0"/>
                <a:cs typeface="Times New Roman" panose="02020603050405020304" pitchFamily="18" charset="0"/>
              </a:rPr>
              <a:t>iệt ngữ</a:t>
            </a:r>
            <a:r>
              <a:rPr lang="en-US" sz="3200">
                <a:latin typeface="Times New Roman" panose="02020603050405020304" pitchFamily="18" charset="0"/>
                <a:cs typeface="Times New Roman" panose="02020603050405020304" pitchFamily="18" charset="0"/>
              </a:rPr>
              <a:t> trong câu trên là t</a:t>
            </a:r>
            <a:r>
              <a:rPr lang="vi-VN" sz="3200">
                <a:latin typeface="Times New Roman" panose="02020603050405020304" pitchFamily="18" charset="0"/>
                <a:cs typeface="Times New Roman" panose="02020603050405020304" pitchFamily="18" charset="0"/>
              </a:rPr>
              <a:t>ừ “</a:t>
            </a:r>
            <a:r>
              <a:rPr lang="en-US" sz="3200">
                <a:latin typeface="Times New Roman" panose="02020603050405020304" pitchFamily="18" charset="0"/>
                <a:cs typeface="Times New Roman" panose="02020603050405020304" pitchFamily="18" charset="0"/>
              </a:rPr>
              <a:t>tủ</a:t>
            </a:r>
            <a:r>
              <a:rPr lang="vi-VN"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pPr fontAlgn="base"/>
            <a:r>
              <a:rPr lang="en-US" sz="3200" b="1">
                <a:latin typeface="Times New Roman" panose="02020603050405020304" pitchFamily="18" charset="0"/>
                <a:cs typeface="Times New Roman" panose="02020603050405020304" pitchFamily="18" charset="0"/>
              </a:rPr>
              <a:t>+ Dấu hiệu nhận biết: </a:t>
            </a:r>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ừ “</a:t>
            </a:r>
            <a:r>
              <a:rPr lang="en-US" sz="3200">
                <a:latin typeface="Times New Roman" panose="02020603050405020304" pitchFamily="18" charset="0"/>
                <a:cs typeface="Times New Roman" panose="02020603050405020304" pitchFamily="18" charset="0"/>
              </a:rPr>
              <a:t>tủ</a:t>
            </a:r>
            <a:r>
              <a:rPr lang="vi-VN"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pPr fontAlgn="base"/>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được đưa vào dấu ngoặc kép và nghĩa của từ </a:t>
            </a:r>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tủ</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không giống với nghĩa vốn có của từ đó (trong từ điển “tủ” là đồ dùng bằng gỗ, hình hộp đứng, có vách ngăn để cất, chứa đồ đạc).</a:t>
            </a:r>
          </a:p>
          <a:p>
            <a:pPr fontAlgn="base"/>
            <a:r>
              <a:rPr lang="en-US" sz="3200">
                <a:latin typeface="Times New Roman" panose="02020603050405020304" pitchFamily="18" charset="0"/>
                <a:cs typeface="Times New Roman" panose="02020603050405020304" pitchFamily="18" charset="0"/>
              </a:rPr>
              <a:t>+ Giải nghĩa từ </a:t>
            </a:r>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tủ</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trong câu văn có nghĩa là dồn tâm sức học tập, rèn luyện một số kiến thức, kỹ năng cụ thể chứ không đầy đủ, toàn diện theo yêu cầu.</a:t>
            </a:r>
          </a:p>
        </p:txBody>
      </p:sp>
    </p:spTree>
    <p:extLst>
      <p:ext uri="{BB962C8B-B14F-4D97-AF65-F5344CB8AC3E}">
        <p14:creationId xmlns:p14="http://schemas.microsoft.com/office/powerpoint/2010/main" val="29303181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1255857"/>
            <a:ext cx="10848109" cy="41064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fontAlgn="base"/>
            <a:r>
              <a:rPr lang="vi-VN" sz="3200" i="1">
                <a:latin typeface="Times New Roman" panose="02020603050405020304" pitchFamily="18" charset="0"/>
                <a:cs typeface="Times New Roman" panose="02020603050405020304" pitchFamily="18" charset="0"/>
              </a:rPr>
              <a:t>Cái việc lơ đễnh rất hữu ý đó, cái chuyện bỏ quên hộp thuốc lào vẫn là một ám hiệu của Cai Xanh dùng tới mỗi lúc đi tìm bạn để “đánh một tiếng bạc lớn” nghĩa là cướp một đám to.</a:t>
            </a:r>
            <a:endParaRPr lang="en-US" sz="3200">
              <a:latin typeface="Times New Roman" panose="02020603050405020304" pitchFamily="18" charset="0"/>
              <a:cs typeface="Times New Roman" panose="02020603050405020304" pitchFamily="18" charset="0"/>
            </a:endParaRPr>
          </a:p>
          <a:p>
            <a:pPr fontAlgn="base"/>
            <a:r>
              <a:rPr lang="vi-VN" sz="3200" b="1">
                <a:latin typeface="Times New Roman" panose="02020603050405020304" pitchFamily="18" charset="0"/>
                <a:cs typeface="Times New Roman" panose="02020603050405020304" pitchFamily="18" charset="0"/>
              </a:rPr>
              <a:t>(Nguyễn Tuân, Một đám bất đắc chí)</a:t>
            </a:r>
            <a:endParaRPr lang="en-US" sz="3200">
              <a:latin typeface="Times New Roman" panose="02020603050405020304" pitchFamily="18" charset="0"/>
              <a:cs typeface="Times New Roman" panose="02020603050405020304" pitchFamily="18" charset="0"/>
            </a:endParaRPr>
          </a:p>
          <a:p>
            <a:pPr fontAlgn="base"/>
            <a:r>
              <a:rPr lang="en-US" sz="3200" b="1">
                <a:latin typeface="Times New Roman" panose="02020603050405020304" pitchFamily="18" charset="0"/>
                <a:cs typeface="Times New Roman" panose="02020603050405020304" pitchFamily="18" charset="0"/>
              </a:rPr>
              <a:t>Vì sao ở câu trên, người kể chuyện phải giải thích cụm từ “đánh một tiếng bạc lớn”? Theo em, tác giả dùng cụm từ đó với mục đích gì?</a:t>
            </a:r>
            <a:endParaRPr lang="en-US" sz="3200">
              <a:latin typeface="Times New Roman" panose="02020603050405020304" pitchFamily="18" charset="0"/>
              <a:cs typeface="Times New Roman" panose="02020603050405020304" pitchFamily="18" charset="0"/>
            </a:endParaRPr>
          </a:p>
        </p:txBody>
      </p:sp>
      <p:sp>
        <p:nvSpPr>
          <p:cNvPr id="5" name="Oval 4"/>
          <p:cNvSpPr/>
          <p:nvPr/>
        </p:nvSpPr>
        <p:spPr>
          <a:xfrm>
            <a:off x="4605252" y="448887"/>
            <a:ext cx="2360814" cy="72320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BÀI 2</a:t>
            </a:r>
          </a:p>
        </p:txBody>
      </p:sp>
    </p:spTree>
    <p:extLst>
      <p:ext uri="{BB962C8B-B14F-4D97-AF65-F5344CB8AC3E}">
        <p14:creationId xmlns:p14="http://schemas.microsoft.com/office/powerpoint/2010/main" val="296092878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665018" y="590203"/>
            <a:ext cx="10839797" cy="5486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600">
                <a:latin typeface="Times New Roman" panose="02020603050405020304" pitchFamily="18" charset="0"/>
                <a:cs typeface="Times New Roman" panose="02020603050405020304" pitchFamily="18" charset="0"/>
              </a:rPr>
              <a:t>+ Người kể chuyện phải giải thích cho cụm từ </a:t>
            </a:r>
            <a:r>
              <a:rPr lang="en-US" sz="3600" i="1">
                <a:latin typeface="Times New Roman" panose="02020603050405020304" pitchFamily="18" charset="0"/>
                <a:cs typeface="Times New Roman" panose="02020603050405020304" pitchFamily="18" charset="0"/>
              </a:rPr>
              <a:t>để “đánh một tiếng bạc lớn” </a:t>
            </a:r>
            <a:r>
              <a:rPr lang="en-US" sz="3600">
                <a:latin typeface="Times New Roman" panose="02020603050405020304" pitchFamily="18" charset="0"/>
                <a:cs typeface="Times New Roman" panose="02020603050405020304" pitchFamily="18" charset="0"/>
              </a:rPr>
              <a:t>vì đây là cũng từ chuyên dùng của giới  giang hồ, trộm cắp. Người đọc thông thường sẽ không hiểu được hoặc hiểu không đúng nghĩa của cụm từ này. </a:t>
            </a:r>
          </a:p>
          <a:p>
            <a:r>
              <a:rPr lang="en-US" sz="3600">
                <a:latin typeface="Times New Roman" panose="02020603050405020304" pitchFamily="18" charset="0"/>
                <a:cs typeface="Times New Roman" panose="02020603050405020304" pitchFamily="18" charset="0"/>
              </a:rPr>
              <a:t>+ Tác giả dùng cụm từ này với mục đích </a:t>
            </a:r>
            <a:r>
              <a:rPr lang="en-US" sz="3600" b="1" u="sng">
                <a:latin typeface="Times New Roman" panose="02020603050405020304" pitchFamily="18" charset="0"/>
                <a:cs typeface="Times New Roman" panose="02020603050405020304" pitchFamily="18" charset="0"/>
              </a:rPr>
              <a:t>khắc họa chân dung của nhân vật</a:t>
            </a:r>
            <a:r>
              <a:rPr lang="en-US" sz="3600">
                <a:latin typeface="Times New Roman" panose="02020603050405020304" pitchFamily="18" charset="0"/>
                <a:cs typeface="Times New Roman" panose="02020603050405020304" pitchFamily="18" charset="0"/>
              </a:rPr>
              <a:t> Cai Xanh- một tay giang hồ táo tợn,  dám thực hiện những vụ cướp lớn.</a:t>
            </a:r>
          </a:p>
        </p:txBody>
      </p:sp>
    </p:spTree>
    <p:extLst>
      <p:ext uri="{BB962C8B-B14F-4D97-AF65-F5344CB8AC3E}">
        <p14:creationId xmlns:p14="http://schemas.microsoft.com/office/powerpoint/2010/main" val="1098123832"/>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3"/>
          <p:cNvSpPr>
            <a:spLocks noGrp="1"/>
          </p:cNvSpPr>
          <p:nvPr>
            <p:ph type="title"/>
          </p:nvPr>
        </p:nvSpPr>
        <p:spPr>
          <a:xfrm>
            <a:off x="4798522" y="356813"/>
            <a:ext cx="2594956" cy="64902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BÀI 3</a:t>
            </a:r>
          </a:p>
        </p:txBody>
      </p:sp>
      <p:sp>
        <p:nvSpPr>
          <p:cNvPr id="5" name="Rounded Rectangle 4"/>
          <p:cNvSpPr/>
          <p:nvPr/>
        </p:nvSpPr>
        <p:spPr>
          <a:xfrm>
            <a:off x="457201" y="1005842"/>
            <a:ext cx="11313622" cy="56942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fontAlgn="base"/>
            <a:endParaRPr lang="en-US" sz="2800" b="1">
              <a:latin typeface="Times New Roman" panose="02020603050405020304" pitchFamily="18" charset="0"/>
              <a:cs typeface="Times New Roman" panose="02020603050405020304" pitchFamily="18" charset="0"/>
            </a:endParaRPr>
          </a:p>
          <a:p>
            <a:pPr fontAlgn="base"/>
            <a:r>
              <a:rPr lang="en-US" sz="2800" b="1">
                <a:latin typeface="Times New Roman" panose="02020603050405020304" pitchFamily="18" charset="0"/>
                <a:cs typeface="Times New Roman" panose="02020603050405020304" pitchFamily="18" charset="0"/>
              </a:rPr>
              <a:t>Trong phóng sự </a:t>
            </a:r>
            <a:r>
              <a:rPr lang="en-US" sz="2800" b="1" i="1" u="sng">
                <a:latin typeface="Times New Roman" panose="02020603050405020304" pitchFamily="18" charset="0"/>
                <a:cs typeface="Times New Roman" panose="02020603050405020304" pitchFamily="18" charset="0"/>
              </a:rPr>
              <a:t>Tôi kéo xe của Tam Lang</a:t>
            </a:r>
            <a:r>
              <a:rPr lang="en-US" sz="2800" b="1">
                <a:latin typeface="Times New Roman" panose="02020603050405020304" pitchFamily="18" charset="0"/>
                <a:cs typeface="Times New Roman" panose="02020603050405020304" pitchFamily="18" charset="0"/>
              </a:rPr>
              <a:t> (viết về những người làm nghề kéo xe chở người thời trước Cách mạng tháng Tám năm 1945), có đoạn hội thoại:</a:t>
            </a:r>
            <a:endParaRPr lang="en-US" sz="2800">
              <a:latin typeface="Times New Roman" panose="02020603050405020304" pitchFamily="18" charset="0"/>
              <a:cs typeface="Times New Roman" panose="02020603050405020304" pitchFamily="18" charset="0"/>
            </a:endParaRPr>
          </a:p>
          <a:p>
            <a:pPr fontAlgn="base"/>
            <a:r>
              <a:rPr lang="en-US" sz="2800" i="1">
                <a:latin typeface="Times New Roman" panose="02020603050405020304" pitchFamily="18" charset="0"/>
                <a:cs typeface="Times New Roman" panose="02020603050405020304" pitchFamily="18" charset="0"/>
              </a:rPr>
              <a:t>– Mày đã “làm xe” lần nào chưa?</a:t>
            </a:r>
            <a:endParaRPr lang="en-US" sz="2800">
              <a:latin typeface="Times New Roman" panose="02020603050405020304" pitchFamily="18" charset="0"/>
              <a:cs typeface="Times New Roman" panose="02020603050405020304" pitchFamily="18" charset="0"/>
            </a:endParaRPr>
          </a:p>
          <a:p>
            <a:pPr fontAlgn="base"/>
            <a:r>
              <a:rPr lang="en-US" sz="2800" i="1">
                <a:latin typeface="Times New Roman" panose="02020603050405020304" pitchFamily="18" charset="0"/>
                <a:cs typeface="Times New Roman" panose="02020603050405020304" pitchFamily="18" charset="0"/>
              </a:rPr>
              <a:t>– Bẩm, chúng cháu chưa làm bao giờ cả.</a:t>
            </a:r>
            <a:endParaRPr lang="en-US" sz="2800">
              <a:latin typeface="Times New Roman" panose="02020603050405020304" pitchFamily="18" charset="0"/>
              <a:cs typeface="Times New Roman" panose="02020603050405020304" pitchFamily="18" charset="0"/>
            </a:endParaRPr>
          </a:p>
          <a:p>
            <a:pPr fontAlgn="base"/>
            <a:r>
              <a:rPr lang="en-US" sz="2800">
                <a:latin typeface="Times New Roman" panose="02020603050405020304" pitchFamily="18" charset="0"/>
                <a:cs typeface="Times New Roman" panose="02020603050405020304" pitchFamily="18" charset="0"/>
              </a:rPr>
              <a:t>Trong </a:t>
            </a:r>
            <a:r>
              <a:rPr lang="en-US" sz="2800" b="1" i="1">
                <a:latin typeface="Times New Roman" panose="02020603050405020304" pitchFamily="18" charset="0"/>
                <a:cs typeface="Times New Roman" panose="02020603050405020304" pitchFamily="18" charset="0"/>
              </a:rPr>
              <a:t>Cạm bẫy người</a:t>
            </a:r>
            <a:r>
              <a:rPr lang="en-US" sz="2800">
                <a:latin typeface="Times New Roman" panose="02020603050405020304" pitchFamily="18" charset="0"/>
                <a:cs typeface="Times New Roman" panose="02020603050405020304" pitchFamily="18" charset="0"/>
              </a:rPr>
              <a:t> của Vũ Trọng Phụng – một tác phẩm vạch trần trò gian xảo, bịp bợm của những kẻ đánh bạc trước năm 1945 – có câu: </a:t>
            </a:r>
            <a:r>
              <a:rPr lang="en-US" sz="2800" i="1">
                <a:latin typeface="Times New Roman" panose="02020603050405020304" pitchFamily="18" charset="0"/>
                <a:cs typeface="Times New Roman" panose="02020603050405020304" pitchFamily="18" charset="0"/>
              </a:rPr>
              <a:t>Tôi rất lấy làm lạ là vì cứ thấy hai con chim mòng thắng trận, ù tràn đi mà nhà đi săn kia đã phí gần hai mươi viên đạn.</a:t>
            </a:r>
            <a:endParaRPr lang="en-US" sz="2800">
              <a:latin typeface="Times New Roman" panose="02020603050405020304" pitchFamily="18" charset="0"/>
              <a:cs typeface="Times New Roman" panose="02020603050405020304" pitchFamily="18" charset="0"/>
            </a:endParaRPr>
          </a:p>
          <a:p>
            <a:pPr fontAlgn="base"/>
            <a:r>
              <a:rPr lang="en-US" sz="2800">
                <a:latin typeface="Times New Roman" panose="02020603050405020304" pitchFamily="18" charset="0"/>
                <a:cs typeface="Times New Roman" panose="02020603050405020304" pitchFamily="18" charset="0"/>
              </a:rPr>
              <a:t>Nêu tác dụng của việc sử dụng biệt ngữ xã hội (in đậm) trong các trường hợp trên. Đọc tác phẩm văn học, gặp những biệt ngữ như thế, việc đầu tiên cần làm là gì?</a:t>
            </a:r>
          </a:p>
          <a:p>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225983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1069" y="182881"/>
            <a:ext cx="11745884" cy="66751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Quan sát các từ được </a:t>
            </a:r>
            <a:r>
              <a:rPr lang="en-US" sz="2800" b="1">
                <a:solidFill>
                  <a:schemeClr val="tx1"/>
                </a:solidFill>
                <a:latin typeface="Times New Roman" panose="02020603050405020304" pitchFamily="18" charset="0"/>
                <a:cs typeface="Times New Roman" panose="02020603050405020304" pitchFamily="18" charset="0"/>
              </a:rPr>
              <a:t>tô đậm </a:t>
            </a:r>
            <a:r>
              <a:rPr lang="en-US" sz="2800">
                <a:solidFill>
                  <a:schemeClr val="tx1"/>
                </a:solidFill>
                <a:latin typeface="Times New Roman" panose="02020603050405020304" pitchFamily="18" charset="0"/>
                <a:cs typeface="Times New Roman" panose="02020603050405020304" pitchFamily="18" charset="0"/>
              </a:rPr>
              <a:t>trong mỗi cặp câu dưới đây, sau đó hãy cho biết từ nào được hiểu theo nghĩa thông thường, từ nào không hiểu được hiểu theo nghĩa thông thường?</a:t>
            </a:r>
          </a:p>
          <a:p>
            <a:r>
              <a:rPr lang="en-US" sz="2800">
                <a:solidFill>
                  <a:schemeClr val="tx1"/>
                </a:solidFill>
                <a:latin typeface="Times New Roman" panose="02020603050405020304" pitchFamily="18" charset="0"/>
                <a:cs typeface="Times New Roman" panose="02020603050405020304" pitchFamily="18" charset="0"/>
              </a:rPr>
              <a:t>a) </a:t>
            </a:r>
          </a:p>
          <a:p>
            <a:r>
              <a:rPr lang="en-US" sz="2800">
                <a:solidFill>
                  <a:schemeClr val="tx1"/>
                </a:solidFill>
                <a:latin typeface="Times New Roman" panose="02020603050405020304" pitchFamily="18" charset="0"/>
                <a:cs typeface="Times New Roman" panose="02020603050405020304" pitchFamily="18" charset="0"/>
              </a:rPr>
              <a:t>(1) Thực đơn bữa sáng là bắt phở bò nóng hổi ăn cùng </a:t>
            </a:r>
            <a:r>
              <a:rPr lang="en-US" sz="2800" b="1">
                <a:solidFill>
                  <a:srgbClr val="FF0000"/>
                </a:solidFill>
                <a:latin typeface="Times New Roman" panose="02020603050405020304" pitchFamily="18" charset="0"/>
                <a:cs typeface="Times New Roman" panose="02020603050405020304" pitchFamily="18" charset="0"/>
              </a:rPr>
              <a:t>quẩy</a:t>
            </a:r>
            <a:r>
              <a:rPr lang="en-US" sz="2800">
                <a:solidFill>
                  <a:schemeClr val="tx1"/>
                </a:solidFill>
                <a:latin typeface="Times New Roman" panose="02020603050405020304" pitchFamily="18" charset="0"/>
                <a:cs typeface="Times New Roman" panose="02020603050405020304" pitchFamily="18" charset="0"/>
              </a:rPr>
              <a:t> vàng ươm.</a:t>
            </a:r>
          </a:p>
          <a:p>
            <a:r>
              <a:rPr lang="en-US" sz="2800">
                <a:solidFill>
                  <a:schemeClr val="tx1"/>
                </a:solidFill>
                <a:latin typeface="Times New Roman" panose="02020603050405020304" pitchFamily="18" charset="0"/>
                <a:cs typeface="Times New Roman" panose="02020603050405020304" pitchFamily="18" charset="0"/>
              </a:rPr>
              <a:t>(2) Vào ngày khai giảng, bên cạnh hình vẽ, các bạn còn được </a:t>
            </a:r>
            <a:r>
              <a:rPr lang="en-US" sz="2800" b="1">
                <a:solidFill>
                  <a:srgbClr val="FF0000"/>
                </a:solidFill>
                <a:latin typeface="Times New Roman" panose="02020603050405020304" pitchFamily="18" charset="0"/>
                <a:cs typeface="Times New Roman" panose="02020603050405020304" pitchFamily="18" charset="0"/>
              </a:rPr>
              <a:t>quẩy</a:t>
            </a:r>
            <a:r>
              <a:rPr lang="en-US" sz="2800">
                <a:solidFill>
                  <a:srgbClr val="FF0000"/>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hết mình trong phần hội. </a:t>
            </a:r>
          </a:p>
          <a:p>
            <a:r>
              <a:rPr lang="en-US" sz="2800">
                <a:solidFill>
                  <a:schemeClr val="tx1"/>
                </a:solidFill>
                <a:latin typeface="Times New Roman" panose="02020603050405020304" pitchFamily="18" charset="0"/>
                <a:cs typeface="Times New Roman" panose="02020603050405020304" pitchFamily="18" charset="0"/>
              </a:rPr>
              <a:t>b) </a:t>
            </a:r>
          </a:p>
          <a:p>
            <a:r>
              <a:rPr lang="en-US" sz="2800">
                <a:solidFill>
                  <a:schemeClr val="tx1"/>
                </a:solidFill>
                <a:latin typeface="Times New Roman" panose="02020603050405020304" pitchFamily="18" charset="0"/>
                <a:cs typeface="Times New Roman" panose="02020603050405020304" pitchFamily="18" charset="0"/>
              </a:rPr>
              <a:t>(1)Chiếc bánh </a:t>
            </a:r>
            <a:r>
              <a:rPr lang="en-US" sz="2800" b="1">
                <a:solidFill>
                  <a:srgbClr val="FF0000"/>
                </a:solidFill>
                <a:latin typeface="Times New Roman" panose="02020603050405020304" pitchFamily="18" charset="0"/>
                <a:cs typeface="Times New Roman" panose="02020603050405020304" pitchFamily="18" charset="0"/>
              </a:rPr>
              <a:t>gato</a:t>
            </a:r>
            <a:r>
              <a:rPr lang="en-US" sz="2800">
                <a:solidFill>
                  <a:srgbClr val="FF0000"/>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được trang trí vô cùng sinh động và bắt mắt.</a:t>
            </a:r>
          </a:p>
          <a:p>
            <a:r>
              <a:rPr lang="en-US" sz="2800">
                <a:solidFill>
                  <a:schemeClr val="tx1"/>
                </a:solidFill>
                <a:latin typeface="Times New Roman" panose="02020603050405020304" pitchFamily="18" charset="0"/>
                <a:cs typeface="Times New Roman" panose="02020603050405020304" pitchFamily="18" charset="0"/>
              </a:rPr>
              <a:t>(2) Người ta thắng cũng thắng rồi, mình không nên </a:t>
            </a:r>
            <a:r>
              <a:rPr lang="en-US" sz="2800" b="1">
                <a:solidFill>
                  <a:srgbClr val="FF0000"/>
                </a:solidFill>
                <a:latin typeface="Times New Roman" panose="02020603050405020304" pitchFamily="18" charset="0"/>
                <a:cs typeface="Times New Roman" panose="02020603050405020304" pitchFamily="18" charset="0"/>
              </a:rPr>
              <a:t>gato</a:t>
            </a:r>
            <a:r>
              <a:rPr lang="en-US" sz="2800">
                <a:solidFill>
                  <a:srgbClr val="FF0000"/>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với họ. </a:t>
            </a:r>
          </a:p>
          <a:p>
            <a:r>
              <a:rPr lang="en-US" sz="2800">
                <a:solidFill>
                  <a:schemeClr val="tx1"/>
                </a:solidFill>
                <a:latin typeface="Times New Roman" panose="02020603050405020304" pitchFamily="18" charset="0"/>
                <a:cs typeface="Times New Roman" panose="02020603050405020304" pitchFamily="18" charset="0"/>
              </a:rPr>
              <a:t>c)</a:t>
            </a:r>
          </a:p>
          <a:p>
            <a:r>
              <a:rPr lang="en-US" sz="2800">
                <a:solidFill>
                  <a:schemeClr val="tx1"/>
                </a:solidFill>
                <a:latin typeface="Times New Roman" panose="02020603050405020304" pitchFamily="18" charset="0"/>
                <a:cs typeface="Times New Roman" panose="02020603050405020304" pitchFamily="18" charset="0"/>
              </a:rPr>
              <a:t>(1)</a:t>
            </a:r>
            <a:r>
              <a:rPr lang="en-US" sz="2800" b="1">
                <a:solidFill>
                  <a:srgbClr val="FF0000"/>
                </a:solidFill>
                <a:latin typeface="Times New Roman" panose="02020603050405020304" pitchFamily="18" charset="0"/>
                <a:cs typeface="Times New Roman" panose="02020603050405020304" pitchFamily="18" charset="0"/>
              </a:rPr>
              <a:t>Bão</a:t>
            </a:r>
            <a:r>
              <a:rPr lang="en-US" sz="2800" b="1">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về, người dân miền Trung lại ở mặt với cảnh mắc màn trời chiếu đất. </a:t>
            </a:r>
          </a:p>
          <a:p>
            <a:r>
              <a:rPr lang="en-US" sz="2800">
                <a:solidFill>
                  <a:schemeClr val="tx1"/>
                </a:solidFill>
                <a:latin typeface="Times New Roman" panose="02020603050405020304" pitchFamily="18" charset="0"/>
                <a:cs typeface="Times New Roman" panose="02020603050405020304" pitchFamily="18" charset="0"/>
              </a:rPr>
              <a:t>(2)Đêm qua mọi ngả đường đều chật kín người đi </a:t>
            </a:r>
            <a:r>
              <a:rPr lang="en-US" sz="2800" b="1">
                <a:solidFill>
                  <a:srgbClr val="FF0000"/>
                </a:solidFill>
                <a:latin typeface="Times New Roman" panose="02020603050405020304" pitchFamily="18" charset="0"/>
                <a:cs typeface="Times New Roman" panose="02020603050405020304" pitchFamily="18" charset="0"/>
              </a:rPr>
              <a:t>bão</a:t>
            </a:r>
            <a:r>
              <a:rPr lang="en-US" sz="2800">
                <a:solidFill>
                  <a:schemeClr val="tx1"/>
                </a:solidFill>
                <a:latin typeface="Times New Roman" panose="02020603050405020304" pitchFamily="18" charset="0"/>
                <a:cs typeface="Times New Roman" panose="02020603050405020304" pitchFamily="18" charset="0"/>
              </a:rPr>
              <a:t> khi đội tuyển bóng đá quốc gia giành chiến thắng.</a:t>
            </a:r>
          </a:p>
        </p:txBody>
      </p:sp>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pPr fontAlgn="base"/>
            <a:r>
              <a:rPr lang="en-US" i="1">
                <a:solidFill>
                  <a:schemeClr val="tx1"/>
                </a:solidFill>
                <a:latin typeface="Times New Roman" panose="02020603050405020304" pitchFamily="18" charset="0"/>
                <a:cs typeface="Times New Roman" panose="02020603050405020304" pitchFamily="18" charset="0"/>
              </a:rPr>
              <a:t>– Mày đã “làm xe” lần nào chưa?</a:t>
            </a:r>
            <a:br>
              <a:rPr lang="en-US">
                <a:solidFill>
                  <a:schemeClr val="tx1"/>
                </a:solidFill>
                <a:latin typeface="Times New Roman" panose="02020603050405020304" pitchFamily="18" charset="0"/>
                <a:cs typeface="Times New Roman" panose="02020603050405020304" pitchFamily="18" charset="0"/>
              </a:rPr>
            </a:br>
            <a:r>
              <a:rPr lang="en-US" i="1">
                <a:solidFill>
                  <a:schemeClr val="tx1"/>
                </a:solidFill>
                <a:latin typeface="Times New Roman" panose="02020603050405020304" pitchFamily="18" charset="0"/>
                <a:cs typeface="Times New Roman" panose="02020603050405020304" pitchFamily="18" charset="0"/>
              </a:rPr>
              <a:t>– Bẩm, chúng cháu chưa làm bao giờ cả</a:t>
            </a:r>
            <a:endParaRPr lang="en-US">
              <a:solidFill>
                <a:schemeClr val="tx1"/>
              </a:solidFill>
            </a:endParaRPr>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532015" y="2377440"/>
            <a:ext cx="11122429" cy="43641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Các biệt ngữ xã hội đều được dùng trong một nhóm người nhất định.</a:t>
            </a:r>
          </a:p>
          <a:p>
            <a:r>
              <a:rPr lang="en-US" sz="3200">
                <a:latin typeface="Times New Roman" panose="02020603050405020304" pitchFamily="18" charset="0"/>
                <a:cs typeface="Times New Roman" panose="02020603050405020304" pitchFamily="18" charset="0"/>
              </a:rPr>
              <a:t>+ Trong phóng sự “ Tôi kéo xe” của Tam Lang, biệt ngữ “ làm xe” được dùng trong nhóm   những người lao động nghèo, làm nghề kéo xe.</a:t>
            </a:r>
          </a:p>
          <a:p>
            <a:r>
              <a:rPr lang="en-US" sz="3200">
                <a:latin typeface="Times New Roman" panose="02020603050405020304" pitchFamily="18" charset="0"/>
                <a:cs typeface="Times New Roman" panose="02020603050405020304" pitchFamily="18" charset="0"/>
              </a:rPr>
              <a:t>+ “ Làm xe”: làm nghề thuê xe kéo( nhận xe của người cai và phải trả lại xe  cùng một khoản thuế vào cuối mỗi ngày).</a:t>
            </a:r>
          </a:p>
        </p:txBody>
      </p:sp>
    </p:spTree>
    <p:extLst>
      <p:ext uri="{BB962C8B-B14F-4D97-AF65-F5344CB8AC3E}">
        <p14:creationId xmlns:p14="http://schemas.microsoft.com/office/powerpoint/2010/main" val="111460007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41316" y="191193"/>
            <a:ext cx="11845637" cy="65171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Trong </a:t>
            </a:r>
            <a:r>
              <a:rPr lang="en-US" sz="3200" b="1" i="1">
                <a:latin typeface="Times New Roman" panose="02020603050405020304" pitchFamily="18" charset="0"/>
                <a:cs typeface="Times New Roman" panose="02020603050405020304" pitchFamily="18" charset="0"/>
              </a:rPr>
              <a:t>Cạm bẫy người</a:t>
            </a:r>
            <a:r>
              <a:rPr lang="en-US" sz="3200">
                <a:latin typeface="Times New Roman" panose="02020603050405020304" pitchFamily="18" charset="0"/>
                <a:cs typeface="Times New Roman" panose="02020603050405020304" pitchFamily="18" charset="0"/>
              </a:rPr>
              <a:t> của Vũ Trọng Phụng , các biệt ngữ “chim mòng”, “  nhà đi săn”, “viên đạn” được dùng trong nhóm những kẻ hành nghề cờ bạc bịp.</a:t>
            </a:r>
          </a:p>
          <a:p>
            <a:r>
              <a:rPr lang="en-US" sz="3200" i="1">
                <a:latin typeface="Times New Roman" panose="02020603050405020304" pitchFamily="18" charset="0"/>
                <a:cs typeface="Times New Roman" panose="02020603050405020304" pitchFamily="18" charset="0"/>
              </a:rPr>
              <a:t>+ “chim mòng”: </a:t>
            </a:r>
            <a:r>
              <a:rPr lang="en-US" sz="3200">
                <a:latin typeface="Times New Roman" panose="02020603050405020304" pitchFamily="18" charset="0"/>
                <a:cs typeface="Times New Roman" panose="02020603050405020304" pitchFamily="18" charset="0"/>
              </a:rPr>
              <a:t>Nạn nhân bị bọn lừa bịp đưa vào bẫy để lừa lấy  hết tiền.  </a:t>
            </a:r>
          </a:p>
          <a:p>
            <a:r>
              <a:rPr lang="en-US" sz="3200">
                <a:latin typeface="Times New Roman" panose="02020603050405020304" pitchFamily="18" charset="0"/>
                <a:cs typeface="Times New Roman" panose="02020603050405020304" pitchFamily="18" charset="0"/>
              </a:rPr>
              <a:t>+ “nhà đi săn”: những kẻ lừa đảo, đặt bẫy  để  lừa gạt người nhẹ dạ tham lam. </a:t>
            </a:r>
          </a:p>
          <a:p>
            <a:r>
              <a:rPr lang="en-US" sz="3200">
                <a:latin typeface="Times New Roman" panose="02020603050405020304" pitchFamily="18" charset="0"/>
                <a:cs typeface="Times New Roman" panose="02020603050405020304" pitchFamily="18" charset="0"/>
              </a:rPr>
              <a:t> + “viên đạn”: tiền kẻ lừa đảo bỏ ra  để khơi gợi lòng tham của nạn nhân.</a:t>
            </a:r>
          </a:p>
          <a:p>
            <a:r>
              <a:rPr lang="en-US" sz="3200">
                <a:latin typeface="Times New Roman" panose="02020603050405020304" pitchFamily="18" charset="0"/>
                <a:cs typeface="Times New Roman" panose="02020603050405020304" pitchFamily="18" charset="0"/>
              </a:rPr>
              <a:t>-&gt;  Nhờ việc sử dụng các biệt ngữ xã hội, tác giả đã khắc họa sống động ngôn ngữ, đặc điểm của các nhân vật cùng với cuộc sống sinh hoạt của họ.</a:t>
            </a:r>
          </a:p>
        </p:txBody>
      </p:sp>
    </p:spTree>
    <p:extLst>
      <p:ext uri="{BB962C8B-B14F-4D97-AF65-F5344CB8AC3E}">
        <p14:creationId xmlns:p14="http://schemas.microsoft.com/office/powerpoint/2010/main" val="2391225074"/>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758536" y="933595"/>
            <a:ext cx="10674928" cy="15544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Khi đọc tác phẩm văn học, gặp các biệt ngữ như thế, việc đầu tiên cần làm là giải nghĩa của những biệt ngữ này. Có thể tìm hiểu nghĩa của các biệt ngữ bằng những cách sau:</a:t>
            </a:r>
          </a:p>
        </p:txBody>
      </p:sp>
      <p:sp>
        <p:nvSpPr>
          <p:cNvPr id="5" name="Rounded Rectangle 4"/>
          <p:cNvSpPr/>
          <p:nvPr/>
        </p:nvSpPr>
        <p:spPr>
          <a:xfrm>
            <a:off x="838200" y="3150524"/>
            <a:ext cx="10891058" cy="216962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Tìm hiểu phần chú thích trong tác phẩm, có thể biệt ngữ đó đã được tác giả giải nghĩa.</a:t>
            </a:r>
          </a:p>
          <a:p>
            <a:r>
              <a:rPr lang="en-US" sz="3200">
                <a:latin typeface="Times New Roman" panose="02020603050405020304" pitchFamily="18" charset="0"/>
                <a:cs typeface="Times New Roman" panose="02020603050405020304" pitchFamily="18" charset="0"/>
              </a:rPr>
              <a:t>+ Tìm hiểu thông qua hoàn cảnh sáng tác của tác phẩm và bối cảnh xã hội (không gian, thời gian) được tác giả xây dựng.</a:t>
            </a:r>
          </a:p>
        </p:txBody>
      </p:sp>
    </p:spTree>
    <p:extLst>
      <p:ext uri="{BB962C8B-B14F-4D97-AF65-F5344CB8AC3E}">
        <p14:creationId xmlns:p14="http://schemas.microsoft.com/office/powerpoint/2010/main" val="40868849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barn(inVertical)">
                                      <p:cBhvr>
                                        <p:cTn id="1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3"/>
          <p:cNvSpPr>
            <a:spLocks noGrp="1"/>
          </p:cNvSpPr>
          <p:nvPr>
            <p:ph type="title"/>
          </p:nvPr>
        </p:nvSpPr>
        <p:spPr>
          <a:xfrm>
            <a:off x="4798522" y="356813"/>
            <a:ext cx="2594956" cy="64902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BÀI 4</a:t>
            </a:r>
          </a:p>
        </p:txBody>
      </p:sp>
      <p:sp>
        <p:nvSpPr>
          <p:cNvPr id="5" name="Rounded Rectangle 4"/>
          <p:cNvSpPr/>
          <p:nvPr/>
        </p:nvSpPr>
        <p:spPr>
          <a:xfrm>
            <a:off x="457201" y="1005842"/>
            <a:ext cx="11313622" cy="38903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fontAlgn="base"/>
            <a:endParaRPr lang="en-US" sz="2800" b="1">
              <a:latin typeface="Times New Roman" panose="02020603050405020304" pitchFamily="18" charset="0"/>
              <a:cs typeface="Times New Roman" panose="02020603050405020304" pitchFamily="18" charset="0"/>
            </a:endParaRPr>
          </a:p>
          <a:p>
            <a:pPr fontAlgn="base"/>
            <a:r>
              <a:rPr lang="en-US" sz="3200" b="1">
                <a:latin typeface="Times New Roman" panose="02020603050405020304" pitchFamily="18" charset="0"/>
                <a:cs typeface="Times New Roman" panose="02020603050405020304" pitchFamily="18" charset="0"/>
              </a:rPr>
              <a:t>Chỉ ra biệt ngữ xã hội trong các đoạn hội thoại sau và nhận xét về việc sử dụng biệt ngữ của người nói:</a:t>
            </a:r>
            <a:endParaRPr lang="en-US" sz="3200">
              <a:latin typeface="Times New Roman" panose="02020603050405020304" pitchFamily="18" charset="0"/>
              <a:cs typeface="Times New Roman" panose="02020603050405020304" pitchFamily="18" charset="0"/>
            </a:endParaRPr>
          </a:p>
          <a:p>
            <a:pPr fontAlgn="base"/>
            <a:r>
              <a:rPr lang="en-US" sz="3200">
                <a:latin typeface="Times New Roman" panose="02020603050405020304" pitchFamily="18" charset="0"/>
                <a:cs typeface="Times New Roman" panose="02020603050405020304" pitchFamily="18" charset="0"/>
              </a:rPr>
              <a:t>a. – Cậu ấy là bạn con đấy à?</a:t>
            </a:r>
          </a:p>
          <a:p>
            <a:pPr fontAlgn="base"/>
            <a:r>
              <a:rPr lang="en-US" sz="3200">
                <a:latin typeface="Times New Roman" panose="02020603050405020304" pitchFamily="18" charset="0"/>
                <a:cs typeface="Times New Roman" panose="02020603050405020304" pitchFamily="18" charset="0"/>
              </a:rPr>
              <a:t>– Đúng rồi, bố. Nó lầy quá bố nhỉ?</a:t>
            </a:r>
          </a:p>
          <a:p>
            <a:pPr fontAlgn="base"/>
            <a:r>
              <a:rPr lang="en-US" sz="3200">
                <a:latin typeface="Times New Roman" panose="02020603050405020304" pitchFamily="18" charset="0"/>
                <a:cs typeface="Times New Roman" panose="02020603050405020304" pitchFamily="18" charset="0"/>
              </a:rPr>
              <a:t>b. – Nam, dạo này tớ thấy Hoàng buồn buồn, ít nói. Cậu có biết vì sao không?</a:t>
            </a:r>
          </a:p>
          <a:p>
            <a:pPr fontAlgn="base"/>
            <a:r>
              <a:rPr lang="en-US" sz="3200">
                <a:latin typeface="Times New Roman" panose="02020603050405020304" pitchFamily="18" charset="0"/>
                <a:cs typeface="Times New Roman" panose="02020603050405020304" pitchFamily="18" charset="0"/>
              </a:rPr>
              <a:t>– Tớ cũng hem biết vì sao cậu ơi.</a:t>
            </a:r>
          </a:p>
          <a:p>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85856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581891" y="1920240"/>
            <a:ext cx="11139054" cy="33334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fontAlgn="base"/>
            <a:r>
              <a:rPr lang="en-US" sz="3200">
                <a:solidFill>
                  <a:schemeClr val="tx1"/>
                </a:solidFill>
                <a:latin typeface="Times New Roman" panose="02020603050405020304" pitchFamily="18" charset="0"/>
                <a:cs typeface="Times New Roman" panose="02020603050405020304" pitchFamily="18" charset="0"/>
              </a:rPr>
              <a:t>a) biệt ngữ  </a:t>
            </a:r>
            <a:r>
              <a:rPr lang="en-US" sz="3200" i="1">
                <a:solidFill>
                  <a:schemeClr val="tx1"/>
                </a:solidFill>
                <a:latin typeface="Times New Roman" panose="02020603050405020304" pitchFamily="18" charset="0"/>
                <a:cs typeface="Times New Roman" panose="02020603050405020304" pitchFamily="18" charset="0"/>
              </a:rPr>
              <a:t>“lầy”: chơi không đẹp, chơi xấu</a:t>
            </a:r>
            <a:endParaRPr lang="en-US" sz="3200">
              <a:solidFill>
                <a:schemeClr val="tx1"/>
              </a:solidFill>
              <a:latin typeface="Times New Roman" panose="02020603050405020304" pitchFamily="18" charset="0"/>
              <a:cs typeface="Times New Roman" panose="02020603050405020304" pitchFamily="18" charset="0"/>
            </a:endParaRPr>
          </a:p>
          <a:p>
            <a:r>
              <a:rPr lang="en-US" sz="3200" i="1">
                <a:solidFill>
                  <a:schemeClr val="tx1"/>
                </a:solidFill>
                <a:latin typeface="Times New Roman" panose="02020603050405020304" pitchFamily="18" charset="0"/>
                <a:cs typeface="Times New Roman" panose="02020603050405020304" pitchFamily="18" charset="0"/>
              </a:rPr>
              <a:t>=&gt;Trong ngữ cảnh là cuộc trò chuyện của hai bố con, có khoảng cách về tuổi tác. Do vậy, việc dùng biệt ngữ của giới trẻ khi nói chuyện với bố là chưa phù hợp vì có thể bố không hiểu nghĩa của biệt ngữ hoặc không thể hiện sự tôn trọng với bố.</a:t>
            </a:r>
            <a:endParaRPr lang="en-US" sz="3200">
              <a:solidFill>
                <a:schemeClr val="tx1"/>
              </a:solidFill>
              <a:latin typeface="Times New Roman" panose="02020603050405020304" pitchFamily="18" charset="0"/>
              <a:cs typeface="Times New Roman" panose="02020603050405020304" pitchFamily="18" charset="0"/>
            </a:endParaRPr>
          </a:p>
          <a:p>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3441469" y="207819"/>
            <a:ext cx="6035040" cy="138822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fontAlgn="base"/>
            <a:r>
              <a:rPr lang="en-US" sz="3200">
                <a:latin typeface="Times New Roman" panose="02020603050405020304" pitchFamily="18" charset="0"/>
                <a:cs typeface="Times New Roman" panose="02020603050405020304" pitchFamily="18" charset="0"/>
              </a:rPr>
              <a:t>a. – Cậu ấy là bạn con đấy à?</a:t>
            </a:r>
          </a:p>
          <a:p>
            <a:pPr fontAlgn="base"/>
            <a:r>
              <a:rPr lang="en-US" sz="3200">
                <a:latin typeface="Times New Roman" panose="02020603050405020304" pitchFamily="18" charset="0"/>
                <a:cs typeface="Times New Roman" panose="02020603050405020304" pitchFamily="18" charset="0"/>
              </a:rPr>
              <a:t>– Đúng rồi, bố. Nó lầy quá bố nhỉ?</a:t>
            </a:r>
          </a:p>
        </p:txBody>
      </p:sp>
    </p:spTree>
    <p:extLst>
      <p:ext uri="{BB962C8B-B14F-4D97-AF65-F5344CB8AC3E}">
        <p14:creationId xmlns:p14="http://schemas.microsoft.com/office/powerpoint/2010/main" val="650426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heel(1)">
                                      <p:cBhvr>
                                        <p:cTn id="13"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581891" y="3715788"/>
            <a:ext cx="11139054" cy="25961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fontAlgn="base"/>
            <a:r>
              <a:rPr lang="en-US" sz="3200">
                <a:solidFill>
                  <a:schemeClr val="tx1"/>
                </a:solidFill>
                <a:latin typeface="Times New Roman" panose="02020603050405020304" pitchFamily="18" charset="0"/>
                <a:cs typeface="Times New Roman" panose="02020603050405020304" pitchFamily="18" charset="0"/>
              </a:rPr>
              <a:t>Biệt ngữ  “</a:t>
            </a:r>
            <a:r>
              <a:rPr lang="en-US" sz="3200" i="1">
                <a:solidFill>
                  <a:schemeClr val="tx1"/>
                </a:solidFill>
                <a:latin typeface="Times New Roman" panose="02020603050405020304" pitchFamily="18" charset="0"/>
                <a:cs typeface="Times New Roman" panose="02020603050405020304" pitchFamily="18" charset="0"/>
              </a:rPr>
              <a:t>hem”</a:t>
            </a:r>
            <a:r>
              <a:rPr lang="en-US" sz="3200">
                <a:solidFill>
                  <a:schemeClr val="tx1"/>
                </a:solidFill>
                <a:latin typeface="Times New Roman" panose="02020603050405020304" pitchFamily="18" charset="0"/>
                <a:cs typeface="Times New Roman" panose="02020603050405020304" pitchFamily="18" charset="0"/>
              </a:rPr>
              <a:t> : không</a:t>
            </a:r>
          </a:p>
          <a:p>
            <a:r>
              <a:rPr lang="en-US" sz="3200">
                <a:solidFill>
                  <a:schemeClr val="tx1"/>
                </a:solidFill>
                <a:latin typeface="Times New Roman" panose="02020603050405020304" pitchFamily="18" charset="0"/>
                <a:cs typeface="Times New Roman" panose="02020603050405020304" pitchFamily="18" charset="0"/>
              </a:rPr>
              <a:t>=&gt; Trong ngữ cảnh cuộc trò chuyện của hai người bạn cùng trang lứa, nội dung cuộc trò chuyện là sự việc thường ngày thì việc sử dụng biệt ngữ là phù hợp và được chấp nhận.</a:t>
            </a:r>
          </a:p>
        </p:txBody>
      </p:sp>
      <p:sp>
        <p:nvSpPr>
          <p:cNvPr id="5" name="Rounded Rectangle 4"/>
          <p:cNvSpPr/>
          <p:nvPr/>
        </p:nvSpPr>
        <p:spPr>
          <a:xfrm>
            <a:off x="1637607" y="872201"/>
            <a:ext cx="8437418" cy="215461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fontAlgn="base"/>
            <a:r>
              <a:rPr lang="en-US" sz="3200">
                <a:latin typeface="Times New Roman" panose="02020603050405020304" pitchFamily="18" charset="0"/>
                <a:cs typeface="Times New Roman" panose="02020603050405020304" pitchFamily="18" charset="0"/>
              </a:rPr>
              <a:t>b. – Nam, dạo này tớ thấy Hoàng buồn buồn, ít nói. Cậu có biết vì sao không?</a:t>
            </a:r>
          </a:p>
          <a:p>
            <a:pPr fontAlgn="base"/>
            <a:r>
              <a:rPr lang="en-US" sz="3200">
                <a:latin typeface="Times New Roman" panose="02020603050405020304" pitchFamily="18" charset="0"/>
                <a:cs typeface="Times New Roman" panose="02020603050405020304" pitchFamily="18" charset="0"/>
              </a:rPr>
              <a:t>– Tớ cũng hem biết vì sao cậu ơi.</a:t>
            </a:r>
          </a:p>
        </p:txBody>
      </p:sp>
    </p:spTree>
    <p:extLst>
      <p:ext uri="{BB962C8B-B14F-4D97-AF65-F5344CB8AC3E}">
        <p14:creationId xmlns:p14="http://schemas.microsoft.com/office/powerpoint/2010/main" val="15846625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53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142921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895" y="562280"/>
            <a:ext cx="10798231" cy="1569660"/>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a) </a:t>
            </a:r>
          </a:p>
          <a:p>
            <a:pPr marL="342900" indent="-342900">
              <a:buAutoNum type="arabicParenBoth"/>
            </a:pPr>
            <a:r>
              <a:rPr lang="en-US" sz="3200">
                <a:latin typeface="Times New Roman" panose="02020603050405020304" pitchFamily="18" charset="0"/>
                <a:cs typeface="Times New Roman" panose="02020603050405020304" pitchFamily="18" charset="0"/>
              </a:rPr>
              <a:t>Thực đơn bữa sáng là bắt phở bò nóng hổi ăn cùng </a:t>
            </a:r>
            <a:r>
              <a:rPr lang="en-US" sz="3200" b="1">
                <a:solidFill>
                  <a:srgbClr val="FF0000"/>
                </a:solidFill>
                <a:latin typeface="Times New Roman" panose="02020603050405020304" pitchFamily="18" charset="0"/>
                <a:cs typeface="Times New Roman" panose="02020603050405020304" pitchFamily="18" charset="0"/>
              </a:rPr>
              <a:t>quẩy</a:t>
            </a:r>
            <a:r>
              <a:rPr lang="en-US" sz="3200">
                <a:latin typeface="Times New Roman" panose="02020603050405020304" pitchFamily="18" charset="0"/>
                <a:cs typeface="Times New Roman" panose="02020603050405020304" pitchFamily="18" charset="0"/>
              </a:rPr>
              <a:t> vàng ươm.</a:t>
            </a:r>
          </a:p>
        </p:txBody>
      </p:sp>
      <p:sp>
        <p:nvSpPr>
          <p:cNvPr id="3" name="TextBox 2"/>
          <p:cNvSpPr txBox="1"/>
          <p:nvPr/>
        </p:nvSpPr>
        <p:spPr>
          <a:xfrm>
            <a:off x="789709" y="2287441"/>
            <a:ext cx="10972798" cy="1569660"/>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=&gt; Quẩy </a:t>
            </a:r>
            <a:r>
              <a:rPr lang="en-US" sz="3200" b="1">
                <a:latin typeface="Times New Roman" panose="02020603050405020304" pitchFamily="18" charset="0"/>
                <a:cs typeface="Times New Roman" panose="02020603050405020304" pitchFamily="18" charset="0"/>
              </a:rPr>
              <a:t>là món ăn làm bằng bột mì vắt thành thỏi dài, rán phồng</a:t>
            </a:r>
            <a:endParaRPr lang="en-US" sz="3200">
              <a:latin typeface="Times New Roman" panose="02020603050405020304" pitchFamily="18" charset="0"/>
              <a:cs typeface="Times New Roman" panose="02020603050405020304" pitchFamily="18" charset="0"/>
            </a:endParaRPr>
          </a:p>
          <a:p>
            <a:endParaRPr lang="en-US" sz="3200"/>
          </a:p>
        </p:txBody>
      </p:sp>
      <p:sp>
        <p:nvSpPr>
          <p:cNvPr id="4" name="TextBox 3"/>
          <p:cNvSpPr txBox="1"/>
          <p:nvPr/>
        </p:nvSpPr>
        <p:spPr>
          <a:xfrm>
            <a:off x="548640" y="3358341"/>
            <a:ext cx="10590415"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(2) Vào ngày khai giảng, bên cạnh hình vẽ, các bạn còn được </a:t>
            </a:r>
            <a:r>
              <a:rPr lang="en-US" sz="3200" b="1">
                <a:solidFill>
                  <a:srgbClr val="FF0000"/>
                </a:solidFill>
                <a:latin typeface="Times New Roman" panose="02020603050405020304" pitchFamily="18" charset="0"/>
                <a:cs typeface="Times New Roman" panose="02020603050405020304" pitchFamily="18" charset="0"/>
              </a:rPr>
              <a:t>quẩy</a:t>
            </a:r>
            <a:r>
              <a:rPr lang="en-US" sz="3200">
                <a:solidFill>
                  <a:srgbClr val="FF000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hết mình trong phần hội. </a:t>
            </a:r>
          </a:p>
        </p:txBody>
      </p:sp>
      <p:sp>
        <p:nvSpPr>
          <p:cNvPr id="5" name="TextBox 4"/>
          <p:cNvSpPr txBox="1"/>
          <p:nvPr/>
        </p:nvSpPr>
        <p:spPr>
          <a:xfrm>
            <a:off x="241070" y="4721629"/>
            <a:ext cx="11446624"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=&gt; Quẩy </a:t>
            </a:r>
            <a:r>
              <a:rPr lang="en-US" sz="3200" b="1">
                <a:latin typeface="Times New Roman" panose="02020603050405020304" pitchFamily="18" charset="0"/>
                <a:cs typeface="Times New Roman" panose="02020603050405020304" pitchFamily="18" charset="0"/>
              </a:rPr>
              <a:t>được dùng như một động từ, chỉ sự vui chơi thoải mái</a:t>
            </a:r>
            <a:endParaRPr lang="en-US" sz="3200"/>
          </a:p>
        </p:txBody>
      </p:sp>
    </p:spTree>
    <p:extLst>
      <p:ext uri="{BB962C8B-B14F-4D97-AF65-F5344CB8AC3E}">
        <p14:creationId xmlns:p14="http://schemas.microsoft.com/office/powerpoint/2010/main" val="3599035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895" y="562280"/>
            <a:ext cx="10798231" cy="1077218"/>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b) </a:t>
            </a:r>
          </a:p>
          <a:p>
            <a:r>
              <a:rPr lang="en-US" sz="3200">
                <a:latin typeface="Times New Roman" panose="02020603050405020304" pitchFamily="18" charset="0"/>
                <a:cs typeface="Times New Roman" panose="02020603050405020304" pitchFamily="18" charset="0"/>
              </a:rPr>
              <a:t>(1)Chiếc bánh </a:t>
            </a:r>
            <a:r>
              <a:rPr lang="en-US" sz="3200" b="1">
                <a:solidFill>
                  <a:srgbClr val="FF0000"/>
                </a:solidFill>
                <a:latin typeface="Times New Roman" panose="02020603050405020304" pitchFamily="18" charset="0"/>
                <a:cs typeface="Times New Roman" panose="02020603050405020304" pitchFamily="18" charset="0"/>
              </a:rPr>
              <a:t>gato</a:t>
            </a:r>
            <a:r>
              <a:rPr lang="en-US" sz="3200">
                <a:solidFill>
                  <a:srgbClr val="FF000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được trang trí vô cùng sinh động và bắt mắt.</a:t>
            </a:r>
          </a:p>
        </p:txBody>
      </p:sp>
      <p:sp>
        <p:nvSpPr>
          <p:cNvPr id="3" name="TextBox 2"/>
          <p:cNvSpPr txBox="1"/>
          <p:nvPr/>
        </p:nvSpPr>
        <p:spPr>
          <a:xfrm>
            <a:off x="789709" y="2287441"/>
            <a:ext cx="10972798" cy="1077218"/>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=&gt; </a:t>
            </a:r>
            <a:r>
              <a:rPr lang="en-US" sz="3200">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gato</a:t>
            </a:r>
            <a:r>
              <a:rPr lang="en-US" sz="3200">
                <a:solidFill>
                  <a:srgbClr val="FF000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là tên gọi của loại bánh có nguyên liệu chính alf long trắng trứng, bột mì và đường.</a:t>
            </a:r>
            <a:endParaRPr lang="en-US" sz="3200"/>
          </a:p>
        </p:txBody>
      </p:sp>
      <p:sp>
        <p:nvSpPr>
          <p:cNvPr id="4" name="TextBox 3"/>
          <p:cNvSpPr txBox="1"/>
          <p:nvPr/>
        </p:nvSpPr>
        <p:spPr>
          <a:xfrm>
            <a:off x="548640" y="3623261"/>
            <a:ext cx="10590415"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(2) Người ta thắng cũng thắng rồi, mình không nên </a:t>
            </a:r>
            <a:r>
              <a:rPr lang="en-US" sz="3200" b="1">
                <a:solidFill>
                  <a:srgbClr val="FF0000"/>
                </a:solidFill>
                <a:latin typeface="Times New Roman" panose="02020603050405020304" pitchFamily="18" charset="0"/>
                <a:cs typeface="Times New Roman" panose="02020603050405020304" pitchFamily="18" charset="0"/>
              </a:rPr>
              <a:t>gato</a:t>
            </a:r>
            <a:r>
              <a:rPr lang="en-US" sz="3200">
                <a:solidFill>
                  <a:srgbClr val="FF000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với họ. </a:t>
            </a:r>
          </a:p>
        </p:txBody>
      </p:sp>
      <p:sp>
        <p:nvSpPr>
          <p:cNvPr id="5" name="TextBox 4"/>
          <p:cNvSpPr txBox="1"/>
          <p:nvPr/>
        </p:nvSpPr>
        <p:spPr>
          <a:xfrm>
            <a:off x="241070" y="4721629"/>
            <a:ext cx="11446624" cy="1077218"/>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=&gt; gato </a:t>
            </a:r>
            <a:r>
              <a:rPr lang="en-US" sz="3200" b="1">
                <a:latin typeface="Times New Roman" panose="02020603050405020304" pitchFamily="18" charset="0"/>
                <a:cs typeface="Times New Roman" panose="02020603050405020304" pitchFamily="18" charset="0"/>
              </a:rPr>
              <a:t>được dùng như một động từ, chỉ ghen tức, đố kị. Từ </a:t>
            </a:r>
            <a:r>
              <a:rPr lang="en-US" sz="3200" b="1">
                <a:solidFill>
                  <a:srgbClr val="FF0000"/>
                </a:solidFill>
                <a:latin typeface="Times New Roman" panose="02020603050405020304" pitchFamily="18" charset="0"/>
                <a:cs typeface="Times New Roman" panose="02020603050405020304" pitchFamily="18" charset="0"/>
              </a:rPr>
              <a:t>gato </a:t>
            </a:r>
            <a:r>
              <a:rPr lang="en-US" sz="3200" b="1">
                <a:latin typeface="Times New Roman" panose="02020603050405020304" pitchFamily="18" charset="0"/>
                <a:cs typeface="Times New Roman" panose="02020603050405020304" pitchFamily="18" charset="0"/>
              </a:rPr>
              <a:t>ở đây là viết tắt của cụm từ “ghen ăn, tức ở”</a:t>
            </a:r>
            <a:endParaRPr lang="en-US" sz="3200"/>
          </a:p>
        </p:txBody>
      </p:sp>
    </p:spTree>
    <p:extLst>
      <p:ext uri="{BB962C8B-B14F-4D97-AF65-F5344CB8AC3E}">
        <p14:creationId xmlns:p14="http://schemas.microsoft.com/office/powerpoint/2010/main" val="5315981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heel(1)">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895" y="562280"/>
            <a:ext cx="10798231" cy="1569660"/>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c)</a:t>
            </a:r>
          </a:p>
          <a:p>
            <a:r>
              <a:rPr lang="en-US" sz="3200">
                <a:latin typeface="Times New Roman" panose="02020603050405020304" pitchFamily="18" charset="0"/>
                <a:cs typeface="Times New Roman" panose="02020603050405020304" pitchFamily="18" charset="0"/>
              </a:rPr>
              <a:t>(1)</a:t>
            </a:r>
            <a:r>
              <a:rPr lang="en-US" sz="3200" b="1">
                <a:solidFill>
                  <a:srgbClr val="FF0000"/>
                </a:solidFill>
                <a:latin typeface="Times New Roman" panose="02020603050405020304" pitchFamily="18" charset="0"/>
                <a:cs typeface="Times New Roman" panose="02020603050405020304" pitchFamily="18" charset="0"/>
              </a:rPr>
              <a:t>Bão</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về, người dân miền Trung lại ở mặt với cảnh mắc màn trời chiếu đất. </a:t>
            </a:r>
          </a:p>
        </p:txBody>
      </p:sp>
      <p:sp>
        <p:nvSpPr>
          <p:cNvPr id="3" name="TextBox 2"/>
          <p:cNvSpPr txBox="1"/>
          <p:nvPr/>
        </p:nvSpPr>
        <p:spPr>
          <a:xfrm>
            <a:off x="789709" y="2287441"/>
            <a:ext cx="10972798" cy="1077218"/>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=&gt; </a:t>
            </a:r>
            <a:r>
              <a:rPr lang="en-US" sz="3200">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Bão </a:t>
            </a:r>
            <a:r>
              <a:rPr lang="en-US" sz="3200" b="1">
                <a:latin typeface="Times New Roman" panose="02020603050405020304" pitchFamily="18" charset="0"/>
                <a:cs typeface="Times New Roman" panose="02020603050405020304" pitchFamily="18" charset="0"/>
              </a:rPr>
              <a:t>là hiện tượng thời tiết cực đoan, thường đi kèm gió lớn và mưa to.</a:t>
            </a:r>
            <a:endParaRPr lang="en-US" sz="3200"/>
          </a:p>
        </p:txBody>
      </p:sp>
      <p:sp>
        <p:nvSpPr>
          <p:cNvPr id="4" name="TextBox 3"/>
          <p:cNvSpPr txBox="1"/>
          <p:nvPr/>
        </p:nvSpPr>
        <p:spPr>
          <a:xfrm>
            <a:off x="548640" y="3358341"/>
            <a:ext cx="10590415"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(2)Đêm qua mọi ngả đường đều chật kín người đi </a:t>
            </a:r>
            <a:r>
              <a:rPr lang="en-US" sz="3200" b="1">
                <a:solidFill>
                  <a:srgbClr val="FF0000"/>
                </a:solidFill>
                <a:latin typeface="Times New Roman" panose="02020603050405020304" pitchFamily="18" charset="0"/>
                <a:cs typeface="Times New Roman" panose="02020603050405020304" pitchFamily="18" charset="0"/>
              </a:rPr>
              <a:t>bão</a:t>
            </a:r>
            <a:r>
              <a:rPr lang="en-US" sz="3200">
                <a:latin typeface="Times New Roman" panose="02020603050405020304" pitchFamily="18" charset="0"/>
                <a:cs typeface="Times New Roman" panose="02020603050405020304" pitchFamily="18" charset="0"/>
              </a:rPr>
              <a:t> khi đội tuyển bóng đá quốc gia giành chiến thắng.</a:t>
            </a:r>
          </a:p>
        </p:txBody>
      </p:sp>
      <p:sp>
        <p:nvSpPr>
          <p:cNvPr id="5" name="TextBox 4"/>
          <p:cNvSpPr txBox="1"/>
          <p:nvPr/>
        </p:nvSpPr>
        <p:spPr>
          <a:xfrm>
            <a:off x="241070" y="4721629"/>
            <a:ext cx="11446624" cy="1077218"/>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=&gt; Bão </a:t>
            </a:r>
            <a:r>
              <a:rPr lang="en-US" sz="3200" b="1">
                <a:latin typeface="Times New Roman" panose="02020603050405020304" pitchFamily="18" charset="0"/>
                <a:cs typeface="Times New Roman" panose="02020603050405020304" pitchFamily="18" charset="0"/>
              </a:rPr>
              <a:t>được dùng như một động từ, chỉ hành động người dân, người hâm mộ bóng đá đổ ra đường ăn mừng chiến thắng.</a:t>
            </a:r>
            <a:endParaRPr lang="en-US" sz="3200"/>
          </a:p>
        </p:txBody>
      </p:sp>
    </p:spTree>
    <p:extLst>
      <p:ext uri="{BB962C8B-B14F-4D97-AF65-F5344CB8AC3E}">
        <p14:creationId xmlns:p14="http://schemas.microsoft.com/office/powerpoint/2010/main" val="2382746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heel(1)">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THỰC HÀNH TIẾNG VIỆT: BIỆT NGỮ XÃ HỘI</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29839" y="1572426"/>
            <a:ext cx="5247118" cy="1569660"/>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1. Nhận biết và xác định đặc điểm của biệt ngữ xã hội</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434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38243" y="726393"/>
            <a:ext cx="9716568" cy="49480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PHÂN TÍCH VÍ DỤ 1:</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Đọc các đoạn trích sau và giải nghĩa từ in đậm và cho biết các từ ngữ với nghĩa như vậy được sử dụng ở phạm vi nhóm người nào trong xã hội?</a:t>
            </a:r>
          </a:p>
          <a:p>
            <a:r>
              <a:rPr lang="en-US" sz="3200">
                <a:latin typeface="Times New Roman" panose="02020603050405020304" pitchFamily="18" charset="0"/>
                <a:cs typeface="Times New Roman" panose="02020603050405020304" pitchFamily="18" charset="0"/>
              </a:rPr>
              <a:t>a) Rủ nhau </a:t>
            </a:r>
            <a:r>
              <a:rPr lang="en-US" sz="3200" b="1">
                <a:solidFill>
                  <a:srgbClr val="FF0000"/>
                </a:solidFill>
                <a:latin typeface="Times New Roman" panose="02020603050405020304" pitchFamily="18" charset="0"/>
                <a:cs typeface="Times New Roman" panose="02020603050405020304" pitchFamily="18" charset="0"/>
              </a:rPr>
              <a:t>cơm bụi giá bèo</a:t>
            </a:r>
            <a:endParaRPr lang="en-US" sz="3200">
              <a:solidFill>
                <a:srgbClr val="FF0000"/>
              </a:solidFill>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Yêu nhau theo mốt nhà nghèo vô tư( Nguyễn Duy)</a:t>
            </a:r>
          </a:p>
          <a:p>
            <a:r>
              <a:rPr lang="en-US" sz="3200">
                <a:latin typeface="Times New Roman" panose="02020603050405020304" pitchFamily="18" charset="0"/>
                <a:cs typeface="Times New Roman" panose="02020603050405020304" pitchFamily="18" charset="0"/>
              </a:rPr>
              <a:t>b) Cứ mỗi lần tớ góp ý với nó là nó lại có </a:t>
            </a:r>
            <a:r>
              <a:rPr lang="en-US" sz="3200" b="1">
                <a:solidFill>
                  <a:srgbClr val="FF0000"/>
                </a:solidFill>
                <a:latin typeface="Times New Roman" panose="02020603050405020304" pitchFamily="18" charset="0"/>
                <a:cs typeface="Times New Roman" panose="02020603050405020304" pitchFamily="18" charset="0"/>
              </a:rPr>
              <a:t>thái độ lồi lõm. Hạn hán lời luôn.</a:t>
            </a:r>
            <a:endParaRPr 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246490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8908" y="772831"/>
            <a:ext cx="8075776"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600">
                <a:latin typeface="Times New Roman" panose="02020603050405020304" pitchFamily="18" charset="0"/>
                <a:cs typeface="Times New Roman" panose="02020603050405020304" pitchFamily="18" charset="0"/>
              </a:rPr>
              <a:t>a) Rủ nhau </a:t>
            </a:r>
            <a:r>
              <a:rPr lang="en-US" sz="3600" b="1">
                <a:solidFill>
                  <a:srgbClr val="FF0000"/>
                </a:solidFill>
                <a:latin typeface="Times New Roman" panose="02020603050405020304" pitchFamily="18" charset="0"/>
                <a:cs typeface="Times New Roman" panose="02020603050405020304" pitchFamily="18" charset="0"/>
              </a:rPr>
              <a:t>cơm bụi giá bèo</a:t>
            </a:r>
            <a:endParaRPr lang="en-US" sz="3600">
              <a:solidFill>
                <a:srgbClr val="FF0000"/>
              </a:solidFill>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Yêu nhau theo mốt nhà nghèo vô tư</a:t>
            </a:r>
            <a:endParaRPr lang="en-US" sz="3600"/>
          </a:p>
        </p:txBody>
      </p:sp>
      <p:sp>
        <p:nvSpPr>
          <p:cNvPr id="3" name="TextBox 2"/>
          <p:cNvSpPr txBox="1"/>
          <p:nvPr/>
        </p:nvSpPr>
        <p:spPr>
          <a:xfrm>
            <a:off x="2973936" y="2572283"/>
            <a:ext cx="7152830"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 cơm bụi:</a:t>
            </a:r>
            <a:r>
              <a:rPr lang="en-US" sz="3200">
                <a:latin typeface="Times New Roman" panose="02020603050405020304" pitchFamily="18" charset="0"/>
                <a:cs typeface="Times New Roman" panose="02020603050405020304" pitchFamily="18" charset="0"/>
              </a:rPr>
              <a:t> cơm bình dân, rẻ tiền</a:t>
            </a:r>
          </a:p>
          <a:p>
            <a:r>
              <a:rPr lang="en-US" sz="3200" b="1">
                <a:latin typeface="Times New Roman" panose="02020603050405020304" pitchFamily="18" charset="0"/>
                <a:cs typeface="Times New Roman" panose="02020603050405020304" pitchFamily="18" charset="0"/>
              </a:rPr>
              <a:t>+ giá bèo:</a:t>
            </a:r>
            <a:r>
              <a:rPr lang="en-US" sz="3200">
                <a:latin typeface="Times New Roman" panose="02020603050405020304" pitchFamily="18" charset="0"/>
                <a:cs typeface="Times New Roman" panose="02020603050405020304" pitchFamily="18" charset="0"/>
              </a:rPr>
              <a:t> giá rất rẻ</a:t>
            </a:r>
          </a:p>
        </p:txBody>
      </p:sp>
      <p:sp>
        <p:nvSpPr>
          <p:cNvPr id="4" name="Rounded Rectangle 3"/>
          <p:cNvSpPr/>
          <p:nvPr/>
        </p:nvSpPr>
        <p:spPr>
          <a:xfrm>
            <a:off x="606751" y="4110527"/>
            <a:ext cx="11400090" cy="201680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-&gt;Các từ này với nghĩa tương ứng như trên chỉ thường dùng trong </a:t>
            </a:r>
            <a:r>
              <a:rPr lang="en-US" sz="3200" b="1" u="sng">
                <a:solidFill>
                  <a:schemeClr val="tx1"/>
                </a:solidFill>
                <a:latin typeface="Times New Roman" panose="02020603050405020304" pitchFamily="18" charset="0"/>
                <a:cs typeface="Times New Roman" panose="02020603050405020304" pitchFamily="18" charset="0"/>
              </a:rPr>
              <a:t>phạm vi những người lao động bình dân</a:t>
            </a:r>
            <a:r>
              <a:rPr lang="en-US" sz="3200">
                <a:solidFill>
                  <a:schemeClr val="tx1"/>
                </a:solidFill>
                <a:latin typeface="Times New Roman" panose="02020603050405020304" pitchFamily="18" charset="0"/>
                <a:cs typeface="Times New Roman" panose="02020603050405020304" pitchFamily="18" charset="0"/>
              </a:rPr>
              <a:t>, trong </a:t>
            </a:r>
            <a:r>
              <a:rPr lang="en-US" sz="3200" b="1" u="sng">
                <a:solidFill>
                  <a:schemeClr val="tx1"/>
                </a:solidFill>
                <a:latin typeface="Times New Roman" panose="02020603050405020304" pitchFamily="18" charset="0"/>
                <a:cs typeface="Times New Roman" panose="02020603050405020304" pitchFamily="18" charset="0"/>
              </a:rPr>
              <a:t>ngôn ngữ nói hằng ngày </a:t>
            </a:r>
            <a:r>
              <a:rPr lang="en-US" sz="3200">
                <a:solidFill>
                  <a:schemeClr val="tx1"/>
                </a:solidFill>
                <a:latin typeface="Times New Roman" panose="02020603050405020304" pitchFamily="18" charset="0"/>
                <a:cs typeface="Times New Roman" panose="02020603050405020304" pitchFamily="18" charset="0"/>
              </a:rPr>
              <a:t>của họ.</a:t>
            </a:r>
          </a:p>
        </p:txBody>
      </p:sp>
    </p:spTree>
    <p:extLst>
      <p:ext uri="{BB962C8B-B14F-4D97-AF65-F5344CB8AC3E}">
        <p14:creationId xmlns:p14="http://schemas.microsoft.com/office/powerpoint/2010/main" val="31976576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1534</TotalTime>
  <Words>3222</Words>
  <Application>Microsoft Office PowerPoint</Application>
  <PresentationFormat>Widescreen</PresentationFormat>
  <Paragraphs>171</Paragraphs>
  <Slides>36</Slides>
  <Notes>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36</vt:i4>
      </vt:variant>
    </vt:vector>
  </HeadingPairs>
  <TitlesOfParts>
    <vt:vector size="48" baseType="lpstr">
      <vt:lpstr>等线</vt:lpstr>
      <vt:lpstr>等线 Light</vt:lpstr>
      <vt:lpstr>Arial</vt:lpstr>
      <vt:lpstr>Calibri</vt:lpstr>
      <vt:lpstr>Calibri Light</vt:lpstr>
      <vt:lpstr>Plantagenet Cherokee</vt:lpstr>
      <vt:lpstr>Times New Roman</vt:lpstr>
      <vt:lpstr>Wingdings</vt: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3</vt:lpstr>
      <vt:lpstr>– Mày đã “làm xe” lần nào chưa? – Bẩm, chúng cháu chưa làm bao giờ cả</vt:lpstr>
      <vt:lpstr>PowerPoint Presentation</vt:lpstr>
      <vt:lpstr>PowerPoint Presentation</vt:lpstr>
      <vt:lpstr>BÀI 4</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Thu Đỗ Thị</cp:lastModifiedBy>
  <cp:revision>208</cp:revision>
  <dcterms:created xsi:type="dcterms:W3CDTF">2022-06-02T15:23:58Z</dcterms:created>
  <dcterms:modified xsi:type="dcterms:W3CDTF">2025-10-31T00:35:28Z</dcterms:modified>
</cp:coreProperties>
</file>