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708" r:id="rId4"/>
  </p:sldMasterIdLst>
  <p:notesMasterIdLst>
    <p:notesMasterId r:id="rId44"/>
  </p:notesMasterIdLst>
  <p:sldIdLst>
    <p:sldId id="400" r:id="rId5"/>
    <p:sldId id="256" r:id="rId6"/>
    <p:sldId id="304" r:id="rId7"/>
    <p:sldId id="258" r:id="rId8"/>
    <p:sldId id="371" r:id="rId9"/>
    <p:sldId id="321" r:id="rId10"/>
    <p:sldId id="322" r:id="rId11"/>
    <p:sldId id="303" r:id="rId12"/>
    <p:sldId id="315" r:id="rId13"/>
    <p:sldId id="398" r:id="rId14"/>
    <p:sldId id="314" r:id="rId15"/>
    <p:sldId id="308" r:id="rId16"/>
    <p:sldId id="386" r:id="rId17"/>
    <p:sldId id="383" r:id="rId18"/>
    <p:sldId id="384" r:id="rId19"/>
    <p:sldId id="385" r:id="rId20"/>
    <p:sldId id="878" r:id="rId21"/>
    <p:sldId id="879" r:id="rId22"/>
    <p:sldId id="855" r:id="rId23"/>
    <p:sldId id="880" r:id="rId24"/>
    <p:sldId id="807" r:id="rId25"/>
    <p:sldId id="882" r:id="rId26"/>
    <p:sldId id="881" r:id="rId27"/>
    <p:sldId id="883" r:id="rId28"/>
    <p:sldId id="852" r:id="rId29"/>
    <p:sldId id="873" r:id="rId30"/>
    <p:sldId id="884" r:id="rId31"/>
    <p:sldId id="885" r:id="rId32"/>
    <p:sldId id="886" r:id="rId33"/>
    <p:sldId id="887" r:id="rId34"/>
    <p:sldId id="853" r:id="rId35"/>
    <p:sldId id="888" r:id="rId36"/>
    <p:sldId id="889" r:id="rId37"/>
    <p:sldId id="390" r:id="rId38"/>
    <p:sldId id="392" r:id="rId39"/>
    <p:sldId id="393" r:id="rId40"/>
    <p:sldId id="391" r:id="rId41"/>
    <p:sldId id="387" r:id="rId42"/>
    <p:sldId id="309" r:id="rId43"/>
  </p:sldIdLst>
  <p:sldSz cx="12192000" cy="6858000"/>
  <p:notesSz cx="6858000" cy="9144000"/>
  <p:embeddedFontLst>
    <p:embeddedFont>
      <p:font typeface="Cambria Math" panose="02040503050406030204" pitchFamily="18" charset="0"/>
      <p:regular r:id="rId45"/>
    </p:embeddedFont>
    <p:embeddedFont>
      <p:font typeface="Tahoma" panose="020B0604030504040204" pitchFamily="34" charset="0"/>
      <p:regular r:id="rId46"/>
      <p:bold r:id="rId47"/>
    </p:embeddedFont>
    <p:embeddedFont>
      <p:font typeface="Trebuchet MS" panose="020B0603020202020204" pitchFamily="34" charset="0"/>
      <p:regular r:id="rId48"/>
      <p:bold r:id="rId49"/>
      <p:italic r:id="rId50"/>
      <p:boldItalic r:id="rId51"/>
    </p:embeddedFont>
    <p:embeddedFont>
      <p:font typeface="Wingdings 3" panose="05040102010807070707" pitchFamily="18" charset="2"/>
      <p:regular r:id="rId5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400"/>
            <p14:sldId id="256"/>
            <p14:sldId id="304"/>
            <p14:sldId id="258"/>
            <p14:sldId id="371"/>
            <p14:sldId id="321"/>
            <p14:sldId id="322"/>
            <p14:sldId id="303"/>
            <p14:sldId id="315"/>
            <p14:sldId id="398"/>
            <p14:sldId id="314"/>
            <p14:sldId id="308"/>
            <p14:sldId id="386"/>
            <p14:sldId id="383"/>
            <p14:sldId id="384"/>
            <p14:sldId id="385"/>
            <p14:sldId id="878"/>
            <p14:sldId id="879"/>
            <p14:sldId id="855"/>
            <p14:sldId id="880"/>
            <p14:sldId id="807"/>
            <p14:sldId id="882"/>
            <p14:sldId id="881"/>
            <p14:sldId id="883"/>
            <p14:sldId id="852"/>
            <p14:sldId id="873"/>
            <p14:sldId id="884"/>
            <p14:sldId id="885"/>
            <p14:sldId id="886"/>
            <p14:sldId id="887"/>
            <p14:sldId id="853"/>
            <p14:sldId id="888"/>
            <p14:sldId id="889"/>
            <p14:sldId id="390"/>
            <p14:sldId id="392"/>
            <p14:sldId id="393"/>
            <p14:sldId id="391"/>
            <p14:sldId id="387"/>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34A"/>
    <a:srgbClr val="B54A24"/>
    <a:srgbClr val="E6E6E6"/>
    <a:srgbClr val="FFCC66"/>
    <a:srgbClr val="FFFF99"/>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3842" autoAdjust="0"/>
  </p:normalViewPr>
  <p:slideViewPr>
    <p:cSldViewPr>
      <p:cViewPr varScale="1">
        <p:scale>
          <a:sx n="65" d="100"/>
          <a:sy n="65" d="100"/>
        </p:scale>
        <p:origin x="978" y="7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6T05:06:30.854"/>
    </inkml:context>
    <inkml:brush xml:id="br0">
      <inkml:brushProperty name="width" value="0.05" units="cm"/>
      <inkml:brushProperty name="height" value="0.05" units="cm"/>
      <inkml:brushProperty name="color" value="#F6630D"/>
      <inkml:brushProperty name="ignorePressure" value="1"/>
    </inkml:brush>
  </inkml:definitions>
  <inkml:trace contextRef="#ctx0" brushRef="#br0">11868 279,'-336'-45,"-326"44,648 0,0 0,0 1,1 1,-1 1,0 0,0 0,1 1,-1 1,1 0,0 1,0 1,1 0,0 0,0 2,0-1,1 1,0 1,0 0,1 0,1 1,-1 1,2 0,-8 10,-1 27,3 0,1 1,3 0,2 1,2 0,2 0,2 1,3-1,4 30,-3 28,-2-98,0 0,1 0,0 0,1 0,0 0,1 0,0 0,0-1,1 1,0-1,0 0,1 0,1-1,0 1,0-1,0 0,1-1,0 0,0 0,1 0,0-1,0 0,1 0,0-1,5 2,206 104,-125-71,2-5,2-3,74 12,86-7,274 7,-362-26,2-6,0-9,19-7,33 1,865 3,-1059-3,0-1,0-2,-1-1,0-1,-1-2,1 0,-2-2,0-2,0 0,-1-2,7-7,-2 5,56-17,-77 32,1-1,-1 1,0-2,0 0,0 0,-1-1,0 0,0-1,0 0,-1 0,0-1,2-3,6-17,0-1,-2-1,-2-1,0 0,-3-1,0 0,-2-1,-1 0,-2 0,-1 0,-2-1,-1 1,-1-1,-2 1,-6-29,5-40,4 92,-1 0,0-1,-1 1,0 0,-1 0,0 0,0 0,-1 0,-1 1,1-1,-2 1,1 0,-1 0,0 0,-1 1,0 0,-1 0,1 0,-1 1,-1 0,-5-4,-308-188,298 188,-1 1,0 0,0 2,-1 1,0 1,-1 1,-13 0,12 0,-282-75,-263 79,-1306 1,1700 17,121-7</inkml:trace>
  <inkml:trace contextRef="#ctx0" brushRef="#br0" timeOffset="11004.99">17174 188,'-118'-27,"-285"-74,-140 74,372 9,-2 7,1 7,-56 12,196-4,1 2,0 2,0 0,1 2,0 1,1 2,1 1,0 1,0 1,2 2,-4 4,17-10,1 1,1 1,0 0,0 0,2 1,0 1,1-1,0 1,1 1,1-1,1 1,-1 7,1-12,-7 39,2 1,2-1,2 1,3 1,2-1,2 0,4 15,-1 54,-5-112,0 1,1 0,1-1,0 1,0 0,0-1,1 0,1 1,0-1,0 0,1 0,0 0,0-1,1 1,0-1,1 0,-1-1,2 1,-1-1,1 0,0-1,0 1,1-1,0-1,0 0,0 0,1 0,2 0,23 6,1 0,1-3,-1-1,2-1,-1-2,0-2,1-1,-1-2,28-5,26 4,7 0,21-2,0 6,0 5,11 6,260 17,-341-26,0 1,-1 3,1 1,-2 3,1 2,12 7,119 31,151 44,279-93,62-3,-650 0,0-2,0 0,0-2,0 0,-1-1,0-1,0 0,0-2,-1 0,0-1,-1-1,0-1,0 0,-1-1,-1-1,0-1,-1 0,0 0,-1-2,-1 1,0-2,-1 0,12-18,-7 15,-1 1,0-2,-2 0,0-1,-2 0,0-1,-2 0,0 0,-1-1,-2 0,0-1,-2 1,-1-1,0 0,-2 0,-1 0,-1 0,-3-17,-7 13,0 1,-1 0,-2 1,-1 1,-1 0,-1 1,-2 0,0 2,-1 0,-2 1,0 2,-1 0,-1 1,-1 1,0 2,-2 0,1 2,-2 1,0 1,-11-3,-8 4,-1 2,-1 3,1 1,-1 2,0 3,0 1,-8 4,-218-8,-196-77,-49 31,473 49</inkml:trace>
  <inkml:trace contextRef="#ctx0" brushRef="#br0" timeOffset="16421.8">22118 279,'-2443'0,"2435"-1,-1 0,1 1,-1 0,0 0,0 1,1 0,-1 0,1 1,-1 0,1 1,0 0,0 0,0 1,0 0,1 0,-1 1,1 0,0 0,0 0,1 1,0 0,0 1,0-1,1 1,0 0,0 1,1-1,0 1,0 0,1 0,-1 2,-47 293,44 109,7-400,0-1,1 0,0 1,1-1,0 0,1 0,0 0,1 0,0-1,0 1,2-1,-1 0,1 0,0-1,1 0,0 0,1 0,0-1,0 0,0-1,1 0,0 0,1-1,4 3,271 89,-221-83,1-4,-1-2,1-3,1-3,-1-3,29-5,140 4,271 94,350-96,57 3,-874-5,1-1,-1-3,0 0,0-3,-1-1,-1-2,0-1,-1-2,-1-1,-1-2,-1-1,-1-2,0-1,-2-1,-1-1,-2-2,0-1,-2-1,7-13,-16 21,-1-1,-1 0,-1 0,-1-1,-1-1,-1 0,-2 0,-1-1,0 0,-2 0,-1 0,-2 0,0-1,-4-22,2 33,0 1,-2 0,0 0,-1 0,0 1,-2 0,0-1,0 2,-1-1,-1 1,-1 0,0 0,0 1,-1 1,-1-1,0 2,-1-1,0 2,-1 0,0 0,0 1,-1 1,-1 0,1 1,-5-2,-53-19,27 7,-1 3,-1 2,0 2,-1 2,-1 2,-42-2,-238-31,41-2,-58 44,308 2</inkml:trace>
  <inkml:trace contextRef="#ctx0" brushRef="#br0" timeOffset="25638.26">9645 1458,'-269'-37,"-39"-14,-164 0,-1797 53,1957 40,307-43,0 1,-1 0,1 0,-1 0,1 0,0 1,-1 0,1 0,0 0,0 1,0 0,0 0,0 0,0 1,1-1,-1 1,1 0,-1 1,1-1,0 1,1 0,-1 0,0 0,1 0,0 0,0 1,1-1,-1 1,1 0,0 0,0 0,0 0,0 4,6 355,-2-336,1 0,1-1,1 1,2-1,1 0,0-1,3 1,0-2,1 0,1 0,2-1,0-1,2 0,0-1,1-1,17 13,-17-11,2-2,0 0,2-2,0 0,1-1,0-2,2 0,0-2,1 0,6 1,204 61,103 21,134-87,-299-13,331 84,-146-66,107-17,-118-2,934 4,-1267 0,-1-1,1 0,-1-1,1-1,-1 0,0-1,0 0,0-1,-1-1,1 0,-1-1,-1 0,1-1,-1-1,9-8,4-4,0-1,-2-1,0-1,-2-1,-1-1,-1-1,-1 0,-1-1,-1-1,-2-1,-1 0,7-28,-4 10,-11 37,0-1,0 1,-1-1,-1 0,0 0,-1 0,0-1,0 1,-2 0,1-1,-2 1,1 0,-2-1,0 1,0 0,-1 0,-1 0,-3-7,-14-14,-1 1,-2 2,-1 0,-1 1,-1 2,-7-3,-21-21,-4 2,-1 3,-2 3,-21-9,43 34,-1 2,0 2,-1 2,-1 2,1 1,-2 3,1 1,-1 2,1 2,-1 2,1 2,-1 2,-88-2,-333-11,409-2</inkml:trace>
  <inkml:trace contextRef="#ctx0" brushRef="#br0" timeOffset="30656.04">13773 1640,'-1248'0,"675"-48,82 4,223 46,258 0,0 0,1 1,0 1,-1 0,1 0,0 0,1 1,-1 1,1-1,0 1,0 1,1 0,0 0,0 0,1 1,0-1,0 2,1-1,0 1,0 0,1 0,0 0,0 0,1 1,1-1,0 1,0 0,0 0,2 0,-1 0,1 4,-1 21,1 0,2 1,2-1,1 0,1 0,2-1,2 0,1 0,6 11,119 258,-24-189,-98-100,0-1,1-1,0-1,1 0,0-1,0 0,2-1,-1-1,1-1,12 3,71 24,-62-19,2-1,-1-3,1-1,1-2,0-2,24 0,1081-10,977 4,-2102 0,-1-1,0-1,1-1,-1 0,0-2,0-1,-1 0,0-2,0 0,0-1,-1-1,-1-1,1-1,-2 0,0-1,0-1,-2-1,1 0,-2-1,0 0,-1-1,-1-1,0 0,-1-1,-2 0,0 0,0-1,-2-1,2-7,38-135,-26 103,-2-1,-4 0,-2-2,-2 0,-4 0,-2 0,-3-30,-7 75,-1 1,-1-1,-1 1,0 1,-1-1,-1 1,0 1,-1 0,-1 0,0 2,-1-1,-1 1,0 1,-1 1,0 0,0 0,-1 2,0 0,-1 1,0 0,-1 2,1 0,-1 1,0 0,-1 2,1 0,-1 1,-13 1,-290-81,266 76,0 3,0 2,0 3,0 3,0 1,-19 7,34-2</inkml:trace>
  <inkml:trace contextRef="#ctx0" brushRef="#br0" timeOffset="34314.78">17810 1549,'-60'-4,"-1"-3,1-3,1-3,0-2,1-2,-20-11,62 23,-115-44,95 33,-2 1,0 2,-1 2,0 1,0 2,-1 2,-23 0,-301 13,320-1,1 2,1 2,-1 2,2 2,-29 14,-37 12,73-28,0 3,0 0,2 3,0 0,1 2,1 2,1 0,1 2,0 1,3 1,0 2,1 0,-5 11,18-16,2 1,0-1,1 1,2 1,0-1,2 1,0 0,2 0,1 0,1 1,1-1,1 0,3 8,-3-10,2-1,0 1,1-1,2 0,0-1,1 0,1 0,2-1,-1 0,2 0,1-1,0-1,1 0,1-1,1-1,1 0,14 11,16 8,1-1,2-2,1-3,2-2,0-2,20 4,367 141,-351-139,-44-14,-1-2,2-2,0-2,0-2,25 1,516-13,765 3,-1027-43,-80 3,453 28,-455 15,-211-2,-3 2,1 0,-1-2,1-1,0-1,-1-2,1-1,-1-1,0-2,0-1,-1-1,0-1,0-1,-1-2,-1-1,0-1,-1-1,20-17,-33 23,-1-1,1-1,-2 0,1-1,-2 0,0 0,0-1,-1 0,-1 0,-1-1,0 0,0-1,-2 1,0-1,-1 0,1-9,-8-327,3 343,1-1,-2 1,1-1,-1 1,-1 0,0-1,0 1,-1 1,0-1,0 0,-1 1,0 0,-1 0,1 0,-2 1,1 0,-1 0,0 1,0 0,-1 0,0 0,0 1,-2-1,-21-13,-2 2,0 0,-1 3,-1 0,0 3,-1 0,0 3,0 1,-397-82,-155 89,343-75,168 64,0 3,-1 4,0 3,-34 6,-27-2,-595-2,313-94,125 76,256 10,-157-49,167 37</inkml:trace>
  <inkml:trace contextRef="#ctx0" brushRef="#br0" timeOffset="41119.38">3794 2638,'-211'-36,"-337"22,337 18,-1674-4,1605 44,73 57,102-40,76-48,1 1,0 2,1 1,1 1,0 1,1 1,2 2,0 0,1 1,1 2,2 0,0 1,-1 5,17-19,0 1,1-1,1 1,0 0,0-1,1 1,1 0,0 0,1-1,0 1,1-1,0 1,1-1,1 0,0-1,0 1,1-1,1 0,-1 0,2-1,0 1,0-2,1 1,0-1,8 12,1-1,0-1,1-1,1 0,1-2,1 0,0-2,0 0,2-1,0-2,0 0,1-1,0-2,0-1,1 0,14 0,58 7,0-4,1-5,77-6,-129 1,3733-4,-3771 5,0 1,0-1,-1-1,1 1,0-2,0 1,0-1,0 0,-1-1,1 0,-1 0,1-1,-1 0,0-1,0 0,0 0,0-1,-1 0,0 0,0 0,0-1,-1 0,0 0,0-1,0 0,-1 0,0 0,0-1,-1 0,0 0,-1 0,1 0,0-4,0-6,0-1,-1 0,-1 0,-1 0,0 0,-2 0,0 0,-1 0,-1 0,-1 0,0 0,-2 1,0 0,-1 0,0 1,-2 0,0 0,-1 1,-1-1,-72-97,-94-97,146 186,-1 1,-1 1,-1 2,-1 1,0 2,-2 1,0 2,-1 2,0 2,-1 1,0 1,-20 0,-214-53,237 50</inkml:trace>
  <inkml:trace contextRef="#ctx0" brushRef="#br0" timeOffset="45950.6">6652 2729,'-1499'0,"1487"0,0 0,1 1,-1 1,1 0,-1 0,1 1,0 1,0 0,0 0,0 1,1 0,0 1,0 0,1 1,-1 0,1 0,1 1,-1 1,1-1,1 1,0 0,0 1,1 0,0 0,0 1,-21 45,2 0,3 2,2 1,3 0,-5 37,19-83,0 2,1-1,1 1,0 0,1 0,0 0,2 0,-1 0,2 0,0 0,1-1,0 0,1 1,1-2,0 1,1-1,0 0,1 0,1 0,0-1,0-1,1 0,1 0,0-1,0 0,1-1,0 0,9 4,16 12,13 10,2-2,2-2,0-2,2-3,47 16,71 0,1-6,1-9,36-4,6 3,31-6,1-10,26-12,-98 1,350 44,529-42,-1033-2,-1-1,0-1,0-1,0 0,0-2,-1-1,0-1,0-1,-1-1,0 0,-1-2,0-1,-1 0,0-1,-1-1,0-1,-2 0,0-1,-1-1,0-1,-2 0,0 0,-1-2,7-17,-11 4,-1 0,-2-1,-1 1,-2-1,-2 0,-1 0,-1 1,-3-10,3 14,-2 0,-1 1,-1-1,-1 1,-2 0,-1 1,-1 0,-1 0,-2 1,0 1,-2 0,-1 1,-1 1,-1 1,-18-17,-139-102,-52-46,176 157,30 18,0-1,-1 2,-1 1,0 1,0 1,0 2,-1 0,-5 0,-410-2,248 14,-802-5,968 2,0 2,0 1,0 0,1 2,0 1,0 1,0 2,2 0,-1 1,1 1,1 1,1 2,-20 17,29-25,-73 40,47-33</inkml:trace>
  <inkml:trace contextRef="#ctx0" brushRef="#br0" timeOffset="49647.87">10915 2729,'-1394'0,"1385"-2,0 1,0 0,0 1,0 0,1 0,-1 1,0 0,0 0,1 1,-1 0,1 1,-1 0,1 0,0 1,0 0,0 1,1-1,0 1,0 1,0-1,0 1,1 1,0-1,0 1,1 0,0 0,0 0,0 1,1 0,0 0,1 0,-2 6,-2 34,1 1,3 0,2-1,3 1,1 0,6 22,73 120,-70-168,2-1,0-1,2 0,0-1,1 0,2-2,-1 0,2-1,0-1,22 13,8 9,-46-35,33 29,1-2,2-1,0-3,2-1,1-2,1-2,13 4,230 90,-179-82,-39-10,1-2,2-4,-1-3,15-2,249 31,828-40,-522-4,-276-89,-326 87,118-32,-96 1,-1-2,-1-3,-3-2,-1-2,-2-3,31-37,-73 71,0 0,-1 0,0-1,-1-1,-1 0,0 0,-1 0,0-1,-2 0,1 0,-2-1,2-9,7-39,-2-2,-3 1,-2-1,-4 0,-3-11,0 67,-1 1,-1-1,1 1,-1 0,-1 0,0 0,0 0,-1 0,0 1,0 0,-1 0,0 0,-1 1,1 0,-1 0,-1 1,1-1,-1 2,0-1,0 1,-1 0,-3-1,-210-67,-246 20,10 22,358 18,-143-17,-1 10,-33 10,-1078 12,1274-11,53-1</inkml:trace>
  <inkml:trace contextRef="#ctx0" brushRef="#br0" timeOffset="58732.58">11370 144,'0'0</inkml:trace>
  <inkml:trace contextRef="#ctx0" brushRef="#br0" timeOffset="62978.11">11913 6,'0'0</inkml:trace>
  <inkml:trace contextRef="#ctx0" brushRef="#br0" timeOffset="63664.88">13864 324,'0'0</inkml:trace>
  <inkml:trace contextRef="#ctx0" brushRef="#br0" timeOffset="64552.54">14272 279,'0'0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6T05:07:41.889"/>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4/2/2025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609539" rtl="0" eaLnBrk="1" latinLnBrk="0" hangingPunct="1">
      <a:defRPr sz="800" kern="1200">
        <a:solidFill>
          <a:schemeClr val="tx1"/>
        </a:solidFill>
        <a:latin typeface="+mn-lt"/>
        <a:ea typeface="+mn-ea"/>
        <a:cs typeface="+mn-cs"/>
      </a:defRPr>
    </a:lvl1pPr>
    <a:lvl2pPr marL="304770" algn="l" defTabSz="609539" rtl="0" eaLnBrk="1" latinLnBrk="0" hangingPunct="1">
      <a:defRPr sz="800" kern="1200">
        <a:solidFill>
          <a:schemeClr val="tx1"/>
        </a:solidFill>
        <a:latin typeface="+mn-lt"/>
        <a:ea typeface="+mn-ea"/>
        <a:cs typeface="+mn-cs"/>
      </a:defRPr>
    </a:lvl2pPr>
    <a:lvl3pPr marL="609539" algn="l" defTabSz="609539" rtl="0" eaLnBrk="1" latinLnBrk="0" hangingPunct="1">
      <a:defRPr sz="800" kern="1200">
        <a:solidFill>
          <a:schemeClr val="tx1"/>
        </a:solidFill>
        <a:latin typeface="+mn-lt"/>
        <a:ea typeface="+mn-ea"/>
        <a:cs typeface="+mn-cs"/>
      </a:defRPr>
    </a:lvl3pPr>
    <a:lvl4pPr marL="914309" algn="l" defTabSz="609539" rtl="0" eaLnBrk="1" latinLnBrk="0" hangingPunct="1">
      <a:defRPr sz="800" kern="1200">
        <a:solidFill>
          <a:schemeClr val="tx1"/>
        </a:solidFill>
        <a:latin typeface="+mn-lt"/>
        <a:ea typeface="+mn-ea"/>
        <a:cs typeface="+mn-cs"/>
      </a:defRPr>
    </a:lvl4pPr>
    <a:lvl5pPr marL="1219078" algn="l" defTabSz="609539" rtl="0" eaLnBrk="1" latinLnBrk="0" hangingPunct="1">
      <a:defRPr sz="800" kern="1200">
        <a:solidFill>
          <a:schemeClr val="tx1"/>
        </a:solidFill>
        <a:latin typeface="+mn-lt"/>
        <a:ea typeface="+mn-ea"/>
        <a:cs typeface="+mn-cs"/>
      </a:defRPr>
    </a:lvl5pPr>
    <a:lvl6pPr marL="1523848" algn="l" defTabSz="609539" rtl="0" eaLnBrk="1" latinLnBrk="0" hangingPunct="1">
      <a:defRPr sz="800" kern="1200">
        <a:solidFill>
          <a:schemeClr val="tx1"/>
        </a:solidFill>
        <a:latin typeface="+mn-lt"/>
        <a:ea typeface="+mn-ea"/>
        <a:cs typeface="+mn-cs"/>
      </a:defRPr>
    </a:lvl6pPr>
    <a:lvl7pPr marL="1828617" algn="l" defTabSz="609539" rtl="0" eaLnBrk="1" latinLnBrk="0" hangingPunct="1">
      <a:defRPr sz="800" kern="1200">
        <a:solidFill>
          <a:schemeClr val="tx1"/>
        </a:solidFill>
        <a:latin typeface="+mn-lt"/>
        <a:ea typeface="+mn-ea"/>
        <a:cs typeface="+mn-cs"/>
      </a:defRPr>
    </a:lvl7pPr>
    <a:lvl8pPr marL="2133387" algn="l" defTabSz="609539" rtl="0" eaLnBrk="1" latinLnBrk="0" hangingPunct="1">
      <a:defRPr sz="800" kern="1200">
        <a:solidFill>
          <a:schemeClr val="tx1"/>
        </a:solidFill>
        <a:latin typeface="+mn-lt"/>
        <a:ea typeface="+mn-ea"/>
        <a:cs typeface="+mn-cs"/>
      </a:defRPr>
    </a:lvl8pPr>
    <a:lvl9pPr marL="2438156" algn="l" defTabSz="60953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099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979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708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04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345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205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87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207694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174303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33286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484278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1425832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3691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Luật</a:t>
            </a:r>
            <a:r>
              <a:rPr lang="en-US" baseline="0" dirty="0"/>
              <a:t> </a:t>
            </a:r>
            <a:r>
              <a:rPr lang="en-US" baseline="0" dirty="0" err="1"/>
              <a:t>chơi</a:t>
            </a:r>
            <a:r>
              <a:rPr lang="en-US" baseline="0" dirty="0"/>
              <a:t>: GV </a:t>
            </a:r>
            <a:r>
              <a:rPr lang="en-US" baseline="0" dirty="0" err="1"/>
              <a:t>cho</a:t>
            </a:r>
            <a:r>
              <a:rPr lang="en-US" baseline="0" dirty="0"/>
              <a:t> HS quay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số</a:t>
            </a:r>
            <a:r>
              <a:rPr lang="en-US" baseline="0" dirty="0"/>
              <a:t> </a:t>
            </a:r>
            <a:r>
              <a:rPr lang="en-US" baseline="0" dirty="0" err="1"/>
              <a:t>điểm</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điểm</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vừa</a:t>
            </a:r>
            <a:r>
              <a:rPr lang="en-US" baseline="0" dirty="0"/>
              <a:t> </a:t>
            </a:r>
            <a:r>
              <a:rPr lang="en-US" baseline="0" dirty="0" err="1"/>
              <a:t>chọn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thì</a:t>
            </a:r>
            <a:r>
              <a:rPr lang="en-US" baseline="0" dirty="0"/>
              <a:t> </a:t>
            </a:r>
            <a:r>
              <a:rPr lang="en-US" baseline="0" dirty="0" err="1"/>
              <a:t>nhường</a:t>
            </a:r>
            <a:r>
              <a:rPr lang="en-US" baseline="0" dirty="0"/>
              <a:t> </a:t>
            </a:r>
            <a:r>
              <a:rPr lang="en-US" baseline="0" dirty="0" err="1"/>
              <a:t>lại</a:t>
            </a:r>
            <a:r>
              <a:rPr lang="en-US" baseline="0" dirty="0"/>
              <a:t> </a:t>
            </a:r>
            <a:r>
              <a:rPr lang="en-US" baseline="0" dirty="0" err="1"/>
              <a:t>quyền</a:t>
            </a:r>
            <a:r>
              <a:rPr lang="en-US" baseline="0" dirty="0"/>
              <a:t> </a:t>
            </a:r>
            <a:r>
              <a:rPr lang="en-US" baseline="0" dirty="0" err="1"/>
              <a:t>cho</a:t>
            </a:r>
            <a:r>
              <a:rPr lang="en-US" baseline="0" dirty="0"/>
              <a:t> </a:t>
            </a:r>
            <a:r>
              <a:rPr lang="en-US" baseline="0" dirty="0" err="1"/>
              <a:t>bạn</a:t>
            </a:r>
            <a:r>
              <a:rPr lang="en-US" baseline="0" dirty="0"/>
              <a:t> </a:t>
            </a:r>
            <a:r>
              <a:rPr lang="en-US" baseline="0" dirty="0" err="1"/>
              <a:t>khác</a:t>
            </a:r>
            <a:r>
              <a:rPr lang="en-US" baseline="0" dirty="0"/>
              <a:t>. </a:t>
            </a:r>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trái</a:t>
            </a:r>
            <a:r>
              <a:rPr lang="en-US" baseline="0" dirty="0"/>
              <a:t> </a:t>
            </a:r>
            <a:r>
              <a:rPr lang="en-US" baseline="0" dirty="0" err="1"/>
              <a:t>tim</a:t>
            </a:r>
            <a:r>
              <a:rPr lang="en-US" baseline="0" dirty="0"/>
              <a:t> </a:t>
            </a:r>
            <a:r>
              <a:rPr lang="en-US" baseline="0" dirty="0" err="1"/>
              <a:t>của</a:t>
            </a:r>
            <a:r>
              <a:rPr lang="en-US" baseline="0" dirty="0"/>
              <a:t> </a:t>
            </a:r>
            <a:r>
              <a:rPr lang="en-US" baseline="0" dirty="0" err="1"/>
              <a:t>kim</a:t>
            </a:r>
            <a:r>
              <a:rPr lang="en-US" baseline="0" dirty="0"/>
              <a:t> quay </a:t>
            </a:r>
            <a:r>
              <a:rPr lang="en-US" baseline="0" dirty="0" err="1"/>
              <a:t>nếu</a:t>
            </a:r>
            <a:r>
              <a:rPr lang="en-US" baseline="0" dirty="0"/>
              <a:t> </a:t>
            </a:r>
            <a:r>
              <a:rPr lang="en-US" baseline="0" dirty="0" err="1"/>
              <a:t>muốn</a:t>
            </a:r>
            <a:r>
              <a:rPr lang="en-US" baseline="0" dirty="0"/>
              <a:t> </a:t>
            </a:r>
            <a:r>
              <a:rPr lang="en-US" baseline="0" dirty="0" err="1"/>
              <a:t>chuyển</a:t>
            </a:r>
            <a:r>
              <a:rPr lang="en-US" baseline="0" dirty="0"/>
              <a:t> sang </a:t>
            </a:r>
            <a:r>
              <a:rPr lang="en-US" baseline="0" dirty="0" err="1"/>
              <a:t>Hoạt</a:t>
            </a:r>
            <a:r>
              <a:rPr lang="en-US" baseline="0" dirty="0"/>
              <a:t> </a:t>
            </a:r>
            <a:r>
              <a:rPr lang="en-US" baseline="0" dirty="0" err="1"/>
              <a:t>động</a:t>
            </a:r>
            <a:r>
              <a:rPr lang="en-US" baseline="0" dirty="0"/>
              <a:t> </a:t>
            </a:r>
            <a:r>
              <a:rPr lang="en-US" baseline="0" dirty="0" err="1"/>
              <a:t>vận</a:t>
            </a:r>
            <a:r>
              <a:rPr lang="en-US" baseline="0" dirty="0"/>
              <a:t> </a:t>
            </a:r>
            <a:r>
              <a:rPr lang="en-US" baseline="0" dirty="0" err="1"/>
              <a:t>dụng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411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26 </a:t>
            </a:r>
            <a:r>
              <a:rPr lang="en-US" dirty="0" err="1"/>
              <a:t>Vòng</a:t>
            </a:r>
            <a:r>
              <a:rPr lang="en-US" dirty="0"/>
              <a:t> quay may </a:t>
            </a:r>
            <a:r>
              <a:rPr lang="en-US" dirty="0" err="1"/>
              <a:t>mắn</a:t>
            </a:r>
            <a:endParaRPr dirty="0"/>
          </a:p>
        </p:txBody>
      </p:sp>
    </p:spTree>
    <p:extLst>
      <p:ext uri="{BB962C8B-B14F-4D97-AF65-F5344CB8AC3E}">
        <p14:creationId xmlns:p14="http://schemas.microsoft.com/office/powerpoint/2010/main" val="2076949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sai</a:t>
            </a:r>
            <a:r>
              <a:rPr lang="en-US" baseline="0" dirty="0"/>
              <a:t>. </a:t>
            </a:r>
            <a:r>
              <a:rPr lang="en-US" baseline="0" dirty="0" err="1"/>
              <a:t>Kích</a:t>
            </a:r>
            <a:r>
              <a:rPr lang="en-US" baseline="0" dirty="0"/>
              <a:t> </a:t>
            </a:r>
            <a:r>
              <a:rPr lang="en-US" baseline="0" dirty="0" err="1"/>
              <a:t>vào</a:t>
            </a:r>
            <a:r>
              <a:rPr lang="en-US" baseline="0" dirty="0"/>
              <a:t> quay </a:t>
            </a:r>
            <a:r>
              <a:rPr lang="en-US" baseline="0" dirty="0" err="1"/>
              <a:t>về</a:t>
            </a:r>
            <a:r>
              <a:rPr lang="en-US" baseline="0" dirty="0"/>
              <a:t> </a:t>
            </a:r>
            <a:r>
              <a:rPr lang="en-US" baseline="0" dirty="0" err="1"/>
              <a:t>để</a:t>
            </a:r>
            <a:r>
              <a:rPr lang="en-US" baseline="0" dirty="0"/>
              <a:t> Slide 26 </a:t>
            </a:r>
            <a:r>
              <a:rPr lang="en-US" baseline="0" dirty="0" err="1"/>
              <a:t>Vòng</a:t>
            </a:r>
            <a:r>
              <a:rPr lang="en-US" baseline="0" dirty="0"/>
              <a:t> quay may </a:t>
            </a:r>
            <a:r>
              <a:rPr lang="en-US" baseline="0" dirty="0" err="1"/>
              <a:t>mắn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676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sai</a:t>
            </a:r>
            <a:r>
              <a:rPr lang="en-US" baseline="0" dirty="0"/>
              <a:t>. </a:t>
            </a:r>
            <a:r>
              <a:rPr lang="en-US" baseline="0" dirty="0" err="1"/>
              <a:t>Kích</a:t>
            </a:r>
            <a:r>
              <a:rPr lang="en-US" baseline="0" dirty="0"/>
              <a:t> </a:t>
            </a:r>
            <a:r>
              <a:rPr lang="en-US" baseline="0" dirty="0" err="1"/>
              <a:t>chuột</a:t>
            </a:r>
            <a:r>
              <a:rPr lang="en-US" baseline="0" dirty="0"/>
              <a:t> ra </a:t>
            </a:r>
            <a:r>
              <a:rPr lang="en-US" baseline="0" dirty="0" err="1"/>
              <a:t>ngoài</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xem</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Kích</a:t>
            </a:r>
            <a:r>
              <a:rPr lang="en-US" baseline="0" dirty="0"/>
              <a:t> </a:t>
            </a:r>
            <a:r>
              <a:rPr lang="en-US" baseline="0" dirty="0" err="1"/>
              <a:t>vào</a:t>
            </a:r>
            <a:r>
              <a:rPr lang="en-US" baseline="0" dirty="0"/>
              <a:t> quay </a:t>
            </a:r>
            <a:r>
              <a:rPr lang="en-US" baseline="0" dirty="0" err="1"/>
              <a:t>về</a:t>
            </a:r>
            <a:r>
              <a:rPr lang="en-US" baseline="0" dirty="0"/>
              <a:t> </a:t>
            </a:r>
            <a:r>
              <a:rPr lang="en-US" baseline="0" dirty="0" err="1"/>
              <a:t>để</a:t>
            </a:r>
            <a:r>
              <a:rPr lang="en-US" baseline="0" dirty="0"/>
              <a:t> Slide 26 </a:t>
            </a:r>
            <a:r>
              <a:rPr lang="en-US" baseline="0" dirty="0" err="1"/>
              <a:t>Vòng</a:t>
            </a:r>
            <a:r>
              <a:rPr lang="en-US" baseline="0" dirty="0"/>
              <a:t> quay may </a:t>
            </a:r>
            <a:r>
              <a:rPr lang="en-US" baseline="0" dirty="0" err="1"/>
              <a:t>mắn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sai</a:t>
            </a:r>
            <a:r>
              <a:rPr lang="en-US" baseline="0" dirty="0"/>
              <a:t>. </a:t>
            </a:r>
            <a:r>
              <a:rPr lang="en-US" baseline="0" dirty="0" err="1"/>
              <a:t>Kích</a:t>
            </a:r>
            <a:r>
              <a:rPr lang="en-US" baseline="0" dirty="0"/>
              <a:t> </a:t>
            </a:r>
            <a:r>
              <a:rPr lang="en-US" baseline="0" dirty="0" err="1"/>
              <a:t>vào</a:t>
            </a:r>
            <a:r>
              <a:rPr lang="en-US" baseline="0" dirty="0"/>
              <a:t> quay </a:t>
            </a:r>
            <a:r>
              <a:rPr lang="en-US" baseline="0" dirty="0" err="1"/>
              <a:t>về</a:t>
            </a:r>
            <a:r>
              <a:rPr lang="en-US" baseline="0" dirty="0"/>
              <a:t> </a:t>
            </a:r>
            <a:r>
              <a:rPr lang="en-US" baseline="0" dirty="0" err="1"/>
              <a:t>để</a:t>
            </a:r>
            <a:r>
              <a:rPr lang="en-US" baseline="0" dirty="0"/>
              <a:t> Slide 26 </a:t>
            </a:r>
            <a:r>
              <a:rPr lang="en-US" baseline="0" dirty="0" err="1"/>
              <a:t>Vòng</a:t>
            </a:r>
            <a:r>
              <a:rPr lang="en-US" baseline="0" dirty="0"/>
              <a:t> quay may </a:t>
            </a:r>
            <a:r>
              <a:rPr lang="en-US" baseline="0" dirty="0" err="1"/>
              <a:t>mắn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7577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sai</a:t>
            </a:r>
            <a:r>
              <a:rPr lang="en-US" baseline="0" dirty="0"/>
              <a:t>. </a:t>
            </a:r>
            <a:r>
              <a:rPr lang="en-US" baseline="0" dirty="0" err="1"/>
              <a:t>Kích</a:t>
            </a:r>
            <a:r>
              <a:rPr lang="en-US" baseline="0" dirty="0"/>
              <a:t> </a:t>
            </a:r>
            <a:r>
              <a:rPr lang="en-US" baseline="0" dirty="0" err="1"/>
              <a:t>chuột</a:t>
            </a:r>
            <a:r>
              <a:rPr lang="en-US" baseline="0" dirty="0"/>
              <a:t> </a:t>
            </a:r>
            <a:r>
              <a:rPr lang="en-US" baseline="0" dirty="0" err="1"/>
              <a:t>ra</a:t>
            </a:r>
            <a:r>
              <a:rPr lang="en-US" baseline="0" dirty="0"/>
              <a:t> </a:t>
            </a:r>
            <a:r>
              <a:rPr lang="en-US" baseline="0" dirty="0" err="1"/>
              <a:t>ngoài</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xem</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Kích</a:t>
            </a:r>
            <a:r>
              <a:rPr lang="en-US" baseline="0" dirty="0"/>
              <a:t> </a:t>
            </a:r>
            <a:r>
              <a:rPr lang="en-US" baseline="0" dirty="0" err="1"/>
              <a:t>vào</a:t>
            </a:r>
            <a:r>
              <a:rPr lang="en-US" baseline="0" dirty="0"/>
              <a:t> quay </a:t>
            </a:r>
            <a:r>
              <a:rPr lang="en-US" baseline="0" dirty="0" err="1"/>
              <a:t>về</a:t>
            </a:r>
            <a:r>
              <a:rPr lang="en-US" baseline="0" dirty="0"/>
              <a:t> </a:t>
            </a:r>
            <a:r>
              <a:rPr lang="en-US" baseline="0" dirty="0" err="1"/>
              <a:t>để</a:t>
            </a:r>
            <a:r>
              <a:rPr lang="en-US" baseline="0" dirty="0"/>
              <a:t> Slide 26 </a:t>
            </a:r>
            <a:r>
              <a:rPr lang="en-US" baseline="0" dirty="0" err="1"/>
              <a:t>Vòng</a:t>
            </a:r>
            <a:r>
              <a:rPr lang="en-US" baseline="0" dirty="0"/>
              <a:t> quay may </a:t>
            </a:r>
            <a:r>
              <a:rPr lang="en-US" baseline="0" dirty="0" err="1"/>
              <a:t>mắn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5768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sai</a:t>
            </a:r>
            <a:r>
              <a:rPr lang="en-US" baseline="0" dirty="0"/>
              <a:t>. </a:t>
            </a:r>
            <a:r>
              <a:rPr lang="en-US" baseline="0" dirty="0" err="1"/>
              <a:t>Kích</a:t>
            </a:r>
            <a:r>
              <a:rPr lang="en-US" baseline="0" dirty="0"/>
              <a:t> </a:t>
            </a:r>
            <a:r>
              <a:rPr lang="en-US" baseline="0" dirty="0" err="1"/>
              <a:t>vào</a:t>
            </a:r>
            <a:r>
              <a:rPr lang="en-US" baseline="0" dirty="0"/>
              <a:t> quay </a:t>
            </a:r>
            <a:r>
              <a:rPr lang="en-US" baseline="0" dirty="0" err="1"/>
              <a:t>về</a:t>
            </a:r>
            <a:r>
              <a:rPr lang="en-US" baseline="0" dirty="0"/>
              <a:t> </a:t>
            </a:r>
            <a:r>
              <a:rPr lang="en-US" baseline="0" dirty="0" err="1"/>
              <a:t>để</a:t>
            </a:r>
            <a:r>
              <a:rPr lang="en-US" baseline="0" dirty="0"/>
              <a:t> Slide 26 </a:t>
            </a:r>
            <a:r>
              <a:rPr lang="en-US" baseline="0" dirty="0" err="1"/>
              <a:t>Vòng</a:t>
            </a:r>
            <a:r>
              <a:rPr lang="en-US" baseline="0" dirty="0"/>
              <a:t> quay may </a:t>
            </a:r>
            <a:r>
              <a:rPr lang="en-US" baseline="0" dirty="0" err="1"/>
              <a:t>mắn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B8DAD-1A77-472B-A22A-63DB29676E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703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11</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840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966769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6373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94706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7597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580081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3636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99660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67520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81483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4430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91864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57164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507192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238650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0638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8151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56373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15474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701742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5976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04807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44072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4"/>
        <p:cNvGrpSpPr/>
        <p:nvPr/>
      </p:nvGrpSpPr>
      <p:grpSpPr>
        <a:xfrm>
          <a:off x="0" y="0"/>
          <a:ext cx="0" cy="0"/>
          <a:chOff x="0" y="0"/>
          <a:chExt cx="0" cy="0"/>
        </a:xfrm>
      </p:grpSpPr>
      <p:grpSp>
        <p:nvGrpSpPr>
          <p:cNvPr id="95" name="Google Shape;95;p14"/>
          <p:cNvGrpSpPr/>
          <p:nvPr/>
        </p:nvGrpSpPr>
        <p:grpSpPr>
          <a:xfrm>
            <a:off x="-1280532" y="-1773863"/>
            <a:ext cx="14166309" cy="9038252"/>
            <a:chOff x="-960399" y="-1330398"/>
            <a:chExt cx="10624732" cy="6778689"/>
          </a:xfrm>
        </p:grpSpPr>
        <p:grpSp>
          <p:nvGrpSpPr>
            <p:cNvPr id="96" name="Google Shape;96;p14"/>
            <p:cNvGrpSpPr/>
            <p:nvPr/>
          </p:nvGrpSpPr>
          <p:grpSpPr>
            <a:xfrm>
              <a:off x="-960399" y="-1330398"/>
              <a:ext cx="10624732" cy="6739642"/>
              <a:chOff x="-960399" y="-1330398"/>
              <a:chExt cx="10624732" cy="6739642"/>
            </a:xfrm>
          </p:grpSpPr>
          <p:sp>
            <p:nvSpPr>
              <p:cNvPr id="97" name="Google Shape;97;p14"/>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4"/>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4"/>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14"/>
            <p:cNvSpPr/>
            <p:nvPr/>
          </p:nvSpPr>
          <p:spPr>
            <a:xfrm rot="10800000">
              <a:off x="1867401"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14"/>
          <p:cNvSpPr txBox="1">
            <a:spLocks noGrp="1"/>
          </p:cNvSpPr>
          <p:nvPr>
            <p:ph type="title"/>
          </p:nvPr>
        </p:nvSpPr>
        <p:spPr>
          <a:xfrm>
            <a:off x="1966800" y="2823233"/>
            <a:ext cx="8258400" cy="20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4"/>
          <p:cNvSpPr txBox="1">
            <a:spLocks noGrp="1"/>
          </p:cNvSpPr>
          <p:nvPr>
            <p:ph type="title" idx="2" hasCustomPrompt="1"/>
          </p:nvPr>
        </p:nvSpPr>
        <p:spPr>
          <a:xfrm>
            <a:off x="5230400" y="1602040"/>
            <a:ext cx="17312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14609876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atin typeface="Arial" panose="020B0604020202020204" pitchFamily="34" charset="0"/>
                <a:cs typeface="Arial" panose="020B0604020202020204" pitchFamily="34" charset="0"/>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dirty="0"/>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417684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67574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05155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860676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771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06620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92601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51474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0873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64411720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5268036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207875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0170417"/>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861136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265228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87877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4393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4/2/2025</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5288A55-0BA2-4492-B687-12C53FCEA02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964992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5288A55-0BA2-4492-B687-12C53FCEA02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36274637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4/2/2025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dirty="0"/>
          </a:p>
        </p:txBody>
      </p:sp>
      <p:sp>
        <p:nvSpPr>
          <p:cNvPr id="8" name="9Slide.vn - 2019">
            <a:extLst>
              <a:ext uri="{FF2B5EF4-FFF2-40B4-BE49-F238E27FC236}">
                <a16:creationId xmlns:a16="http://schemas.microsoft.com/office/drawing/2014/main" id="{D357F524-BE8B-45B5-8CB0-A4D68EDC73A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285787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8.wmf"/><Relationship Id="rId4" Type="http://schemas.openxmlformats.org/officeDocument/2006/relationships/oleObject" Target="../embeddings/oleObject2.bin"/><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4.xml"/><Relationship Id="rId7" Type="http://schemas.openxmlformats.org/officeDocument/2006/relationships/image" Target="../media/image40.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2.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wmf"/><Relationship Id="rId3" Type="http://schemas.openxmlformats.org/officeDocument/2006/relationships/slideLayout" Target="../slideLayouts/slideLayout34.xml"/><Relationship Id="rId7" Type="http://schemas.openxmlformats.org/officeDocument/2006/relationships/image" Target="../media/image40.svg"/><Relationship Id="rId12" Type="http://schemas.openxmlformats.org/officeDocument/2006/relationships/oleObject" Target="../embeddings/oleObject4.bin"/><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11" Type="http://schemas.openxmlformats.org/officeDocument/2006/relationships/image" Target="../media/image43.wmf"/><Relationship Id="rId5" Type="http://schemas.openxmlformats.org/officeDocument/2006/relationships/image" Target="../media/image38.png"/><Relationship Id="rId10" Type="http://schemas.openxmlformats.org/officeDocument/2006/relationships/oleObject" Target="../embeddings/oleObject3.bin"/><Relationship Id="rId4" Type="http://schemas.openxmlformats.org/officeDocument/2006/relationships/notesSlide" Target="../notesSlides/notesSlide13.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wmf"/><Relationship Id="rId3" Type="http://schemas.openxmlformats.org/officeDocument/2006/relationships/slideLayout" Target="../slideLayouts/slideLayout34.xml"/><Relationship Id="rId7" Type="http://schemas.openxmlformats.org/officeDocument/2006/relationships/image" Target="../media/image40.svg"/><Relationship Id="rId12" Type="http://schemas.openxmlformats.org/officeDocument/2006/relationships/oleObject" Target="../embeddings/oleObject6.bin"/><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11" Type="http://schemas.openxmlformats.org/officeDocument/2006/relationships/image" Target="../media/image45.wmf"/><Relationship Id="rId5" Type="http://schemas.openxmlformats.org/officeDocument/2006/relationships/image" Target="../media/image38.png"/><Relationship Id="rId10" Type="http://schemas.openxmlformats.org/officeDocument/2006/relationships/oleObject" Target="../embeddings/oleObject5.bin"/><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wmf"/><Relationship Id="rId3" Type="http://schemas.openxmlformats.org/officeDocument/2006/relationships/slideLayout" Target="../slideLayouts/slideLayout34.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11" Type="http://schemas.openxmlformats.org/officeDocument/2006/relationships/image" Target="../media/image47.wmf"/><Relationship Id="rId5" Type="http://schemas.openxmlformats.org/officeDocument/2006/relationships/image" Target="../media/image38.png"/><Relationship Id="rId10" Type="http://schemas.openxmlformats.org/officeDocument/2006/relationships/oleObject" Target="../embeddings/oleObject7.bin"/><Relationship Id="rId4" Type="http://schemas.openxmlformats.org/officeDocument/2006/relationships/notesSlide" Target="../notesSlides/notesSlide15.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52.svg"/><Relationship Id="rId11"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9.png"/><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7.xml"/><Relationship Id="rId11" Type="http://schemas.openxmlformats.org/officeDocument/2006/relationships/image" Target="../media/image39.png"/><Relationship Id="rId5" Type="http://schemas.openxmlformats.org/officeDocument/2006/relationships/slideLayout" Target="../slideLayouts/slideLayout34.xml"/><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9.png"/><Relationship Id="rId18" Type="http://schemas.openxmlformats.org/officeDocument/2006/relationships/image" Target="../media/image52.png"/><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17" Type="http://schemas.openxmlformats.org/officeDocument/2006/relationships/customXml" Target="../ink/ink2.xml"/><Relationship Id="rId2" Type="http://schemas.openxmlformats.org/officeDocument/2006/relationships/audio" Target="../media/media2.mp3"/><Relationship Id="rId16" Type="http://schemas.openxmlformats.org/officeDocument/2006/relationships/image" Target="../media/image510.png"/><Relationship Id="rId1" Type="http://schemas.microsoft.com/office/2007/relationships/media" Target="../media/media2.mp3"/><Relationship Id="rId6" Type="http://schemas.openxmlformats.org/officeDocument/2006/relationships/notesSlide" Target="../notesSlides/notesSlide18.xml"/><Relationship Id="rId11" Type="http://schemas.openxmlformats.org/officeDocument/2006/relationships/image" Target="../media/image39.png"/><Relationship Id="rId5" Type="http://schemas.openxmlformats.org/officeDocument/2006/relationships/slideLayout" Target="../slideLayouts/slideLayout34.xml"/><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 Id="rId14" Type="http://schemas.openxmlformats.org/officeDocument/2006/relationships/customXml" Target="../ink/ink1.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9.png"/><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9.xml"/><Relationship Id="rId11" Type="http://schemas.openxmlformats.org/officeDocument/2006/relationships/image" Target="../media/image39.png"/><Relationship Id="rId5" Type="http://schemas.openxmlformats.org/officeDocument/2006/relationships/slideLayout" Target="../slideLayouts/slideLayout34.xml"/><Relationship Id="rId15" Type="http://schemas.openxmlformats.org/officeDocument/2006/relationships/image" Target="../media/image60.wmf"/><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 Id="rId1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9.png"/><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0.xml"/><Relationship Id="rId11" Type="http://schemas.openxmlformats.org/officeDocument/2006/relationships/image" Target="../media/image39.png"/><Relationship Id="rId5" Type="http://schemas.openxmlformats.org/officeDocument/2006/relationships/slideLayout" Target="../slideLayouts/slideLayout34.xml"/><Relationship Id="rId15" Type="http://schemas.openxmlformats.org/officeDocument/2006/relationships/image" Target="../media/image60.wmf"/><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 Id="rId1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oleObject" Target="../embeddings/oleObject10.bin"/><Relationship Id="rId18" Type="http://schemas.openxmlformats.org/officeDocument/2006/relationships/image" Target="../media/image63.wmf"/><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17" Type="http://schemas.openxmlformats.org/officeDocument/2006/relationships/oleObject" Target="../embeddings/oleObject12.bin"/><Relationship Id="rId2" Type="http://schemas.openxmlformats.org/officeDocument/2006/relationships/audio" Target="../media/media2.mp3"/><Relationship Id="rId16" Type="http://schemas.openxmlformats.org/officeDocument/2006/relationships/image" Target="../media/image62.wmf"/><Relationship Id="rId1" Type="http://schemas.microsoft.com/office/2007/relationships/media" Target="../media/media2.mp3"/><Relationship Id="rId6" Type="http://schemas.openxmlformats.org/officeDocument/2006/relationships/notesSlide" Target="../notesSlides/notesSlide21.xml"/><Relationship Id="rId11" Type="http://schemas.openxmlformats.org/officeDocument/2006/relationships/image" Target="../media/image39.png"/><Relationship Id="rId5" Type="http://schemas.openxmlformats.org/officeDocument/2006/relationships/slideLayout" Target="../slideLayouts/slideLayout34.xml"/><Relationship Id="rId15" Type="http://schemas.openxmlformats.org/officeDocument/2006/relationships/oleObject" Target="../embeddings/oleObject11.bin"/><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 Id="rId14" Type="http://schemas.openxmlformats.org/officeDocument/2006/relationships/image" Target="../media/image61.wmf"/></Relationships>
</file>

<file path=ppt/slides/_rels/slide3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2.svg"/><Relationship Id="rId11"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67.gif"/><Relationship Id="rId3" Type="http://schemas.openxmlformats.org/officeDocument/2006/relationships/slideLayout" Target="../slideLayouts/slideLayout24.xml"/><Relationship Id="rId7" Type="http://schemas.openxmlformats.org/officeDocument/2006/relationships/slide" Target="slide35.xml"/><Relationship Id="rId12" Type="http://schemas.openxmlformats.org/officeDocument/2006/relationships/image" Target="../media/image66.gif"/><Relationship Id="rId2" Type="http://schemas.openxmlformats.org/officeDocument/2006/relationships/audio" Target="../media/media4.WAV"/><Relationship Id="rId16" Type="http://schemas.openxmlformats.org/officeDocument/2006/relationships/slide" Target="slide33.xml"/><Relationship Id="rId1" Type="http://schemas.microsoft.com/office/2007/relationships/media" Target="../media/media4.WAV"/><Relationship Id="rId6" Type="http://schemas.openxmlformats.org/officeDocument/2006/relationships/slide" Target="slide34.xml"/><Relationship Id="rId11" Type="http://schemas.openxmlformats.org/officeDocument/2006/relationships/image" Target="../media/image65.gif"/><Relationship Id="rId5" Type="http://schemas.openxmlformats.org/officeDocument/2006/relationships/image" Target="../media/image64.png"/><Relationship Id="rId15" Type="http://schemas.openxmlformats.org/officeDocument/2006/relationships/slide" Target="slide31.xml"/><Relationship Id="rId10" Type="http://schemas.openxmlformats.org/officeDocument/2006/relationships/slide" Target="slide38.xml"/><Relationship Id="rId4" Type="http://schemas.openxmlformats.org/officeDocument/2006/relationships/notesSlide" Target="../notesSlides/notesSlide23.xml"/><Relationship Id="rId9" Type="http://schemas.openxmlformats.org/officeDocument/2006/relationships/slide" Target="slide37.xml"/><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4a"/><Relationship Id="rId7" Type="http://schemas.openxmlformats.org/officeDocument/2006/relationships/image" Target="../media/image57.png"/><Relationship Id="rId12" Type="http://schemas.openxmlformats.org/officeDocument/2006/relationships/image" Target="../media/image4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4.xml"/><Relationship Id="rId11" Type="http://schemas.openxmlformats.org/officeDocument/2006/relationships/image" Target="../media/image39.png"/><Relationship Id="rId5" Type="http://schemas.openxmlformats.org/officeDocument/2006/relationships/slideLayout" Target="../slideLayouts/slideLayout34.xml"/><Relationship Id="rId10" Type="http://schemas.openxmlformats.org/officeDocument/2006/relationships/image" Target="../media/image58.png"/><Relationship Id="rId4" Type="http://schemas.openxmlformats.org/officeDocument/2006/relationships/audio" Target="../media/media3.m4a"/><Relationship Id="rId9"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wmf"/><Relationship Id="rId18" Type="http://schemas.openxmlformats.org/officeDocument/2006/relationships/oleObject" Target="../embeddings/oleObject16.bin"/><Relationship Id="rId3" Type="http://schemas.openxmlformats.org/officeDocument/2006/relationships/audio" Target="../media/audio1.wav"/><Relationship Id="rId7" Type="http://schemas.openxmlformats.org/officeDocument/2006/relationships/image" Target="../media/image69.png"/><Relationship Id="rId12" Type="http://schemas.openxmlformats.org/officeDocument/2006/relationships/oleObject" Target="../embeddings/oleObject13.bin"/><Relationship Id="rId17" Type="http://schemas.openxmlformats.org/officeDocument/2006/relationships/image" Target="../media/image75.wmf"/><Relationship Id="rId2" Type="http://schemas.openxmlformats.org/officeDocument/2006/relationships/notesSlide" Target="../notesSlides/notesSlide25.xml"/><Relationship Id="rId16" Type="http://schemas.openxmlformats.org/officeDocument/2006/relationships/oleObject" Target="../embeddings/oleObject15.bin"/><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slide" Target="slide32.xml"/><Relationship Id="rId5" Type="http://schemas.openxmlformats.org/officeDocument/2006/relationships/audio" Target="../media/audio3.wav"/><Relationship Id="rId15" Type="http://schemas.openxmlformats.org/officeDocument/2006/relationships/image" Target="../media/image74.wmf"/><Relationship Id="rId10" Type="http://schemas.openxmlformats.org/officeDocument/2006/relationships/image" Target="../media/image72.png"/><Relationship Id="rId19" Type="http://schemas.openxmlformats.org/officeDocument/2006/relationships/image" Target="../media/image76.wmf"/><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7.wmf"/><Relationship Id="rId18" Type="http://schemas.openxmlformats.org/officeDocument/2006/relationships/oleObject" Target="../embeddings/oleObject20.bin"/><Relationship Id="rId3" Type="http://schemas.openxmlformats.org/officeDocument/2006/relationships/audio" Target="../media/audio1.wav"/><Relationship Id="rId7" Type="http://schemas.openxmlformats.org/officeDocument/2006/relationships/image" Target="../media/image69.png"/><Relationship Id="rId12" Type="http://schemas.openxmlformats.org/officeDocument/2006/relationships/oleObject" Target="../embeddings/oleObject17.bin"/><Relationship Id="rId17" Type="http://schemas.openxmlformats.org/officeDocument/2006/relationships/image" Target="../media/image79.wmf"/><Relationship Id="rId2" Type="http://schemas.openxmlformats.org/officeDocument/2006/relationships/notesSlide" Target="../notesSlides/notesSlide26.xml"/><Relationship Id="rId16" Type="http://schemas.openxmlformats.org/officeDocument/2006/relationships/oleObject" Target="../embeddings/oleObject19.bin"/><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slide" Target="slide32.xml"/><Relationship Id="rId5" Type="http://schemas.openxmlformats.org/officeDocument/2006/relationships/audio" Target="../media/audio3.wav"/><Relationship Id="rId15" Type="http://schemas.openxmlformats.org/officeDocument/2006/relationships/image" Target="../media/image78.wmf"/><Relationship Id="rId10" Type="http://schemas.openxmlformats.org/officeDocument/2006/relationships/image" Target="../media/image72.png"/><Relationship Id="rId19" Type="http://schemas.openxmlformats.org/officeDocument/2006/relationships/image" Target="../media/image80.wmf"/><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slide" Target="slide32.xml"/><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audio" Target="../media/audio2.wav"/><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21.bin"/><Relationship Id="rId18" Type="http://schemas.openxmlformats.org/officeDocument/2006/relationships/image" Target="../media/image84.wmf"/><Relationship Id="rId3" Type="http://schemas.openxmlformats.org/officeDocument/2006/relationships/audio" Target="../media/audio1.wav"/><Relationship Id="rId21" Type="http://schemas.openxmlformats.org/officeDocument/2006/relationships/image" Target="../media/image86.png"/><Relationship Id="rId7" Type="http://schemas.openxmlformats.org/officeDocument/2006/relationships/image" Target="../media/image69.png"/><Relationship Id="rId12" Type="http://schemas.openxmlformats.org/officeDocument/2006/relationships/slide" Target="slide32.xml"/><Relationship Id="rId17" Type="http://schemas.openxmlformats.org/officeDocument/2006/relationships/oleObject" Target="../embeddings/oleObject23.bin"/><Relationship Id="rId2" Type="http://schemas.openxmlformats.org/officeDocument/2006/relationships/notesSlide" Target="../notesSlides/notesSlide28.xml"/><Relationship Id="rId16" Type="http://schemas.openxmlformats.org/officeDocument/2006/relationships/image" Target="../media/image83.wmf"/><Relationship Id="rId20" Type="http://schemas.openxmlformats.org/officeDocument/2006/relationships/image" Target="../media/image85.wmf"/><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audio" Target="../media/audio3.wav"/><Relationship Id="rId15" Type="http://schemas.openxmlformats.org/officeDocument/2006/relationships/oleObject" Target="../embeddings/oleObject22.bin"/><Relationship Id="rId10" Type="http://schemas.openxmlformats.org/officeDocument/2006/relationships/image" Target="../media/image81.png"/><Relationship Id="rId19" Type="http://schemas.openxmlformats.org/officeDocument/2006/relationships/oleObject" Target="../embeddings/oleObject24.bin"/><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image" Target="../media/image82.wmf"/><Relationship Id="rId22"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25.bin"/><Relationship Id="rId18" Type="http://schemas.openxmlformats.org/officeDocument/2006/relationships/image" Target="../media/image91.wmf"/><Relationship Id="rId3" Type="http://schemas.openxmlformats.org/officeDocument/2006/relationships/audio" Target="../media/audio1.wav"/><Relationship Id="rId21" Type="http://schemas.openxmlformats.org/officeDocument/2006/relationships/oleObject" Target="../embeddings/oleObject29.bin"/><Relationship Id="rId7" Type="http://schemas.openxmlformats.org/officeDocument/2006/relationships/image" Target="../media/image69.png"/><Relationship Id="rId12" Type="http://schemas.openxmlformats.org/officeDocument/2006/relationships/slide" Target="slide32.xml"/><Relationship Id="rId17" Type="http://schemas.openxmlformats.org/officeDocument/2006/relationships/oleObject" Target="../embeddings/oleObject27.bin"/><Relationship Id="rId2" Type="http://schemas.openxmlformats.org/officeDocument/2006/relationships/notesSlide" Target="../notesSlides/notesSlide29.xml"/><Relationship Id="rId16" Type="http://schemas.openxmlformats.org/officeDocument/2006/relationships/image" Target="../media/image90.wmf"/><Relationship Id="rId20" Type="http://schemas.openxmlformats.org/officeDocument/2006/relationships/image" Target="../media/image92.wmf"/><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71.png"/><Relationship Id="rId24" Type="http://schemas.openxmlformats.org/officeDocument/2006/relationships/image" Target="../media/image94.wmf"/><Relationship Id="rId5" Type="http://schemas.openxmlformats.org/officeDocument/2006/relationships/audio" Target="../media/audio2.wav"/><Relationship Id="rId15" Type="http://schemas.openxmlformats.org/officeDocument/2006/relationships/oleObject" Target="../embeddings/oleObject26.bin"/><Relationship Id="rId23" Type="http://schemas.openxmlformats.org/officeDocument/2006/relationships/oleObject" Target="../embeddings/oleObject30.bin"/><Relationship Id="rId10" Type="http://schemas.openxmlformats.org/officeDocument/2006/relationships/image" Target="../media/image81.png"/><Relationship Id="rId19" Type="http://schemas.openxmlformats.org/officeDocument/2006/relationships/oleObject" Target="../embeddings/oleObject28.bin"/><Relationship Id="rId4" Type="http://schemas.openxmlformats.org/officeDocument/2006/relationships/audio" Target="../media/audio3.wav"/><Relationship Id="rId9" Type="http://schemas.openxmlformats.org/officeDocument/2006/relationships/image" Target="../media/image88.png"/><Relationship Id="rId14" Type="http://schemas.openxmlformats.org/officeDocument/2006/relationships/image" Target="../media/image89.wmf"/><Relationship Id="rId22" Type="http://schemas.openxmlformats.org/officeDocument/2006/relationships/image" Target="../media/image93.wmf"/></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2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microsoft.com/office/2007/relationships/hdphoto" Target="../media/hdphoto1.wdp"/><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19.wmf"/><Relationship Id="rId9"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55657-B4D2-ACCE-2884-81280D412CBC}"/>
              </a:ext>
            </a:extLst>
          </p:cNvPr>
          <p:cNvSpPr txBox="1"/>
          <p:nvPr/>
        </p:nvSpPr>
        <p:spPr>
          <a:xfrm>
            <a:off x="3657600" y="1295400"/>
            <a:ext cx="4876800" cy="769441"/>
          </a:xfrm>
          <a:prstGeom prst="rect">
            <a:avLst/>
          </a:prstGeom>
          <a:noFill/>
        </p:spPr>
        <p:txBody>
          <a:bodyPr wrap="square" rtlCol="0">
            <a:spAutoFit/>
          </a:bodyPr>
          <a:lstStyle/>
          <a:p>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Calibri"/>
              </a:rPr>
              <a:t>Chương</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Calibri"/>
              </a:rPr>
              <a:t> VI</a:t>
            </a:r>
          </a:p>
        </p:txBody>
      </p:sp>
      <p:sp>
        <p:nvSpPr>
          <p:cNvPr id="4" name="TextBox 3">
            <a:extLst>
              <a:ext uri="{FF2B5EF4-FFF2-40B4-BE49-F238E27FC236}">
                <a16:creationId xmlns:a16="http://schemas.microsoft.com/office/drawing/2014/main" id="{FBAB0407-2EFC-7284-1CB7-1F798CB5B8C5}"/>
              </a:ext>
            </a:extLst>
          </p:cNvPr>
          <p:cNvSpPr txBox="1"/>
          <p:nvPr/>
        </p:nvSpPr>
        <p:spPr>
          <a:xfrm>
            <a:off x="2057400" y="2514600"/>
            <a:ext cx="8153400" cy="2308324"/>
          </a:xfrm>
          <a:prstGeom prst="rect">
            <a:avLst/>
          </a:prstGeom>
          <a:noFill/>
        </p:spPr>
        <p:txBody>
          <a:bodyPr wrap="square" rtlCol="0">
            <a:spAutoFit/>
          </a:bodyPr>
          <a:lstStyle/>
          <a:p>
            <a:pPr lvl="0" algn="ctr" defTabSz="914377">
              <a:lnSpc>
                <a:spcPct val="100000"/>
              </a:lnSpc>
              <a:buClr>
                <a:srgbClr val="000000"/>
              </a:buClr>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Calibri"/>
              </a:rPr>
              <a:t>Bài</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 </a:t>
            </a:r>
            <a:r>
              <a:rPr lang="en-US" sz="4400" b="1" kern="0" dirty="0">
                <a:solidFill>
                  <a:srgbClr val="FF0000"/>
                </a:solidFill>
                <a:latin typeface="Times New Roman" panose="02020603050405020304" pitchFamily="18" charset="0"/>
                <a:cs typeface="Times New Roman" panose="02020603050405020304" pitchFamily="18" charset="0"/>
                <a:sym typeface="Calibri"/>
              </a:rPr>
              <a:t>4</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 </a:t>
            </a:r>
            <a:r>
              <a:rPr lang="en-US" sz="4400" b="1" kern="0" dirty="0" err="1">
                <a:solidFill>
                  <a:srgbClr val="FF0000"/>
                </a:solidFill>
                <a:latin typeface="Times New Roman" panose="02020603050405020304" pitchFamily="18" charset="0"/>
                <a:cs typeface="Times New Roman" panose="02020603050405020304" pitchFamily="18" charset="0"/>
              </a:rPr>
              <a:t>Phép</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thử</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ngẫu</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nhiên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và</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không</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gian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mẫu</a:t>
            </a:r>
            <a:r>
              <a:rPr lang="en-US" sz="4400" b="1" kern="0" dirty="0">
                <a:solidFill>
                  <a:srgbClr val="FF0000"/>
                </a:solidFill>
                <a:latin typeface="Times New Roman" panose="02020603050405020304" pitchFamily="18" charset="0"/>
                <a:cs typeface="Times New Roman" panose="02020603050405020304" pitchFamily="18" charset="0"/>
              </a:rPr>
              <a:t>. </a:t>
            </a:r>
          </a:p>
          <a:p>
            <a:pPr lvl="0" algn="ctr" defTabSz="914377">
              <a:lnSpc>
                <a:spcPct val="100000"/>
              </a:lnSpc>
              <a:buClr>
                <a:srgbClr val="000000"/>
              </a:buClr>
              <a:defRPr/>
            </a:pPr>
            <a:r>
              <a:rPr lang="en-US" sz="4400" b="1" kern="0" dirty="0" err="1">
                <a:solidFill>
                  <a:srgbClr val="FF0000"/>
                </a:solidFill>
                <a:latin typeface="Times New Roman" panose="02020603050405020304" pitchFamily="18" charset="0"/>
                <a:cs typeface="Times New Roman" panose="02020603050405020304" pitchFamily="18" charset="0"/>
              </a:rPr>
              <a:t>Xác</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suất</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của</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biến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cố</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Tiết</a:t>
            </a:r>
            <a:r>
              <a:rPr lang="en-US" sz="4400" b="1" kern="0" dirty="0">
                <a:solidFill>
                  <a:srgbClr val="FF0000"/>
                </a:solidFill>
                <a:latin typeface="Times New Roman" panose="02020603050405020304" pitchFamily="18" charset="0"/>
                <a:cs typeface="Times New Roman" panose="02020603050405020304" pitchFamily="18" charset="0"/>
              </a:rPr>
              <a:t> 1)</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endParaRPr>
          </a:p>
          <a:p>
            <a:endParaRPr lang="en-US" dirty="0"/>
          </a:p>
        </p:txBody>
      </p:sp>
    </p:spTree>
    <p:extLst>
      <p:ext uri="{BB962C8B-B14F-4D97-AF65-F5344CB8AC3E}">
        <p14:creationId xmlns:p14="http://schemas.microsoft.com/office/powerpoint/2010/main" val="1254790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096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455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7600" y="1715659"/>
            <a:ext cx="10998200" cy="2308324"/>
          </a:xfrm>
          <a:prstGeom prst="rect">
            <a:avLst/>
          </a:prstGeom>
        </p:spPr>
        <p:txBody>
          <a:bodyPr wrap="square">
            <a:spAutoFit/>
          </a:bodyPr>
          <a:lstStyle/>
          <a:p>
            <a:pPr algn="just"/>
            <a:r>
              <a:rPr lang="vi-VN" sz="2400" dirty="0"/>
              <a:t>Một hộp có 20 viên bi với kích thước và khối lượng như nhau. Bạn Ngân viết lên các viên bi đó các số 1, 2, 3, ..., 20; hai viên bi khác nhau thì viết hai số khác nhau.</a:t>
            </a:r>
          </a:p>
          <a:p>
            <a:pPr algn="just"/>
            <a:r>
              <a:rPr lang="vi-VN" sz="2400" dirty="0"/>
              <a:t>Xét phép thử “Lấy ngẫu nhiên một viên bi trong hộp”.</a:t>
            </a:r>
          </a:p>
          <a:p>
            <a:pPr algn="just"/>
            <a:r>
              <a:rPr lang="vi-VN" sz="2400" dirty="0"/>
              <a:t>a) Liệt kê các kết quả có thể xảy ra đối với số xuất hiện trên viên bi được lấy ra.</a:t>
            </a:r>
          </a:p>
          <a:p>
            <a:pPr algn="just"/>
            <a:r>
              <a:rPr lang="vi-VN" sz="2400" dirty="0"/>
              <a:t>b) Viết không gian mẫu phép thử đó.</a:t>
            </a:r>
          </a:p>
        </p:txBody>
      </p:sp>
      <p:sp>
        <p:nvSpPr>
          <p:cNvPr id="9" name="Rectangle: Rounded Corners 8">
            <a:extLst>
              <a:ext uri="{FF2B5EF4-FFF2-40B4-BE49-F238E27FC236}">
                <a16:creationId xmlns:a16="http://schemas.microsoft.com/office/drawing/2014/main" id="{714F8B9A-F0C3-E99E-1EE8-5C0E1C86FD41}"/>
              </a:ext>
            </a:extLst>
          </p:cNvPr>
          <p:cNvSpPr/>
          <p:nvPr/>
        </p:nvSpPr>
        <p:spPr>
          <a:xfrm>
            <a:off x="431800" y="1759133"/>
            <a:ext cx="644769" cy="410307"/>
          </a:xfrm>
          <a:prstGeom prst="round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UTM Avo" panose="02040603050506020204" pitchFamily="18" charset="0"/>
                <a:cs typeface="Arial" panose="020B0604020202020204" pitchFamily="34" charset="0"/>
              </a:rPr>
              <a:t>TH</a:t>
            </a:r>
          </a:p>
        </p:txBody>
      </p:sp>
      <p:sp>
        <p:nvSpPr>
          <p:cNvPr id="10" name="TextBox 9">
            <a:extLst>
              <a:ext uri="{FF2B5EF4-FFF2-40B4-BE49-F238E27FC236}">
                <a16:creationId xmlns:a16="http://schemas.microsoft.com/office/drawing/2014/main" id="{47BF503A-9A78-3221-9619-BD3B00D2B905}"/>
              </a:ext>
            </a:extLst>
          </p:cNvPr>
          <p:cNvSpPr txBox="1"/>
          <p:nvPr/>
        </p:nvSpPr>
        <p:spPr>
          <a:xfrm>
            <a:off x="6184900" y="3839659"/>
            <a:ext cx="863600" cy="461665"/>
          </a:xfrm>
          <a:prstGeom prst="rect">
            <a:avLst/>
          </a:prstGeom>
          <a:noFill/>
        </p:spPr>
        <p:txBody>
          <a:bodyPr wrap="square" rtlCol="0">
            <a:spAutoFit/>
          </a:bodyPr>
          <a:lstStyle/>
          <a:p>
            <a:r>
              <a:rPr lang="en-US" sz="2400" b="1" u="sng" dirty="0" err="1">
                <a:latin typeface="UTM Avo" panose="02040603050506020204" pitchFamily="18" charset="0"/>
                <a:cs typeface="Arial" panose="020B0604020202020204" pitchFamily="34" charset="0"/>
              </a:rPr>
              <a:t>Giải</a:t>
            </a:r>
            <a:endParaRPr lang="en-US" sz="2400" b="1" u="sng" dirty="0">
              <a:latin typeface="UTM Avo" panose="02040603050506020204" pitchFamily="18" charset="0"/>
              <a:cs typeface="Arial" panose="020B0604020202020204" pitchFamily="34" charset="0"/>
            </a:endParaRPr>
          </a:p>
        </p:txBody>
      </p:sp>
      <p:sp>
        <p:nvSpPr>
          <p:cNvPr id="8" name="Rectangle 7"/>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p:nvSpPr>
        <p:spPr>
          <a:xfrm>
            <a:off x="1103745" y="4231227"/>
            <a:ext cx="10161458" cy="1200329"/>
          </a:xfrm>
          <a:prstGeom prst="rect">
            <a:avLst/>
          </a:prstGeom>
        </p:spPr>
        <p:txBody>
          <a:bodyPr wrap="square">
            <a:spAutoFit/>
          </a:bodyPr>
          <a:lstStyle/>
          <a:p>
            <a:pPr marL="20321" marR="20321" algn="just">
              <a:lnSpc>
                <a:spcPct val="150000"/>
              </a:lnSpc>
            </a:pPr>
            <a:r>
              <a:rPr lang="en-US" sz="2400" dirty="0">
                <a:latin typeface="UTM Avo" panose="02040603050506020204"/>
              </a:rPr>
              <a:t>a)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kết</a:t>
            </a:r>
            <a:r>
              <a:rPr lang="en-US" sz="2400" dirty="0">
                <a:latin typeface="UTM Avo" panose="02040603050506020204"/>
              </a:rPr>
              <a:t> </a:t>
            </a:r>
            <a:r>
              <a:rPr lang="en-US" sz="2400" dirty="0" err="1">
                <a:latin typeface="UTM Avo" panose="02040603050506020204"/>
              </a:rPr>
              <a:t>quả</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thể</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 </a:t>
            </a:r>
            <a:r>
              <a:rPr lang="en-US" sz="2400" dirty="0" err="1">
                <a:latin typeface="UTM Avo" panose="02040603050506020204"/>
              </a:rPr>
              <a:t>số</a:t>
            </a:r>
            <a:r>
              <a:rPr lang="en-US" sz="2400" dirty="0">
                <a:latin typeface="UTM Avo" panose="02040603050506020204"/>
              </a:rPr>
              <a:t> 1, </a:t>
            </a:r>
            <a:r>
              <a:rPr lang="en-US" sz="2400" dirty="0" err="1">
                <a:latin typeface="UTM Avo" panose="02040603050506020204"/>
              </a:rPr>
              <a:t>số</a:t>
            </a:r>
            <a:r>
              <a:rPr lang="en-US" sz="2400" dirty="0">
                <a:latin typeface="UTM Avo" panose="02040603050506020204"/>
              </a:rPr>
              <a:t> 2, </a:t>
            </a:r>
            <a:r>
              <a:rPr lang="en-US" sz="2400" dirty="0" err="1">
                <a:latin typeface="UTM Avo" panose="02040603050506020204"/>
              </a:rPr>
              <a:t>số</a:t>
            </a:r>
            <a:r>
              <a:rPr lang="en-US" sz="2400" dirty="0">
                <a:latin typeface="UTM Avo" panose="02040603050506020204"/>
              </a:rPr>
              <a:t> 3, </a:t>
            </a:r>
            <a:r>
              <a:rPr lang="en-US" sz="2400" dirty="0" err="1">
                <a:latin typeface="UTM Avo" panose="02040603050506020204"/>
              </a:rPr>
              <a:t>số</a:t>
            </a:r>
            <a:r>
              <a:rPr lang="en-US" sz="2400" dirty="0">
                <a:latin typeface="UTM Avo" panose="02040603050506020204"/>
              </a:rPr>
              <a:t> 4, </a:t>
            </a:r>
            <a:r>
              <a:rPr lang="en-US" sz="2400" dirty="0" err="1">
                <a:latin typeface="UTM Avo" panose="02040603050506020204"/>
              </a:rPr>
              <a:t>số</a:t>
            </a:r>
            <a:r>
              <a:rPr lang="en-US" sz="2400" dirty="0">
                <a:latin typeface="UTM Avo" panose="02040603050506020204"/>
              </a:rPr>
              <a:t> 5, </a:t>
            </a:r>
            <a:r>
              <a:rPr lang="en-US" sz="2400" dirty="0" err="1">
                <a:latin typeface="UTM Avo" panose="02040603050506020204"/>
              </a:rPr>
              <a:t>số</a:t>
            </a:r>
            <a:r>
              <a:rPr lang="en-US" sz="2400" dirty="0">
                <a:latin typeface="UTM Avo" panose="02040603050506020204"/>
              </a:rPr>
              <a:t> 6, </a:t>
            </a:r>
            <a:r>
              <a:rPr lang="en-US" sz="2400" dirty="0" err="1">
                <a:latin typeface="UTM Avo" panose="02040603050506020204"/>
              </a:rPr>
              <a:t>số</a:t>
            </a:r>
            <a:r>
              <a:rPr lang="en-US" sz="2400" dirty="0">
                <a:latin typeface="UTM Avo" panose="02040603050506020204"/>
              </a:rPr>
              <a:t> 7, </a:t>
            </a:r>
            <a:r>
              <a:rPr lang="en-US" sz="2400" dirty="0" err="1">
                <a:latin typeface="UTM Avo" panose="02040603050506020204"/>
              </a:rPr>
              <a:t>số</a:t>
            </a:r>
            <a:r>
              <a:rPr lang="en-US" sz="2400" dirty="0">
                <a:latin typeface="UTM Avo" panose="02040603050506020204"/>
              </a:rPr>
              <a:t> 8, </a:t>
            </a:r>
            <a:r>
              <a:rPr lang="en-US" sz="2400" dirty="0" err="1">
                <a:latin typeface="UTM Avo" panose="02040603050506020204"/>
              </a:rPr>
              <a:t>số</a:t>
            </a:r>
            <a:r>
              <a:rPr lang="en-US" sz="2400" dirty="0">
                <a:latin typeface="UTM Avo" panose="02040603050506020204"/>
              </a:rPr>
              <a:t> 9, </a:t>
            </a:r>
            <a:r>
              <a:rPr lang="en-US" sz="2400" dirty="0" err="1">
                <a:latin typeface="UTM Avo" panose="02040603050506020204"/>
              </a:rPr>
              <a:t>số</a:t>
            </a:r>
            <a:r>
              <a:rPr lang="en-US" sz="2400" dirty="0">
                <a:latin typeface="UTM Avo" panose="02040603050506020204"/>
              </a:rPr>
              <a:t> 10, </a:t>
            </a:r>
            <a:r>
              <a:rPr lang="en-US" sz="2400" dirty="0" err="1">
                <a:latin typeface="UTM Avo" panose="02040603050506020204"/>
              </a:rPr>
              <a:t>số</a:t>
            </a:r>
            <a:r>
              <a:rPr lang="en-US" sz="2400" dirty="0">
                <a:latin typeface="UTM Avo" panose="02040603050506020204"/>
              </a:rPr>
              <a:t> 11, </a:t>
            </a:r>
            <a:r>
              <a:rPr lang="en-US" sz="2400" dirty="0" err="1">
                <a:latin typeface="UTM Avo" panose="02040603050506020204"/>
              </a:rPr>
              <a:t>số</a:t>
            </a:r>
            <a:r>
              <a:rPr lang="en-US" sz="2400" dirty="0">
                <a:latin typeface="UTM Avo" panose="02040603050506020204"/>
              </a:rPr>
              <a:t> 12, </a:t>
            </a:r>
            <a:r>
              <a:rPr lang="en-US" sz="2400" dirty="0" err="1">
                <a:latin typeface="UTM Avo" panose="02040603050506020204"/>
              </a:rPr>
              <a:t>số</a:t>
            </a:r>
            <a:r>
              <a:rPr lang="en-US" sz="2400" dirty="0">
                <a:latin typeface="UTM Avo" panose="02040603050506020204"/>
              </a:rPr>
              <a:t> 13, </a:t>
            </a:r>
            <a:r>
              <a:rPr lang="en-US" sz="2400" dirty="0" err="1">
                <a:latin typeface="UTM Avo" panose="02040603050506020204"/>
              </a:rPr>
              <a:t>số</a:t>
            </a:r>
            <a:r>
              <a:rPr lang="en-US" sz="2400" dirty="0">
                <a:latin typeface="UTM Avo" panose="02040603050506020204"/>
              </a:rPr>
              <a:t> 14, </a:t>
            </a:r>
            <a:r>
              <a:rPr lang="en-US" sz="2400" dirty="0" err="1">
                <a:latin typeface="UTM Avo" panose="02040603050506020204"/>
              </a:rPr>
              <a:t>số</a:t>
            </a:r>
            <a:r>
              <a:rPr lang="en-US" sz="2400" dirty="0">
                <a:latin typeface="UTM Avo" panose="02040603050506020204"/>
              </a:rPr>
              <a:t> 15, </a:t>
            </a:r>
            <a:r>
              <a:rPr lang="en-US" sz="2400" dirty="0" err="1">
                <a:latin typeface="UTM Avo" panose="02040603050506020204"/>
              </a:rPr>
              <a:t>số</a:t>
            </a:r>
            <a:r>
              <a:rPr lang="en-US" sz="2400" dirty="0">
                <a:latin typeface="UTM Avo" panose="02040603050506020204"/>
              </a:rPr>
              <a:t> 16, </a:t>
            </a:r>
            <a:r>
              <a:rPr lang="en-US" sz="2400" dirty="0" err="1">
                <a:latin typeface="UTM Avo" panose="02040603050506020204"/>
              </a:rPr>
              <a:t>số</a:t>
            </a:r>
            <a:r>
              <a:rPr lang="en-US" sz="2400" dirty="0">
                <a:latin typeface="UTM Avo" panose="02040603050506020204"/>
              </a:rPr>
              <a:t> 17, </a:t>
            </a:r>
            <a:r>
              <a:rPr lang="en-US" sz="2400" dirty="0" err="1">
                <a:latin typeface="UTM Avo" panose="02040603050506020204"/>
              </a:rPr>
              <a:t>số</a:t>
            </a:r>
            <a:r>
              <a:rPr lang="en-US" sz="2400" dirty="0">
                <a:latin typeface="UTM Avo" panose="02040603050506020204"/>
              </a:rPr>
              <a:t> 18, </a:t>
            </a:r>
            <a:r>
              <a:rPr lang="en-US" sz="2400" dirty="0" err="1">
                <a:latin typeface="UTM Avo" panose="02040603050506020204"/>
              </a:rPr>
              <a:t>số</a:t>
            </a:r>
            <a:r>
              <a:rPr lang="en-US" sz="2400" dirty="0">
                <a:latin typeface="UTM Avo" panose="02040603050506020204"/>
              </a:rPr>
              <a:t> 19, </a:t>
            </a:r>
            <a:r>
              <a:rPr lang="en-US" sz="2400" dirty="0" err="1">
                <a:latin typeface="UTM Avo" panose="02040603050506020204"/>
              </a:rPr>
              <a:t>số</a:t>
            </a:r>
            <a:r>
              <a:rPr lang="en-US" sz="2400" dirty="0">
                <a:latin typeface="UTM Avo" panose="02040603050506020204"/>
              </a:rPr>
              <a:t> 20.</a:t>
            </a:r>
          </a:p>
        </p:txBody>
      </p:sp>
      <mc:AlternateContent xmlns:mc="http://schemas.openxmlformats.org/markup-compatibility/2006" xmlns:a14="http://schemas.microsoft.com/office/drawing/2010/main">
        <mc:Choice Requires="a14">
          <p:sp>
            <p:nvSpPr>
              <p:cNvPr id="12" name="Rectangle 11"/>
              <p:cNvSpPr>
                <a:spLocks noChangeArrowheads="1"/>
              </p:cNvSpPr>
              <p:nvPr/>
            </p:nvSpPr>
            <p:spPr bwMode="auto">
              <a:xfrm>
                <a:off x="1076568" y="5939135"/>
                <a:ext cx="11039231"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UTM Avo" panose="02040603050506020204"/>
                  </a:rPr>
                  <a:t>b)  </a:t>
                </a:r>
                <a14:m>
                  <m:oMath xmlns:m="http://schemas.openxmlformats.org/officeDocument/2006/math">
                    <m:r>
                      <m:rPr>
                        <m:sty m:val="p"/>
                      </m:rPr>
                      <a:rPr kumimoji="0" lang="el-GR" altLang="en-US" sz="2400" b="0" i="1" u="none" strike="noStrike" cap="none" normalizeH="0" baseline="0" smtClean="0">
                        <a:ln>
                          <a:noFill/>
                        </a:ln>
                        <a:solidFill>
                          <a:srgbClr val="333333"/>
                        </a:solidFill>
                        <a:effectLst/>
                        <a:latin typeface="Cambria Math" panose="02040503050406030204" pitchFamily="18" charset="0"/>
                        <a:ea typeface="Cambria Math" panose="02040503050406030204" pitchFamily="18" charset="0"/>
                      </a:rPr>
                      <m:t>Ω</m:t>
                    </m:r>
                  </m:oMath>
                </a14:m>
                <a:r>
                  <a:rPr kumimoji="0" lang="en-US" altLang="en-US" sz="2400" b="0" i="0" u="none" strike="noStrike" cap="none" normalizeH="0" baseline="0" dirty="0">
                    <a:ln>
                      <a:noFill/>
                    </a:ln>
                    <a:solidFill>
                      <a:srgbClr val="333333"/>
                    </a:solidFill>
                    <a:effectLst/>
                    <a:latin typeface="UTM Avo" panose="02040603050506020204"/>
                  </a:rPr>
                  <a:t>  = { 1;  2;  3;  4;  5;  6;  7;  8;  9;  10;  11;  12; 13; 14; 15; 16; 17; 18; 19; 20}</a:t>
                </a:r>
                <a:r>
                  <a:rPr kumimoji="0" lang="en-US" altLang="en-US" sz="2400" b="0" i="0" u="none" strike="noStrike" cap="none" normalizeH="0" baseline="0" dirty="0">
                    <a:ln>
                      <a:noFill/>
                    </a:ln>
                    <a:solidFill>
                      <a:schemeClr val="tx1"/>
                    </a:solidFill>
                    <a:effectLst/>
                    <a:latin typeface="UTM Avo" panose="02040603050506020204"/>
                  </a:rPr>
                  <a:t> </a:t>
                </a:r>
                <a:endParaRPr kumimoji="0" lang="en-US" altLang="en-US" sz="2400" b="0" i="0" u="none" strike="noStrike" cap="none" normalizeH="0" baseline="0" dirty="0">
                  <a:ln>
                    <a:noFill/>
                  </a:ln>
                  <a:solidFill>
                    <a:srgbClr val="333333"/>
                  </a:solidFill>
                  <a:effectLst/>
                  <a:latin typeface="UTM Avo" panose="02040603050506020204"/>
                </a:endParaRPr>
              </a:p>
            </p:txBody>
          </p:sp>
        </mc:Choice>
        <mc:Fallback xmlns="">
          <p:sp>
            <p:nvSpPr>
              <p:cNvPr id="12" name="Rectangle 11"/>
              <p:cNvSpPr>
                <a:spLocks noRot="1" noChangeAspect="1" noMove="1" noResize="1" noEditPoints="1" noAdjustHandles="1" noChangeArrowheads="1" noChangeShapeType="1" noTextEdit="1"/>
              </p:cNvSpPr>
              <p:nvPr/>
            </p:nvSpPr>
            <p:spPr bwMode="auto">
              <a:xfrm>
                <a:off x="1076568" y="5939135"/>
                <a:ext cx="11039231" cy="461665"/>
              </a:xfrm>
              <a:prstGeom prst="rect">
                <a:avLst/>
              </a:prstGeom>
              <a:blipFill>
                <a:blip r:embed="rId4"/>
                <a:stretch>
                  <a:fillRect l="-884" t="-7895" b="-315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90"/>
                                          </p:val>
                                        </p:tav>
                                        <p:tav tm="100000">
                                          <p:val>
                                            <p:fltVal val="0"/>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n-US" sz="933" dirty="0">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latin typeface="UTM Avo" panose="02040603050506020204" pitchFamily="18" charset="0"/>
            </a:endParaRPr>
          </a:p>
        </p:txBody>
      </p:sp>
      <p:grpSp>
        <p:nvGrpSpPr>
          <p:cNvPr id="13" name="Group 12"/>
          <p:cNvGrpSpPr/>
          <p:nvPr/>
        </p:nvGrpSpPr>
        <p:grpSpPr>
          <a:xfrm>
            <a:off x="6553200" y="838200"/>
            <a:ext cx="5077295" cy="719273"/>
            <a:chOff x="-4598847" y="178390"/>
            <a:chExt cx="14737595"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800">
                <a:solidFill>
                  <a:prstClr val="white"/>
                </a:solidFill>
              </a:endParaRPr>
            </a:p>
          </p:txBody>
        </p:sp>
        <p:sp>
          <p:nvSpPr>
            <p:cNvPr id="17" name="Rectangle 16"/>
            <p:cNvSpPr/>
            <p:nvPr/>
          </p:nvSpPr>
          <p:spPr>
            <a:xfrm>
              <a:off x="-3714123" y="178390"/>
              <a:ext cx="13289760" cy="104028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533"/>
                </a:spcAft>
              </a:pPr>
              <a:r>
                <a:rPr lang="en-US" sz="3000" b="1" dirty="0">
                  <a:solidFill>
                    <a:prstClr val="white"/>
                  </a:solidFill>
                  <a:latin typeface="UTM Avo" panose="02040603050506020204" pitchFamily="18" charset="0"/>
                  <a:ea typeface="Times New Roman" panose="02020603050405020304" pitchFamily="18" charset="0"/>
                  <a:cs typeface="Arial" panose="020B0604020202020204" pitchFamily="34" charset="0"/>
                </a:rPr>
                <a:t>BÀI TẬP TRẮC NGHIỆM</a:t>
              </a:r>
              <a:endParaRPr lang="en-US" sz="3000" dirty="0">
                <a:solidFill>
                  <a:prstClr val="white"/>
                </a:solidFill>
                <a:latin typeface="UTM Avo" panose="02040603050506020204" pitchFamily="18" charset="0"/>
                <a:ea typeface="Calibri" panose="020F0502020204030204" pitchFamily="34" charset="0"/>
                <a:cs typeface="Arial" panose="020B0604020202020204" pitchFamily="34" charset="0"/>
              </a:endParaRPr>
            </a:p>
          </p:txBody>
        </p:sp>
      </p:grpSp>
      <p:sp>
        <p:nvSpPr>
          <p:cNvPr id="19" name="Rectangle 18"/>
          <p:cNvSpPr/>
          <p:nvPr/>
        </p:nvSpPr>
        <p:spPr>
          <a:xfrm>
            <a:off x="533400" y="1981200"/>
            <a:ext cx="11291963" cy="1131848"/>
          </a:xfrm>
          <a:prstGeom prst="rect">
            <a:avLst/>
          </a:prstGeom>
        </p:spPr>
        <p:txBody>
          <a:bodyPr wrap="square">
            <a:spAutoFit/>
          </a:bodyPr>
          <a:lstStyle/>
          <a:p>
            <a:pPr algn="just">
              <a:lnSpc>
                <a:spcPct val="150000"/>
              </a:lnSpc>
              <a:spcAft>
                <a:spcPts val="533"/>
              </a:spcAft>
            </a:pPr>
            <a:r>
              <a:rPr lang="en-US" sz="2400" b="1" dirty="0" err="1">
                <a:latin typeface="UTM Avo" panose="02040603050506020204"/>
                <a:ea typeface="Calibri" panose="020F0502020204030204" pitchFamily="34" charset="0"/>
                <a:cs typeface="Times New Roman" panose="02020603050405020304" pitchFamily="18" charset="0"/>
              </a:rPr>
              <a:t>Câu</a:t>
            </a:r>
            <a:r>
              <a:rPr lang="en-US" sz="2400" b="1" dirty="0">
                <a:latin typeface="UTM Avo" panose="02040603050506020204"/>
                <a:ea typeface="Calibri" panose="020F0502020204030204" pitchFamily="34" charset="0"/>
                <a:cs typeface="Times New Roman" panose="02020603050405020304" pitchFamily="18" charset="0"/>
              </a:rPr>
              <a:t> 1. </a:t>
            </a:r>
            <a:r>
              <a:rPr lang="en-US" sz="2400" dirty="0" err="1">
                <a:latin typeface="UTM Avo" panose="02040603050506020204"/>
              </a:rPr>
              <a:t>Trong</a:t>
            </a:r>
            <a:r>
              <a:rPr lang="en-US" sz="2400" dirty="0">
                <a:latin typeface="UTM Avo" panose="02040603050506020204"/>
              </a:rPr>
              <a:t>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hành</a:t>
            </a:r>
            <a:r>
              <a:rPr lang="en-US" sz="2400" dirty="0">
                <a:latin typeface="UTM Avo" panose="02040603050506020204"/>
              </a:rPr>
              <a:t> </a:t>
            </a:r>
            <a:r>
              <a:rPr lang="en-US" sz="2400" dirty="0" err="1">
                <a:latin typeface="UTM Avo" panose="02040603050506020204"/>
              </a:rPr>
              <a:t>động</a:t>
            </a:r>
            <a:r>
              <a:rPr lang="en-US" sz="2400" dirty="0">
                <a:latin typeface="UTM Avo" panose="02040603050506020204"/>
              </a:rPr>
              <a:t> </a:t>
            </a:r>
            <a:r>
              <a:rPr lang="en-US" sz="2400" dirty="0" err="1">
                <a:latin typeface="UTM Avo" panose="02040603050506020204"/>
              </a:rPr>
              <a:t>sau</a:t>
            </a:r>
            <a:r>
              <a:rPr lang="en-US" sz="2400" dirty="0">
                <a:latin typeface="UTM Avo" panose="02040603050506020204"/>
              </a:rPr>
              <a:t> </a:t>
            </a:r>
            <a:r>
              <a:rPr lang="en-US" sz="2400" dirty="0" err="1">
                <a:latin typeface="UTM Avo" panose="02040603050506020204"/>
              </a:rPr>
              <a:t>hành</a:t>
            </a:r>
            <a:r>
              <a:rPr lang="en-US" sz="2400" dirty="0">
                <a:latin typeface="UTM Avo" panose="02040603050506020204"/>
              </a:rPr>
              <a:t> </a:t>
            </a:r>
            <a:r>
              <a:rPr lang="en-US" sz="2400" dirty="0" err="1">
                <a:latin typeface="UTM Avo" panose="02040603050506020204"/>
              </a:rPr>
              <a:t>động</a:t>
            </a:r>
            <a:r>
              <a:rPr lang="en-US" sz="2400" dirty="0">
                <a:latin typeface="UTM Avo" panose="02040603050506020204"/>
              </a:rPr>
              <a:t> </a:t>
            </a:r>
            <a:r>
              <a:rPr lang="en-US" sz="2400" dirty="0" err="1">
                <a:latin typeface="UTM Avo" panose="02040603050506020204"/>
              </a:rPr>
              <a:t>nào</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phải</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 </a:t>
            </a:r>
            <a:r>
              <a:rPr lang="en-US" sz="2400" dirty="0" err="1">
                <a:latin typeface="UTM Avo" panose="02040603050506020204"/>
              </a:rPr>
              <a:t>phép</a:t>
            </a:r>
            <a:r>
              <a:rPr lang="en-US" sz="2400" dirty="0">
                <a:latin typeface="UTM Avo" panose="02040603050506020204"/>
              </a:rPr>
              <a:t> </a:t>
            </a:r>
            <a:r>
              <a:rPr lang="en-US" sz="2400" dirty="0" err="1">
                <a:latin typeface="UTM Avo" panose="02040603050506020204"/>
              </a:rPr>
              <a:t>thử</a:t>
            </a:r>
            <a:r>
              <a:rPr lang="en-US" sz="2400" dirty="0">
                <a:latin typeface="UTM Avo" panose="02040603050506020204"/>
              </a:rPr>
              <a:t> </a:t>
            </a:r>
            <a:r>
              <a:rPr lang="en-US" sz="2400" dirty="0" err="1">
                <a:latin typeface="UTM Avo" panose="02040603050506020204"/>
              </a:rPr>
              <a:t>ngẫu</a:t>
            </a:r>
            <a:r>
              <a:rPr lang="en-US" sz="2400" dirty="0">
                <a:latin typeface="UTM Avo" panose="02040603050506020204"/>
              </a:rPr>
              <a:t> </a:t>
            </a:r>
            <a:r>
              <a:rPr lang="en-US" sz="2400" dirty="0" err="1">
                <a:latin typeface="UTM Avo" panose="02040603050506020204"/>
              </a:rPr>
              <a:t>nhiên</a:t>
            </a:r>
            <a:r>
              <a:rPr lang="en-US" sz="2400" dirty="0">
                <a:latin typeface="UTM Avo" panose="02040603050506020204"/>
              </a:rPr>
              <a:t>:</a:t>
            </a:r>
            <a:endParaRPr lang="en-US" sz="2400" dirty="0">
              <a:latin typeface="UTM Avo" panose="02040603050506020204"/>
              <a:ea typeface="Calibri" panose="020F0502020204030204" pitchFamily="34" charset="0"/>
              <a:cs typeface="Times New Roman" panose="02020603050405020304" pitchFamily="18" charset="0"/>
            </a:endParaRPr>
          </a:p>
        </p:txBody>
      </p:sp>
      <p:sp>
        <p:nvSpPr>
          <p:cNvPr id="5" name="Rectangle 4"/>
          <p:cNvSpPr/>
          <p:nvPr/>
        </p:nvSpPr>
        <p:spPr>
          <a:xfrm>
            <a:off x="609600" y="2953303"/>
            <a:ext cx="10972800" cy="3362459"/>
          </a:xfrm>
          <a:prstGeom prst="rect">
            <a:avLst/>
          </a:prstGeom>
        </p:spPr>
        <p:txBody>
          <a:bodyPr wrap="square">
            <a:spAutoFit/>
          </a:bodyPr>
          <a:lstStyle/>
          <a:p>
            <a:pPr>
              <a:lnSpc>
                <a:spcPct val="200000"/>
              </a:lnSpc>
              <a:spcAft>
                <a:spcPts val="533"/>
              </a:spcAft>
            </a:pPr>
            <a:r>
              <a:rPr lang="en-US" sz="2000" dirty="0">
                <a:latin typeface="UTM Avo" panose="02040603050506020204"/>
                <a:ea typeface="Calibri" panose="020F0502020204030204" pitchFamily="34" charset="0"/>
                <a:cs typeface="Times New Roman" panose="02020603050405020304" pitchFamily="18" charset="0"/>
              </a:rPr>
              <a:t>A. </a:t>
            </a:r>
            <a:r>
              <a:rPr lang="en-US" sz="2000" dirty="0" err="1">
                <a:latin typeface="UTM Avo" panose="02040603050506020204"/>
              </a:rPr>
              <a:t>Gieo</a:t>
            </a:r>
            <a:r>
              <a:rPr lang="en-US" sz="2000" dirty="0">
                <a:latin typeface="UTM Avo" panose="02040603050506020204"/>
              </a:rPr>
              <a:t> </a:t>
            </a:r>
            <a:r>
              <a:rPr lang="en-US" sz="2000" dirty="0" err="1">
                <a:latin typeface="UTM Avo" panose="02040603050506020204"/>
              </a:rPr>
              <a:t>đồng</a:t>
            </a:r>
            <a:r>
              <a:rPr lang="en-US" sz="2000" dirty="0">
                <a:latin typeface="UTM Avo" panose="02040603050506020204"/>
              </a:rPr>
              <a:t> </a:t>
            </a:r>
            <a:r>
              <a:rPr lang="en-US" sz="2000" dirty="0" err="1">
                <a:latin typeface="UTM Avo" panose="02040603050506020204"/>
              </a:rPr>
              <a:t>tiền</a:t>
            </a:r>
            <a:r>
              <a:rPr lang="en-US" sz="2000" dirty="0">
                <a:latin typeface="UTM Avo" panose="02040603050506020204"/>
              </a:rPr>
              <a:t> </a:t>
            </a:r>
            <a:r>
              <a:rPr lang="en-US" sz="2000" dirty="0" err="1">
                <a:latin typeface="UTM Avo" panose="02040603050506020204"/>
              </a:rPr>
              <a:t>xem</a:t>
            </a:r>
            <a:r>
              <a:rPr lang="en-US" sz="2000" dirty="0">
                <a:latin typeface="UTM Avo" panose="02040603050506020204"/>
              </a:rPr>
              <a:t> </a:t>
            </a:r>
            <a:r>
              <a:rPr lang="en-US" sz="2000" dirty="0" err="1">
                <a:latin typeface="UTM Avo" panose="02040603050506020204"/>
              </a:rPr>
              <a:t>nó</a:t>
            </a:r>
            <a:r>
              <a:rPr lang="en-US" sz="2000" dirty="0">
                <a:latin typeface="UTM Avo" panose="02040603050506020204"/>
              </a:rPr>
              <a:t> </a:t>
            </a:r>
            <a:r>
              <a:rPr lang="en-US" sz="2000" dirty="0" err="1">
                <a:latin typeface="UTM Avo" panose="02040603050506020204"/>
              </a:rPr>
              <a:t>mặt</a:t>
            </a:r>
            <a:r>
              <a:rPr lang="en-US" sz="2000" dirty="0">
                <a:latin typeface="UTM Avo" panose="02040603050506020204"/>
              </a:rPr>
              <a:t> </a:t>
            </a:r>
            <a:r>
              <a:rPr lang="en-US" sz="2000" dirty="0" err="1">
                <a:latin typeface="UTM Avo" panose="02040603050506020204"/>
              </a:rPr>
              <a:t>ngửa</a:t>
            </a:r>
            <a:r>
              <a:rPr lang="en-US" sz="2000" dirty="0">
                <a:latin typeface="UTM Avo" panose="02040603050506020204"/>
              </a:rPr>
              <a:t> hay </a:t>
            </a:r>
            <a:r>
              <a:rPr lang="en-US" sz="2000" dirty="0" err="1">
                <a:latin typeface="UTM Avo" panose="02040603050506020204"/>
              </a:rPr>
              <a:t>mặt</a:t>
            </a:r>
            <a:r>
              <a:rPr lang="en-US" sz="2000" dirty="0">
                <a:latin typeface="UTM Avo" panose="02040603050506020204"/>
              </a:rPr>
              <a:t> </a:t>
            </a:r>
            <a:r>
              <a:rPr lang="en-US" sz="2000" dirty="0" err="1">
                <a:latin typeface="UTM Avo" panose="02040603050506020204"/>
              </a:rPr>
              <a:t>sấp</a:t>
            </a:r>
            <a:r>
              <a:rPr lang="en-US" sz="2000" dirty="0">
                <a:latin typeface="UTM Avo" panose="02040603050506020204"/>
                <a:ea typeface="Calibri" panose="020F0502020204030204" pitchFamily="34" charset="0"/>
                <a:cs typeface="Times New Roman" panose="02020603050405020304" pitchFamily="18" charset="0"/>
              </a:rPr>
              <a:t>		</a:t>
            </a:r>
          </a:p>
          <a:p>
            <a:pPr>
              <a:lnSpc>
                <a:spcPct val="200000"/>
              </a:lnSpc>
              <a:spcAft>
                <a:spcPts val="533"/>
              </a:spcAft>
            </a:pPr>
            <a:r>
              <a:rPr lang="en-US" sz="2000" dirty="0">
                <a:latin typeface="UTM Avo" panose="02040603050506020204"/>
                <a:ea typeface="Calibri" panose="020F0502020204030204" pitchFamily="34" charset="0"/>
                <a:cs typeface="Times New Roman" panose="02020603050405020304" pitchFamily="18" charset="0"/>
              </a:rPr>
              <a:t>B.</a:t>
            </a:r>
            <a:r>
              <a:rPr lang="en-US" sz="2000" dirty="0">
                <a:latin typeface="UTM Avo" panose="02040603050506020204"/>
              </a:rPr>
              <a:t> </a:t>
            </a:r>
            <a:r>
              <a:rPr lang="en-US" sz="2000" dirty="0" err="1">
                <a:latin typeface="UTM Avo" panose="02040603050506020204"/>
              </a:rPr>
              <a:t>Gieo</a:t>
            </a:r>
            <a:r>
              <a:rPr lang="en-US" sz="2000" dirty="0">
                <a:latin typeface="UTM Avo" panose="02040603050506020204"/>
              </a:rPr>
              <a:t>  </a:t>
            </a:r>
            <a:r>
              <a:rPr lang="en-US" sz="2000" dirty="0" err="1">
                <a:latin typeface="UTM Avo" panose="02040603050506020204"/>
              </a:rPr>
              <a:t>đồng</a:t>
            </a:r>
            <a:r>
              <a:rPr lang="en-US" sz="2000" dirty="0">
                <a:latin typeface="UTM Avo" panose="02040603050506020204"/>
              </a:rPr>
              <a:t> </a:t>
            </a:r>
            <a:r>
              <a:rPr lang="en-US" sz="2000" dirty="0" err="1">
                <a:latin typeface="UTM Avo" panose="02040603050506020204"/>
              </a:rPr>
              <a:t>tiền</a:t>
            </a:r>
            <a:r>
              <a:rPr lang="en-US" sz="2000" dirty="0">
                <a:latin typeface="UTM Avo" panose="02040603050506020204"/>
              </a:rPr>
              <a:t> </a:t>
            </a:r>
            <a:r>
              <a:rPr lang="en-US" sz="2000" dirty="0" err="1">
                <a:latin typeface="UTM Avo" panose="02040603050506020204"/>
              </a:rPr>
              <a:t>và</a:t>
            </a:r>
            <a:r>
              <a:rPr lang="en-US" sz="2000" dirty="0">
                <a:latin typeface="UTM Avo" panose="02040603050506020204"/>
              </a:rPr>
              <a:t> </a:t>
            </a:r>
            <a:r>
              <a:rPr lang="en-US" sz="2000" dirty="0" err="1">
                <a:latin typeface="UTM Avo" panose="02040603050506020204"/>
              </a:rPr>
              <a:t>xem</a:t>
            </a:r>
            <a:r>
              <a:rPr lang="en-US" sz="2000" dirty="0">
                <a:latin typeface="UTM Avo" panose="02040603050506020204"/>
              </a:rPr>
              <a:t> </a:t>
            </a:r>
            <a:r>
              <a:rPr lang="en-US" sz="2000" dirty="0" err="1">
                <a:latin typeface="UTM Avo" panose="02040603050506020204"/>
              </a:rPr>
              <a:t>có</a:t>
            </a:r>
            <a:r>
              <a:rPr lang="en-US" sz="2000" dirty="0">
                <a:latin typeface="UTM Avo" panose="02040603050506020204"/>
              </a:rPr>
              <a:t> </a:t>
            </a:r>
            <a:r>
              <a:rPr lang="en-US" sz="2000" dirty="0" err="1">
                <a:latin typeface="UTM Avo" panose="02040603050506020204"/>
              </a:rPr>
              <a:t>mấy</a:t>
            </a:r>
            <a:r>
              <a:rPr lang="en-US" sz="2000" dirty="0">
                <a:latin typeface="UTM Avo" panose="02040603050506020204"/>
              </a:rPr>
              <a:t> </a:t>
            </a:r>
            <a:r>
              <a:rPr lang="en-US" sz="2000" dirty="0" err="1">
                <a:latin typeface="UTM Avo" panose="02040603050506020204"/>
              </a:rPr>
              <a:t>đồng</a:t>
            </a:r>
            <a:r>
              <a:rPr lang="en-US" sz="2000" dirty="0">
                <a:latin typeface="UTM Avo" panose="02040603050506020204"/>
              </a:rPr>
              <a:t> </a:t>
            </a:r>
            <a:r>
              <a:rPr lang="en-US" sz="2000" dirty="0" err="1">
                <a:latin typeface="UTM Avo" panose="02040603050506020204"/>
              </a:rPr>
              <a:t>tiền</a:t>
            </a:r>
            <a:r>
              <a:rPr lang="en-US" sz="2000" dirty="0">
                <a:latin typeface="UTM Avo" panose="02040603050506020204"/>
              </a:rPr>
              <a:t> </a:t>
            </a:r>
            <a:r>
              <a:rPr lang="en-US" sz="2000" dirty="0" err="1">
                <a:latin typeface="UTM Avo" panose="02040603050506020204"/>
              </a:rPr>
              <a:t>lật</a:t>
            </a:r>
            <a:r>
              <a:rPr lang="en-US" sz="2000" dirty="0">
                <a:latin typeface="UTM Avo" panose="02040603050506020204"/>
              </a:rPr>
              <a:t> </a:t>
            </a:r>
            <a:r>
              <a:rPr lang="en-US" sz="2000" dirty="0" err="1">
                <a:latin typeface="UTM Avo" panose="02040603050506020204"/>
              </a:rPr>
              <a:t>ngửa</a:t>
            </a:r>
            <a:endParaRPr lang="en-US" sz="2000" dirty="0">
              <a:latin typeface="UTM Avo" panose="02040603050506020204"/>
              <a:ea typeface="Calibri" panose="020F0502020204030204" pitchFamily="34" charset="0"/>
              <a:cs typeface="Times New Roman" panose="02020603050405020304" pitchFamily="18" charset="0"/>
            </a:endParaRPr>
          </a:p>
          <a:p>
            <a:pPr>
              <a:lnSpc>
                <a:spcPct val="200000"/>
              </a:lnSpc>
              <a:spcAft>
                <a:spcPts val="533"/>
              </a:spcAft>
            </a:pPr>
            <a:r>
              <a:rPr lang="en-US" sz="2000" dirty="0">
                <a:latin typeface="UTM Avo" panose="02040603050506020204"/>
                <a:ea typeface="Calibri" panose="020F0502020204030204" pitchFamily="34" charset="0"/>
                <a:cs typeface="Times New Roman" panose="02020603050405020304" pitchFamily="18" charset="0"/>
              </a:rPr>
              <a:t>C. </a:t>
            </a:r>
            <a:r>
              <a:rPr lang="en-US" sz="2000" dirty="0" err="1">
                <a:latin typeface="UTM Avo" panose="02040603050506020204"/>
              </a:rPr>
              <a:t>Chọn</a:t>
            </a:r>
            <a:r>
              <a:rPr lang="en-US" sz="2000" dirty="0">
                <a:latin typeface="UTM Avo" panose="02040603050506020204"/>
              </a:rPr>
              <a:t> </a:t>
            </a:r>
            <a:r>
              <a:rPr lang="en-US" sz="2000" dirty="0" err="1">
                <a:latin typeface="UTM Avo" panose="02040603050506020204"/>
              </a:rPr>
              <a:t>bất</a:t>
            </a:r>
            <a:r>
              <a:rPr lang="en-US" sz="2000" dirty="0">
                <a:latin typeface="UTM Avo" panose="02040603050506020204"/>
              </a:rPr>
              <a:t> </a:t>
            </a:r>
            <a:r>
              <a:rPr lang="en-US" sz="2000" dirty="0" err="1">
                <a:latin typeface="UTM Avo" panose="02040603050506020204"/>
              </a:rPr>
              <a:t>kì</a:t>
            </a:r>
            <a:r>
              <a:rPr lang="en-US" sz="2000" dirty="0">
                <a:latin typeface="UTM Avo" panose="02040603050506020204"/>
              </a:rPr>
              <a:t> 1 </a:t>
            </a:r>
            <a:r>
              <a:rPr lang="en-US" sz="2000" dirty="0" err="1">
                <a:latin typeface="UTM Avo" panose="02040603050506020204"/>
              </a:rPr>
              <a:t>học</a:t>
            </a:r>
            <a:r>
              <a:rPr lang="en-US" sz="2000" dirty="0">
                <a:latin typeface="UTM Avo" panose="02040603050506020204"/>
              </a:rPr>
              <a:t> </a:t>
            </a:r>
            <a:r>
              <a:rPr lang="en-US" sz="2000" dirty="0" err="1">
                <a:latin typeface="UTM Avo" panose="02040603050506020204"/>
              </a:rPr>
              <a:t>sinh</a:t>
            </a:r>
            <a:r>
              <a:rPr lang="en-US" sz="2000" dirty="0">
                <a:latin typeface="UTM Avo" panose="02040603050506020204"/>
              </a:rPr>
              <a:t> </a:t>
            </a:r>
            <a:r>
              <a:rPr lang="en-US" sz="2000" dirty="0" err="1">
                <a:latin typeface="UTM Avo" panose="02040603050506020204"/>
              </a:rPr>
              <a:t>trong</a:t>
            </a:r>
            <a:r>
              <a:rPr lang="en-US" sz="2000" dirty="0">
                <a:latin typeface="UTM Avo" panose="02040603050506020204"/>
              </a:rPr>
              <a:t> </a:t>
            </a:r>
            <a:r>
              <a:rPr lang="en-US" sz="2000" dirty="0" err="1">
                <a:latin typeface="UTM Avo" panose="02040603050506020204"/>
              </a:rPr>
              <a:t>lớp</a:t>
            </a:r>
            <a:r>
              <a:rPr lang="en-US" sz="2000" dirty="0">
                <a:latin typeface="UTM Avo" panose="02040603050506020204"/>
              </a:rPr>
              <a:t> </a:t>
            </a:r>
            <a:r>
              <a:rPr lang="en-US" sz="2000" dirty="0" err="1">
                <a:latin typeface="UTM Avo" panose="02040603050506020204"/>
              </a:rPr>
              <a:t>và</a:t>
            </a:r>
            <a:r>
              <a:rPr lang="en-US" sz="2000" dirty="0">
                <a:latin typeface="UTM Avo" panose="02040603050506020204"/>
              </a:rPr>
              <a:t> </a:t>
            </a:r>
            <a:r>
              <a:rPr lang="en-US" sz="2000" dirty="0" err="1">
                <a:latin typeface="UTM Avo" panose="02040603050506020204"/>
              </a:rPr>
              <a:t>xem</a:t>
            </a:r>
            <a:r>
              <a:rPr lang="en-US" sz="2000" dirty="0">
                <a:latin typeface="UTM Avo" panose="02040603050506020204"/>
              </a:rPr>
              <a:t> </a:t>
            </a:r>
            <a:r>
              <a:rPr lang="en-US" sz="2000" dirty="0" err="1">
                <a:latin typeface="UTM Avo" panose="02040603050506020204"/>
              </a:rPr>
              <a:t>là</a:t>
            </a:r>
            <a:r>
              <a:rPr lang="en-US" sz="2000" dirty="0">
                <a:latin typeface="UTM Avo" panose="02040603050506020204"/>
              </a:rPr>
              <a:t> </a:t>
            </a:r>
            <a:r>
              <a:rPr lang="en-US" sz="2000" dirty="0" err="1">
                <a:latin typeface="UTM Avo" panose="02040603050506020204"/>
              </a:rPr>
              <a:t>nam</a:t>
            </a:r>
            <a:r>
              <a:rPr lang="en-US" sz="2000" dirty="0">
                <a:latin typeface="UTM Avo" panose="02040603050506020204"/>
              </a:rPr>
              <a:t> hay </a:t>
            </a:r>
            <a:r>
              <a:rPr lang="en-US" sz="2000" dirty="0" err="1">
                <a:latin typeface="UTM Avo" panose="02040603050506020204"/>
              </a:rPr>
              <a:t>nữ</a:t>
            </a:r>
            <a:r>
              <a:rPr lang="en-US" sz="2000" dirty="0">
                <a:latin typeface="UTM Avo" panose="02040603050506020204"/>
                <a:ea typeface="Calibri" panose="020F0502020204030204" pitchFamily="34" charset="0"/>
                <a:cs typeface="Times New Roman" panose="02020603050405020304" pitchFamily="18" charset="0"/>
              </a:rPr>
              <a:t>	</a:t>
            </a:r>
          </a:p>
          <a:p>
            <a:pPr>
              <a:lnSpc>
                <a:spcPct val="200000"/>
              </a:lnSpc>
              <a:spcAft>
                <a:spcPts val="533"/>
              </a:spcAft>
            </a:pPr>
            <a:r>
              <a:rPr lang="en-US" sz="2000" dirty="0">
                <a:latin typeface="UTM Avo" panose="02040603050506020204"/>
                <a:ea typeface="Calibri" panose="020F0502020204030204" pitchFamily="34" charset="0"/>
                <a:cs typeface="Times New Roman" panose="02020603050405020304" pitchFamily="18" charset="0"/>
              </a:rPr>
              <a:t>D.</a:t>
            </a:r>
            <a:r>
              <a:rPr lang="en-US" sz="2000" dirty="0">
                <a:latin typeface="UTM Avo" panose="02040603050506020204"/>
              </a:rPr>
              <a:t> </a:t>
            </a:r>
            <a:r>
              <a:rPr lang="en-US" sz="2000" dirty="0" err="1">
                <a:latin typeface="UTM Avo" panose="02040603050506020204"/>
              </a:rPr>
              <a:t>Bỏ</a:t>
            </a:r>
            <a:r>
              <a:rPr lang="en-US" sz="2000" dirty="0">
                <a:latin typeface="UTM Avo" panose="02040603050506020204"/>
              </a:rPr>
              <a:t> </a:t>
            </a:r>
            <a:r>
              <a:rPr lang="en-US" sz="2000" dirty="0" err="1">
                <a:latin typeface="UTM Avo" panose="02040603050506020204"/>
              </a:rPr>
              <a:t>hai</a:t>
            </a:r>
            <a:r>
              <a:rPr lang="en-US" sz="2000" dirty="0">
                <a:latin typeface="UTM Avo" panose="02040603050506020204"/>
              </a:rPr>
              <a:t> </a:t>
            </a:r>
            <a:r>
              <a:rPr lang="en-US" sz="2000" dirty="0" err="1">
                <a:latin typeface="UTM Avo" panose="02040603050506020204"/>
              </a:rPr>
              <a:t>viên</a:t>
            </a:r>
            <a:r>
              <a:rPr lang="en-US" sz="2000" dirty="0">
                <a:latin typeface="UTM Avo" panose="02040603050506020204"/>
              </a:rPr>
              <a:t> bi </a:t>
            </a:r>
            <a:r>
              <a:rPr lang="en-US" sz="2000" dirty="0" err="1">
                <a:latin typeface="UTM Avo" panose="02040603050506020204"/>
              </a:rPr>
              <a:t>xanh</a:t>
            </a:r>
            <a:r>
              <a:rPr lang="en-US" sz="2000" dirty="0">
                <a:latin typeface="UTM Avo" panose="02040603050506020204"/>
              </a:rPr>
              <a:t> </a:t>
            </a:r>
            <a:r>
              <a:rPr lang="en-US" sz="2000" dirty="0" err="1">
                <a:latin typeface="UTM Avo" panose="02040603050506020204"/>
              </a:rPr>
              <a:t>và</a:t>
            </a:r>
            <a:r>
              <a:rPr lang="en-US" sz="2000" dirty="0">
                <a:latin typeface="UTM Avo" panose="02040603050506020204"/>
              </a:rPr>
              <a:t> </a:t>
            </a:r>
            <a:r>
              <a:rPr lang="en-US" sz="2000" dirty="0" err="1">
                <a:latin typeface="UTM Avo" panose="02040603050506020204"/>
              </a:rPr>
              <a:t>ba</a:t>
            </a:r>
            <a:r>
              <a:rPr lang="en-US" sz="2000" dirty="0">
                <a:latin typeface="UTM Avo" panose="02040603050506020204"/>
              </a:rPr>
              <a:t> </a:t>
            </a:r>
            <a:r>
              <a:rPr lang="en-US" sz="2000" dirty="0" err="1">
                <a:latin typeface="UTM Avo" panose="02040603050506020204"/>
              </a:rPr>
              <a:t>viên</a:t>
            </a:r>
            <a:r>
              <a:rPr lang="en-US" sz="2000" dirty="0">
                <a:latin typeface="UTM Avo" panose="02040603050506020204"/>
              </a:rPr>
              <a:t> bi </a:t>
            </a:r>
            <a:r>
              <a:rPr lang="en-US" sz="2000" dirty="0" err="1">
                <a:latin typeface="UTM Avo" panose="02040603050506020204"/>
              </a:rPr>
              <a:t>đỏ</a:t>
            </a:r>
            <a:r>
              <a:rPr lang="en-US" sz="2000" dirty="0">
                <a:latin typeface="UTM Avo" panose="02040603050506020204"/>
              </a:rPr>
              <a:t> </a:t>
            </a:r>
            <a:r>
              <a:rPr lang="en-US" sz="2000" dirty="0" err="1">
                <a:latin typeface="UTM Avo" panose="02040603050506020204"/>
              </a:rPr>
              <a:t>trong</a:t>
            </a:r>
            <a:r>
              <a:rPr lang="en-US" sz="2000" dirty="0">
                <a:latin typeface="UTM Avo" panose="02040603050506020204"/>
              </a:rPr>
              <a:t> </a:t>
            </a:r>
            <a:r>
              <a:rPr lang="en-US" sz="2000" dirty="0" err="1">
                <a:latin typeface="UTM Avo" panose="02040603050506020204"/>
              </a:rPr>
              <a:t>một</a:t>
            </a:r>
            <a:r>
              <a:rPr lang="en-US" sz="2000" dirty="0">
                <a:latin typeface="UTM Avo" panose="02040603050506020204"/>
              </a:rPr>
              <a:t> </a:t>
            </a:r>
            <a:r>
              <a:rPr lang="en-US" sz="2000" dirty="0" err="1">
                <a:latin typeface="UTM Avo" panose="02040603050506020204"/>
              </a:rPr>
              <a:t>chiếc</a:t>
            </a:r>
            <a:r>
              <a:rPr lang="en-US" sz="2000" dirty="0">
                <a:latin typeface="UTM Avo" panose="02040603050506020204"/>
              </a:rPr>
              <a:t> </a:t>
            </a:r>
            <a:r>
              <a:rPr lang="en-US" sz="2000" dirty="0" err="1">
                <a:latin typeface="UTM Avo" panose="02040603050506020204"/>
              </a:rPr>
              <a:t>hộp</a:t>
            </a:r>
            <a:r>
              <a:rPr lang="en-US" sz="2000" dirty="0">
                <a:latin typeface="UTM Avo" panose="02040603050506020204"/>
              </a:rPr>
              <a:t>, </a:t>
            </a:r>
            <a:r>
              <a:rPr lang="en-US" sz="2000" dirty="0" err="1">
                <a:latin typeface="UTM Avo" panose="02040603050506020204"/>
              </a:rPr>
              <a:t>sau</a:t>
            </a:r>
            <a:r>
              <a:rPr lang="en-US" sz="2000" dirty="0">
                <a:latin typeface="UTM Avo" panose="02040603050506020204"/>
              </a:rPr>
              <a:t> </a:t>
            </a:r>
            <a:r>
              <a:rPr lang="en-US" sz="2000" dirty="0" err="1">
                <a:latin typeface="UTM Avo" panose="02040603050506020204"/>
              </a:rPr>
              <a:t>đó</a:t>
            </a:r>
            <a:r>
              <a:rPr lang="en-US" sz="2000" dirty="0">
                <a:latin typeface="UTM Avo" panose="02040603050506020204"/>
              </a:rPr>
              <a:t> </a:t>
            </a:r>
            <a:r>
              <a:rPr lang="en-US" sz="2000" dirty="0" err="1">
                <a:latin typeface="UTM Avo" panose="02040603050506020204"/>
              </a:rPr>
              <a:t>lấy</a:t>
            </a:r>
            <a:r>
              <a:rPr lang="en-US" sz="2000" dirty="0">
                <a:latin typeface="UTM Avo" panose="02040603050506020204"/>
              </a:rPr>
              <a:t> </a:t>
            </a:r>
            <a:r>
              <a:rPr lang="en-US" sz="2000" dirty="0" err="1">
                <a:latin typeface="UTM Avo" panose="02040603050506020204"/>
              </a:rPr>
              <a:t>từng</a:t>
            </a:r>
            <a:r>
              <a:rPr lang="en-US" sz="2000" dirty="0">
                <a:latin typeface="UTM Avo" panose="02040603050506020204"/>
              </a:rPr>
              <a:t> </a:t>
            </a:r>
            <a:r>
              <a:rPr lang="en-US" sz="2000" dirty="0" err="1">
                <a:latin typeface="UTM Avo" panose="02040603050506020204"/>
              </a:rPr>
              <a:t>viên</a:t>
            </a:r>
            <a:r>
              <a:rPr lang="en-US" sz="2000" dirty="0">
                <a:latin typeface="UTM Avo" panose="02040603050506020204"/>
              </a:rPr>
              <a:t> </a:t>
            </a:r>
            <a:r>
              <a:rPr lang="en-US" sz="2000" dirty="0" err="1">
                <a:latin typeface="UTM Avo" panose="02040603050506020204"/>
              </a:rPr>
              <a:t>một</a:t>
            </a:r>
            <a:r>
              <a:rPr lang="en-US" sz="2000" dirty="0">
                <a:latin typeface="UTM Avo" panose="02040603050506020204"/>
              </a:rPr>
              <a:t> </a:t>
            </a:r>
            <a:r>
              <a:rPr lang="en-US" sz="2000" dirty="0" err="1">
                <a:latin typeface="UTM Avo" panose="02040603050506020204"/>
              </a:rPr>
              <a:t>để</a:t>
            </a:r>
            <a:r>
              <a:rPr lang="en-US" sz="2000" dirty="0">
                <a:latin typeface="UTM Avo" panose="02040603050506020204"/>
              </a:rPr>
              <a:t> </a:t>
            </a:r>
            <a:r>
              <a:rPr lang="en-US" sz="2000" dirty="0" err="1">
                <a:latin typeface="UTM Avo" panose="02040603050506020204"/>
              </a:rPr>
              <a:t>đếm</a:t>
            </a:r>
            <a:r>
              <a:rPr lang="en-US" sz="2000" dirty="0">
                <a:latin typeface="UTM Avo" panose="02040603050506020204"/>
              </a:rPr>
              <a:t> </a:t>
            </a:r>
            <a:r>
              <a:rPr lang="en-US" sz="2000" dirty="0" err="1">
                <a:latin typeface="UTM Avo" panose="02040603050506020204"/>
              </a:rPr>
              <a:t>xem</a:t>
            </a:r>
            <a:r>
              <a:rPr lang="en-US" sz="2000" dirty="0">
                <a:latin typeface="UTM Avo" panose="02040603050506020204"/>
              </a:rPr>
              <a:t> </a:t>
            </a:r>
            <a:r>
              <a:rPr lang="en-US" sz="2000" dirty="0" err="1">
                <a:latin typeface="UTM Avo" panose="02040603050506020204"/>
              </a:rPr>
              <a:t>có</a:t>
            </a:r>
            <a:r>
              <a:rPr lang="en-US" sz="2000" dirty="0">
                <a:latin typeface="UTM Avo" panose="02040603050506020204"/>
              </a:rPr>
              <a:t> </a:t>
            </a:r>
            <a:r>
              <a:rPr lang="en-US" sz="2000" dirty="0" err="1">
                <a:latin typeface="UTM Avo" panose="02040603050506020204"/>
              </a:rPr>
              <a:t>tất</a:t>
            </a:r>
            <a:r>
              <a:rPr lang="en-US" sz="2000" dirty="0">
                <a:latin typeface="UTM Avo" panose="02040603050506020204"/>
              </a:rPr>
              <a:t> </a:t>
            </a:r>
            <a:r>
              <a:rPr lang="en-US" sz="2000" dirty="0" err="1">
                <a:latin typeface="UTM Avo" panose="02040603050506020204"/>
              </a:rPr>
              <a:t>cả</a:t>
            </a:r>
            <a:r>
              <a:rPr lang="en-US" sz="2000" dirty="0">
                <a:latin typeface="UTM Avo" panose="02040603050506020204"/>
              </a:rPr>
              <a:t> </a:t>
            </a:r>
            <a:r>
              <a:rPr lang="en-US" sz="2000" dirty="0" err="1">
                <a:latin typeface="UTM Avo" panose="02040603050506020204"/>
              </a:rPr>
              <a:t>bao</a:t>
            </a:r>
            <a:r>
              <a:rPr lang="en-US" sz="2000" dirty="0">
                <a:latin typeface="UTM Avo" panose="02040603050506020204"/>
              </a:rPr>
              <a:t> </a:t>
            </a:r>
            <a:r>
              <a:rPr lang="en-US" sz="2000" dirty="0" err="1">
                <a:latin typeface="UTM Avo" panose="02040603050506020204"/>
              </a:rPr>
              <a:t>nhiêu</a:t>
            </a:r>
            <a:r>
              <a:rPr lang="en-US" sz="2000" dirty="0">
                <a:latin typeface="UTM Avo" panose="02040603050506020204"/>
              </a:rPr>
              <a:t> </a:t>
            </a:r>
            <a:r>
              <a:rPr lang="en-US" sz="2000" dirty="0" err="1">
                <a:latin typeface="UTM Avo" panose="02040603050506020204"/>
              </a:rPr>
              <a:t>viên</a:t>
            </a:r>
            <a:r>
              <a:rPr lang="en-US" sz="2000" dirty="0">
                <a:latin typeface="UTM Avo" panose="02040603050506020204"/>
              </a:rPr>
              <a:t> bi.</a:t>
            </a:r>
            <a:endParaRPr lang="en-US" sz="2000" dirty="0">
              <a:latin typeface="UTM Avo" panose="02040603050506020204"/>
              <a:ea typeface="Calibri" panose="020F0502020204030204" pitchFamily="34" charset="0"/>
              <a:cs typeface="Times New Roman" panose="02020603050405020304" pitchFamily="18" charset="0"/>
            </a:endParaRPr>
          </a:p>
        </p:txBody>
      </p:sp>
      <p:sp>
        <p:nvSpPr>
          <p:cNvPr id="9" name="Rounded Rectangle 8"/>
          <p:cNvSpPr/>
          <p:nvPr/>
        </p:nvSpPr>
        <p:spPr>
          <a:xfrm>
            <a:off x="609600" y="5220432"/>
            <a:ext cx="10826896" cy="109533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17200" y="5525232"/>
            <a:ext cx="1168400" cy="855853"/>
          </a:xfrm>
          <a:prstGeom prst="rect">
            <a:avLst/>
          </a:prstGeom>
        </p:spPr>
      </p:pic>
      <p:sp>
        <p:nvSpPr>
          <p:cNvPr id="11" name="Rectangle 10"/>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3352800"/>
            <a:ext cx="9194800" cy="2144561"/>
          </a:xfrm>
          <a:prstGeom prst="rect">
            <a:avLst/>
          </a:prstGeom>
        </p:spPr>
        <p:txBody>
          <a:bodyPr wrap="square">
            <a:spAutoFit/>
          </a:bodyPr>
          <a:lstStyle/>
          <a:p>
            <a:pPr lvl="8" algn="just">
              <a:lnSpc>
                <a:spcPct val="250000"/>
              </a:lnSpc>
            </a:pPr>
            <a:r>
              <a:rPr lang="en-US" sz="2667" dirty="0">
                <a:solidFill>
                  <a:schemeClr val="tx1"/>
                </a:solidFill>
                <a:latin typeface="UTM Avo" panose="02040603050506020204" pitchFamily="18" charset="0"/>
                <a:ea typeface="Times New Roman" panose="02020603050405020304" pitchFamily="18" charset="0"/>
              </a:rPr>
              <a:t>A. 4</a:t>
            </a:r>
            <a:r>
              <a:rPr lang="en-US" sz="2400" dirty="0">
                <a:solidFill>
                  <a:schemeClr val="tx1"/>
                </a:solidFill>
                <a:latin typeface="UTM Avo" panose="02040603050506020204" pitchFamily="18" charset="0"/>
                <a:ea typeface="Times New Roman" panose="02020603050405020304" pitchFamily="18" charset="0"/>
              </a:rPr>
              <a:t>					</a:t>
            </a:r>
            <a:r>
              <a:rPr lang="en-US" sz="2667" dirty="0">
                <a:solidFill>
                  <a:schemeClr val="tx1"/>
                </a:solidFill>
                <a:latin typeface="UTM Avo" panose="02040603050506020204" pitchFamily="18" charset="0"/>
                <a:ea typeface="Times New Roman" panose="02020603050405020304" pitchFamily="18" charset="0"/>
              </a:rPr>
              <a:t>B. 8</a:t>
            </a:r>
            <a:endParaRPr lang="en-US" sz="2400" dirty="0">
              <a:solidFill>
                <a:schemeClr val="tx1"/>
              </a:solidFill>
              <a:latin typeface="UTM Avo" panose="02040603050506020204" pitchFamily="18" charset="0"/>
              <a:ea typeface="Times New Roman" panose="02020603050405020304" pitchFamily="18" charset="0"/>
            </a:endParaRPr>
          </a:p>
          <a:p>
            <a:pPr lvl="8" algn="just">
              <a:lnSpc>
                <a:spcPct val="250000"/>
              </a:lnSpc>
            </a:pPr>
            <a:r>
              <a:rPr lang="en-US" sz="2667" dirty="0">
                <a:solidFill>
                  <a:schemeClr val="tx1"/>
                </a:solidFill>
                <a:latin typeface="UTM Avo" panose="02040603050506020204" pitchFamily="18" charset="0"/>
                <a:ea typeface="Times New Roman" panose="02020603050405020304" pitchFamily="18" charset="0"/>
              </a:rPr>
              <a:t>C. 12</a:t>
            </a:r>
            <a:r>
              <a:rPr lang="en-US" sz="2400" dirty="0">
                <a:solidFill>
                  <a:schemeClr val="tx1"/>
                </a:solidFill>
                <a:latin typeface="UTM Avo" panose="02040603050506020204" pitchFamily="18" charset="0"/>
                <a:ea typeface="Times New Roman" panose="02020603050405020304" pitchFamily="18" charset="0"/>
              </a:rPr>
              <a:t>				</a:t>
            </a:r>
            <a:r>
              <a:rPr lang="en-US" sz="2667" dirty="0">
                <a:solidFill>
                  <a:schemeClr val="tx1"/>
                </a:solidFill>
                <a:latin typeface="UTM Avo" panose="02040603050506020204" pitchFamily="18" charset="0"/>
                <a:ea typeface="Times New Roman" panose="02020603050405020304" pitchFamily="18" charset="0"/>
              </a:rPr>
              <a:t>D. 16</a:t>
            </a:r>
            <a:endParaRPr lang="en-US" sz="2400" dirty="0">
              <a:solidFill>
                <a:schemeClr val="tx1"/>
              </a:solidFill>
              <a:latin typeface="UTM Avo" panose="02040603050506020204" pitchFamily="18" charset="0"/>
              <a:ea typeface="Times New Roman" panose="02020603050405020304" pitchFamily="18" charset="0"/>
            </a:endParaRPr>
          </a:p>
        </p:txBody>
      </p:sp>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solidFill>
                <a:prstClr val="black"/>
              </a:solidFill>
              <a:latin typeface="UTM Avo" panose="02040603050506020204" pitchFamily="18" charset="0"/>
            </a:endParaRPr>
          </a:p>
        </p:txBody>
      </p:sp>
      <p:sp>
        <p:nvSpPr>
          <p:cNvPr id="9" name="Rounded Rectangle 8"/>
          <p:cNvSpPr/>
          <p:nvPr/>
        </p:nvSpPr>
        <p:spPr>
          <a:xfrm>
            <a:off x="2819400" y="3752243"/>
            <a:ext cx="914400" cy="67283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8400" y="5638800"/>
            <a:ext cx="1168400" cy="855853"/>
          </a:xfrm>
          <a:prstGeom prst="rect">
            <a:avLst/>
          </a:prstGeom>
        </p:spPr>
      </p:pic>
      <p:sp>
        <p:nvSpPr>
          <p:cNvPr id="4" name="Rectangle 3"/>
          <p:cNvSpPr/>
          <p:nvPr/>
        </p:nvSpPr>
        <p:spPr>
          <a:xfrm>
            <a:off x="457200" y="1752600"/>
            <a:ext cx="11023600" cy="1384995"/>
          </a:xfrm>
          <a:prstGeom prst="rect">
            <a:avLst/>
          </a:prstGeom>
        </p:spPr>
        <p:txBody>
          <a:bodyPr wrap="square">
            <a:spAutoFit/>
          </a:bodyPr>
          <a:lstStyle/>
          <a:p>
            <a:pPr algn="just">
              <a:lnSpc>
                <a:spcPct val="150000"/>
              </a:lnSpc>
            </a:pPr>
            <a:r>
              <a:rPr lang="en-US" sz="2800" b="1" dirty="0" err="1">
                <a:latin typeface="UTM Avo" panose="02040603050506020204"/>
                <a:ea typeface="Times New Roman" panose="02020603050405020304" pitchFamily="18" charset="0"/>
              </a:rPr>
              <a:t>Câu</a:t>
            </a:r>
            <a:r>
              <a:rPr lang="en-US" sz="2800" b="1" dirty="0">
                <a:latin typeface="UTM Avo" panose="02040603050506020204"/>
                <a:ea typeface="Times New Roman" panose="02020603050405020304" pitchFamily="18" charset="0"/>
              </a:rPr>
              <a:t> 2. </a:t>
            </a:r>
            <a:r>
              <a:rPr lang="en-US" sz="2800" dirty="0" err="1">
                <a:latin typeface="UTM Avo" panose="02040603050506020204"/>
              </a:rPr>
              <a:t>Gieo</a:t>
            </a:r>
            <a:r>
              <a:rPr lang="en-US" sz="2800" dirty="0">
                <a:latin typeface="UTM Avo" panose="02040603050506020204"/>
              </a:rPr>
              <a:t> </a:t>
            </a:r>
            <a:r>
              <a:rPr lang="en-US" sz="2800" dirty="0" err="1">
                <a:latin typeface="UTM Avo" panose="02040603050506020204"/>
              </a:rPr>
              <a:t>ngẫu</a:t>
            </a:r>
            <a:r>
              <a:rPr lang="en-US" sz="2800" dirty="0">
                <a:latin typeface="UTM Avo" panose="02040603050506020204"/>
              </a:rPr>
              <a:t> </a:t>
            </a:r>
            <a:r>
              <a:rPr lang="en-US" sz="2800" dirty="0" err="1">
                <a:latin typeface="UTM Avo" panose="02040603050506020204"/>
              </a:rPr>
              <a:t>nhiên</a:t>
            </a:r>
            <a:r>
              <a:rPr lang="en-US" sz="2800" dirty="0">
                <a:latin typeface="UTM Avo" panose="02040603050506020204"/>
              </a:rPr>
              <a:t> 2 </a:t>
            </a:r>
            <a:r>
              <a:rPr lang="en-US" sz="2800" dirty="0" err="1">
                <a:latin typeface="UTM Avo" panose="02040603050506020204"/>
              </a:rPr>
              <a:t>đồng</a:t>
            </a:r>
            <a:r>
              <a:rPr lang="en-US" sz="2800" dirty="0">
                <a:latin typeface="UTM Avo" panose="02040603050506020204"/>
              </a:rPr>
              <a:t> </a:t>
            </a:r>
            <a:r>
              <a:rPr lang="en-US" sz="2800" dirty="0" err="1">
                <a:latin typeface="UTM Avo" panose="02040603050506020204"/>
              </a:rPr>
              <a:t>tiền</a:t>
            </a:r>
            <a:r>
              <a:rPr lang="en-US" sz="2800" dirty="0">
                <a:latin typeface="UTM Avo" panose="02040603050506020204"/>
              </a:rPr>
              <a:t> </a:t>
            </a:r>
            <a:r>
              <a:rPr lang="en-US" sz="2800" dirty="0" err="1">
                <a:latin typeface="UTM Avo" panose="02040603050506020204"/>
              </a:rPr>
              <a:t>thì</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gian</a:t>
            </a:r>
            <a:r>
              <a:rPr lang="en-US" sz="2800" dirty="0">
                <a:latin typeface="UTM Avo" panose="02040603050506020204"/>
              </a:rPr>
              <a:t> </a:t>
            </a:r>
            <a:r>
              <a:rPr lang="en-US" sz="2800" dirty="0" err="1">
                <a:latin typeface="UTM Avo" panose="02040603050506020204"/>
              </a:rPr>
              <a:t>mẫu</a:t>
            </a:r>
            <a:r>
              <a:rPr lang="en-US" sz="2800" dirty="0">
                <a:latin typeface="UTM Avo" panose="02040603050506020204"/>
              </a:rPr>
              <a:t> </a:t>
            </a:r>
            <a:r>
              <a:rPr lang="en-US" sz="2800" dirty="0" err="1">
                <a:latin typeface="UTM Avo" panose="02040603050506020204"/>
              </a:rPr>
              <a:t>của</a:t>
            </a:r>
            <a:r>
              <a:rPr lang="en-US" sz="2800" dirty="0">
                <a:latin typeface="UTM Avo" panose="02040603050506020204"/>
              </a:rPr>
              <a:t> </a:t>
            </a:r>
            <a:r>
              <a:rPr lang="en-US" sz="2800" dirty="0" err="1">
                <a:latin typeface="UTM Avo" panose="02040603050506020204"/>
              </a:rPr>
              <a:t>phép</a:t>
            </a:r>
            <a:r>
              <a:rPr lang="en-US" sz="2800" dirty="0">
                <a:latin typeface="UTM Avo" panose="02040603050506020204"/>
              </a:rPr>
              <a:t> </a:t>
            </a:r>
            <a:r>
              <a:rPr lang="en-US" sz="2800" dirty="0" err="1">
                <a:latin typeface="UTM Avo" panose="02040603050506020204"/>
              </a:rPr>
              <a:t>thử</a:t>
            </a:r>
            <a:r>
              <a:rPr lang="en-US" sz="2800" dirty="0">
                <a:latin typeface="UTM Avo" panose="02040603050506020204"/>
              </a:rPr>
              <a:t> </a:t>
            </a:r>
            <a:r>
              <a:rPr lang="en-US" sz="2800" dirty="0" err="1">
                <a:latin typeface="UTM Avo" panose="02040603050506020204"/>
              </a:rPr>
              <a:t>có</a:t>
            </a:r>
            <a:r>
              <a:rPr lang="en-US" sz="2800" dirty="0">
                <a:latin typeface="UTM Avo" panose="02040603050506020204"/>
              </a:rPr>
              <a:t> </a:t>
            </a:r>
            <a:r>
              <a:rPr lang="en-US" sz="2800" dirty="0" err="1">
                <a:latin typeface="UTM Avo" panose="02040603050506020204"/>
              </a:rPr>
              <a:t>bao</a:t>
            </a:r>
            <a:r>
              <a:rPr lang="en-US" sz="2800" dirty="0">
                <a:latin typeface="UTM Avo" panose="02040603050506020204"/>
              </a:rPr>
              <a:t> </a:t>
            </a:r>
            <a:r>
              <a:rPr lang="en-US" sz="2800" dirty="0" err="1">
                <a:latin typeface="UTM Avo" panose="02040603050506020204"/>
              </a:rPr>
              <a:t>nhiêu</a:t>
            </a:r>
            <a:r>
              <a:rPr lang="en-US" sz="2800" dirty="0">
                <a:latin typeface="UTM Avo" panose="02040603050506020204"/>
              </a:rPr>
              <a:t> </a:t>
            </a:r>
            <a:r>
              <a:rPr lang="en-US" sz="2800" dirty="0" err="1">
                <a:latin typeface="UTM Avo" panose="02040603050506020204"/>
              </a:rPr>
              <a:t>biến</a:t>
            </a:r>
            <a:r>
              <a:rPr lang="en-US" sz="2800" dirty="0">
                <a:latin typeface="UTM Avo" panose="02040603050506020204"/>
              </a:rPr>
              <a:t> </a:t>
            </a:r>
            <a:r>
              <a:rPr lang="en-US" sz="2800" dirty="0" err="1">
                <a:latin typeface="UTM Avo" panose="02040603050506020204"/>
              </a:rPr>
              <a:t>cố</a:t>
            </a:r>
            <a:r>
              <a:rPr lang="en-US" sz="2800" dirty="0">
                <a:latin typeface="UTM Avo" panose="02040603050506020204"/>
              </a:rPr>
              <a:t>:</a:t>
            </a:r>
            <a:endParaRPr lang="en-US" sz="2800" dirty="0">
              <a:solidFill>
                <a:srgbClr val="333333"/>
              </a:solidFill>
              <a:latin typeface="UTM Avo" panose="02040603050506020204"/>
              <a:ea typeface="Times New Roman" panose="02020603050405020304" pitchFamily="18" charset="0"/>
            </a:endParaRPr>
          </a:p>
        </p:txBody>
      </p:sp>
      <p:grpSp>
        <p:nvGrpSpPr>
          <p:cNvPr id="3" name="Group 2">
            <a:extLst>
              <a:ext uri="{FF2B5EF4-FFF2-40B4-BE49-F238E27FC236}">
                <a16:creationId xmlns:a16="http://schemas.microsoft.com/office/drawing/2014/main" id="{3F4F0DC2-DD57-CBB3-6F18-C0AE0B81C9DB}"/>
              </a:ext>
            </a:extLst>
          </p:cNvPr>
          <p:cNvGrpSpPr/>
          <p:nvPr/>
        </p:nvGrpSpPr>
        <p:grpSpPr>
          <a:xfrm>
            <a:off x="6553200" y="838200"/>
            <a:ext cx="5077295" cy="719273"/>
            <a:chOff x="-4598847" y="178390"/>
            <a:chExt cx="14737595" cy="1078910"/>
          </a:xfrm>
          <a:solidFill>
            <a:schemeClr val="accent5">
              <a:lumMod val="75000"/>
            </a:schemeClr>
          </a:solidFill>
        </p:grpSpPr>
        <p:sp>
          <p:nvSpPr>
            <p:cNvPr id="5" name="Rectangle 4">
              <a:extLst>
                <a:ext uri="{FF2B5EF4-FFF2-40B4-BE49-F238E27FC236}">
                  <a16:creationId xmlns:a16="http://schemas.microsoft.com/office/drawing/2014/main" id="{1E24A4AC-C6A0-6BAD-2CFD-DB60FF4F68E0}"/>
                </a:ext>
              </a:extLst>
            </p:cNvPr>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800">
                <a:solidFill>
                  <a:prstClr val="white"/>
                </a:solidFill>
              </a:endParaRPr>
            </a:p>
          </p:txBody>
        </p:sp>
        <p:sp>
          <p:nvSpPr>
            <p:cNvPr id="6" name="Rectangle 5">
              <a:extLst>
                <a:ext uri="{FF2B5EF4-FFF2-40B4-BE49-F238E27FC236}">
                  <a16:creationId xmlns:a16="http://schemas.microsoft.com/office/drawing/2014/main" id="{0B4642B7-431F-3469-A729-4A649435A13F}"/>
                </a:ext>
              </a:extLst>
            </p:cNvPr>
            <p:cNvSpPr/>
            <p:nvPr/>
          </p:nvSpPr>
          <p:spPr>
            <a:xfrm>
              <a:off x="-3714123" y="178390"/>
              <a:ext cx="13289760" cy="104028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533"/>
                </a:spcAft>
              </a:pPr>
              <a:r>
                <a:rPr lang="en-US" sz="3000" b="1" dirty="0">
                  <a:solidFill>
                    <a:prstClr val="white"/>
                  </a:solidFill>
                  <a:latin typeface="UTM Avo" panose="02040603050506020204" pitchFamily="18" charset="0"/>
                  <a:ea typeface="Times New Roman" panose="02020603050405020304" pitchFamily="18" charset="0"/>
                  <a:cs typeface="Arial" panose="020B0604020202020204" pitchFamily="34" charset="0"/>
                </a:rPr>
                <a:t>BÀI TẬP TRẮC NGHIỆM</a:t>
              </a:r>
              <a:endParaRPr lang="en-US" sz="3000" dirty="0">
                <a:solidFill>
                  <a:prstClr val="white"/>
                </a:solidFill>
                <a:latin typeface="UTM Avo" panose="02040603050506020204" pitchFamily="18" charset="0"/>
                <a:ea typeface="Calibri" panose="020F0502020204030204" pitchFamily="34" charset="0"/>
                <a:cs typeface="Arial" panose="020B0604020202020204" pitchFamily="34" charset="0"/>
              </a:endParaRPr>
            </a:p>
          </p:txBody>
        </p:sp>
      </p:grpSp>
      <p:sp>
        <p:nvSpPr>
          <p:cNvPr id="10" name="Rectangle 9"/>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solidFill>
                <a:prstClr val="black"/>
              </a:solidFill>
              <a:latin typeface="UTM Avo" panose="02040603050506020204" pitchFamily="18" charset="0"/>
            </a:endParaRPr>
          </a:p>
        </p:txBody>
      </p:sp>
      <p:sp>
        <p:nvSpPr>
          <p:cNvPr id="19" name="Rectangle 18"/>
          <p:cNvSpPr/>
          <p:nvPr/>
        </p:nvSpPr>
        <p:spPr>
          <a:xfrm>
            <a:off x="747637" y="1828800"/>
            <a:ext cx="10718800" cy="1305165"/>
          </a:xfrm>
          <a:prstGeom prst="rect">
            <a:avLst/>
          </a:prstGeom>
        </p:spPr>
        <p:txBody>
          <a:bodyPr wrap="square">
            <a:spAutoFit/>
          </a:bodyPr>
          <a:lstStyle/>
          <a:p>
            <a:pPr algn="just">
              <a:lnSpc>
                <a:spcPct val="150000"/>
              </a:lnSpc>
              <a:spcAft>
                <a:spcPts val="533"/>
              </a:spcAft>
            </a:pPr>
            <a:r>
              <a:rPr lang="en-US" sz="2800" b="1" dirty="0" err="1">
                <a:latin typeface="UTM Avo" panose="02040603050506020204"/>
                <a:ea typeface="Calibri" panose="020F0502020204030204" pitchFamily="34" charset="0"/>
                <a:cs typeface="Times New Roman" panose="02020603050405020304" pitchFamily="18" charset="0"/>
              </a:rPr>
              <a:t>Câu</a:t>
            </a:r>
            <a:r>
              <a:rPr lang="en-US" sz="2800" b="1" dirty="0">
                <a:latin typeface="UTM Avo" panose="02040603050506020204"/>
                <a:ea typeface="Calibri" panose="020F0502020204030204" pitchFamily="34" charset="0"/>
                <a:cs typeface="Times New Roman" panose="02020603050405020304" pitchFamily="18" charset="0"/>
              </a:rPr>
              <a:t> 3. </a:t>
            </a:r>
            <a:r>
              <a:rPr lang="en-US" sz="2800" dirty="0" err="1">
                <a:latin typeface="UTM Avo" panose="02040603050506020204"/>
              </a:rPr>
              <a:t>Xét</a:t>
            </a:r>
            <a:r>
              <a:rPr lang="en-US" sz="2800" dirty="0">
                <a:latin typeface="UTM Avo" panose="02040603050506020204"/>
              </a:rPr>
              <a:t> </a:t>
            </a:r>
            <a:r>
              <a:rPr lang="en-US" sz="2800" dirty="0" err="1">
                <a:latin typeface="UTM Avo" panose="02040603050506020204"/>
              </a:rPr>
              <a:t>phép</a:t>
            </a:r>
            <a:r>
              <a:rPr lang="en-US" sz="2800" dirty="0">
                <a:latin typeface="UTM Avo" panose="02040603050506020204"/>
              </a:rPr>
              <a:t> </a:t>
            </a:r>
            <a:r>
              <a:rPr lang="en-US" sz="2800" dirty="0" err="1">
                <a:latin typeface="UTM Avo" panose="02040603050506020204"/>
              </a:rPr>
              <a:t>thử</a:t>
            </a:r>
            <a:r>
              <a:rPr lang="en-US" sz="2800" dirty="0">
                <a:latin typeface="UTM Avo" panose="02040603050506020204"/>
              </a:rPr>
              <a:t> </a:t>
            </a:r>
            <a:r>
              <a:rPr lang="en-US" sz="2800" dirty="0" err="1">
                <a:latin typeface="UTM Avo" panose="02040603050506020204"/>
              </a:rPr>
              <a:t>tung</a:t>
            </a:r>
            <a:r>
              <a:rPr lang="en-US" sz="2800" dirty="0">
                <a:latin typeface="UTM Avo" panose="02040603050506020204"/>
              </a:rPr>
              <a:t> con </a:t>
            </a:r>
            <a:r>
              <a:rPr lang="en-US" sz="2800" dirty="0" err="1">
                <a:latin typeface="UTM Avo" panose="02040603050506020204"/>
              </a:rPr>
              <a:t>súc</a:t>
            </a:r>
            <a:r>
              <a:rPr lang="en-US" sz="2800" dirty="0">
                <a:latin typeface="UTM Avo" panose="02040603050506020204"/>
              </a:rPr>
              <a:t> </a:t>
            </a:r>
            <a:r>
              <a:rPr lang="en-US" sz="2800" dirty="0" err="1">
                <a:latin typeface="UTM Avo" panose="02040603050506020204"/>
              </a:rPr>
              <a:t>sắc</a:t>
            </a:r>
            <a:r>
              <a:rPr lang="en-US" sz="2800" dirty="0">
                <a:latin typeface="UTM Avo" panose="02040603050506020204"/>
              </a:rPr>
              <a:t> 6 </a:t>
            </a:r>
            <a:r>
              <a:rPr lang="en-US" sz="2800" dirty="0" err="1">
                <a:latin typeface="UTM Avo" panose="02040603050506020204"/>
              </a:rPr>
              <a:t>mặt</a:t>
            </a:r>
            <a:r>
              <a:rPr lang="en-US" sz="2800" dirty="0">
                <a:latin typeface="UTM Avo" panose="02040603050506020204"/>
              </a:rPr>
              <a:t> </a:t>
            </a:r>
            <a:r>
              <a:rPr lang="en-US" sz="2800" dirty="0" err="1">
                <a:latin typeface="UTM Avo" panose="02040603050506020204"/>
              </a:rPr>
              <a:t>hai</a:t>
            </a:r>
            <a:r>
              <a:rPr lang="en-US" sz="2800" dirty="0">
                <a:latin typeface="UTM Avo" panose="02040603050506020204"/>
              </a:rPr>
              <a:t> </a:t>
            </a:r>
            <a:r>
              <a:rPr lang="en-US" sz="2800" dirty="0" err="1">
                <a:latin typeface="UTM Avo" panose="02040603050506020204"/>
              </a:rPr>
              <a:t>lần</a:t>
            </a:r>
            <a:r>
              <a:rPr lang="en-US" sz="2800" dirty="0">
                <a:latin typeface="UTM Avo" panose="02040603050506020204"/>
              </a:rPr>
              <a:t>. </a:t>
            </a:r>
            <a:r>
              <a:rPr lang="en-US" sz="2800" dirty="0" err="1">
                <a:latin typeface="UTM Avo" panose="02040603050506020204"/>
              </a:rPr>
              <a:t>Xác</a:t>
            </a:r>
            <a:r>
              <a:rPr lang="en-US" sz="2800" dirty="0">
                <a:latin typeface="UTM Avo" panose="02040603050506020204"/>
              </a:rPr>
              <a:t> </a:t>
            </a:r>
            <a:r>
              <a:rPr lang="en-US" sz="2800" dirty="0" err="1">
                <a:latin typeface="UTM Avo" panose="02040603050506020204"/>
              </a:rPr>
              <a:t>định</a:t>
            </a:r>
            <a:r>
              <a:rPr lang="en-US" sz="2800" dirty="0">
                <a:latin typeface="UTM Avo" panose="02040603050506020204"/>
              </a:rPr>
              <a:t> </a:t>
            </a:r>
            <a:r>
              <a:rPr lang="en-US" sz="2800" dirty="0" err="1">
                <a:latin typeface="UTM Avo" panose="02040603050506020204"/>
              </a:rPr>
              <a:t>số</a:t>
            </a:r>
            <a:r>
              <a:rPr lang="en-US" sz="2800" dirty="0">
                <a:latin typeface="UTM Avo" panose="02040603050506020204"/>
              </a:rPr>
              <a:t> </a:t>
            </a:r>
            <a:r>
              <a:rPr lang="en-US" sz="2800" dirty="0" err="1">
                <a:latin typeface="UTM Avo" panose="02040603050506020204"/>
              </a:rPr>
              <a:t>phần</a:t>
            </a:r>
            <a:r>
              <a:rPr lang="en-US" sz="2800" dirty="0">
                <a:latin typeface="UTM Avo" panose="02040603050506020204"/>
              </a:rPr>
              <a:t> </a:t>
            </a:r>
            <a:r>
              <a:rPr lang="en-US" sz="2800" dirty="0" err="1">
                <a:latin typeface="UTM Avo" panose="02040603050506020204"/>
              </a:rPr>
              <a:t>tử</a:t>
            </a:r>
            <a:r>
              <a:rPr lang="en-US" sz="2800" dirty="0">
                <a:latin typeface="UTM Avo" panose="02040603050506020204"/>
              </a:rPr>
              <a:t> </a:t>
            </a:r>
            <a:r>
              <a:rPr lang="en-US" sz="2800" dirty="0" err="1">
                <a:latin typeface="UTM Avo" panose="02040603050506020204"/>
              </a:rPr>
              <a:t>của</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gian</a:t>
            </a:r>
            <a:r>
              <a:rPr lang="en-US" sz="2800" dirty="0">
                <a:latin typeface="UTM Avo" panose="02040603050506020204"/>
              </a:rPr>
              <a:t> </a:t>
            </a:r>
            <a:r>
              <a:rPr lang="en-US" sz="2800" dirty="0" err="1">
                <a:latin typeface="UTM Avo" panose="02040603050506020204"/>
              </a:rPr>
              <a:t>mẫu</a:t>
            </a:r>
            <a:endParaRPr lang="en-US" sz="2800" dirty="0">
              <a:latin typeface="UTM Avo" panose="02040603050506020204"/>
              <a:ea typeface="Calibri" panose="020F0502020204030204" pitchFamily="34" charset="0"/>
              <a:cs typeface="Times New Roman" panose="02020603050405020304" pitchFamily="18" charset="0"/>
            </a:endParaRPr>
          </a:p>
        </p:txBody>
      </p:sp>
      <p:sp>
        <p:nvSpPr>
          <p:cNvPr id="9" name="Rounded Rectangle 8"/>
          <p:cNvSpPr/>
          <p:nvPr/>
        </p:nvSpPr>
        <p:spPr>
          <a:xfrm>
            <a:off x="3414846" y="3213795"/>
            <a:ext cx="914400" cy="82480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17200" y="5525232"/>
            <a:ext cx="1168400" cy="8558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00991" y="3124200"/>
                <a:ext cx="6096000" cy="1670842"/>
              </a:xfrm>
              <a:prstGeom prst="rect">
                <a:avLst/>
              </a:prstGeom>
            </p:spPr>
            <p:txBody>
              <a:bodyPr>
                <a:spAutoFit/>
              </a:bodyPr>
              <a:lstStyle/>
              <a:p>
                <a:pPr>
                  <a:lnSpc>
                    <a:spcPct val="200000"/>
                  </a:lnSpc>
                  <a:spcAft>
                    <a:spcPts val="533"/>
                  </a:spcAft>
                </a:pPr>
                <a:r>
                  <a:rPr lang="en-US" sz="2667" dirty="0">
                    <a:latin typeface="UTM Avo" panose="02040603050506020204" pitchFamily="18" charset="0"/>
                    <a:ea typeface="Calibri" panose="020F0502020204030204" pitchFamily="34" charset="0"/>
                    <a:cs typeface="Times New Roman" panose="02020603050405020304" pitchFamily="18" charset="0"/>
                  </a:rPr>
                  <a:t>A. </a:t>
                </a:r>
                <a14:m>
                  <m:oMath xmlns:m="http://schemas.openxmlformats.org/officeDocument/2006/math">
                    <m:r>
                      <a:rPr lang="en-US" sz="2667" b="0" i="1" smtClean="0">
                        <a:latin typeface="Cambria Math" panose="02040503050406030204" pitchFamily="18" charset="0"/>
                        <a:ea typeface="Calibri" panose="020F0502020204030204" pitchFamily="34" charset="0"/>
                        <a:cs typeface="Arial" panose="020B0604020202020204" pitchFamily="34" charset="0"/>
                      </a:rPr>
                      <m:t>36</m:t>
                    </m:r>
                  </m:oMath>
                </a14:m>
                <a:r>
                  <a:rPr lang="en-US" sz="2667" dirty="0">
                    <a:latin typeface="UTM Avo" panose="02040603050506020204" pitchFamily="18" charset="0"/>
                    <a:ea typeface="Times New Roman" panose="02020603050405020304" pitchFamily="18" charset="0"/>
                    <a:cs typeface="Times New Roman" panose="02020603050405020304" pitchFamily="18" charset="0"/>
                  </a:rPr>
                  <a:t>				B. </a:t>
                </a:r>
                <a14:m>
                  <m:oMath xmlns:m="http://schemas.openxmlformats.org/officeDocument/2006/math">
                    <m:r>
                      <a:rPr lang="en-US" sz="2667" b="0" i="1" smtClean="0">
                        <a:latin typeface="Cambria Math" panose="02040503050406030204" pitchFamily="18" charset="0"/>
                        <a:ea typeface="Calibri" panose="020F0502020204030204" pitchFamily="34" charset="0"/>
                        <a:cs typeface="Arial" panose="020B0604020202020204" pitchFamily="34" charset="0"/>
                      </a:rPr>
                      <m:t>40</m:t>
                    </m:r>
                  </m:oMath>
                </a14:m>
                <a:endParaRPr lang="en-US" sz="2667" dirty="0">
                  <a:latin typeface="UTM Avo" panose="02040603050506020204" pitchFamily="18" charset="0"/>
                  <a:ea typeface="Calibri" panose="020F0502020204030204" pitchFamily="34" charset="0"/>
                  <a:cs typeface="Times New Roman" panose="02020603050405020304" pitchFamily="18" charset="0"/>
                </a:endParaRPr>
              </a:p>
              <a:p>
                <a:pPr>
                  <a:lnSpc>
                    <a:spcPct val="200000"/>
                  </a:lnSpc>
                  <a:spcAft>
                    <a:spcPts val="533"/>
                  </a:spcAft>
                </a:pPr>
                <a:r>
                  <a:rPr lang="en-US" sz="2667" dirty="0">
                    <a:latin typeface="UTM Avo" panose="02040603050506020204" pitchFamily="18" charset="0"/>
                    <a:ea typeface="Calibri" panose="020F0502020204030204" pitchFamily="34" charset="0"/>
                    <a:cs typeface="Times New Roman" panose="02020603050405020304" pitchFamily="18" charset="0"/>
                  </a:rPr>
                  <a:t>C. </a:t>
                </a:r>
                <a14:m>
                  <m:oMath xmlns:m="http://schemas.openxmlformats.org/officeDocument/2006/math">
                    <m:r>
                      <a:rPr lang="en-US" sz="2667" i="1" smtClean="0">
                        <a:latin typeface="Cambria Math" panose="02040503050406030204" pitchFamily="18" charset="0"/>
                        <a:ea typeface="Calibri" panose="020F0502020204030204" pitchFamily="34" charset="0"/>
                        <a:cs typeface="Arial" panose="020B0604020202020204" pitchFamily="34" charset="0"/>
                      </a:rPr>
                      <m:t>3</m:t>
                    </m:r>
                    <m:r>
                      <a:rPr lang="en-US" sz="2667" b="0" i="1" smtClean="0">
                        <a:latin typeface="Cambria Math" panose="02040503050406030204" pitchFamily="18" charset="0"/>
                        <a:ea typeface="Calibri" panose="020F0502020204030204" pitchFamily="34" charset="0"/>
                        <a:cs typeface="Arial" panose="020B0604020202020204" pitchFamily="34" charset="0"/>
                      </a:rPr>
                      <m:t>8</m:t>
                    </m:r>
                  </m:oMath>
                </a14:m>
                <a:r>
                  <a:rPr lang="en-US" sz="2667" dirty="0">
                    <a:latin typeface="UTM Avo" panose="02040603050506020204" pitchFamily="18" charset="0"/>
                    <a:ea typeface="Times New Roman" panose="02020603050405020304" pitchFamily="18" charset="0"/>
                    <a:cs typeface="Times New Roman" panose="02020603050405020304" pitchFamily="18" charset="0"/>
                  </a:rPr>
                  <a:t>			  	D. </a:t>
                </a:r>
                <a14:m>
                  <m:oMath xmlns:m="http://schemas.openxmlformats.org/officeDocument/2006/math">
                    <m:r>
                      <a:rPr lang="en-US" sz="2667" b="0" i="1" smtClean="0">
                        <a:latin typeface="Cambria Math" panose="02040503050406030204" pitchFamily="18" charset="0"/>
                        <a:ea typeface="Calibri" panose="020F0502020204030204" pitchFamily="34" charset="0"/>
                        <a:cs typeface="Arial" panose="020B0604020202020204" pitchFamily="34" charset="0"/>
                      </a:rPr>
                      <m:t>35</m:t>
                    </m:r>
                  </m:oMath>
                </a14:m>
                <a:endParaRPr lang="en-US" sz="2667" dirty="0">
                  <a:latin typeface="UTM Avo" panose="020406030505060202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00991" y="3124200"/>
                <a:ext cx="6096000" cy="1670842"/>
              </a:xfrm>
              <a:prstGeom prst="rect">
                <a:avLst/>
              </a:prstGeom>
              <a:blipFill>
                <a:blip r:embed="rId6"/>
                <a:stretch>
                  <a:fillRect l="-1900" b="-8759"/>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CC9D8118-ACD0-4745-B8FB-096865A6D925}"/>
              </a:ext>
            </a:extLst>
          </p:cNvPr>
          <p:cNvGrpSpPr/>
          <p:nvPr/>
        </p:nvGrpSpPr>
        <p:grpSpPr>
          <a:xfrm>
            <a:off x="6553200" y="838200"/>
            <a:ext cx="5077295" cy="719273"/>
            <a:chOff x="-4598847" y="178390"/>
            <a:chExt cx="14737595" cy="1078910"/>
          </a:xfrm>
          <a:solidFill>
            <a:schemeClr val="accent5">
              <a:lumMod val="75000"/>
            </a:schemeClr>
          </a:solidFill>
        </p:grpSpPr>
        <p:sp>
          <p:nvSpPr>
            <p:cNvPr id="4" name="Rectangle 3">
              <a:extLst>
                <a:ext uri="{FF2B5EF4-FFF2-40B4-BE49-F238E27FC236}">
                  <a16:creationId xmlns:a16="http://schemas.microsoft.com/office/drawing/2014/main" id="{EED4BB01-0880-5082-23B0-CBA50832154C}"/>
                </a:ext>
              </a:extLst>
            </p:cNvPr>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800">
                <a:solidFill>
                  <a:prstClr val="white"/>
                </a:solidFill>
              </a:endParaRPr>
            </a:p>
          </p:txBody>
        </p:sp>
        <p:sp>
          <p:nvSpPr>
            <p:cNvPr id="5" name="Rectangle 4">
              <a:extLst>
                <a:ext uri="{FF2B5EF4-FFF2-40B4-BE49-F238E27FC236}">
                  <a16:creationId xmlns:a16="http://schemas.microsoft.com/office/drawing/2014/main" id="{54AF2D76-A475-68D4-3699-DDEC81E17A94}"/>
                </a:ext>
              </a:extLst>
            </p:cNvPr>
            <p:cNvSpPr/>
            <p:nvPr/>
          </p:nvSpPr>
          <p:spPr>
            <a:xfrm>
              <a:off x="-3714123" y="178390"/>
              <a:ext cx="13289760" cy="104028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533"/>
                </a:spcAft>
              </a:pPr>
              <a:r>
                <a:rPr lang="en-US" sz="3000" b="1" dirty="0">
                  <a:solidFill>
                    <a:prstClr val="white"/>
                  </a:solidFill>
                  <a:latin typeface="UTM Avo" panose="02040603050506020204" pitchFamily="18" charset="0"/>
                  <a:ea typeface="Times New Roman" panose="02020603050405020304" pitchFamily="18" charset="0"/>
                  <a:cs typeface="Arial" panose="020B0604020202020204" pitchFamily="34" charset="0"/>
                </a:rPr>
                <a:t>BÀI TẬP TRẮC NGHIỆM</a:t>
              </a:r>
              <a:endParaRPr lang="en-US" sz="3000" dirty="0">
                <a:solidFill>
                  <a:prstClr val="white"/>
                </a:solidFill>
                <a:latin typeface="UTM Avo" panose="02040603050506020204" pitchFamily="18" charset="0"/>
                <a:ea typeface="Calibri" panose="020F0502020204030204" pitchFamily="34" charset="0"/>
                <a:cs typeface="Arial" panose="020B0604020202020204" pitchFamily="34" charset="0"/>
              </a:endParaRPr>
            </a:p>
          </p:txBody>
        </p:sp>
      </p:grpSp>
      <p:sp>
        <p:nvSpPr>
          <p:cNvPr id="10" name="Rectangle 9"/>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solidFill>
                <a:prstClr val="black"/>
              </a:solidFill>
              <a:latin typeface="UTM Avo" panose="02040603050506020204" pitchFamily="18" charset="0"/>
            </a:endParaRPr>
          </a:p>
        </p:txBody>
      </p:sp>
      <p:sp>
        <p:nvSpPr>
          <p:cNvPr id="19" name="Rectangle 18"/>
          <p:cNvSpPr/>
          <p:nvPr/>
        </p:nvSpPr>
        <p:spPr>
          <a:xfrm>
            <a:off x="381000" y="1600200"/>
            <a:ext cx="11249495" cy="646331"/>
          </a:xfrm>
          <a:prstGeom prst="rect">
            <a:avLst/>
          </a:prstGeom>
        </p:spPr>
        <p:txBody>
          <a:bodyPr wrap="square">
            <a:spAutoFit/>
          </a:bodyPr>
          <a:lstStyle/>
          <a:p>
            <a:pPr>
              <a:lnSpc>
                <a:spcPct val="150000"/>
              </a:lnSpc>
              <a:spcAft>
                <a:spcPts val="533"/>
              </a:spcAft>
            </a:pPr>
            <a:r>
              <a:rPr lang="en-US" sz="2400" b="1" dirty="0" err="1">
                <a:latin typeface="UTM Avo" panose="02040603050506020204"/>
                <a:ea typeface="Calibri" panose="020F0502020204030204" pitchFamily="34" charset="0"/>
                <a:cs typeface="Times New Roman" panose="02020603050405020304" pitchFamily="18" charset="0"/>
              </a:rPr>
              <a:t>Câu</a:t>
            </a:r>
            <a:r>
              <a:rPr lang="en-US" sz="2400" b="1" dirty="0">
                <a:latin typeface="UTM Avo" panose="02040603050506020204"/>
                <a:ea typeface="Calibri" panose="020F0502020204030204" pitchFamily="34" charset="0"/>
                <a:cs typeface="Times New Roman" panose="02020603050405020304" pitchFamily="18" charset="0"/>
              </a:rPr>
              <a:t> 4. </a:t>
            </a:r>
            <a:r>
              <a:rPr lang="en-US" sz="2400" dirty="0" err="1">
                <a:latin typeface="UTM Avo" panose="02040603050506020204"/>
              </a:rPr>
              <a:t>Gieo</a:t>
            </a:r>
            <a:r>
              <a:rPr lang="en-US" sz="2400" dirty="0">
                <a:latin typeface="UTM Avo" panose="02040603050506020204"/>
              </a:rPr>
              <a:t> 3 </a:t>
            </a:r>
            <a:r>
              <a:rPr lang="en-US" sz="2400" dirty="0" err="1">
                <a:latin typeface="UTM Avo" panose="02040603050506020204"/>
              </a:rPr>
              <a:t>đồng</a:t>
            </a:r>
            <a:r>
              <a:rPr lang="en-US" sz="2400" dirty="0">
                <a:latin typeface="UTM Avo" panose="02040603050506020204"/>
              </a:rPr>
              <a:t> </a:t>
            </a:r>
            <a:r>
              <a:rPr lang="en-US" sz="2400" dirty="0" err="1">
                <a:latin typeface="UTM Avo" panose="02040603050506020204"/>
              </a:rPr>
              <a:t>tiền</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 </a:t>
            </a:r>
            <a:r>
              <a:rPr lang="en-US" sz="2400" dirty="0" err="1">
                <a:latin typeface="UTM Avo" panose="02040603050506020204"/>
              </a:rPr>
              <a:t>một</a:t>
            </a:r>
            <a:r>
              <a:rPr lang="en-US" sz="2400" dirty="0">
                <a:latin typeface="UTM Avo" panose="02040603050506020204"/>
              </a:rPr>
              <a:t> </a:t>
            </a:r>
            <a:r>
              <a:rPr lang="en-US" sz="2400" dirty="0" err="1">
                <a:latin typeface="UTM Avo" panose="02040603050506020204"/>
              </a:rPr>
              <a:t>phép</a:t>
            </a:r>
            <a:r>
              <a:rPr lang="en-US" sz="2400" dirty="0">
                <a:latin typeface="UTM Avo" panose="02040603050506020204"/>
              </a:rPr>
              <a:t> </a:t>
            </a:r>
            <a:r>
              <a:rPr lang="en-US" sz="2400" dirty="0" err="1">
                <a:latin typeface="UTM Avo" panose="02040603050506020204"/>
              </a:rPr>
              <a:t>thử</a:t>
            </a:r>
            <a:r>
              <a:rPr lang="en-US" sz="2400" dirty="0">
                <a:latin typeface="UTM Avo" panose="02040603050506020204"/>
              </a:rPr>
              <a:t> </a:t>
            </a:r>
            <a:r>
              <a:rPr lang="en-US" sz="2400" dirty="0" err="1">
                <a:latin typeface="UTM Avo" panose="02040603050506020204"/>
              </a:rPr>
              <a:t>ngẫu</a:t>
            </a:r>
            <a:r>
              <a:rPr lang="en-US" sz="2400" dirty="0">
                <a:latin typeface="UTM Avo" panose="02040603050506020204"/>
              </a:rPr>
              <a:t> </a:t>
            </a:r>
            <a:r>
              <a:rPr lang="en-US" sz="2400" dirty="0" err="1">
                <a:latin typeface="UTM Avo" panose="02040603050506020204"/>
              </a:rPr>
              <a:t>nhiên</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gian</a:t>
            </a:r>
            <a:r>
              <a:rPr lang="en-US" sz="2400" dirty="0">
                <a:latin typeface="UTM Avo" panose="02040603050506020204"/>
              </a:rPr>
              <a:t> </a:t>
            </a:r>
            <a:r>
              <a:rPr lang="en-US" sz="2400" dirty="0" err="1">
                <a:latin typeface="UTM Avo" panose="02040603050506020204"/>
              </a:rPr>
              <a:t>mẫu</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a:t>
            </a:r>
            <a:endParaRPr lang="en-US" sz="2400" dirty="0">
              <a:latin typeface="UTM Avo" panose="02040603050506020204"/>
              <a:ea typeface="Calibri" panose="020F0502020204030204" pitchFamily="34" charset="0"/>
              <a:cs typeface="Times New Roman" panose="02020603050405020304" pitchFamily="18" charset="0"/>
            </a:endParaRPr>
          </a:p>
        </p:txBody>
      </p:sp>
      <p:sp>
        <p:nvSpPr>
          <p:cNvPr id="9" name="Rounded Rectangle 8"/>
          <p:cNvSpPr/>
          <p:nvPr/>
        </p:nvSpPr>
        <p:spPr>
          <a:xfrm>
            <a:off x="746076" y="3962400"/>
            <a:ext cx="6756400" cy="61953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39400" y="5669169"/>
            <a:ext cx="1168400" cy="855853"/>
          </a:xfrm>
          <a:prstGeom prst="rect">
            <a:avLst/>
          </a:prstGeom>
        </p:spPr>
      </p:pic>
      <p:sp>
        <p:nvSpPr>
          <p:cNvPr id="3" name="Rectangle 2"/>
          <p:cNvSpPr/>
          <p:nvPr/>
        </p:nvSpPr>
        <p:spPr>
          <a:xfrm>
            <a:off x="739149" y="2289258"/>
            <a:ext cx="10533195" cy="3046988"/>
          </a:xfrm>
          <a:prstGeom prst="rect">
            <a:avLst/>
          </a:prstGeom>
        </p:spPr>
        <p:txBody>
          <a:bodyPr wrap="square">
            <a:spAutoFit/>
          </a:bodyPr>
          <a:lstStyle/>
          <a:p>
            <a:pPr>
              <a:lnSpc>
                <a:spcPct val="200000"/>
              </a:lnSpc>
            </a:pPr>
            <a:r>
              <a:rPr lang="en-US" sz="2400" dirty="0">
                <a:latin typeface="UTM Avo" panose="02040603050506020204"/>
                <a:ea typeface="Calibri" panose="020F0502020204030204" pitchFamily="34" charset="0"/>
                <a:cs typeface="Times New Roman" panose="02020603050405020304" pitchFamily="18" charset="0"/>
              </a:rPr>
              <a:t>A. </a:t>
            </a:r>
            <a:r>
              <a:rPr lang="en-US" sz="2400" dirty="0">
                <a:latin typeface="UTM Avo" panose="02040603050506020204"/>
              </a:rPr>
              <a:t>{NN,NS,SN,SS}</a:t>
            </a:r>
          </a:p>
          <a:p>
            <a:pPr>
              <a:lnSpc>
                <a:spcPct val="200000"/>
              </a:lnSpc>
            </a:pPr>
            <a:r>
              <a:rPr lang="en-US" sz="2400" dirty="0">
                <a:latin typeface="UTM Avo" panose="02040603050506020204"/>
                <a:ea typeface="Calibri" panose="020F0502020204030204" pitchFamily="34" charset="0"/>
                <a:cs typeface="Times New Roman" panose="02020603050405020304" pitchFamily="18" charset="0"/>
              </a:rPr>
              <a:t>B. </a:t>
            </a:r>
            <a:r>
              <a:rPr lang="en-US" sz="2400" dirty="0">
                <a:latin typeface="UTM Avo" panose="02040603050506020204"/>
              </a:rPr>
              <a:t>{NNN, SSS, NNS, SSN, NSN, SNS}</a:t>
            </a:r>
          </a:p>
          <a:p>
            <a:pPr>
              <a:lnSpc>
                <a:spcPct val="200000"/>
              </a:lnSpc>
            </a:pPr>
            <a:r>
              <a:rPr lang="en-US" sz="2400" dirty="0">
                <a:latin typeface="UTM Avo" panose="02040603050506020204"/>
                <a:ea typeface="Calibri" panose="020F0502020204030204" pitchFamily="34" charset="0"/>
                <a:cs typeface="Times New Roman" panose="02020603050405020304" pitchFamily="18" charset="0"/>
              </a:rPr>
              <a:t>C. </a:t>
            </a:r>
            <a:r>
              <a:rPr lang="en-US" sz="2400" dirty="0">
                <a:latin typeface="UTM Avo" panose="02040603050506020204"/>
              </a:rPr>
              <a:t>{NNN,SSS,NNS,SSN,NSN,SNS,NSS,SNN}</a:t>
            </a:r>
          </a:p>
          <a:p>
            <a:pPr>
              <a:lnSpc>
                <a:spcPct val="200000"/>
              </a:lnSpc>
            </a:pPr>
            <a:r>
              <a:rPr lang="en-US" sz="2400" dirty="0">
                <a:latin typeface="UTM Avo" panose="02040603050506020204"/>
                <a:ea typeface="Calibri" panose="020F0502020204030204" pitchFamily="34" charset="0"/>
                <a:cs typeface="Times New Roman" panose="02020603050405020304" pitchFamily="18" charset="0"/>
              </a:rPr>
              <a:t>D. </a:t>
            </a:r>
            <a:r>
              <a:rPr lang="en-US" sz="2400" dirty="0">
                <a:latin typeface="UTM Avo" panose="02040603050506020204"/>
              </a:rPr>
              <a:t>{NNN,SSS,NNS,SSN,NSS,SNN}</a:t>
            </a:r>
            <a:endParaRPr lang="en-US" sz="2400" dirty="0">
              <a:latin typeface="UTM Avo" panose="02040603050506020204"/>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A81A9E99-E490-DB70-5400-CD507AC6ECD8}"/>
              </a:ext>
            </a:extLst>
          </p:cNvPr>
          <p:cNvGrpSpPr/>
          <p:nvPr/>
        </p:nvGrpSpPr>
        <p:grpSpPr>
          <a:xfrm>
            <a:off x="6553200" y="838200"/>
            <a:ext cx="5077295" cy="719273"/>
            <a:chOff x="-4598847" y="178390"/>
            <a:chExt cx="14737595" cy="1078910"/>
          </a:xfrm>
          <a:solidFill>
            <a:schemeClr val="accent5">
              <a:lumMod val="75000"/>
            </a:schemeClr>
          </a:solidFill>
        </p:grpSpPr>
        <p:sp>
          <p:nvSpPr>
            <p:cNvPr id="4" name="Rectangle 3">
              <a:extLst>
                <a:ext uri="{FF2B5EF4-FFF2-40B4-BE49-F238E27FC236}">
                  <a16:creationId xmlns:a16="http://schemas.microsoft.com/office/drawing/2014/main" id="{37BF44AD-BF49-DBD7-3042-D7D135BA8209}"/>
                </a:ext>
              </a:extLst>
            </p:cNvPr>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800">
                <a:solidFill>
                  <a:prstClr val="white"/>
                </a:solidFill>
              </a:endParaRPr>
            </a:p>
          </p:txBody>
        </p:sp>
        <p:sp>
          <p:nvSpPr>
            <p:cNvPr id="5" name="Rectangle 4">
              <a:extLst>
                <a:ext uri="{FF2B5EF4-FFF2-40B4-BE49-F238E27FC236}">
                  <a16:creationId xmlns:a16="http://schemas.microsoft.com/office/drawing/2014/main" id="{A2D8BD95-DDB6-E06A-1CF9-A4AABEA01E04}"/>
                </a:ext>
              </a:extLst>
            </p:cNvPr>
            <p:cNvSpPr/>
            <p:nvPr/>
          </p:nvSpPr>
          <p:spPr>
            <a:xfrm>
              <a:off x="-3714123" y="178390"/>
              <a:ext cx="13289760" cy="104028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533"/>
                </a:spcAft>
              </a:pPr>
              <a:r>
                <a:rPr lang="en-US" sz="3000" b="1" dirty="0">
                  <a:solidFill>
                    <a:prstClr val="white"/>
                  </a:solidFill>
                  <a:latin typeface="UTM Avo" panose="02040603050506020204" pitchFamily="18" charset="0"/>
                  <a:ea typeface="Times New Roman" panose="02020603050405020304" pitchFamily="18" charset="0"/>
                  <a:cs typeface="Arial" panose="020B0604020202020204" pitchFamily="34" charset="0"/>
                </a:rPr>
                <a:t>BÀI TẬP TRẮC NGHIỆM</a:t>
              </a:r>
              <a:endParaRPr lang="en-US" sz="3000" dirty="0">
                <a:solidFill>
                  <a:prstClr val="white"/>
                </a:solidFill>
                <a:latin typeface="UTM Avo" panose="02040603050506020204" pitchFamily="18" charset="0"/>
                <a:ea typeface="Calibri" panose="020F0502020204030204" pitchFamily="34" charset="0"/>
                <a:cs typeface="Arial" panose="020B0604020202020204" pitchFamily="34" charset="0"/>
              </a:endParaRPr>
            </a:p>
          </p:txBody>
        </p:sp>
      </p:grpSp>
      <p:sp>
        <p:nvSpPr>
          <p:cNvPr id="10" name="Rectangle 9"/>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solidFill>
                <a:prstClr val="black"/>
              </a:solidFill>
              <a:latin typeface="UTM Avo" panose="02040603050506020204" pitchFamily="18" charset="0"/>
            </a:endParaRPr>
          </a:p>
        </p:txBody>
      </p:sp>
      <p:sp>
        <p:nvSpPr>
          <p:cNvPr id="9" name="Rounded Rectangle 8"/>
          <p:cNvSpPr/>
          <p:nvPr/>
        </p:nvSpPr>
        <p:spPr>
          <a:xfrm>
            <a:off x="1295400" y="4419600"/>
            <a:ext cx="914400" cy="6096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5519021"/>
            <a:ext cx="1168400" cy="85585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6895" y="1752147"/>
                <a:ext cx="11023600" cy="4616648"/>
              </a:xfrm>
              <a:prstGeom prst="rect">
                <a:avLst/>
              </a:prstGeom>
            </p:spPr>
            <p:txBody>
              <a:bodyPr wrap="square">
                <a:spAutoFit/>
              </a:bodyPr>
              <a:lstStyle/>
              <a:p>
                <a:pPr algn="just">
                  <a:lnSpc>
                    <a:spcPct val="150000"/>
                  </a:lnSpc>
                </a:pPr>
                <a:r>
                  <a:rPr lang="en-US" sz="2800" b="1" dirty="0" err="1">
                    <a:solidFill>
                      <a:schemeClr val="tx1"/>
                    </a:solidFill>
                    <a:latin typeface="UTM Avo" panose="02040603050506020204"/>
                    <a:ea typeface="Times New Roman" panose="02020603050405020304" pitchFamily="18" charset="0"/>
                  </a:rPr>
                  <a:t>Câu</a:t>
                </a:r>
                <a:r>
                  <a:rPr lang="en-US" sz="2800" b="1" dirty="0">
                    <a:solidFill>
                      <a:schemeClr val="tx1"/>
                    </a:solidFill>
                    <a:latin typeface="UTM Avo" panose="02040603050506020204"/>
                    <a:ea typeface="Times New Roman" panose="02020603050405020304" pitchFamily="18" charset="0"/>
                  </a:rPr>
                  <a:t> 5. </a:t>
                </a:r>
                <a:r>
                  <a:rPr lang="en-US" sz="2800" dirty="0" err="1">
                    <a:latin typeface="UTM Avo" panose="02040603050506020204"/>
                  </a:rPr>
                  <a:t>Gieo</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đồng</a:t>
                </a:r>
                <a:r>
                  <a:rPr lang="en-US" sz="2800" dirty="0">
                    <a:latin typeface="UTM Avo" panose="02040603050506020204"/>
                  </a:rPr>
                  <a:t> </a:t>
                </a:r>
                <a:r>
                  <a:rPr lang="en-US" sz="2800" dirty="0" err="1">
                    <a:latin typeface="UTM Avo" panose="02040603050506020204"/>
                  </a:rPr>
                  <a:t>tiền</a:t>
                </a:r>
                <a:r>
                  <a:rPr lang="en-US" sz="2800" dirty="0">
                    <a:latin typeface="UTM Avo" panose="02040603050506020204"/>
                  </a:rPr>
                  <a:t> </a:t>
                </a:r>
                <a:r>
                  <a:rPr lang="en-US" sz="2800" dirty="0" err="1">
                    <a:latin typeface="UTM Avo" panose="02040603050506020204"/>
                  </a:rPr>
                  <a:t>và</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con </a:t>
                </a:r>
                <a:r>
                  <a:rPr lang="en-US" sz="2800" dirty="0" err="1">
                    <a:latin typeface="UTM Avo" panose="02040603050506020204"/>
                  </a:rPr>
                  <a:t>xúc</a:t>
                </a:r>
                <a:r>
                  <a:rPr lang="en-US" sz="2800" dirty="0">
                    <a:latin typeface="UTM Avo" panose="02040603050506020204"/>
                  </a:rPr>
                  <a:t> </a:t>
                </a:r>
                <a:r>
                  <a:rPr lang="en-US" sz="2800" dirty="0" err="1">
                    <a:latin typeface="UTM Avo" panose="02040603050506020204"/>
                  </a:rPr>
                  <a:t>xắc</a:t>
                </a:r>
                <a:r>
                  <a:rPr lang="en-US" sz="2800" dirty="0">
                    <a:latin typeface="UTM Avo" panose="02040603050506020204"/>
                  </a:rPr>
                  <a:t>. </a:t>
                </a:r>
                <a:r>
                  <a:rPr lang="en-US" sz="2800" dirty="0" err="1">
                    <a:latin typeface="UTM Avo" panose="02040603050506020204"/>
                  </a:rPr>
                  <a:t>Số</a:t>
                </a:r>
                <a:r>
                  <a:rPr lang="en-US" sz="2800" dirty="0">
                    <a:latin typeface="UTM Avo" panose="02040603050506020204"/>
                  </a:rPr>
                  <a:t> </a:t>
                </a:r>
                <a:r>
                  <a:rPr lang="en-US" sz="2800" dirty="0" err="1">
                    <a:latin typeface="UTM Avo" panose="02040603050506020204"/>
                  </a:rPr>
                  <a:t>phần</a:t>
                </a:r>
                <a:r>
                  <a:rPr lang="en-US" sz="2800" dirty="0">
                    <a:latin typeface="UTM Avo" panose="02040603050506020204"/>
                  </a:rPr>
                  <a:t> </a:t>
                </a:r>
                <a:r>
                  <a:rPr lang="en-US" sz="2800" dirty="0" err="1">
                    <a:latin typeface="UTM Avo" panose="02040603050506020204"/>
                  </a:rPr>
                  <a:t>tử</a:t>
                </a:r>
                <a:r>
                  <a:rPr lang="en-US" sz="2800" dirty="0">
                    <a:latin typeface="UTM Avo" panose="02040603050506020204"/>
                  </a:rPr>
                  <a:t> </a:t>
                </a:r>
                <a:r>
                  <a:rPr lang="en-US" sz="2800" dirty="0" err="1">
                    <a:latin typeface="UTM Avo" panose="02040603050506020204"/>
                  </a:rPr>
                  <a:t>của</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gian</a:t>
                </a:r>
                <a:r>
                  <a:rPr lang="en-US" sz="2800" dirty="0">
                    <a:latin typeface="UTM Avo" panose="02040603050506020204"/>
                  </a:rPr>
                  <a:t> </a:t>
                </a:r>
                <a:r>
                  <a:rPr lang="en-US" sz="2800" dirty="0" err="1">
                    <a:latin typeface="UTM Avo" panose="02040603050506020204"/>
                  </a:rPr>
                  <a:t>mẫu</a:t>
                </a:r>
                <a:r>
                  <a:rPr lang="en-US" sz="2800" dirty="0">
                    <a:latin typeface="UTM Avo" panose="02040603050506020204"/>
                  </a:rPr>
                  <a:t> </a:t>
                </a:r>
                <a:r>
                  <a:rPr lang="en-US" sz="2800" dirty="0" err="1">
                    <a:latin typeface="UTM Avo" panose="02040603050506020204"/>
                  </a:rPr>
                  <a:t>là</a:t>
                </a:r>
                <a:r>
                  <a:rPr lang="en-US" sz="2800" dirty="0">
                    <a:latin typeface="UTM Avo" panose="02040603050506020204"/>
                  </a:rPr>
                  <a:t>:</a:t>
                </a:r>
              </a:p>
              <a:p>
                <a:pPr algn="just">
                  <a:lnSpc>
                    <a:spcPct val="150000"/>
                  </a:lnSpc>
                </a:pPr>
                <a:endParaRPr lang="en-US" sz="2800" dirty="0">
                  <a:solidFill>
                    <a:schemeClr val="tx1"/>
                  </a:solidFill>
                  <a:latin typeface="UTM Avo" panose="02040603050506020204"/>
                  <a:ea typeface="Times New Roman" panose="02020603050405020304" pitchFamily="18" charset="0"/>
                </a:endParaRPr>
              </a:p>
              <a:p>
                <a:pPr algn="just">
                  <a:lnSpc>
                    <a:spcPct val="150000"/>
                  </a:lnSpc>
                </a:pPr>
                <a:r>
                  <a:rPr lang="en-US" sz="2800" dirty="0">
                    <a:solidFill>
                      <a:schemeClr val="tx1"/>
                    </a:solidFill>
                    <a:latin typeface="UTM Avo" panose="02040603050506020204"/>
                    <a:ea typeface="Times New Roman" panose="02020603050405020304" pitchFamily="18" charset="0"/>
                  </a:rPr>
                  <a:t>	A. </a:t>
                </a:r>
                <a14:m>
                  <m:oMath xmlns:m="http://schemas.openxmlformats.org/officeDocument/2006/math">
                    <m:r>
                      <a:rPr lang="en-US" sz="2800" b="0" i="1" dirty="0" smtClean="0">
                        <a:solidFill>
                          <a:schemeClr val="tx1"/>
                        </a:solidFill>
                        <a:latin typeface="Cambria Math" panose="02040503050406030204" pitchFamily="18" charset="0"/>
                        <a:ea typeface="Times New Roman" panose="02020603050405020304" pitchFamily="18" charset="0"/>
                      </a:rPr>
                      <m:t>24</m:t>
                    </m:r>
                  </m:oMath>
                </a14:m>
                <a:endParaRPr lang="en-US" sz="2800" b="0" dirty="0">
                  <a:solidFill>
                    <a:schemeClr val="tx1"/>
                  </a:solidFill>
                  <a:latin typeface="UTM Avo" panose="02040603050506020204"/>
                  <a:ea typeface="Times New Roman" panose="02020603050405020304" pitchFamily="18" charset="0"/>
                </a:endParaRPr>
              </a:p>
              <a:p>
                <a:pPr algn="just">
                  <a:lnSpc>
                    <a:spcPct val="150000"/>
                  </a:lnSpc>
                </a:pPr>
                <a:r>
                  <a:rPr lang="en-US" sz="2800" dirty="0">
                    <a:solidFill>
                      <a:schemeClr val="tx1"/>
                    </a:solidFill>
                    <a:latin typeface="UTM Avo" panose="02040603050506020204"/>
                    <a:ea typeface="Times New Roman" panose="02020603050405020304" pitchFamily="18" charset="0"/>
                  </a:rPr>
                  <a:t>	B. </a:t>
                </a:r>
                <a14:m>
                  <m:oMath xmlns:m="http://schemas.openxmlformats.org/officeDocument/2006/math">
                    <m:r>
                      <a:rPr lang="en-US" sz="2800" b="0" i="1" dirty="0" smtClean="0">
                        <a:solidFill>
                          <a:schemeClr val="tx1"/>
                        </a:solidFill>
                        <a:latin typeface="Cambria Math" panose="02040503050406030204" pitchFamily="18" charset="0"/>
                        <a:ea typeface="Times New Roman" panose="02020603050405020304" pitchFamily="18" charset="0"/>
                      </a:rPr>
                      <m:t>12</m:t>
                    </m:r>
                  </m:oMath>
                </a14:m>
                <a:endParaRPr lang="en-US" sz="2800" b="0" dirty="0">
                  <a:solidFill>
                    <a:schemeClr val="tx1"/>
                  </a:solidFill>
                  <a:latin typeface="UTM Avo" panose="02040603050506020204"/>
                  <a:ea typeface="Times New Roman" panose="02020603050405020304" pitchFamily="18" charset="0"/>
                </a:endParaRPr>
              </a:p>
              <a:p>
                <a:pPr algn="just">
                  <a:lnSpc>
                    <a:spcPct val="150000"/>
                  </a:lnSpc>
                </a:pPr>
                <a:r>
                  <a:rPr lang="en-US" sz="2800" dirty="0">
                    <a:solidFill>
                      <a:schemeClr val="tx1"/>
                    </a:solidFill>
                    <a:latin typeface="UTM Avo" panose="02040603050506020204"/>
                    <a:ea typeface="Times New Roman" panose="02020603050405020304" pitchFamily="18" charset="0"/>
                  </a:rPr>
                  <a:t>	C. </a:t>
                </a:r>
                <a14:m>
                  <m:oMath xmlns:m="http://schemas.openxmlformats.org/officeDocument/2006/math">
                    <m:r>
                      <a:rPr lang="en-US" sz="2800" b="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6</m:t>
                    </m:r>
                  </m:oMath>
                </a14:m>
                <a:endParaRPr lang="en-US" sz="2800" b="0" dirty="0">
                  <a:solidFill>
                    <a:schemeClr val="tx1"/>
                  </a:solidFill>
                  <a:latin typeface="UTM Avo" panose="02040603050506020204"/>
                  <a:ea typeface="Times New Roman" panose="02020603050405020304" pitchFamily="18" charset="0"/>
                  <a:cs typeface="Arial" panose="020B0604020202020204" pitchFamily="34" charset="0"/>
                </a:endParaRPr>
              </a:p>
              <a:p>
                <a:pPr algn="just">
                  <a:lnSpc>
                    <a:spcPct val="150000"/>
                  </a:lnSpc>
                </a:pPr>
                <a:r>
                  <a:rPr lang="en-US" sz="2800" dirty="0">
                    <a:solidFill>
                      <a:schemeClr val="tx1"/>
                    </a:solidFill>
                    <a:latin typeface="UTM Avo" panose="02040603050506020204"/>
                    <a:ea typeface="Times New Roman" panose="02020603050405020304" pitchFamily="18" charset="0"/>
                  </a:rPr>
                  <a:t>	D. </a:t>
                </a:r>
                <a14:m>
                  <m:oMath xmlns:m="http://schemas.openxmlformats.org/officeDocument/2006/math">
                    <m:r>
                      <m:rPr>
                        <m:nor/>
                      </m:rPr>
                      <a:rPr lang="en-US" sz="2800" b="0" i="0" dirty="0" smtClean="0">
                        <a:solidFill>
                          <a:schemeClr val="tx1"/>
                        </a:solidFill>
                        <a:latin typeface="UTM Avo" panose="02040603050506020204"/>
                        <a:ea typeface="Times New Roman" panose="02020603050405020304" pitchFamily="18" charset="0"/>
                      </a:rPr>
                      <m:t>8</m:t>
                    </m:r>
                  </m:oMath>
                </a14:m>
                <a:endParaRPr lang="en-US" sz="2800" dirty="0">
                  <a:solidFill>
                    <a:schemeClr val="tx1"/>
                  </a:solidFill>
                  <a:latin typeface="UTM Avo" panose="02040603050506020204"/>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6895" y="1752147"/>
                <a:ext cx="11023600" cy="4616648"/>
              </a:xfrm>
              <a:prstGeom prst="rect">
                <a:avLst/>
              </a:prstGeom>
              <a:blipFill>
                <a:blip r:embed="rId6"/>
                <a:stretch>
                  <a:fillRect l="-1162" r="-1106" b="-92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5A0A7335-ACE9-4618-A211-847A1792D157}"/>
              </a:ext>
            </a:extLst>
          </p:cNvPr>
          <p:cNvGrpSpPr/>
          <p:nvPr/>
        </p:nvGrpSpPr>
        <p:grpSpPr>
          <a:xfrm>
            <a:off x="6553200" y="838200"/>
            <a:ext cx="5077295" cy="719273"/>
            <a:chOff x="-4598847" y="178390"/>
            <a:chExt cx="14737595" cy="1078910"/>
          </a:xfrm>
          <a:solidFill>
            <a:schemeClr val="accent5">
              <a:lumMod val="75000"/>
            </a:schemeClr>
          </a:solidFill>
        </p:grpSpPr>
        <p:sp>
          <p:nvSpPr>
            <p:cNvPr id="3" name="Rectangle 2">
              <a:extLst>
                <a:ext uri="{FF2B5EF4-FFF2-40B4-BE49-F238E27FC236}">
                  <a16:creationId xmlns:a16="http://schemas.microsoft.com/office/drawing/2014/main" id="{A2D36F83-74CD-D391-C465-127414820BF2}"/>
                </a:ext>
              </a:extLst>
            </p:cNvPr>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800">
                <a:solidFill>
                  <a:prstClr val="white"/>
                </a:solidFill>
              </a:endParaRPr>
            </a:p>
          </p:txBody>
        </p:sp>
        <p:sp>
          <p:nvSpPr>
            <p:cNvPr id="5" name="Rectangle 4">
              <a:extLst>
                <a:ext uri="{FF2B5EF4-FFF2-40B4-BE49-F238E27FC236}">
                  <a16:creationId xmlns:a16="http://schemas.microsoft.com/office/drawing/2014/main" id="{29DA54F5-AF3A-977D-AC17-9610A0A53B17}"/>
                </a:ext>
              </a:extLst>
            </p:cNvPr>
            <p:cNvSpPr/>
            <p:nvPr/>
          </p:nvSpPr>
          <p:spPr>
            <a:xfrm>
              <a:off x="-3714123" y="178390"/>
              <a:ext cx="13289760" cy="104028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533"/>
                </a:spcAft>
              </a:pPr>
              <a:r>
                <a:rPr lang="en-US" sz="3000" b="1" dirty="0">
                  <a:solidFill>
                    <a:prstClr val="white"/>
                  </a:solidFill>
                  <a:latin typeface="UTM Avo" panose="02040603050506020204" pitchFamily="18" charset="0"/>
                  <a:ea typeface="Times New Roman" panose="02020603050405020304" pitchFamily="18" charset="0"/>
                  <a:cs typeface="Arial" panose="020B0604020202020204" pitchFamily="34" charset="0"/>
                </a:rPr>
                <a:t>BÀI TẬP TRẮC NGHIỆM</a:t>
              </a:r>
              <a:endParaRPr lang="en-US" sz="3000" dirty="0">
                <a:solidFill>
                  <a:prstClr val="white"/>
                </a:solidFill>
                <a:latin typeface="UTM Avo" panose="02040603050506020204" pitchFamily="18" charset="0"/>
                <a:ea typeface="Calibri" panose="020F0502020204030204" pitchFamily="34" charset="0"/>
                <a:cs typeface="Arial" panose="020B0604020202020204" pitchFamily="34" charset="0"/>
              </a:endParaRPr>
            </a:p>
          </p:txBody>
        </p:sp>
      </p:grpSp>
      <p:sp>
        <p:nvSpPr>
          <p:cNvPr id="10" name="Rectangle 9"/>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4" name="Picture 3">
            <a:extLst>
              <a:ext uri="{FF2B5EF4-FFF2-40B4-BE49-F238E27FC236}">
                <a16:creationId xmlns:a16="http://schemas.microsoft.com/office/drawing/2014/main" id="{7CD3DB3C-FC7B-4079-BC77-99FC2F657080}"/>
              </a:ext>
            </a:extLst>
          </p:cNvPr>
          <p:cNvPicPr>
            <a:picLocks noChangeAspect="1"/>
          </p:cNvPicPr>
          <p:nvPr/>
        </p:nvPicPr>
        <p:blipFill>
          <a:blip r:embed="rId3"/>
          <a:stretch>
            <a:fillRect/>
          </a:stretch>
        </p:blipFill>
        <p:spPr>
          <a:xfrm>
            <a:off x="816593" y="987030"/>
            <a:ext cx="942975" cy="523875"/>
          </a:xfrm>
          <a:prstGeom prst="rect">
            <a:avLst/>
          </a:prstGeom>
        </p:spPr>
      </p:pic>
      <p:sp>
        <p:nvSpPr>
          <p:cNvPr id="7" name="Rectangle 6">
            <a:extLst>
              <a:ext uri="{FF2B5EF4-FFF2-40B4-BE49-F238E27FC236}">
                <a16:creationId xmlns:a16="http://schemas.microsoft.com/office/drawing/2014/main" id="{444EEEC6-D078-400C-8B6D-46A744B36298}"/>
              </a:ext>
            </a:extLst>
          </p:cNvPr>
          <p:cNvSpPr/>
          <p:nvPr/>
        </p:nvSpPr>
        <p:spPr>
          <a:xfrm>
            <a:off x="1487389" y="138184"/>
            <a:ext cx="9344913" cy="710707"/>
          </a:xfrm>
          <a:prstGeom prst="rect">
            <a:avLst/>
          </a:prstGeom>
        </p:spPr>
        <p:txBody>
          <a:bodyPr wrap="square">
            <a:spAutoFit/>
          </a:bodyPr>
          <a:lstStyle/>
          <a:p>
            <a:pPr algn="ctr">
              <a:lnSpc>
                <a:spcPct val="115000"/>
              </a:lnSpc>
            </a:pPr>
            <a:r>
              <a:rPr lang="vi-VN"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FF0000"/>
                </a:solidFill>
              </a:rPr>
              <a:t>PHÉP THỬ NGẪU NHIÊN VÀ KHÔNG GIAN MẪU. XÁC SUẤT CỦA BIẾN CỐ</a:t>
            </a:r>
          </a:p>
          <a:p>
            <a:pPr>
              <a:lnSpc>
                <a:spcPct val="115000"/>
              </a:lnSpc>
            </a:pPr>
            <a:r>
              <a:rPr lang="en-US" sz="1800" b="1" dirty="0">
                <a:solidFill>
                  <a:srgbClr val="FF0000"/>
                </a:solidFill>
              </a:rPr>
              <a:t>II. XÁC SUẤT CỦA BIẾN CỐ</a:t>
            </a:r>
          </a:p>
        </p:txBody>
      </p:sp>
      <p:sp>
        <p:nvSpPr>
          <p:cNvPr id="8" name="Rectangle: Rounded Corners 7">
            <a:extLst>
              <a:ext uri="{FF2B5EF4-FFF2-40B4-BE49-F238E27FC236}">
                <a16:creationId xmlns:a16="http://schemas.microsoft.com/office/drawing/2014/main" id="{588600E4-E71A-4F25-8585-CF51883662B2}"/>
              </a:ext>
            </a:extLst>
          </p:cNvPr>
          <p:cNvSpPr/>
          <p:nvPr/>
        </p:nvSpPr>
        <p:spPr>
          <a:xfrm>
            <a:off x="687218" y="988160"/>
            <a:ext cx="10817564" cy="1264460"/>
          </a:xfrm>
          <a:prstGeom prst="roundRect">
            <a:avLst/>
          </a:prstGeom>
          <a:noFill/>
          <a:ln w="444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Hình</a:t>
            </a:r>
            <a:r>
              <a:rPr lang="en-US" sz="2400" dirty="0">
                <a:solidFill>
                  <a:srgbClr val="000099"/>
                </a:solidFill>
                <a:latin typeface="Times New Roman" panose="02020603050405020304" pitchFamily="18" charset="0"/>
                <a:cs typeface="Times New Roman" panose="02020603050405020304" pitchFamily="18" charset="0"/>
              </a:rPr>
              <a:t> 25 </a:t>
            </a:r>
            <a:r>
              <a:rPr lang="en-US" sz="2400" dirty="0" err="1">
                <a:solidFill>
                  <a:srgbClr val="000099"/>
                </a:solidFill>
                <a:latin typeface="Times New Roman" panose="02020603050405020304" pitchFamily="18" charset="0"/>
                <a:cs typeface="Times New Roman" panose="02020603050405020304" pitchFamily="18" charset="0"/>
              </a:rPr>
              <a:t>mô</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đĩa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tròn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bằng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bìa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chia </a:t>
            </a:r>
            <a:r>
              <a:rPr lang="en-US" sz="2400" dirty="0" err="1">
                <a:solidFill>
                  <a:srgbClr val="000099"/>
                </a:solidFill>
                <a:latin typeface="Times New Roman" panose="02020603050405020304" pitchFamily="18" charset="0"/>
                <a:cs typeface="Times New Roman" panose="02020603050405020304" pitchFamily="18" charset="0"/>
              </a:rPr>
              <a:t>thành</a:t>
            </a:r>
            <a:r>
              <a:rPr lang="en-US" sz="2400" dirty="0">
                <a:solidFill>
                  <a:srgbClr val="000099"/>
                </a:solidFill>
                <a:latin typeface="Times New Roman" panose="02020603050405020304" pitchFamily="18" charset="0"/>
                <a:cs typeface="Times New Roman" panose="02020603050405020304" pitchFamily="18" charset="0"/>
              </a:rPr>
              <a:t> 12 </a:t>
            </a:r>
            <a:r>
              <a:rPr lang="en-US" sz="2400" dirty="0" err="1">
                <a:solidFill>
                  <a:srgbClr val="000099"/>
                </a:solidFill>
                <a:latin typeface="Times New Roman" panose="02020603050405020304" pitchFamily="18" charset="0"/>
                <a:cs typeface="Times New Roman" panose="02020603050405020304" pitchFamily="18" charset="0"/>
              </a:rPr>
              <a:t>phần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bằng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nhau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ghi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1, 2, 3, …, 12; </a:t>
            </a:r>
            <a:r>
              <a:rPr lang="en-US" sz="2400" dirty="0" err="1">
                <a:solidFill>
                  <a:srgbClr val="000099"/>
                </a:solidFill>
                <a:latin typeface="Times New Roman" panose="02020603050405020304" pitchFamily="18" charset="0"/>
                <a:cs typeface="Times New Roman" panose="02020603050405020304" pitchFamily="18" charset="0"/>
              </a:rPr>
              <a:t>chiếc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kim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gắn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cố</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định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trục</a:t>
            </a:r>
            <a:r>
              <a:rPr lang="en-US" sz="2400" dirty="0">
                <a:solidFill>
                  <a:srgbClr val="000099"/>
                </a:solidFill>
                <a:latin typeface="Times New Roman" panose="02020603050405020304" pitchFamily="18" charset="0"/>
                <a:cs typeface="Times New Roman" panose="02020603050405020304" pitchFamily="18" charset="0"/>
              </a:rPr>
              <a:t> quay ở </a:t>
            </a:r>
            <a:r>
              <a:rPr lang="en-US" sz="2400" dirty="0" err="1">
                <a:solidFill>
                  <a:srgbClr val="000099"/>
                </a:solidFill>
                <a:latin typeface="Times New Roman" panose="02020603050405020304" pitchFamily="18" charset="0"/>
                <a:cs typeface="Times New Roman" panose="02020603050405020304" pitchFamily="18" charset="0"/>
              </a:rPr>
              <a:t>tâm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đĩa</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9" name="Rectangle 2">
            <a:extLst>
              <a:ext uri="{FF2B5EF4-FFF2-40B4-BE49-F238E27FC236}">
                <a16:creationId xmlns:a16="http://schemas.microsoft.com/office/drawing/2014/main" id="{358633D3-F496-41FF-B7ED-484B02F162D1}"/>
              </a:ext>
            </a:extLst>
          </p:cNvPr>
          <p:cNvSpPr>
            <a:spLocks noChangeArrowheads="1"/>
          </p:cNvSpPr>
          <p:nvPr/>
        </p:nvSpPr>
        <p:spPr bwMode="auto">
          <a:xfrm>
            <a:off x="2225172" y="41535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FE5C8483-84F4-416B-A964-FAE6142B9F32}"/>
              </a:ext>
            </a:extLst>
          </p:cNvPr>
          <p:cNvSpPr txBox="1"/>
          <p:nvPr/>
        </p:nvSpPr>
        <p:spPr>
          <a:xfrm>
            <a:off x="1862200" y="5962699"/>
            <a:ext cx="1255362" cy="461665"/>
          </a:xfrm>
          <a:prstGeom prst="rect">
            <a:avLst/>
          </a:prstGeom>
          <a:noFill/>
        </p:spPr>
        <p:txBody>
          <a:bodyPr wrap="square" rtlCol="0">
            <a:spAutoFit/>
          </a:bodyPr>
          <a:lstStyle/>
          <a:p>
            <a:r>
              <a:rPr lang="en-US" sz="2400" i="1" dirty="0" err="1">
                <a:solidFill>
                  <a:srgbClr val="002060"/>
                </a:solidFill>
                <a:latin typeface="Times New Roman" panose="02020603050405020304" pitchFamily="18" charset="0"/>
                <a:cs typeface="Times New Roman" panose="02020603050405020304" pitchFamily="18" charset="0"/>
              </a:rPr>
              <a:t>Hình</a:t>
            </a:r>
            <a:r>
              <a:rPr lang="en-US" sz="2400" i="1" dirty="0">
                <a:solidFill>
                  <a:srgbClr val="002060"/>
                </a:solidFill>
                <a:latin typeface="Times New Roman" panose="02020603050405020304" pitchFamily="18" charset="0"/>
                <a:cs typeface="Times New Roman" panose="02020603050405020304" pitchFamily="18" charset="0"/>
              </a:rPr>
              <a:t> 25</a:t>
            </a:r>
          </a:p>
        </p:txBody>
      </p:sp>
      <p:graphicFrame>
        <p:nvGraphicFramePr>
          <p:cNvPr id="11" name="Object 10">
            <a:extLst>
              <a:ext uri="{FF2B5EF4-FFF2-40B4-BE49-F238E27FC236}">
                <a16:creationId xmlns:a16="http://schemas.microsoft.com/office/drawing/2014/main" id="{D4AC5232-3BBE-4587-8371-C549DE437D7E}"/>
              </a:ext>
            </a:extLst>
          </p:cNvPr>
          <p:cNvGraphicFramePr>
            <a:graphicFrameLocks noChangeAspect="1"/>
          </p:cNvGraphicFramePr>
          <p:nvPr/>
        </p:nvGraphicFramePr>
        <p:xfrm>
          <a:off x="596423" y="2458500"/>
          <a:ext cx="3714698" cy="3504199"/>
        </p:xfrm>
        <a:graphic>
          <a:graphicData uri="http://schemas.openxmlformats.org/presentationml/2006/ole">
            <mc:AlternateContent xmlns:mc="http://schemas.openxmlformats.org/markup-compatibility/2006">
              <mc:Choice xmlns:v="urn:schemas-microsoft-com:vml" Requires="v">
                <p:oleObj name="Bitmap Image" r:id="rId4" imgW="2857680" imgH="2695680" progId="Paint.Picture">
                  <p:embed/>
                </p:oleObj>
              </mc:Choice>
              <mc:Fallback>
                <p:oleObj name="Bitmap Image" r:id="rId4" imgW="2857680" imgH="2695680" progId="Paint.Picture">
                  <p:embed/>
                  <p:pic>
                    <p:nvPicPr>
                      <p:cNvPr id="11" name="Object 10">
                        <a:extLst>
                          <a:ext uri="{FF2B5EF4-FFF2-40B4-BE49-F238E27FC236}">
                            <a16:creationId xmlns:a16="http://schemas.microsoft.com/office/drawing/2014/main" id="{D4AC5232-3BBE-4587-8371-C549DE437D7E}"/>
                          </a:ext>
                        </a:extLst>
                      </p:cNvPr>
                      <p:cNvPicPr/>
                      <p:nvPr/>
                    </p:nvPicPr>
                    <p:blipFill>
                      <a:blip r:embed="rId5"/>
                      <a:stretch>
                        <a:fillRect/>
                      </a:stretch>
                    </p:blipFill>
                    <p:spPr>
                      <a:xfrm>
                        <a:off x="596423" y="2458500"/>
                        <a:ext cx="3714698" cy="3504199"/>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FEFB0C4-03EA-4B60-8D9D-18D7148A80DC}"/>
              </a:ext>
            </a:extLst>
          </p:cNvPr>
          <p:cNvSpPr txBox="1"/>
          <p:nvPr/>
        </p:nvSpPr>
        <p:spPr>
          <a:xfrm>
            <a:off x="2597394" y="2628992"/>
            <a:ext cx="490907" cy="461665"/>
          </a:xfrm>
          <a:prstGeom prst="rect">
            <a:avLst/>
          </a:prstGeom>
          <a:noFill/>
        </p:spPr>
        <p:txBody>
          <a:bodyPr wrap="square" rtlCol="0">
            <a:spAutoFit/>
          </a:bodyPr>
          <a:lstStyle/>
          <a:p>
            <a:r>
              <a:rPr lang="en-US" sz="2400" dirty="0"/>
              <a:t>1</a:t>
            </a:r>
          </a:p>
        </p:txBody>
      </p:sp>
      <p:sp>
        <p:nvSpPr>
          <p:cNvPr id="20" name="TextBox 19">
            <a:extLst>
              <a:ext uri="{FF2B5EF4-FFF2-40B4-BE49-F238E27FC236}">
                <a16:creationId xmlns:a16="http://schemas.microsoft.com/office/drawing/2014/main" id="{B806BE20-FDBB-44C9-9995-A71A195FCF01}"/>
              </a:ext>
            </a:extLst>
          </p:cNvPr>
          <p:cNvSpPr txBox="1"/>
          <p:nvPr/>
        </p:nvSpPr>
        <p:spPr>
          <a:xfrm>
            <a:off x="3208803" y="3027290"/>
            <a:ext cx="490907" cy="461665"/>
          </a:xfrm>
          <a:prstGeom prst="rect">
            <a:avLst/>
          </a:prstGeom>
          <a:noFill/>
        </p:spPr>
        <p:txBody>
          <a:bodyPr wrap="square" rtlCol="0">
            <a:spAutoFit/>
          </a:bodyPr>
          <a:lstStyle/>
          <a:p>
            <a:r>
              <a:rPr lang="en-US" sz="2400" dirty="0"/>
              <a:t>2</a:t>
            </a:r>
          </a:p>
        </p:txBody>
      </p:sp>
      <p:sp>
        <p:nvSpPr>
          <p:cNvPr id="21" name="TextBox 20">
            <a:extLst>
              <a:ext uri="{FF2B5EF4-FFF2-40B4-BE49-F238E27FC236}">
                <a16:creationId xmlns:a16="http://schemas.microsoft.com/office/drawing/2014/main" id="{53407675-E5AB-4F01-AF6D-4526728581D5}"/>
              </a:ext>
            </a:extLst>
          </p:cNvPr>
          <p:cNvSpPr txBox="1"/>
          <p:nvPr/>
        </p:nvSpPr>
        <p:spPr>
          <a:xfrm>
            <a:off x="3624918" y="3618704"/>
            <a:ext cx="490907" cy="461665"/>
          </a:xfrm>
          <a:prstGeom prst="rect">
            <a:avLst/>
          </a:prstGeom>
          <a:noFill/>
        </p:spPr>
        <p:txBody>
          <a:bodyPr wrap="square" rtlCol="0">
            <a:spAutoFit/>
          </a:bodyPr>
          <a:lstStyle/>
          <a:p>
            <a:r>
              <a:rPr lang="en-US" sz="2400" dirty="0"/>
              <a:t>3</a:t>
            </a:r>
          </a:p>
        </p:txBody>
      </p:sp>
      <p:sp>
        <p:nvSpPr>
          <p:cNvPr id="22" name="TextBox 21">
            <a:extLst>
              <a:ext uri="{FF2B5EF4-FFF2-40B4-BE49-F238E27FC236}">
                <a16:creationId xmlns:a16="http://schemas.microsoft.com/office/drawing/2014/main" id="{AAAB911B-141E-4B0A-93EB-C3F87D9FE22D}"/>
              </a:ext>
            </a:extLst>
          </p:cNvPr>
          <p:cNvSpPr txBox="1"/>
          <p:nvPr/>
        </p:nvSpPr>
        <p:spPr>
          <a:xfrm>
            <a:off x="3624918" y="4374339"/>
            <a:ext cx="490907" cy="461665"/>
          </a:xfrm>
          <a:prstGeom prst="rect">
            <a:avLst/>
          </a:prstGeom>
          <a:noFill/>
        </p:spPr>
        <p:txBody>
          <a:bodyPr wrap="square" rtlCol="0">
            <a:spAutoFit/>
          </a:bodyPr>
          <a:lstStyle/>
          <a:p>
            <a:r>
              <a:rPr lang="en-US" sz="2400" dirty="0"/>
              <a:t>4</a:t>
            </a:r>
          </a:p>
        </p:txBody>
      </p:sp>
      <p:sp>
        <p:nvSpPr>
          <p:cNvPr id="23" name="TextBox 22">
            <a:extLst>
              <a:ext uri="{FF2B5EF4-FFF2-40B4-BE49-F238E27FC236}">
                <a16:creationId xmlns:a16="http://schemas.microsoft.com/office/drawing/2014/main" id="{D8473F66-C3C5-4EB4-9EAB-518C9EC2DCB7}"/>
              </a:ext>
            </a:extLst>
          </p:cNvPr>
          <p:cNvSpPr txBox="1"/>
          <p:nvPr/>
        </p:nvSpPr>
        <p:spPr>
          <a:xfrm>
            <a:off x="3271249" y="4943128"/>
            <a:ext cx="490907" cy="461665"/>
          </a:xfrm>
          <a:prstGeom prst="rect">
            <a:avLst/>
          </a:prstGeom>
          <a:noFill/>
        </p:spPr>
        <p:txBody>
          <a:bodyPr wrap="square" rtlCol="0">
            <a:spAutoFit/>
          </a:bodyPr>
          <a:lstStyle/>
          <a:p>
            <a:r>
              <a:rPr lang="en-US" sz="2400" dirty="0"/>
              <a:t>5</a:t>
            </a:r>
          </a:p>
        </p:txBody>
      </p:sp>
      <p:sp>
        <p:nvSpPr>
          <p:cNvPr id="24" name="TextBox 23">
            <a:extLst>
              <a:ext uri="{FF2B5EF4-FFF2-40B4-BE49-F238E27FC236}">
                <a16:creationId xmlns:a16="http://schemas.microsoft.com/office/drawing/2014/main" id="{CA003338-AE4A-4CF7-8520-A8CB9FF43A01}"/>
              </a:ext>
            </a:extLst>
          </p:cNvPr>
          <p:cNvSpPr txBox="1"/>
          <p:nvPr/>
        </p:nvSpPr>
        <p:spPr>
          <a:xfrm>
            <a:off x="2597394" y="5351225"/>
            <a:ext cx="490907" cy="461665"/>
          </a:xfrm>
          <a:prstGeom prst="rect">
            <a:avLst/>
          </a:prstGeom>
          <a:noFill/>
        </p:spPr>
        <p:txBody>
          <a:bodyPr wrap="square" rtlCol="0">
            <a:spAutoFit/>
          </a:bodyPr>
          <a:lstStyle/>
          <a:p>
            <a:r>
              <a:rPr lang="en-US" sz="2400" dirty="0"/>
              <a:t>6</a:t>
            </a:r>
          </a:p>
        </p:txBody>
      </p:sp>
      <p:sp>
        <p:nvSpPr>
          <p:cNvPr id="25" name="TextBox 24">
            <a:extLst>
              <a:ext uri="{FF2B5EF4-FFF2-40B4-BE49-F238E27FC236}">
                <a16:creationId xmlns:a16="http://schemas.microsoft.com/office/drawing/2014/main" id="{DAD849D2-61A0-4C7F-ADB0-538FBE06BF79}"/>
              </a:ext>
            </a:extLst>
          </p:cNvPr>
          <p:cNvSpPr txBox="1"/>
          <p:nvPr/>
        </p:nvSpPr>
        <p:spPr>
          <a:xfrm>
            <a:off x="1923539" y="5280242"/>
            <a:ext cx="490907" cy="461665"/>
          </a:xfrm>
          <a:prstGeom prst="rect">
            <a:avLst/>
          </a:prstGeom>
          <a:noFill/>
        </p:spPr>
        <p:txBody>
          <a:bodyPr wrap="square" rtlCol="0">
            <a:spAutoFit/>
          </a:bodyPr>
          <a:lstStyle/>
          <a:p>
            <a:r>
              <a:rPr lang="en-US" sz="2400" dirty="0">
                <a:solidFill>
                  <a:schemeClr val="bg1"/>
                </a:solidFill>
              </a:rPr>
              <a:t>7</a:t>
            </a:r>
          </a:p>
        </p:txBody>
      </p:sp>
      <p:sp>
        <p:nvSpPr>
          <p:cNvPr id="26" name="TextBox 25">
            <a:extLst>
              <a:ext uri="{FF2B5EF4-FFF2-40B4-BE49-F238E27FC236}">
                <a16:creationId xmlns:a16="http://schemas.microsoft.com/office/drawing/2014/main" id="{5A975F07-E932-4FEC-BE89-9629C286E1C6}"/>
              </a:ext>
            </a:extLst>
          </p:cNvPr>
          <p:cNvSpPr txBox="1"/>
          <p:nvPr/>
        </p:nvSpPr>
        <p:spPr>
          <a:xfrm>
            <a:off x="1241936" y="4983629"/>
            <a:ext cx="490907" cy="461665"/>
          </a:xfrm>
          <a:prstGeom prst="rect">
            <a:avLst/>
          </a:prstGeom>
          <a:noFill/>
        </p:spPr>
        <p:txBody>
          <a:bodyPr wrap="square" rtlCol="0">
            <a:spAutoFit/>
          </a:bodyPr>
          <a:lstStyle/>
          <a:p>
            <a:r>
              <a:rPr lang="en-US" sz="2400" dirty="0">
                <a:solidFill>
                  <a:schemeClr val="bg1"/>
                </a:solidFill>
              </a:rPr>
              <a:t>8</a:t>
            </a:r>
          </a:p>
        </p:txBody>
      </p:sp>
      <p:sp>
        <p:nvSpPr>
          <p:cNvPr id="27" name="TextBox 26">
            <a:extLst>
              <a:ext uri="{FF2B5EF4-FFF2-40B4-BE49-F238E27FC236}">
                <a16:creationId xmlns:a16="http://schemas.microsoft.com/office/drawing/2014/main" id="{FF17F0AD-57C9-41AD-A859-3A58A8291F6E}"/>
              </a:ext>
            </a:extLst>
          </p:cNvPr>
          <p:cNvSpPr txBox="1"/>
          <p:nvPr/>
        </p:nvSpPr>
        <p:spPr>
          <a:xfrm>
            <a:off x="879132" y="4374338"/>
            <a:ext cx="490907" cy="461665"/>
          </a:xfrm>
          <a:prstGeom prst="rect">
            <a:avLst/>
          </a:prstGeom>
          <a:noFill/>
        </p:spPr>
        <p:txBody>
          <a:bodyPr wrap="square" rtlCol="0">
            <a:spAutoFit/>
          </a:bodyPr>
          <a:lstStyle/>
          <a:p>
            <a:r>
              <a:rPr lang="en-US" sz="2400" dirty="0">
                <a:solidFill>
                  <a:schemeClr val="bg1"/>
                </a:solidFill>
              </a:rPr>
              <a:t>9</a:t>
            </a:r>
          </a:p>
        </p:txBody>
      </p:sp>
      <p:sp>
        <p:nvSpPr>
          <p:cNvPr id="28" name="TextBox 27">
            <a:extLst>
              <a:ext uri="{FF2B5EF4-FFF2-40B4-BE49-F238E27FC236}">
                <a16:creationId xmlns:a16="http://schemas.microsoft.com/office/drawing/2014/main" id="{6EBD127F-6F46-4654-8019-F9C0AD8DCEE4}"/>
              </a:ext>
            </a:extLst>
          </p:cNvPr>
          <p:cNvSpPr txBox="1"/>
          <p:nvPr/>
        </p:nvSpPr>
        <p:spPr>
          <a:xfrm>
            <a:off x="879131" y="3626100"/>
            <a:ext cx="608706" cy="461665"/>
          </a:xfrm>
          <a:prstGeom prst="rect">
            <a:avLst/>
          </a:prstGeom>
          <a:noFill/>
        </p:spPr>
        <p:txBody>
          <a:bodyPr wrap="square" rtlCol="0">
            <a:spAutoFit/>
          </a:bodyPr>
          <a:lstStyle/>
          <a:p>
            <a:r>
              <a:rPr lang="en-US" sz="2400" dirty="0">
                <a:solidFill>
                  <a:schemeClr val="bg1"/>
                </a:solidFill>
              </a:rPr>
              <a:t>10</a:t>
            </a:r>
          </a:p>
        </p:txBody>
      </p:sp>
      <p:sp>
        <p:nvSpPr>
          <p:cNvPr id="29" name="TextBox 28">
            <a:extLst>
              <a:ext uri="{FF2B5EF4-FFF2-40B4-BE49-F238E27FC236}">
                <a16:creationId xmlns:a16="http://schemas.microsoft.com/office/drawing/2014/main" id="{D77B941B-F63B-422E-BFA3-DB6113395388}"/>
              </a:ext>
            </a:extLst>
          </p:cNvPr>
          <p:cNvSpPr txBox="1"/>
          <p:nvPr/>
        </p:nvSpPr>
        <p:spPr>
          <a:xfrm>
            <a:off x="1183036" y="3001067"/>
            <a:ext cx="608706" cy="461665"/>
          </a:xfrm>
          <a:prstGeom prst="rect">
            <a:avLst/>
          </a:prstGeom>
          <a:noFill/>
        </p:spPr>
        <p:txBody>
          <a:bodyPr wrap="square" rtlCol="0">
            <a:spAutoFit/>
          </a:bodyPr>
          <a:lstStyle/>
          <a:p>
            <a:r>
              <a:rPr lang="en-US" sz="2400" dirty="0">
                <a:solidFill>
                  <a:schemeClr val="bg1"/>
                </a:solidFill>
              </a:rPr>
              <a:t>11</a:t>
            </a:r>
          </a:p>
        </p:txBody>
      </p:sp>
      <p:sp>
        <p:nvSpPr>
          <p:cNvPr id="30" name="TextBox 29">
            <a:extLst>
              <a:ext uri="{FF2B5EF4-FFF2-40B4-BE49-F238E27FC236}">
                <a16:creationId xmlns:a16="http://schemas.microsoft.com/office/drawing/2014/main" id="{9A5AE46B-B5E5-4079-8621-E22D654DCB94}"/>
              </a:ext>
            </a:extLst>
          </p:cNvPr>
          <p:cNvSpPr txBox="1"/>
          <p:nvPr/>
        </p:nvSpPr>
        <p:spPr>
          <a:xfrm>
            <a:off x="1825834" y="2651530"/>
            <a:ext cx="608706" cy="461665"/>
          </a:xfrm>
          <a:prstGeom prst="rect">
            <a:avLst/>
          </a:prstGeom>
          <a:noFill/>
        </p:spPr>
        <p:txBody>
          <a:bodyPr wrap="square" rtlCol="0">
            <a:spAutoFit/>
          </a:bodyPr>
          <a:lstStyle/>
          <a:p>
            <a:r>
              <a:rPr lang="en-US" sz="2400" dirty="0">
                <a:solidFill>
                  <a:schemeClr val="bg1"/>
                </a:solidFill>
              </a:rPr>
              <a:t>12</a:t>
            </a:r>
          </a:p>
        </p:txBody>
      </p:sp>
      <p:sp>
        <p:nvSpPr>
          <p:cNvPr id="16" name="Arrow: Right 15">
            <a:extLst>
              <a:ext uri="{FF2B5EF4-FFF2-40B4-BE49-F238E27FC236}">
                <a16:creationId xmlns:a16="http://schemas.microsoft.com/office/drawing/2014/main" id="{D2988D9F-533C-4BE6-8859-B11776A04733}"/>
              </a:ext>
            </a:extLst>
          </p:cNvPr>
          <p:cNvSpPr/>
          <p:nvPr/>
        </p:nvSpPr>
        <p:spPr>
          <a:xfrm rot="18556528">
            <a:off x="2220360" y="3706767"/>
            <a:ext cx="1150591" cy="12648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54D27A-ECE3-4C1C-A8A7-3736EB3BA5C4}"/>
                  </a:ext>
                </a:extLst>
              </p:cNvPr>
              <p:cNvSpPr txBox="1"/>
              <p:nvPr/>
            </p:nvSpPr>
            <p:spPr>
              <a:xfrm>
                <a:off x="4897734" y="2996512"/>
                <a:ext cx="6483331" cy="523220"/>
              </a:xfrm>
              <a:prstGeom prst="rect">
                <a:avLst/>
              </a:prstGeom>
              <a:noFill/>
            </p:spPr>
            <p:txBody>
              <a:bodyPr wrap="square" rtlCol="0">
                <a:spAutoFit/>
              </a:bodyPr>
              <a:lstStyle/>
              <a:p>
                <a:r>
                  <a:rPr lang="en-US" sz="2800" dirty="0"/>
                  <a:t>a) </a:t>
                </a:r>
                <a14:m>
                  <m:oMath xmlns:m="http://schemas.openxmlformats.org/officeDocument/2006/math">
                    <m:r>
                      <m:rPr>
                        <m:sty m:val="p"/>
                      </m:rPr>
                      <a:rPr lang="el-GR" sz="2800" i="1" smtClean="0">
                        <a:latin typeface="Cambria Math" panose="02040503050406030204" pitchFamily="18" charset="0"/>
                        <a:ea typeface="Cambria Math" panose="02040503050406030204" pitchFamily="18" charset="0"/>
                      </a:rPr>
                      <m:t>Ω</m:t>
                    </m:r>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1;2;3;4;5;6;7;8;9;10;11;12</m:t>
                        </m:r>
                      </m:e>
                    </m:d>
                  </m:oMath>
                </a14:m>
                <a:endParaRPr lang="en-US" sz="2800" dirty="0"/>
              </a:p>
            </p:txBody>
          </p:sp>
        </mc:Choice>
        <mc:Fallback xmlns="">
          <p:sp>
            <p:nvSpPr>
              <p:cNvPr id="37" name="TextBox 36">
                <a:extLst>
                  <a:ext uri="{FF2B5EF4-FFF2-40B4-BE49-F238E27FC236}">
                    <a16:creationId xmlns:a16="http://schemas.microsoft.com/office/drawing/2014/main" id="{3054D27A-ECE3-4C1C-A8A7-3736EB3BA5C4}"/>
                  </a:ext>
                </a:extLst>
              </p:cNvPr>
              <p:cNvSpPr txBox="1">
                <a:spLocks noRot="1" noChangeAspect="1" noMove="1" noResize="1" noEditPoints="1" noAdjustHandles="1" noChangeArrowheads="1" noChangeShapeType="1" noTextEdit="1"/>
              </p:cNvSpPr>
              <p:nvPr/>
            </p:nvSpPr>
            <p:spPr>
              <a:xfrm>
                <a:off x="4897734" y="2996512"/>
                <a:ext cx="6483331" cy="523220"/>
              </a:xfrm>
              <a:prstGeom prst="rect">
                <a:avLst/>
              </a:prstGeom>
              <a:blipFill>
                <a:blip r:embed="rId7"/>
                <a:stretch>
                  <a:fillRect l="-1880"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040B909-EA62-4C27-9669-5D4607401A79}"/>
                  </a:ext>
                </a:extLst>
              </p:cNvPr>
              <p:cNvSpPr txBox="1"/>
              <p:nvPr/>
            </p:nvSpPr>
            <p:spPr>
              <a:xfrm>
                <a:off x="4897734" y="3770009"/>
                <a:ext cx="6483331" cy="523220"/>
              </a:xfrm>
              <a:prstGeom prst="rect">
                <a:avLst/>
              </a:prstGeom>
              <a:noFill/>
            </p:spPr>
            <p:txBody>
              <a:bodyPr wrap="square" rtlCol="0">
                <a:spAutoFit/>
              </a:bodyPr>
              <a:lstStyle/>
              <a:p>
                <a:r>
                  <a:rPr lang="en-US" sz="2800" dirty="0"/>
                  <a:t>b) </a:t>
                </a:r>
                <a14:m>
                  <m:oMath xmlns:m="http://schemas.openxmlformats.org/officeDocument/2006/math">
                    <m:r>
                      <m:rPr>
                        <m:sty m:val="p"/>
                      </m:rPr>
                      <a:rPr lang="en-US" sz="2800" b="0" i="0" smtClean="0">
                        <a:latin typeface="Cambria Math" panose="02040503050406030204" pitchFamily="18" charset="0"/>
                        <a:ea typeface="Cambria Math" panose="02040503050406030204" pitchFamily="18" charset="0"/>
                      </a:rPr>
                      <m:t>A</m:t>
                    </m:r>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3;6;9;12</m:t>
                        </m:r>
                      </m:e>
                    </m:d>
                  </m:oMath>
                </a14:m>
                <a:endParaRPr lang="en-US" sz="2800" dirty="0"/>
              </a:p>
            </p:txBody>
          </p:sp>
        </mc:Choice>
        <mc:Fallback xmlns="">
          <p:sp>
            <p:nvSpPr>
              <p:cNvPr id="43" name="TextBox 42">
                <a:extLst>
                  <a:ext uri="{FF2B5EF4-FFF2-40B4-BE49-F238E27FC236}">
                    <a16:creationId xmlns:a16="http://schemas.microsoft.com/office/drawing/2014/main" id="{4040B909-EA62-4C27-9669-5D4607401A79}"/>
                  </a:ext>
                </a:extLst>
              </p:cNvPr>
              <p:cNvSpPr txBox="1">
                <a:spLocks noRot="1" noChangeAspect="1" noMove="1" noResize="1" noEditPoints="1" noAdjustHandles="1" noChangeArrowheads="1" noChangeShapeType="1" noTextEdit="1"/>
              </p:cNvSpPr>
              <p:nvPr/>
            </p:nvSpPr>
            <p:spPr>
              <a:xfrm>
                <a:off x="4897734" y="3770009"/>
                <a:ext cx="6483331" cy="523220"/>
              </a:xfrm>
              <a:prstGeom prst="rect">
                <a:avLst/>
              </a:prstGeom>
              <a:blipFill>
                <a:blip r:embed="rId8"/>
                <a:stretch>
                  <a:fillRect l="-188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FF5B681-4635-4583-8235-92B9E9249934}"/>
                  </a:ext>
                </a:extLst>
              </p:cNvPr>
              <p:cNvSpPr txBox="1"/>
              <p:nvPr/>
            </p:nvSpPr>
            <p:spPr>
              <a:xfrm>
                <a:off x="4901747" y="4605170"/>
                <a:ext cx="6483331" cy="699807"/>
              </a:xfrm>
              <a:prstGeom prst="rect">
                <a:avLst/>
              </a:prstGeom>
              <a:noFill/>
            </p:spPr>
            <p:txBody>
              <a:bodyPr wrap="square" rtlCol="0">
                <a:spAutoFit/>
              </a:bodyPr>
              <a:lstStyle/>
              <a:p>
                <a:r>
                  <a:rPr lang="en-US" sz="2800" dirty="0"/>
                  <a:t>c)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m:t>
                        </m:r>
                      </m:num>
                      <m:den>
                        <m:r>
                          <a:rPr lang="en-US" sz="2800" b="0" i="1" smtClean="0">
                            <a:latin typeface="Cambria Math" panose="02040503050406030204" pitchFamily="18" charset="0"/>
                          </a:rPr>
                          <m:t>12</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3</m:t>
                        </m:r>
                      </m:den>
                    </m:f>
                  </m:oMath>
                </a14:m>
                <a:endParaRPr lang="en-US" sz="2800" dirty="0"/>
              </a:p>
            </p:txBody>
          </p:sp>
        </mc:Choice>
        <mc:Fallback xmlns="">
          <p:sp>
            <p:nvSpPr>
              <p:cNvPr id="44" name="TextBox 43">
                <a:extLst>
                  <a:ext uri="{FF2B5EF4-FFF2-40B4-BE49-F238E27FC236}">
                    <a16:creationId xmlns:a16="http://schemas.microsoft.com/office/drawing/2014/main" id="{7FF5B681-4635-4583-8235-92B9E9249934}"/>
                  </a:ext>
                </a:extLst>
              </p:cNvPr>
              <p:cNvSpPr txBox="1">
                <a:spLocks noRot="1" noChangeAspect="1" noMove="1" noResize="1" noEditPoints="1" noAdjustHandles="1" noChangeArrowheads="1" noChangeShapeType="1" noTextEdit="1"/>
              </p:cNvSpPr>
              <p:nvPr/>
            </p:nvSpPr>
            <p:spPr>
              <a:xfrm>
                <a:off x="4901747" y="4605170"/>
                <a:ext cx="6483331" cy="699807"/>
              </a:xfrm>
              <a:prstGeom prst="rect">
                <a:avLst/>
              </a:prstGeom>
              <a:blipFill>
                <a:blip r:embed="rId9"/>
                <a:stretch>
                  <a:fillRect l="-1880" b="-9565"/>
                </a:stretch>
              </a:blipFill>
            </p:spPr>
            <p:txBody>
              <a:bodyPr/>
              <a:lstStyle/>
              <a:p>
                <a:r>
                  <a:rPr lang="en-US">
                    <a:noFill/>
                  </a:rPr>
                  <a:t> </a:t>
                </a:r>
              </a:p>
            </p:txBody>
          </p:sp>
        </mc:Fallback>
      </mc:AlternateContent>
    </p:spTree>
    <p:extLst>
      <p:ext uri="{BB962C8B-B14F-4D97-AF65-F5344CB8AC3E}">
        <p14:creationId xmlns:p14="http://schemas.microsoft.com/office/powerpoint/2010/main" val="31038586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D39-3D68-4390-A81F-8881FD120E44}"/>
              </a:ext>
            </a:extLst>
          </p:cNvPr>
          <p:cNvSpPr>
            <a:spLocks noGrp="1"/>
          </p:cNvSpPr>
          <p:nvPr>
            <p:ph type="title"/>
          </p:nvPr>
        </p:nvSpPr>
        <p:spPr>
          <a:xfrm>
            <a:off x="1714501" y="1814719"/>
            <a:ext cx="9568542" cy="3228561"/>
          </a:xfrm>
        </p:spPr>
        <p:txBody>
          <a:bodyPr/>
          <a:lstStyle/>
          <a:p>
            <a:pPr algn="l"/>
            <a:r>
              <a:rPr lang="en-US" sz="2800" b="0" dirty="0" err="1">
                <a:solidFill>
                  <a:srgbClr val="2F2FAC"/>
                </a:solidFill>
                <a:latin typeface="Times New Roman" panose="02020603050405020304" pitchFamily="18" charset="0"/>
                <a:cs typeface="Times New Roman" panose="02020603050405020304" pitchFamily="18" charset="0"/>
              </a:rPr>
              <a:t>Giả</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thiết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rằng</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các</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kết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quả</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của</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một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phép</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thử</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là</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đồng</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khả</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năng</a:t>
            </a:r>
            <a:r>
              <a:rPr lang="en-US" sz="2800" b="0" dirty="0">
                <a:solidFill>
                  <a:srgbClr val="2F2FAC"/>
                </a:solidFill>
                <a:latin typeface="Times New Roman" panose="02020603050405020304" pitchFamily="18" charset="0"/>
                <a:cs typeface="Times New Roman" panose="02020603050405020304" pitchFamily="18" charset="0"/>
              </a:rPr>
              <a:t>.</a:t>
            </a:r>
            <a:br>
              <a:rPr lang="en-US" sz="2800" b="0" dirty="0">
                <a:solidFill>
                  <a:srgbClr val="2F2FAC"/>
                </a:solidFill>
                <a:latin typeface="Times New Roman" panose="02020603050405020304" pitchFamily="18" charset="0"/>
                <a:cs typeface="Times New Roman" panose="02020603050405020304" pitchFamily="18" charset="0"/>
              </a:rPr>
            </a:br>
            <a:r>
              <a:rPr lang="en-US" sz="2800" b="0" dirty="0" err="1">
                <a:solidFill>
                  <a:srgbClr val="2F2FAC"/>
                </a:solidFill>
                <a:latin typeface="Times New Roman" panose="02020603050405020304" pitchFamily="18" charset="0"/>
                <a:cs typeface="Times New Roman" panose="02020603050405020304" pitchFamily="18" charset="0"/>
              </a:rPr>
              <a:t>Khi</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đó</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xác</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suất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của</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biến</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cố</a:t>
            </a:r>
            <a:r>
              <a:rPr lang="en-US" sz="2800" b="0" dirty="0">
                <a:solidFill>
                  <a:srgbClr val="2F2FAC"/>
                </a:solidFill>
                <a:latin typeface="Times New Roman" panose="02020603050405020304" pitchFamily="18" charset="0"/>
                <a:cs typeface="Times New Roman" panose="02020603050405020304" pitchFamily="18" charset="0"/>
              </a:rPr>
              <a:t> A, </a:t>
            </a:r>
            <a:r>
              <a:rPr lang="en-US" sz="2800" b="0" dirty="0" err="1">
                <a:solidFill>
                  <a:srgbClr val="2F2FAC"/>
                </a:solidFill>
                <a:latin typeface="Times New Roman" panose="02020603050405020304" pitchFamily="18" charset="0"/>
                <a:cs typeface="Times New Roman" panose="02020603050405020304" pitchFamily="18" charset="0"/>
              </a:rPr>
              <a:t>kí</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hiệu</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là</a:t>
            </a:r>
            <a:r>
              <a:rPr lang="en-US" sz="2800" b="0" dirty="0">
                <a:solidFill>
                  <a:srgbClr val="2F2FAC"/>
                </a:solidFill>
                <a:latin typeface="Times New Roman" panose="02020603050405020304" pitchFamily="18" charset="0"/>
                <a:cs typeface="Times New Roman" panose="02020603050405020304" pitchFamily="18" charset="0"/>
              </a:rPr>
              <a:t> P(A), </a:t>
            </a:r>
            <a:r>
              <a:rPr lang="en-US" sz="2800" b="0" dirty="0" err="1">
                <a:solidFill>
                  <a:srgbClr val="2F2FAC"/>
                </a:solidFill>
                <a:latin typeface="Times New Roman" panose="02020603050405020304" pitchFamily="18" charset="0"/>
                <a:cs typeface="Times New Roman" panose="02020603050405020304" pitchFamily="18" charset="0"/>
              </a:rPr>
              <a:t>bằng</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tỉ</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số</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giữa</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số</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kết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quả</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thuận</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lợi</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cho</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biến</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cố</a:t>
            </a:r>
            <a:r>
              <a:rPr lang="en-US" sz="2800" b="0" dirty="0">
                <a:solidFill>
                  <a:srgbClr val="2F2FAC"/>
                </a:solidFill>
                <a:latin typeface="Times New Roman" panose="02020603050405020304" pitchFamily="18" charset="0"/>
                <a:cs typeface="Times New Roman" panose="02020603050405020304" pitchFamily="18" charset="0"/>
              </a:rPr>
              <a:t> A </a:t>
            </a:r>
            <a:r>
              <a:rPr lang="en-US" sz="2800" b="0" dirty="0" err="1">
                <a:solidFill>
                  <a:srgbClr val="2F2FAC"/>
                </a:solidFill>
                <a:latin typeface="Times New Roman" panose="02020603050405020304" pitchFamily="18" charset="0"/>
                <a:cs typeface="Times New Roman" panose="02020603050405020304" pitchFamily="18" charset="0"/>
              </a:rPr>
              <a:t>và</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tổng</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số</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kết</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quả</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có</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thể</a:t>
            </a:r>
            <a:r>
              <a:rPr lang="en-US" sz="2800" b="0" dirty="0">
                <a:solidFill>
                  <a:srgbClr val="2F2FAC"/>
                </a:solidFill>
                <a:latin typeface="Times New Roman" panose="02020603050405020304" pitchFamily="18" charset="0"/>
                <a:cs typeface="Times New Roman" panose="02020603050405020304" pitchFamily="18" charset="0"/>
              </a:rPr>
              <a:t> </a:t>
            </a:r>
            <a:r>
              <a:rPr lang="en-US" sz="2800" b="0" dirty="0" err="1">
                <a:solidFill>
                  <a:srgbClr val="2F2FAC"/>
                </a:solidFill>
                <a:latin typeface="Times New Roman" panose="02020603050405020304" pitchFamily="18" charset="0"/>
                <a:cs typeface="Times New Roman" panose="02020603050405020304" pitchFamily="18" charset="0"/>
              </a:rPr>
              <a:t>xảy</a:t>
            </a:r>
            <a:r>
              <a:rPr lang="en-US" sz="2800" b="0" dirty="0">
                <a:solidFill>
                  <a:srgbClr val="2F2FAC"/>
                </a:solidFill>
                <a:latin typeface="Times New Roman" panose="02020603050405020304" pitchFamily="18" charset="0"/>
                <a:cs typeface="Times New Roman" panose="02020603050405020304" pitchFamily="18" charset="0"/>
              </a:rPr>
              <a:t> ra.</a:t>
            </a:r>
            <a:br>
              <a:rPr lang="en-US" sz="2800" b="0" dirty="0">
                <a:solidFill>
                  <a:srgbClr val="2F2FAC"/>
                </a:solidFill>
                <a:latin typeface="Times New Roman" panose="02020603050405020304" pitchFamily="18" charset="0"/>
                <a:cs typeface="Times New Roman" panose="02020603050405020304" pitchFamily="18" charset="0"/>
              </a:rPr>
            </a:br>
            <a:r>
              <a:rPr lang="en-US" sz="2800" dirty="0">
                <a:solidFill>
                  <a:srgbClr val="2F2FAC"/>
                </a:solidFill>
                <a:latin typeface="Times New Roman" panose="02020603050405020304" pitchFamily="18" charset="0"/>
                <a:cs typeface="Times New Roman" panose="02020603050405020304" pitchFamily="18" charset="0"/>
              </a:rPr>
              <a:t>              </a:t>
            </a:r>
            <a:br>
              <a:rPr lang="en-US" sz="2800" dirty="0">
                <a:solidFill>
                  <a:srgbClr val="2F2FAC"/>
                </a:solidFill>
                <a:latin typeface="Times New Roman" panose="02020603050405020304" pitchFamily="18" charset="0"/>
                <a:cs typeface="Times New Roman" panose="02020603050405020304" pitchFamily="18" charset="0"/>
              </a:rPr>
            </a:b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Số</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kết</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quả</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thuận</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lợi</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cho</a:t>
            </a:r>
            <a:r>
              <a:rPr lang="en-US" sz="2800" dirty="0">
                <a:solidFill>
                  <a:srgbClr val="2F2FAC"/>
                </a:solidFill>
                <a:latin typeface="Times New Roman" panose="02020603050405020304" pitchFamily="18" charset="0"/>
                <a:cs typeface="Times New Roman" panose="02020603050405020304" pitchFamily="18" charset="0"/>
              </a:rPr>
              <a:t> A</a:t>
            </a:r>
            <a:br>
              <a:rPr lang="en-US" sz="2800" dirty="0">
                <a:solidFill>
                  <a:srgbClr val="2F2FAC"/>
                </a:solidFill>
                <a:latin typeface="Times New Roman" panose="02020603050405020304" pitchFamily="18" charset="0"/>
                <a:cs typeface="Times New Roman" panose="02020603050405020304" pitchFamily="18" charset="0"/>
              </a:rPr>
            </a:br>
            <a:r>
              <a:rPr lang="en-US" sz="2800" dirty="0">
                <a:solidFill>
                  <a:srgbClr val="2F2FAC"/>
                </a:solidFill>
                <a:latin typeface="Times New Roman" panose="02020603050405020304" pitchFamily="18" charset="0"/>
                <a:cs typeface="Times New Roman" panose="02020603050405020304" pitchFamily="18" charset="0"/>
              </a:rPr>
              <a:t>P(A) =</a:t>
            </a:r>
            <a:br>
              <a:rPr lang="en-US" sz="2800" dirty="0">
                <a:solidFill>
                  <a:srgbClr val="2F2FAC"/>
                </a:solidFill>
                <a:latin typeface="Times New Roman" panose="02020603050405020304" pitchFamily="18" charset="0"/>
                <a:cs typeface="Times New Roman" panose="02020603050405020304" pitchFamily="18" charset="0"/>
              </a:rPr>
            </a:b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Tổng</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số</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kết</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quả</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có</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thể</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xảy</a:t>
            </a:r>
            <a:r>
              <a:rPr lang="en-US" sz="2800" dirty="0">
                <a:solidFill>
                  <a:srgbClr val="2F2FAC"/>
                </a:solidFill>
                <a:latin typeface="Times New Roman" panose="02020603050405020304" pitchFamily="18" charset="0"/>
                <a:cs typeface="Times New Roman" panose="02020603050405020304" pitchFamily="18" charset="0"/>
              </a:rPr>
              <a:t> ra</a:t>
            </a:r>
          </a:p>
        </p:txBody>
      </p:sp>
      <p:sp>
        <p:nvSpPr>
          <p:cNvPr id="3" name="Title 2">
            <a:extLst>
              <a:ext uri="{FF2B5EF4-FFF2-40B4-BE49-F238E27FC236}">
                <a16:creationId xmlns:a16="http://schemas.microsoft.com/office/drawing/2014/main" id="{7ADFB02F-1790-4879-AC40-1FED8A6F584D}"/>
              </a:ext>
            </a:extLst>
          </p:cNvPr>
          <p:cNvSpPr>
            <a:spLocks noGrp="1"/>
          </p:cNvSpPr>
          <p:nvPr>
            <p:ph type="title" idx="2"/>
          </p:nvPr>
        </p:nvSpPr>
        <p:spPr>
          <a:xfrm>
            <a:off x="4371517" y="248371"/>
            <a:ext cx="3685000" cy="1221200"/>
          </a:xfrm>
        </p:spPr>
        <p:txBody>
          <a:bodyPr/>
          <a:lstStyle/>
          <a:p>
            <a:r>
              <a:rPr lang="en-US" dirty="0" err="1"/>
              <a:t>Kết</a:t>
            </a:r>
            <a:r>
              <a:rPr lang="en-US" dirty="0"/>
              <a:t> </a:t>
            </a:r>
            <a:r>
              <a:rPr lang="en-US" dirty="0" err="1"/>
              <a:t>luận</a:t>
            </a:r>
            <a:endParaRPr lang="en-US" dirty="0"/>
          </a:p>
        </p:txBody>
      </p:sp>
      <p:cxnSp>
        <p:nvCxnSpPr>
          <p:cNvPr id="12" name="Straight Connector 11">
            <a:extLst>
              <a:ext uri="{FF2B5EF4-FFF2-40B4-BE49-F238E27FC236}">
                <a16:creationId xmlns:a16="http://schemas.microsoft.com/office/drawing/2014/main" id="{1D32ABB6-36FD-44AA-A6AD-B347BCDB15A8}"/>
              </a:ext>
            </a:extLst>
          </p:cNvPr>
          <p:cNvCxnSpPr>
            <a:cxnSpLocks/>
          </p:cNvCxnSpPr>
          <p:nvPr/>
        </p:nvCxnSpPr>
        <p:spPr>
          <a:xfrm>
            <a:off x="2906485" y="4343400"/>
            <a:ext cx="4506686" cy="0"/>
          </a:xfrm>
          <a:prstGeom prst="line">
            <a:avLst/>
          </a:prstGeom>
          <a:ln w="28575">
            <a:solidFill>
              <a:srgbClr val="2F2FA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4F38C8C-1B10-437A-A054-8C5AD0298ACE}"/>
              </a:ext>
            </a:extLst>
          </p:cNvPr>
          <p:cNvPicPr>
            <a:picLocks noChangeAspect="1"/>
          </p:cNvPicPr>
          <p:nvPr/>
        </p:nvPicPr>
        <p:blipFill>
          <a:blip r:embed="rId2"/>
          <a:stretch>
            <a:fillRect/>
          </a:stretch>
        </p:blipFill>
        <p:spPr>
          <a:xfrm>
            <a:off x="9771104" y="4343400"/>
            <a:ext cx="1511939" cy="1926503"/>
          </a:xfrm>
          <a:prstGeom prst="rect">
            <a:avLst/>
          </a:prstGeom>
        </p:spPr>
      </p:pic>
    </p:spTree>
    <p:extLst>
      <p:ext uri="{BB962C8B-B14F-4D97-AF65-F5344CB8AC3E}">
        <p14:creationId xmlns:p14="http://schemas.microsoft.com/office/powerpoint/2010/main" val="4183828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7" name="Rectangle 6">
            <a:extLst>
              <a:ext uri="{FF2B5EF4-FFF2-40B4-BE49-F238E27FC236}">
                <a16:creationId xmlns:a16="http://schemas.microsoft.com/office/drawing/2014/main" id="{444EEEC6-D078-400C-8B6D-46A744B36298}"/>
              </a:ext>
            </a:extLst>
          </p:cNvPr>
          <p:cNvSpPr/>
          <p:nvPr/>
        </p:nvSpPr>
        <p:spPr>
          <a:xfrm>
            <a:off x="1689316" y="558945"/>
            <a:ext cx="9344913" cy="385042"/>
          </a:xfrm>
          <a:prstGeom prst="rect">
            <a:avLst/>
          </a:prstGeom>
        </p:spPr>
        <p:txBody>
          <a:bodyPr wrap="square">
            <a:spAutoFit/>
          </a:bodyPr>
          <a:lstStyle/>
          <a:p>
            <a:pPr algn="ctr">
              <a:lnSpc>
                <a:spcPct val="115000"/>
              </a:lnSpc>
            </a:pP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0000"/>
                </a:solidFill>
              </a:rPr>
              <a:t>PHÉP THỬ NGẪU NHIÊN VÀ KHÔNG GIAN MẪU. XÁC SUẤT CỦA BIẾN CỐ</a:t>
            </a:r>
          </a:p>
        </p:txBody>
      </p:sp>
      <p:sp>
        <p:nvSpPr>
          <p:cNvPr id="8" name="Rectangle: Rounded Corners 7">
            <a:extLst>
              <a:ext uri="{FF2B5EF4-FFF2-40B4-BE49-F238E27FC236}">
                <a16:creationId xmlns:a16="http://schemas.microsoft.com/office/drawing/2014/main" id="{588600E4-E71A-4F25-8585-CF51883662B2}"/>
              </a:ext>
            </a:extLst>
          </p:cNvPr>
          <p:cNvSpPr/>
          <p:nvPr/>
        </p:nvSpPr>
        <p:spPr>
          <a:xfrm>
            <a:off x="723946" y="434598"/>
            <a:ext cx="10661737" cy="5988804"/>
          </a:xfrm>
          <a:prstGeom prst="roundRect">
            <a:avLst/>
          </a:prstGeom>
          <a:noFill/>
          <a:ln w="444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99"/>
                </a:solidFill>
                <a:latin typeface="Times New Roman" panose="02020603050405020304" pitchFamily="18" charset="0"/>
                <a:cs typeface="Times New Roman" panose="02020603050405020304" pitchFamily="18" charset="0"/>
              </a:rPr>
              <a:t> </a:t>
            </a: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endParaRPr lang="en-US" sz="2400" dirty="0">
              <a:solidFill>
                <a:srgbClr val="000099"/>
              </a:solidFill>
              <a:latin typeface="Times New Roman" panose="02020603050405020304" pitchFamily="18" charset="0"/>
              <a:cs typeface="Times New Roman" panose="02020603050405020304" pitchFamily="18" charset="0"/>
            </a:endParaRPr>
          </a:p>
          <a:p>
            <a:pPr algn="just"/>
            <a:r>
              <a:rPr lang="en-US" sz="2400" dirty="0">
                <a:solidFill>
                  <a:srgbClr val="000099"/>
                </a:solidFill>
                <a:latin typeface="Times New Roman" panose="02020603050405020304" pitchFamily="18" charset="0"/>
                <a:cs typeface="Times New Roman" panose="02020603050405020304" pitchFamily="18" charset="0"/>
              </a:rPr>
              <a:t> </a:t>
            </a:r>
          </a:p>
        </p:txBody>
      </p:sp>
      <p:sp>
        <p:nvSpPr>
          <p:cNvPr id="9" name="Rectangle 2">
            <a:extLst>
              <a:ext uri="{FF2B5EF4-FFF2-40B4-BE49-F238E27FC236}">
                <a16:creationId xmlns:a16="http://schemas.microsoft.com/office/drawing/2014/main" id="{358633D3-F496-41FF-B7ED-484B02F162D1}"/>
              </a:ext>
            </a:extLst>
          </p:cNvPr>
          <p:cNvSpPr>
            <a:spLocks noChangeArrowheads="1"/>
          </p:cNvSpPr>
          <p:nvPr/>
        </p:nvSpPr>
        <p:spPr bwMode="auto">
          <a:xfrm>
            <a:off x="2225172" y="41535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FE5C8483-84F4-416B-A964-FAE6142B9F32}"/>
              </a:ext>
            </a:extLst>
          </p:cNvPr>
          <p:cNvSpPr txBox="1"/>
          <p:nvPr/>
        </p:nvSpPr>
        <p:spPr>
          <a:xfrm>
            <a:off x="4919664" y="1031656"/>
            <a:ext cx="2352672"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VÍ DỤ BAN ĐẦU</a:t>
            </a:r>
          </a:p>
        </p:txBody>
      </p:sp>
      <p:sp>
        <p:nvSpPr>
          <p:cNvPr id="21" name="TextBox 20">
            <a:extLst>
              <a:ext uri="{FF2B5EF4-FFF2-40B4-BE49-F238E27FC236}">
                <a16:creationId xmlns:a16="http://schemas.microsoft.com/office/drawing/2014/main" id="{53407675-E5AB-4F01-AF6D-4526728581D5}"/>
              </a:ext>
            </a:extLst>
          </p:cNvPr>
          <p:cNvSpPr txBox="1"/>
          <p:nvPr/>
        </p:nvSpPr>
        <p:spPr>
          <a:xfrm>
            <a:off x="1979470" y="2105450"/>
            <a:ext cx="8337241" cy="830997"/>
          </a:xfrm>
          <a:prstGeom prst="rect">
            <a:avLst/>
          </a:prstGeom>
          <a:noFill/>
        </p:spPr>
        <p:txBody>
          <a:bodyPr wrap="square" rtlCol="0">
            <a:spAutoFit/>
          </a:bodyPr>
          <a:lstStyle/>
          <a:p>
            <a:pPr lvl="0" algn="just"/>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Không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gian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mẫu</a:t>
            </a:r>
            <a:r>
              <a:rPr lang="en-US" sz="2400" dirty="0">
                <a:solidFill>
                  <a:srgbClr val="000099"/>
                </a:solidFill>
                <a:latin typeface="Times New Roman" panose="02020603050405020304" pitchFamily="18" charset="0"/>
                <a:cs typeface="Times New Roman" panose="02020603050405020304" pitchFamily="18" charset="0"/>
              </a:rPr>
              <a:t>: </a:t>
            </a:r>
          </a:p>
          <a:p>
            <a:pPr lvl="0" algn="just"/>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phần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không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gian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mẫu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endParaRPr lang="en-US" sz="2400" dirty="0"/>
          </a:p>
        </p:txBody>
      </p:sp>
      <p:sp>
        <p:nvSpPr>
          <p:cNvPr id="22" name="TextBox 21">
            <a:extLst>
              <a:ext uri="{FF2B5EF4-FFF2-40B4-BE49-F238E27FC236}">
                <a16:creationId xmlns:a16="http://schemas.microsoft.com/office/drawing/2014/main" id="{AAAB911B-141E-4B0A-93EB-C3F87D9FE22D}"/>
              </a:ext>
            </a:extLst>
          </p:cNvPr>
          <p:cNvSpPr txBox="1"/>
          <p:nvPr/>
        </p:nvSpPr>
        <p:spPr>
          <a:xfrm>
            <a:off x="2139390" y="4059707"/>
            <a:ext cx="4513907" cy="461665"/>
          </a:xfrm>
          <a:prstGeom prst="rect">
            <a:avLst/>
          </a:prstGeom>
          <a:noFill/>
        </p:spPr>
        <p:txBody>
          <a:bodyPr wrap="square" rtlCol="0">
            <a:spAutoFit/>
          </a:bodyPr>
          <a:lstStyle/>
          <a:p>
            <a:r>
              <a:rPr lang="en-US" sz="2400" dirty="0" err="1">
                <a:solidFill>
                  <a:srgbClr val="4040B3"/>
                </a:solidFill>
                <a:latin typeface="Times New Roman" panose="02020603050405020304" pitchFamily="18" charset="0"/>
                <a:cs typeface="Times New Roman" panose="02020603050405020304" pitchFamily="18" charset="0"/>
              </a:rPr>
              <a:t>Số</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phần</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tử</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của</a:t>
            </a:r>
            <a:r>
              <a:rPr lang="en-US" sz="2400" dirty="0">
                <a:solidFill>
                  <a:srgbClr val="4040B3"/>
                </a:solidFill>
                <a:latin typeface="Times New Roman" panose="02020603050405020304" pitchFamily="18" charset="0"/>
                <a:cs typeface="Times New Roman" panose="02020603050405020304" pitchFamily="18" charset="0"/>
              </a:rPr>
              <a:t> A </a:t>
            </a:r>
            <a:r>
              <a:rPr lang="en-US" sz="2400" dirty="0" err="1">
                <a:solidFill>
                  <a:srgbClr val="4040B3"/>
                </a:solidFill>
                <a:latin typeface="Times New Roman" panose="02020603050405020304" pitchFamily="18" charset="0"/>
                <a:cs typeface="Times New Roman" panose="02020603050405020304" pitchFamily="18" charset="0"/>
              </a:rPr>
              <a:t>là</a:t>
            </a:r>
            <a:r>
              <a:rPr lang="en-US" sz="2400" dirty="0">
                <a:solidFill>
                  <a:srgbClr val="4040B3"/>
                </a:solidFill>
                <a:latin typeface="Times New Roman" panose="02020603050405020304" pitchFamily="18" charset="0"/>
                <a:cs typeface="Times New Roman" panose="02020603050405020304" pitchFamily="18" charset="0"/>
              </a:rPr>
              <a:t>: …. </a:t>
            </a:r>
          </a:p>
        </p:txBody>
      </p:sp>
      <p:sp>
        <p:nvSpPr>
          <p:cNvPr id="23" name="TextBox 22">
            <a:extLst>
              <a:ext uri="{FF2B5EF4-FFF2-40B4-BE49-F238E27FC236}">
                <a16:creationId xmlns:a16="http://schemas.microsoft.com/office/drawing/2014/main" id="{D8473F66-C3C5-4EB4-9EAB-518C9EC2DCB7}"/>
              </a:ext>
            </a:extLst>
          </p:cNvPr>
          <p:cNvSpPr txBox="1"/>
          <p:nvPr/>
        </p:nvSpPr>
        <p:spPr>
          <a:xfrm>
            <a:off x="1960844" y="2950084"/>
            <a:ext cx="6483331" cy="461665"/>
          </a:xfrm>
          <a:prstGeom prst="rect">
            <a:avLst/>
          </a:prstGeom>
          <a:noFill/>
        </p:spPr>
        <p:txBody>
          <a:bodyPr wrap="square" rtlCol="0">
            <a:spAutoFit/>
          </a:bodyPr>
          <a:lstStyle/>
          <a:p>
            <a:pPr lvl="0" algn="just"/>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Biến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cố</a:t>
            </a:r>
            <a:r>
              <a:rPr lang="en-US" sz="2400" dirty="0">
                <a:solidFill>
                  <a:srgbClr val="000099"/>
                </a:solidFill>
                <a:latin typeface="Times New Roman" panose="02020603050405020304" pitchFamily="18" charset="0"/>
                <a:cs typeface="Times New Roman" panose="02020603050405020304" pitchFamily="18" charset="0"/>
              </a:rPr>
              <a:t> A: “</a:t>
            </a:r>
            <a:r>
              <a:rPr lang="en-US" sz="2400" dirty="0" err="1">
                <a:solidFill>
                  <a:srgbClr val="000099"/>
                </a:solidFill>
                <a:latin typeface="Times New Roman" panose="02020603050405020304" pitchFamily="18" charset="0"/>
                <a:cs typeface="Times New Roman" panose="02020603050405020304" pitchFamily="18" charset="0"/>
              </a:rPr>
              <a:t>Chọn</a:t>
            </a:r>
            <a:r>
              <a:rPr lang="en-US" sz="2400" dirty="0">
                <a:solidFill>
                  <a:srgbClr val="000099"/>
                </a:solidFill>
                <a:latin typeface="Times New Roman" panose="02020603050405020304" pitchFamily="18" charset="0"/>
                <a:cs typeface="Times New Roman" panose="02020603050405020304" pitchFamily="18" charset="0"/>
              </a:rPr>
              <a:t> HS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chữ</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đầu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M”</a:t>
            </a:r>
          </a:p>
        </p:txBody>
      </p:sp>
      <p:sp>
        <p:nvSpPr>
          <p:cNvPr id="24" name="TextBox 23">
            <a:extLst>
              <a:ext uri="{FF2B5EF4-FFF2-40B4-BE49-F238E27FC236}">
                <a16:creationId xmlns:a16="http://schemas.microsoft.com/office/drawing/2014/main" id="{CA003338-AE4A-4CF7-8520-A8CB9FF43A01}"/>
              </a:ext>
            </a:extLst>
          </p:cNvPr>
          <p:cNvSpPr txBox="1"/>
          <p:nvPr/>
        </p:nvSpPr>
        <p:spPr>
          <a:xfrm>
            <a:off x="2104387" y="3537334"/>
            <a:ext cx="8514770" cy="461665"/>
          </a:xfrm>
          <a:prstGeom prst="rect">
            <a:avLst/>
          </a:prstGeom>
          <a:noFill/>
        </p:spPr>
        <p:txBody>
          <a:bodyPr wrap="square" rtlCol="0">
            <a:spAutoFit/>
          </a:bodyPr>
          <a:lstStyle/>
          <a:p>
            <a:r>
              <a:rPr lang="en-US" sz="2400" dirty="0" err="1">
                <a:solidFill>
                  <a:srgbClr val="2F2FAC"/>
                </a:solidFill>
                <a:latin typeface="Times New Roman" panose="02020603050405020304" pitchFamily="18" charset="0"/>
                <a:cs typeface="Times New Roman" panose="02020603050405020304" pitchFamily="18" charset="0"/>
              </a:rPr>
              <a:t>Tập</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hợp</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quả</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thuận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lợi</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của</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biến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cố</a:t>
            </a:r>
            <a:r>
              <a:rPr lang="en-US" sz="2400" dirty="0">
                <a:solidFill>
                  <a:srgbClr val="2F2FAC"/>
                </a:solidFill>
                <a:latin typeface="Times New Roman" panose="02020603050405020304" pitchFamily="18" charset="0"/>
                <a:cs typeface="Times New Roman" panose="02020603050405020304" pitchFamily="18" charset="0"/>
              </a:rPr>
              <a:t> A </a:t>
            </a:r>
            <a:r>
              <a:rPr lang="en-US" sz="2400" dirty="0" err="1">
                <a:solidFill>
                  <a:srgbClr val="2F2FAC"/>
                </a:solidFill>
                <a:latin typeface="Times New Roman" panose="02020603050405020304" pitchFamily="18" charset="0"/>
                <a:cs typeface="Times New Roman" panose="02020603050405020304" pitchFamily="18" charset="0"/>
              </a:rPr>
              <a:t>là</a:t>
            </a:r>
            <a:r>
              <a:rPr lang="en-US" sz="2400" dirty="0">
                <a:solidFill>
                  <a:srgbClr val="2F2FAC"/>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DAD849D2-61A0-4C7F-ADB0-538FBE06BF79}"/>
              </a:ext>
            </a:extLst>
          </p:cNvPr>
          <p:cNvSpPr txBox="1"/>
          <p:nvPr/>
        </p:nvSpPr>
        <p:spPr>
          <a:xfrm>
            <a:off x="1923539" y="5280242"/>
            <a:ext cx="490907" cy="461665"/>
          </a:xfrm>
          <a:prstGeom prst="rect">
            <a:avLst/>
          </a:prstGeom>
          <a:noFill/>
        </p:spPr>
        <p:txBody>
          <a:bodyPr wrap="square" rtlCol="0">
            <a:spAutoFit/>
          </a:bodyPr>
          <a:lstStyle/>
          <a:p>
            <a:r>
              <a:rPr lang="en-US" sz="2400" dirty="0">
                <a:solidFill>
                  <a:schemeClr val="bg1"/>
                </a:solidFill>
              </a:rPr>
              <a:t>7</a:t>
            </a:r>
          </a:p>
        </p:txBody>
      </p:sp>
      <p:sp>
        <p:nvSpPr>
          <p:cNvPr id="26" name="TextBox 25">
            <a:extLst>
              <a:ext uri="{FF2B5EF4-FFF2-40B4-BE49-F238E27FC236}">
                <a16:creationId xmlns:a16="http://schemas.microsoft.com/office/drawing/2014/main" id="{5A975F07-E932-4FEC-BE89-9629C286E1C6}"/>
              </a:ext>
            </a:extLst>
          </p:cNvPr>
          <p:cNvSpPr txBox="1"/>
          <p:nvPr/>
        </p:nvSpPr>
        <p:spPr>
          <a:xfrm>
            <a:off x="1241936" y="4983629"/>
            <a:ext cx="490907" cy="461665"/>
          </a:xfrm>
          <a:prstGeom prst="rect">
            <a:avLst/>
          </a:prstGeom>
          <a:noFill/>
        </p:spPr>
        <p:txBody>
          <a:bodyPr wrap="square" rtlCol="0">
            <a:spAutoFit/>
          </a:bodyPr>
          <a:lstStyle/>
          <a:p>
            <a:r>
              <a:rPr lang="en-US" sz="2400" dirty="0">
                <a:solidFill>
                  <a:schemeClr val="bg1"/>
                </a:solidFill>
              </a:rPr>
              <a:t>8</a:t>
            </a:r>
          </a:p>
        </p:txBody>
      </p:sp>
      <p:sp>
        <p:nvSpPr>
          <p:cNvPr id="27" name="TextBox 26">
            <a:extLst>
              <a:ext uri="{FF2B5EF4-FFF2-40B4-BE49-F238E27FC236}">
                <a16:creationId xmlns:a16="http://schemas.microsoft.com/office/drawing/2014/main" id="{FF17F0AD-57C9-41AD-A859-3A58A8291F6E}"/>
              </a:ext>
            </a:extLst>
          </p:cNvPr>
          <p:cNvSpPr txBox="1"/>
          <p:nvPr/>
        </p:nvSpPr>
        <p:spPr>
          <a:xfrm>
            <a:off x="879132" y="4374338"/>
            <a:ext cx="490907" cy="461665"/>
          </a:xfrm>
          <a:prstGeom prst="rect">
            <a:avLst/>
          </a:prstGeom>
          <a:noFill/>
        </p:spPr>
        <p:txBody>
          <a:bodyPr wrap="square" rtlCol="0">
            <a:spAutoFit/>
          </a:bodyPr>
          <a:lstStyle/>
          <a:p>
            <a:r>
              <a:rPr lang="en-US" sz="2400" dirty="0">
                <a:solidFill>
                  <a:schemeClr val="bg1"/>
                </a:solidFill>
              </a:rPr>
              <a:t>9</a:t>
            </a:r>
          </a:p>
        </p:txBody>
      </p:sp>
      <p:sp>
        <p:nvSpPr>
          <p:cNvPr id="28" name="TextBox 27">
            <a:extLst>
              <a:ext uri="{FF2B5EF4-FFF2-40B4-BE49-F238E27FC236}">
                <a16:creationId xmlns:a16="http://schemas.microsoft.com/office/drawing/2014/main" id="{6EBD127F-6F46-4654-8019-F9C0AD8DCEE4}"/>
              </a:ext>
            </a:extLst>
          </p:cNvPr>
          <p:cNvSpPr txBox="1"/>
          <p:nvPr/>
        </p:nvSpPr>
        <p:spPr>
          <a:xfrm>
            <a:off x="1960844" y="4636006"/>
            <a:ext cx="8101057" cy="461665"/>
          </a:xfrm>
          <a:prstGeom prst="rect">
            <a:avLst/>
          </a:prstGeom>
          <a:noFill/>
        </p:spPr>
        <p:txBody>
          <a:bodyPr wrap="square" rtlCol="0">
            <a:spAutoFit/>
          </a:bodyPr>
          <a:lstStyle/>
          <a:p>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Xác</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xuất</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của</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biến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cố</a:t>
            </a:r>
            <a:r>
              <a:rPr lang="en-US" sz="2400" dirty="0">
                <a:solidFill>
                  <a:srgbClr val="2F2FAC"/>
                </a:solidFill>
                <a:latin typeface="Times New Roman" panose="02020603050405020304" pitchFamily="18" charset="0"/>
                <a:cs typeface="Times New Roman" panose="02020603050405020304" pitchFamily="18" charset="0"/>
              </a:rPr>
              <a:t> A </a:t>
            </a:r>
            <a:r>
              <a:rPr lang="en-US" sz="2400" dirty="0" err="1">
                <a:solidFill>
                  <a:srgbClr val="2F2FAC"/>
                </a:solidFill>
                <a:latin typeface="Times New Roman" panose="02020603050405020304" pitchFamily="18" charset="0"/>
                <a:cs typeface="Times New Roman" panose="02020603050405020304" pitchFamily="18" charset="0"/>
              </a:rPr>
              <a:t>là</a:t>
            </a:r>
            <a:r>
              <a:rPr lang="en-US" sz="2400" dirty="0">
                <a:solidFill>
                  <a:srgbClr val="2F2FAC"/>
                </a:solidFill>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D77B941B-F63B-422E-BFA3-DB6113395388}"/>
              </a:ext>
            </a:extLst>
          </p:cNvPr>
          <p:cNvSpPr txBox="1"/>
          <p:nvPr/>
        </p:nvSpPr>
        <p:spPr>
          <a:xfrm>
            <a:off x="1960844" y="1587497"/>
            <a:ext cx="10974812" cy="461665"/>
          </a:xfrm>
          <a:prstGeom prst="rect">
            <a:avLst/>
          </a:prstGeom>
          <a:noFill/>
        </p:spPr>
        <p:txBody>
          <a:bodyPr wrap="square" rtlCol="0">
            <a:spAutoFit/>
          </a:bodyPr>
          <a:lstStyle/>
          <a:p>
            <a:pPr lvl="0" algn="just"/>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Chọn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HS </a:t>
            </a:r>
            <a:r>
              <a:rPr lang="en-US" sz="2400" dirty="0" err="1">
                <a:solidFill>
                  <a:srgbClr val="000099"/>
                </a:solidFill>
                <a:latin typeface="Times New Roman" panose="02020603050405020304" pitchFamily="18" charset="0"/>
                <a:cs typeface="Times New Roman" panose="02020603050405020304" pitchFamily="18" charset="0"/>
              </a:rPr>
              <a:t>trong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….HS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lớp</a:t>
            </a:r>
            <a:r>
              <a:rPr lang="en-US" sz="2400" dirty="0">
                <a:solidFill>
                  <a:srgbClr val="000099"/>
                </a:solidFill>
                <a:latin typeface="Times New Roman" panose="02020603050405020304" pitchFamily="18" charset="0"/>
                <a:cs typeface="Times New Roman" panose="02020603050405020304" pitchFamily="18" charset="0"/>
              </a:rPr>
              <a:t> 9A.</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040B909-EA62-4C27-9669-5D4607401A79}"/>
                  </a:ext>
                </a:extLst>
              </p:cNvPr>
              <p:cNvSpPr txBox="1"/>
              <p:nvPr/>
            </p:nvSpPr>
            <p:spPr>
              <a:xfrm>
                <a:off x="6054815" y="3550971"/>
                <a:ext cx="527551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rgbClr val="2F2FAC"/>
                          </a:solidFill>
                          <a:latin typeface="Cambria Math" panose="02040503050406030204" pitchFamily="18" charset="0"/>
                          <a:ea typeface="Cambria Math" panose="02040503050406030204" pitchFamily="18" charset="0"/>
                        </a:rPr>
                        <m:t>A</m:t>
                      </m:r>
                      <m:r>
                        <a:rPr lang="en-US" sz="2400" b="0" i="1" smtClean="0">
                          <a:solidFill>
                            <a:srgbClr val="2F2FAC"/>
                          </a:solidFill>
                          <a:latin typeface="Cambria Math" panose="02040503050406030204" pitchFamily="18" charset="0"/>
                          <a:ea typeface="Cambria Math" panose="02040503050406030204" pitchFamily="18" charset="0"/>
                        </a:rPr>
                        <m:t>=</m:t>
                      </m:r>
                      <m:d>
                        <m:dPr>
                          <m:begChr m:val="{"/>
                          <m:endChr m:val="}"/>
                          <m:ctrlPr>
                            <a:rPr lang="en-US" sz="2400" b="0" i="1" smtClean="0">
                              <a:solidFill>
                                <a:srgbClr val="2F2FAC"/>
                              </a:solidFill>
                              <a:latin typeface="Cambria Math" panose="02040503050406030204" pitchFamily="18" charset="0"/>
                              <a:ea typeface="Cambria Math" panose="02040503050406030204" pitchFamily="18" charset="0"/>
                            </a:rPr>
                          </m:ctrlPr>
                        </m:dPr>
                        <m:e>
                          <m:r>
                            <a:rPr lang="en-US" sz="2400" b="0" i="1" smtClean="0">
                              <a:solidFill>
                                <a:srgbClr val="2F2FAC"/>
                              </a:solidFill>
                              <a:latin typeface="Cambria Math" panose="02040503050406030204" pitchFamily="18" charset="0"/>
                              <a:ea typeface="Cambria Math" panose="02040503050406030204" pitchFamily="18" charset="0"/>
                            </a:rPr>
                            <m:t>𝑀𝑖𝑛h</m:t>
                          </m:r>
                          <m:r>
                            <a:rPr lang="en-US" sz="2400" b="0" i="1" smtClean="0">
                              <a:solidFill>
                                <a:srgbClr val="2F2FAC"/>
                              </a:solidFill>
                              <a:latin typeface="Cambria Math" panose="02040503050406030204" pitchFamily="18" charset="0"/>
                              <a:ea typeface="Cambria Math" panose="02040503050406030204" pitchFamily="18" charset="0"/>
                            </a:rPr>
                            <m:t>, </m:t>
                          </m:r>
                          <m:r>
                            <a:rPr lang="en-US" sz="2400" b="0" i="1" smtClean="0">
                              <a:solidFill>
                                <a:srgbClr val="2F2FAC"/>
                              </a:solidFill>
                              <a:latin typeface="Cambria Math" panose="02040503050406030204" pitchFamily="18" charset="0"/>
                              <a:ea typeface="Cambria Math" panose="02040503050406030204" pitchFamily="18" charset="0"/>
                            </a:rPr>
                            <m:t>𝑀𝑎𝑖</m:t>
                          </m:r>
                          <m:r>
                            <a:rPr lang="en-US" sz="2400" b="0" i="1" smtClean="0">
                              <a:solidFill>
                                <a:srgbClr val="2F2FAC"/>
                              </a:solidFill>
                              <a:latin typeface="Cambria Math" panose="02040503050406030204" pitchFamily="18" charset="0"/>
                              <a:ea typeface="Cambria Math" panose="02040503050406030204" pitchFamily="18" charset="0"/>
                            </a:rPr>
                            <m:t>, </m:t>
                          </m:r>
                          <m:r>
                            <a:rPr lang="en-US" sz="2400" b="0" i="1" smtClean="0">
                              <a:solidFill>
                                <a:srgbClr val="2F2FAC"/>
                              </a:solidFill>
                              <a:latin typeface="Cambria Math" panose="02040503050406030204" pitchFamily="18" charset="0"/>
                              <a:ea typeface="Cambria Math" panose="02040503050406030204" pitchFamily="18" charset="0"/>
                            </a:rPr>
                            <m:t>𝑀</m:t>
                          </m:r>
                          <m:r>
                            <a:rPr lang="en-US" sz="2400" b="0" i="1" smtClean="0">
                              <a:solidFill>
                                <a:srgbClr val="2F2FAC"/>
                              </a:solidFill>
                              <a:latin typeface="Cambria Math" panose="02040503050406030204" pitchFamily="18" charset="0"/>
                              <a:ea typeface="Cambria Math" panose="02040503050406030204" pitchFamily="18" charset="0"/>
                            </a:rPr>
                            <m:t>ế</m:t>
                          </m:r>
                          <m:r>
                            <a:rPr lang="en-US" sz="2400" b="0" i="1" smtClean="0">
                              <a:solidFill>
                                <a:srgbClr val="2F2FAC"/>
                              </a:solidFill>
                              <a:latin typeface="Cambria Math" panose="02040503050406030204" pitchFamily="18" charset="0"/>
                              <a:ea typeface="Cambria Math" panose="02040503050406030204" pitchFamily="18" charset="0"/>
                            </a:rPr>
                            <m:t>𝑛</m:t>
                          </m:r>
                        </m:e>
                      </m:d>
                    </m:oMath>
                  </m:oMathPara>
                </a14:m>
                <a:endParaRPr lang="en-US" sz="2400" dirty="0">
                  <a:solidFill>
                    <a:srgbClr val="2F2FAC"/>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4040B909-EA62-4C27-9669-5D4607401A79}"/>
                  </a:ext>
                </a:extLst>
              </p:cNvPr>
              <p:cNvSpPr txBox="1">
                <a:spLocks noRot="1" noChangeAspect="1" noMove="1" noResize="1" noEditPoints="1" noAdjustHandles="1" noChangeArrowheads="1" noChangeShapeType="1" noTextEdit="1"/>
              </p:cNvSpPr>
              <p:nvPr/>
            </p:nvSpPr>
            <p:spPr>
              <a:xfrm>
                <a:off x="6054815" y="3550971"/>
                <a:ext cx="5275517"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FF5B681-4635-4583-8235-92B9E9249934}"/>
                  </a:ext>
                </a:extLst>
              </p:cNvPr>
              <p:cNvSpPr txBox="1"/>
              <p:nvPr/>
            </p:nvSpPr>
            <p:spPr>
              <a:xfrm>
                <a:off x="4987149" y="4366515"/>
                <a:ext cx="3285571" cy="9389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solidFill>
                                <a:srgbClr val="2F2FAC"/>
                              </a:solidFill>
                              <a:latin typeface="Cambria Math" panose="02040503050406030204" pitchFamily="18" charset="0"/>
                            </a:rPr>
                          </m:ctrlPr>
                        </m:fPr>
                        <m:num/>
                        <m:den/>
                      </m:f>
                      <m:r>
                        <a:rPr lang="en-US" sz="2800" b="0" i="1" smtClean="0">
                          <a:solidFill>
                            <a:srgbClr val="2F2FAC"/>
                          </a:solidFill>
                          <a:latin typeface="Cambria Math" panose="02040503050406030204" pitchFamily="18" charset="0"/>
                        </a:rPr>
                        <m:t>=</m:t>
                      </m:r>
                      <m:f>
                        <m:fPr>
                          <m:ctrlPr>
                            <a:rPr lang="en-US" sz="2800" b="0" i="1" smtClean="0">
                              <a:solidFill>
                                <a:srgbClr val="2F2FAC"/>
                              </a:solidFill>
                              <a:latin typeface="Cambria Math" panose="02040503050406030204" pitchFamily="18" charset="0"/>
                            </a:rPr>
                          </m:ctrlPr>
                        </m:fPr>
                        <m:num/>
                        <m:den/>
                      </m:f>
                    </m:oMath>
                  </m:oMathPara>
                </a14:m>
                <a:endParaRPr lang="en-US" sz="2800" dirty="0"/>
              </a:p>
            </p:txBody>
          </p:sp>
        </mc:Choice>
        <mc:Fallback xmlns="">
          <p:sp>
            <p:nvSpPr>
              <p:cNvPr id="44" name="TextBox 43">
                <a:extLst>
                  <a:ext uri="{FF2B5EF4-FFF2-40B4-BE49-F238E27FC236}">
                    <a16:creationId xmlns:a16="http://schemas.microsoft.com/office/drawing/2014/main" id="{7FF5B681-4635-4583-8235-92B9E9249934}"/>
                  </a:ext>
                </a:extLst>
              </p:cNvPr>
              <p:cNvSpPr txBox="1">
                <a:spLocks noRot="1" noChangeAspect="1" noMove="1" noResize="1" noEditPoints="1" noAdjustHandles="1" noChangeArrowheads="1" noChangeShapeType="1" noTextEdit="1"/>
              </p:cNvSpPr>
              <p:nvPr/>
            </p:nvSpPr>
            <p:spPr>
              <a:xfrm>
                <a:off x="4987149" y="4366515"/>
                <a:ext cx="3285571" cy="9389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2496DEE-1521-4702-9512-5F97AB201D1D}"/>
                  </a:ext>
                </a:extLst>
              </p:cNvPr>
              <p:cNvSpPr txBox="1"/>
              <p:nvPr/>
            </p:nvSpPr>
            <p:spPr>
              <a:xfrm>
                <a:off x="3934589" y="2106479"/>
                <a:ext cx="54374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solidFill>
                            <a:srgbClr val="2F2FAC"/>
                          </a:solidFill>
                          <a:latin typeface="Cambria Math" panose="02040503050406030204" pitchFamily="18" charset="0"/>
                          <a:ea typeface="Cambria Math" panose="02040503050406030204" pitchFamily="18" charset="0"/>
                        </a:rPr>
                        <m:t>Ω</m:t>
                      </m:r>
                      <m:r>
                        <a:rPr lang="en-US" sz="2400" b="0" i="1" smtClean="0">
                          <a:solidFill>
                            <a:srgbClr val="2F2FAC"/>
                          </a:solidFill>
                          <a:latin typeface="Cambria Math" panose="02040503050406030204" pitchFamily="18" charset="0"/>
                          <a:ea typeface="Cambria Math" panose="02040503050406030204" pitchFamily="18" charset="0"/>
                        </a:rPr>
                        <m:t>=</m:t>
                      </m:r>
                      <m:d>
                        <m:dPr>
                          <m:begChr m:val="{"/>
                          <m:endChr m:val="}"/>
                          <m:ctrlPr>
                            <a:rPr lang="en-US" sz="2400" b="0" i="1" smtClean="0">
                              <a:solidFill>
                                <a:srgbClr val="2F2FAC"/>
                              </a:solidFill>
                              <a:latin typeface="Cambria Math" panose="02040503050406030204" pitchFamily="18" charset="0"/>
                              <a:ea typeface="Cambria Math" panose="02040503050406030204" pitchFamily="18" charset="0"/>
                            </a:rPr>
                          </m:ctrlPr>
                        </m:dPr>
                        <m:e>
                          <m:r>
                            <a:rPr lang="en-US" sz="2400" b="0" i="1" smtClean="0">
                              <a:solidFill>
                                <a:srgbClr val="2F2FAC"/>
                              </a:solidFill>
                              <a:latin typeface="Cambria Math" panose="02040503050406030204" pitchFamily="18" charset="0"/>
                              <a:ea typeface="Cambria Math" panose="02040503050406030204" pitchFamily="18" charset="0"/>
                            </a:rPr>
                            <m:t>𝐴𝑛</m:t>
                          </m:r>
                          <m:r>
                            <a:rPr lang="en-US" sz="2400" b="0" i="1" smtClean="0">
                              <a:solidFill>
                                <a:srgbClr val="2F2FAC"/>
                              </a:solidFill>
                              <a:latin typeface="Cambria Math" panose="02040503050406030204" pitchFamily="18" charset="0"/>
                              <a:ea typeface="Cambria Math" panose="02040503050406030204" pitchFamily="18" charset="0"/>
                            </a:rPr>
                            <m:t>, </m:t>
                          </m:r>
                          <m:r>
                            <a:rPr lang="en-US" sz="2400" b="0" i="1" smtClean="0">
                              <a:solidFill>
                                <a:srgbClr val="2F2FAC"/>
                              </a:solidFill>
                              <a:latin typeface="Cambria Math" panose="02040503050406030204" pitchFamily="18" charset="0"/>
                              <a:ea typeface="Cambria Math" panose="02040503050406030204" pitchFamily="18" charset="0"/>
                            </a:rPr>
                            <m:t>𝐵</m:t>
                          </m:r>
                          <m:r>
                            <a:rPr lang="en-US" sz="2400" b="0" i="1" smtClean="0">
                              <a:solidFill>
                                <a:srgbClr val="2F2FAC"/>
                              </a:solidFill>
                              <a:latin typeface="Cambria Math" panose="02040503050406030204" pitchFamily="18" charset="0"/>
                              <a:ea typeface="Cambria Math" panose="02040503050406030204" pitchFamily="18" charset="0"/>
                            </a:rPr>
                            <m:t>ì</m:t>
                          </m:r>
                          <m:r>
                            <a:rPr lang="en-US" sz="2400" b="0" i="1" smtClean="0">
                              <a:solidFill>
                                <a:srgbClr val="2F2FAC"/>
                              </a:solidFill>
                              <a:latin typeface="Cambria Math" panose="02040503050406030204" pitchFamily="18" charset="0"/>
                              <a:ea typeface="Cambria Math" panose="02040503050406030204" pitchFamily="18" charset="0"/>
                            </a:rPr>
                            <m:t>𝑛h</m:t>
                          </m:r>
                          <m:r>
                            <a:rPr lang="en-US" sz="2400" b="0" i="1" smtClean="0">
                              <a:solidFill>
                                <a:srgbClr val="2F2FAC"/>
                              </a:solidFill>
                              <a:latin typeface="Cambria Math" panose="02040503050406030204" pitchFamily="18" charset="0"/>
                              <a:ea typeface="Cambria Math" panose="02040503050406030204" pitchFamily="18" charset="0"/>
                            </a:rPr>
                            <m:t>, </m:t>
                          </m:r>
                          <m:r>
                            <a:rPr lang="en-US" sz="2400" b="0" i="1" smtClean="0">
                              <a:solidFill>
                                <a:srgbClr val="2F2FAC"/>
                              </a:solidFill>
                              <a:latin typeface="Cambria Math" panose="02040503050406030204" pitchFamily="18" charset="0"/>
                              <a:ea typeface="Cambria Math" panose="02040503050406030204" pitchFamily="18" charset="0"/>
                            </a:rPr>
                            <m:t>𝐶</m:t>
                          </m:r>
                          <m:r>
                            <a:rPr lang="en-US" sz="2400" b="0" i="1" smtClean="0">
                              <a:solidFill>
                                <a:srgbClr val="2F2FAC"/>
                              </a:solidFill>
                              <a:latin typeface="Cambria Math" panose="02040503050406030204" pitchFamily="18" charset="0"/>
                              <a:ea typeface="Cambria Math" panose="02040503050406030204" pitchFamily="18" charset="0"/>
                            </a:rPr>
                            <m:t>ươ</m:t>
                          </m:r>
                          <m:r>
                            <a:rPr lang="en-US" sz="2400" b="0" i="1" smtClean="0">
                              <a:solidFill>
                                <a:srgbClr val="2F2FAC"/>
                              </a:solidFill>
                              <a:latin typeface="Cambria Math" panose="02040503050406030204" pitchFamily="18" charset="0"/>
                              <a:ea typeface="Cambria Math" panose="02040503050406030204" pitchFamily="18" charset="0"/>
                            </a:rPr>
                            <m:t>𝑛𝑔</m:t>
                          </m:r>
                          <m:r>
                            <a:rPr lang="en-US" sz="2400" b="0" i="1" smtClean="0">
                              <a:solidFill>
                                <a:srgbClr val="2F2FAC"/>
                              </a:solidFill>
                              <a:latin typeface="Cambria Math" panose="02040503050406030204" pitchFamily="18" charset="0"/>
                              <a:ea typeface="Cambria Math" panose="02040503050406030204" pitchFamily="18" charset="0"/>
                            </a:rPr>
                            <m:t>, </m:t>
                          </m:r>
                          <m:r>
                            <a:rPr lang="en-US" sz="2400" b="0" i="1" smtClean="0">
                              <a:solidFill>
                                <a:srgbClr val="2F2FAC"/>
                              </a:solidFill>
                              <a:latin typeface="Cambria Math" panose="02040503050406030204" pitchFamily="18" charset="0"/>
                              <a:ea typeface="Cambria Math" panose="02040503050406030204" pitchFamily="18" charset="0"/>
                            </a:rPr>
                            <m:t>𝐷𝑢𝑛𝑔</m:t>
                          </m:r>
                          <m:r>
                            <a:rPr lang="en-US" sz="2400" b="0" i="1" smtClean="0">
                              <a:solidFill>
                                <a:srgbClr val="2F2FAC"/>
                              </a:solidFill>
                              <a:latin typeface="Cambria Math" panose="02040503050406030204" pitchFamily="18" charset="0"/>
                              <a:ea typeface="Cambria Math" panose="02040503050406030204" pitchFamily="18" charset="0"/>
                            </a:rPr>
                            <m:t>,…</m:t>
                          </m:r>
                        </m:e>
                      </m:d>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72496DEE-1521-4702-9512-5F97AB201D1D}"/>
                  </a:ext>
                </a:extLst>
              </p:cNvPr>
              <p:cNvSpPr txBox="1">
                <a:spLocks noRot="1" noChangeAspect="1" noMove="1" noResize="1" noEditPoints="1" noAdjustHandles="1" noChangeArrowheads="1" noChangeShapeType="1" noTextEdit="1"/>
              </p:cNvSpPr>
              <p:nvPr/>
            </p:nvSpPr>
            <p:spPr>
              <a:xfrm>
                <a:off x="3934589" y="2106479"/>
                <a:ext cx="5437415" cy="461665"/>
              </a:xfrm>
              <a:prstGeom prst="rect">
                <a:avLst/>
              </a:prstGeom>
              <a:blipFill>
                <a:blip r:embed="rId6"/>
                <a:stretch>
                  <a:fillRect b="-186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DB1E953-4377-4EFF-BDD5-5C20796CDD40}"/>
              </a:ext>
            </a:extLst>
          </p:cNvPr>
          <p:cNvPicPr>
            <a:picLocks noChangeAspect="1"/>
          </p:cNvPicPr>
          <p:nvPr/>
        </p:nvPicPr>
        <p:blipFill>
          <a:blip r:embed="rId7"/>
          <a:stretch>
            <a:fillRect/>
          </a:stretch>
        </p:blipFill>
        <p:spPr>
          <a:xfrm>
            <a:off x="10163943" y="4160740"/>
            <a:ext cx="1585097" cy="2286198"/>
          </a:xfrm>
          <a:prstGeom prst="rect">
            <a:avLst/>
          </a:prstGeom>
        </p:spPr>
      </p:pic>
    </p:spTree>
    <p:extLst>
      <p:ext uri="{BB962C8B-B14F-4D97-AF65-F5344CB8AC3E}">
        <p14:creationId xmlns:p14="http://schemas.microsoft.com/office/powerpoint/2010/main" val="37979883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09600"/>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772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7" name="Rectangle 6">
            <a:extLst>
              <a:ext uri="{FF2B5EF4-FFF2-40B4-BE49-F238E27FC236}">
                <a16:creationId xmlns:a16="http://schemas.microsoft.com/office/drawing/2014/main" id="{444EEEC6-D078-400C-8B6D-46A744B36298}"/>
              </a:ext>
            </a:extLst>
          </p:cNvPr>
          <p:cNvSpPr/>
          <p:nvPr/>
        </p:nvSpPr>
        <p:spPr>
          <a:xfrm>
            <a:off x="1689316" y="558945"/>
            <a:ext cx="9344913" cy="3850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FF0000"/>
                </a:solidFill>
                <a:effectLst/>
                <a:uLnTx/>
                <a:uFillTx/>
                <a:latin typeface="Arial"/>
                <a:ea typeface="+mn-ea"/>
                <a:cs typeface="+mn-cs"/>
              </a:rPr>
              <a:t>PHÉP THỬ NGẪU NHIÊN VÀ KHÔNG GIAN MẪU. XÁC SUẤT CỦA BIẾN CỐ</a:t>
            </a:r>
          </a:p>
        </p:txBody>
      </p:sp>
      <p:sp>
        <p:nvSpPr>
          <p:cNvPr id="8" name="Rectangle: Rounded Corners 7">
            <a:extLst>
              <a:ext uri="{FF2B5EF4-FFF2-40B4-BE49-F238E27FC236}">
                <a16:creationId xmlns:a16="http://schemas.microsoft.com/office/drawing/2014/main" id="{588600E4-E71A-4F25-8585-CF51883662B2}"/>
              </a:ext>
            </a:extLst>
          </p:cNvPr>
          <p:cNvSpPr/>
          <p:nvPr/>
        </p:nvSpPr>
        <p:spPr>
          <a:xfrm>
            <a:off x="723946" y="434598"/>
            <a:ext cx="10661737" cy="5988804"/>
          </a:xfrm>
          <a:prstGeom prst="roundRect">
            <a:avLst/>
          </a:prstGeom>
          <a:noFill/>
          <a:ln w="444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2">
            <a:extLst>
              <a:ext uri="{FF2B5EF4-FFF2-40B4-BE49-F238E27FC236}">
                <a16:creationId xmlns:a16="http://schemas.microsoft.com/office/drawing/2014/main" id="{358633D3-F496-41FF-B7ED-484B02F162D1}"/>
              </a:ext>
            </a:extLst>
          </p:cNvPr>
          <p:cNvSpPr>
            <a:spLocks noChangeArrowheads="1"/>
          </p:cNvSpPr>
          <p:nvPr/>
        </p:nvSpPr>
        <p:spPr bwMode="auto">
          <a:xfrm>
            <a:off x="2225172" y="41535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5" name="TextBox 14">
            <a:extLst>
              <a:ext uri="{FF2B5EF4-FFF2-40B4-BE49-F238E27FC236}">
                <a16:creationId xmlns:a16="http://schemas.microsoft.com/office/drawing/2014/main" id="{FE5C8483-84F4-416B-A964-FAE6142B9F32}"/>
              </a:ext>
            </a:extLst>
          </p:cNvPr>
          <p:cNvSpPr txBox="1"/>
          <p:nvPr/>
        </p:nvSpPr>
        <p:spPr>
          <a:xfrm>
            <a:off x="4919664" y="1031656"/>
            <a:ext cx="2352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Times New Roman" panose="02020603050405020304" pitchFamily="18" charset="0"/>
                <a:cs typeface="Times New Roman" panose="02020603050405020304" pitchFamily="18" charset="0"/>
              </a:rPr>
              <a:t>NHẬN XÉT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3407675-E5AB-4F01-AF6D-4526728581D5}"/>
              </a:ext>
            </a:extLst>
          </p:cNvPr>
          <p:cNvSpPr txBox="1"/>
          <p:nvPr/>
        </p:nvSpPr>
        <p:spPr>
          <a:xfrm>
            <a:off x="1979470" y="2105450"/>
            <a:ext cx="9054759" cy="83099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400" dirty="0">
                <a:solidFill>
                  <a:srgbClr val="000099"/>
                </a:solidFill>
                <a:latin typeface="Times New Roman" panose="02020603050405020304" pitchFamily="18" charset="0"/>
                <a:cs typeface="Times New Roman" panose="02020603050405020304" pitchFamily="18" charset="0"/>
              </a:rPr>
              <a:t>B</a:t>
            </a:r>
            <a:r>
              <a:rPr lang="vi-VN" sz="2400" dirty="0">
                <a:solidFill>
                  <a:srgbClr val="000099"/>
                </a:solidFill>
                <a:latin typeface="Times New Roman" panose="02020603050405020304" pitchFamily="18" charset="0"/>
                <a:cs typeface="Times New Roman" panose="02020603050405020304" pitchFamily="18" charset="0"/>
              </a:rPr>
              <a:t>ư</a:t>
            </a:r>
            <a:r>
              <a:rPr lang="en-US" sz="2400" dirty="0" err="1">
                <a:solidFill>
                  <a:srgbClr val="000099"/>
                </a:solidFill>
                <a:latin typeface="Times New Roman" panose="02020603050405020304" pitchFamily="18" charset="0"/>
                <a:cs typeface="Times New Roman" panose="02020603050405020304" pitchFamily="18" charset="0"/>
              </a:rPr>
              <a:t>ớc</a:t>
            </a:r>
            <a:r>
              <a:rPr lang="en-US" sz="2400" dirty="0">
                <a:solidFill>
                  <a:srgbClr val="000099"/>
                </a:solidFill>
                <a:latin typeface="Times New Roman" panose="02020603050405020304" pitchFamily="18" charset="0"/>
                <a:cs typeface="Times New Roman" panose="02020603050405020304" pitchFamily="18" charset="0"/>
              </a:rPr>
              <a:t> 1: </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Kiểm</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tra</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khả</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năng</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đối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v</a:t>
            </a:r>
            <a:r>
              <a:rPr lang="en-US" sz="2400" dirty="0" err="1">
                <a:solidFill>
                  <a:srgbClr val="000099"/>
                </a:solidFill>
                <a:latin typeface="Times New Roman" panose="02020603050405020304" pitchFamily="18" charset="0"/>
                <a:cs typeface="Times New Roman" panose="02020603050405020304" pitchFamily="18" charset="0"/>
              </a:rPr>
              <a:t>ới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xảy</a:t>
            </a:r>
            <a:r>
              <a:rPr lang="en-US" sz="2400" dirty="0">
                <a:solidFill>
                  <a:srgbClr val="000099"/>
                </a:solidFill>
                <a:latin typeface="Times New Roman" panose="02020603050405020304" pitchFamily="18" charset="0"/>
                <a:cs typeface="Times New Roman" panose="02020603050405020304" pitchFamily="18" charset="0"/>
              </a:rPr>
              <a:t> ra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thử</a:t>
            </a:r>
            <a:r>
              <a:rPr lang="en-US" sz="2400" dirty="0">
                <a:solidFill>
                  <a:srgbClr val="000099"/>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AAAB911B-141E-4B0A-93EB-C3F87D9FE22D}"/>
              </a:ext>
            </a:extLst>
          </p:cNvPr>
          <p:cNvSpPr txBox="1"/>
          <p:nvPr/>
        </p:nvSpPr>
        <p:spPr>
          <a:xfrm>
            <a:off x="1960844" y="3599549"/>
            <a:ext cx="742242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4040B3"/>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dirty="0">
                <a:ln>
                  <a:noFill/>
                </a:ln>
                <a:solidFill>
                  <a:srgbClr val="4040B3"/>
                </a:solidFill>
                <a:effectLst/>
                <a:uLnTx/>
                <a:uFillTx/>
                <a:latin typeface="Times New Roman" panose="02020603050405020304" pitchFamily="18" charset="0"/>
                <a:ea typeface="+mn-ea"/>
                <a:cs typeface="Times New Roman" panose="02020603050405020304" pitchFamily="18" charset="0"/>
              </a:rPr>
              <a:t>ư</a:t>
            </a:r>
            <a:r>
              <a:rPr lang="en-US" sz="2400" dirty="0" err="1">
                <a:solidFill>
                  <a:srgbClr val="4040B3"/>
                </a:solidFill>
                <a:latin typeface="Times New Roman" panose="02020603050405020304" pitchFamily="18" charset="0"/>
                <a:cs typeface="Times New Roman" panose="02020603050405020304" pitchFamily="18" charset="0"/>
              </a:rPr>
              <a:t>ớc</a:t>
            </a:r>
            <a:r>
              <a:rPr lang="en-US" sz="2400" dirty="0">
                <a:solidFill>
                  <a:srgbClr val="4040B3"/>
                </a:solidFill>
                <a:latin typeface="Times New Roman" panose="02020603050405020304" pitchFamily="18" charset="0"/>
                <a:cs typeface="Times New Roman" panose="02020603050405020304" pitchFamily="18" charset="0"/>
              </a:rPr>
              <a:t> 3: </a:t>
            </a:r>
            <a:r>
              <a:rPr lang="en-US" sz="2400" dirty="0" err="1">
                <a:solidFill>
                  <a:srgbClr val="4040B3"/>
                </a:solidFill>
                <a:latin typeface="Times New Roman" panose="02020603050405020304" pitchFamily="18" charset="0"/>
                <a:cs typeface="Times New Roman" panose="02020603050405020304" pitchFamily="18" charset="0"/>
              </a:rPr>
              <a:t>Đếm</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số</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kết</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quả</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thuận</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lợi</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cho</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biến</a:t>
            </a:r>
            <a:r>
              <a:rPr lang="en-US" sz="2400" dirty="0">
                <a:solidFill>
                  <a:srgbClr val="4040B3"/>
                </a:solidFill>
                <a:latin typeface="Times New Roman" panose="02020603050405020304" pitchFamily="18" charset="0"/>
                <a:cs typeface="Times New Roman" panose="02020603050405020304" pitchFamily="18" charset="0"/>
              </a:rPr>
              <a:t> </a:t>
            </a:r>
            <a:r>
              <a:rPr lang="en-US" sz="2400" dirty="0" err="1">
                <a:solidFill>
                  <a:srgbClr val="4040B3"/>
                </a:solidFill>
                <a:latin typeface="Times New Roman" panose="02020603050405020304" pitchFamily="18" charset="0"/>
                <a:cs typeface="Times New Roman" panose="02020603050405020304" pitchFamily="18" charset="0"/>
              </a:rPr>
              <a:t>cố</a:t>
            </a:r>
            <a:r>
              <a:rPr lang="en-US" sz="2400" dirty="0">
                <a:solidFill>
                  <a:srgbClr val="4040B3"/>
                </a:solidFill>
                <a:latin typeface="Times New Roman" panose="02020603050405020304" pitchFamily="18" charset="0"/>
                <a:cs typeface="Times New Roman" panose="02020603050405020304" pitchFamily="18" charset="0"/>
              </a:rPr>
              <a:t> A.</a:t>
            </a:r>
            <a:r>
              <a:rPr kumimoji="0" lang="en-US" sz="2400" b="0" i="0" u="none" strike="noStrike" kern="1200" cap="none" spc="0" normalizeH="0" baseline="0" noProof="0" dirty="0">
                <a:ln>
                  <a:noFill/>
                </a:ln>
                <a:solidFill>
                  <a:srgbClr val="4040B3"/>
                </a:solidFill>
                <a:effectLst/>
                <a:uLnTx/>
                <a:uFillTx/>
                <a:latin typeface="Times New Roman" panose="02020603050405020304" pitchFamily="18" charset="0"/>
                <a:ea typeface="+mn-ea"/>
                <a:cs typeface="Times New Roman" panose="02020603050405020304" pitchFamily="18" charset="0"/>
              </a:rPr>
              <a:t> </a:t>
            </a:r>
          </a:p>
        </p:txBody>
      </p:sp>
      <p:sp>
        <p:nvSpPr>
          <p:cNvPr id="23" name="TextBox 22">
            <a:extLst>
              <a:ext uri="{FF2B5EF4-FFF2-40B4-BE49-F238E27FC236}">
                <a16:creationId xmlns:a16="http://schemas.microsoft.com/office/drawing/2014/main" id="{D8473F66-C3C5-4EB4-9EAB-518C9EC2DCB7}"/>
              </a:ext>
            </a:extLst>
          </p:cNvPr>
          <p:cNvSpPr txBox="1"/>
          <p:nvPr/>
        </p:nvSpPr>
        <p:spPr>
          <a:xfrm>
            <a:off x="1978571" y="5139813"/>
            <a:ext cx="648333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rgbClr val="000099"/>
                </a:solidFill>
                <a:latin typeface="Times New Roman" panose="02020603050405020304" pitchFamily="18" charset="0"/>
                <a:cs typeface="Times New Roman" panose="02020603050405020304" pitchFamily="18" charset="0"/>
              </a:rPr>
              <a:t>Chú</a:t>
            </a:r>
            <a:r>
              <a:rPr lang="en-US" sz="2400" dirty="0">
                <a:solidFill>
                  <a:srgbClr val="000099"/>
                </a:solidFill>
                <a:latin typeface="Times New Roman" panose="02020603050405020304" pitchFamily="18" charset="0"/>
                <a:cs typeface="Times New Roman" panose="02020603050405020304" pitchFamily="18" charset="0"/>
              </a:rPr>
              <a:t> ý: B</a:t>
            </a:r>
            <a:r>
              <a:rPr lang="vi-VN" sz="2400" dirty="0">
                <a:solidFill>
                  <a:srgbClr val="000099"/>
                </a:solidFill>
                <a:latin typeface="Times New Roman" panose="02020603050405020304" pitchFamily="18" charset="0"/>
                <a:cs typeface="Times New Roman" panose="02020603050405020304" pitchFamily="18" charset="0"/>
              </a:rPr>
              <a:t>ư</a:t>
            </a:r>
            <a:r>
              <a:rPr lang="en-US" sz="2400" dirty="0" err="1">
                <a:solidFill>
                  <a:srgbClr val="000099"/>
                </a:solidFill>
                <a:latin typeface="Times New Roman" panose="02020603050405020304" pitchFamily="18" charset="0"/>
                <a:cs typeface="Times New Roman" panose="02020603050405020304" pitchFamily="18" charset="0"/>
              </a:rPr>
              <a:t>ớc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rất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cần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thiết</a:t>
            </a:r>
            <a:r>
              <a:rPr lang="en-US" sz="2400" dirty="0">
                <a:solidFill>
                  <a:srgbClr val="000099"/>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CA003338-AE4A-4CF7-8520-A8CB9FF43A01}"/>
              </a:ext>
            </a:extLst>
          </p:cNvPr>
          <p:cNvSpPr txBox="1"/>
          <p:nvPr/>
        </p:nvSpPr>
        <p:spPr>
          <a:xfrm>
            <a:off x="1960844" y="2834938"/>
            <a:ext cx="881601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B</a:t>
            </a:r>
            <a:r>
              <a:rPr kumimoji="0" lang="vi-VN"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ư</a:t>
            </a:r>
            <a:r>
              <a:rPr lang="en-US" sz="2400" dirty="0" err="1">
                <a:solidFill>
                  <a:srgbClr val="2F2FAC"/>
                </a:solidFill>
                <a:latin typeface="Times New Roman" panose="02020603050405020304" pitchFamily="18" charset="0"/>
                <a:cs typeface="Times New Roman" panose="02020603050405020304" pitchFamily="18" charset="0"/>
              </a:rPr>
              <a:t>ớc</a:t>
            </a:r>
            <a:r>
              <a:rPr lang="en-US" sz="2400" dirty="0">
                <a:solidFill>
                  <a:srgbClr val="2F2FAC"/>
                </a:solidFill>
                <a:latin typeface="Times New Roman" panose="02020603050405020304" pitchFamily="18" charset="0"/>
                <a:cs typeface="Times New Roman" panose="02020603050405020304" pitchFamily="18" charset="0"/>
              </a:rPr>
              <a:t> 2: </a:t>
            </a:r>
            <a:r>
              <a:rPr lang="en-US" sz="2400" dirty="0" err="1">
                <a:solidFill>
                  <a:srgbClr val="2F2FAC"/>
                </a:solidFill>
                <a:latin typeface="Times New Roman" panose="02020603050405020304" pitchFamily="18" charset="0"/>
                <a:cs typeface="Times New Roman" panose="02020603050405020304" pitchFamily="18" charset="0"/>
              </a:rPr>
              <a:t>Đếm</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số</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kết</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quả</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có</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thể</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xảy</a:t>
            </a:r>
            <a:r>
              <a:rPr lang="en-US" sz="2400" dirty="0">
                <a:solidFill>
                  <a:srgbClr val="2F2FAC"/>
                </a:solidFill>
                <a:latin typeface="Times New Roman" panose="02020603050405020304" pitchFamily="18" charset="0"/>
                <a:cs typeface="Times New Roman" panose="02020603050405020304" pitchFamily="18" charset="0"/>
              </a:rPr>
              <a:t> ra, </a:t>
            </a:r>
            <a:r>
              <a:rPr lang="en-US" sz="2400" dirty="0" err="1">
                <a:solidFill>
                  <a:srgbClr val="2F2FAC"/>
                </a:solidFill>
                <a:latin typeface="Times New Roman" panose="02020603050405020304" pitchFamily="18" charset="0"/>
                <a:cs typeface="Times New Roman" panose="02020603050405020304" pitchFamily="18" charset="0"/>
              </a:rPr>
              <a:t>tức</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là</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đếm</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số</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phần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tử</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của</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không</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gian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mẫu</a:t>
            </a:r>
            <a:r>
              <a:rPr lang="en-US" sz="2400" dirty="0">
                <a:solidFill>
                  <a:srgbClr val="2F2FAC"/>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DAD849D2-61A0-4C7F-ADB0-538FBE06BF79}"/>
              </a:ext>
            </a:extLst>
          </p:cNvPr>
          <p:cNvSpPr txBox="1"/>
          <p:nvPr/>
        </p:nvSpPr>
        <p:spPr>
          <a:xfrm>
            <a:off x="1923539" y="5280242"/>
            <a:ext cx="49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7</a:t>
            </a:r>
          </a:p>
        </p:txBody>
      </p:sp>
      <p:sp>
        <p:nvSpPr>
          <p:cNvPr id="26" name="TextBox 25">
            <a:extLst>
              <a:ext uri="{FF2B5EF4-FFF2-40B4-BE49-F238E27FC236}">
                <a16:creationId xmlns:a16="http://schemas.microsoft.com/office/drawing/2014/main" id="{5A975F07-E932-4FEC-BE89-9629C286E1C6}"/>
              </a:ext>
            </a:extLst>
          </p:cNvPr>
          <p:cNvSpPr txBox="1"/>
          <p:nvPr/>
        </p:nvSpPr>
        <p:spPr>
          <a:xfrm>
            <a:off x="1241936" y="4983629"/>
            <a:ext cx="49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8</a:t>
            </a:r>
          </a:p>
        </p:txBody>
      </p:sp>
      <p:sp>
        <p:nvSpPr>
          <p:cNvPr id="27" name="TextBox 26">
            <a:extLst>
              <a:ext uri="{FF2B5EF4-FFF2-40B4-BE49-F238E27FC236}">
                <a16:creationId xmlns:a16="http://schemas.microsoft.com/office/drawing/2014/main" id="{FF17F0AD-57C9-41AD-A859-3A58A8291F6E}"/>
              </a:ext>
            </a:extLst>
          </p:cNvPr>
          <p:cNvSpPr txBox="1"/>
          <p:nvPr/>
        </p:nvSpPr>
        <p:spPr>
          <a:xfrm>
            <a:off x="879132" y="4374338"/>
            <a:ext cx="49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9</a:t>
            </a:r>
          </a:p>
        </p:txBody>
      </p:sp>
      <p:sp>
        <p:nvSpPr>
          <p:cNvPr id="28" name="TextBox 27">
            <a:extLst>
              <a:ext uri="{FF2B5EF4-FFF2-40B4-BE49-F238E27FC236}">
                <a16:creationId xmlns:a16="http://schemas.microsoft.com/office/drawing/2014/main" id="{6EBD127F-6F46-4654-8019-F9C0AD8DCEE4}"/>
              </a:ext>
            </a:extLst>
          </p:cNvPr>
          <p:cNvSpPr txBox="1"/>
          <p:nvPr/>
        </p:nvSpPr>
        <p:spPr>
          <a:xfrm>
            <a:off x="1978571" y="4209834"/>
            <a:ext cx="935202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ư</a:t>
            </a:r>
            <a:r>
              <a:rPr lang="en-US" sz="2400" dirty="0" err="1">
                <a:solidFill>
                  <a:srgbClr val="2F2FAC"/>
                </a:solidFill>
                <a:latin typeface="Times New Roman" panose="02020603050405020304" pitchFamily="18" charset="0"/>
                <a:cs typeface="Times New Roman" panose="02020603050405020304" pitchFamily="18" charset="0"/>
              </a:rPr>
              <a:t>ớc</a:t>
            </a:r>
            <a:r>
              <a:rPr lang="en-US" sz="2400" dirty="0">
                <a:solidFill>
                  <a:srgbClr val="2F2FAC"/>
                </a:solidFill>
                <a:latin typeface="Times New Roman" panose="02020603050405020304" pitchFamily="18" charset="0"/>
                <a:cs typeface="Times New Roman" panose="02020603050405020304" pitchFamily="18" charset="0"/>
              </a:rPr>
              <a:t> 4: </a:t>
            </a:r>
            <a:r>
              <a:rPr lang="en-US" sz="2400" dirty="0" err="1">
                <a:solidFill>
                  <a:srgbClr val="2F2FAC"/>
                </a:solidFill>
                <a:latin typeface="Times New Roman" panose="02020603050405020304" pitchFamily="18" charset="0"/>
                <a:cs typeface="Times New Roman" panose="02020603050405020304" pitchFamily="18" charset="0"/>
              </a:rPr>
              <a:t>Lập</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tỉ</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số</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giữa</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số</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kết</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quả</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thuận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lợi</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cho</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biến</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cố</a:t>
            </a:r>
            <a:r>
              <a:rPr lang="en-US" sz="2400" dirty="0">
                <a:solidFill>
                  <a:srgbClr val="2F2FAC"/>
                </a:solidFill>
                <a:latin typeface="Times New Roman" panose="02020603050405020304" pitchFamily="18" charset="0"/>
                <a:cs typeface="Times New Roman" panose="02020603050405020304" pitchFamily="18" charset="0"/>
              </a:rPr>
              <a:t> A </a:t>
            </a:r>
            <a:r>
              <a:rPr lang="en-US" sz="2400" dirty="0" err="1">
                <a:solidFill>
                  <a:srgbClr val="2F2FAC"/>
                </a:solidFill>
                <a:latin typeface="Times New Roman" panose="02020603050405020304" pitchFamily="18" charset="0"/>
                <a:cs typeface="Times New Roman" panose="02020603050405020304" pitchFamily="18" charset="0"/>
              </a:rPr>
              <a:t>và</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tổng</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số</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kết</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quả</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có</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thể</a:t>
            </a:r>
            <a:r>
              <a:rPr lang="en-US" sz="2400" dirty="0">
                <a:solidFill>
                  <a:srgbClr val="2F2FAC"/>
                </a:solidFill>
                <a:latin typeface="Times New Roman" panose="02020603050405020304" pitchFamily="18" charset="0"/>
                <a:cs typeface="Times New Roman" panose="02020603050405020304" pitchFamily="18" charset="0"/>
              </a:rPr>
              <a:t> </a:t>
            </a:r>
            <a:r>
              <a:rPr lang="en-US" sz="2400" dirty="0" err="1">
                <a:solidFill>
                  <a:srgbClr val="2F2FAC"/>
                </a:solidFill>
                <a:latin typeface="Times New Roman" panose="02020603050405020304" pitchFamily="18" charset="0"/>
                <a:cs typeface="Times New Roman" panose="02020603050405020304" pitchFamily="18" charset="0"/>
              </a:rPr>
              <a:t>xảy</a:t>
            </a:r>
            <a:r>
              <a:rPr lang="en-US" sz="2400" dirty="0">
                <a:solidFill>
                  <a:srgbClr val="2F2FAC"/>
                </a:solidFill>
                <a:latin typeface="Times New Roman" panose="02020603050405020304" pitchFamily="18" charset="0"/>
                <a:cs typeface="Times New Roman" panose="02020603050405020304" pitchFamily="18" charset="0"/>
              </a:rPr>
              <a:t> ra.</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p>
        </p:txBody>
      </p:sp>
      <p:sp>
        <p:nvSpPr>
          <p:cNvPr id="29" name="TextBox 28">
            <a:extLst>
              <a:ext uri="{FF2B5EF4-FFF2-40B4-BE49-F238E27FC236}">
                <a16:creationId xmlns:a16="http://schemas.microsoft.com/office/drawing/2014/main" id="{D77B941B-F63B-422E-BFA3-DB6113395388}"/>
              </a:ext>
            </a:extLst>
          </p:cNvPr>
          <p:cNvSpPr txBox="1"/>
          <p:nvPr/>
        </p:nvSpPr>
        <p:spPr>
          <a:xfrm>
            <a:off x="1960844" y="1587497"/>
            <a:ext cx="1097481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xác</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suất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a:t>
            </a:r>
            <a:r>
              <a:rPr lang="en-US" sz="2400" dirty="0" err="1">
                <a:solidFill>
                  <a:srgbClr val="000099"/>
                </a:solidFill>
                <a:latin typeface="Times New Roman" panose="02020603050405020304" pitchFamily="18" charset="0"/>
                <a:cs typeface="Times New Roman" panose="02020603050405020304" pitchFamily="18" charset="0"/>
              </a:rPr>
              <a:t>ực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hiện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b</a:t>
            </a:r>
            <a:r>
              <a:rPr lang="vi-VN" sz="2400" dirty="0">
                <a:solidFill>
                  <a:srgbClr val="000099"/>
                </a:solidFill>
                <a:latin typeface="Times New Roman" panose="02020603050405020304" pitchFamily="18" charset="0"/>
                <a:cs typeface="Times New Roman" panose="02020603050405020304" pitchFamily="18" charset="0"/>
              </a:rPr>
              <a:t>ư</a:t>
            </a:r>
            <a:r>
              <a:rPr lang="en-US" sz="2400" dirty="0" err="1">
                <a:solidFill>
                  <a:srgbClr val="000099"/>
                </a:solidFill>
                <a:latin typeface="Times New Roman" panose="02020603050405020304" pitchFamily="18" charset="0"/>
                <a:cs typeface="Times New Roman" panose="02020603050405020304" pitchFamily="18" charset="0"/>
              </a:rPr>
              <a:t>ớc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sau</a:t>
            </a:r>
            <a:r>
              <a:rPr lang="en-US" sz="2400" dirty="0">
                <a:solidFill>
                  <a:srgbClr val="000099"/>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4">
            <a:extLst>
              <a:ext uri="{FF2B5EF4-FFF2-40B4-BE49-F238E27FC236}">
                <a16:creationId xmlns:a16="http://schemas.microsoft.com/office/drawing/2014/main" id="{2A0E347C-6DC9-4946-AC68-E2075357B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92257" y="4777137"/>
            <a:ext cx="1512275" cy="1929539"/>
          </a:xfrm>
          <a:prstGeom prst="rect">
            <a:avLst/>
          </a:prstGeom>
        </p:spPr>
      </p:pic>
    </p:spTree>
    <p:extLst>
      <p:ext uri="{BB962C8B-B14F-4D97-AF65-F5344CB8AC3E}">
        <p14:creationId xmlns:p14="http://schemas.microsoft.com/office/powerpoint/2010/main" val="18267086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374012"/>
            <a:ext cx="1857889" cy="1483988"/>
          </a:xfrm>
          <a:prstGeom prst="rect">
            <a:avLst/>
          </a:prstGeom>
        </p:spPr>
      </p:pic>
      <p:sp>
        <p:nvSpPr>
          <p:cNvPr id="8" name="TextBox 7">
            <a:extLst>
              <a:ext uri="{FF2B5EF4-FFF2-40B4-BE49-F238E27FC236}">
                <a16:creationId xmlns:a16="http://schemas.microsoft.com/office/drawing/2014/main" id="{7CF61C8D-681A-45C1-8DE1-AF24512A7714}"/>
              </a:ext>
            </a:extLst>
          </p:cNvPr>
          <p:cNvSpPr txBox="1"/>
          <p:nvPr/>
        </p:nvSpPr>
        <p:spPr>
          <a:xfrm>
            <a:off x="4486427" y="593533"/>
            <a:ext cx="2964984" cy="646331"/>
          </a:xfrm>
          <a:prstGeom prst="rect">
            <a:avLst/>
          </a:prstGeom>
          <a:noFill/>
        </p:spPr>
        <p:txBody>
          <a:bodyPr wrap="square" rtlCol="0">
            <a:spAutoFit/>
          </a:bodyPr>
          <a:lstStyle/>
          <a:p>
            <a:r>
              <a:rPr lang="en-US" sz="3600" dirty="0" err="1">
                <a:solidFill>
                  <a:srgbClr val="000099"/>
                </a:solidFill>
                <a:latin typeface="Times New Roman" panose="02020603050405020304" pitchFamily="18" charset="0"/>
                <a:cs typeface="Times New Roman" panose="02020603050405020304" pitchFamily="18" charset="0"/>
              </a:rPr>
              <a:t>Ví</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dụ</a:t>
            </a:r>
            <a:r>
              <a:rPr lang="en-US" sz="3600" dirty="0">
                <a:solidFill>
                  <a:srgbClr val="000099"/>
                </a:solidFill>
                <a:latin typeface="Times New Roman" panose="02020603050405020304" pitchFamily="18" charset="0"/>
                <a:cs typeface="Times New Roman" panose="02020603050405020304" pitchFamily="18" charset="0"/>
              </a:rPr>
              <a:t> 2/ SGK</a:t>
            </a:r>
          </a:p>
        </p:txBody>
      </p:sp>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Freeform 8">
            <a:extLst>
              <a:ext uri="{FF2B5EF4-FFF2-40B4-BE49-F238E27FC236}">
                <a16:creationId xmlns:a16="http://schemas.microsoft.com/office/drawing/2014/main" id="{60615A09-9B73-4E90-86B5-DA567203718C}"/>
              </a:ext>
            </a:extLst>
          </p:cNvPr>
          <p:cNvSpPr/>
          <p:nvPr/>
        </p:nvSpPr>
        <p:spPr>
          <a:xfrm>
            <a:off x="11044790"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8"/>
            <a:stretch>
              <a:fillRect/>
            </a:stretch>
          </a:blipFill>
        </p:spPr>
        <p:txBody>
          <a:bodyPr/>
          <a:lstStyle/>
          <a:p>
            <a:endParaRPr lang="vi-VN" dirty="0"/>
          </a:p>
        </p:txBody>
      </p:sp>
      <p:sp>
        <p:nvSpPr>
          <p:cNvPr id="12" name="Rectangle: Rounded Corners 11">
            <a:extLst>
              <a:ext uri="{FF2B5EF4-FFF2-40B4-BE49-F238E27FC236}">
                <a16:creationId xmlns:a16="http://schemas.microsoft.com/office/drawing/2014/main" id="{D6A242AC-BE47-4F83-9033-2D7F3BFE83B1}"/>
              </a:ext>
            </a:extLst>
          </p:cNvPr>
          <p:cNvSpPr/>
          <p:nvPr/>
        </p:nvSpPr>
        <p:spPr>
          <a:xfrm>
            <a:off x="845108" y="1419555"/>
            <a:ext cx="10501783" cy="3954457"/>
          </a:xfrm>
          <a:prstGeom prst="roundRect">
            <a:avLst/>
          </a:prstGeom>
          <a:solidFill>
            <a:schemeClr val="bg2">
              <a:lumMod val="20000"/>
              <a:lumOff val="80000"/>
            </a:schemeClr>
          </a:solidFill>
          <a:ln w="41275">
            <a:solidFill>
              <a:srgbClr val="0000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000099"/>
                </a:solidFill>
                <a:latin typeface="Times New Roman" panose="02020603050405020304" pitchFamily="18" charset="0"/>
                <a:cs typeface="Times New Roman" panose="02020603050405020304" pitchFamily="18" charset="0"/>
              </a:rPr>
              <a:t>Hai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Nam, </a:t>
            </a:r>
            <a:r>
              <a:rPr lang="en-US" sz="3000" dirty="0" err="1">
                <a:solidFill>
                  <a:srgbClr val="000099"/>
                </a:solidFill>
                <a:latin typeface="Times New Roman" panose="02020603050405020304" pitchFamily="18" charset="0"/>
                <a:cs typeface="Times New Roman" panose="02020603050405020304" pitchFamily="18" charset="0"/>
              </a:rPr>
              <a:t>Hùng</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và</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hai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nữ</a:t>
            </a:r>
            <a:r>
              <a:rPr lang="en-US" sz="3000" dirty="0">
                <a:solidFill>
                  <a:srgbClr val="000099"/>
                </a:solidFill>
                <a:latin typeface="Times New Roman" panose="02020603050405020304" pitchFamily="18" charset="0"/>
                <a:cs typeface="Times New Roman" panose="02020603050405020304" pitchFamily="18" charset="0"/>
              </a:rPr>
              <a:t> Dung, </a:t>
            </a:r>
            <a:r>
              <a:rPr lang="en-US" sz="3000" dirty="0" err="1">
                <a:solidFill>
                  <a:srgbClr val="000099"/>
                </a:solidFill>
                <a:latin typeface="Times New Roman" panose="02020603050405020304" pitchFamily="18" charset="0"/>
                <a:cs typeface="Times New Roman" panose="02020603050405020304" pitchFamily="18" charset="0"/>
              </a:rPr>
              <a:t>Nguyệt</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tham</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gia</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đội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văn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nghệ</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của</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lớp</a:t>
            </a:r>
            <a:r>
              <a:rPr lang="en-US" sz="3000" dirty="0">
                <a:solidFill>
                  <a:srgbClr val="000099"/>
                </a:solidFill>
                <a:latin typeface="Times New Roman" panose="02020603050405020304" pitchFamily="18" charset="0"/>
                <a:cs typeface="Times New Roman" panose="02020603050405020304" pitchFamily="18" charset="0"/>
              </a:rPr>
              <a:t> 9A. </a:t>
            </a:r>
            <a:r>
              <a:rPr lang="en-US" sz="3000" dirty="0" err="1">
                <a:solidFill>
                  <a:srgbClr val="000099"/>
                </a:solidFill>
                <a:latin typeface="Times New Roman" panose="02020603050405020304" pitchFamily="18" charset="0"/>
                <a:cs typeface="Times New Roman" panose="02020603050405020304" pitchFamily="18" charset="0"/>
              </a:rPr>
              <a:t>Cô</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giáo</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phụ</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trách</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đội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chọn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ngẫu</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nhiên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hai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để</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hát</a:t>
            </a:r>
            <a:r>
              <a:rPr lang="en-US" sz="3000" dirty="0">
                <a:solidFill>
                  <a:srgbClr val="000099"/>
                </a:solidFill>
                <a:latin typeface="Times New Roman" panose="02020603050405020304" pitchFamily="18" charset="0"/>
                <a:cs typeface="Times New Roman" panose="02020603050405020304" pitchFamily="18" charset="0"/>
              </a:rPr>
              <a:t> song ca.</a:t>
            </a:r>
          </a:p>
          <a:p>
            <a:pPr marL="514350" indent="-514350">
              <a:buAutoNum type="alphaLcParenR"/>
            </a:pPr>
            <a:r>
              <a:rPr lang="en-US" sz="3000" dirty="0" err="1">
                <a:solidFill>
                  <a:srgbClr val="000099"/>
                </a:solidFill>
                <a:latin typeface="Times New Roman" panose="02020603050405020304" pitchFamily="18" charset="0"/>
                <a:cs typeface="Times New Roman" panose="02020603050405020304" pitchFamily="18" charset="0"/>
              </a:rPr>
              <a:t>Liệt</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kê</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các</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cách</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chọn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ngẫu</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nhiên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hai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để</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hát</a:t>
            </a:r>
            <a:r>
              <a:rPr lang="en-US" sz="3000" dirty="0">
                <a:solidFill>
                  <a:srgbClr val="000099"/>
                </a:solidFill>
                <a:latin typeface="Times New Roman" panose="02020603050405020304" pitchFamily="18" charset="0"/>
                <a:cs typeface="Times New Roman" panose="02020603050405020304" pitchFamily="18" charset="0"/>
              </a:rPr>
              <a:t> song ca.</a:t>
            </a:r>
          </a:p>
          <a:p>
            <a:pPr marL="514350" indent="-514350">
              <a:buAutoNum type="alphaLcParenR"/>
            </a:pPr>
            <a:r>
              <a:rPr lang="en-US" sz="3000" dirty="0" err="1">
                <a:solidFill>
                  <a:srgbClr val="000099"/>
                </a:solidFill>
                <a:latin typeface="Times New Roman" panose="02020603050405020304" pitchFamily="18" charset="0"/>
                <a:cs typeface="Times New Roman" panose="02020603050405020304" pitchFamily="18" charset="0"/>
              </a:rPr>
              <a:t>Tính</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xác</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xuất</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của</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mỗi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biến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cố</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sau</a:t>
            </a:r>
            <a:r>
              <a:rPr lang="en-US" sz="3000" dirty="0">
                <a:solidFill>
                  <a:srgbClr val="000099"/>
                </a:solidFill>
                <a:latin typeface="Times New Roman" panose="02020603050405020304" pitchFamily="18" charset="0"/>
                <a:cs typeface="Times New Roman" panose="02020603050405020304" pitchFamily="18" charset="0"/>
              </a:rPr>
              <a:t>:</a:t>
            </a:r>
          </a:p>
          <a:p>
            <a:r>
              <a:rPr lang="en-US" sz="3000" dirty="0">
                <a:solidFill>
                  <a:srgbClr val="000099"/>
                </a:solidFill>
                <a:latin typeface="Times New Roman" panose="02020603050405020304" pitchFamily="18" charset="0"/>
                <a:cs typeface="Times New Roman" panose="02020603050405020304" pitchFamily="18" charset="0"/>
              </a:rPr>
              <a:t>B: “</a:t>
            </a:r>
            <a:r>
              <a:rPr lang="en-US" sz="3000" dirty="0" err="1">
                <a:solidFill>
                  <a:srgbClr val="000099"/>
                </a:solidFill>
                <a:latin typeface="Times New Roman" panose="02020603050405020304" pitchFamily="18" charset="0"/>
                <a:cs typeface="Times New Roman" panose="02020603050405020304" pitchFamily="18" charset="0"/>
              </a:rPr>
              <a:t>Trong</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hai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được</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chọn</a:t>
            </a:r>
            <a:r>
              <a:rPr lang="en-US" sz="3000" dirty="0">
                <a:solidFill>
                  <a:srgbClr val="000099"/>
                </a:solidFill>
                <a:latin typeface="Times New Roman" panose="02020603050405020304" pitchFamily="18" charset="0"/>
                <a:cs typeface="Times New Roman" panose="02020603050405020304" pitchFamily="18" charset="0"/>
              </a:rPr>
              <a:t> ra, </a:t>
            </a:r>
            <a:r>
              <a:rPr lang="en-US" sz="3000" dirty="0" err="1">
                <a:solidFill>
                  <a:srgbClr val="000099"/>
                </a:solidFill>
                <a:latin typeface="Times New Roman" panose="02020603050405020304" pitchFamily="18" charset="0"/>
                <a:cs typeface="Times New Roman" panose="02020603050405020304" pitchFamily="18" charset="0"/>
              </a:rPr>
              <a:t>có</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một</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nam</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và</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một</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nữ</a:t>
            </a:r>
            <a:r>
              <a:rPr lang="en-US" sz="3000" dirty="0">
                <a:solidFill>
                  <a:srgbClr val="000099"/>
                </a:solidFill>
                <a:latin typeface="Times New Roman" panose="02020603050405020304" pitchFamily="18" charset="0"/>
                <a:cs typeface="Times New Roman" panose="02020603050405020304" pitchFamily="18" charset="0"/>
              </a:rPr>
              <a:t>.</a:t>
            </a:r>
          </a:p>
          <a:p>
            <a:r>
              <a:rPr lang="en-US" sz="3000" dirty="0">
                <a:solidFill>
                  <a:srgbClr val="000099"/>
                </a:solidFill>
                <a:latin typeface="Times New Roman" panose="02020603050405020304" pitchFamily="18" charset="0"/>
                <a:cs typeface="Times New Roman" panose="02020603050405020304" pitchFamily="18" charset="0"/>
              </a:rPr>
              <a:t> C: “</a:t>
            </a:r>
            <a:r>
              <a:rPr lang="en-US" sz="3000" dirty="0" err="1">
                <a:solidFill>
                  <a:srgbClr val="000099"/>
                </a:solidFill>
                <a:latin typeface="Times New Roman" panose="02020603050405020304" pitchFamily="18" charset="0"/>
                <a:cs typeface="Times New Roman" panose="02020603050405020304" pitchFamily="18" charset="0"/>
              </a:rPr>
              <a:t>Trong</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hại</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được</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chọn</a:t>
            </a:r>
            <a:r>
              <a:rPr lang="en-US" sz="3000" dirty="0">
                <a:solidFill>
                  <a:srgbClr val="000099"/>
                </a:solidFill>
                <a:latin typeface="Times New Roman" panose="02020603050405020304" pitchFamily="18" charset="0"/>
                <a:cs typeface="Times New Roman" panose="02020603050405020304" pitchFamily="18" charset="0"/>
              </a:rPr>
              <a:t> ra </a:t>
            </a:r>
            <a:r>
              <a:rPr lang="en-US" sz="3000" dirty="0" err="1">
                <a:solidFill>
                  <a:srgbClr val="000099"/>
                </a:solidFill>
                <a:latin typeface="Times New Roman" panose="02020603050405020304" pitchFamily="18" charset="0"/>
                <a:cs typeface="Times New Roman" panose="02020603050405020304" pitchFamily="18" charset="0"/>
              </a:rPr>
              <a:t>có</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bạn</a:t>
            </a:r>
            <a:r>
              <a:rPr lang="en-US" sz="3000" dirty="0">
                <a:solidFill>
                  <a:srgbClr val="000099"/>
                </a:solidFill>
                <a:latin typeface="Times New Roman" panose="02020603050405020304" pitchFamily="18" charset="0"/>
                <a:cs typeface="Times New Roman" panose="02020603050405020304" pitchFamily="18" charset="0"/>
              </a:rPr>
              <a:t> </a:t>
            </a:r>
            <a:r>
              <a:rPr lang="en-US" sz="3000" dirty="0" err="1">
                <a:solidFill>
                  <a:srgbClr val="000099"/>
                </a:solidFill>
                <a:latin typeface="Times New Roman" panose="02020603050405020304" pitchFamily="18" charset="0"/>
                <a:cs typeface="Times New Roman" panose="02020603050405020304" pitchFamily="18" charset="0"/>
              </a:rPr>
              <a:t>Nguyệt</a:t>
            </a:r>
            <a:r>
              <a:rPr lang="en-US" sz="3000"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9DDB1562-0784-4389-A194-4EF7D0CF09B2}"/>
              </a:ext>
            </a:extLst>
          </p:cNvPr>
          <p:cNvPicPr>
            <a:picLocks noChangeAspect="1"/>
          </p:cNvPicPr>
          <p:nvPr/>
        </p:nvPicPr>
        <p:blipFill>
          <a:blip r:embed="rId9"/>
          <a:stretch>
            <a:fillRect/>
          </a:stretch>
        </p:blipFill>
        <p:spPr>
          <a:xfrm>
            <a:off x="5710674" y="5510597"/>
            <a:ext cx="2275761" cy="1096653"/>
          </a:xfrm>
          <a:prstGeom prst="rect">
            <a:avLst/>
          </a:prstGeom>
        </p:spPr>
      </p:pic>
    </p:spTree>
    <p:extLst>
      <p:ext uri="{BB962C8B-B14F-4D97-AF65-F5344CB8AC3E}">
        <p14:creationId xmlns:p14="http://schemas.microsoft.com/office/powerpoint/2010/main" val="96813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8" grpId="0"/>
      <p:bldP spid="1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8111" y="5865256"/>
            <a:ext cx="1857889" cy="1483988"/>
          </a:xfrm>
          <a:prstGeom prst="rect">
            <a:avLst/>
          </a:prstGeom>
        </p:spPr>
      </p:pic>
      <p:sp>
        <p:nvSpPr>
          <p:cNvPr id="8" name="TextBox 7">
            <a:extLst>
              <a:ext uri="{FF2B5EF4-FFF2-40B4-BE49-F238E27FC236}">
                <a16:creationId xmlns:a16="http://schemas.microsoft.com/office/drawing/2014/main" id="{7CF61C8D-681A-45C1-8DE1-AF24512A7714}"/>
              </a:ext>
            </a:extLst>
          </p:cNvPr>
          <p:cNvSpPr txBox="1"/>
          <p:nvPr/>
        </p:nvSpPr>
        <p:spPr>
          <a:xfrm>
            <a:off x="4486427" y="593533"/>
            <a:ext cx="3988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Ví</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dụ</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2/ SGK/ T37</a:t>
            </a:r>
          </a:p>
        </p:txBody>
      </p:sp>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3" name="Freeform 8">
            <a:extLst>
              <a:ext uri="{FF2B5EF4-FFF2-40B4-BE49-F238E27FC236}">
                <a16:creationId xmlns:a16="http://schemas.microsoft.com/office/drawing/2014/main" id="{60615A09-9B73-4E90-86B5-DA567203718C}"/>
              </a:ext>
            </a:extLst>
          </p:cNvPr>
          <p:cNvSpPr/>
          <p:nvPr/>
        </p:nvSpPr>
        <p:spPr>
          <a:xfrm>
            <a:off x="11310793" y="4639985"/>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D6A242AC-BE47-4F83-9033-2D7F3BFE83B1}"/>
              </a:ext>
            </a:extLst>
          </p:cNvPr>
          <p:cNvSpPr/>
          <p:nvPr/>
        </p:nvSpPr>
        <p:spPr>
          <a:xfrm>
            <a:off x="587829" y="1158963"/>
            <a:ext cx="11070771" cy="4602382"/>
          </a:xfrm>
          <a:prstGeom prst="roundRect">
            <a:avLst/>
          </a:prstGeom>
          <a:solidFill>
            <a:schemeClr val="bg2">
              <a:lumMod val="20000"/>
              <a:lumOff val="80000"/>
            </a:schemeClr>
          </a:solidFill>
          <a:ln w="41275">
            <a:solidFill>
              <a:srgbClr val="0000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rgbClr val="000099"/>
                </a:solidFill>
                <a:latin typeface="Times New Roman" panose="02020603050405020304" pitchFamily="18" charset="0"/>
                <a:cs typeface="Times New Roman" panose="02020603050405020304" pitchFamily="18" charset="0"/>
              </a:rPr>
              <a:t>Xét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Chọn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ngẫu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bạn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để</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hát</a:t>
            </a:r>
            <a:r>
              <a:rPr lang="en-US" sz="2400" dirty="0">
                <a:solidFill>
                  <a:srgbClr val="000099"/>
                </a:solidFill>
                <a:latin typeface="Times New Roman" panose="02020603050405020304" pitchFamily="18" charset="0"/>
                <a:cs typeface="Times New Roman" panose="02020603050405020304" pitchFamily="18" charset="0"/>
              </a:rPr>
              <a:t> song ca”.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thể</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xảy</a:t>
            </a:r>
            <a:r>
              <a:rPr lang="en-US" sz="2400" dirty="0">
                <a:solidFill>
                  <a:srgbClr val="000099"/>
                </a:solidFill>
                <a:latin typeface="Times New Roman" panose="02020603050405020304" pitchFamily="18" charset="0"/>
                <a:cs typeface="Times New Roman" panose="02020603050405020304" pitchFamily="18" charset="0"/>
              </a:rPr>
              <a:t> ra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đồng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năng</a:t>
            </a:r>
            <a:r>
              <a:rPr lang="en-US" sz="2400" dirty="0">
                <a:solidFill>
                  <a:srgbClr val="000099"/>
                </a:solidFill>
                <a:latin typeface="Times New Roman" panose="02020603050405020304" pitchFamily="18" charset="0"/>
                <a:cs typeface="Times New Roman" panose="02020603050405020304" pitchFamily="18" charset="0"/>
              </a:rPr>
              <a:t>.</a:t>
            </a:r>
          </a:p>
          <a:p>
            <a:pPr marL="514350" lvl="0" indent="-514350">
              <a:buFontTx/>
              <a:buAutoNum type="alphaLcParenR"/>
            </a:pP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6 </a:t>
            </a:r>
            <a:r>
              <a:rPr lang="en-US" sz="2400" dirty="0" err="1">
                <a:solidFill>
                  <a:srgbClr val="000099"/>
                </a:solidFill>
                <a:latin typeface="Times New Roman" panose="02020603050405020304" pitchFamily="18" charset="0"/>
                <a:cs typeface="Times New Roman" panose="02020603050405020304" pitchFamily="18" charset="0"/>
              </a:rPr>
              <a:t>cách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chọn</a:t>
            </a:r>
            <a:r>
              <a:rPr lang="en-US" sz="2400" dirty="0">
                <a:solidFill>
                  <a:srgbClr val="000099"/>
                </a:solidFill>
                <a:latin typeface="Times New Roman" panose="02020603050405020304" pitchFamily="18" charset="0"/>
                <a:cs typeface="Times New Roman" panose="02020603050405020304" pitchFamily="18" charset="0"/>
              </a:rPr>
              <a:t> ra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bạn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để</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hát</a:t>
            </a:r>
            <a:r>
              <a:rPr lang="en-US" sz="2400" dirty="0">
                <a:solidFill>
                  <a:srgbClr val="000099"/>
                </a:solidFill>
                <a:latin typeface="Times New Roman" panose="02020603050405020304" pitchFamily="18" charset="0"/>
                <a:cs typeface="Times New Roman" panose="02020603050405020304" pitchFamily="18" charset="0"/>
              </a:rPr>
              <a:t> song ca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a:t>
            </a:r>
          </a:p>
          <a:p>
            <a:pPr marL="514350" lvl="0" indent="-514350">
              <a:buFontTx/>
              <a:buAutoNum type="alphaLcParenR"/>
            </a:pP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4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thuận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lợi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biến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cố</a:t>
            </a:r>
            <a:r>
              <a:rPr lang="en-US" sz="2400" dirty="0">
                <a:solidFill>
                  <a:srgbClr val="000099"/>
                </a:solidFill>
                <a:latin typeface="Times New Roman" panose="02020603050405020304" pitchFamily="18" charset="0"/>
                <a:cs typeface="Times New Roman" panose="02020603050405020304" pitchFamily="18" charset="0"/>
              </a:rPr>
              <a:t> B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a:t>
            </a:r>
          </a:p>
          <a:p>
            <a:pPr lvl="0"/>
            <a:r>
              <a:rPr lang="en-US" sz="2400" dirty="0" err="1">
                <a:solidFill>
                  <a:srgbClr val="000099"/>
                </a:solidFill>
                <a:latin typeface="Times New Roman" panose="02020603050405020304" pitchFamily="18" charset="0"/>
                <a:cs typeface="Times New Roman" panose="02020603050405020304" pitchFamily="18" charset="0"/>
              </a:rPr>
              <a:t>Vậy</a:t>
            </a:r>
            <a:r>
              <a:rPr lang="en-US" sz="2400" dirty="0">
                <a:solidFill>
                  <a:srgbClr val="000099"/>
                </a:solidFill>
                <a:latin typeface="Times New Roman" panose="02020603050405020304" pitchFamily="18" charset="0"/>
                <a:cs typeface="Times New Roman" panose="02020603050405020304" pitchFamily="18" charset="0"/>
              </a:rPr>
              <a:t>:  </a:t>
            </a:r>
          </a:p>
          <a:p>
            <a:pPr lvl="0"/>
            <a:endParaRPr lang="en-US" sz="2400" dirty="0">
              <a:solidFill>
                <a:srgbClr val="000099"/>
              </a:solidFill>
              <a:latin typeface="Times New Roman" panose="02020603050405020304" pitchFamily="18" charset="0"/>
              <a:cs typeface="Times New Roman" panose="02020603050405020304" pitchFamily="18" charset="0"/>
            </a:endParaRPr>
          </a:p>
          <a:p>
            <a:pPr lvl="0"/>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3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thuận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lợi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biến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cố</a:t>
            </a:r>
            <a:r>
              <a:rPr lang="en-US" sz="2400" dirty="0">
                <a:solidFill>
                  <a:srgbClr val="000099"/>
                </a:solidFill>
                <a:latin typeface="Times New Roman" panose="02020603050405020304" pitchFamily="18" charset="0"/>
                <a:cs typeface="Times New Roman" panose="02020603050405020304" pitchFamily="18" charset="0"/>
              </a:rPr>
              <a:t> C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Dũng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Dung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Nguyệt</a:t>
            </a:r>
            <a:r>
              <a:rPr lang="en-US" sz="2400" dirty="0">
                <a:solidFill>
                  <a:srgbClr val="000099"/>
                </a:solidFill>
                <a:latin typeface="Times New Roman" panose="02020603050405020304" pitchFamily="18" charset="0"/>
                <a:cs typeface="Times New Roman" panose="02020603050405020304" pitchFamily="18" charset="0"/>
              </a:rPr>
              <a:t>. </a:t>
            </a:r>
          </a:p>
          <a:p>
            <a:pPr lvl="0"/>
            <a:r>
              <a:rPr lang="en-US" sz="2400" dirty="0" err="1">
                <a:solidFill>
                  <a:srgbClr val="000099"/>
                </a:solidFill>
                <a:latin typeface="Times New Roman" panose="02020603050405020304" pitchFamily="18" charset="0"/>
                <a:cs typeface="Times New Roman" panose="02020603050405020304" pitchFamily="18" charset="0"/>
              </a:rPr>
              <a:t>Vậy</a:t>
            </a:r>
            <a:r>
              <a:rPr lang="en-US" sz="2400" dirty="0">
                <a:solidFill>
                  <a:srgbClr val="000099"/>
                </a:solidFill>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9DDB1562-0784-4389-A194-4EF7D0CF09B2}"/>
              </a:ext>
            </a:extLst>
          </p:cNvPr>
          <p:cNvPicPr>
            <a:picLocks noChangeAspect="1"/>
          </p:cNvPicPr>
          <p:nvPr/>
        </p:nvPicPr>
        <p:blipFill>
          <a:blip r:embed="rId9"/>
          <a:stretch>
            <a:fillRect/>
          </a:stretch>
        </p:blipFill>
        <p:spPr>
          <a:xfrm>
            <a:off x="5743331" y="5761347"/>
            <a:ext cx="2275761" cy="1096653"/>
          </a:xfrm>
          <a:prstGeom prst="rect">
            <a:avLst/>
          </a:prstGeom>
        </p:spPr>
      </p:pic>
      <p:graphicFrame>
        <p:nvGraphicFramePr>
          <p:cNvPr id="2" name="Object 1">
            <a:extLst>
              <a:ext uri="{FF2B5EF4-FFF2-40B4-BE49-F238E27FC236}">
                <a16:creationId xmlns:a16="http://schemas.microsoft.com/office/drawing/2014/main" id="{934E06BF-7263-4194-8DCF-EF5F007925E7}"/>
              </a:ext>
            </a:extLst>
          </p:cNvPr>
          <p:cNvGraphicFramePr>
            <a:graphicFrameLocks noChangeAspect="1"/>
          </p:cNvGraphicFramePr>
          <p:nvPr/>
        </p:nvGraphicFramePr>
        <p:xfrm>
          <a:off x="1770698" y="3638608"/>
          <a:ext cx="1571175" cy="716271"/>
        </p:xfrm>
        <a:graphic>
          <a:graphicData uri="http://schemas.openxmlformats.org/presentationml/2006/ole">
            <mc:AlternateContent xmlns:mc="http://schemas.openxmlformats.org/markup-compatibility/2006">
              <mc:Choice xmlns:v="urn:schemas-microsoft-com:vml" Requires="v">
                <p:oleObj name="Equation" r:id="rId10" imgW="863280" imgH="393480" progId="Equation.DSMT4">
                  <p:embed/>
                </p:oleObj>
              </mc:Choice>
              <mc:Fallback>
                <p:oleObj name="Equation" r:id="rId10" imgW="863280" imgH="393480" progId="Equation.DSMT4">
                  <p:embed/>
                  <p:pic>
                    <p:nvPicPr>
                      <p:cNvPr id="2" name="Object 1">
                        <a:extLst>
                          <a:ext uri="{FF2B5EF4-FFF2-40B4-BE49-F238E27FC236}">
                            <a16:creationId xmlns:a16="http://schemas.microsoft.com/office/drawing/2014/main" id="{934E06BF-7263-4194-8DCF-EF5F007925E7}"/>
                          </a:ext>
                        </a:extLst>
                      </p:cNvPr>
                      <p:cNvPicPr/>
                      <p:nvPr/>
                    </p:nvPicPr>
                    <p:blipFill>
                      <a:blip r:embed="rId11"/>
                      <a:stretch>
                        <a:fillRect/>
                      </a:stretch>
                    </p:blipFill>
                    <p:spPr>
                      <a:xfrm>
                        <a:off x="1770698" y="3638608"/>
                        <a:ext cx="1571175" cy="71627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47DF6EE-1EC8-490E-A53F-335DF1FABCFC}"/>
              </a:ext>
            </a:extLst>
          </p:cNvPr>
          <p:cNvGraphicFramePr>
            <a:graphicFrameLocks noChangeAspect="1"/>
          </p:cNvGraphicFramePr>
          <p:nvPr/>
        </p:nvGraphicFramePr>
        <p:xfrm>
          <a:off x="1847406" y="4947717"/>
          <a:ext cx="1571175" cy="716271"/>
        </p:xfrm>
        <a:graphic>
          <a:graphicData uri="http://schemas.openxmlformats.org/presentationml/2006/ole">
            <mc:AlternateContent xmlns:mc="http://schemas.openxmlformats.org/markup-compatibility/2006">
              <mc:Choice xmlns:v="urn:schemas-microsoft-com:vml" Requires="v">
                <p:oleObj name="Equation" r:id="rId12" imgW="863280" imgH="393480" progId="Equation.DSMT4">
                  <p:embed/>
                </p:oleObj>
              </mc:Choice>
              <mc:Fallback>
                <p:oleObj name="Equation" r:id="rId12" imgW="863280" imgH="393480" progId="Equation.DSMT4">
                  <p:embed/>
                  <p:pic>
                    <p:nvPicPr>
                      <p:cNvPr id="3" name="Object 2">
                        <a:extLst>
                          <a:ext uri="{FF2B5EF4-FFF2-40B4-BE49-F238E27FC236}">
                            <a16:creationId xmlns:a16="http://schemas.microsoft.com/office/drawing/2014/main" id="{B47DF6EE-1EC8-490E-A53F-335DF1FABCFC}"/>
                          </a:ext>
                        </a:extLst>
                      </p:cNvPr>
                      <p:cNvPicPr/>
                      <p:nvPr/>
                    </p:nvPicPr>
                    <p:blipFill>
                      <a:blip r:embed="rId13"/>
                      <a:stretch>
                        <a:fillRect/>
                      </a:stretch>
                    </p:blipFill>
                    <p:spPr>
                      <a:xfrm>
                        <a:off x="1847406" y="4947717"/>
                        <a:ext cx="1571175" cy="716271"/>
                      </a:xfrm>
                      <a:prstGeom prst="rect">
                        <a:avLst/>
                      </a:prstGeom>
                    </p:spPr>
                  </p:pic>
                </p:oleObj>
              </mc:Fallback>
            </mc:AlternateContent>
          </a:graphicData>
        </a:graphic>
      </p:graphicFrame>
    </p:spTree>
    <p:extLst>
      <p:ext uri="{BB962C8B-B14F-4D97-AF65-F5344CB8AC3E}">
        <p14:creationId xmlns:p14="http://schemas.microsoft.com/office/powerpoint/2010/main" val="286897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8" grpId="0"/>
      <p:bldP spid="1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374012"/>
            <a:ext cx="1857889" cy="1483988"/>
          </a:xfrm>
          <a:prstGeom prst="rect">
            <a:avLst/>
          </a:prstGeom>
        </p:spPr>
      </p:pic>
      <p:sp>
        <p:nvSpPr>
          <p:cNvPr id="8" name="TextBox 7">
            <a:extLst>
              <a:ext uri="{FF2B5EF4-FFF2-40B4-BE49-F238E27FC236}">
                <a16:creationId xmlns:a16="http://schemas.microsoft.com/office/drawing/2014/main" id="{7CF61C8D-681A-45C1-8DE1-AF24512A7714}"/>
              </a:ext>
            </a:extLst>
          </p:cNvPr>
          <p:cNvSpPr txBox="1"/>
          <p:nvPr/>
        </p:nvSpPr>
        <p:spPr>
          <a:xfrm>
            <a:off x="4335921" y="576210"/>
            <a:ext cx="3860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Ví</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dụ</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3/ SGK/ T37</a:t>
            </a:r>
          </a:p>
        </p:txBody>
      </p:sp>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3" name="Freeform 8">
            <a:extLst>
              <a:ext uri="{FF2B5EF4-FFF2-40B4-BE49-F238E27FC236}">
                <a16:creationId xmlns:a16="http://schemas.microsoft.com/office/drawing/2014/main" id="{60615A09-9B73-4E90-86B5-DA567203718C}"/>
              </a:ext>
            </a:extLst>
          </p:cNvPr>
          <p:cNvSpPr/>
          <p:nvPr/>
        </p:nvSpPr>
        <p:spPr>
          <a:xfrm>
            <a:off x="11044790"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D6A242AC-BE47-4F83-9033-2D7F3BFE83B1}"/>
              </a:ext>
            </a:extLst>
          </p:cNvPr>
          <p:cNvSpPr/>
          <p:nvPr/>
        </p:nvSpPr>
        <p:spPr>
          <a:xfrm>
            <a:off x="803475" y="1239864"/>
            <a:ext cx="10593868" cy="4703732"/>
          </a:xfrm>
          <a:prstGeom prst="roundRect">
            <a:avLst/>
          </a:prstGeom>
          <a:solidFill>
            <a:schemeClr val="bg2">
              <a:lumMod val="20000"/>
              <a:lumOff val="80000"/>
            </a:schemeClr>
          </a:solidFill>
          <a:ln w="41275">
            <a:solidFill>
              <a:srgbClr val="0000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ngẫu</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lẻ</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hai</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a:t>
            </a:r>
          </a:p>
          <a:p>
            <a:pPr marL="457200" indent="-457200">
              <a:buAutoNum type="alphaLcParenR"/>
            </a:pPr>
            <a:r>
              <a:rPr lang="en-US" sz="2400" dirty="0" err="1">
                <a:solidFill>
                  <a:srgbClr val="000099"/>
                </a:solidFill>
                <a:latin typeface="Times New Roman" panose="02020603050405020304" pitchFamily="18" charset="0"/>
                <a:cs typeface="Times New Roman" panose="02020603050405020304" pitchFamily="18" charset="0"/>
              </a:rPr>
              <a:t>Tìm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phần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tập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hợp</a:t>
            </a:r>
            <a:r>
              <a:rPr lang="en-US" sz="2400" dirty="0">
                <a:solidFill>
                  <a:srgbClr val="000099"/>
                </a:solidFill>
                <a:latin typeface="Times New Roman" panose="02020603050405020304" pitchFamily="18" charset="0"/>
                <a:cs typeface="Times New Roman" panose="02020603050405020304" pitchFamily="18" charset="0"/>
              </a:rPr>
              <a:t> </a:t>
            </a:r>
            <a:r>
              <a:rPr lang="el-GR" sz="2400" dirty="0">
                <a:solidFill>
                  <a:srgbClr val="000099"/>
                </a:solidFill>
                <a:latin typeface="Times New Roman" panose="02020603050405020304" pitchFamily="18" charset="0"/>
                <a:cs typeface="Times New Roman" panose="02020603050405020304" pitchFamily="18" charset="0"/>
              </a:rPr>
              <a:t>Ω</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gồm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thể</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xảy</a:t>
            </a:r>
            <a:r>
              <a:rPr lang="en-US" sz="2400" dirty="0">
                <a:solidFill>
                  <a:srgbClr val="000099"/>
                </a:solidFill>
                <a:latin typeface="Times New Roman" panose="02020603050405020304" pitchFamily="18" charset="0"/>
                <a:cs typeface="Times New Roman" panose="02020603050405020304" pitchFamily="18" charset="0"/>
              </a:rPr>
              <a:t> ra </a:t>
            </a:r>
            <a:r>
              <a:rPr lang="en-US" sz="2400" dirty="0" err="1">
                <a:solidFill>
                  <a:srgbClr val="000099"/>
                </a:solidFill>
                <a:latin typeface="Times New Roman" panose="02020603050405020304" pitchFamily="18" charset="0"/>
                <a:cs typeface="Times New Roman" panose="02020603050405020304" pitchFamily="18" charset="0"/>
              </a:rPr>
              <a:t>đối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với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tự</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viết</a:t>
            </a:r>
            <a:r>
              <a:rPr lang="en-US" sz="2400" dirty="0">
                <a:solidFill>
                  <a:srgbClr val="000099"/>
                </a:solidFill>
                <a:latin typeface="Times New Roman" panose="02020603050405020304" pitchFamily="18" charset="0"/>
                <a:cs typeface="Times New Roman" panose="02020603050405020304" pitchFamily="18" charset="0"/>
              </a:rPr>
              <a:t> ra.</a:t>
            </a:r>
          </a:p>
          <a:p>
            <a:pPr marL="457200" indent="-457200">
              <a:buAutoNum type="alphaLcParen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Tính</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xác</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suất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biến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E: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tự</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ra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bội</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9”</a:t>
            </a:r>
          </a:p>
          <a:p>
            <a:r>
              <a:rPr lang="en-US" sz="2400" baseline="0" dirty="0" err="1">
                <a:solidFill>
                  <a:srgbClr val="000099"/>
                </a:solidFill>
                <a:latin typeface="Times New Roman" panose="02020603050405020304" pitchFamily="18" charset="0"/>
                <a:cs typeface="Times New Roman" panose="02020603050405020304" pitchFamily="18" charset="0"/>
              </a:rPr>
              <a:t>Giải</a:t>
            </a:r>
            <a:r>
              <a:rPr lang="en-US" sz="2400" baseline="0" dirty="0">
                <a:solidFill>
                  <a:srgbClr val="000099"/>
                </a:solidFill>
                <a:latin typeface="Times New Roman" panose="02020603050405020304" pitchFamily="18" charset="0"/>
                <a:cs typeface="Times New Roman" panose="02020603050405020304" pitchFamily="18" charset="0"/>
              </a:rPr>
              <a:t>:</a:t>
            </a:r>
          </a:p>
          <a:p>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Xét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phép</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thử</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ngẫu</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tự</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lẻ</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hai</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kết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quả</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xảy</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ra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phép</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thử</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đồng</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khả</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năng</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a:t>
            </a:r>
          </a:p>
          <a:p>
            <a:pPr marL="457200" indent="-457200">
              <a:buAutoNum type="alphaLcParenR"/>
            </a:pPr>
            <a:r>
              <a:rPr lang="en-US" sz="2400" dirty="0" err="1">
                <a:solidFill>
                  <a:srgbClr val="000099"/>
                </a:solidFill>
                <a:latin typeface="Times New Roman" panose="02020603050405020304" pitchFamily="18" charset="0"/>
                <a:cs typeface="Times New Roman" panose="02020603050405020304" pitchFamily="18" charset="0"/>
              </a:rPr>
              <a:t>Tập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hợp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thể</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xảy</a:t>
            </a:r>
            <a:r>
              <a:rPr lang="en-US" sz="2400" dirty="0">
                <a:solidFill>
                  <a:srgbClr val="000099"/>
                </a:solidFill>
                <a:latin typeface="Times New Roman" panose="02020603050405020304" pitchFamily="18" charset="0"/>
                <a:cs typeface="Times New Roman" panose="02020603050405020304" pitchFamily="18" charset="0"/>
              </a:rPr>
              <a:t> ra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p>
          <a:p>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Số</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phần</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tử</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tập</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hợp</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l-GR" sz="2400" b="0"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Ω</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DDB1562-0784-4389-A194-4EF7D0CF09B2}"/>
              </a:ext>
            </a:extLst>
          </p:cNvPr>
          <p:cNvPicPr>
            <a:picLocks noChangeAspect="1"/>
          </p:cNvPicPr>
          <p:nvPr/>
        </p:nvPicPr>
        <p:blipFill>
          <a:blip r:embed="rId9"/>
          <a:stretch>
            <a:fillRect/>
          </a:stretch>
        </p:blipFill>
        <p:spPr>
          <a:xfrm>
            <a:off x="5710674" y="5510597"/>
            <a:ext cx="2275761" cy="1096653"/>
          </a:xfrm>
          <a:prstGeom prst="rect">
            <a:avLst/>
          </a:prstGeom>
        </p:spPr>
      </p:pic>
      <p:graphicFrame>
        <p:nvGraphicFramePr>
          <p:cNvPr id="3" name="Object 2">
            <a:extLst>
              <a:ext uri="{FF2B5EF4-FFF2-40B4-BE49-F238E27FC236}">
                <a16:creationId xmlns:a16="http://schemas.microsoft.com/office/drawing/2014/main" id="{39B06AC8-CFC5-42C2-BCE7-33ED81E5DD7A}"/>
              </a:ext>
            </a:extLst>
          </p:cNvPr>
          <p:cNvGraphicFramePr>
            <a:graphicFrameLocks noChangeAspect="1"/>
          </p:cNvGraphicFramePr>
          <p:nvPr/>
        </p:nvGraphicFramePr>
        <p:xfrm>
          <a:off x="8171845" y="4454219"/>
          <a:ext cx="2562434" cy="497560"/>
        </p:xfrm>
        <a:graphic>
          <a:graphicData uri="http://schemas.openxmlformats.org/presentationml/2006/ole">
            <mc:AlternateContent xmlns:mc="http://schemas.openxmlformats.org/markup-compatibility/2006">
              <mc:Choice xmlns:v="urn:schemas-microsoft-com:vml" Requires="v">
                <p:oleObj name="Equation" r:id="rId10" imgW="1307880" imgH="253800" progId="Equation.DSMT4">
                  <p:embed/>
                </p:oleObj>
              </mc:Choice>
              <mc:Fallback>
                <p:oleObj name="Equation" r:id="rId10" imgW="1307880" imgH="253800" progId="Equation.DSMT4">
                  <p:embed/>
                  <p:pic>
                    <p:nvPicPr>
                      <p:cNvPr id="3" name="Object 2">
                        <a:extLst>
                          <a:ext uri="{FF2B5EF4-FFF2-40B4-BE49-F238E27FC236}">
                            <a16:creationId xmlns:a16="http://schemas.microsoft.com/office/drawing/2014/main" id="{39B06AC8-CFC5-42C2-BCE7-33ED81E5DD7A}"/>
                          </a:ext>
                        </a:extLst>
                      </p:cNvPr>
                      <p:cNvPicPr/>
                      <p:nvPr/>
                    </p:nvPicPr>
                    <p:blipFill>
                      <a:blip r:embed="rId11"/>
                      <a:stretch>
                        <a:fillRect/>
                      </a:stretch>
                    </p:blipFill>
                    <p:spPr>
                      <a:xfrm>
                        <a:off x="8171845" y="4454219"/>
                        <a:ext cx="2562434" cy="49756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B78B104-210E-411D-A835-C421378785C2}"/>
              </a:ext>
            </a:extLst>
          </p:cNvPr>
          <p:cNvGraphicFramePr>
            <a:graphicFrameLocks noChangeAspect="1"/>
          </p:cNvGraphicFramePr>
          <p:nvPr/>
        </p:nvGraphicFramePr>
        <p:xfrm>
          <a:off x="5069792" y="4870806"/>
          <a:ext cx="386784" cy="458442"/>
        </p:xfrm>
        <a:graphic>
          <a:graphicData uri="http://schemas.openxmlformats.org/presentationml/2006/ole">
            <mc:AlternateContent xmlns:mc="http://schemas.openxmlformats.org/markup-compatibility/2006">
              <mc:Choice xmlns:v="urn:schemas-microsoft-com:vml" Requires="v">
                <p:oleObj name="Equation" r:id="rId12" imgW="203040" imgH="177480" progId="Equation.DSMT4">
                  <p:embed/>
                </p:oleObj>
              </mc:Choice>
              <mc:Fallback>
                <p:oleObj name="Equation" r:id="rId12" imgW="203040" imgH="177480" progId="Equation.DSMT4">
                  <p:embed/>
                  <p:pic>
                    <p:nvPicPr>
                      <p:cNvPr id="9" name="Object 8">
                        <a:extLst>
                          <a:ext uri="{FF2B5EF4-FFF2-40B4-BE49-F238E27FC236}">
                            <a16:creationId xmlns:a16="http://schemas.microsoft.com/office/drawing/2014/main" id="{DB78B104-210E-411D-A835-C421378785C2}"/>
                          </a:ext>
                        </a:extLst>
                      </p:cNvPr>
                      <p:cNvPicPr/>
                      <p:nvPr/>
                    </p:nvPicPr>
                    <p:blipFill>
                      <a:blip r:embed="rId13"/>
                      <a:stretch>
                        <a:fillRect/>
                      </a:stretch>
                    </p:blipFill>
                    <p:spPr>
                      <a:xfrm>
                        <a:off x="5069792" y="4870806"/>
                        <a:ext cx="386784" cy="458442"/>
                      </a:xfrm>
                      <a:prstGeom prst="rect">
                        <a:avLst/>
                      </a:prstGeom>
                    </p:spPr>
                  </p:pic>
                </p:oleObj>
              </mc:Fallback>
            </mc:AlternateContent>
          </a:graphicData>
        </a:graphic>
      </p:graphicFrame>
    </p:spTree>
    <p:extLst>
      <p:ext uri="{BB962C8B-B14F-4D97-AF65-F5344CB8AC3E}">
        <p14:creationId xmlns:p14="http://schemas.microsoft.com/office/powerpoint/2010/main" val="245151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8" grpId="0"/>
      <p:bldP spid="13"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374012"/>
            <a:ext cx="1857889" cy="1483988"/>
          </a:xfrm>
          <a:prstGeom prst="rect">
            <a:avLst/>
          </a:prstGeom>
        </p:spPr>
      </p:pic>
      <p:sp>
        <p:nvSpPr>
          <p:cNvPr id="8" name="TextBox 7">
            <a:extLst>
              <a:ext uri="{FF2B5EF4-FFF2-40B4-BE49-F238E27FC236}">
                <a16:creationId xmlns:a16="http://schemas.microsoft.com/office/drawing/2014/main" id="{7CF61C8D-681A-45C1-8DE1-AF24512A7714}"/>
              </a:ext>
            </a:extLst>
          </p:cNvPr>
          <p:cNvSpPr txBox="1"/>
          <p:nvPr/>
        </p:nvSpPr>
        <p:spPr>
          <a:xfrm>
            <a:off x="4335921" y="576210"/>
            <a:ext cx="3860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Ví</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dụ</a:t>
            </a:r>
            <a:r>
              <a:rPr kumimoji="0" lang="en-US" sz="36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3/ SGK/ T37</a:t>
            </a:r>
          </a:p>
        </p:txBody>
      </p:sp>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3" name="Freeform 8">
            <a:extLst>
              <a:ext uri="{FF2B5EF4-FFF2-40B4-BE49-F238E27FC236}">
                <a16:creationId xmlns:a16="http://schemas.microsoft.com/office/drawing/2014/main" id="{60615A09-9B73-4E90-86B5-DA567203718C}"/>
              </a:ext>
            </a:extLst>
          </p:cNvPr>
          <p:cNvSpPr/>
          <p:nvPr/>
        </p:nvSpPr>
        <p:spPr>
          <a:xfrm>
            <a:off x="11044790"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D6A242AC-BE47-4F83-9033-2D7F3BFE83B1}"/>
              </a:ext>
            </a:extLst>
          </p:cNvPr>
          <p:cNvSpPr/>
          <p:nvPr/>
        </p:nvSpPr>
        <p:spPr>
          <a:xfrm>
            <a:off x="966466" y="1194979"/>
            <a:ext cx="10467648" cy="4506681"/>
          </a:xfrm>
          <a:prstGeom prst="roundRect">
            <a:avLst/>
          </a:prstGeom>
          <a:solidFill>
            <a:schemeClr val="bg2">
              <a:lumMod val="20000"/>
              <a:lumOff val="80000"/>
            </a:schemeClr>
          </a:solidFill>
          <a:ln w="41275">
            <a:solidFill>
              <a:srgbClr val="0000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ngẫu</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nhiên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lẻ</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hai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Tìm</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Ω</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xảy</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đối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nhiên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ra.</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xác</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suất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E: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nhiên</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bội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99"/>
                </a:solidFill>
                <a:latin typeface="Times New Roman" panose="02020603050405020304" pitchFamily="18" charset="0"/>
                <a:cs typeface="Times New Roman" panose="02020603050405020304" pitchFamily="18" charset="0"/>
              </a:rPr>
              <a:t>b)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thuận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lợi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biến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cố</a:t>
            </a:r>
            <a:r>
              <a:rPr lang="en-US" sz="2400" dirty="0">
                <a:solidFill>
                  <a:srgbClr val="000099"/>
                </a:solidFill>
                <a:latin typeface="Times New Roman" panose="02020603050405020304" pitchFamily="18" charset="0"/>
                <a:cs typeface="Times New Roman" panose="02020603050405020304" pitchFamily="18" charset="0"/>
              </a:rPr>
              <a:t> E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000099"/>
                </a:solidFill>
                <a:latin typeface="Times New Roman" panose="02020603050405020304" pitchFamily="18" charset="0"/>
                <a:cs typeface="Times New Roman" panose="02020603050405020304" pitchFamily="18" charset="0"/>
              </a:rPr>
              <a:t>Có</a:t>
            </a:r>
            <a:r>
              <a:rPr lang="en-US" sz="2400" noProof="0" dirty="0">
                <a:solidFill>
                  <a:srgbClr val="000099"/>
                </a:solidFill>
                <a:latin typeface="Times New Roman" panose="02020603050405020304" pitchFamily="18" charset="0"/>
                <a:cs typeface="Times New Roman" panose="02020603050405020304" pitchFamily="18" charset="0"/>
              </a:rPr>
              <a:t> 5 </a:t>
            </a:r>
            <a:r>
              <a:rPr lang="en-US" sz="2400" noProof="0" dirty="0" err="1">
                <a:solidFill>
                  <a:srgbClr val="000099"/>
                </a:solidFill>
                <a:latin typeface="Times New Roman" panose="02020603050405020304" pitchFamily="18" charset="0"/>
                <a:cs typeface="Times New Roman" panose="02020603050405020304" pitchFamily="18" charset="0"/>
              </a:rPr>
              <a:t>kết</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quả</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thuận</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lợi</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cho</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biến</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có</a:t>
            </a:r>
            <a:r>
              <a:rPr lang="en-US" sz="2400" noProof="0" dirty="0">
                <a:solidFill>
                  <a:srgbClr val="000099"/>
                </a:solidFill>
                <a:latin typeface="Times New Roman" panose="02020603050405020304" pitchFamily="18" charset="0"/>
                <a:cs typeface="Times New Roman" panose="02020603050405020304" pitchFamily="18" charset="0"/>
              </a:rPr>
              <a:t> </a:t>
            </a:r>
            <a:r>
              <a:rPr lang="en-US" sz="2400" noProof="0" dirty="0" err="1">
                <a:solidFill>
                  <a:srgbClr val="000099"/>
                </a:solidFill>
                <a:latin typeface="Times New Roman" panose="02020603050405020304" pitchFamily="18" charset="0"/>
                <a:cs typeface="Times New Roman" panose="02020603050405020304" pitchFamily="18" charset="0"/>
              </a:rPr>
              <a:t>này</a:t>
            </a:r>
            <a:r>
              <a:rPr lang="en-US" sz="2400" noProof="0" dirty="0">
                <a:solidFill>
                  <a:srgbClr val="000099"/>
                </a:solidFill>
                <a:latin typeface="Times New Roman" panose="02020603050405020304" pitchFamily="18" charset="0"/>
                <a:cs typeface="Times New Roman" panose="02020603050405020304" pitchFamily="18" charset="0"/>
              </a:rPr>
              <a:t>. </a:t>
            </a:r>
            <a:endParaRPr lang="en-US" sz="2400" dirty="0">
              <a:solidFill>
                <a:srgbClr val="000099"/>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9DDB1562-0784-4389-A194-4EF7D0CF09B2}"/>
              </a:ext>
            </a:extLst>
          </p:cNvPr>
          <p:cNvPicPr>
            <a:picLocks noChangeAspect="1"/>
          </p:cNvPicPr>
          <p:nvPr/>
        </p:nvPicPr>
        <p:blipFill>
          <a:blip r:embed="rId9"/>
          <a:stretch>
            <a:fillRect/>
          </a:stretch>
        </p:blipFill>
        <p:spPr>
          <a:xfrm>
            <a:off x="5710674" y="5510597"/>
            <a:ext cx="2275761" cy="1096653"/>
          </a:xfrm>
          <a:prstGeom prst="rect">
            <a:avLst/>
          </a:prstGeom>
        </p:spPr>
      </p:pic>
      <p:graphicFrame>
        <p:nvGraphicFramePr>
          <p:cNvPr id="3" name="Object 2">
            <a:extLst>
              <a:ext uri="{FF2B5EF4-FFF2-40B4-BE49-F238E27FC236}">
                <a16:creationId xmlns:a16="http://schemas.microsoft.com/office/drawing/2014/main" id="{39B06AC8-CFC5-42C2-BCE7-33ED81E5DD7A}"/>
              </a:ext>
            </a:extLst>
          </p:cNvPr>
          <p:cNvGraphicFramePr>
            <a:graphicFrameLocks noChangeAspect="1"/>
          </p:cNvGraphicFramePr>
          <p:nvPr/>
        </p:nvGraphicFramePr>
        <p:xfrm>
          <a:off x="6414949" y="3770255"/>
          <a:ext cx="2189163" cy="496888"/>
        </p:xfrm>
        <a:graphic>
          <a:graphicData uri="http://schemas.openxmlformats.org/presentationml/2006/ole">
            <mc:AlternateContent xmlns:mc="http://schemas.openxmlformats.org/markup-compatibility/2006">
              <mc:Choice xmlns:v="urn:schemas-microsoft-com:vml" Requires="v">
                <p:oleObj name="Equation" r:id="rId10" imgW="1117440" imgH="253800" progId="Equation.DSMT4">
                  <p:embed/>
                </p:oleObj>
              </mc:Choice>
              <mc:Fallback>
                <p:oleObj name="Equation" r:id="rId10" imgW="1117440" imgH="253800" progId="Equation.DSMT4">
                  <p:embed/>
                  <p:pic>
                    <p:nvPicPr>
                      <p:cNvPr id="3" name="Object 2">
                        <a:extLst>
                          <a:ext uri="{FF2B5EF4-FFF2-40B4-BE49-F238E27FC236}">
                            <a16:creationId xmlns:a16="http://schemas.microsoft.com/office/drawing/2014/main" id="{39B06AC8-CFC5-42C2-BCE7-33ED81E5DD7A}"/>
                          </a:ext>
                        </a:extLst>
                      </p:cNvPr>
                      <p:cNvPicPr/>
                      <p:nvPr/>
                    </p:nvPicPr>
                    <p:blipFill>
                      <a:blip r:embed="rId11"/>
                      <a:stretch>
                        <a:fillRect/>
                      </a:stretch>
                    </p:blipFill>
                    <p:spPr>
                      <a:xfrm>
                        <a:off x="6414949" y="3770255"/>
                        <a:ext cx="2189163" cy="496888"/>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B05112E6-8B12-44BF-83FC-020396E8CE4E}"/>
              </a:ext>
            </a:extLst>
          </p:cNvPr>
          <p:cNvGraphicFramePr>
            <a:graphicFrameLocks noChangeAspect="1"/>
          </p:cNvGraphicFramePr>
          <p:nvPr/>
        </p:nvGraphicFramePr>
        <p:xfrm>
          <a:off x="2290211" y="4643926"/>
          <a:ext cx="1588859" cy="730086"/>
        </p:xfrm>
        <a:graphic>
          <a:graphicData uri="http://schemas.openxmlformats.org/presentationml/2006/ole">
            <mc:AlternateContent xmlns:mc="http://schemas.openxmlformats.org/markup-compatibility/2006">
              <mc:Choice xmlns:v="urn:schemas-microsoft-com:vml" Requires="v">
                <p:oleObj name="Equation" r:id="rId12" imgW="939600" imgH="393480" progId="Equation.DSMT4">
                  <p:embed/>
                </p:oleObj>
              </mc:Choice>
              <mc:Fallback>
                <p:oleObj name="Equation" r:id="rId12" imgW="939600" imgH="393480" progId="Equation.DSMT4">
                  <p:embed/>
                  <p:pic>
                    <p:nvPicPr>
                      <p:cNvPr id="2" name="Object 1">
                        <a:extLst>
                          <a:ext uri="{FF2B5EF4-FFF2-40B4-BE49-F238E27FC236}">
                            <a16:creationId xmlns:a16="http://schemas.microsoft.com/office/drawing/2014/main" id="{B05112E6-8B12-44BF-83FC-020396E8CE4E}"/>
                          </a:ext>
                        </a:extLst>
                      </p:cNvPr>
                      <p:cNvPicPr/>
                      <p:nvPr/>
                    </p:nvPicPr>
                    <p:blipFill>
                      <a:blip r:embed="rId13"/>
                      <a:stretch>
                        <a:fillRect/>
                      </a:stretch>
                    </p:blipFill>
                    <p:spPr>
                      <a:xfrm>
                        <a:off x="2290211" y="4643926"/>
                        <a:ext cx="1588859" cy="730086"/>
                      </a:xfrm>
                      <a:prstGeom prst="rect">
                        <a:avLst/>
                      </a:prstGeom>
                    </p:spPr>
                  </p:pic>
                </p:oleObj>
              </mc:Fallback>
            </mc:AlternateContent>
          </a:graphicData>
        </a:graphic>
      </p:graphicFrame>
    </p:spTree>
    <p:extLst>
      <p:ext uri="{BB962C8B-B14F-4D97-AF65-F5344CB8AC3E}">
        <p14:creationId xmlns:p14="http://schemas.microsoft.com/office/powerpoint/2010/main" val="389521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8" grpId="0"/>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0079667" y="2254451"/>
            <a:ext cx="1085867" cy="1457333"/>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626485" y="4921967"/>
            <a:ext cx="497500" cy="460167"/>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1231985" y="1224501"/>
            <a:ext cx="497500" cy="460167"/>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1753515" y="776764"/>
            <a:ext cx="8622951" cy="3228773"/>
          </a:xfrm>
        </p:spPr>
        <p:txBody>
          <a:bodyPr/>
          <a:lstStyle/>
          <a:p>
            <a:pPr algn="ctr">
              <a:lnSpc>
                <a:spcPct val="100000"/>
              </a:lnSpc>
            </a:pPr>
            <a:r>
              <a:rPr lang="en-US" sz="7000" b="1" dirty="0">
                <a:solidFill>
                  <a:srgbClr val="000099"/>
                </a:solidFill>
                <a:latin typeface="Times New Roman" panose="02020603050405020304" pitchFamily="18" charset="0"/>
                <a:cs typeface="Times New Roman" panose="02020603050405020304" pitchFamily="18" charset="0"/>
              </a:rPr>
              <a:t>HOẠT ĐỘNG </a:t>
            </a:r>
            <a:br>
              <a:rPr lang="en-US" sz="7000" b="1" dirty="0">
                <a:solidFill>
                  <a:srgbClr val="000099"/>
                </a:solidFill>
                <a:latin typeface="Times New Roman" panose="02020603050405020304" pitchFamily="18" charset="0"/>
                <a:cs typeface="Times New Roman" panose="02020603050405020304" pitchFamily="18" charset="0"/>
              </a:rPr>
            </a:br>
            <a:r>
              <a:rPr lang="en-US" sz="7000" b="1" dirty="0">
                <a:solidFill>
                  <a:srgbClr val="000099"/>
                </a:solidFill>
                <a:latin typeface="Times New Roman" panose="02020603050405020304" pitchFamily="18" charset="0"/>
                <a:cs typeface="Times New Roman" panose="02020603050405020304" pitchFamily="18" charset="0"/>
              </a:rPr>
              <a:t>LUYỆN TẬP</a:t>
            </a:r>
            <a:endParaRPr lang="vi-VN" sz="7000" b="1" dirty="0">
              <a:solidFill>
                <a:srgbClr val="000099"/>
              </a:solidFill>
              <a:latin typeface="Times New Roman" panose="02020603050405020304" pitchFamily="18" charset="0"/>
              <a:cs typeface="Times New Roman" panose="02020603050405020304" pitchFamily="18" charset="0"/>
            </a:endParaRPr>
          </a:p>
        </p:txBody>
      </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51237" y="5138474"/>
            <a:ext cx="1228430" cy="1096653"/>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2265323" y="5066270"/>
            <a:ext cx="1828505" cy="124105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330772" y="13466"/>
            <a:ext cx="1169234" cy="2232913"/>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8709897" y="800628"/>
            <a:ext cx="2266410" cy="399712"/>
          </a:xfrm>
          <a:prstGeom prst="rect">
            <a:avLst/>
          </a:prstGeom>
        </p:spPr>
      </p:pic>
      <p:pic>
        <p:nvPicPr>
          <p:cNvPr id="51" name="Picture 50">
            <a:extLst>
              <a:ext uri="{FF2B5EF4-FFF2-40B4-BE49-F238E27FC236}">
                <a16:creationId xmlns:a16="http://schemas.microsoft.com/office/drawing/2014/main" id="{DF739699-EEF6-4F37-A4FC-F6EE45F783DA}"/>
              </a:ext>
            </a:extLst>
          </p:cNvPr>
          <p:cNvPicPr>
            <a:picLocks noChangeAspect="1"/>
          </p:cNvPicPr>
          <p:nvPr/>
        </p:nvPicPr>
        <p:blipFill>
          <a:blip r:embed="rId11"/>
          <a:stretch>
            <a:fillRect/>
          </a:stretch>
        </p:blipFill>
        <p:spPr>
          <a:xfrm>
            <a:off x="5395964" y="5270995"/>
            <a:ext cx="2275761" cy="1096653"/>
          </a:xfrm>
          <a:prstGeom prst="rect">
            <a:avLst/>
          </a:prstGeom>
        </p:spPr>
      </p:pic>
    </p:spTree>
    <p:extLst>
      <p:ext uri="{BB962C8B-B14F-4D97-AF65-F5344CB8AC3E}">
        <p14:creationId xmlns:p14="http://schemas.microsoft.com/office/powerpoint/2010/main" val="773401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91857" y="522514"/>
            <a:ext cx="10054472" cy="5763983"/>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0099"/>
                </a:solidFill>
                <a:latin typeface="Times New Roman" panose="02020603050405020304" pitchFamily="18" charset="0"/>
                <a:cs typeface="Times New Roman" panose="02020603050405020304" pitchFamily="18" charset="0"/>
              </a:rPr>
              <a:t>        BÀI TOÁN MỞ ĐẦU</a:t>
            </a:r>
          </a:p>
          <a:p>
            <a:pPr algn="ctr">
              <a:spcBef>
                <a:spcPts val="300"/>
              </a:spcBef>
              <a:spcAft>
                <a:spcPts val="300"/>
              </a:spcAft>
            </a:pPr>
            <a:r>
              <a:rPr lang="en-US" sz="3200" dirty="0">
                <a:solidFill>
                  <a:srgbClr val="0000CC"/>
                </a:solidFill>
                <a:effectLst/>
                <a:latin typeface="Times New Roman" panose="02020603050405020304" pitchFamily="18" charset="0"/>
                <a:ea typeface="Yu Mincho" panose="02020400000000000000" pitchFamily="18" charset="-128"/>
                <a:cs typeface="Times New Roman" panose="02020603050405020304" pitchFamily="18" charset="0"/>
              </a:rPr>
              <a:t>                     3 </a:t>
            </a: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HS </a:t>
            </a:r>
            <a:r>
              <a:rPr lang="en-US" sz="3200" dirty="0" err="1">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nam</a:t>
            </a: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 Vinh, Quang, Minh</a:t>
            </a:r>
          </a:p>
          <a:p>
            <a:pPr algn="ctr">
              <a:spcBef>
                <a:spcPts val="300"/>
              </a:spcBef>
              <a:spcAft>
                <a:spcPts val="300"/>
              </a:spcAft>
            </a:pPr>
            <a:r>
              <a:rPr lang="en-US" sz="3200" dirty="0">
                <a:solidFill>
                  <a:srgbClr val="0000CC"/>
                </a:solidFill>
                <a:effectLst/>
                <a:latin typeface="Times New Roman" panose="02020603050405020304" pitchFamily="18" charset="0"/>
                <a:ea typeface="Yu Mincho" panose="02020400000000000000" pitchFamily="18" charset="-128"/>
                <a:cs typeface="Times New Roman" panose="02020603050405020304" pitchFamily="18" charset="0"/>
              </a:rPr>
              <a:t>           3 </a:t>
            </a: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HS </a:t>
            </a:r>
            <a:r>
              <a:rPr lang="en-US" sz="3200" dirty="0" err="1">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nữ</a:t>
            </a: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 Lan, Mai, </a:t>
            </a:r>
            <a:r>
              <a:rPr lang="en-US" sz="3200" dirty="0" err="1">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Hoa</a:t>
            </a:r>
            <a:endPar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endParaRPr>
          </a:p>
          <a:p>
            <a:pPr algn="just">
              <a:spcBef>
                <a:spcPts val="300"/>
              </a:spcBef>
              <a:spcAft>
                <a:spcPts val="300"/>
              </a:spcAft>
            </a:pPr>
            <a:endPar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endParaRPr>
          </a:p>
          <a:p>
            <a:pPr algn="just">
              <a:spcBef>
                <a:spcPts val="300"/>
              </a:spcBef>
              <a:spcAft>
                <a:spcPts val="300"/>
              </a:spcAft>
            </a:pPr>
            <a:endPar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endParaRPr>
          </a:p>
          <a:p>
            <a:pPr algn="just">
              <a:spcBef>
                <a:spcPts val="300"/>
              </a:spcBef>
              <a:spcAft>
                <a:spcPts val="300"/>
              </a:spcAft>
            </a:pPr>
            <a:endParaRPr lang="en-US" sz="3200" dirty="0">
              <a:solidFill>
                <a:srgbClr val="0000CC"/>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gn="just">
              <a:spcBef>
                <a:spcPts val="300"/>
              </a:spcBef>
              <a:spcAft>
                <a:spcPts val="300"/>
              </a:spcAft>
            </a:pPr>
            <a:endPar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pic>
        <p:nvPicPr>
          <p:cNvPr id="3" name="Picture 2">
            <a:extLst>
              <a:ext uri="{FF2B5EF4-FFF2-40B4-BE49-F238E27FC236}">
                <a16:creationId xmlns:a16="http://schemas.microsoft.com/office/drawing/2014/main" id="{9F43A805-BCD1-4604-BBCC-FD70DA95F290}"/>
              </a:ext>
            </a:extLst>
          </p:cNvPr>
          <p:cNvPicPr>
            <a:picLocks noChangeAspect="1"/>
          </p:cNvPicPr>
          <p:nvPr/>
        </p:nvPicPr>
        <p:blipFill>
          <a:blip r:embed="rId13"/>
          <a:stretch>
            <a:fillRect/>
          </a:stretch>
        </p:blipFill>
        <p:spPr>
          <a:xfrm>
            <a:off x="1306616" y="1398953"/>
            <a:ext cx="2917618" cy="1814616"/>
          </a:xfrm>
          <a:prstGeom prst="rect">
            <a:avLst/>
          </a:prstGeom>
          <a:ln>
            <a:noFill/>
          </a:ln>
          <a:effectLst>
            <a:softEdge rad="112500"/>
          </a:effectLst>
        </p:spPr>
      </p:pic>
      <p:sp>
        <p:nvSpPr>
          <p:cNvPr id="10" name="TextBox 9">
            <a:extLst>
              <a:ext uri="{FF2B5EF4-FFF2-40B4-BE49-F238E27FC236}">
                <a16:creationId xmlns:a16="http://schemas.microsoft.com/office/drawing/2014/main" id="{D0402686-33BA-4CB5-AFF9-E30B744AFA75}"/>
              </a:ext>
            </a:extLst>
          </p:cNvPr>
          <p:cNvSpPr txBox="1"/>
          <p:nvPr/>
        </p:nvSpPr>
        <p:spPr>
          <a:xfrm>
            <a:off x="2070891" y="3336516"/>
            <a:ext cx="9225092" cy="2677656"/>
          </a:xfrm>
          <a:prstGeom prst="rect">
            <a:avLst/>
          </a:prstGeom>
          <a:noFill/>
        </p:spPr>
        <p:txBody>
          <a:bodyPr wrap="square" rtlCol="0">
            <a:spAutoFit/>
          </a:bodyPr>
          <a:lstStyle/>
          <a:p>
            <a:r>
              <a:rPr lang="en-US" sz="2800" dirty="0" err="1">
                <a:solidFill>
                  <a:srgbClr val="2F2FAC"/>
                </a:solidFill>
                <a:latin typeface="Times New Roman" panose="02020603050405020304" pitchFamily="18" charset="0"/>
                <a:cs typeface="Times New Roman" panose="02020603050405020304" pitchFamily="18" charset="0"/>
              </a:rPr>
              <a:t>Không</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gian</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mẫu</a:t>
            </a:r>
            <a:r>
              <a:rPr lang="en-US" sz="2800" dirty="0">
                <a:solidFill>
                  <a:srgbClr val="2F2FAC"/>
                </a:solidFill>
                <a:latin typeface="Times New Roman" panose="02020603050405020304" pitchFamily="18" charset="0"/>
                <a:cs typeface="Times New Roman" panose="02020603050405020304" pitchFamily="18" charset="0"/>
              </a:rPr>
              <a:t>:</a:t>
            </a:r>
          </a:p>
          <a:p>
            <a:r>
              <a:rPr lang="en-US" sz="2800" dirty="0">
                <a:solidFill>
                  <a:srgbClr val="2F2FAC"/>
                </a:solidFill>
                <a:latin typeface="Times New Roman" panose="02020603050405020304" pitchFamily="18" charset="0"/>
                <a:cs typeface="Times New Roman" panose="02020603050405020304" pitchFamily="18" charset="0"/>
              </a:rPr>
              <a:t>+) Vinh-Quang; Vinh-Minh; Vinh-Lan; Vinh-Mai; Vinh-</a:t>
            </a:r>
            <a:r>
              <a:rPr lang="en-US" sz="2800" dirty="0" err="1">
                <a:solidFill>
                  <a:srgbClr val="2F2FAC"/>
                </a:solidFill>
                <a:latin typeface="Times New Roman" panose="02020603050405020304" pitchFamily="18" charset="0"/>
                <a:cs typeface="Times New Roman" panose="02020603050405020304" pitchFamily="18" charset="0"/>
              </a:rPr>
              <a:t>Hoa</a:t>
            </a:r>
            <a:endParaRPr lang="en-US" sz="2800" dirty="0">
              <a:solidFill>
                <a:srgbClr val="2F2FAC"/>
              </a:solidFill>
              <a:latin typeface="Times New Roman" panose="02020603050405020304" pitchFamily="18" charset="0"/>
              <a:cs typeface="Times New Roman" panose="02020603050405020304" pitchFamily="18" charset="0"/>
            </a:endParaRPr>
          </a:p>
          <a:p>
            <a:r>
              <a:rPr lang="en-US" sz="2800" dirty="0">
                <a:solidFill>
                  <a:srgbClr val="2F2FAC"/>
                </a:solidFill>
                <a:latin typeface="Times New Roman" panose="02020603050405020304" pitchFamily="18" charset="0"/>
                <a:cs typeface="Times New Roman" panose="02020603050405020304" pitchFamily="18" charset="0"/>
              </a:rPr>
              <a:t>+) Quang-Minh; Quang-Lan; Quang-Mai; Quang-</a:t>
            </a:r>
            <a:r>
              <a:rPr lang="en-US" sz="2800" dirty="0" err="1">
                <a:solidFill>
                  <a:srgbClr val="2F2FAC"/>
                </a:solidFill>
                <a:latin typeface="Times New Roman" panose="02020603050405020304" pitchFamily="18" charset="0"/>
                <a:cs typeface="Times New Roman" panose="02020603050405020304" pitchFamily="18" charset="0"/>
              </a:rPr>
              <a:t>Hoa</a:t>
            </a:r>
            <a:r>
              <a:rPr lang="en-US" sz="2800" dirty="0">
                <a:solidFill>
                  <a:srgbClr val="2F2FAC"/>
                </a:solidFill>
                <a:latin typeface="Times New Roman" panose="02020603050405020304" pitchFamily="18" charset="0"/>
                <a:cs typeface="Times New Roman" panose="02020603050405020304" pitchFamily="18" charset="0"/>
              </a:rPr>
              <a:t>;</a:t>
            </a:r>
          </a:p>
          <a:p>
            <a:r>
              <a:rPr lang="en-US" sz="2800" dirty="0">
                <a:solidFill>
                  <a:srgbClr val="2F2FAC"/>
                </a:solidFill>
                <a:latin typeface="Times New Roman" panose="02020603050405020304" pitchFamily="18" charset="0"/>
                <a:cs typeface="Times New Roman" panose="02020603050405020304" pitchFamily="18" charset="0"/>
              </a:rPr>
              <a:t>+) Minh-Lan; Minh-Mai; Minh-</a:t>
            </a:r>
            <a:r>
              <a:rPr lang="en-US" sz="2800" dirty="0" err="1">
                <a:solidFill>
                  <a:srgbClr val="2F2FAC"/>
                </a:solidFill>
                <a:latin typeface="Times New Roman" panose="02020603050405020304" pitchFamily="18" charset="0"/>
                <a:cs typeface="Times New Roman" panose="02020603050405020304" pitchFamily="18" charset="0"/>
              </a:rPr>
              <a:t>Hoa</a:t>
            </a:r>
            <a:r>
              <a:rPr lang="en-US" sz="2800" dirty="0">
                <a:solidFill>
                  <a:srgbClr val="2F2FAC"/>
                </a:solidFill>
                <a:latin typeface="Times New Roman" panose="02020603050405020304" pitchFamily="18" charset="0"/>
                <a:cs typeface="Times New Roman" panose="02020603050405020304" pitchFamily="18" charset="0"/>
              </a:rPr>
              <a:t>; </a:t>
            </a:r>
          </a:p>
          <a:p>
            <a:r>
              <a:rPr lang="en-US" sz="2800" dirty="0">
                <a:solidFill>
                  <a:srgbClr val="2F2FAC"/>
                </a:solidFill>
                <a:latin typeface="Times New Roman" panose="02020603050405020304" pitchFamily="18" charset="0"/>
                <a:cs typeface="Times New Roman" panose="02020603050405020304" pitchFamily="18" charset="0"/>
              </a:rPr>
              <a:t>+) Lan-Mai; Lan-</a:t>
            </a:r>
            <a:r>
              <a:rPr lang="en-US" sz="2800" dirty="0" err="1">
                <a:solidFill>
                  <a:srgbClr val="2F2FAC"/>
                </a:solidFill>
                <a:latin typeface="Times New Roman" panose="02020603050405020304" pitchFamily="18" charset="0"/>
                <a:cs typeface="Times New Roman" panose="02020603050405020304" pitchFamily="18" charset="0"/>
              </a:rPr>
              <a:t>Hoa</a:t>
            </a:r>
            <a:r>
              <a:rPr lang="en-US" sz="2800" dirty="0">
                <a:solidFill>
                  <a:srgbClr val="2F2FAC"/>
                </a:solidFill>
                <a:latin typeface="Times New Roman" panose="02020603050405020304" pitchFamily="18" charset="0"/>
                <a:cs typeface="Times New Roman" panose="02020603050405020304" pitchFamily="18" charset="0"/>
              </a:rPr>
              <a:t>;</a:t>
            </a:r>
          </a:p>
          <a:p>
            <a:r>
              <a:rPr lang="en-US" sz="2800" dirty="0">
                <a:solidFill>
                  <a:srgbClr val="2F2FAC"/>
                </a:solidFill>
                <a:latin typeface="Times New Roman" panose="02020603050405020304" pitchFamily="18" charset="0"/>
                <a:cs typeface="Times New Roman" panose="02020603050405020304" pitchFamily="18" charset="0"/>
              </a:rPr>
              <a:t> +) Mai-</a:t>
            </a:r>
            <a:r>
              <a:rPr lang="en-US" sz="2800" dirty="0" err="1">
                <a:solidFill>
                  <a:srgbClr val="2F2FAC"/>
                </a:solidFill>
                <a:latin typeface="Times New Roman" panose="02020603050405020304" pitchFamily="18" charset="0"/>
                <a:cs typeface="Times New Roman" panose="02020603050405020304" pitchFamily="18" charset="0"/>
              </a:rPr>
              <a:t>Hoa</a:t>
            </a:r>
            <a:endParaRPr lang="en-US" sz="2800" dirty="0">
              <a:solidFill>
                <a:srgbClr val="2F2F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6625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3"/>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91857" y="522514"/>
            <a:ext cx="10054472" cy="5763983"/>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BÀI TOÁN MỞ ĐẦU</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3 HS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nam</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Vinh, Quang, Minh</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3 HS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nữ</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Lan, Mai,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Hoa</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pic>
        <p:nvPicPr>
          <p:cNvPr id="3" name="Picture 2">
            <a:extLst>
              <a:ext uri="{FF2B5EF4-FFF2-40B4-BE49-F238E27FC236}">
                <a16:creationId xmlns:a16="http://schemas.microsoft.com/office/drawing/2014/main" id="{9F43A805-BCD1-4604-BBCC-FD70DA95F290}"/>
              </a:ext>
            </a:extLst>
          </p:cNvPr>
          <p:cNvPicPr>
            <a:picLocks noChangeAspect="1"/>
          </p:cNvPicPr>
          <p:nvPr/>
        </p:nvPicPr>
        <p:blipFill>
          <a:blip r:embed="rId13"/>
          <a:stretch>
            <a:fillRect/>
          </a:stretch>
        </p:blipFill>
        <p:spPr>
          <a:xfrm>
            <a:off x="1306616" y="1398953"/>
            <a:ext cx="2917618" cy="1814616"/>
          </a:xfrm>
          <a:prstGeom prst="rect">
            <a:avLst/>
          </a:prstGeom>
          <a:ln>
            <a:noFill/>
          </a:ln>
          <a:effectLst>
            <a:softEdge rad="112500"/>
          </a:effectLst>
        </p:spPr>
      </p:pic>
      <p:sp>
        <p:nvSpPr>
          <p:cNvPr id="10" name="TextBox 9">
            <a:extLst>
              <a:ext uri="{FF2B5EF4-FFF2-40B4-BE49-F238E27FC236}">
                <a16:creationId xmlns:a16="http://schemas.microsoft.com/office/drawing/2014/main" id="{D0402686-33BA-4CB5-AFF9-E30B744AFA75}"/>
              </a:ext>
            </a:extLst>
          </p:cNvPr>
          <p:cNvSpPr txBox="1"/>
          <p:nvPr/>
        </p:nvSpPr>
        <p:spPr>
          <a:xfrm>
            <a:off x="2221237" y="3344198"/>
            <a:ext cx="922509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2F2FAC"/>
                </a:solidFill>
                <a:latin typeface="Times New Roman" panose="02020603050405020304" pitchFamily="18" charset="0"/>
                <a:cs typeface="Times New Roman" panose="02020603050405020304" pitchFamily="18" charset="0"/>
              </a:rPr>
              <a:t>Khoanh</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tròn</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các</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cặp</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nam</a:t>
            </a:r>
            <a:r>
              <a:rPr lang="en-US" sz="2800" dirty="0">
                <a:solidFill>
                  <a:srgbClr val="2F2FAC"/>
                </a:solidFill>
                <a:latin typeface="Times New Roman" panose="02020603050405020304" pitchFamily="18" charset="0"/>
                <a:cs typeface="Times New Roman" panose="02020603050405020304" pitchFamily="18" charset="0"/>
              </a:rPr>
              <a:t> – </a:t>
            </a:r>
            <a:r>
              <a:rPr lang="en-US" sz="2800" dirty="0" err="1">
                <a:solidFill>
                  <a:srgbClr val="2F2FAC"/>
                </a:solidFill>
                <a:latin typeface="Times New Roman" panose="02020603050405020304" pitchFamily="18" charset="0"/>
                <a:cs typeface="Times New Roman" panose="02020603050405020304" pitchFamily="18" charset="0"/>
              </a:rPr>
              <a:t>nữ</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tất</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cả</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các</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cặp</a:t>
            </a:r>
            <a:r>
              <a:rPr lang="en-US" sz="2800" dirty="0">
                <a:solidFill>
                  <a:srgbClr val="2F2FAC"/>
                </a:solidFill>
                <a:latin typeface="Times New Roman" panose="02020603050405020304" pitchFamily="18" charset="0"/>
                <a:cs typeface="Times New Roman" panose="02020603050405020304" pitchFamily="18" charset="0"/>
              </a:rPr>
              <a:t> đ</a:t>
            </a:r>
            <a:r>
              <a:rPr lang="vi-VN" sz="2800" dirty="0">
                <a:solidFill>
                  <a:srgbClr val="2F2FAC"/>
                </a:solidFill>
                <a:latin typeface="Times New Roman" panose="02020603050405020304" pitchFamily="18" charset="0"/>
                <a:cs typeface="Times New Roman" panose="02020603050405020304" pitchFamily="18" charset="0"/>
              </a:rPr>
              <a:t>ư</a:t>
            </a:r>
            <a:r>
              <a:rPr lang="en-US" sz="2800" dirty="0" err="1">
                <a:solidFill>
                  <a:srgbClr val="2F2FAC"/>
                </a:solidFill>
                <a:latin typeface="Times New Roman" panose="02020603050405020304" pitchFamily="18" charset="0"/>
                <a:cs typeface="Times New Roman" panose="02020603050405020304" pitchFamily="18" charset="0"/>
              </a:rPr>
              <a:t>ợc</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ghép</a:t>
            </a:r>
            <a:r>
              <a:rPr lang="en-US" sz="2800" dirty="0">
                <a:solidFill>
                  <a:srgbClr val="2F2FAC"/>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Vinh-Quang; Vinh-Minh; Vinh-Lan; Vinh-Mai; Vinh-</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Hoa</a:t>
            </a:r>
            <a:endPar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Quang-Minh; Quang-Lan; Quang-Mai; Quang-</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Hoa</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Minh-Lan; Minh-Mai; Minh-</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Hoa</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Lan-Mai; Lan-</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Hoa</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 Mai-</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Hoa</a:t>
            </a:r>
            <a:endPar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B4A7072E-84B4-44ED-8AE5-8054DE2280D7}"/>
                  </a:ext>
                </a:extLst>
              </p14:cNvPr>
              <p14:cNvContentPartPr/>
              <p14:nvPr/>
            </p14:nvContentPartPr>
            <p14:xfrm>
              <a:off x="2421900" y="3736543"/>
              <a:ext cx="8488080" cy="1504800"/>
            </p14:xfrm>
          </p:contentPart>
        </mc:Choice>
        <mc:Fallback xmlns="">
          <p:pic>
            <p:nvPicPr>
              <p:cNvPr id="30" name="Ink 29">
                <a:extLst>
                  <a:ext uri="{FF2B5EF4-FFF2-40B4-BE49-F238E27FC236}">
                    <a16:creationId xmlns:a16="http://schemas.microsoft.com/office/drawing/2014/main" id="{B4A7072E-84B4-44ED-8AE5-8054DE2280D7}"/>
                  </a:ext>
                </a:extLst>
              </p:cNvPr>
              <p:cNvPicPr/>
              <p:nvPr/>
            </p:nvPicPr>
            <p:blipFill>
              <a:blip r:embed="rId16"/>
              <a:stretch>
                <a:fillRect/>
              </a:stretch>
            </p:blipFill>
            <p:spPr>
              <a:xfrm>
                <a:off x="2412900" y="3727541"/>
                <a:ext cx="8505719" cy="152244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695ED391-F5CD-4634-B92D-441E032047AB}"/>
                  </a:ext>
                </a:extLst>
              </p14:cNvPr>
              <p14:cNvContentPartPr/>
              <p14:nvPr/>
            </p14:nvContentPartPr>
            <p14:xfrm>
              <a:off x="4261500" y="5714743"/>
              <a:ext cx="360" cy="360"/>
            </p14:xfrm>
          </p:contentPart>
        </mc:Choice>
        <mc:Fallback xmlns="">
          <p:pic>
            <p:nvPicPr>
              <p:cNvPr id="31" name="Ink 30">
                <a:extLst>
                  <a:ext uri="{FF2B5EF4-FFF2-40B4-BE49-F238E27FC236}">
                    <a16:creationId xmlns:a16="http://schemas.microsoft.com/office/drawing/2014/main" id="{695ED391-F5CD-4634-B92D-441E032047AB}"/>
                  </a:ext>
                </a:extLst>
              </p:cNvPr>
              <p:cNvPicPr/>
              <p:nvPr/>
            </p:nvPicPr>
            <p:blipFill>
              <a:blip r:embed="rId18"/>
              <a:stretch>
                <a:fillRect/>
              </a:stretch>
            </p:blipFill>
            <p:spPr>
              <a:xfrm>
                <a:off x="4252860" y="5706103"/>
                <a:ext cx="18000" cy="18000"/>
              </a:xfrm>
              <a:prstGeom prst="rect">
                <a:avLst/>
              </a:prstGeom>
            </p:spPr>
          </p:pic>
        </mc:Fallback>
      </mc:AlternateContent>
    </p:spTree>
    <p:extLst>
      <p:ext uri="{BB962C8B-B14F-4D97-AF65-F5344CB8AC3E}">
        <p14:creationId xmlns:p14="http://schemas.microsoft.com/office/powerpoint/2010/main" val="14402363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3"/>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91857" y="522514"/>
            <a:ext cx="10054472" cy="5763983"/>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BÀI TOÁN MỞ ĐẦU</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3 HS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nam</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Vinh, Quang, Minh</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3 HS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nữ</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Lan, Mai,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Hoa</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pic>
        <p:nvPicPr>
          <p:cNvPr id="3" name="Picture 2">
            <a:extLst>
              <a:ext uri="{FF2B5EF4-FFF2-40B4-BE49-F238E27FC236}">
                <a16:creationId xmlns:a16="http://schemas.microsoft.com/office/drawing/2014/main" id="{9F43A805-BCD1-4604-BBCC-FD70DA95F290}"/>
              </a:ext>
            </a:extLst>
          </p:cNvPr>
          <p:cNvPicPr>
            <a:picLocks noChangeAspect="1"/>
          </p:cNvPicPr>
          <p:nvPr/>
        </p:nvPicPr>
        <p:blipFill>
          <a:blip r:embed="rId13"/>
          <a:stretch>
            <a:fillRect/>
          </a:stretch>
        </p:blipFill>
        <p:spPr>
          <a:xfrm>
            <a:off x="1306616" y="1398953"/>
            <a:ext cx="2917618" cy="1814616"/>
          </a:xfrm>
          <a:prstGeom prst="rect">
            <a:avLst/>
          </a:prstGeom>
          <a:ln>
            <a:noFill/>
          </a:ln>
          <a:effectLst>
            <a:softEdge rad="112500"/>
          </a:effectLst>
        </p:spPr>
      </p:pic>
      <p:sp>
        <p:nvSpPr>
          <p:cNvPr id="10" name="TextBox 9">
            <a:extLst>
              <a:ext uri="{FF2B5EF4-FFF2-40B4-BE49-F238E27FC236}">
                <a16:creationId xmlns:a16="http://schemas.microsoft.com/office/drawing/2014/main" id="{D0402686-33BA-4CB5-AFF9-E30B744AFA75}"/>
              </a:ext>
            </a:extLst>
          </p:cNvPr>
          <p:cNvSpPr txBox="1"/>
          <p:nvPr/>
        </p:nvSpPr>
        <p:spPr>
          <a:xfrm>
            <a:off x="2070891" y="3336516"/>
            <a:ext cx="922509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Vậy</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xảy</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ra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15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2F2FAC"/>
                </a:solidFill>
                <a:latin typeface="Times New Roman" panose="02020603050405020304" pitchFamily="18" charset="0"/>
                <a:cs typeface="Times New Roman" panose="02020603050405020304" pitchFamily="18" charset="0"/>
              </a:rPr>
              <a:t>Số</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kết</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quả</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thuận</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lợi</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cho</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biến</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cố</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chọn</a:t>
            </a:r>
            <a:r>
              <a:rPr lang="en-US" sz="2800" dirty="0">
                <a:solidFill>
                  <a:srgbClr val="2F2FAC"/>
                </a:solidFill>
                <a:latin typeface="Times New Roman" panose="02020603050405020304" pitchFamily="18" charset="0"/>
                <a:cs typeface="Times New Roman" panose="02020603050405020304" pitchFamily="18" charset="0"/>
              </a:rPr>
              <a:t> ra 1 </a:t>
            </a:r>
            <a:r>
              <a:rPr lang="en-US" sz="2800" dirty="0" err="1">
                <a:solidFill>
                  <a:srgbClr val="2F2FAC"/>
                </a:solidFill>
                <a:latin typeface="Times New Roman" panose="02020603050405020304" pitchFamily="18" charset="0"/>
                <a:cs typeface="Times New Roman" panose="02020603050405020304" pitchFamily="18" charset="0"/>
              </a:rPr>
              <a:t>cặp</a:t>
            </a:r>
            <a:r>
              <a:rPr lang="en-US" sz="2800" dirty="0">
                <a:solidFill>
                  <a:srgbClr val="2F2FAC"/>
                </a:solidFill>
                <a:latin typeface="Times New Roman" panose="02020603050405020304" pitchFamily="18" charset="0"/>
                <a:cs typeface="Times New Roman" panose="02020603050405020304" pitchFamily="18" charset="0"/>
              </a:rPr>
              <a:t> song ca </a:t>
            </a:r>
            <a:r>
              <a:rPr lang="en-US" sz="2800" dirty="0" err="1">
                <a:solidFill>
                  <a:srgbClr val="2F2FAC"/>
                </a:solidFill>
                <a:latin typeface="Times New Roman" panose="02020603050405020304" pitchFamily="18" charset="0"/>
                <a:cs typeface="Times New Roman" panose="02020603050405020304" pitchFamily="18" charset="0"/>
              </a:rPr>
              <a:t>trong</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đó</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có</a:t>
            </a:r>
            <a:r>
              <a:rPr lang="en-US" sz="2800" dirty="0">
                <a:solidFill>
                  <a:srgbClr val="2F2FAC"/>
                </a:solidFill>
                <a:latin typeface="Times New Roman" panose="02020603050405020304" pitchFamily="18" charset="0"/>
                <a:cs typeface="Times New Roman" panose="02020603050405020304" pitchFamily="18" charset="0"/>
              </a:rPr>
              <a:t> 1 </a:t>
            </a:r>
            <a:r>
              <a:rPr lang="en-US" sz="2800" dirty="0" err="1">
                <a:solidFill>
                  <a:srgbClr val="2F2FAC"/>
                </a:solidFill>
                <a:latin typeface="Times New Roman" panose="02020603050405020304" pitchFamily="18" charset="0"/>
                <a:cs typeface="Times New Roman" panose="02020603050405020304" pitchFamily="18" charset="0"/>
              </a:rPr>
              <a:t>nam</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và</a:t>
            </a:r>
            <a:r>
              <a:rPr lang="en-US" sz="2800" dirty="0">
                <a:solidFill>
                  <a:srgbClr val="2F2FAC"/>
                </a:solidFill>
                <a:latin typeface="Times New Roman" panose="02020603050405020304" pitchFamily="18" charset="0"/>
                <a:cs typeface="Times New Roman" panose="02020603050405020304" pitchFamily="18" charset="0"/>
              </a:rPr>
              <a:t> 1 </a:t>
            </a:r>
            <a:r>
              <a:rPr lang="en-US" sz="2800" dirty="0" err="1">
                <a:solidFill>
                  <a:srgbClr val="2F2FAC"/>
                </a:solidFill>
                <a:latin typeface="Times New Roman" panose="02020603050405020304" pitchFamily="18" charset="0"/>
                <a:cs typeface="Times New Roman" panose="02020603050405020304" pitchFamily="18" charset="0"/>
              </a:rPr>
              <a:t>nữ</a:t>
            </a:r>
            <a:r>
              <a:rPr lang="en-US" sz="2800" dirty="0">
                <a:solidFill>
                  <a:srgbClr val="2F2FAC"/>
                </a:solidFill>
                <a:latin typeface="Times New Roman" panose="02020603050405020304" pitchFamily="18" charset="0"/>
                <a:cs typeface="Times New Roman" panose="02020603050405020304" pitchFamily="18" charset="0"/>
              </a:rPr>
              <a:t>” </a:t>
            </a:r>
            <a:r>
              <a:rPr lang="en-US" sz="2800" dirty="0" err="1">
                <a:solidFill>
                  <a:srgbClr val="2F2FAC"/>
                </a:solidFill>
                <a:latin typeface="Times New Roman" panose="02020603050405020304" pitchFamily="18" charset="0"/>
                <a:cs typeface="Times New Roman" panose="02020603050405020304" pitchFamily="18" charset="0"/>
              </a:rPr>
              <a:t>là</a:t>
            </a:r>
            <a:r>
              <a:rPr lang="en-US" sz="2800" dirty="0">
                <a:solidFill>
                  <a:srgbClr val="2F2FAC"/>
                </a:solidFill>
                <a:latin typeface="Times New Roman" panose="02020603050405020304" pitchFamily="18" charset="0"/>
                <a:cs typeface="Times New Roman" panose="02020603050405020304" pitchFamily="18" charset="0"/>
              </a:rPr>
              <a:t>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Vậy</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suất</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cố</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F2FAC"/>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2F2FAC"/>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id="{F13D6192-9243-4848-8F58-782A5A68C4FD}"/>
              </a:ext>
            </a:extLst>
          </p:cNvPr>
          <p:cNvGraphicFramePr>
            <a:graphicFrameLocks noChangeAspect="1"/>
          </p:cNvGraphicFramePr>
          <p:nvPr/>
        </p:nvGraphicFramePr>
        <p:xfrm>
          <a:off x="6990442" y="4572000"/>
          <a:ext cx="1633575" cy="703345"/>
        </p:xfrm>
        <a:graphic>
          <a:graphicData uri="http://schemas.openxmlformats.org/presentationml/2006/ole">
            <mc:AlternateContent xmlns:mc="http://schemas.openxmlformats.org/markup-compatibility/2006">
              <mc:Choice xmlns:v="urn:schemas-microsoft-com:vml" Requires="v">
                <p:oleObj name="Equation" r:id="rId14" imgW="914400" imgH="393480" progId="Equation.DSMT4">
                  <p:embed/>
                </p:oleObj>
              </mc:Choice>
              <mc:Fallback>
                <p:oleObj name="Equation" r:id="rId14" imgW="914400" imgH="393480" progId="Equation.DSMT4">
                  <p:embed/>
                  <p:pic>
                    <p:nvPicPr>
                      <p:cNvPr id="6" name="Object 5">
                        <a:extLst>
                          <a:ext uri="{FF2B5EF4-FFF2-40B4-BE49-F238E27FC236}">
                            <a16:creationId xmlns:a16="http://schemas.microsoft.com/office/drawing/2014/main" id="{F13D6192-9243-4848-8F58-782A5A68C4FD}"/>
                          </a:ext>
                        </a:extLst>
                      </p:cNvPr>
                      <p:cNvPicPr/>
                      <p:nvPr/>
                    </p:nvPicPr>
                    <p:blipFill>
                      <a:blip r:embed="rId15"/>
                      <a:stretch>
                        <a:fillRect/>
                      </a:stretch>
                    </p:blipFill>
                    <p:spPr>
                      <a:xfrm>
                        <a:off x="6990442" y="4572000"/>
                        <a:ext cx="1633575" cy="703345"/>
                      </a:xfrm>
                      <a:prstGeom prst="rect">
                        <a:avLst/>
                      </a:prstGeom>
                    </p:spPr>
                  </p:pic>
                </p:oleObj>
              </mc:Fallback>
            </mc:AlternateContent>
          </a:graphicData>
        </a:graphic>
      </p:graphicFrame>
    </p:spTree>
    <p:extLst>
      <p:ext uri="{BB962C8B-B14F-4D97-AF65-F5344CB8AC3E}">
        <p14:creationId xmlns:p14="http://schemas.microsoft.com/office/powerpoint/2010/main" val="12172132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91857" y="312752"/>
            <a:ext cx="10310526" cy="5973745"/>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BÀI TOÁN MỞ ĐẦU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suy</a:t>
            </a: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khác</a:t>
            </a: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pic>
        <p:nvPicPr>
          <p:cNvPr id="3" name="Picture 2">
            <a:extLst>
              <a:ext uri="{FF2B5EF4-FFF2-40B4-BE49-F238E27FC236}">
                <a16:creationId xmlns:a16="http://schemas.microsoft.com/office/drawing/2014/main" id="{9F43A805-BCD1-4604-BBCC-FD70DA95F290}"/>
              </a:ext>
            </a:extLst>
          </p:cNvPr>
          <p:cNvPicPr>
            <a:picLocks noChangeAspect="1"/>
          </p:cNvPicPr>
          <p:nvPr/>
        </p:nvPicPr>
        <p:blipFill>
          <a:blip r:embed="rId13"/>
          <a:stretch>
            <a:fillRect/>
          </a:stretch>
        </p:blipFill>
        <p:spPr>
          <a:xfrm>
            <a:off x="1370039" y="1173580"/>
            <a:ext cx="2917618" cy="1814616"/>
          </a:xfrm>
          <a:prstGeom prst="rect">
            <a:avLst/>
          </a:prstGeom>
          <a:ln>
            <a:noFill/>
          </a:ln>
          <a:effectLst>
            <a:softEdge rad="112500"/>
          </a:effectLst>
        </p:spPr>
      </p:pic>
      <p:sp>
        <p:nvSpPr>
          <p:cNvPr id="10" name="TextBox 9">
            <a:extLst>
              <a:ext uri="{FF2B5EF4-FFF2-40B4-BE49-F238E27FC236}">
                <a16:creationId xmlns:a16="http://schemas.microsoft.com/office/drawing/2014/main" id="{D0402686-33BA-4CB5-AFF9-E30B744AFA75}"/>
              </a:ext>
            </a:extLst>
          </p:cNvPr>
          <p:cNvSpPr txBox="1"/>
          <p:nvPr/>
        </p:nvSpPr>
        <p:spPr>
          <a:xfrm>
            <a:off x="1910443" y="3020786"/>
            <a:ext cx="9385540" cy="2677656"/>
          </a:xfrm>
          <a:prstGeom prst="rect">
            <a:avLst/>
          </a:prstGeom>
          <a:noFill/>
        </p:spPr>
        <p:txBody>
          <a:bodyPr wrap="square" rtlCol="0">
            <a:spAutoFit/>
          </a:bodyPr>
          <a:lstStyle/>
          <a:p>
            <a:pPr lvl="0"/>
            <a:r>
              <a:rPr lang="vi-VN" sz="2400" dirty="0">
                <a:solidFill>
                  <a:srgbClr val="2F2FAC"/>
                </a:solidFill>
                <a:latin typeface="Times New Roman" panose="02020603050405020304" pitchFamily="18" charset="0"/>
                <a:cs typeface="Times New Roman" panose="02020603050405020304" pitchFamily="18" charset="0"/>
              </a:rPr>
              <a:t>Một bạn có thể ghép với 5 bạn còn lại. Ta có 6 bạn nên có 30 lần ghép đôi. Tuy nhiên bạn thứ nhất ghép với bạn thứ 2, rồi lúc sau bạn thứ 2 lại ghép với bạn thứ nhất thì cặp đôi đó đã được tính 2 lần. Nên ta lấy số kết quả chia 2 được 15 cặp ghép đôi.</a:t>
            </a:r>
          </a:p>
          <a:p>
            <a:pPr lvl="0"/>
            <a:r>
              <a:rPr lang="vi-VN" sz="2400" dirty="0">
                <a:solidFill>
                  <a:srgbClr val="2F2FAC"/>
                </a:solidFill>
                <a:latin typeface="Times New Roman" panose="02020603050405020304" pitchFamily="18" charset="0"/>
                <a:cs typeface="Times New Roman" panose="02020603050405020304" pitchFamily="18" charset="0"/>
              </a:rPr>
              <a:t>+ Mỗi bạn nam ghép được với 3 bạn nữ nên ta có 3 cặp. Mà có 3 bạn nam nên có 9 cặp.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Vậy</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xác</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suất</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biến</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cố</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này</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2F2FAC"/>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2F2FAC"/>
                </a:solidFill>
                <a:effectLst/>
                <a:uLnTx/>
                <a:uFillTx/>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id="{F13D6192-9243-4848-8F58-782A5A68C4FD}"/>
              </a:ext>
            </a:extLst>
          </p:cNvPr>
          <p:cNvGraphicFramePr>
            <a:graphicFrameLocks noChangeAspect="1"/>
          </p:cNvGraphicFramePr>
          <p:nvPr/>
        </p:nvGraphicFramePr>
        <p:xfrm>
          <a:off x="6096000" y="5117903"/>
          <a:ext cx="1633575" cy="709152"/>
        </p:xfrm>
        <a:graphic>
          <a:graphicData uri="http://schemas.openxmlformats.org/presentationml/2006/ole">
            <mc:AlternateContent xmlns:mc="http://schemas.openxmlformats.org/markup-compatibility/2006">
              <mc:Choice xmlns:v="urn:schemas-microsoft-com:vml" Requires="v">
                <p:oleObj name="Equation" r:id="rId14" imgW="914400" imgH="393480" progId="Equation.DSMT4">
                  <p:embed/>
                </p:oleObj>
              </mc:Choice>
              <mc:Fallback>
                <p:oleObj name="Equation" r:id="rId14" imgW="914400" imgH="393480" progId="Equation.DSMT4">
                  <p:embed/>
                  <p:pic>
                    <p:nvPicPr>
                      <p:cNvPr id="6" name="Object 5">
                        <a:extLst>
                          <a:ext uri="{FF2B5EF4-FFF2-40B4-BE49-F238E27FC236}">
                            <a16:creationId xmlns:a16="http://schemas.microsoft.com/office/drawing/2014/main" id="{F13D6192-9243-4848-8F58-782A5A68C4FD}"/>
                          </a:ext>
                        </a:extLst>
                      </p:cNvPr>
                      <p:cNvPicPr/>
                      <p:nvPr/>
                    </p:nvPicPr>
                    <p:blipFill>
                      <a:blip r:embed="rId15"/>
                      <a:stretch>
                        <a:fillRect/>
                      </a:stretch>
                    </p:blipFill>
                    <p:spPr>
                      <a:xfrm>
                        <a:off x="6096000" y="5117903"/>
                        <a:ext cx="1633575" cy="709152"/>
                      </a:xfrm>
                      <a:prstGeom prst="rect">
                        <a:avLst/>
                      </a:prstGeom>
                    </p:spPr>
                  </p:pic>
                </p:oleObj>
              </mc:Fallback>
            </mc:AlternateContent>
          </a:graphicData>
        </a:graphic>
      </p:graphicFrame>
    </p:spTree>
    <p:extLst>
      <p:ext uri="{BB962C8B-B14F-4D97-AF65-F5344CB8AC3E}">
        <p14:creationId xmlns:p14="http://schemas.microsoft.com/office/powerpoint/2010/main" val="16383415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562199" y="2306216"/>
            <a:ext cx="6807200" cy="3323987"/>
          </a:xfrm>
          <a:prstGeom prst="rect">
            <a:avLst/>
          </a:prstGeom>
        </p:spPr>
        <p:txBody>
          <a:bodyPr wrap="square">
            <a:spAutoFit/>
          </a:bodyPr>
          <a:lstStyle/>
          <a:p>
            <a:pPr algn="just">
              <a:lnSpc>
                <a:spcPct val="150000"/>
              </a:lnSpc>
              <a:spcBef>
                <a:spcPts val="400"/>
              </a:spcBef>
              <a:spcAft>
                <a:spcPts val="533"/>
              </a:spcAft>
            </a:pPr>
            <a:r>
              <a:rPr lang="vi-VN" sz="2800" dirty="0">
                <a:latin typeface="+mj-lt"/>
              </a:rPr>
              <a:t>Đội văn nghệ của lớp 9A có 3 bạn nam và 3 bạn nữ. Cô giáo phụ trách đội chọn ngẫu nhiên hai bạn để hát song ca. Xét biến cố sau: “Trong hai bạn được chọn ra, có một bạn nam và một bạn nữ”</a:t>
            </a:r>
            <a:endParaRPr lang="en-US" sz="2800" dirty="0">
              <a:latin typeface="+mj-lt"/>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3354" y="5562396"/>
            <a:ext cx="1082901" cy="950454"/>
          </a:xfrm>
          <a:prstGeom prst="rect">
            <a:avLst/>
          </a:prstGeom>
        </p:spPr>
      </p:pic>
      <p:pic>
        <p:nvPicPr>
          <p:cNvPr id="13"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25200" y="6043523"/>
            <a:ext cx="1066800" cy="761885"/>
          </a:xfrm>
          <a:prstGeom prst="rect">
            <a:avLst/>
          </a:prstGeom>
        </p:spPr>
      </p:pic>
      <p:sp>
        <p:nvSpPr>
          <p:cNvPr id="9" name="Rectangle 8"/>
          <p:cNvSpPr/>
          <p:nvPr/>
        </p:nvSpPr>
        <p:spPr>
          <a:xfrm>
            <a:off x="471138" y="5344393"/>
            <a:ext cx="6204507" cy="1384995"/>
          </a:xfrm>
          <a:prstGeom prst="rect">
            <a:avLst/>
          </a:prstGeom>
        </p:spPr>
        <p:txBody>
          <a:bodyPr wrap="square">
            <a:spAutoFit/>
          </a:bodyPr>
          <a:lstStyle/>
          <a:p>
            <a:pPr algn="just">
              <a:lnSpc>
                <a:spcPct val="150000"/>
              </a:lnSpc>
              <a:spcBef>
                <a:spcPts val="400"/>
              </a:spcBef>
              <a:spcAft>
                <a:spcPts val="400"/>
              </a:spcAft>
            </a:pPr>
            <a:r>
              <a:rPr lang="vi-VN" sz="2800" i="1" dirty="0">
                <a:latin typeface="+mj-lt"/>
              </a:rPr>
              <a:t>Làm thế nào để tính được xác suất của biến cố ngẫu nhiên nói trên?</a:t>
            </a:r>
            <a:endParaRPr lang="vi-VN" sz="2800" i="1" dirty="0">
              <a:latin typeface="+mj-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620000" y="2438400"/>
            <a:ext cx="4233904" cy="2570584"/>
          </a:xfrm>
          <a:prstGeom prst="rect">
            <a:avLst/>
          </a:prstGeom>
        </p:spPr>
      </p:pic>
      <p:sp>
        <p:nvSpPr>
          <p:cNvPr id="8" name="Rectangle 7"/>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91857" y="1322614"/>
            <a:ext cx="9904126" cy="4963883"/>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LUYỆN TẬP 3/ SGK/ 38</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p>
          <a:p>
            <a:pPr marL="0" marR="0" lvl="0" indent="0" defTabSz="914400" rtl="0" eaLnBrk="1" fontAlgn="auto" latinLnBrk="0" hangingPunct="1">
              <a:lnSpc>
                <a:spcPct val="100000"/>
              </a:lnSpc>
              <a:spcBef>
                <a:spcPts val="300"/>
              </a:spcBef>
              <a:spcAft>
                <a:spcPts val="300"/>
              </a:spcAft>
              <a:buClrTx/>
              <a:buSzTx/>
              <a:buFontTx/>
              <a:buNone/>
              <a:tabLst/>
              <a:defRPr/>
            </a:pP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a) </a:t>
            </a:r>
          </a:p>
          <a:p>
            <a:pPr marL="0" marR="0" lvl="0" indent="0"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b)</a:t>
            </a:r>
          </a:p>
          <a:p>
            <a:pPr marL="0" marR="0" lvl="0" indent="0" defTabSz="914400" rtl="0" eaLnBrk="1" fontAlgn="auto" latinLnBrk="0" hangingPunct="1">
              <a:lnSpc>
                <a:spcPct val="100000"/>
              </a:lnSpc>
              <a:spcBef>
                <a:spcPts val="300"/>
              </a:spcBef>
              <a:spcAft>
                <a:spcPts val="300"/>
              </a:spcAft>
              <a:buClrTx/>
              <a:buSzTx/>
              <a:buFontTx/>
              <a:buNone/>
              <a:tabLst/>
              <a:defRPr/>
            </a:pPr>
            <a:endPar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300"/>
              </a:spcBef>
              <a:spcAft>
                <a:spcPts val="300"/>
              </a:spcAft>
              <a:buClrTx/>
              <a:buSzTx/>
              <a:buFontTx/>
              <a:buNone/>
              <a:tabLst/>
              <a:defRPr/>
            </a:pPr>
            <a:r>
              <a:rPr lang="en-US" sz="3200" dirty="0">
                <a:solidFill>
                  <a:srgbClr val="0000CC"/>
                </a:solidFill>
                <a:latin typeface="Times New Roman" panose="02020603050405020304" pitchFamily="18" charset="0"/>
                <a:ea typeface="Yu Mincho" panose="02020400000000000000" pitchFamily="18" charset="-128"/>
                <a:cs typeface="Times New Roman" panose="02020603050405020304" pitchFamily="18" charset="0"/>
              </a:rPr>
              <a:t>c)  </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graphicFrame>
        <p:nvGraphicFramePr>
          <p:cNvPr id="11" name="Object 10">
            <a:extLst>
              <a:ext uri="{FF2B5EF4-FFF2-40B4-BE49-F238E27FC236}">
                <a16:creationId xmlns:a16="http://schemas.microsoft.com/office/drawing/2014/main" id="{89D056EF-B066-4D46-9BFD-18B27DEE300F}"/>
              </a:ext>
            </a:extLst>
          </p:cNvPr>
          <p:cNvGraphicFramePr>
            <a:graphicFrameLocks noChangeAspect="1"/>
          </p:cNvGraphicFramePr>
          <p:nvPr/>
        </p:nvGraphicFramePr>
        <p:xfrm>
          <a:off x="3956346" y="2327048"/>
          <a:ext cx="1365299" cy="813928"/>
        </p:xfrm>
        <a:graphic>
          <a:graphicData uri="http://schemas.openxmlformats.org/presentationml/2006/ole">
            <mc:AlternateContent xmlns:mc="http://schemas.openxmlformats.org/markup-compatibility/2006">
              <mc:Choice xmlns:v="urn:schemas-microsoft-com:vml" Requires="v">
                <p:oleObj name="Equation" r:id="rId13" imgW="660240" imgH="393480" progId="Equation.DSMT4">
                  <p:embed/>
                </p:oleObj>
              </mc:Choice>
              <mc:Fallback>
                <p:oleObj name="Equation" r:id="rId13" imgW="660240" imgH="393480" progId="Equation.DSMT4">
                  <p:embed/>
                  <p:pic>
                    <p:nvPicPr>
                      <p:cNvPr id="11" name="Object 10">
                        <a:extLst>
                          <a:ext uri="{FF2B5EF4-FFF2-40B4-BE49-F238E27FC236}">
                            <a16:creationId xmlns:a16="http://schemas.microsoft.com/office/drawing/2014/main" id="{89D056EF-B066-4D46-9BFD-18B27DEE300F}"/>
                          </a:ext>
                        </a:extLst>
                      </p:cNvPr>
                      <p:cNvPicPr/>
                      <p:nvPr/>
                    </p:nvPicPr>
                    <p:blipFill>
                      <a:blip r:embed="rId14"/>
                      <a:stretch>
                        <a:fillRect/>
                      </a:stretch>
                    </p:blipFill>
                    <p:spPr>
                      <a:xfrm>
                        <a:off x="3956346" y="2327048"/>
                        <a:ext cx="1365299" cy="81392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8886ED0-6E04-4DED-AB58-18E51E932EC4}"/>
              </a:ext>
            </a:extLst>
          </p:cNvPr>
          <p:cNvGraphicFramePr>
            <a:graphicFrameLocks noChangeAspect="1"/>
          </p:cNvGraphicFramePr>
          <p:nvPr/>
        </p:nvGraphicFramePr>
        <p:xfrm>
          <a:off x="3873154" y="3448530"/>
          <a:ext cx="1890413" cy="813928"/>
        </p:xfrm>
        <a:graphic>
          <a:graphicData uri="http://schemas.openxmlformats.org/presentationml/2006/ole">
            <mc:AlternateContent xmlns:mc="http://schemas.openxmlformats.org/markup-compatibility/2006">
              <mc:Choice xmlns:v="urn:schemas-microsoft-com:vml" Requires="v">
                <p:oleObj name="Equation" r:id="rId15" imgW="914400" imgH="393480" progId="Equation.DSMT4">
                  <p:embed/>
                </p:oleObj>
              </mc:Choice>
              <mc:Fallback>
                <p:oleObj name="Equation" r:id="rId15" imgW="914400" imgH="393480" progId="Equation.DSMT4">
                  <p:embed/>
                  <p:pic>
                    <p:nvPicPr>
                      <p:cNvPr id="12" name="Object 11">
                        <a:extLst>
                          <a:ext uri="{FF2B5EF4-FFF2-40B4-BE49-F238E27FC236}">
                            <a16:creationId xmlns:a16="http://schemas.microsoft.com/office/drawing/2014/main" id="{58886ED0-6E04-4DED-AB58-18E51E932EC4}"/>
                          </a:ext>
                        </a:extLst>
                      </p:cNvPr>
                      <p:cNvPicPr/>
                      <p:nvPr/>
                    </p:nvPicPr>
                    <p:blipFill>
                      <a:blip r:embed="rId16"/>
                      <a:stretch>
                        <a:fillRect/>
                      </a:stretch>
                    </p:blipFill>
                    <p:spPr>
                      <a:xfrm>
                        <a:off x="3873154" y="3448530"/>
                        <a:ext cx="1890413" cy="81392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EF60523-C0EC-4316-92B1-5F5CC2629B77}"/>
              </a:ext>
            </a:extLst>
          </p:cNvPr>
          <p:cNvGraphicFramePr>
            <a:graphicFrameLocks noChangeAspect="1"/>
          </p:cNvGraphicFramePr>
          <p:nvPr/>
        </p:nvGraphicFramePr>
        <p:xfrm>
          <a:off x="3873154" y="4466685"/>
          <a:ext cx="1448491" cy="831541"/>
        </p:xfrm>
        <a:graphic>
          <a:graphicData uri="http://schemas.openxmlformats.org/presentationml/2006/ole">
            <mc:AlternateContent xmlns:mc="http://schemas.openxmlformats.org/markup-compatibility/2006">
              <mc:Choice xmlns:v="urn:schemas-microsoft-com:vml" Requires="v">
                <p:oleObj name="Equation" r:id="rId17" imgW="685800" imgH="393480" progId="Equation.DSMT4">
                  <p:embed/>
                </p:oleObj>
              </mc:Choice>
              <mc:Fallback>
                <p:oleObj name="Equation" r:id="rId17" imgW="685800" imgH="393480" progId="Equation.DSMT4">
                  <p:embed/>
                  <p:pic>
                    <p:nvPicPr>
                      <p:cNvPr id="13" name="Object 12">
                        <a:extLst>
                          <a:ext uri="{FF2B5EF4-FFF2-40B4-BE49-F238E27FC236}">
                            <a16:creationId xmlns:a16="http://schemas.microsoft.com/office/drawing/2014/main" id="{BEF60523-C0EC-4316-92B1-5F5CC2629B77}"/>
                          </a:ext>
                        </a:extLst>
                      </p:cNvPr>
                      <p:cNvPicPr/>
                      <p:nvPr/>
                    </p:nvPicPr>
                    <p:blipFill>
                      <a:blip r:embed="rId18"/>
                      <a:stretch>
                        <a:fillRect/>
                      </a:stretch>
                    </p:blipFill>
                    <p:spPr>
                      <a:xfrm>
                        <a:off x="3873154" y="4466685"/>
                        <a:ext cx="1448491" cy="831541"/>
                      </a:xfrm>
                      <a:prstGeom prst="rect">
                        <a:avLst/>
                      </a:prstGeom>
                    </p:spPr>
                  </p:pic>
                </p:oleObj>
              </mc:Fallback>
            </mc:AlternateContent>
          </a:graphicData>
        </a:graphic>
      </p:graphicFrame>
    </p:spTree>
    <p:extLst>
      <p:ext uri="{BB962C8B-B14F-4D97-AF65-F5344CB8AC3E}">
        <p14:creationId xmlns:p14="http://schemas.microsoft.com/office/powerpoint/2010/main" val="6749306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3"/>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0079667" y="2254451"/>
            <a:ext cx="1085867" cy="1457333"/>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626485" y="4921967"/>
            <a:ext cx="497500" cy="460167"/>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1180192" y="284815"/>
            <a:ext cx="497500" cy="460167"/>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1753515" y="776764"/>
            <a:ext cx="8622951" cy="3228773"/>
          </a:xfrm>
        </p:spPr>
        <p:txBody>
          <a:bodyPr/>
          <a:lstStyle/>
          <a:p>
            <a:pPr algn="ctr">
              <a:lnSpc>
                <a:spcPct val="100000"/>
              </a:lnSpc>
            </a:pPr>
            <a:r>
              <a:rPr lang="en-US" sz="7000" b="1" dirty="0">
                <a:solidFill>
                  <a:srgbClr val="000099"/>
                </a:solidFill>
                <a:latin typeface="Times New Roman" panose="02020603050405020304" pitchFamily="18" charset="0"/>
                <a:cs typeface="Times New Roman" panose="02020603050405020304" pitchFamily="18" charset="0"/>
              </a:rPr>
              <a:t>HOẠT ĐỘNG </a:t>
            </a:r>
            <a:br>
              <a:rPr lang="en-US" sz="7000" b="1" dirty="0">
                <a:solidFill>
                  <a:srgbClr val="000099"/>
                </a:solidFill>
                <a:latin typeface="Times New Roman" panose="02020603050405020304" pitchFamily="18" charset="0"/>
                <a:cs typeface="Times New Roman" panose="02020603050405020304" pitchFamily="18" charset="0"/>
              </a:rPr>
            </a:br>
            <a:r>
              <a:rPr lang="en-US" sz="7000" b="1" dirty="0">
                <a:solidFill>
                  <a:srgbClr val="000099"/>
                </a:solidFill>
                <a:latin typeface="Times New Roman" panose="02020603050405020304" pitchFamily="18" charset="0"/>
                <a:cs typeface="Times New Roman" panose="02020603050405020304" pitchFamily="18" charset="0"/>
              </a:rPr>
              <a:t>VẬN DỤNG</a:t>
            </a:r>
            <a:endParaRPr lang="vi-VN" sz="7000" b="1" dirty="0">
              <a:solidFill>
                <a:srgbClr val="000099"/>
              </a:solidFill>
              <a:latin typeface="Times New Roman" panose="02020603050405020304" pitchFamily="18" charset="0"/>
              <a:cs typeface="Times New Roman" panose="02020603050405020304" pitchFamily="18" charset="0"/>
            </a:endParaRPr>
          </a:p>
        </p:txBody>
      </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51237" y="5138474"/>
            <a:ext cx="1228430" cy="1096653"/>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2265323" y="5066270"/>
            <a:ext cx="1828505" cy="124105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330772" y="13466"/>
            <a:ext cx="1169234" cy="2232913"/>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8709897" y="800628"/>
            <a:ext cx="2266410" cy="399712"/>
          </a:xfrm>
          <a:prstGeom prst="rect">
            <a:avLst/>
          </a:prstGeom>
        </p:spPr>
      </p:pic>
      <p:pic>
        <p:nvPicPr>
          <p:cNvPr id="51" name="Picture 50">
            <a:extLst>
              <a:ext uri="{FF2B5EF4-FFF2-40B4-BE49-F238E27FC236}">
                <a16:creationId xmlns:a16="http://schemas.microsoft.com/office/drawing/2014/main" id="{A4CB9059-54B0-4F38-8FB9-DFB34D4A248A}"/>
              </a:ext>
            </a:extLst>
          </p:cNvPr>
          <p:cNvPicPr>
            <a:picLocks noChangeAspect="1"/>
          </p:cNvPicPr>
          <p:nvPr/>
        </p:nvPicPr>
        <p:blipFill>
          <a:blip r:embed="rId11"/>
          <a:stretch>
            <a:fillRect/>
          </a:stretch>
        </p:blipFill>
        <p:spPr>
          <a:xfrm>
            <a:off x="5395964" y="5270995"/>
            <a:ext cx="2275761" cy="1096653"/>
          </a:xfrm>
          <a:prstGeom prst="rect">
            <a:avLst/>
          </a:prstGeom>
        </p:spPr>
      </p:pic>
    </p:spTree>
    <p:extLst>
      <p:ext uri="{BB962C8B-B14F-4D97-AF65-F5344CB8AC3E}">
        <p14:creationId xmlns:p14="http://schemas.microsoft.com/office/powerpoint/2010/main" val="1122159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a:extLst>
              <a:ext uri="{FF2B5EF4-FFF2-40B4-BE49-F238E27FC236}">
                <a16:creationId xmlns:a16="http://schemas.microsoft.com/office/drawing/2014/main" id="{6619F14A-974F-4B22-9984-375A1C9307D7}"/>
              </a:ext>
            </a:extLst>
          </p:cNvPr>
          <p:cNvGrpSpPr>
            <a:grpSpLocks/>
          </p:cNvGrpSpPr>
          <p:nvPr/>
        </p:nvGrpSpPr>
        <p:grpSpPr bwMode="auto">
          <a:xfrm>
            <a:off x="5826135" y="477953"/>
            <a:ext cx="5041705" cy="5036943"/>
            <a:chOff x="5425622" y="292790"/>
            <a:chExt cx="5834378" cy="5828280"/>
          </a:xfrm>
        </p:grpSpPr>
        <p:pic>
          <p:nvPicPr>
            <p:cNvPr id="76842" name="Picture 3">
              <a:extLst>
                <a:ext uri="{FF2B5EF4-FFF2-40B4-BE49-F238E27FC236}">
                  <a16:creationId xmlns:a16="http://schemas.microsoft.com/office/drawing/2014/main" id="{C5DECFBE-8254-42B4-ADFE-8383703F7E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43" name="TextBox 8">
              <a:extLst>
                <a:ext uri="{FF2B5EF4-FFF2-40B4-BE49-F238E27FC236}">
                  <a16:creationId xmlns:a16="http://schemas.microsoft.com/office/drawing/2014/main" id="{8A019234-B409-4890-93D8-FFED9817F0C7}"/>
                </a:ext>
              </a:extLst>
            </p:cNvPr>
            <p:cNvSpPr txBox="1">
              <a:spLocks noChangeArrowheads="1"/>
            </p:cNvSpPr>
            <p:nvPr/>
          </p:nvSpPr>
          <p:spPr bwMode="auto">
            <a:xfrm rot="14949661">
              <a:off x="6674685" y="1269258"/>
              <a:ext cx="2025648" cy="67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8</a:t>
              </a:r>
              <a:endParaRPr kumimoji="0" lang="vi-VN"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76844" name="TextBox 9">
              <a:extLst>
                <a:ext uri="{FF2B5EF4-FFF2-40B4-BE49-F238E27FC236}">
                  <a16:creationId xmlns:a16="http://schemas.microsoft.com/office/drawing/2014/main" id="{59A4E67D-706D-483F-987B-E5E59813EE96}"/>
                </a:ext>
              </a:extLst>
            </p:cNvPr>
            <p:cNvSpPr txBox="1">
              <a:spLocks noChangeArrowheads="1"/>
            </p:cNvSpPr>
            <p:nvPr/>
          </p:nvSpPr>
          <p:spPr bwMode="auto">
            <a:xfrm rot="12232592">
              <a:off x="5742638" y="2184879"/>
              <a:ext cx="2025647" cy="6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9,5</a:t>
              </a:r>
              <a:endParaRPr kumimoji="0" lang="vi-VN"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76845" name="TextBox 10">
              <a:extLst>
                <a:ext uri="{FF2B5EF4-FFF2-40B4-BE49-F238E27FC236}">
                  <a16:creationId xmlns:a16="http://schemas.microsoft.com/office/drawing/2014/main" id="{74C3A26D-063E-473B-8395-32A0697E33BB}"/>
                </a:ext>
              </a:extLst>
            </p:cNvPr>
            <p:cNvSpPr txBox="1">
              <a:spLocks noChangeArrowheads="1"/>
            </p:cNvSpPr>
            <p:nvPr/>
          </p:nvSpPr>
          <p:spPr bwMode="auto">
            <a:xfrm rot="17590276">
              <a:off x="8020996" y="1266334"/>
              <a:ext cx="2025648" cy="67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9</a:t>
              </a:r>
              <a:endParaRPr kumimoji="0" lang="vi-VN"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76846" name="TextBox 11">
              <a:extLst>
                <a:ext uri="{FF2B5EF4-FFF2-40B4-BE49-F238E27FC236}">
                  <a16:creationId xmlns:a16="http://schemas.microsoft.com/office/drawing/2014/main" id="{4B0CF3FC-8362-41F1-8907-60EBD70789FC}"/>
                </a:ext>
              </a:extLst>
            </p:cNvPr>
            <p:cNvSpPr txBox="1">
              <a:spLocks noChangeArrowheads="1"/>
            </p:cNvSpPr>
            <p:nvPr/>
          </p:nvSpPr>
          <p:spPr bwMode="auto">
            <a:xfrm rot="20155085">
              <a:off x="8917980" y="2189483"/>
              <a:ext cx="2025647" cy="6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10</a:t>
              </a:r>
              <a:endParaRPr kumimoji="0" lang="vi-VN" altLang="en-US" sz="32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76847" name="TextBox 16">
              <a:extLst>
                <a:ext uri="{FF2B5EF4-FFF2-40B4-BE49-F238E27FC236}">
                  <a16:creationId xmlns:a16="http://schemas.microsoft.com/office/drawing/2014/main" id="{AEAF2708-6537-47B4-A8F4-0792A792C34D}"/>
                </a:ext>
              </a:extLst>
            </p:cNvPr>
            <p:cNvSpPr txBox="1">
              <a:spLocks noChangeArrowheads="1"/>
            </p:cNvSpPr>
            <p:nvPr/>
          </p:nvSpPr>
          <p:spPr bwMode="auto">
            <a:xfrm rot="9501114">
              <a:off x="5697321" y="3524671"/>
              <a:ext cx="2025647" cy="6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10</a:t>
              </a:r>
              <a:endParaRPr kumimoji="0" lang="vi-VN"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76848" name="TextBox 18">
              <a:extLst>
                <a:ext uri="{FF2B5EF4-FFF2-40B4-BE49-F238E27FC236}">
                  <a16:creationId xmlns:a16="http://schemas.microsoft.com/office/drawing/2014/main" id="{31F30446-5361-468F-A27A-902468C2EECE}"/>
                </a:ext>
              </a:extLst>
            </p:cNvPr>
            <p:cNvSpPr txBox="1">
              <a:spLocks noChangeArrowheads="1"/>
            </p:cNvSpPr>
            <p:nvPr/>
          </p:nvSpPr>
          <p:spPr bwMode="auto">
            <a:xfrm rot="6703311">
              <a:off x="6660977" y="4492968"/>
              <a:ext cx="2025648" cy="67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9</a:t>
              </a:r>
              <a:endParaRPr kumimoji="0" lang="vi-VN"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76849" name="TextBox 19">
              <a:extLst>
                <a:ext uri="{FF2B5EF4-FFF2-40B4-BE49-F238E27FC236}">
                  <a16:creationId xmlns:a16="http://schemas.microsoft.com/office/drawing/2014/main" id="{48C8FE7C-CE74-4900-B073-B8768181B73F}"/>
                </a:ext>
              </a:extLst>
            </p:cNvPr>
            <p:cNvSpPr txBox="1">
              <a:spLocks noChangeArrowheads="1"/>
            </p:cNvSpPr>
            <p:nvPr/>
          </p:nvSpPr>
          <p:spPr bwMode="auto">
            <a:xfrm rot="3829829">
              <a:off x="8019634" y="4500210"/>
              <a:ext cx="2025648" cy="67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9,5</a:t>
              </a:r>
              <a:endParaRPr kumimoji="0" lang="vi-VN" altLang="en-US" sz="3200"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76850" name="TextBox 20">
              <a:extLst>
                <a:ext uri="{FF2B5EF4-FFF2-40B4-BE49-F238E27FC236}">
                  <a16:creationId xmlns:a16="http://schemas.microsoft.com/office/drawing/2014/main" id="{A0C27825-3710-4D2F-A648-BD30ACF3D4E2}"/>
                </a:ext>
              </a:extLst>
            </p:cNvPr>
            <p:cNvSpPr txBox="1">
              <a:spLocks noChangeArrowheads="1"/>
            </p:cNvSpPr>
            <p:nvPr/>
          </p:nvSpPr>
          <p:spPr bwMode="auto">
            <a:xfrm rot="1321648">
              <a:off x="8940450" y="3556181"/>
              <a:ext cx="2025647" cy="6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47"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8,5</a:t>
              </a:r>
              <a:endParaRPr kumimoji="0" lang="vi-VN"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grpSp>
      <p:sp>
        <p:nvSpPr>
          <p:cNvPr id="23" name="Isosceles Triangle 22">
            <a:extLst>
              <a:ext uri="{FF2B5EF4-FFF2-40B4-BE49-F238E27FC236}">
                <a16:creationId xmlns:a16="http://schemas.microsoft.com/office/drawing/2014/main" id="{C9EE2579-06DD-499F-93FD-EA7D1175EE02}"/>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a:extLst>
              <a:ext uri="{FF2B5EF4-FFF2-40B4-BE49-F238E27FC236}">
                <a16:creationId xmlns:a16="http://schemas.microsoft.com/office/drawing/2014/main" id="{18A35B9E-85C5-4736-8700-784EF5615BCC}"/>
              </a:ext>
            </a:extLst>
          </p:cNvPr>
          <p:cNvSpPr/>
          <p:nvPr/>
        </p:nvSpPr>
        <p:spPr>
          <a:xfrm>
            <a:off x="9288340" y="5878419"/>
            <a:ext cx="2703408" cy="84928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2399"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399"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a:extLst>
              <a:ext uri="{FF2B5EF4-FFF2-40B4-BE49-F238E27FC236}">
                <a16:creationId xmlns:a16="http://schemas.microsoft.com/office/drawing/2014/main" id="{A3B432A5-0581-46FA-87E9-C37002AAC4AF}"/>
              </a:ext>
            </a:extLst>
          </p:cNvPr>
          <p:cNvSpPr/>
          <p:nvPr/>
        </p:nvSpPr>
        <p:spPr>
          <a:xfrm>
            <a:off x="842149" y="2537525"/>
            <a:ext cx="1338211" cy="133662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a:extLst>
              <a:ext uri="{FF2B5EF4-FFF2-40B4-BE49-F238E27FC236}">
                <a16:creationId xmlns:a16="http://schemas.microsoft.com/office/drawing/2014/main" id="{8058BD2F-428C-46C1-BCDA-0AB8FB9CB243}"/>
              </a:ext>
            </a:extLst>
          </p:cNvPr>
          <p:cNvSpPr/>
          <p:nvPr/>
        </p:nvSpPr>
        <p:spPr>
          <a:xfrm>
            <a:off x="2400728" y="2509290"/>
            <a:ext cx="1338211" cy="133662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a:extLst>
              <a:ext uri="{FF2B5EF4-FFF2-40B4-BE49-F238E27FC236}">
                <a16:creationId xmlns:a16="http://schemas.microsoft.com/office/drawing/2014/main" id="{AE62A3DB-480C-44AE-9186-2BD09E81928E}"/>
              </a:ext>
            </a:extLst>
          </p:cNvPr>
          <p:cNvSpPr/>
          <p:nvPr/>
        </p:nvSpPr>
        <p:spPr>
          <a:xfrm>
            <a:off x="3956544" y="2509290"/>
            <a:ext cx="1338210" cy="133662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a:extLst>
              <a:ext uri="{FF2B5EF4-FFF2-40B4-BE49-F238E27FC236}">
                <a16:creationId xmlns:a16="http://schemas.microsoft.com/office/drawing/2014/main" id="{0C454F18-DB76-42D8-A484-A2308066FB66}"/>
              </a:ext>
            </a:extLst>
          </p:cNvPr>
          <p:cNvSpPr/>
          <p:nvPr/>
        </p:nvSpPr>
        <p:spPr>
          <a:xfrm>
            <a:off x="1543544" y="4689056"/>
            <a:ext cx="1336624" cy="133662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a:extLst>
              <a:ext uri="{FF2B5EF4-FFF2-40B4-BE49-F238E27FC236}">
                <a16:creationId xmlns:a16="http://schemas.microsoft.com/office/drawing/2014/main" id="{DD68F487-E94D-4246-B58F-411AD68E7A92}"/>
              </a:ext>
            </a:extLst>
          </p:cNvPr>
          <p:cNvSpPr/>
          <p:nvPr/>
        </p:nvSpPr>
        <p:spPr>
          <a:xfrm>
            <a:off x="3217653" y="4675138"/>
            <a:ext cx="1338211" cy="133662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DC45A9B4-BE55-49A9-AC04-500FF4760055}"/>
              </a:ext>
            </a:extLst>
          </p:cNvPr>
          <p:cNvSpPr/>
          <p:nvPr/>
        </p:nvSpPr>
        <p:spPr>
          <a:xfrm>
            <a:off x="402549" y="95239"/>
            <a:ext cx="5121915" cy="1938736"/>
          </a:xfrm>
          <a:prstGeom prst="rect">
            <a:avLst/>
          </a:prstGeom>
          <a:noFill/>
        </p:spPr>
        <p:txBody>
          <a:bodyPr wrap="non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5999"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5999"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815" name="Picture 43">
            <a:extLst>
              <a:ext uri="{FF2B5EF4-FFF2-40B4-BE49-F238E27FC236}">
                <a16:creationId xmlns:a16="http://schemas.microsoft.com/office/drawing/2014/main" id="{EFC99DBD-CE61-432C-B493-668989C7E7B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5696" y="846238"/>
            <a:ext cx="495281" cy="4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44">
            <a:extLst>
              <a:ext uri="{FF2B5EF4-FFF2-40B4-BE49-F238E27FC236}">
                <a16:creationId xmlns:a16="http://schemas.microsoft.com/office/drawing/2014/main" id="{841FE1B8-F9C8-489A-9FC6-C69BC5AC231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0639" y="1208174"/>
            <a:ext cx="495281" cy="4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45">
            <a:extLst>
              <a:ext uri="{FF2B5EF4-FFF2-40B4-BE49-F238E27FC236}">
                <a16:creationId xmlns:a16="http://schemas.microsoft.com/office/drawing/2014/main" id="{66F565AC-8C9E-4F69-AF22-99627151F34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19709" y="681144"/>
            <a:ext cx="495281" cy="4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46">
            <a:extLst>
              <a:ext uri="{FF2B5EF4-FFF2-40B4-BE49-F238E27FC236}">
                <a16:creationId xmlns:a16="http://schemas.microsoft.com/office/drawing/2014/main" id="{32E70634-CB0D-4CD6-BB98-6AF6CA37291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12307" y="477952"/>
            <a:ext cx="714348" cy="119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1">
            <a:extLst>
              <a:ext uri="{FF2B5EF4-FFF2-40B4-BE49-F238E27FC236}">
                <a16:creationId xmlns:a16="http://schemas.microsoft.com/office/drawing/2014/main" id="{E9522E82-8AEF-4A84-BA80-BD7911BF3D0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6930" y="2397166"/>
            <a:ext cx="1354084" cy="115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a:extLst>
              <a:ext uri="{FF2B5EF4-FFF2-40B4-BE49-F238E27FC236}">
                <a16:creationId xmlns:a16="http://schemas.microsoft.com/office/drawing/2014/main" id="{FCF7D71A-3300-45F4-A510-D70454C8FBA5}"/>
              </a:ext>
            </a:extLst>
          </p:cNvPr>
          <p:cNvPicPr>
            <a:picLocks noChangeAspect="1"/>
          </p:cNvPicPr>
          <p:nvPr>
            <a:audi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rcRect/>
          <a:stretch>
            <a:fillRect/>
          </a:stretch>
        </p:blipFill>
        <p:spPr bwMode="auto">
          <a:xfrm>
            <a:off x="9713774" y="-693711"/>
            <a:ext cx="609576" cy="60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a:extLst>
              <a:ext uri="{FF2B5EF4-FFF2-40B4-BE49-F238E27FC236}">
                <a16:creationId xmlns:a16="http://schemas.microsoft.com/office/drawing/2014/main" id="{70BE1FE1-BDFC-4C32-A093-BB416790919A}"/>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D5CD1C0-8FBE-4B16-BE14-92D5CAFCA75E}"/>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96601BF5-707C-4AA7-9C31-E37C7E164B73}"/>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8566D4CE-8963-41C0-AFE9-4D9A5955D877}"/>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a:extLst>
              <a:ext uri="{FF2B5EF4-FFF2-40B4-BE49-F238E27FC236}">
                <a16:creationId xmlns:a16="http://schemas.microsoft.com/office/drawing/2014/main" id="{9E83424A-052C-4240-AEF1-ADCF6CB2BFF2}"/>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a:extLst>
              <a:ext uri="{FF2B5EF4-FFF2-40B4-BE49-F238E27FC236}">
                <a16:creationId xmlns:a16="http://schemas.microsoft.com/office/drawing/2014/main" id="{FE71CD45-8FE4-4EBD-8727-15026306944F}"/>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a:extLst>
              <a:ext uri="{FF2B5EF4-FFF2-40B4-BE49-F238E27FC236}">
                <a16:creationId xmlns:a16="http://schemas.microsoft.com/office/drawing/2014/main" id="{065DA326-F321-48DE-84B1-2D2AFFA445DC}"/>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a:extLst>
              <a:ext uri="{FF2B5EF4-FFF2-40B4-BE49-F238E27FC236}">
                <a16:creationId xmlns:a16="http://schemas.microsoft.com/office/drawing/2014/main" id="{59C37757-E120-4FD3-B4B9-B72140E505F7}"/>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a:extLst>
              <a:ext uri="{FF2B5EF4-FFF2-40B4-BE49-F238E27FC236}">
                <a16:creationId xmlns:a16="http://schemas.microsoft.com/office/drawing/2014/main" id="{14B98FC6-5ECE-4D2D-A3B4-7A828955B2D9}"/>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a:extLst>
              <a:ext uri="{FF2B5EF4-FFF2-40B4-BE49-F238E27FC236}">
                <a16:creationId xmlns:a16="http://schemas.microsoft.com/office/drawing/2014/main" id="{37A5F19B-74FA-4289-BC39-6CB9EED33E49}"/>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a:extLst>
              <a:ext uri="{FF2B5EF4-FFF2-40B4-BE49-F238E27FC236}">
                <a16:creationId xmlns:a16="http://schemas.microsoft.com/office/drawing/2014/main" id="{3012A4F4-28B7-4E63-993F-6CAAFB137568}"/>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a:extLst>
              <a:ext uri="{FF2B5EF4-FFF2-40B4-BE49-F238E27FC236}">
                <a16:creationId xmlns:a16="http://schemas.microsoft.com/office/drawing/2014/main" id="{060C76B5-CF17-4D30-B927-C268F98648D5}"/>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a:extLst>
              <a:ext uri="{FF2B5EF4-FFF2-40B4-BE49-F238E27FC236}">
                <a16:creationId xmlns:a16="http://schemas.microsoft.com/office/drawing/2014/main" id="{4B5F2947-8823-4E68-9905-D4BFB1BF5B97}"/>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a:extLst>
              <a:ext uri="{FF2B5EF4-FFF2-40B4-BE49-F238E27FC236}">
                <a16:creationId xmlns:a16="http://schemas.microsoft.com/office/drawing/2014/main" id="{C8778952-617B-4375-829F-4B2F9313353A}"/>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a:extLst>
              <a:ext uri="{FF2B5EF4-FFF2-40B4-BE49-F238E27FC236}">
                <a16:creationId xmlns:a16="http://schemas.microsoft.com/office/drawing/2014/main" id="{BBBE2494-14A9-4DD5-84D8-2A0FAF9BD15E}"/>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a:extLst>
              <a:ext uri="{FF2B5EF4-FFF2-40B4-BE49-F238E27FC236}">
                <a16:creationId xmlns:a16="http://schemas.microsoft.com/office/drawing/2014/main" id="{CF0EA1F4-7258-4FC1-BB12-8D0AD8222514}"/>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a:extLst>
              <a:ext uri="{FF2B5EF4-FFF2-40B4-BE49-F238E27FC236}">
                <a16:creationId xmlns:a16="http://schemas.microsoft.com/office/drawing/2014/main" id="{10B069B4-8DF1-4B78-8B04-ACDE6C56750C}"/>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a:extLst>
              <a:ext uri="{FF2B5EF4-FFF2-40B4-BE49-F238E27FC236}">
                <a16:creationId xmlns:a16="http://schemas.microsoft.com/office/drawing/2014/main" id="{1E2540D5-C1CE-46F2-A12C-9E555FAA2DEA}"/>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a:extLst>
              <a:ext uri="{FF2B5EF4-FFF2-40B4-BE49-F238E27FC236}">
                <a16:creationId xmlns:a16="http://schemas.microsoft.com/office/drawing/2014/main" id="{07FEFBD4-51E9-4165-B9B9-6D7EBCDF6799}"/>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a:extLst>
              <a:ext uri="{FF2B5EF4-FFF2-40B4-BE49-F238E27FC236}">
                <a16:creationId xmlns:a16="http://schemas.microsoft.com/office/drawing/2014/main" id="{C5D9CB9C-F20E-46BA-9CE9-9FEB08891178}"/>
              </a:ext>
            </a:extLst>
          </p:cNvPr>
          <p:cNvSpPr/>
          <p:nvPr/>
        </p:nvSpPr>
        <p:spPr>
          <a:xfrm rot="16200000">
            <a:off x="10840063" y="2331287"/>
            <a:ext cx="606401" cy="13191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5" action="ppaction://hlinksldjump"/>
            <a:extLst>
              <a:ext uri="{FF2B5EF4-FFF2-40B4-BE49-F238E27FC236}">
                <a16:creationId xmlns:a16="http://schemas.microsoft.com/office/drawing/2014/main" id="{4B716BEB-DA5D-4DAE-AB88-7DC2E66FD37B}"/>
              </a:ext>
            </a:extLst>
          </p:cNvPr>
          <p:cNvSpPr/>
          <p:nvPr/>
        </p:nvSpPr>
        <p:spPr>
          <a:xfrm rot="5400000">
            <a:off x="11351217" y="2586865"/>
            <a:ext cx="784194" cy="78260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AD8C2C7D-6990-4117-90AB-76756F81363E}"/>
              </a:ext>
            </a:extLst>
          </p:cNvPr>
          <p:cNvSpPr txBox="1"/>
          <p:nvPr/>
        </p:nvSpPr>
        <p:spPr>
          <a:xfrm>
            <a:off x="5524464" y="5815374"/>
            <a:ext cx="1673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6" action="ppaction://hlinksldjump"/>
              </a:rPr>
              <a:t>Luật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6" action="ppaction://hlinksldjump"/>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6" action="ppaction://hlinksldjump"/>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5679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5"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6D9FB47D-925F-55E5-0B4F-5225CFD6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0039" y="-1334100"/>
            <a:ext cx="1083733" cy="1083733"/>
          </a:xfrm>
          <a:prstGeom prst="rect">
            <a:avLst/>
          </a:prstGeom>
        </p:spPr>
      </p:pic>
      <p:pic>
        <p:nvPicPr>
          <p:cNvPr id="5" name="Câu 1">
            <a:hlinkClick r:id="" action="ppaction://media"/>
            <a:extLst>
              <a:ext uri="{FF2B5EF4-FFF2-40B4-BE49-F238E27FC236}">
                <a16:creationId xmlns:a16="http://schemas.microsoft.com/office/drawing/2014/main" id="{092D6702-D4DB-4E06-BCF4-B01B58D67B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5983" y="-453567"/>
            <a:ext cx="406400" cy="406400"/>
          </a:xfrm>
          <a:prstGeom prst="rect">
            <a:avLst/>
          </a:prstGeom>
        </p:spPr>
      </p:pic>
      <p:sp>
        <p:nvSpPr>
          <p:cNvPr id="2" name="Rectangle: Rounded Corners 1">
            <a:extLst>
              <a:ext uri="{FF2B5EF4-FFF2-40B4-BE49-F238E27FC236}">
                <a16:creationId xmlns:a16="http://schemas.microsoft.com/office/drawing/2014/main" id="{163EA5B8-4B1F-4A4C-85A6-71685E5F1585}"/>
              </a:ext>
            </a:extLst>
          </p:cNvPr>
          <p:cNvSpPr/>
          <p:nvPr/>
        </p:nvSpPr>
        <p:spPr>
          <a:xfrm>
            <a:off x="1370039" y="1305732"/>
            <a:ext cx="9649256" cy="4246535"/>
          </a:xfrm>
          <a:prstGeom prst="round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LUẬT CHƠI</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Trò</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chơi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gồm</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5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câu</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hỏi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ẩn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sau</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5 ô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vuông</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Trả lời đúng </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1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câu</a:t>
            </a:r>
            <a:r>
              <a:rPr kumimoji="0" lang="vi-VN"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sẽ được quay 1 lượt vòng quay may mắn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và</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nhận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được</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phần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thưởng</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ứng</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với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ô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mà</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bạn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quay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được</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Trả</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lời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sai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nhường</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quyền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trả</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lời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cho</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bạn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khác</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Học</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sinh</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giành</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quyền</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trả</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lời</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bằng</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cách</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giơ</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 </a:t>
            </a:r>
            <a:r>
              <a:rPr kumimoji="0" 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tay</a:t>
            </a:r>
            <a:r>
              <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Yu Mincho" panose="02020400000000000000" pitchFamily="18" charset="-128"/>
                <a:cs typeface="Times New Roman" panose="02020603050405020304" pitchFamily="18" charset="0"/>
              </a:rPr>
              <a:t>.</a:t>
            </a:r>
            <a:endParaRPr kumimoji="0" lang="en-US" sz="4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a:hlinkClick r:id="rId9" action="ppaction://hlinksldjump"/>
            <a:extLst>
              <a:ext uri="{FF2B5EF4-FFF2-40B4-BE49-F238E27FC236}">
                <a16:creationId xmlns:a16="http://schemas.microsoft.com/office/drawing/2014/main" id="{3AA98F22-E31B-4D92-97DF-93475737EF3B}"/>
              </a:ext>
            </a:extLst>
          </p:cNvPr>
          <p:cNvCxnSpPr/>
          <p:nvPr/>
        </p:nvCxnSpPr>
        <p:spPr>
          <a:xfrm>
            <a:off x="9746152" y="6044338"/>
            <a:ext cx="1549831"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649368E-6897-4B00-8894-A3F0F1081D94}"/>
              </a:ext>
            </a:extLst>
          </p:cNvPr>
          <p:cNvPicPr>
            <a:picLocks noChangeAspect="1"/>
          </p:cNvPicPr>
          <p:nvPr/>
        </p:nvPicPr>
        <p:blipFill>
          <a:blip r:embed="rId10"/>
          <a:srcRect/>
          <a:stretch>
            <a:fillRect/>
          </a:stretch>
        </p:blipFill>
        <p:spPr>
          <a:xfrm>
            <a:off x="8895430" y="-93648"/>
            <a:ext cx="3251274" cy="1814617"/>
          </a:xfrm>
          <a:prstGeom prst="rect">
            <a:avLst/>
          </a:prstGeom>
        </p:spPr>
      </p:pic>
      <p:pic>
        <p:nvPicPr>
          <p:cNvPr id="8" name="Picture 3">
            <a:extLst>
              <a:ext uri="{FF2B5EF4-FFF2-40B4-BE49-F238E27FC236}">
                <a16:creationId xmlns:a16="http://schemas.microsoft.com/office/drawing/2014/main" id="{929F4293-C8E0-41F6-A258-CD563404C0F9}"/>
              </a:ext>
            </a:extLst>
          </p:cNvPr>
          <p:cNvPicPr>
            <a:picLocks noChangeAspect="1"/>
          </p:cNvPicPr>
          <p:nvPr/>
        </p:nvPicPr>
        <p:blipFill>
          <a:blip r:embed="rId10"/>
          <a:srcRect/>
          <a:stretch>
            <a:fillRect/>
          </a:stretch>
        </p:blipFill>
        <p:spPr>
          <a:xfrm>
            <a:off x="286268" y="-93648"/>
            <a:ext cx="3251274" cy="1814617"/>
          </a:xfrm>
          <a:prstGeom prst="rect">
            <a:avLst/>
          </a:prstGeom>
        </p:spPr>
      </p:pic>
      <p:pic>
        <p:nvPicPr>
          <p:cNvPr id="9" name="Picture 9">
            <a:extLst>
              <a:ext uri="{FF2B5EF4-FFF2-40B4-BE49-F238E27FC236}">
                <a16:creationId xmlns:a16="http://schemas.microsoft.com/office/drawing/2014/main" id="{94DFF0F9-A635-48CA-A593-327B1805E3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734" y="5451965"/>
            <a:ext cx="1366833" cy="1091757"/>
          </a:xfrm>
          <a:prstGeom prst="rect">
            <a:avLst/>
          </a:prstGeom>
        </p:spPr>
      </p:pic>
    </p:spTree>
    <p:extLst>
      <p:ext uri="{BB962C8B-B14F-4D97-AF65-F5344CB8AC3E}">
        <p14:creationId xmlns:p14="http://schemas.microsoft.com/office/powerpoint/2010/main" val="21801749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3"/>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C77AEB-F602-4B06-9423-9065800F22DF}"/>
              </a:ext>
            </a:extLst>
          </p:cNvPr>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0493205" y="3768711"/>
            <a:ext cx="1087396" cy="11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5C060CC-ADA2-4312-96FC-AD9DBFB75515}"/>
              </a:ext>
            </a:extLst>
          </p:cNvPr>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777271" y="4516397"/>
            <a:ext cx="812768" cy="88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1370370-64CE-43D0-835D-FE56A13A07D0}"/>
              </a:ext>
            </a:extLst>
          </p:cNvPr>
          <p:cNvPicPr>
            <a:picLocks noChangeAspect="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10361448" y="5130735"/>
            <a:ext cx="520681" cy="5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BF22DEFC-B4EF-41DB-B8BF-4E5C2FA1C515}"/>
              </a:ext>
            </a:extLst>
          </p:cNvPr>
          <p:cNvSpPr/>
          <p:nvPr/>
        </p:nvSpPr>
        <p:spPr>
          <a:xfrm>
            <a:off x="527287" y="390927"/>
            <a:ext cx="11002537" cy="159807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pt-BR" sz="4000" b="1" u="sng" dirty="0">
                <a:solidFill>
                  <a:prstClr val="black"/>
                </a:solidFill>
                <a:latin typeface="Times New Roman" panose="02020603050405020304" pitchFamily="18" charset="0"/>
                <a:cs typeface="Times New Roman" panose="02020603050405020304" pitchFamily="18" charset="0"/>
              </a:rPr>
              <a:t>Câu 1:</a:t>
            </a:r>
            <a:r>
              <a:rPr lang="pt-BR"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Chọn</a:t>
            </a:r>
            <a:r>
              <a:rPr lang="en-US" sz="4000" dirty="0">
                <a:solidFill>
                  <a:prstClr val="black"/>
                </a:solidFill>
                <a:latin typeface="Times New Roman" panose="02020603050405020304" pitchFamily="18" charset="0"/>
                <a:cs typeface="Times New Roman" panose="02020603050405020304" pitchFamily="18" charset="0"/>
              </a:rPr>
              <a:t> 1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từ</a:t>
            </a:r>
            <a:r>
              <a:rPr lang="en-US" sz="4000" dirty="0">
                <a:solidFill>
                  <a:prstClr val="black"/>
                </a:solidFill>
                <a:latin typeface="Times New Roman" panose="02020603050405020304" pitchFamily="18" charset="0"/>
                <a:cs typeface="Times New Roman" panose="02020603050405020304" pitchFamily="18" charset="0"/>
              </a:rPr>
              <a:t> 1 </a:t>
            </a:r>
            <a:r>
              <a:rPr lang="en-US" sz="4000" dirty="0" err="1">
                <a:solidFill>
                  <a:prstClr val="black"/>
                </a:solidFill>
                <a:latin typeface="Times New Roman" panose="02020603050405020304" pitchFamily="18" charset="0"/>
                <a:cs typeface="Times New Roman" panose="02020603050405020304" pitchFamily="18" charset="0"/>
              </a:rPr>
              <a:t>đến</a:t>
            </a:r>
            <a:r>
              <a:rPr lang="en-US" sz="4000" dirty="0">
                <a:solidFill>
                  <a:prstClr val="black"/>
                </a:solidFill>
                <a:latin typeface="Times New Roman" panose="02020603050405020304" pitchFamily="18" charset="0"/>
                <a:cs typeface="Times New Roman" panose="02020603050405020304" pitchFamily="18" charset="0"/>
              </a:rPr>
              <a:t> 20. </a:t>
            </a:r>
            <a:r>
              <a:rPr lang="en-US" sz="4000" dirty="0" err="1">
                <a:solidFill>
                  <a:prstClr val="black"/>
                </a:solidFill>
                <a:latin typeface="Times New Roman" panose="02020603050405020304" pitchFamily="18" charset="0"/>
                <a:cs typeface="Times New Roman" panose="02020603050405020304" pitchFamily="18" charset="0"/>
              </a:rPr>
              <a:t>Xác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suất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chọn</a:t>
            </a:r>
            <a:r>
              <a:rPr lang="en-US" sz="4000" dirty="0">
                <a:solidFill>
                  <a:prstClr val="black"/>
                </a:solidFill>
                <a:latin typeface="Times New Roman" panose="02020603050405020304" pitchFamily="18" charset="0"/>
                <a:cs typeface="Times New Roman" panose="02020603050405020304" pitchFamily="18" charset="0"/>
              </a:rPr>
              <a:t> ra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lẻ</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E8EF833D-1BAB-4556-9446-FF63BC861304}"/>
              </a:ext>
            </a:extLst>
          </p:cNvPr>
          <p:cNvSpPr/>
          <p:nvPr/>
        </p:nvSpPr>
        <p:spPr>
          <a:xfrm>
            <a:off x="830603" y="2405219"/>
            <a:ext cx="2813652" cy="8291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lumMod val="95000"/>
                    <a:lumOff val="5000"/>
                  </a:prstClr>
                </a:solidFill>
                <a:latin typeface="Times New Roman" panose="02020603050405020304" pitchFamily="18" charset="0"/>
                <a:cs typeface="Times New Roman" panose="02020603050405020304" pitchFamily="18" charset="0"/>
              </a:rPr>
              <a:t>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366039F8-5844-4E62-95A1-155A96CD5457}"/>
              </a:ext>
            </a:extLst>
          </p:cNvPr>
          <p:cNvSpPr/>
          <p:nvPr/>
        </p:nvSpPr>
        <p:spPr>
          <a:xfrm>
            <a:off x="-682599" y="4902143"/>
            <a:ext cx="566715" cy="34923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3376F027-4B35-4206-9004-91C86DC7FE82}"/>
              </a:ext>
            </a:extLst>
          </p:cNvPr>
          <p:cNvSpPr/>
          <p:nvPr/>
        </p:nvSpPr>
        <p:spPr>
          <a:xfrm>
            <a:off x="13631808" y="4702128"/>
            <a:ext cx="892141" cy="54925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5E8331CE-7ADF-4924-8BFD-594476CEB6F8}"/>
              </a:ext>
            </a:extLst>
          </p:cNvPr>
          <p:cNvSpPr/>
          <p:nvPr/>
        </p:nvSpPr>
        <p:spPr>
          <a:xfrm>
            <a:off x="5551623" y="2409323"/>
            <a:ext cx="2813652" cy="796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lumMod val="95000"/>
                    <a:lumOff val="5000"/>
                  </a:prstClr>
                </a:solidFill>
                <a:latin typeface="Times New Roman" panose="02020603050405020304" pitchFamily="18" charset="0"/>
                <a:cs typeface="Times New Roman" panose="02020603050405020304" pitchFamily="18" charset="0"/>
              </a:rPr>
              <a:t>B.</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a:solidFill>
                  <a:prstClr val="black"/>
                </a:solidFill>
                <a:latin typeface="Calibri" panose="020F0502020204030204"/>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00FD5C08-7703-43C2-940E-11DD74BB2CCF}"/>
              </a:ext>
            </a:extLst>
          </p:cNvPr>
          <p:cNvSpPr/>
          <p:nvPr/>
        </p:nvSpPr>
        <p:spPr>
          <a:xfrm>
            <a:off x="830602" y="3700513"/>
            <a:ext cx="2813653" cy="8291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lumMod val="95000"/>
                    <a:lumOff val="5000"/>
                  </a:prstClr>
                </a:solidFill>
                <a:latin typeface="Times New Roman" panose="02020603050405020304" pitchFamily="18" charset="0"/>
                <a:cs typeface="Times New Roman" panose="02020603050405020304" pitchFamily="18" charset="0"/>
              </a:rPr>
              <a:t>C</a:t>
            </a:r>
            <a:r>
              <a:rPr lang="vi-VN" sz="4000"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       .</a:t>
            </a:r>
          </a:p>
        </p:txBody>
      </p:sp>
      <p:sp>
        <p:nvSpPr>
          <p:cNvPr id="44" name="Rectangle 43">
            <a:extLst>
              <a:ext uri="{FF2B5EF4-FFF2-40B4-BE49-F238E27FC236}">
                <a16:creationId xmlns:a16="http://schemas.microsoft.com/office/drawing/2014/main" id="{E3E71566-AE2A-4542-90B7-5891F2790CBF}"/>
              </a:ext>
            </a:extLst>
          </p:cNvPr>
          <p:cNvSpPr/>
          <p:nvPr/>
        </p:nvSpPr>
        <p:spPr>
          <a:xfrm>
            <a:off x="5608105" y="3700513"/>
            <a:ext cx="2825515" cy="8291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lumMod val="95000"/>
                    <a:lumOff val="5000"/>
                  </a:prstClr>
                </a:solidFill>
                <a:latin typeface="Times New Roman" panose="02020603050405020304" pitchFamily="18" charset="0"/>
                <a:cs typeface="Times New Roman" panose="02020603050405020304" pitchFamily="18" charset="0"/>
              </a:rPr>
              <a:t>D.</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4000" dirty="0">
              <a:solidFill>
                <a:prstClr val="black"/>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1ED22BC2-BE96-4AC9-A5B6-CFD76F1A7D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2283" y="2465781"/>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7C99EDD-5532-48F6-BCAB-B6F708B294E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83817" y="3795480"/>
            <a:ext cx="803244"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F10144A-236E-4813-836B-FE801CBDDD6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96954" y="3795480"/>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54CCD1F0-ED65-4266-A297-8E31B4D453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33465" y="2514657"/>
            <a:ext cx="731810"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a:extLst>
              <a:ext uri="{FF2B5EF4-FFF2-40B4-BE49-F238E27FC236}">
                <a16:creationId xmlns:a16="http://schemas.microsoft.com/office/drawing/2014/main" id="{1E9A071C-27B1-4648-8075-F846B136F779}"/>
              </a:ext>
            </a:extLst>
          </p:cNvPr>
          <p:cNvSpPr/>
          <p:nvPr/>
        </p:nvSpPr>
        <p:spPr>
          <a:xfrm>
            <a:off x="9833067" y="2326426"/>
            <a:ext cx="2358934" cy="11048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r>
              <a:rPr lang="en-US" sz="2399" dirty="0">
                <a:solidFill>
                  <a:prstClr val="white">
                    <a:lumMod val="50000"/>
                  </a:prstClr>
                </a:solidFill>
                <a:latin typeface="Arial" panose="020B0604020202020204" pitchFamily="34" charset="0"/>
              </a:rPr>
              <a:t>QUAY VỀ</a:t>
            </a:r>
            <a:endParaRPr lang="vi-VN" sz="2399" dirty="0">
              <a:solidFill>
                <a:prstClr val="white">
                  <a:lumMod val="50000"/>
                </a:prstClr>
              </a:solidFill>
              <a:latin typeface="Arial" panose="020B0604020202020204" pitchFamily="34" charset="0"/>
            </a:endParaRPr>
          </a:p>
        </p:txBody>
      </p:sp>
      <p:sp>
        <p:nvSpPr>
          <p:cNvPr id="2" name="Rectangle 2">
            <a:extLst>
              <a:ext uri="{FF2B5EF4-FFF2-40B4-BE49-F238E27FC236}">
                <a16:creationId xmlns:a16="http://schemas.microsoft.com/office/drawing/2014/main" id="{A6C6A763-C738-4A6A-B448-C8FF6BA98F2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85530FEC-0ED7-4282-917C-01F6EEA51B78}"/>
              </a:ext>
            </a:extLst>
          </p:cNvPr>
          <p:cNvGraphicFramePr>
            <a:graphicFrameLocks noChangeAspect="1"/>
          </p:cNvGraphicFramePr>
          <p:nvPr/>
        </p:nvGraphicFramePr>
        <p:xfrm>
          <a:off x="1616075" y="2473325"/>
          <a:ext cx="398463" cy="752475"/>
        </p:xfrm>
        <a:graphic>
          <a:graphicData uri="http://schemas.openxmlformats.org/presentationml/2006/ole">
            <mc:AlternateContent xmlns:mc="http://schemas.openxmlformats.org/markup-compatibility/2006">
              <mc:Choice xmlns:v="urn:schemas-microsoft-com:vml" Requires="v">
                <p:oleObj name="Equation" r:id="rId12" imgW="393480" imgH="736560" progId="Equation.DSMT4">
                  <p:embed/>
                </p:oleObj>
              </mc:Choice>
              <mc:Fallback>
                <p:oleObj name="Equation" r:id="rId12" imgW="393480" imgH="736560" progId="Equation.DSMT4">
                  <p:embed/>
                  <p:pic>
                    <p:nvPicPr>
                      <p:cNvPr id="3" name="Object 2">
                        <a:extLst>
                          <a:ext uri="{FF2B5EF4-FFF2-40B4-BE49-F238E27FC236}">
                            <a16:creationId xmlns:a16="http://schemas.microsoft.com/office/drawing/2014/main" id="{85530FEC-0ED7-4282-917C-01F6EEA51B78}"/>
                          </a:ext>
                        </a:extLst>
                      </p:cNvPr>
                      <p:cNvPicPr>
                        <a:picLocks noChangeAspect="1" noChangeArrowheads="1"/>
                      </p:cNvPicPr>
                      <p:nvPr/>
                    </p:nvPicPr>
                    <p:blipFill>
                      <a:blip r:embed="rId13"/>
                      <a:srcRect/>
                      <a:stretch>
                        <a:fillRect/>
                      </a:stretch>
                    </p:blipFill>
                    <p:spPr bwMode="auto">
                      <a:xfrm>
                        <a:off x="1616075" y="2473325"/>
                        <a:ext cx="398463"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592189E3-F6AB-4EC4-A63D-DAA8A72F0022}"/>
              </a:ext>
            </a:extLst>
          </p:cNvPr>
          <p:cNvGraphicFramePr>
            <a:graphicFrameLocks noChangeAspect="1"/>
          </p:cNvGraphicFramePr>
          <p:nvPr/>
        </p:nvGraphicFramePr>
        <p:xfrm>
          <a:off x="6438900" y="2438400"/>
          <a:ext cx="373063" cy="738188"/>
        </p:xfrm>
        <a:graphic>
          <a:graphicData uri="http://schemas.openxmlformats.org/presentationml/2006/ole">
            <mc:AlternateContent xmlns:mc="http://schemas.openxmlformats.org/markup-compatibility/2006">
              <mc:Choice xmlns:v="urn:schemas-microsoft-com:vml" Requires="v">
                <p:oleObj name="Equation" r:id="rId14" imgW="368280" imgH="723600" progId="Equation.DSMT4">
                  <p:embed/>
                </p:oleObj>
              </mc:Choice>
              <mc:Fallback>
                <p:oleObj name="Equation" r:id="rId14" imgW="368280" imgH="723600" progId="Equation.DSMT4">
                  <p:embed/>
                  <p:pic>
                    <p:nvPicPr>
                      <p:cNvPr id="19" name="Object 18">
                        <a:extLst>
                          <a:ext uri="{FF2B5EF4-FFF2-40B4-BE49-F238E27FC236}">
                            <a16:creationId xmlns:a16="http://schemas.microsoft.com/office/drawing/2014/main" id="{592189E3-F6AB-4EC4-A63D-DAA8A72F0022}"/>
                          </a:ext>
                        </a:extLst>
                      </p:cNvPr>
                      <p:cNvPicPr>
                        <a:picLocks noChangeAspect="1" noChangeArrowheads="1"/>
                      </p:cNvPicPr>
                      <p:nvPr/>
                    </p:nvPicPr>
                    <p:blipFill>
                      <a:blip r:embed="rId15"/>
                      <a:srcRect/>
                      <a:stretch>
                        <a:fillRect/>
                      </a:stretch>
                    </p:blipFill>
                    <p:spPr bwMode="auto">
                      <a:xfrm>
                        <a:off x="6438900" y="2438400"/>
                        <a:ext cx="373063"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5E90A7D8-A6EF-4D22-B57A-9C3038B9CB92}"/>
              </a:ext>
            </a:extLst>
          </p:cNvPr>
          <p:cNvGraphicFramePr>
            <a:graphicFrameLocks noChangeAspect="1"/>
          </p:cNvGraphicFramePr>
          <p:nvPr/>
        </p:nvGraphicFramePr>
        <p:xfrm>
          <a:off x="1803400" y="3759200"/>
          <a:ext cx="244475" cy="738188"/>
        </p:xfrm>
        <a:graphic>
          <a:graphicData uri="http://schemas.openxmlformats.org/presentationml/2006/ole">
            <mc:AlternateContent xmlns:mc="http://schemas.openxmlformats.org/markup-compatibility/2006">
              <mc:Choice xmlns:v="urn:schemas-microsoft-com:vml" Requires="v">
                <p:oleObj name="Equation" r:id="rId16" imgW="241200" imgH="723600" progId="Equation.DSMT4">
                  <p:embed/>
                </p:oleObj>
              </mc:Choice>
              <mc:Fallback>
                <p:oleObj name="Equation" r:id="rId16" imgW="241200" imgH="723600" progId="Equation.DSMT4">
                  <p:embed/>
                  <p:pic>
                    <p:nvPicPr>
                      <p:cNvPr id="20" name="Object 19">
                        <a:extLst>
                          <a:ext uri="{FF2B5EF4-FFF2-40B4-BE49-F238E27FC236}">
                            <a16:creationId xmlns:a16="http://schemas.microsoft.com/office/drawing/2014/main" id="{5E90A7D8-A6EF-4D22-B57A-9C3038B9CB92}"/>
                          </a:ext>
                        </a:extLst>
                      </p:cNvPr>
                      <p:cNvPicPr>
                        <a:picLocks noChangeAspect="1" noChangeArrowheads="1"/>
                      </p:cNvPicPr>
                      <p:nvPr/>
                    </p:nvPicPr>
                    <p:blipFill>
                      <a:blip r:embed="rId17"/>
                      <a:srcRect/>
                      <a:stretch>
                        <a:fillRect/>
                      </a:stretch>
                    </p:blipFill>
                    <p:spPr bwMode="auto">
                      <a:xfrm>
                        <a:off x="1803400" y="3759200"/>
                        <a:ext cx="244475"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C3C1F299-77F7-4B69-85EF-3808BFDE5F60}"/>
              </a:ext>
            </a:extLst>
          </p:cNvPr>
          <p:cNvGraphicFramePr>
            <a:graphicFrameLocks noChangeAspect="1"/>
          </p:cNvGraphicFramePr>
          <p:nvPr/>
        </p:nvGraphicFramePr>
        <p:xfrm>
          <a:off x="6526213" y="3770313"/>
          <a:ext cx="373062" cy="735012"/>
        </p:xfrm>
        <a:graphic>
          <a:graphicData uri="http://schemas.openxmlformats.org/presentationml/2006/ole">
            <mc:AlternateContent xmlns:mc="http://schemas.openxmlformats.org/markup-compatibility/2006">
              <mc:Choice xmlns:v="urn:schemas-microsoft-com:vml" Requires="v">
                <p:oleObj name="Equation" r:id="rId18" imgW="368280" imgH="723600" progId="Equation.DSMT4">
                  <p:embed/>
                </p:oleObj>
              </mc:Choice>
              <mc:Fallback>
                <p:oleObj name="Equation" r:id="rId18" imgW="368280" imgH="723600" progId="Equation.DSMT4">
                  <p:embed/>
                  <p:pic>
                    <p:nvPicPr>
                      <p:cNvPr id="21" name="Object 20">
                        <a:extLst>
                          <a:ext uri="{FF2B5EF4-FFF2-40B4-BE49-F238E27FC236}">
                            <a16:creationId xmlns:a16="http://schemas.microsoft.com/office/drawing/2014/main" id="{C3C1F299-77F7-4B69-85EF-3808BFDE5F60}"/>
                          </a:ext>
                        </a:extLst>
                      </p:cNvPr>
                      <p:cNvPicPr>
                        <a:picLocks noChangeAspect="1" noChangeArrowheads="1"/>
                      </p:cNvPicPr>
                      <p:nvPr/>
                    </p:nvPicPr>
                    <p:blipFill>
                      <a:blip r:embed="rId19"/>
                      <a:srcRect/>
                      <a:stretch>
                        <a:fillRect/>
                      </a:stretch>
                    </p:blipFill>
                    <p:spPr bwMode="auto">
                      <a:xfrm>
                        <a:off x="6526213" y="3770313"/>
                        <a:ext cx="373062" cy="735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000" fill="hold"/>
                                        <p:tgtEl>
                                          <p:spTgt spid="11"/>
                                        </p:tgtEl>
                                        <p:attrNameLst>
                                          <p:attrName>r</p:attrName>
                                        </p:attrNameLst>
                                      </p:cBhvr>
                                    </p:animRot>
                                  </p:childTnLst>
                                </p:cTn>
                              </p:par>
                              <p:par>
                                <p:cTn id="56" presetID="2" presetClass="entr" presetSubtype="2" repeatCount="indefinite" fill="hold"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20000" fill="hold"/>
                                        <p:tgtEl>
                                          <p:spTgt spid="40"/>
                                        </p:tgtEl>
                                        <p:attrNameLst>
                                          <p:attrName>ppt_x</p:attrName>
                                        </p:attrNameLst>
                                      </p:cBhvr>
                                      <p:tavLst>
                                        <p:tav tm="0">
                                          <p:val>
                                            <p:strVal val="1+#ppt_w/2"/>
                                          </p:val>
                                        </p:tav>
                                        <p:tav tm="100000">
                                          <p:val>
                                            <p:strVal val="#ppt_x"/>
                                          </p:val>
                                        </p:tav>
                                      </p:tavLst>
                                    </p:anim>
                                    <p:anim calcmode="lin" valueType="num">
                                      <p:cBhvr additive="base">
                                        <p:cTn id="59" dur="20000" fill="hold"/>
                                        <p:tgtEl>
                                          <p:spTgt spid="40"/>
                                        </p:tgtEl>
                                        <p:attrNameLst>
                                          <p:attrName>ppt_y</p:attrName>
                                        </p:attrNameLst>
                                      </p:cBhvr>
                                      <p:tavLst>
                                        <p:tav tm="0">
                                          <p:val>
                                            <p:strVal val="#ppt_y"/>
                                          </p:val>
                                        </p:tav>
                                        <p:tav tm="100000">
                                          <p:val>
                                            <p:strVal val="#ppt_y"/>
                                          </p:val>
                                        </p:tav>
                                      </p:tavLst>
                                    </p:anim>
                                  </p:childTnLst>
                                </p:cTn>
                              </p:par>
                              <p:par>
                                <p:cTn id="60" presetID="2" presetClass="entr" presetSubtype="8" repeatCount="indefinite" fill="hold" nodeType="withEffect">
                                  <p:stCondLst>
                                    <p:cond delay="50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0" fill="hold"/>
                                        <p:tgtEl>
                                          <p:spTgt spid="41"/>
                                        </p:tgtEl>
                                        <p:attrNameLst>
                                          <p:attrName>ppt_x</p:attrName>
                                        </p:attrNameLst>
                                      </p:cBhvr>
                                      <p:tavLst>
                                        <p:tav tm="0">
                                          <p:val>
                                            <p:strVal val="0-#ppt_w/2"/>
                                          </p:val>
                                        </p:tav>
                                        <p:tav tm="100000">
                                          <p:val>
                                            <p:strVal val="#ppt_x"/>
                                          </p:val>
                                        </p:tav>
                                      </p:tavLst>
                                    </p:anim>
                                    <p:anim calcmode="lin" valueType="num">
                                      <p:cBhvr additive="base">
                                        <p:cTn id="6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FFFF0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00B05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4"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7A9140-1C3F-4F3D-9B13-B38834017F8D}"/>
              </a:ext>
            </a:extLst>
          </p:cNvPr>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0493205" y="3768711"/>
            <a:ext cx="1087396" cy="11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0FDA3B5-C93A-4749-8D1C-56FFA7580295}"/>
              </a:ext>
            </a:extLst>
          </p:cNvPr>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777271" y="4516397"/>
            <a:ext cx="812768" cy="88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B75E422-03FE-41A0-8020-EC504C9EFB52}"/>
              </a:ext>
            </a:extLst>
          </p:cNvPr>
          <p:cNvPicPr>
            <a:picLocks noChangeAspect="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10361448" y="5130735"/>
            <a:ext cx="520681" cy="5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2EDEDA68-10CC-4456-BB97-BB088584ECA3}"/>
              </a:ext>
            </a:extLst>
          </p:cNvPr>
          <p:cNvSpPr/>
          <p:nvPr/>
        </p:nvSpPr>
        <p:spPr>
          <a:xfrm>
            <a:off x="601741" y="368170"/>
            <a:ext cx="11590259" cy="13401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pt-BR" sz="3600" b="1" u="sng" dirty="0">
                <a:solidFill>
                  <a:prstClr val="black">
                    <a:lumMod val="95000"/>
                    <a:lumOff val="5000"/>
                  </a:prstClr>
                </a:solidFill>
                <a:latin typeface="Times New Roman" panose="02020603050405020304" pitchFamily="18" charset="0"/>
                <a:cs typeface="Times New Roman" panose="02020603050405020304" pitchFamily="18" charset="0"/>
              </a:rPr>
              <a:t>Câu 2:</a:t>
            </a:r>
            <a:r>
              <a:rPr lang="pt-BR" sz="3600" dirty="0">
                <a:solidFill>
                  <a:prstClr val="black">
                    <a:lumMod val="95000"/>
                    <a:lumOff val="5000"/>
                  </a:prstClr>
                </a:solidFill>
                <a:latin typeface="Times New Roman" panose="02020603050405020304" pitchFamily="18" charset="0"/>
                <a:cs typeface="Times New Roman" panose="02020603050405020304" pitchFamily="18" charset="0"/>
              </a:rPr>
              <a:t> Xác suất để một cặp vợ chồng sinh được con trai đầu lòng là:</a:t>
            </a:r>
            <a:r>
              <a:rPr lang="en-US" sz="3600" dirty="0">
                <a:solidFill>
                  <a:prstClr val="black"/>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id="{A4304D4A-E203-4135-986A-C26B848EAD17}"/>
              </a:ext>
            </a:extLst>
          </p:cNvPr>
          <p:cNvSpPr/>
          <p:nvPr/>
        </p:nvSpPr>
        <p:spPr>
          <a:xfrm>
            <a:off x="758315" y="2063099"/>
            <a:ext cx="2263038" cy="963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3600" dirty="0">
                <a:solidFill>
                  <a:prstClr val="black"/>
                </a:solidFill>
                <a:latin typeface="Times New Roman" panose="02020603050405020304" pitchFamily="18" charset="0"/>
                <a:cs typeface="Times New Roman" panose="02020603050405020304" pitchFamily="18" charset="0"/>
              </a:rPr>
              <a:t>A. </a:t>
            </a:r>
            <a:r>
              <a:rPr lang="en-US" sz="3600" dirty="0">
                <a:solidFill>
                  <a:prstClr val="black"/>
                </a:solidFill>
                <a:latin typeface="Times New Roman" panose="02020603050405020304" pitchFamily="18" charset="0"/>
                <a:cs typeface="Times New Roman" panose="02020603050405020304" pitchFamily="18" charset="0"/>
              </a:rPr>
              <a:t>      .</a:t>
            </a:r>
            <a:endParaRPr lang="vi-VN" sz="3600" b="1" dirty="0">
              <a:solidFill>
                <a:prstClr val="black"/>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99946107-9B8E-473D-AAA1-67AE7A049AC9}"/>
              </a:ext>
            </a:extLst>
          </p:cNvPr>
          <p:cNvSpPr/>
          <p:nvPr/>
        </p:nvSpPr>
        <p:spPr>
          <a:xfrm>
            <a:off x="-682599" y="4902143"/>
            <a:ext cx="566715" cy="34923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16C2DAEF-30AE-4E52-8733-7ABF2CDBE7E0}"/>
              </a:ext>
            </a:extLst>
          </p:cNvPr>
          <p:cNvSpPr/>
          <p:nvPr/>
        </p:nvSpPr>
        <p:spPr>
          <a:xfrm>
            <a:off x="13631808" y="4702128"/>
            <a:ext cx="892141" cy="54925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293E39AB-DDD4-4E3A-B7FE-FE9F4A1ADD33}"/>
              </a:ext>
            </a:extLst>
          </p:cNvPr>
          <p:cNvSpPr/>
          <p:nvPr/>
        </p:nvSpPr>
        <p:spPr>
          <a:xfrm>
            <a:off x="770275" y="3484402"/>
            <a:ext cx="2263038" cy="968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en-US" sz="3600" dirty="0">
                <a:solidFill>
                  <a:prstClr val="black"/>
                </a:solidFill>
                <a:latin typeface="Times New Roman" panose="02020603050405020304" pitchFamily="18" charset="0"/>
                <a:cs typeface="Times New Roman" panose="02020603050405020304" pitchFamily="18" charset="0"/>
              </a:rPr>
              <a:t>C</a:t>
            </a:r>
            <a:r>
              <a:rPr lang="vi-VN" sz="3600"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EF135C20-4FCA-4597-9EB1-550B07F6246C}"/>
              </a:ext>
            </a:extLst>
          </p:cNvPr>
          <p:cNvSpPr/>
          <p:nvPr/>
        </p:nvSpPr>
        <p:spPr>
          <a:xfrm>
            <a:off x="3865497" y="2037645"/>
            <a:ext cx="2332946" cy="948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en-US" sz="3600" dirty="0">
                <a:solidFill>
                  <a:prstClr val="black"/>
                </a:solidFill>
                <a:latin typeface="Times New Roman" panose="02020603050405020304" pitchFamily="18" charset="0"/>
                <a:cs typeface="Times New Roman" panose="02020603050405020304" pitchFamily="18" charset="0"/>
              </a:rPr>
              <a:t>B</a:t>
            </a:r>
            <a:r>
              <a:rPr lang="vi-VN" sz="3600"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F60F7A6A-8190-4F67-ACBD-86F806B179FB}"/>
              </a:ext>
            </a:extLst>
          </p:cNvPr>
          <p:cNvSpPr/>
          <p:nvPr/>
        </p:nvSpPr>
        <p:spPr>
          <a:xfrm>
            <a:off x="3877039" y="3470043"/>
            <a:ext cx="2263039" cy="948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3600" dirty="0">
                <a:solidFill>
                  <a:prstClr val="black"/>
                </a:solidFill>
                <a:latin typeface="Times New Roman" panose="02020603050405020304" pitchFamily="18" charset="0"/>
                <a:cs typeface="Times New Roman" panose="02020603050405020304" pitchFamily="18" charset="0"/>
              </a:rPr>
              <a:t>D.</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7B47303D-E887-4F6E-99DB-A182F96C449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64939" y="2132257"/>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5C05C10C-058D-430A-9E50-70C04C3E880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3499" y="2188464"/>
            <a:ext cx="733397"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E6F55D33-0A38-4982-976B-33621216980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0953" y="3629331"/>
            <a:ext cx="804833"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5A6FE626-AABE-4CCA-82E3-33BA74178A0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45395" y="3630499"/>
            <a:ext cx="869374" cy="76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a:extLst>
              <a:ext uri="{FF2B5EF4-FFF2-40B4-BE49-F238E27FC236}">
                <a16:creationId xmlns:a16="http://schemas.microsoft.com/office/drawing/2014/main" id="{311908B9-F03B-4350-B925-D74567DBCCFC}"/>
              </a:ext>
            </a:extLst>
          </p:cNvPr>
          <p:cNvSpPr/>
          <p:nvPr/>
        </p:nvSpPr>
        <p:spPr>
          <a:xfrm>
            <a:off x="9833599" y="5846628"/>
            <a:ext cx="2358934" cy="11048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r>
              <a:rPr lang="en-US" sz="2399" dirty="0">
                <a:solidFill>
                  <a:prstClr val="white">
                    <a:lumMod val="50000"/>
                  </a:prstClr>
                </a:solidFill>
                <a:latin typeface="Arial" panose="020B0604020202020204" pitchFamily="34" charset="0"/>
              </a:rPr>
              <a:t>QUAY VỀ</a:t>
            </a:r>
            <a:endParaRPr lang="vi-VN" sz="2399" dirty="0">
              <a:solidFill>
                <a:prstClr val="white">
                  <a:lumMod val="50000"/>
                </a:prstClr>
              </a:solidFill>
              <a:latin typeface="Arial" panose="020B0604020202020204" pitchFamily="34" charset="0"/>
            </a:endParaRPr>
          </a:p>
        </p:txBody>
      </p:sp>
      <p:sp>
        <p:nvSpPr>
          <p:cNvPr id="3" name="Rectangle 2">
            <a:extLst>
              <a:ext uri="{FF2B5EF4-FFF2-40B4-BE49-F238E27FC236}">
                <a16:creationId xmlns:a16="http://schemas.microsoft.com/office/drawing/2014/main" id="{47408D22-05A8-43D7-947F-66E987852305}"/>
              </a:ext>
            </a:extLst>
          </p:cNvPr>
          <p:cNvSpPr>
            <a:spLocks noChangeArrowheads="1"/>
          </p:cNvSpPr>
          <p:nvPr/>
        </p:nvSpPr>
        <p:spPr bwMode="auto">
          <a:xfrm>
            <a:off x="261454" y="3443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C0E3E0-4932-4C68-AD16-5B3EA078FA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3">
            <a:extLst>
              <a:ext uri="{FF2B5EF4-FFF2-40B4-BE49-F238E27FC236}">
                <a16:creationId xmlns:a16="http://schemas.microsoft.com/office/drawing/2014/main" id="{648BDEC0-A69B-4A46-A8A7-0282F27D85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3" name="Object 32">
            <a:extLst>
              <a:ext uri="{FF2B5EF4-FFF2-40B4-BE49-F238E27FC236}">
                <a16:creationId xmlns:a16="http://schemas.microsoft.com/office/drawing/2014/main" id="{D29CC1FC-2DE2-4B39-ADED-C3E0EE24352A}"/>
              </a:ext>
            </a:extLst>
          </p:cNvPr>
          <p:cNvGraphicFramePr>
            <a:graphicFrameLocks noChangeAspect="1"/>
          </p:cNvGraphicFramePr>
          <p:nvPr/>
        </p:nvGraphicFramePr>
        <p:xfrm>
          <a:off x="1582738" y="2201863"/>
          <a:ext cx="244475" cy="739775"/>
        </p:xfrm>
        <a:graphic>
          <a:graphicData uri="http://schemas.openxmlformats.org/presentationml/2006/ole">
            <mc:AlternateContent xmlns:mc="http://schemas.openxmlformats.org/markup-compatibility/2006">
              <mc:Choice xmlns:v="urn:schemas-microsoft-com:vml" Requires="v">
                <p:oleObj name="Equation" r:id="rId12" imgW="241200" imgH="723600" progId="Equation.DSMT4">
                  <p:embed/>
                </p:oleObj>
              </mc:Choice>
              <mc:Fallback>
                <p:oleObj name="Equation" r:id="rId12" imgW="241200" imgH="723600" progId="Equation.DSMT4">
                  <p:embed/>
                  <p:pic>
                    <p:nvPicPr>
                      <p:cNvPr id="33" name="Object 32">
                        <a:extLst>
                          <a:ext uri="{FF2B5EF4-FFF2-40B4-BE49-F238E27FC236}">
                            <a16:creationId xmlns:a16="http://schemas.microsoft.com/office/drawing/2014/main" id="{D29CC1FC-2DE2-4B39-ADED-C3E0EE24352A}"/>
                          </a:ext>
                        </a:extLst>
                      </p:cNvPr>
                      <p:cNvPicPr>
                        <a:picLocks noChangeAspect="1" noChangeArrowheads="1"/>
                      </p:cNvPicPr>
                      <p:nvPr/>
                    </p:nvPicPr>
                    <p:blipFill>
                      <a:blip r:embed="rId13"/>
                      <a:srcRect/>
                      <a:stretch>
                        <a:fillRect/>
                      </a:stretch>
                    </p:blipFill>
                    <p:spPr bwMode="auto">
                      <a:xfrm>
                        <a:off x="1582738" y="2201863"/>
                        <a:ext cx="244475"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a:extLst>
              <a:ext uri="{FF2B5EF4-FFF2-40B4-BE49-F238E27FC236}">
                <a16:creationId xmlns:a16="http://schemas.microsoft.com/office/drawing/2014/main" id="{1A969052-A9DC-422E-8DBD-5FA77E4880CF}"/>
              </a:ext>
            </a:extLst>
          </p:cNvPr>
          <p:cNvGraphicFramePr>
            <a:graphicFrameLocks noChangeAspect="1"/>
          </p:cNvGraphicFramePr>
          <p:nvPr/>
        </p:nvGraphicFramePr>
        <p:xfrm>
          <a:off x="4708525" y="2144713"/>
          <a:ext cx="242888" cy="755650"/>
        </p:xfrm>
        <a:graphic>
          <a:graphicData uri="http://schemas.openxmlformats.org/presentationml/2006/ole">
            <mc:AlternateContent xmlns:mc="http://schemas.openxmlformats.org/markup-compatibility/2006">
              <mc:Choice xmlns:v="urn:schemas-microsoft-com:vml" Requires="v">
                <p:oleObj name="Equation" r:id="rId14" imgW="241200" imgH="736560" progId="Equation.DSMT4">
                  <p:embed/>
                </p:oleObj>
              </mc:Choice>
              <mc:Fallback>
                <p:oleObj name="Equation" r:id="rId14" imgW="241200" imgH="736560" progId="Equation.DSMT4">
                  <p:embed/>
                  <p:pic>
                    <p:nvPicPr>
                      <p:cNvPr id="34" name="Object 33">
                        <a:extLst>
                          <a:ext uri="{FF2B5EF4-FFF2-40B4-BE49-F238E27FC236}">
                            <a16:creationId xmlns:a16="http://schemas.microsoft.com/office/drawing/2014/main" id="{1A969052-A9DC-422E-8DBD-5FA77E4880CF}"/>
                          </a:ext>
                        </a:extLst>
                      </p:cNvPr>
                      <p:cNvPicPr>
                        <a:picLocks noChangeAspect="1" noChangeArrowheads="1"/>
                      </p:cNvPicPr>
                      <p:nvPr/>
                    </p:nvPicPr>
                    <p:blipFill>
                      <a:blip r:embed="rId15"/>
                      <a:srcRect/>
                      <a:stretch>
                        <a:fillRect/>
                      </a:stretch>
                    </p:blipFill>
                    <p:spPr bwMode="auto">
                      <a:xfrm>
                        <a:off x="4708525" y="2144713"/>
                        <a:ext cx="242888"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a:extLst>
              <a:ext uri="{FF2B5EF4-FFF2-40B4-BE49-F238E27FC236}">
                <a16:creationId xmlns:a16="http://schemas.microsoft.com/office/drawing/2014/main" id="{97D6AF92-9B82-4F96-A8D9-49F6B6E9DFF4}"/>
              </a:ext>
            </a:extLst>
          </p:cNvPr>
          <p:cNvGraphicFramePr>
            <a:graphicFrameLocks noChangeAspect="1"/>
          </p:cNvGraphicFramePr>
          <p:nvPr/>
        </p:nvGraphicFramePr>
        <p:xfrm>
          <a:off x="1611313" y="3579813"/>
          <a:ext cx="244475" cy="742950"/>
        </p:xfrm>
        <a:graphic>
          <a:graphicData uri="http://schemas.openxmlformats.org/presentationml/2006/ole">
            <mc:AlternateContent xmlns:mc="http://schemas.openxmlformats.org/markup-compatibility/2006">
              <mc:Choice xmlns:v="urn:schemas-microsoft-com:vml" Requires="v">
                <p:oleObj name="Equation" r:id="rId16" imgW="241200" imgH="723600" progId="Equation.DSMT4">
                  <p:embed/>
                </p:oleObj>
              </mc:Choice>
              <mc:Fallback>
                <p:oleObj name="Equation" r:id="rId16" imgW="241200" imgH="723600" progId="Equation.DSMT4">
                  <p:embed/>
                  <p:pic>
                    <p:nvPicPr>
                      <p:cNvPr id="35" name="Object 34">
                        <a:extLst>
                          <a:ext uri="{FF2B5EF4-FFF2-40B4-BE49-F238E27FC236}">
                            <a16:creationId xmlns:a16="http://schemas.microsoft.com/office/drawing/2014/main" id="{97D6AF92-9B82-4F96-A8D9-49F6B6E9DFF4}"/>
                          </a:ext>
                        </a:extLst>
                      </p:cNvPr>
                      <p:cNvPicPr>
                        <a:picLocks noChangeAspect="1" noChangeArrowheads="1"/>
                      </p:cNvPicPr>
                      <p:nvPr/>
                    </p:nvPicPr>
                    <p:blipFill>
                      <a:blip r:embed="rId17"/>
                      <a:srcRect/>
                      <a:stretch>
                        <a:fillRect/>
                      </a:stretch>
                    </p:blipFill>
                    <p:spPr bwMode="auto">
                      <a:xfrm>
                        <a:off x="1611313" y="3579813"/>
                        <a:ext cx="244475"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a:extLst>
              <a:ext uri="{FF2B5EF4-FFF2-40B4-BE49-F238E27FC236}">
                <a16:creationId xmlns:a16="http://schemas.microsoft.com/office/drawing/2014/main" id="{1CF898A8-7029-495A-96B2-68C9E7DD45D5}"/>
              </a:ext>
            </a:extLst>
          </p:cNvPr>
          <p:cNvGraphicFramePr>
            <a:graphicFrameLocks noChangeAspect="1"/>
          </p:cNvGraphicFramePr>
          <p:nvPr/>
        </p:nvGraphicFramePr>
        <p:xfrm>
          <a:off x="4803775" y="3549650"/>
          <a:ext cx="246063" cy="739775"/>
        </p:xfrm>
        <a:graphic>
          <a:graphicData uri="http://schemas.openxmlformats.org/presentationml/2006/ole">
            <mc:AlternateContent xmlns:mc="http://schemas.openxmlformats.org/markup-compatibility/2006">
              <mc:Choice xmlns:v="urn:schemas-microsoft-com:vml" Requires="v">
                <p:oleObj name="Equation" r:id="rId18" imgW="241200" imgH="723600" progId="Equation.DSMT4">
                  <p:embed/>
                </p:oleObj>
              </mc:Choice>
              <mc:Fallback>
                <p:oleObj name="Equation" r:id="rId18" imgW="241200" imgH="723600" progId="Equation.DSMT4">
                  <p:embed/>
                  <p:pic>
                    <p:nvPicPr>
                      <p:cNvPr id="36" name="Object 35">
                        <a:extLst>
                          <a:ext uri="{FF2B5EF4-FFF2-40B4-BE49-F238E27FC236}">
                            <a16:creationId xmlns:a16="http://schemas.microsoft.com/office/drawing/2014/main" id="{1CF898A8-7029-495A-96B2-68C9E7DD45D5}"/>
                          </a:ext>
                        </a:extLst>
                      </p:cNvPr>
                      <p:cNvPicPr>
                        <a:picLocks noChangeAspect="1" noChangeArrowheads="1"/>
                      </p:cNvPicPr>
                      <p:nvPr/>
                    </p:nvPicPr>
                    <p:blipFill>
                      <a:blip r:embed="rId19"/>
                      <a:srcRect/>
                      <a:stretch>
                        <a:fillRect/>
                      </a:stretch>
                    </p:blipFill>
                    <p:spPr bwMode="auto">
                      <a:xfrm>
                        <a:off x="4803775" y="3549650"/>
                        <a:ext cx="246063"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anim calcmode="lin" valueType="num">
                                      <p:cBhvr>
                                        <p:cTn id="48" dur="500" fill="hold"/>
                                        <p:tgtEl>
                                          <p:spTgt spid="36"/>
                                        </p:tgtEl>
                                        <p:attrNameLst>
                                          <p:attrName>ppt_x</p:attrName>
                                        </p:attrNameLst>
                                      </p:cBhvr>
                                      <p:tavLst>
                                        <p:tav tm="0">
                                          <p:val>
                                            <p:strVal val="#ppt_x"/>
                                          </p:val>
                                        </p:tav>
                                        <p:tav tm="100000">
                                          <p:val>
                                            <p:strVal val="#ppt_x"/>
                                          </p:val>
                                        </p:tav>
                                      </p:tavLst>
                                    </p:anim>
                                    <p:anim calcmode="lin" valueType="num">
                                      <p:cBhvr>
                                        <p:cTn id="49" dur="500" fill="hold"/>
                                        <p:tgtEl>
                                          <p:spTgt spid="36"/>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000" fill="hold"/>
                                        <p:tgtEl>
                                          <p:spTgt spid="11"/>
                                        </p:tgtEl>
                                        <p:attrNameLst>
                                          <p:attrName>r</p:attrName>
                                        </p:attrNameLst>
                                      </p:cBhvr>
                                    </p:animRot>
                                  </p:childTnLst>
                                </p:cTn>
                              </p:par>
                              <p:par>
                                <p:cTn id="56" presetID="2" presetClass="entr" presetSubtype="2" repeatCount="indefinite" fill="hold"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20000" fill="hold"/>
                                        <p:tgtEl>
                                          <p:spTgt spid="40"/>
                                        </p:tgtEl>
                                        <p:attrNameLst>
                                          <p:attrName>ppt_x</p:attrName>
                                        </p:attrNameLst>
                                      </p:cBhvr>
                                      <p:tavLst>
                                        <p:tav tm="0">
                                          <p:val>
                                            <p:strVal val="1+#ppt_w/2"/>
                                          </p:val>
                                        </p:tav>
                                        <p:tav tm="100000">
                                          <p:val>
                                            <p:strVal val="#ppt_x"/>
                                          </p:val>
                                        </p:tav>
                                      </p:tavLst>
                                    </p:anim>
                                    <p:anim calcmode="lin" valueType="num">
                                      <p:cBhvr additive="base">
                                        <p:cTn id="59" dur="20000" fill="hold"/>
                                        <p:tgtEl>
                                          <p:spTgt spid="40"/>
                                        </p:tgtEl>
                                        <p:attrNameLst>
                                          <p:attrName>ppt_y</p:attrName>
                                        </p:attrNameLst>
                                      </p:cBhvr>
                                      <p:tavLst>
                                        <p:tav tm="0">
                                          <p:val>
                                            <p:strVal val="#ppt_y"/>
                                          </p:val>
                                        </p:tav>
                                        <p:tav tm="100000">
                                          <p:val>
                                            <p:strVal val="#ppt_y"/>
                                          </p:val>
                                        </p:tav>
                                      </p:tavLst>
                                    </p:anim>
                                  </p:childTnLst>
                                </p:cTn>
                              </p:par>
                              <p:par>
                                <p:cTn id="60" presetID="2" presetClass="entr" presetSubtype="8" repeatCount="indefinite" fill="hold" nodeType="withEffect">
                                  <p:stCondLst>
                                    <p:cond delay="50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0" fill="hold"/>
                                        <p:tgtEl>
                                          <p:spTgt spid="41"/>
                                        </p:tgtEl>
                                        <p:attrNameLst>
                                          <p:attrName>ppt_x</p:attrName>
                                        </p:attrNameLst>
                                      </p:cBhvr>
                                      <p:tavLst>
                                        <p:tav tm="0">
                                          <p:val>
                                            <p:strVal val="0-#ppt_w/2"/>
                                          </p:val>
                                        </p:tav>
                                        <p:tav tm="100000">
                                          <p:val>
                                            <p:strVal val="#ppt_x"/>
                                          </p:val>
                                        </p:tav>
                                      </p:tavLst>
                                    </p:anim>
                                    <p:anim calcmode="lin" valueType="num">
                                      <p:cBhvr additive="base">
                                        <p:cTn id="6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FFFF0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5" name="Check mark.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00B05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C77AEB-F602-4B06-9423-9065800F22DF}"/>
              </a:ext>
            </a:extLst>
          </p:cNvPr>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0493205" y="3768711"/>
            <a:ext cx="1087396" cy="11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5C060CC-ADA2-4312-96FC-AD9DBFB75515}"/>
              </a:ext>
            </a:extLst>
          </p:cNvPr>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777271" y="4516397"/>
            <a:ext cx="812768" cy="88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1370370-64CE-43D0-835D-FE56A13A07D0}"/>
              </a:ext>
            </a:extLst>
          </p:cNvPr>
          <p:cNvPicPr>
            <a:picLocks noChangeAspect="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10361448" y="5130735"/>
            <a:ext cx="520681" cy="5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BF22DEFC-B4EF-41DB-B8BF-4E5C2FA1C515}"/>
              </a:ext>
            </a:extLst>
          </p:cNvPr>
          <p:cNvSpPr/>
          <p:nvPr/>
        </p:nvSpPr>
        <p:spPr>
          <a:xfrm>
            <a:off x="135400" y="370313"/>
            <a:ext cx="11183388" cy="9283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pt-BR" sz="3600" b="1" u="sng" dirty="0">
                <a:solidFill>
                  <a:prstClr val="black"/>
                </a:solidFill>
                <a:latin typeface="Times New Roman" panose="02020603050405020304" pitchFamily="18" charset="0"/>
                <a:cs typeface="Times New Roman" panose="02020603050405020304" pitchFamily="18" charset="0"/>
              </a:rPr>
              <a:t>Câu 3:</a:t>
            </a:r>
            <a:r>
              <a:rPr lang="pt-BR" sz="3600" dirty="0">
                <a:solidFill>
                  <a:prstClr val="black"/>
                </a:solidFill>
                <a:latin typeface="Times New Roman" panose="02020603050405020304" pitchFamily="18" charset="0"/>
                <a:cs typeface="Times New Roman" panose="02020603050405020304" pitchFamily="18" charset="0"/>
              </a:rPr>
              <a:t> Chọn phát biểu </a:t>
            </a:r>
            <a:r>
              <a:rPr lang="pt-BR" sz="3600" b="1" i="1" u="sng" dirty="0">
                <a:solidFill>
                  <a:prstClr val="black"/>
                </a:solidFill>
                <a:latin typeface="Times New Roman" panose="02020603050405020304" pitchFamily="18" charset="0"/>
                <a:cs typeface="Times New Roman" panose="02020603050405020304" pitchFamily="18" charset="0"/>
              </a:rPr>
              <a:t>sai</a:t>
            </a:r>
            <a:r>
              <a:rPr lang="pt-BR" sz="36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E8EF833D-1BAB-4556-9446-FF63BC861304}"/>
              </a:ext>
            </a:extLst>
          </p:cNvPr>
          <p:cNvSpPr/>
          <p:nvPr/>
        </p:nvSpPr>
        <p:spPr>
          <a:xfrm>
            <a:off x="792680" y="1615758"/>
            <a:ext cx="8463615" cy="1099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xem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hay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366039F8-5844-4E62-95A1-155A96CD5457}"/>
              </a:ext>
            </a:extLst>
          </p:cNvPr>
          <p:cNvSpPr/>
          <p:nvPr/>
        </p:nvSpPr>
        <p:spPr>
          <a:xfrm>
            <a:off x="-682599" y="4902143"/>
            <a:ext cx="566715" cy="34923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3376F027-4B35-4206-9004-91C86DC7FE82}"/>
              </a:ext>
            </a:extLst>
          </p:cNvPr>
          <p:cNvSpPr/>
          <p:nvPr/>
        </p:nvSpPr>
        <p:spPr>
          <a:xfrm>
            <a:off x="13631808" y="4702128"/>
            <a:ext cx="892141" cy="54925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5E8331CE-7ADF-4924-8BFD-594476CEB6F8}"/>
              </a:ext>
            </a:extLst>
          </p:cNvPr>
          <p:cNvSpPr/>
          <p:nvPr/>
        </p:nvSpPr>
        <p:spPr>
          <a:xfrm>
            <a:off x="792680" y="2920514"/>
            <a:ext cx="8463615" cy="1099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xác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ra.</a:t>
            </a:r>
          </a:p>
        </p:txBody>
      </p:sp>
      <p:sp>
        <p:nvSpPr>
          <p:cNvPr id="43" name="Rectangle 42">
            <a:extLst>
              <a:ext uri="{FF2B5EF4-FFF2-40B4-BE49-F238E27FC236}">
                <a16:creationId xmlns:a16="http://schemas.microsoft.com/office/drawing/2014/main" id="{00FD5C08-7703-43C2-940E-11DD74BB2CCF}"/>
              </a:ext>
            </a:extLst>
          </p:cNvPr>
          <p:cNvSpPr/>
          <p:nvPr/>
        </p:nvSpPr>
        <p:spPr>
          <a:xfrm>
            <a:off x="792679" y="4194412"/>
            <a:ext cx="8463616" cy="1099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ngẫu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lớn</a:t>
            </a:r>
            <a:r>
              <a:rPr lang="en-US" sz="2400" dirty="0">
                <a:solidFill>
                  <a:prstClr val="black"/>
                </a:solidFill>
                <a:latin typeface="Times New Roman" panose="02020603050405020304" pitchFamily="18" charset="0"/>
                <a:cs typeface="Times New Roman" panose="02020603050405020304" pitchFamily="18" charset="0"/>
              </a:rPr>
              <a:t> </a:t>
            </a:r>
          </a:p>
          <a:p>
            <a:pPr defTabSz="1218804"/>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4" name="Rectangle 43">
            <a:extLst>
              <a:ext uri="{FF2B5EF4-FFF2-40B4-BE49-F238E27FC236}">
                <a16:creationId xmlns:a16="http://schemas.microsoft.com/office/drawing/2014/main" id="{E3E71566-AE2A-4542-90B7-5891F2790CBF}"/>
              </a:ext>
            </a:extLst>
          </p:cNvPr>
          <p:cNvSpPr/>
          <p:nvPr/>
        </p:nvSpPr>
        <p:spPr>
          <a:xfrm>
            <a:off x="792679" y="5471630"/>
            <a:ext cx="8463616" cy="10456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0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1.</a:t>
            </a:r>
          </a:p>
          <a:p>
            <a:pPr defTabSz="1218804"/>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47" name="Picture 46">
            <a:extLst>
              <a:ext uri="{FF2B5EF4-FFF2-40B4-BE49-F238E27FC236}">
                <a16:creationId xmlns:a16="http://schemas.microsoft.com/office/drawing/2014/main" id="{1ED22BC2-BE96-4AC9-A5B6-CFD76F1A7D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04903" y="2050528"/>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7C99EDD-5532-48F6-BCAB-B6F708B294E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20218" y="4308441"/>
            <a:ext cx="803244"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F10144A-236E-4813-836B-FE801CBDDD6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98704" y="5632050"/>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54CCD1F0-ED65-4266-A297-8E31B4D453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99345" y="3359446"/>
            <a:ext cx="731810"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a:extLst>
              <a:ext uri="{FF2B5EF4-FFF2-40B4-BE49-F238E27FC236}">
                <a16:creationId xmlns:a16="http://schemas.microsoft.com/office/drawing/2014/main" id="{1E9A071C-27B1-4648-8075-F846B136F779}"/>
              </a:ext>
            </a:extLst>
          </p:cNvPr>
          <p:cNvSpPr/>
          <p:nvPr/>
        </p:nvSpPr>
        <p:spPr>
          <a:xfrm>
            <a:off x="9702662" y="2085509"/>
            <a:ext cx="2358934" cy="11048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r>
              <a:rPr lang="en-US" sz="2399" dirty="0">
                <a:solidFill>
                  <a:prstClr val="white">
                    <a:lumMod val="50000"/>
                  </a:prstClr>
                </a:solidFill>
                <a:latin typeface="Arial" panose="020B0604020202020204" pitchFamily="34" charset="0"/>
              </a:rPr>
              <a:t>QUAY VỀ</a:t>
            </a:r>
            <a:endParaRPr lang="vi-VN" sz="2399" dirty="0">
              <a:solidFill>
                <a:prstClr val="white">
                  <a:lumMod val="50000"/>
                </a:prstClr>
              </a:solidFill>
              <a:latin typeface="Arial" panose="020B0604020202020204" pitchFamily="34" charset="0"/>
            </a:endParaRPr>
          </a:p>
        </p:txBody>
      </p:sp>
      <p:sp>
        <p:nvSpPr>
          <p:cNvPr id="2" name="Rectangle 2">
            <a:extLst>
              <a:ext uri="{FF2B5EF4-FFF2-40B4-BE49-F238E27FC236}">
                <a16:creationId xmlns:a16="http://schemas.microsoft.com/office/drawing/2014/main" id="{DA067D01-F3AD-43D0-97F1-D81984C0FFAE}"/>
              </a:ext>
            </a:extLst>
          </p:cNvPr>
          <p:cNvSpPr>
            <a:spLocks noChangeArrowheads="1"/>
          </p:cNvSpPr>
          <p:nvPr/>
        </p:nvSpPr>
        <p:spPr bwMode="auto">
          <a:xfrm>
            <a:off x="1475873" y="62384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070152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785DD7-030C-4E30-8E23-A284647676BD}"/>
              </a:ext>
            </a:extLst>
          </p:cNvPr>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0493205" y="3768711"/>
            <a:ext cx="1087396" cy="11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4AF2870-6D38-456D-9D85-40111D44B281}"/>
              </a:ext>
            </a:extLst>
          </p:cNvPr>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777271" y="4516397"/>
            <a:ext cx="812768" cy="88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71EC8B8-206E-4E87-B6C8-7F85683238C5}"/>
              </a:ext>
            </a:extLst>
          </p:cNvPr>
          <p:cNvPicPr>
            <a:picLocks noChangeAspect="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10361448" y="5130735"/>
            <a:ext cx="520681" cy="5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2242FC95-D48F-4C01-8081-38FD5F7BF00C}"/>
              </a:ext>
            </a:extLst>
          </p:cNvPr>
          <p:cNvSpPr/>
          <p:nvPr/>
        </p:nvSpPr>
        <p:spPr>
          <a:xfrm>
            <a:off x="402396" y="386312"/>
            <a:ext cx="11387208" cy="11638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pt-BR" sz="2800" b="1" u="sng" dirty="0">
                <a:solidFill>
                  <a:prstClr val="black">
                    <a:lumMod val="95000"/>
                    <a:lumOff val="5000"/>
                  </a:prstClr>
                </a:solidFill>
                <a:latin typeface="Times New Roman" panose="02020603050405020304" pitchFamily="18" charset="0"/>
                <a:cs typeface="Times New Roman" panose="02020603050405020304" pitchFamily="18" charset="0"/>
              </a:rPr>
              <a:t>Câu 4:</a:t>
            </a:r>
            <a:r>
              <a:rPr lang="pt-BR" sz="2800" dirty="0">
                <a:solidFill>
                  <a:prstClr val="black">
                    <a:lumMod val="95000"/>
                    <a:lumOff val="5000"/>
                  </a:prstClr>
                </a:solidFill>
                <a:latin typeface="Times New Roman" panose="02020603050405020304" pitchFamily="18" charset="0"/>
                <a:cs typeface="Times New Roman" panose="02020603050405020304" pitchFamily="18" charset="0"/>
              </a:rPr>
              <a:t> Một bó hoa gồm 2 bông hoa màu đỏ và 2 bông màu vàng. Tính xác suất để Mai chọn được 2 bông hoa trong đó có cả 2 màu.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13D3BBC2-178A-4454-A3F0-55BE44FDD37B}"/>
              </a:ext>
            </a:extLst>
          </p:cNvPr>
          <p:cNvSpPr/>
          <p:nvPr/>
        </p:nvSpPr>
        <p:spPr>
          <a:xfrm>
            <a:off x="643661" y="1859131"/>
            <a:ext cx="2598344" cy="7699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solidFill>
                <a:latin typeface="Times New Roman" panose="02020603050405020304" pitchFamily="18" charset="0"/>
                <a:cs typeface="Times New Roman" panose="02020603050405020304" pitchFamily="18" charset="0"/>
              </a:rPr>
              <a:t>A.</a:t>
            </a:r>
            <a:r>
              <a:rPr lang="en-US" sz="4000" dirty="0">
                <a:solidFill>
                  <a:prstClr val="black"/>
                </a:solidFill>
                <a:latin typeface="Times New Roman" panose="02020603050405020304" pitchFamily="18" charset="0"/>
                <a:cs typeface="Times New Roman" panose="02020603050405020304" pitchFamily="18" charset="0"/>
              </a:rPr>
              <a:t>        . </a:t>
            </a:r>
            <a:r>
              <a:rPr lang="vi-VN" sz="4000" dirty="0">
                <a:solidFill>
                  <a:prstClr val="black"/>
                </a:solidFill>
                <a:latin typeface="Times New Roman" panose="02020603050405020304" pitchFamily="18" charset="0"/>
                <a:cs typeface="Times New Roman" panose="02020603050405020304" pitchFamily="18" charset="0"/>
              </a:rPr>
              <a:t> </a:t>
            </a:r>
          </a:p>
        </p:txBody>
      </p:sp>
      <p:sp>
        <p:nvSpPr>
          <p:cNvPr id="40" name="Cloud 39">
            <a:extLst>
              <a:ext uri="{FF2B5EF4-FFF2-40B4-BE49-F238E27FC236}">
                <a16:creationId xmlns:a16="http://schemas.microsoft.com/office/drawing/2014/main" id="{ABCD1D0B-7094-4B8F-B998-9DD5B089ED0B}"/>
              </a:ext>
            </a:extLst>
          </p:cNvPr>
          <p:cNvSpPr/>
          <p:nvPr/>
        </p:nvSpPr>
        <p:spPr>
          <a:xfrm>
            <a:off x="-682599" y="4902143"/>
            <a:ext cx="566715" cy="34923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C6679ED9-35C7-487E-84DD-469AF5BD733A}"/>
              </a:ext>
            </a:extLst>
          </p:cNvPr>
          <p:cNvSpPr/>
          <p:nvPr/>
        </p:nvSpPr>
        <p:spPr>
          <a:xfrm>
            <a:off x="13631808" y="4702128"/>
            <a:ext cx="892141" cy="54925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66167206-FA17-477B-A683-39A30ADE2384}"/>
              </a:ext>
            </a:extLst>
          </p:cNvPr>
          <p:cNvSpPr/>
          <p:nvPr/>
        </p:nvSpPr>
        <p:spPr>
          <a:xfrm>
            <a:off x="4190472" y="1859133"/>
            <a:ext cx="2598344" cy="76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vi-VN" sz="4000" dirty="0">
                <a:solidFill>
                  <a:prstClr val="black"/>
                </a:solidFill>
                <a:latin typeface="Times New Roman" panose="02020603050405020304" pitchFamily="18" charset="0"/>
                <a:cs typeface="Times New Roman" panose="02020603050405020304" pitchFamily="18" charset="0"/>
              </a:rPr>
              <a:t>B.</a:t>
            </a:r>
            <a:r>
              <a:rPr lang="en-US" sz="4000" dirty="0">
                <a:solidFill>
                  <a:prstClr val="black"/>
                </a:solidFill>
                <a:latin typeface="Times New Roman" panose="02020603050405020304" pitchFamily="18" charset="0"/>
                <a:cs typeface="Times New Roman" panose="02020603050405020304" pitchFamily="18" charset="0"/>
              </a:rPr>
              <a:t>        .</a:t>
            </a:r>
          </a:p>
        </p:txBody>
      </p:sp>
      <p:sp>
        <p:nvSpPr>
          <p:cNvPr id="43" name="Rectangle 42">
            <a:extLst>
              <a:ext uri="{FF2B5EF4-FFF2-40B4-BE49-F238E27FC236}">
                <a16:creationId xmlns:a16="http://schemas.microsoft.com/office/drawing/2014/main" id="{9CE53180-C4DE-4EF9-A1BC-96EBF2C5A32D}"/>
              </a:ext>
            </a:extLst>
          </p:cNvPr>
          <p:cNvSpPr/>
          <p:nvPr/>
        </p:nvSpPr>
        <p:spPr>
          <a:xfrm>
            <a:off x="611399" y="3044471"/>
            <a:ext cx="2627496" cy="7714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4000" dirty="0">
                <a:solidFill>
                  <a:prstClr val="black"/>
                </a:solidFill>
                <a:latin typeface="Times New Roman" panose="02020603050405020304" pitchFamily="18" charset="0"/>
                <a:cs typeface="Times New Roman" panose="02020603050405020304" pitchFamily="18" charset="0"/>
              </a:rPr>
              <a:t>C.         . </a:t>
            </a:r>
          </a:p>
        </p:txBody>
      </p:sp>
      <p:sp>
        <p:nvSpPr>
          <p:cNvPr id="44" name="Rectangle 43">
            <a:extLst>
              <a:ext uri="{FF2B5EF4-FFF2-40B4-BE49-F238E27FC236}">
                <a16:creationId xmlns:a16="http://schemas.microsoft.com/office/drawing/2014/main" id="{ACAD3986-63FC-461E-8C2D-2523D87B0D00}"/>
              </a:ext>
            </a:extLst>
          </p:cNvPr>
          <p:cNvSpPr/>
          <p:nvPr/>
        </p:nvSpPr>
        <p:spPr>
          <a:xfrm>
            <a:off x="4209083" y="3046059"/>
            <a:ext cx="2627496" cy="76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en-US" sz="4000" dirty="0">
                <a:solidFill>
                  <a:prstClr val="black"/>
                </a:solidFill>
                <a:latin typeface="Times New Roman" panose="02020603050405020304" pitchFamily="18" charset="0"/>
                <a:cs typeface="Times New Roman" panose="02020603050405020304" pitchFamily="18" charset="0"/>
              </a:rPr>
              <a:t>D.         . </a:t>
            </a:r>
          </a:p>
        </p:txBody>
      </p:sp>
      <p:pic>
        <p:nvPicPr>
          <p:cNvPr id="47" name="Picture 46">
            <a:extLst>
              <a:ext uri="{FF2B5EF4-FFF2-40B4-BE49-F238E27FC236}">
                <a16:creationId xmlns:a16="http://schemas.microsoft.com/office/drawing/2014/main" id="{C6ED8921-AB85-4EBB-982A-E6F58E545A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4064" y="1909746"/>
            <a:ext cx="804831"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521E65B0-136A-49B2-9EAE-4388B5BA68AB}"/>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434064" y="3111905"/>
            <a:ext cx="804505" cy="704061"/>
          </a:xfrm>
          <a:prstGeom prst="rect">
            <a:avLst/>
          </a:prstGeom>
        </p:spPr>
      </p:pic>
      <p:pic>
        <p:nvPicPr>
          <p:cNvPr id="49" name="Picture 48">
            <a:extLst>
              <a:ext uri="{FF2B5EF4-FFF2-40B4-BE49-F238E27FC236}">
                <a16:creationId xmlns:a16="http://schemas.microsoft.com/office/drawing/2014/main" id="{73EC4857-7784-4907-B259-6B590D85B3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31746" y="3060713"/>
            <a:ext cx="804833"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83DC8018-23F5-457C-945B-DF58C107916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1922628"/>
            <a:ext cx="804833" cy="6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2" action="ppaction://hlinksldjump"/>
            <a:extLst>
              <a:ext uri="{FF2B5EF4-FFF2-40B4-BE49-F238E27FC236}">
                <a16:creationId xmlns:a16="http://schemas.microsoft.com/office/drawing/2014/main" id="{19E87764-E525-4341-B648-AAD41A5DD6C9}"/>
              </a:ext>
            </a:extLst>
          </p:cNvPr>
          <p:cNvSpPr/>
          <p:nvPr/>
        </p:nvSpPr>
        <p:spPr>
          <a:xfrm>
            <a:off x="9797438" y="5697452"/>
            <a:ext cx="2358934" cy="11048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r>
              <a:rPr lang="en-US" sz="2399" dirty="0">
                <a:solidFill>
                  <a:prstClr val="white">
                    <a:lumMod val="50000"/>
                  </a:prstClr>
                </a:solidFill>
                <a:latin typeface="Arial" panose="020B0604020202020204" pitchFamily="34" charset="0"/>
              </a:rPr>
              <a:t>QUAY VỀ</a:t>
            </a:r>
            <a:endParaRPr lang="vi-VN" sz="2399" dirty="0">
              <a:solidFill>
                <a:prstClr val="white">
                  <a:lumMod val="50000"/>
                </a:prstClr>
              </a:solidFill>
              <a:latin typeface="Arial" panose="020B0604020202020204" pitchFamily="34" charset="0"/>
            </a:endParaRPr>
          </a:p>
        </p:txBody>
      </p:sp>
      <p:sp>
        <p:nvSpPr>
          <p:cNvPr id="2" name="Rectangle 2">
            <a:extLst>
              <a:ext uri="{FF2B5EF4-FFF2-40B4-BE49-F238E27FC236}">
                <a16:creationId xmlns:a16="http://schemas.microsoft.com/office/drawing/2014/main" id="{E1B43276-384C-4F2E-98CF-8331560B66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187A6ECC-8B24-4243-BD87-7AB54A0CDC62}"/>
              </a:ext>
            </a:extLst>
          </p:cNvPr>
          <p:cNvGraphicFramePr>
            <a:graphicFrameLocks noChangeAspect="1"/>
          </p:cNvGraphicFramePr>
          <p:nvPr/>
        </p:nvGraphicFramePr>
        <p:xfrm>
          <a:off x="1627188" y="1893888"/>
          <a:ext cx="244475" cy="738187"/>
        </p:xfrm>
        <a:graphic>
          <a:graphicData uri="http://schemas.openxmlformats.org/presentationml/2006/ole">
            <mc:AlternateContent xmlns:mc="http://schemas.openxmlformats.org/markup-compatibility/2006">
              <mc:Choice xmlns:v="urn:schemas-microsoft-com:vml" Requires="v">
                <p:oleObj name="Equation" r:id="rId13" imgW="241200" imgH="723600" progId="Equation.DSMT4">
                  <p:embed/>
                </p:oleObj>
              </mc:Choice>
              <mc:Fallback>
                <p:oleObj name="Equation" r:id="rId13" imgW="241200" imgH="723600" progId="Equation.DSMT4">
                  <p:embed/>
                  <p:pic>
                    <p:nvPicPr>
                      <p:cNvPr id="21" name="Object 20">
                        <a:extLst>
                          <a:ext uri="{FF2B5EF4-FFF2-40B4-BE49-F238E27FC236}">
                            <a16:creationId xmlns:a16="http://schemas.microsoft.com/office/drawing/2014/main" id="{187A6ECC-8B24-4243-BD87-7AB54A0CDC62}"/>
                          </a:ext>
                        </a:extLst>
                      </p:cNvPr>
                      <p:cNvPicPr>
                        <a:picLocks noChangeAspect="1" noChangeArrowheads="1"/>
                      </p:cNvPicPr>
                      <p:nvPr/>
                    </p:nvPicPr>
                    <p:blipFill>
                      <a:blip r:embed="rId14"/>
                      <a:srcRect/>
                      <a:stretch>
                        <a:fillRect/>
                      </a:stretch>
                    </p:blipFill>
                    <p:spPr bwMode="auto">
                      <a:xfrm>
                        <a:off x="1627188" y="1893888"/>
                        <a:ext cx="244475" cy="738187"/>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8B553DEF-0C7E-4E08-B810-EC293E55F943}"/>
              </a:ext>
            </a:extLst>
          </p:cNvPr>
          <p:cNvGraphicFramePr>
            <a:graphicFrameLocks noChangeAspect="1"/>
          </p:cNvGraphicFramePr>
          <p:nvPr/>
        </p:nvGraphicFramePr>
        <p:xfrm>
          <a:off x="5183188" y="1868488"/>
          <a:ext cx="244475" cy="750887"/>
        </p:xfrm>
        <a:graphic>
          <a:graphicData uri="http://schemas.openxmlformats.org/presentationml/2006/ole">
            <mc:AlternateContent xmlns:mc="http://schemas.openxmlformats.org/markup-compatibility/2006">
              <mc:Choice xmlns:v="urn:schemas-microsoft-com:vml" Requires="v">
                <p:oleObj name="Equation" r:id="rId15" imgW="241200" imgH="736560" progId="Equation.DSMT4">
                  <p:embed/>
                </p:oleObj>
              </mc:Choice>
              <mc:Fallback>
                <p:oleObj name="Equation" r:id="rId15" imgW="241200" imgH="736560" progId="Equation.DSMT4">
                  <p:embed/>
                  <p:pic>
                    <p:nvPicPr>
                      <p:cNvPr id="23" name="Object 22">
                        <a:extLst>
                          <a:ext uri="{FF2B5EF4-FFF2-40B4-BE49-F238E27FC236}">
                            <a16:creationId xmlns:a16="http://schemas.microsoft.com/office/drawing/2014/main" id="{8B553DEF-0C7E-4E08-B810-EC293E55F943}"/>
                          </a:ext>
                        </a:extLst>
                      </p:cNvPr>
                      <p:cNvPicPr>
                        <a:picLocks noChangeAspect="1" noChangeArrowheads="1"/>
                      </p:cNvPicPr>
                      <p:nvPr/>
                    </p:nvPicPr>
                    <p:blipFill>
                      <a:blip r:embed="rId16"/>
                      <a:srcRect/>
                      <a:stretch>
                        <a:fillRect/>
                      </a:stretch>
                    </p:blipFill>
                    <p:spPr bwMode="auto">
                      <a:xfrm>
                        <a:off x="5183188" y="1868488"/>
                        <a:ext cx="244475" cy="750887"/>
                      </a:xfrm>
                      <a:prstGeom prst="rect">
                        <a:avLst/>
                      </a:prstGeom>
                      <a:noFill/>
                    </p:spPr>
                  </p:pic>
                </p:oleObj>
              </mc:Fallback>
            </mc:AlternateContent>
          </a:graphicData>
        </a:graphic>
      </p:graphicFrame>
      <p:graphicFrame>
        <p:nvGraphicFramePr>
          <p:cNvPr id="24" name="Object 23">
            <a:extLst>
              <a:ext uri="{FF2B5EF4-FFF2-40B4-BE49-F238E27FC236}">
                <a16:creationId xmlns:a16="http://schemas.microsoft.com/office/drawing/2014/main" id="{C1E96621-7735-4BFA-AF57-DB3027EF9AB0}"/>
              </a:ext>
            </a:extLst>
          </p:cNvPr>
          <p:cNvGraphicFramePr>
            <a:graphicFrameLocks noChangeAspect="1"/>
          </p:cNvGraphicFramePr>
          <p:nvPr/>
        </p:nvGraphicFramePr>
        <p:xfrm>
          <a:off x="1627188" y="3059113"/>
          <a:ext cx="244475" cy="738187"/>
        </p:xfrm>
        <a:graphic>
          <a:graphicData uri="http://schemas.openxmlformats.org/presentationml/2006/ole">
            <mc:AlternateContent xmlns:mc="http://schemas.openxmlformats.org/markup-compatibility/2006">
              <mc:Choice xmlns:v="urn:schemas-microsoft-com:vml" Requires="v">
                <p:oleObj name="Equation" r:id="rId17" imgW="241200" imgH="723600" progId="Equation.DSMT4">
                  <p:embed/>
                </p:oleObj>
              </mc:Choice>
              <mc:Fallback>
                <p:oleObj name="Equation" r:id="rId17" imgW="241200" imgH="723600" progId="Equation.DSMT4">
                  <p:embed/>
                  <p:pic>
                    <p:nvPicPr>
                      <p:cNvPr id="24" name="Object 23">
                        <a:extLst>
                          <a:ext uri="{FF2B5EF4-FFF2-40B4-BE49-F238E27FC236}">
                            <a16:creationId xmlns:a16="http://schemas.microsoft.com/office/drawing/2014/main" id="{C1E96621-7735-4BFA-AF57-DB3027EF9AB0}"/>
                          </a:ext>
                        </a:extLst>
                      </p:cNvPr>
                      <p:cNvPicPr>
                        <a:picLocks noChangeAspect="1" noChangeArrowheads="1"/>
                      </p:cNvPicPr>
                      <p:nvPr/>
                    </p:nvPicPr>
                    <p:blipFill>
                      <a:blip r:embed="rId18"/>
                      <a:srcRect/>
                      <a:stretch>
                        <a:fillRect/>
                      </a:stretch>
                    </p:blipFill>
                    <p:spPr bwMode="auto">
                      <a:xfrm>
                        <a:off x="1627188" y="3059113"/>
                        <a:ext cx="244475" cy="738187"/>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8A42306-A076-402D-951A-1A187B7E2B9C}"/>
              </a:ext>
            </a:extLst>
          </p:cNvPr>
          <p:cNvGraphicFramePr>
            <a:graphicFrameLocks noChangeAspect="1"/>
          </p:cNvGraphicFramePr>
          <p:nvPr/>
        </p:nvGraphicFramePr>
        <p:xfrm>
          <a:off x="5286375" y="3052763"/>
          <a:ext cx="219075" cy="750887"/>
        </p:xfrm>
        <a:graphic>
          <a:graphicData uri="http://schemas.openxmlformats.org/presentationml/2006/ole">
            <mc:AlternateContent xmlns:mc="http://schemas.openxmlformats.org/markup-compatibility/2006">
              <mc:Choice xmlns:v="urn:schemas-microsoft-com:vml" Requires="v">
                <p:oleObj name="Equation" r:id="rId19" imgW="215640" imgH="736560" progId="Equation.DSMT4">
                  <p:embed/>
                </p:oleObj>
              </mc:Choice>
              <mc:Fallback>
                <p:oleObj name="Equation" r:id="rId19" imgW="215640" imgH="736560" progId="Equation.DSMT4">
                  <p:embed/>
                  <p:pic>
                    <p:nvPicPr>
                      <p:cNvPr id="25" name="Object 24">
                        <a:extLst>
                          <a:ext uri="{FF2B5EF4-FFF2-40B4-BE49-F238E27FC236}">
                            <a16:creationId xmlns:a16="http://schemas.microsoft.com/office/drawing/2014/main" id="{A8A42306-A076-402D-951A-1A187B7E2B9C}"/>
                          </a:ext>
                        </a:extLst>
                      </p:cNvPr>
                      <p:cNvPicPr>
                        <a:picLocks noChangeAspect="1" noChangeArrowheads="1"/>
                      </p:cNvPicPr>
                      <p:nvPr/>
                    </p:nvPicPr>
                    <p:blipFill>
                      <a:blip r:embed="rId20"/>
                      <a:srcRect/>
                      <a:stretch>
                        <a:fillRect/>
                      </a:stretch>
                    </p:blipFill>
                    <p:spPr bwMode="auto">
                      <a:xfrm>
                        <a:off x="5286375" y="3052763"/>
                        <a:ext cx="219075" cy="750887"/>
                      </a:xfrm>
                      <a:prstGeom prst="rect">
                        <a:avLst/>
                      </a:prstGeom>
                      <a:noFill/>
                    </p:spPr>
                  </p:pic>
                </p:oleObj>
              </mc:Fallback>
            </mc:AlternateContent>
          </a:graphicData>
        </a:graphic>
      </p:graphicFrame>
      <p:pic>
        <p:nvPicPr>
          <p:cNvPr id="5" name="Picture 4">
            <a:extLst>
              <a:ext uri="{FF2B5EF4-FFF2-40B4-BE49-F238E27FC236}">
                <a16:creationId xmlns:a16="http://schemas.microsoft.com/office/drawing/2014/main" id="{7B4A6982-6B51-44CF-A3CF-F8F9310F4978}"/>
              </a:ext>
            </a:extLst>
          </p:cNvPr>
          <p:cNvPicPr>
            <a:picLocks noChangeAspect="1"/>
          </p:cNvPicPr>
          <p:nvPr/>
        </p:nvPicPr>
        <p:blipFill>
          <a:blip r:embed="rId21"/>
          <a:stretch>
            <a:fillRect/>
          </a:stretch>
        </p:blipFill>
        <p:spPr>
          <a:xfrm>
            <a:off x="961408" y="4240257"/>
            <a:ext cx="2413687" cy="1810265"/>
          </a:xfrm>
          <a:prstGeom prst="rect">
            <a:avLst/>
          </a:prstGeom>
          <a:ln>
            <a:noFill/>
          </a:ln>
          <a:effectLst>
            <a:softEdge rad="112500"/>
          </a:effectLst>
        </p:spPr>
      </p:pic>
      <p:pic>
        <p:nvPicPr>
          <p:cNvPr id="8" name="Picture 7">
            <a:extLst>
              <a:ext uri="{FF2B5EF4-FFF2-40B4-BE49-F238E27FC236}">
                <a16:creationId xmlns:a16="http://schemas.microsoft.com/office/drawing/2014/main" id="{C6F6771F-85C6-447A-8CEA-C8A3D0C737C3}"/>
              </a:ext>
            </a:extLst>
          </p:cNvPr>
          <p:cNvPicPr>
            <a:picLocks noChangeAspect="1"/>
          </p:cNvPicPr>
          <p:nvPr/>
        </p:nvPicPr>
        <p:blipFill>
          <a:blip r:embed="rId22"/>
          <a:stretch>
            <a:fillRect/>
          </a:stretch>
        </p:blipFill>
        <p:spPr>
          <a:xfrm>
            <a:off x="3540742" y="4228961"/>
            <a:ext cx="2236761" cy="185195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anim calcmode="lin" valueType="num">
                                      <p:cBhvr>
                                        <p:cTn id="38" dur="500" fill="hold"/>
                                        <p:tgtEl>
                                          <p:spTgt spid="24"/>
                                        </p:tgtEl>
                                        <p:attrNameLst>
                                          <p:attrName>ppt_x</p:attrName>
                                        </p:attrNameLst>
                                      </p:cBhvr>
                                      <p:tavLst>
                                        <p:tav tm="0">
                                          <p:val>
                                            <p:strVal val="#ppt_x"/>
                                          </p:val>
                                        </p:tav>
                                        <p:tav tm="100000">
                                          <p:val>
                                            <p:strVal val="#ppt_x"/>
                                          </p:val>
                                        </p:tav>
                                      </p:tavLst>
                                    </p:anim>
                                    <p:anim calcmode="lin" valueType="num">
                                      <p:cBhvr>
                                        <p:cTn id="39" dur="5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2" presetClass="entr" presetSubtype="2" repeatCount="indefinite" fill="hold" nodeType="withEffect">
                                  <p:stCondLst>
                                    <p:cond delay="50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20000" fill="hold"/>
                                        <p:tgtEl>
                                          <p:spTgt spid="40"/>
                                        </p:tgtEl>
                                        <p:attrNameLst>
                                          <p:attrName>ppt_x</p:attrName>
                                        </p:attrNameLst>
                                      </p:cBhvr>
                                      <p:tavLst>
                                        <p:tav tm="0">
                                          <p:val>
                                            <p:strVal val="1+#ppt_w/2"/>
                                          </p:val>
                                        </p:tav>
                                        <p:tav tm="100000">
                                          <p:val>
                                            <p:strVal val="#ppt_x"/>
                                          </p:val>
                                        </p:tav>
                                      </p:tavLst>
                                    </p:anim>
                                    <p:anim calcmode="lin" valueType="num">
                                      <p:cBhvr additive="base">
                                        <p:cTn id="57" dur="20000" fill="hold"/>
                                        <p:tgtEl>
                                          <p:spTgt spid="40"/>
                                        </p:tgtEl>
                                        <p:attrNameLst>
                                          <p:attrName>ppt_y</p:attrName>
                                        </p:attrNameLst>
                                      </p:cBhvr>
                                      <p:tavLst>
                                        <p:tav tm="0">
                                          <p:val>
                                            <p:strVal val="#ppt_y"/>
                                          </p:val>
                                        </p:tav>
                                        <p:tav tm="100000">
                                          <p:val>
                                            <p:strVal val="#ppt_y"/>
                                          </p:val>
                                        </p:tav>
                                      </p:tavLst>
                                    </p:anim>
                                  </p:childTnLst>
                                </p:cTn>
                              </p:par>
                              <p:par>
                                <p:cTn id="58" presetID="2" presetClass="entr" presetSubtype="8" repeatCount="indefinite" fill="hold" nodeType="withEffect">
                                  <p:stCondLst>
                                    <p:cond delay="50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20000" fill="hold"/>
                                        <p:tgtEl>
                                          <p:spTgt spid="41"/>
                                        </p:tgtEl>
                                        <p:attrNameLst>
                                          <p:attrName>ppt_x</p:attrName>
                                        </p:attrNameLst>
                                      </p:cBhvr>
                                      <p:tavLst>
                                        <p:tav tm="0">
                                          <p:val>
                                            <p:strVal val="0-#ppt_w/2"/>
                                          </p:val>
                                        </p:tav>
                                        <p:tav tm="100000">
                                          <p:val>
                                            <p:strVal val="#ppt_x"/>
                                          </p:val>
                                        </p:tav>
                                      </p:tavLst>
                                    </p:anim>
                                    <p:anim calcmode="lin" valueType="num">
                                      <p:cBhvr additive="base">
                                        <p:cTn id="61"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FFFF0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5" name="Check mark.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00B05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3"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FFFF0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FFFF0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609871-026A-4E2D-8350-EE0D1AC27545}"/>
              </a:ext>
            </a:extLst>
          </p:cNvPr>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10493205" y="3768711"/>
            <a:ext cx="1087396" cy="11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7B65A7E-6CF4-451D-99C5-4D2BC6E8DAE4}"/>
              </a:ext>
            </a:extLst>
          </p:cNvPr>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777271" y="4516397"/>
            <a:ext cx="812768" cy="88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F6C7361-7200-4CB6-80A6-A9E75DE0412F}"/>
              </a:ext>
            </a:extLst>
          </p:cNvPr>
          <p:cNvPicPr>
            <a:picLocks noChangeAspect="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10361448" y="5130735"/>
            <a:ext cx="520681" cy="5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FCD72CF4-37C1-43FF-A30E-E2F2A20ADCED}"/>
              </a:ext>
            </a:extLst>
          </p:cNvPr>
          <p:cNvSpPr/>
          <p:nvPr/>
        </p:nvSpPr>
        <p:spPr>
          <a:xfrm>
            <a:off x="449334" y="308511"/>
            <a:ext cx="11227091" cy="9391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pt-BR" sz="3200" b="1" u="sng" dirty="0">
                <a:solidFill>
                  <a:prstClr val="black"/>
                </a:solidFill>
                <a:latin typeface="Times New Roman" panose="02020603050405020304" pitchFamily="18" charset="0"/>
                <a:cs typeface="Times New Roman" panose="02020603050405020304" pitchFamily="18" charset="0"/>
              </a:rPr>
              <a:t>Câu 5:</a:t>
            </a:r>
            <a:r>
              <a:rPr lang="pt-BR" sz="32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10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5 </a:t>
            </a:r>
            <a:r>
              <a:rPr lang="en-US" sz="2800" dirty="0" err="1">
                <a:solidFill>
                  <a:prstClr val="black"/>
                </a:solidFill>
                <a:latin typeface="Times New Roman" panose="02020603050405020304" pitchFamily="18" charset="0"/>
                <a:cs typeface="Times New Roman" panose="02020603050405020304" pitchFamily="18" charset="0"/>
              </a:rPr>
              <a:t>nam</a:t>
            </a:r>
            <a:r>
              <a:rPr lang="en-US" sz="2800" dirty="0">
                <a:solidFill>
                  <a:prstClr val="black"/>
                </a:solidFill>
                <a:latin typeface="Times New Roman" panose="02020603050405020304" pitchFamily="18" charset="0"/>
                <a:cs typeface="Times New Roman" panose="02020603050405020304" pitchFamily="18" charset="0"/>
              </a:rPr>
              <a:t>, 5 </a:t>
            </a:r>
            <a:r>
              <a:rPr lang="en-US" sz="2800" dirty="0" err="1">
                <a:solidFill>
                  <a:prstClr val="black"/>
                </a:solidFill>
                <a:latin typeface="Times New Roman" panose="02020603050405020304" pitchFamily="18" charset="0"/>
                <a:cs typeface="Times New Roman" panose="02020603050405020304" pitchFamily="18" charset="0"/>
              </a:rPr>
              <a:t>nữa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Hỏi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bao </a:t>
            </a:r>
            <a:r>
              <a:rPr lang="en-US" sz="2800" dirty="0" err="1">
                <a:solidFill>
                  <a:prstClr val="black"/>
                </a:solidFill>
                <a:latin typeface="Times New Roman" panose="02020603050405020304" pitchFamily="18" charset="0"/>
                <a:cs typeface="Times New Roman" panose="02020603050405020304" pitchFamily="18" charset="0"/>
              </a:rPr>
              <a:t>nhiêu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ghép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nam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nữa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E0A183D0-623A-4693-A0A4-0F430ED353D5}"/>
              </a:ext>
            </a:extLst>
          </p:cNvPr>
          <p:cNvSpPr/>
          <p:nvPr/>
        </p:nvSpPr>
        <p:spPr>
          <a:xfrm>
            <a:off x="689809" y="1562237"/>
            <a:ext cx="4342062" cy="794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3200" dirty="0">
                <a:solidFill>
                  <a:prstClr val="black"/>
                </a:solidFill>
                <a:latin typeface="Times New Roman" panose="02020603050405020304" pitchFamily="18" charset="0"/>
                <a:cs typeface="Times New Roman" panose="02020603050405020304" pitchFamily="18" charset="0"/>
              </a:rPr>
              <a:t>A. </a:t>
            </a:r>
            <a:endParaRPr lang="en-US" sz="3200" dirty="0">
              <a:solidFill>
                <a:prstClr val="black"/>
              </a:solidFill>
              <a:latin typeface="Calibri" panose="020F0502020204030204"/>
            </a:endParaRPr>
          </a:p>
        </p:txBody>
      </p:sp>
      <p:sp>
        <p:nvSpPr>
          <p:cNvPr id="40" name="Cloud 39">
            <a:extLst>
              <a:ext uri="{FF2B5EF4-FFF2-40B4-BE49-F238E27FC236}">
                <a16:creationId xmlns:a16="http://schemas.microsoft.com/office/drawing/2014/main" id="{60C6CA2E-3307-4C18-94F3-2C77B6EFF4A1}"/>
              </a:ext>
            </a:extLst>
          </p:cNvPr>
          <p:cNvSpPr/>
          <p:nvPr/>
        </p:nvSpPr>
        <p:spPr>
          <a:xfrm>
            <a:off x="-682599" y="4902143"/>
            <a:ext cx="566715" cy="34923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308F4D49-4737-455C-8B1B-BFCC0811BA72}"/>
              </a:ext>
            </a:extLst>
          </p:cNvPr>
          <p:cNvSpPr/>
          <p:nvPr/>
        </p:nvSpPr>
        <p:spPr>
          <a:xfrm>
            <a:off x="13631808" y="4702128"/>
            <a:ext cx="892141" cy="54925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endParaRPr lang="vi-VN" sz="1799">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03A7D5E3-4869-4EC7-A91E-03AD5ACDCA39}"/>
              </a:ext>
            </a:extLst>
          </p:cNvPr>
          <p:cNvSpPr/>
          <p:nvPr/>
        </p:nvSpPr>
        <p:spPr>
          <a:xfrm>
            <a:off x="5710475" y="1549927"/>
            <a:ext cx="4367733" cy="7908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3200" dirty="0">
                <a:solidFill>
                  <a:prstClr val="black"/>
                </a:solidFill>
                <a:latin typeface="Times New Roman" panose="02020603050405020304" pitchFamily="18" charset="0"/>
                <a:cs typeface="Times New Roman" panose="02020603050405020304" pitchFamily="18" charset="0"/>
              </a:rPr>
              <a:t>B. </a:t>
            </a:r>
          </a:p>
        </p:txBody>
      </p:sp>
      <p:sp>
        <p:nvSpPr>
          <p:cNvPr id="43" name="Rectangle 42">
            <a:extLst>
              <a:ext uri="{FF2B5EF4-FFF2-40B4-BE49-F238E27FC236}">
                <a16:creationId xmlns:a16="http://schemas.microsoft.com/office/drawing/2014/main" id="{D9D9717F-E2FA-4516-A45A-60D7C8E4F9AE}"/>
              </a:ext>
            </a:extLst>
          </p:cNvPr>
          <p:cNvSpPr/>
          <p:nvPr/>
        </p:nvSpPr>
        <p:spPr>
          <a:xfrm>
            <a:off x="689809" y="2644626"/>
            <a:ext cx="4367734" cy="804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804"/>
            <a:r>
              <a:rPr lang="en-US" sz="3200" dirty="0">
                <a:solidFill>
                  <a:prstClr val="black"/>
                </a:solidFill>
                <a:latin typeface="Times New Roman" panose="02020603050405020304" pitchFamily="18" charset="0"/>
                <a:cs typeface="Times New Roman" panose="02020603050405020304" pitchFamily="18" charset="0"/>
              </a:rPr>
              <a:t>C. </a:t>
            </a:r>
          </a:p>
        </p:txBody>
      </p:sp>
      <p:sp>
        <p:nvSpPr>
          <p:cNvPr id="44" name="Rectangle 43">
            <a:extLst>
              <a:ext uri="{FF2B5EF4-FFF2-40B4-BE49-F238E27FC236}">
                <a16:creationId xmlns:a16="http://schemas.microsoft.com/office/drawing/2014/main" id="{5267CFDD-AA54-4717-A99D-C0240B01AE45}"/>
              </a:ext>
            </a:extLst>
          </p:cNvPr>
          <p:cNvSpPr/>
          <p:nvPr/>
        </p:nvSpPr>
        <p:spPr>
          <a:xfrm>
            <a:off x="5688860" y="2612626"/>
            <a:ext cx="4385408" cy="816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47">
              <a:defRPr/>
            </a:pPr>
            <a:r>
              <a:rPr lang="en-US" sz="3200" dirty="0">
                <a:solidFill>
                  <a:prstClr val="black"/>
                </a:solidFill>
                <a:latin typeface="Times New Roman" panose="02020603050405020304" pitchFamily="18" charset="0"/>
                <a:cs typeface="Times New Roman" panose="02020603050405020304" pitchFamily="18" charset="0"/>
              </a:rPr>
              <a:t>D. </a:t>
            </a:r>
          </a:p>
        </p:txBody>
      </p:sp>
      <p:pic>
        <p:nvPicPr>
          <p:cNvPr id="47" name="Picture 46">
            <a:extLst>
              <a:ext uri="{FF2B5EF4-FFF2-40B4-BE49-F238E27FC236}">
                <a16:creationId xmlns:a16="http://schemas.microsoft.com/office/drawing/2014/main" id="{3E6D9311-3550-4F7F-BAF8-241F6A2805A2}"/>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172439" y="1625270"/>
            <a:ext cx="885103" cy="675672"/>
          </a:xfrm>
          <a:prstGeom prst="rect">
            <a:avLst/>
          </a:prstGeom>
        </p:spPr>
      </p:pic>
      <p:pic>
        <p:nvPicPr>
          <p:cNvPr id="51" name="Picture 50">
            <a:extLst>
              <a:ext uri="{FF2B5EF4-FFF2-40B4-BE49-F238E27FC236}">
                <a16:creationId xmlns:a16="http://schemas.microsoft.com/office/drawing/2014/main" id="{E7687067-5501-4D94-82D8-9B2B057696AC}"/>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61621" y="2730686"/>
            <a:ext cx="804505" cy="704061"/>
          </a:xfrm>
          <a:prstGeom prst="rect">
            <a:avLst/>
          </a:prstGeom>
        </p:spPr>
      </p:pic>
      <p:pic>
        <p:nvPicPr>
          <p:cNvPr id="49" name="Picture 48">
            <a:extLst>
              <a:ext uri="{FF2B5EF4-FFF2-40B4-BE49-F238E27FC236}">
                <a16:creationId xmlns:a16="http://schemas.microsoft.com/office/drawing/2014/main" id="{0F54DEA6-4001-440B-9F7D-3E832584C05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70229" y="2691112"/>
            <a:ext cx="804833"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587122D0-CDE4-4BC8-AB93-5A97AFAE984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71024" y="1592944"/>
            <a:ext cx="803244" cy="7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a:extLst>
              <a:ext uri="{FF2B5EF4-FFF2-40B4-BE49-F238E27FC236}">
                <a16:creationId xmlns:a16="http://schemas.microsoft.com/office/drawing/2014/main" id="{FFF40387-D867-427F-A3A5-1976381B6876}"/>
              </a:ext>
            </a:extLst>
          </p:cNvPr>
          <p:cNvSpPr/>
          <p:nvPr/>
        </p:nvSpPr>
        <p:spPr>
          <a:xfrm>
            <a:off x="10056426" y="2098856"/>
            <a:ext cx="2360520" cy="11048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7">
              <a:defRPr/>
            </a:pPr>
            <a:r>
              <a:rPr lang="en-US" sz="2399" dirty="0">
                <a:solidFill>
                  <a:prstClr val="white">
                    <a:lumMod val="50000"/>
                  </a:prstClr>
                </a:solidFill>
                <a:latin typeface="Arial" panose="020B0604020202020204" pitchFamily="34" charset="0"/>
              </a:rPr>
              <a:t>QUAY VỀ</a:t>
            </a:r>
            <a:endParaRPr lang="vi-VN" sz="2399" dirty="0">
              <a:solidFill>
                <a:prstClr val="white">
                  <a:lumMod val="50000"/>
                </a:prstClr>
              </a:solidFill>
              <a:latin typeface="Arial" panose="020B0604020202020204" pitchFamily="34" charset="0"/>
            </a:endParaRPr>
          </a:p>
        </p:txBody>
      </p:sp>
      <p:sp>
        <p:nvSpPr>
          <p:cNvPr id="2" name="Rectangle 2">
            <a:extLst>
              <a:ext uri="{FF2B5EF4-FFF2-40B4-BE49-F238E27FC236}">
                <a16:creationId xmlns:a16="http://schemas.microsoft.com/office/drawing/2014/main" id="{2EE5884A-75B3-4E01-994D-4822F569D54A}"/>
              </a:ext>
            </a:extLst>
          </p:cNvPr>
          <p:cNvSpPr>
            <a:spLocks noChangeArrowheads="1"/>
          </p:cNvSpPr>
          <p:nvPr/>
        </p:nvSpPr>
        <p:spPr bwMode="auto">
          <a:xfrm>
            <a:off x="1538420" y="22940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13A917B0-3191-4685-AE21-34AD8D39EB1D}"/>
              </a:ext>
            </a:extLst>
          </p:cNvPr>
          <p:cNvGraphicFramePr>
            <a:graphicFrameLocks noChangeAspect="1"/>
          </p:cNvGraphicFramePr>
          <p:nvPr/>
        </p:nvGraphicFramePr>
        <p:xfrm>
          <a:off x="2476500" y="1770063"/>
          <a:ext cx="433388" cy="349250"/>
        </p:xfrm>
        <a:graphic>
          <a:graphicData uri="http://schemas.openxmlformats.org/presentationml/2006/ole">
            <mc:AlternateContent xmlns:mc="http://schemas.openxmlformats.org/markup-compatibility/2006">
              <mc:Choice xmlns:v="urn:schemas-microsoft-com:vml" Requires="v">
                <p:oleObj name="Equation" r:id="rId13" imgW="431640" imgH="342720" progId="Equation.DSMT4">
                  <p:embed/>
                </p:oleObj>
              </mc:Choice>
              <mc:Fallback>
                <p:oleObj name="Equation" r:id="rId13" imgW="431640" imgH="342720" progId="Equation.DSMT4">
                  <p:embed/>
                  <p:pic>
                    <p:nvPicPr>
                      <p:cNvPr id="3" name="Object 2">
                        <a:extLst>
                          <a:ext uri="{FF2B5EF4-FFF2-40B4-BE49-F238E27FC236}">
                            <a16:creationId xmlns:a16="http://schemas.microsoft.com/office/drawing/2014/main" id="{13A917B0-3191-4685-AE21-34AD8D39EB1D}"/>
                          </a:ext>
                        </a:extLst>
                      </p:cNvPr>
                      <p:cNvPicPr>
                        <a:picLocks noChangeAspect="1" noChangeArrowheads="1"/>
                      </p:cNvPicPr>
                      <p:nvPr/>
                    </p:nvPicPr>
                    <p:blipFill>
                      <a:blip r:embed="rId14"/>
                      <a:srcRect/>
                      <a:stretch>
                        <a:fillRect/>
                      </a:stretch>
                    </p:blipFill>
                    <p:spPr bwMode="auto">
                      <a:xfrm>
                        <a:off x="2476500" y="1770063"/>
                        <a:ext cx="433388"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687389E5-AC04-414C-8DF0-6D0F3519A39B}"/>
              </a:ext>
            </a:extLst>
          </p:cNvPr>
          <p:cNvGraphicFramePr>
            <a:graphicFrameLocks noChangeAspect="1"/>
          </p:cNvGraphicFramePr>
          <p:nvPr/>
        </p:nvGraphicFramePr>
        <p:xfrm>
          <a:off x="7475538" y="1752600"/>
          <a:ext cx="433387" cy="347663"/>
        </p:xfrm>
        <a:graphic>
          <a:graphicData uri="http://schemas.openxmlformats.org/presentationml/2006/ole">
            <mc:AlternateContent xmlns:mc="http://schemas.openxmlformats.org/markup-compatibility/2006">
              <mc:Choice xmlns:v="urn:schemas-microsoft-com:vml" Requires="v">
                <p:oleObj name="Equation" r:id="rId15" imgW="431640" imgH="342720" progId="Equation.DSMT4">
                  <p:embed/>
                </p:oleObj>
              </mc:Choice>
              <mc:Fallback>
                <p:oleObj name="Equation" r:id="rId15" imgW="431640" imgH="342720" progId="Equation.DSMT4">
                  <p:embed/>
                  <p:pic>
                    <p:nvPicPr>
                      <p:cNvPr id="21" name="Object 20">
                        <a:extLst>
                          <a:ext uri="{FF2B5EF4-FFF2-40B4-BE49-F238E27FC236}">
                            <a16:creationId xmlns:a16="http://schemas.microsoft.com/office/drawing/2014/main" id="{687389E5-AC04-414C-8DF0-6D0F3519A39B}"/>
                          </a:ext>
                        </a:extLst>
                      </p:cNvPr>
                      <p:cNvPicPr>
                        <a:picLocks noChangeAspect="1" noChangeArrowheads="1"/>
                      </p:cNvPicPr>
                      <p:nvPr/>
                    </p:nvPicPr>
                    <p:blipFill>
                      <a:blip r:embed="rId16"/>
                      <a:srcRect/>
                      <a:stretch>
                        <a:fillRect/>
                      </a:stretch>
                    </p:blipFill>
                    <p:spPr bwMode="auto">
                      <a:xfrm>
                        <a:off x="7475538" y="1752600"/>
                        <a:ext cx="433387"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id="{B95ACCE4-8312-4334-9F5C-B1C9DCE05D9A}"/>
              </a:ext>
            </a:extLst>
          </p:cNvPr>
          <p:cNvGraphicFramePr>
            <a:graphicFrameLocks noChangeAspect="1"/>
          </p:cNvGraphicFramePr>
          <p:nvPr/>
        </p:nvGraphicFramePr>
        <p:xfrm>
          <a:off x="2540000" y="2857500"/>
          <a:ext cx="215900" cy="347663"/>
        </p:xfrm>
        <a:graphic>
          <a:graphicData uri="http://schemas.openxmlformats.org/presentationml/2006/ole">
            <mc:AlternateContent xmlns:mc="http://schemas.openxmlformats.org/markup-compatibility/2006">
              <mc:Choice xmlns:v="urn:schemas-microsoft-com:vml" Requires="v">
                <p:oleObj name="Equation" r:id="rId17" imgW="215640" imgH="342720" progId="Equation.DSMT4">
                  <p:embed/>
                </p:oleObj>
              </mc:Choice>
              <mc:Fallback>
                <p:oleObj name="Equation" r:id="rId17" imgW="215640" imgH="342720" progId="Equation.DSMT4">
                  <p:embed/>
                  <p:pic>
                    <p:nvPicPr>
                      <p:cNvPr id="22" name="Object 21">
                        <a:extLst>
                          <a:ext uri="{FF2B5EF4-FFF2-40B4-BE49-F238E27FC236}">
                            <a16:creationId xmlns:a16="http://schemas.microsoft.com/office/drawing/2014/main" id="{B95ACCE4-8312-4334-9F5C-B1C9DCE05D9A}"/>
                          </a:ext>
                        </a:extLst>
                      </p:cNvPr>
                      <p:cNvPicPr>
                        <a:picLocks noChangeAspect="1" noChangeArrowheads="1"/>
                      </p:cNvPicPr>
                      <p:nvPr/>
                    </p:nvPicPr>
                    <p:blipFill>
                      <a:blip r:embed="rId18"/>
                      <a:srcRect/>
                      <a:stretch>
                        <a:fillRect/>
                      </a:stretch>
                    </p:blipFill>
                    <p:spPr bwMode="auto">
                      <a:xfrm>
                        <a:off x="2540000" y="2857500"/>
                        <a:ext cx="215900"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a:extLst>
              <a:ext uri="{FF2B5EF4-FFF2-40B4-BE49-F238E27FC236}">
                <a16:creationId xmlns:a16="http://schemas.microsoft.com/office/drawing/2014/main" id="{2EC345F2-D54A-4117-AEB2-9994825F85BA}"/>
              </a:ext>
            </a:extLst>
          </p:cNvPr>
          <p:cNvGraphicFramePr>
            <a:graphicFrameLocks noChangeAspect="1"/>
          </p:cNvGraphicFramePr>
          <p:nvPr/>
        </p:nvGraphicFramePr>
        <p:xfrm>
          <a:off x="7583488" y="2820988"/>
          <a:ext cx="395287" cy="347662"/>
        </p:xfrm>
        <a:graphic>
          <a:graphicData uri="http://schemas.openxmlformats.org/presentationml/2006/ole">
            <mc:AlternateContent xmlns:mc="http://schemas.openxmlformats.org/markup-compatibility/2006">
              <mc:Choice xmlns:v="urn:schemas-microsoft-com:vml" Requires="v">
                <p:oleObj name="Equation" r:id="rId19" imgW="393480" imgH="342720" progId="Equation.DSMT4">
                  <p:embed/>
                </p:oleObj>
              </mc:Choice>
              <mc:Fallback>
                <p:oleObj name="Equation" r:id="rId19" imgW="393480" imgH="342720" progId="Equation.DSMT4">
                  <p:embed/>
                  <p:pic>
                    <p:nvPicPr>
                      <p:cNvPr id="23" name="Object 22">
                        <a:extLst>
                          <a:ext uri="{FF2B5EF4-FFF2-40B4-BE49-F238E27FC236}">
                            <a16:creationId xmlns:a16="http://schemas.microsoft.com/office/drawing/2014/main" id="{2EC345F2-D54A-4117-AEB2-9994825F85BA}"/>
                          </a:ext>
                        </a:extLst>
                      </p:cNvPr>
                      <p:cNvPicPr>
                        <a:picLocks noChangeAspect="1" noChangeArrowheads="1"/>
                      </p:cNvPicPr>
                      <p:nvPr/>
                    </p:nvPicPr>
                    <p:blipFill>
                      <a:blip r:embed="rId20"/>
                      <a:srcRect/>
                      <a:stretch>
                        <a:fillRect/>
                      </a:stretch>
                    </p:blipFill>
                    <p:spPr bwMode="auto">
                      <a:xfrm>
                        <a:off x="7583488" y="2820988"/>
                        <a:ext cx="395287"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a:extLst>
              <a:ext uri="{FF2B5EF4-FFF2-40B4-BE49-F238E27FC236}">
                <a16:creationId xmlns:a16="http://schemas.microsoft.com/office/drawing/2014/main" id="{3D7DA25E-58AE-4BD5-8715-19EFA88B18A5}"/>
              </a:ext>
            </a:extLst>
          </p:cNvPr>
          <p:cNvGraphicFramePr>
            <a:graphicFrameLocks noChangeAspect="1"/>
          </p:cNvGraphicFramePr>
          <p:nvPr/>
        </p:nvGraphicFramePr>
        <p:xfrm>
          <a:off x="9109074" y="6339095"/>
          <a:ext cx="647700" cy="368300"/>
        </p:xfrm>
        <a:graphic>
          <a:graphicData uri="http://schemas.openxmlformats.org/presentationml/2006/ole">
            <mc:AlternateContent xmlns:mc="http://schemas.openxmlformats.org/markup-compatibility/2006">
              <mc:Choice xmlns:v="urn:schemas-microsoft-com:vml" Requires="v">
                <p:oleObj name="Equation" r:id="rId21" imgW="647640" imgH="368280" progId="Equation.DSMT4">
                  <p:embed/>
                </p:oleObj>
              </mc:Choice>
              <mc:Fallback>
                <p:oleObj name="Equation" r:id="rId21" imgW="647640" imgH="368280" progId="Equation.DSMT4">
                  <p:embed/>
                  <p:pic>
                    <p:nvPicPr>
                      <p:cNvPr id="34" name="Object 33">
                        <a:extLst>
                          <a:ext uri="{FF2B5EF4-FFF2-40B4-BE49-F238E27FC236}">
                            <a16:creationId xmlns:a16="http://schemas.microsoft.com/office/drawing/2014/main" id="{3D7DA25E-58AE-4BD5-8715-19EFA88B18A5}"/>
                          </a:ext>
                        </a:extLst>
                      </p:cNvPr>
                      <p:cNvPicPr>
                        <a:picLocks noChangeAspect="1" noChangeArrowheads="1"/>
                      </p:cNvPicPr>
                      <p:nvPr/>
                    </p:nvPicPr>
                    <p:blipFill>
                      <a:blip r:embed="rId22"/>
                      <a:srcRect/>
                      <a:stretch>
                        <a:fillRect/>
                      </a:stretch>
                    </p:blipFill>
                    <p:spPr bwMode="auto">
                      <a:xfrm>
                        <a:off x="9109074" y="6339095"/>
                        <a:ext cx="6477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a:extLst>
              <a:ext uri="{FF2B5EF4-FFF2-40B4-BE49-F238E27FC236}">
                <a16:creationId xmlns:a16="http://schemas.microsoft.com/office/drawing/2014/main" id="{20359C6D-CE86-4375-BDC8-B8DFAC71DF6D}"/>
              </a:ext>
            </a:extLst>
          </p:cNvPr>
          <p:cNvGraphicFramePr>
            <a:graphicFrameLocks noChangeAspect="1"/>
          </p:cNvGraphicFramePr>
          <p:nvPr/>
        </p:nvGraphicFramePr>
        <p:xfrm>
          <a:off x="9475030" y="5498584"/>
          <a:ext cx="599237" cy="885829"/>
        </p:xfrm>
        <a:graphic>
          <a:graphicData uri="http://schemas.openxmlformats.org/presentationml/2006/ole">
            <mc:AlternateContent xmlns:mc="http://schemas.openxmlformats.org/markup-compatibility/2006">
              <mc:Choice xmlns:v="urn:schemas-microsoft-com:vml" Requires="v">
                <p:oleObj name="Equation" r:id="rId23" imgW="291960" imgH="431640" progId="Equation.DSMT4">
                  <p:embed/>
                </p:oleObj>
              </mc:Choice>
              <mc:Fallback>
                <p:oleObj name="Equation" r:id="rId23" imgW="291960" imgH="431640" progId="Equation.DSMT4">
                  <p:embed/>
                  <p:pic>
                    <p:nvPicPr>
                      <p:cNvPr id="35" name="Object 34">
                        <a:extLst>
                          <a:ext uri="{FF2B5EF4-FFF2-40B4-BE49-F238E27FC236}">
                            <a16:creationId xmlns:a16="http://schemas.microsoft.com/office/drawing/2014/main" id="{20359C6D-CE86-4375-BDC8-B8DFAC71DF6D}"/>
                          </a:ext>
                        </a:extLst>
                      </p:cNvPr>
                      <p:cNvPicPr>
                        <a:picLocks noChangeAspect="1" noChangeArrowheads="1"/>
                      </p:cNvPicPr>
                      <p:nvPr/>
                    </p:nvPicPr>
                    <p:blipFill>
                      <a:blip r:embed="rId24"/>
                      <a:srcRect/>
                      <a:stretch>
                        <a:fillRect/>
                      </a:stretch>
                    </p:blipFill>
                    <p:spPr bwMode="auto">
                      <a:xfrm>
                        <a:off x="9475030" y="5498584"/>
                        <a:ext cx="599237" cy="885829"/>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
                                        <p:tgtEl>
                                          <p:spTgt spid="3"/>
                                        </p:tgtEl>
                                      </p:cBhvr>
                                    </p:animEffect>
                                    <p:anim calcmode="lin" valueType="num">
                                      <p:cBhvr>
                                        <p:cTn id="19" dur="10" fill="hold"/>
                                        <p:tgtEl>
                                          <p:spTgt spid="3"/>
                                        </p:tgtEl>
                                        <p:attrNameLst>
                                          <p:attrName>ppt_x</p:attrName>
                                        </p:attrNameLst>
                                      </p:cBhvr>
                                      <p:tavLst>
                                        <p:tav tm="0">
                                          <p:val>
                                            <p:strVal val="#ppt_x"/>
                                          </p:val>
                                        </p:tav>
                                        <p:tav tm="100000">
                                          <p:val>
                                            <p:strVal val="#ppt_x"/>
                                          </p:val>
                                        </p:tav>
                                      </p:tavLst>
                                    </p:anim>
                                    <p:anim calcmode="lin" valueType="num">
                                      <p:cBhvr>
                                        <p:cTn id="20" dur="1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50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anim calcmode="lin" valueType="num">
                                      <p:cBhvr>
                                        <p:cTn id="34" dur="500" fill="hold"/>
                                        <p:tgtEl>
                                          <p:spTgt spid="43"/>
                                        </p:tgtEl>
                                        <p:attrNameLst>
                                          <p:attrName>ppt_x</p:attrName>
                                        </p:attrNameLst>
                                      </p:cBhvr>
                                      <p:tavLst>
                                        <p:tav tm="0">
                                          <p:val>
                                            <p:strVal val="#ppt_x"/>
                                          </p:val>
                                        </p:tav>
                                        <p:tav tm="100000">
                                          <p:val>
                                            <p:strVal val="#ppt_x"/>
                                          </p:val>
                                        </p:tav>
                                      </p:tavLst>
                                    </p:anim>
                                    <p:anim calcmode="lin" valueType="num">
                                      <p:cBhvr>
                                        <p:cTn id="35" dur="500" fill="hold"/>
                                        <p:tgtEl>
                                          <p:spTgt spid="4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75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00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anim calcmode="lin" valueType="num">
                                      <p:cBhvr>
                                        <p:cTn id="44" dur="500" fill="hold"/>
                                        <p:tgtEl>
                                          <p:spTgt spid="44"/>
                                        </p:tgtEl>
                                        <p:attrNameLst>
                                          <p:attrName>ppt_x</p:attrName>
                                        </p:attrNameLst>
                                      </p:cBhvr>
                                      <p:tavLst>
                                        <p:tav tm="0">
                                          <p:val>
                                            <p:strVal val="#ppt_x"/>
                                          </p:val>
                                        </p:tav>
                                        <p:tav tm="100000">
                                          <p:val>
                                            <p:strVal val="#ppt_x"/>
                                          </p:val>
                                        </p:tav>
                                      </p:tavLst>
                                    </p:anim>
                                    <p:anim calcmode="lin" valueType="num">
                                      <p:cBhvr>
                                        <p:cTn id="45" dur="500" fill="hold"/>
                                        <p:tgtEl>
                                          <p:spTgt spid="4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0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1"/>
                                          </p:val>
                                        </p:tav>
                                        <p:tav tm="100000">
                                          <p:val>
                                            <p:strVal val="#ppt_y"/>
                                          </p:val>
                                        </p:tav>
                                      </p:tavLst>
                                    </p:anim>
                                  </p:childTnLst>
                                </p:cTn>
                              </p:par>
                              <p:par>
                                <p:cTn id="51" presetID="8" presetClass="emph" presetSubtype="0" repeatCount="indefinite" fill="hold" nodeType="withEffect">
                                  <p:stCondLst>
                                    <p:cond delay="0"/>
                                  </p:stCondLst>
                                  <p:childTnLst>
                                    <p:animRot by="21600000">
                                      <p:cBhvr>
                                        <p:cTn id="52" dur="2250" fill="hold"/>
                                        <p:tgtEl>
                                          <p:spTgt spid="7"/>
                                        </p:tgtEl>
                                        <p:attrNameLst>
                                          <p:attrName>r</p:attrName>
                                        </p:attrNameLst>
                                      </p:cBhvr>
                                    </p:animRot>
                                  </p:childTnLst>
                                </p:cTn>
                              </p:par>
                              <p:par>
                                <p:cTn id="53" presetID="8" presetClass="emph" presetSubtype="0" repeatCount="indefinite" fill="hold" nodeType="withEffect">
                                  <p:stCondLst>
                                    <p:cond delay="0"/>
                                  </p:stCondLst>
                                  <p:childTnLst>
                                    <p:animRot by="21600000">
                                      <p:cBhvr>
                                        <p:cTn id="54" dur="2500" fill="hold"/>
                                        <p:tgtEl>
                                          <p:spTgt spid="9"/>
                                        </p:tgtEl>
                                        <p:attrNameLst>
                                          <p:attrName>r</p:attrName>
                                        </p:attrNameLst>
                                      </p:cBhvr>
                                    </p:animRot>
                                  </p:childTnLst>
                                </p:cTn>
                              </p:par>
                              <p:par>
                                <p:cTn id="55" presetID="8" presetClass="emph" presetSubtype="0" repeatCount="indefinite" fill="hold" nodeType="withEffect">
                                  <p:stCondLst>
                                    <p:cond delay="0"/>
                                  </p:stCondLst>
                                  <p:childTnLst>
                                    <p:animRot by="21600000">
                                      <p:cBhvr>
                                        <p:cTn id="56" dur="2000" fill="hold"/>
                                        <p:tgtEl>
                                          <p:spTgt spid="11"/>
                                        </p:tgtEl>
                                        <p:attrNameLst>
                                          <p:attrName>r</p:attrName>
                                        </p:attrNameLst>
                                      </p:cBhvr>
                                    </p:animRot>
                                  </p:childTnLst>
                                </p:cTn>
                              </p:par>
                              <p:par>
                                <p:cTn id="57" presetID="2" presetClass="entr" presetSubtype="2" repeatCount="indefinite" fill="hold" nodeType="withEffect">
                                  <p:stCondLst>
                                    <p:cond delay="50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20000" fill="hold"/>
                                        <p:tgtEl>
                                          <p:spTgt spid="40"/>
                                        </p:tgtEl>
                                        <p:attrNameLst>
                                          <p:attrName>ppt_x</p:attrName>
                                        </p:attrNameLst>
                                      </p:cBhvr>
                                      <p:tavLst>
                                        <p:tav tm="0">
                                          <p:val>
                                            <p:strVal val="1+#ppt_w/2"/>
                                          </p:val>
                                        </p:tav>
                                        <p:tav tm="100000">
                                          <p:val>
                                            <p:strVal val="#ppt_x"/>
                                          </p:val>
                                        </p:tav>
                                      </p:tavLst>
                                    </p:anim>
                                    <p:anim calcmode="lin" valueType="num">
                                      <p:cBhvr additive="base">
                                        <p:cTn id="60" dur="20000" fill="hold"/>
                                        <p:tgtEl>
                                          <p:spTgt spid="40"/>
                                        </p:tgtEl>
                                        <p:attrNameLst>
                                          <p:attrName>ppt_y</p:attrName>
                                        </p:attrNameLst>
                                      </p:cBhvr>
                                      <p:tavLst>
                                        <p:tav tm="0">
                                          <p:val>
                                            <p:strVal val="#ppt_y"/>
                                          </p:val>
                                        </p:tav>
                                        <p:tav tm="100000">
                                          <p:val>
                                            <p:strVal val="#ppt_y"/>
                                          </p:val>
                                        </p:tav>
                                      </p:tavLst>
                                    </p:anim>
                                  </p:childTnLst>
                                </p:cTn>
                              </p:par>
                              <p:par>
                                <p:cTn id="61" presetID="2" presetClass="entr" presetSubtype="8" repeatCount="indefinite" fill="hold" nodeType="withEffect">
                                  <p:stCondLst>
                                    <p:cond delay="5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20000" fill="hold"/>
                                        <p:tgtEl>
                                          <p:spTgt spid="41"/>
                                        </p:tgtEl>
                                        <p:attrNameLst>
                                          <p:attrName>ppt_x</p:attrName>
                                        </p:attrNameLst>
                                      </p:cBhvr>
                                      <p:tavLst>
                                        <p:tav tm="0">
                                          <p:val>
                                            <p:strVal val="0-#ppt_w/2"/>
                                          </p:val>
                                        </p:tav>
                                        <p:tav tm="100000">
                                          <p:val>
                                            <p:strVal val="#ppt_x"/>
                                          </p:val>
                                        </p:tav>
                                      </p:tavLst>
                                    </p:anim>
                                    <p:anim calcmode="lin" valueType="num">
                                      <p:cBhvr additive="base">
                                        <p:cTn id="64" dur="20000" fill="hold"/>
                                        <p:tgtEl>
                                          <p:spTgt spid="41"/>
                                        </p:tgtEl>
                                        <p:attrNameLst>
                                          <p:attrName>ppt_y</p:attrName>
                                        </p:attrNameLst>
                                      </p:cBhvr>
                                      <p:tavLst>
                                        <p:tav tm="0">
                                          <p:val>
                                            <p:strVal val="#ppt_y"/>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anim calcmode="lin" valueType="num">
                                      <p:cBhvr>
                                        <p:cTn id="68" dur="500" fill="hold"/>
                                        <p:tgtEl>
                                          <p:spTgt spid="34"/>
                                        </p:tgtEl>
                                        <p:attrNameLst>
                                          <p:attrName>ppt_x</p:attrName>
                                        </p:attrNameLst>
                                      </p:cBhvr>
                                      <p:tavLst>
                                        <p:tav tm="0">
                                          <p:val>
                                            <p:strVal val="#ppt_x"/>
                                          </p:val>
                                        </p:tav>
                                        <p:tav tm="100000">
                                          <p:val>
                                            <p:strVal val="#ppt_x"/>
                                          </p:val>
                                        </p:tav>
                                      </p:tavLst>
                                    </p:anim>
                                    <p:anim calcmode="lin" valueType="num">
                                      <p:cBhvr>
                                        <p:cTn id="69" dur="500" fill="hold"/>
                                        <p:tgtEl>
                                          <p:spTgt spid="34"/>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anim calcmode="lin" valueType="num">
                                      <p:cBhvr>
                                        <p:cTn id="73" dur="500" fill="hold"/>
                                        <p:tgtEl>
                                          <p:spTgt spid="35"/>
                                        </p:tgtEl>
                                        <p:attrNameLst>
                                          <p:attrName>ppt_x</p:attrName>
                                        </p:attrNameLst>
                                      </p:cBhvr>
                                      <p:tavLst>
                                        <p:tav tm="0">
                                          <p:val>
                                            <p:strVal val="#ppt_x"/>
                                          </p:val>
                                        </p:tav>
                                        <p:tav tm="100000">
                                          <p:val>
                                            <p:strVal val="#ppt_x"/>
                                          </p:val>
                                        </p:tav>
                                      </p:tavLst>
                                    </p:anim>
                                    <p:anim calcmode="lin" valueType="num">
                                      <p:cBhvr>
                                        <p:cTn id="7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250" fill="hold"/>
                                        <p:tgtEl>
                                          <p:spTgt spid="26"/>
                                        </p:tgtEl>
                                        <p:attrNameLst>
                                          <p:attrName>fillcolor</p:attrName>
                                        </p:attrNameLst>
                                      </p:cBhvr>
                                      <p:to>
                                        <a:srgbClr val="FFF2CC"/>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7"/>
                                        </p:tgtEl>
                                        <p:attrNameLst>
                                          <p:attrName>style.visibility</p:attrName>
                                        </p:attrNameLst>
                                      </p:cBhvr>
                                      <p:to>
                                        <p:strVal val="visible"/>
                                      </p:to>
                                    </p:set>
                                    <p:anim calcmode="lin" valueType="num">
                                      <p:cBhvr>
                                        <p:cTn id="84" dur="250" fill="hold"/>
                                        <p:tgtEl>
                                          <p:spTgt spid="47"/>
                                        </p:tgtEl>
                                        <p:attrNameLst>
                                          <p:attrName>ppt_w</p:attrName>
                                        </p:attrNameLst>
                                      </p:cBhvr>
                                      <p:tavLst>
                                        <p:tav tm="0">
                                          <p:val>
                                            <p:strVal val="4*#ppt_w"/>
                                          </p:val>
                                        </p:tav>
                                        <p:tav tm="100000">
                                          <p:val>
                                            <p:strVal val="#ppt_w"/>
                                          </p:val>
                                        </p:tav>
                                      </p:tavLst>
                                    </p:anim>
                                    <p:anim calcmode="lin" valueType="num">
                                      <p:cBhvr>
                                        <p:cTn id="8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6"/>
                                        </p:tgtEl>
                                        <p:attrNameLst>
                                          <p:attrName>fillcolor</p:attrName>
                                        </p:attrNameLst>
                                      </p:cBhvr>
                                      <p:to>
                                        <a:srgbClr val="00B050"/>
                                      </p:to>
                                    </p:animClr>
                                    <p:set>
                                      <p:cBhvr>
                                        <p:cTn id="88" dur="250" fill="hold"/>
                                        <p:tgtEl>
                                          <p:spTgt spid="26"/>
                                        </p:tgtEl>
                                        <p:attrNameLst>
                                          <p:attrName>fill.type</p:attrName>
                                        </p:attrNameLst>
                                      </p:cBhvr>
                                      <p:to>
                                        <p:strVal val="solid"/>
                                      </p:to>
                                    </p:set>
                                    <p:set>
                                      <p:cBhvr>
                                        <p:cTn id="8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mph" presetSubtype="2" fill="hold" nodeType="clickEffect">
                                  <p:stCondLst>
                                    <p:cond delay="0"/>
                                  </p:stCondLst>
                                  <p:childTnLst>
                                    <p:animClr clrSpc="rgb" dir="cw">
                                      <p:cBhvr>
                                        <p:cTn id="94" dur="250" fill="hold"/>
                                        <p:tgtEl>
                                          <p:spTgt spid="42"/>
                                        </p:tgtEl>
                                        <p:attrNameLst>
                                          <p:attrName>fillcolor</p:attrName>
                                        </p:attrNameLst>
                                      </p:cBhvr>
                                      <p:to>
                                        <a:srgbClr val="FFF2CC"/>
                                      </p:to>
                                    </p:animClr>
                                    <p:set>
                                      <p:cBhvr>
                                        <p:cTn id="95" dur="250" fill="hold"/>
                                        <p:tgtEl>
                                          <p:spTgt spid="42"/>
                                        </p:tgtEl>
                                        <p:attrNameLst>
                                          <p:attrName>fill.type</p:attrName>
                                        </p:attrNameLst>
                                      </p:cBhvr>
                                      <p:to>
                                        <p:strVal val="solid"/>
                                      </p:to>
                                    </p:set>
                                    <p:set>
                                      <p:cBhvr>
                                        <p:cTn id="96" dur="250" fill="hold"/>
                                        <p:tgtEl>
                                          <p:spTgt spid="42"/>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53"/>
                                        </p:tgtEl>
                                        <p:attrNameLst>
                                          <p:attrName>style.visibility</p:attrName>
                                        </p:attrNameLst>
                                      </p:cBhvr>
                                      <p:to>
                                        <p:strVal val="visible"/>
                                      </p:to>
                                    </p:set>
                                    <p:anim calcmode="lin" valueType="num">
                                      <p:cBhvr>
                                        <p:cTn id="99" dur="250" fill="hold"/>
                                        <p:tgtEl>
                                          <p:spTgt spid="53"/>
                                        </p:tgtEl>
                                        <p:attrNameLst>
                                          <p:attrName>ppt_w</p:attrName>
                                        </p:attrNameLst>
                                      </p:cBhvr>
                                      <p:tavLst>
                                        <p:tav tm="0">
                                          <p:val>
                                            <p:strVal val="4*#ppt_w"/>
                                          </p:val>
                                        </p:tav>
                                        <p:tav tm="100000">
                                          <p:val>
                                            <p:strVal val="#ppt_w"/>
                                          </p:val>
                                        </p:tav>
                                      </p:tavLst>
                                    </p:anim>
                                    <p:anim calcmode="lin" valueType="num">
                                      <p:cBhvr>
                                        <p:cTn id="10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2"/>
                                        </p:tgtEl>
                                        <p:attrNameLst>
                                          <p:attrName>fillcolor</p:attrName>
                                        </p:attrNameLst>
                                      </p:cBhvr>
                                      <p:to>
                                        <a:srgbClr val="FFFF00"/>
                                      </p:to>
                                    </p:animClr>
                                    <p:set>
                                      <p:cBhvr>
                                        <p:cTn id="103" dur="250" fill="hold"/>
                                        <p:tgtEl>
                                          <p:spTgt spid="42"/>
                                        </p:tgtEl>
                                        <p:attrNameLst>
                                          <p:attrName>fill.type</p:attrName>
                                        </p:attrNameLst>
                                      </p:cBhvr>
                                      <p:to>
                                        <p:strVal val="solid"/>
                                      </p:to>
                                    </p:set>
                                    <p:set>
                                      <p:cBhvr>
                                        <p:cTn id="10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05" restart="whenNotActive" fill="hold" evtFilter="cancelBubble" nodeType="interactiveSeq">
                <p:stCondLst>
                  <p:cond evt="onClick" delay="0">
                    <p:tgtEl>
                      <p:spTgt spid="4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 presetClass="emph" presetSubtype="2" fill="hold" nodeType="clickEffect">
                                  <p:stCondLst>
                                    <p:cond delay="0"/>
                                  </p:stCondLst>
                                  <p:childTnLst>
                                    <p:animClr clrSpc="rgb" dir="cw">
                                      <p:cBhvr>
                                        <p:cTn id="109" dur="250" fill="hold"/>
                                        <p:tgtEl>
                                          <p:spTgt spid="43"/>
                                        </p:tgtEl>
                                        <p:attrNameLst>
                                          <p:attrName>fillcolor</p:attrName>
                                        </p:attrNameLst>
                                      </p:cBhvr>
                                      <p:to>
                                        <a:srgbClr val="FFF2CC"/>
                                      </p:to>
                                    </p:animClr>
                                    <p:set>
                                      <p:cBhvr>
                                        <p:cTn id="110" dur="250" fill="hold"/>
                                        <p:tgtEl>
                                          <p:spTgt spid="43"/>
                                        </p:tgtEl>
                                        <p:attrNameLst>
                                          <p:attrName>fill.type</p:attrName>
                                        </p:attrNameLst>
                                      </p:cBhvr>
                                      <p:to>
                                        <p:strVal val="solid"/>
                                      </p:to>
                                    </p:set>
                                    <p:set>
                                      <p:cBhvr>
                                        <p:cTn id="111" dur="250" fill="hold"/>
                                        <p:tgtEl>
                                          <p:spTgt spid="43"/>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par>
                                <p:cTn id="112" presetID="23" presetClass="entr" presetSubtype="32" fill="hold" nodeType="withEffect">
                                  <p:stCondLst>
                                    <p:cond delay="100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250" fill="hold"/>
                                        <p:tgtEl>
                                          <p:spTgt spid="51"/>
                                        </p:tgtEl>
                                        <p:attrNameLst>
                                          <p:attrName>ppt_w</p:attrName>
                                        </p:attrNameLst>
                                      </p:cBhvr>
                                      <p:tavLst>
                                        <p:tav tm="0">
                                          <p:val>
                                            <p:strVal val="4*#ppt_w"/>
                                          </p:val>
                                        </p:tav>
                                        <p:tav tm="100000">
                                          <p:val>
                                            <p:strVal val="#ppt_w"/>
                                          </p:val>
                                        </p:tav>
                                      </p:tavLst>
                                    </p:anim>
                                    <p:anim calcmode="lin" valueType="num">
                                      <p:cBhvr>
                                        <p:cTn id="11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5" name="Wrong Buzzer.wav"/>
                                        </p:tgtEl>
                                      </p:cMediaNode>
                                    </p:audio>
                                  </p:subTnLst>
                                </p:cTn>
                              </p:par>
                              <p:par>
                                <p:cTn id="116" presetID="1" presetClass="emph" presetSubtype="2" fill="hold" nodeType="withEffect">
                                  <p:stCondLst>
                                    <p:cond delay="1000"/>
                                  </p:stCondLst>
                                  <p:childTnLst>
                                    <p:animClr clrSpc="rgb" dir="cw">
                                      <p:cBhvr>
                                        <p:cTn id="117" dur="250" fill="hold"/>
                                        <p:tgtEl>
                                          <p:spTgt spid="43"/>
                                        </p:tgtEl>
                                        <p:attrNameLst>
                                          <p:attrName>fillcolor</p:attrName>
                                        </p:attrNameLst>
                                      </p:cBhvr>
                                      <p:to>
                                        <a:srgbClr val="FFFF00"/>
                                      </p:to>
                                    </p:animClr>
                                    <p:set>
                                      <p:cBhvr>
                                        <p:cTn id="118" dur="250" fill="hold"/>
                                        <p:tgtEl>
                                          <p:spTgt spid="43"/>
                                        </p:tgtEl>
                                        <p:attrNameLst>
                                          <p:attrName>fill.type</p:attrName>
                                        </p:attrNameLst>
                                      </p:cBhvr>
                                      <p:to>
                                        <p:strVal val="solid"/>
                                      </p:to>
                                    </p:set>
                                    <p:set>
                                      <p:cBhvr>
                                        <p:cTn id="11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 presetClass="emph" presetSubtype="2" fill="hold" nodeType="clickEffect">
                                  <p:stCondLst>
                                    <p:cond delay="0"/>
                                  </p:stCondLst>
                                  <p:childTnLst>
                                    <p:animClr clrSpc="rgb" dir="cw">
                                      <p:cBhvr>
                                        <p:cTn id="124" dur="250" fill="hold"/>
                                        <p:tgtEl>
                                          <p:spTgt spid="44"/>
                                        </p:tgtEl>
                                        <p:attrNameLst>
                                          <p:attrName>fillcolor</p:attrName>
                                        </p:attrNameLst>
                                      </p:cBhvr>
                                      <p:to>
                                        <a:srgbClr val="FFF2CC"/>
                                      </p:to>
                                    </p:animClr>
                                    <p:set>
                                      <p:cBhvr>
                                        <p:cTn id="125" dur="250" fill="hold"/>
                                        <p:tgtEl>
                                          <p:spTgt spid="44"/>
                                        </p:tgtEl>
                                        <p:attrNameLst>
                                          <p:attrName>fill.type</p:attrName>
                                        </p:attrNameLst>
                                      </p:cBhvr>
                                      <p:to>
                                        <p:strVal val="solid"/>
                                      </p:to>
                                    </p:set>
                                    <p:set>
                                      <p:cBhvr>
                                        <p:cTn id="126" dur="250" fill="hold"/>
                                        <p:tgtEl>
                                          <p:spTgt spid="44"/>
                                        </p:tgtEl>
                                        <p:attrNameLst>
                                          <p:attrName>fill.on</p:attrName>
                                        </p:attrNameLst>
                                      </p:cBhvr>
                                      <p:to>
                                        <p:strVal val="true"/>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par>
                                <p:cTn id="127" presetID="23" presetClass="entr" presetSubtype="32" fill="hold" nodeType="withEffect">
                                  <p:stCondLst>
                                    <p:cond delay="1000"/>
                                  </p:stCondLst>
                                  <p:childTnLst>
                                    <p:set>
                                      <p:cBhvr>
                                        <p:cTn id="128" dur="1" fill="hold">
                                          <p:stCondLst>
                                            <p:cond delay="0"/>
                                          </p:stCondLst>
                                        </p:cTn>
                                        <p:tgtEl>
                                          <p:spTgt spid="49"/>
                                        </p:tgtEl>
                                        <p:attrNameLst>
                                          <p:attrName>style.visibility</p:attrName>
                                        </p:attrNameLst>
                                      </p:cBhvr>
                                      <p:to>
                                        <p:strVal val="visible"/>
                                      </p:to>
                                    </p:set>
                                    <p:anim calcmode="lin" valueType="num">
                                      <p:cBhvr>
                                        <p:cTn id="129" dur="250" fill="hold"/>
                                        <p:tgtEl>
                                          <p:spTgt spid="49"/>
                                        </p:tgtEl>
                                        <p:attrNameLst>
                                          <p:attrName>ppt_w</p:attrName>
                                        </p:attrNameLst>
                                      </p:cBhvr>
                                      <p:tavLst>
                                        <p:tav tm="0">
                                          <p:val>
                                            <p:strVal val="4*#ppt_w"/>
                                          </p:val>
                                        </p:tav>
                                        <p:tav tm="100000">
                                          <p:val>
                                            <p:strVal val="#ppt_w"/>
                                          </p:val>
                                        </p:tav>
                                      </p:tavLst>
                                    </p:anim>
                                    <p:anim calcmode="lin" valueType="num">
                                      <p:cBhvr>
                                        <p:cTn id="13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7"/>
                                            </p:cond>
                                          </p:stCondLst>
                                          <p:endCondLst>
                                            <p:cond evt="onStopAudio" delay="0">
                                              <p:tgtEl>
                                                <p:sldTgt/>
                                              </p:tgtEl>
                                            </p:cond>
                                          </p:endCondLst>
                                        </p:cTn>
                                        <p:tgtEl>
                                          <p:sndTgt r:embed="rId5" name="Wrong Buzzer.wav"/>
                                        </p:tgtEl>
                                      </p:cMediaNode>
                                    </p:audio>
                                  </p:subTnLst>
                                </p:cTn>
                              </p:par>
                              <p:par>
                                <p:cTn id="131" presetID="1" presetClass="emph" presetSubtype="2" fill="hold" nodeType="withEffect">
                                  <p:stCondLst>
                                    <p:cond delay="1000"/>
                                  </p:stCondLst>
                                  <p:childTnLst>
                                    <p:animClr clrSpc="rgb" dir="cw">
                                      <p:cBhvr>
                                        <p:cTn id="132" dur="250" fill="hold"/>
                                        <p:tgtEl>
                                          <p:spTgt spid="44"/>
                                        </p:tgtEl>
                                        <p:attrNameLst>
                                          <p:attrName>fillcolor</p:attrName>
                                        </p:attrNameLst>
                                      </p:cBhvr>
                                      <p:to>
                                        <a:srgbClr val="FFFF00"/>
                                      </p:to>
                                    </p:animClr>
                                    <p:set>
                                      <p:cBhvr>
                                        <p:cTn id="133" dur="250" fill="hold"/>
                                        <p:tgtEl>
                                          <p:spTgt spid="44"/>
                                        </p:tgtEl>
                                        <p:attrNameLst>
                                          <p:attrName>fill.type</p:attrName>
                                        </p:attrNameLst>
                                      </p:cBhvr>
                                      <p:to>
                                        <p:strVal val="solid"/>
                                      </p:to>
                                    </p:set>
                                    <p:set>
                                      <p:cBhvr>
                                        <p:cTn id="13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stretch>
            <a:fillRect/>
          </a:stretch>
        </p:blipFill>
        <p:spPr>
          <a:xfrm>
            <a:off x="8628863" y="3981443"/>
            <a:ext cx="1048603" cy="910415"/>
          </a:xfrm>
          <a:prstGeom prst="rect">
            <a:avLst/>
          </a:prstGeom>
        </p:spPr>
      </p:pic>
      <p:pic>
        <p:nvPicPr>
          <p:cNvPr id="3" name="图片 3"/>
          <p:cNvPicPr>
            <a:picLocks noChangeAspect="1"/>
          </p:cNvPicPr>
          <p:nvPr/>
        </p:nvPicPr>
        <p:blipFill>
          <a:blip r:embed="rId3"/>
          <a:stretch>
            <a:fillRect/>
          </a:stretch>
        </p:blipFill>
        <p:spPr>
          <a:xfrm>
            <a:off x="-527" y="-1314"/>
            <a:ext cx="12193057" cy="6860627"/>
          </a:xfrm>
          <a:prstGeom prst="rect">
            <a:avLst/>
          </a:prstGeom>
        </p:spPr>
      </p:pic>
      <p:pic>
        <p:nvPicPr>
          <p:cNvPr id="4" name="图片 5"/>
          <p:cNvPicPr>
            <a:picLocks noChangeAspect="1"/>
          </p:cNvPicPr>
          <p:nvPr/>
        </p:nvPicPr>
        <p:blipFill>
          <a:blip r:embed="rId4"/>
          <a:stretch>
            <a:fillRect/>
          </a:stretch>
        </p:blipFill>
        <p:spPr>
          <a:xfrm>
            <a:off x="341613" y="558251"/>
            <a:ext cx="1495681" cy="764099"/>
          </a:xfrm>
          <a:prstGeom prst="rect">
            <a:avLst/>
          </a:prstGeom>
        </p:spPr>
      </p:pic>
      <p:pic>
        <p:nvPicPr>
          <p:cNvPr id="5" name="图片 7"/>
          <p:cNvPicPr>
            <a:picLocks noChangeAspect="1"/>
          </p:cNvPicPr>
          <p:nvPr/>
        </p:nvPicPr>
        <p:blipFill>
          <a:blip r:embed="rId5"/>
          <a:stretch>
            <a:fillRect/>
          </a:stretch>
        </p:blipFill>
        <p:spPr>
          <a:xfrm>
            <a:off x="1799208" y="5099059"/>
            <a:ext cx="1430652" cy="1113632"/>
          </a:xfrm>
          <a:prstGeom prst="rect">
            <a:avLst/>
          </a:prstGeom>
        </p:spPr>
      </p:pic>
      <p:pic>
        <p:nvPicPr>
          <p:cNvPr id="6" name="图片 8"/>
          <p:cNvPicPr>
            <a:picLocks noChangeAspect="1"/>
          </p:cNvPicPr>
          <p:nvPr/>
        </p:nvPicPr>
        <p:blipFill>
          <a:blip r:embed="rId6"/>
          <a:stretch>
            <a:fillRect/>
          </a:stretch>
        </p:blipFill>
        <p:spPr>
          <a:xfrm>
            <a:off x="3805106" y="5139373"/>
            <a:ext cx="2292295" cy="1097375"/>
          </a:xfrm>
          <a:prstGeom prst="rect">
            <a:avLst/>
          </a:prstGeom>
        </p:spPr>
      </p:pic>
      <p:pic>
        <p:nvPicPr>
          <p:cNvPr id="7" name="图片 9"/>
          <p:cNvPicPr>
            <a:picLocks noChangeAspect="1"/>
          </p:cNvPicPr>
          <p:nvPr/>
        </p:nvPicPr>
        <p:blipFill>
          <a:blip r:embed="rId7"/>
          <a:stretch>
            <a:fillRect/>
          </a:stretch>
        </p:blipFill>
        <p:spPr>
          <a:xfrm>
            <a:off x="11696678" y="5217753"/>
            <a:ext cx="520237" cy="902287"/>
          </a:xfrm>
          <a:prstGeom prst="rect">
            <a:avLst/>
          </a:prstGeom>
        </p:spPr>
      </p:pic>
      <p:pic>
        <p:nvPicPr>
          <p:cNvPr id="8" name="图片 10"/>
          <p:cNvPicPr>
            <a:picLocks noChangeAspect="1"/>
          </p:cNvPicPr>
          <p:nvPr/>
        </p:nvPicPr>
        <p:blipFill>
          <a:blip r:embed="rId8"/>
          <a:stretch>
            <a:fillRect/>
          </a:stretch>
        </p:blipFill>
        <p:spPr>
          <a:xfrm>
            <a:off x="360" y="1721"/>
            <a:ext cx="951059" cy="512108"/>
          </a:xfrm>
          <a:prstGeom prst="rect">
            <a:avLst/>
          </a:prstGeom>
        </p:spPr>
      </p:pic>
      <p:pic>
        <p:nvPicPr>
          <p:cNvPr id="9" name="图片 17"/>
          <p:cNvPicPr>
            <a:picLocks noChangeAspect="1"/>
          </p:cNvPicPr>
          <p:nvPr/>
        </p:nvPicPr>
        <p:blipFill>
          <a:blip r:embed="rId9"/>
          <a:stretch>
            <a:fillRect/>
          </a:stretch>
        </p:blipFill>
        <p:spPr>
          <a:xfrm>
            <a:off x="-96638" y="1325920"/>
            <a:ext cx="1056732" cy="609653"/>
          </a:xfrm>
          <a:prstGeom prst="rect">
            <a:avLst/>
          </a:prstGeom>
        </p:spPr>
      </p:pic>
      <p:pic>
        <p:nvPicPr>
          <p:cNvPr id="10" name="图片 4"/>
          <p:cNvPicPr>
            <a:picLocks noChangeAspect="1"/>
          </p:cNvPicPr>
          <p:nvPr/>
        </p:nvPicPr>
        <p:blipFill>
          <a:blip r:embed="rId10"/>
          <a:stretch>
            <a:fillRect/>
          </a:stretch>
        </p:blipFill>
        <p:spPr>
          <a:xfrm>
            <a:off x="167640" y="46590"/>
            <a:ext cx="11795760" cy="6250477"/>
          </a:xfrm>
          <a:prstGeom prst="rect">
            <a:avLst/>
          </a:prstGeom>
        </p:spPr>
      </p:pic>
      <p:sp>
        <p:nvSpPr>
          <p:cNvPr id="11" name="Text Box 9"/>
          <p:cNvSpPr txBox="1">
            <a:spLocks noChangeArrowheads="1"/>
          </p:cNvSpPr>
          <p:nvPr/>
        </p:nvSpPr>
        <p:spPr bwMode="auto">
          <a:xfrm>
            <a:off x="3028851" y="550941"/>
            <a:ext cx="75972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VỀ NHÀ</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图片 12"/>
          <p:cNvPicPr>
            <a:picLocks noChangeAspect="1"/>
          </p:cNvPicPr>
          <p:nvPr/>
        </p:nvPicPr>
        <p:blipFill>
          <a:blip r:embed="rId11"/>
          <a:stretch>
            <a:fillRect/>
          </a:stretch>
        </p:blipFill>
        <p:spPr>
          <a:xfrm>
            <a:off x="7896" y="6028687"/>
            <a:ext cx="12176209" cy="864979"/>
          </a:xfrm>
          <a:prstGeom prst="rect">
            <a:avLst/>
          </a:prstGeom>
        </p:spPr>
      </p:pic>
      <p:pic>
        <p:nvPicPr>
          <p:cNvPr id="13" name="图片 13"/>
          <p:cNvPicPr>
            <a:picLocks noChangeAspect="1"/>
          </p:cNvPicPr>
          <p:nvPr/>
        </p:nvPicPr>
        <p:blipFill>
          <a:blip r:embed="rId12"/>
          <a:stretch>
            <a:fillRect/>
          </a:stretch>
        </p:blipFill>
        <p:spPr>
          <a:xfrm>
            <a:off x="10193594" y="5515566"/>
            <a:ext cx="1820851" cy="1065956"/>
          </a:xfrm>
          <a:prstGeom prst="rect">
            <a:avLst/>
          </a:prstGeom>
        </p:spPr>
      </p:pic>
      <p:pic>
        <p:nvPicPr>
          <p:cNvPr id="14" name="图片 16"/>
          <p:cNvPicPr>
            <a:picLocks noChangeAspect="1"/>
          </p:cNvPicPr>
          <p:nvPr/>
        </p:nvPicPr>
        <p:blipFill>
          <a:blip r:embed="rId13"/>
          <a:stretch>
            <a:fillRect/>
          </a:stretch>
        </p:blipFill>
        <p:spPr>
          <a:xfrm>
            <a:off x="-271173" y="4389120"/>
            <a:ext cx="1560502" cy="1730920"/>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5508" b="100000" l="0" r="100000"/>
                    </a14:imgEffect>
                  </a14:imgLayer>
                </a14:imgProps>
              </a:ext>
              <a:ext uri="{28A0092B-C50C-407E-A947-70E740481C1C}">
                <a14:useLocalDpi xmlns:a14="http://schemas.microsoft.com/office/drawing/2010/main" val="0"/>
              </a:ext>
            </a:extLst>
          </a:blip>
          <a:stretch>
            <a:fillRect/>
          </a:stretch>
        </p:blipFill>
        <p:spPr>
          <a:xfrm>
            <a:off x="3805106" y="398338"/>
            <a:ext cx="652882" cy="720000"/>
          </a:xfrm>
          <a:prstGeom prst="rect">
            <a:avLst/>
          </a:prstGeom>
        </p:spPr>
      </p:pic>
      <p:sp>
        <p:nvSpPr>
          <p:cNvPr id="17" name="Rectangle 16">
            <a:extLst>
              <a:ext uri="{FF2B5EF4-FFF2-40B4-BE49-F238E27FC236}">
                <a16:creationId xmlns:a16="http://schemas.microsoft.com/office/drawing/2014/main" id="{A60652E2-94D0-4C88-8005-07DF41B5B319}"/>
              </a:ext>
            </a:extLst>
          </p:cNvPr>
          <p:cNvSpPr/>
          <p:nvPr/>
        </p:nvSpPr>
        <p:spPr>
          <a:xfrm>
            <a:off x="1127374" y="1452221"/>
            <a:ext cx="10379782" cy="584775"/>
          </a:xfrm>
          <a:prstGeom prst="rect">
            <a:avLst/>
          </a:prstGeom>
        </p:spPr>
        <p:txBody>
          <a:bodyPr wrap="square">
            <a:spAutoFit/>
          </a:bodyPr>
          <a:lstStyle/>
          <a:p>
            <a:pPr marL="457200" marR="0" lvl="0" indent="-457200" algn="just" defTabSz="914400" rtl="0" eaLnBrk="1" fontAlgn="base" latinLnBrk="0" hangingPunct="1">
              <a:lnSpc>
                <a:spcPct val="100000"/>
              </a:lnSpc>
              <a:spcBef>
                <a:spcPct val="0"/>
              </a:spcBef>
              <a:spcAft>
                <a:spcPct val="0"/>
              </a:spcAft>
              <a:buClrTx/>
              <a:buSzTx/>
              <a:buFontTx/>
              <a:buAutoNum type="arabicPeriod"/>
              <a:tabLst/>
              <a:defRPr/>
            </a:pPr>
            <a:r>
              <a:rPr lang="en-US" altLang="en-US" sz="3200" b="1" dirty="0" err="1">
                <a:solidFill>
                  <a:srgbClr val="000099"/>
                </a:solidFill>
                <a:latin typeface="Times New Roman" panose="02020603050405020304" pitchFamily="18" charset="0"/>
                <a:ea typeface="Microsoft YaHei" panose="020B0503020204020204" pitchFamily="34" charset="-122"/>
              </a:rPr>
              <a:t>Xem</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lại</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các</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nội</a:t>
            </a:r>
            <a:r>
              <a:rPr lang="en-US" altLang="en-US" sz="3200" b="1" dirty="0">
                <a:solidFill>
                  <a:srgbClr val="000099"/>
                </a:solidFill>
                <a:latin typeface="Times New Roman" panose="02020603050405020304" pitchFamily="18" charset="0"/>
                <a:ea typeface="Microsoft YaHei" panose="020B0503020204020204" pitchFamily="34" charset="-122"/>
              </a:rPr>
              <a:t> dung </a:t>
            </a:r>
            <a:r>
              <a:rPr lang="en-US" altLang="en-US" sz="3200" b="1" dirty="0" err="1">
                <a:solidFill>
                  <a:srgbClr val="000099"/>
                </a:solidFill>
                <a:latin typeface="Times New Roman" panose="02020603050405020304" pitchFamily="18" charset="0"/>
                <a:ea typeface="Microsoft YaHei" panose="020B0503020204020204" pitchFamily="34" charset="-122"/>
              </a:rPr>
              <a:t>của</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tiết</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học</a:t>
            </a:r>
            <a:r>
              <a:rPr lang="en-US" altLang="en-US" sz="3200" b="1" dirty="0">
                <a:solidFill>
                  <a:srgbClr val="000099"/>
                </a:solidFill>
                <a:latin typeface="Times New Roman" panose="02020603050405020304" pitchFamily="18" charset="0"/>
                <a:ea typeface="Microsoft YaHei" panose="020B0503020204020204" pitchFamily="34" charset="-122"/>
              </a:rPr>
              <a:t> </a:t>
            </a:r>
            <a:r>
              <a:rPr lang="en-US" altLang="en-US" sz="3200" b="1" dirty="0" err="1">
                <a:solidFill>
                  <a:srgbClr val="000099"/>
                </a:solidFill>
                <a:latin typeface="Times New Roman" panose="02020603050405020304" pitchFamily="18" charset="0"/>
                <a:ea typeface="Microsoft YaHei" panose="020B0503020204020204" pitchFamily="34" charset="-122"/>
              </a:rPr>
              <a:t>hôm</a:t>
            </a:r>
            <a:r>
              <a:rPr lang="en-US" altLang="en-US" sz="3200" b="1" dirty="0">
                <a:solidFill>
                  <a:srgbClr val="000099"/>
                </a:solidFill>
                <a:latin typeface="Times New Roman" panose="02020603050405020304" pitchFamily="18" charset="0"/>
                <a:ea typeface="Microsoft YaHei" panose="020B0503020204020204" pitchFamily="34" charset="-122"/>
              </a:rPr>
              <a:t> nay</a:t>
            </a:r>
            <a:endParaRPr kumimoji="0" lang="pt-BR"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8" name="Rectangle 17">
            <a:extLst>
              <a:ext uri="{FF2B5EF4-FFF2-40B4-BE49-F238E27FC236}">
                <a16:creationId xmlns:a16="http://schemas.microsoft.com/office/drawing/2014/main" id="{86FC4107-8A85-43BF-9D4F-0C7823DB5E18}"/>
              </a:ext>
            </a:extLst>
          </p:cNvPr>
          <p:cNvSpPr/>
          <p:nvPr/>
        </p:nvSpPr>
        <p:spPr>
          <a:xfrm>
            <a:off x="1121541" y="2535866"/>
            <a:ext cx="9716000" cy="584775"/>
          </a:xfrm>
          <a:prstGeom prst="rect">
            <a:avLst/>
          </a:prstGeom>
        </p:spPr>
        <p:txBody>
          <a:bodyPr wrap="square">
            <a:spAutoFit/>
          </a:bodyPr>
          <a:lstStyle/>
          <a:p>
            <a:pPr marL="457200" marR="0" lvl="0" indent="-457200" algn="just" defTabSz="914400" rtl="0" eaLnBrk="1" fontAlgn="base" latinLnBrk="0" hangingPunct="1">
              <a:lnSpc>
                <a:spcPct val="100000"/>
              </a:lnSpc>
              <a:spcBef>
                <a:spcPct val="0"/>
              </a:spcBef>
              <a:spcAft>
                <a:spcPct val="0"/>
              </a:spcAft>
              <a:buClrTx/>
              <a:buSzTx/>
              <a:buFont typeface="+mj-lt"/>
              <a:buAutoNum type="arabicPeriod" startAt="2"/>
              <a:tabLst/>
              <a:defRPr/>
            </a:pPr>
            <a:r>
              <a:rPr kumimoji="0" lang="en-US" altLang="en-US" sz="3200" b="1" i="0" u="none" strike="noStrike" kern="1200" cap="none" spc="0" normalizeH="0" baseline="0" noProof="0" dirty="0" err="1">
                <a:ln>
                  <a:noFill/>
                </a:ln>
                <a:solidFill>
                  <a:srgbClr val="000099"/>
                </a:solidFill>
                <a:effectLst/>
                <a:uLnTx/>
                <a:uFillTx/>
                <a:latin typeface="Times New Roman" panose="02020603050405020304" pitchFamily="18"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000099"/>
                </a:solidFill>
                <a:effectLst/>
                <a:uLnTx/>
                <a:uFillTx/>
                <a:latin typeface="Times New Roman" panose="02020603050405020304" pitchFamily="18" charset="0"/>
                <a:ea typeface="Microsoft YaHei" panose="020B0503020204020204" pitchFamily="34" charset="-122"/>
                <a:cs typeface="+mn-cs"/>
              </a:rPr>
              <a:t>bài</a:t>
            </a:r>
            <a:r>
              <a:rPr kumimoji="0" lang="en-US"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000099"/>
                </a:solidFill>
                <a:effectLst/>
                <a:uLnTx/>
                <a:uFillTx/>
                <a:latin typeface="Times New Roman" panose="02020603050405020304" pitchFamily="18" charset="0"/>
                <a:ea typeface="Microsoft YaHei" panose="020B0503020204020204" pitchFamily="34" charset="-122"/>
                <a:cs typeface="+mn-cs"/>
              </a:rPr>
              <a:t>tập</a:t>
            </a:r>
            <a:r>
              <a:rPr kumimoji="0" lang="en-US"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rPr>
              <a:t> 1, 2, 3, 4, 5, 6 SGK </a:t>
            </a:r>
            <a:r>
              <a:rPr kumimoji="0" lang="en-US" altLang="en-US" sz="3200" b="1" i="0" u="none" strike="noStrike" kern="1200" cap="none" spc="0" normalizeH="0" baseline="0" noProof="0" dirty="0" err="1">
                <a:ln>
                  <a:noFill/>
                </a:ln>
                <a:solidFill>
                  <a:srgbClr val="000099"/>
                </a:solidFill>
                <a:effectLst/>
                <a:uLnTx/>
                <a:uFillTx/>
                <a:latin typeface="Times New Roman" panose="02020603050405020304" pitchFamily="18" charset="0"/>
                <a:ea typeface="Microsoft YaHei" panose="020B0503020204020204" pitchFamily="34" charset="-122"/>
                <a:cs typeface="+mn-cs"/>
              </a:rPr>
              <a:t>trang</a:t>
            </a:r>
            <a:r>
              <a:rPr kumimoji="0" lang="en-US"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rPr>
              <a:t> </a:t>
            </a:r>
            <a:r>
              <a:rPr lang="en-US" altLang="en-US" sz="3200" b="1" dirty="0">
                <a:solidFill>
                  <a:srgbClr val="000099"/>
                </a:solidFill>
                <a:latin typeface="Times New Roman" panose="02020603050405020304" pitchFamily="18" charset="0"/>
                <a:ea typeface="Microsoft YaHei" panose="020B0503020204020204" pitchFamily="34" charset="-122"/>
              </a:rPr>
              <a:t>38, 39</a:t>
            </a:r>
            <a:r>
              <a:rPr kumimoji="0" lang="en-US"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rPr>
              <a:t>.</a:t>
            </a:r>
            <a:endParaRPr kumimoji="0" lang="vi-VN" alt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icrosoft YaHei" panose="020B0503020204020204" pitchFamily="34" charset="-122"/>
              <a:cs typeface="+mn-cs"/>
            </a:endParaRPr>
          </a:p>
        </p:txBody>
      </p:sp>
    </p:spTree>
    <p:extLst>
      <p:ext uri="{BB962C8B-B14F-4D97-AF65-F5344CB8AC3E}">
        <p14:creationId xmlns:p14="http://schemas.microsoft.com/office/powerpoint/2010/main" val="1342638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09600"/>
          </a:xfrm>
          <a:prstGeom prst="rect">
            <a:avLst/>
          </a:prstGeom>
          <a:solidFill>
            <a:schemeClr val="accent2"/>
          </a:solidFill>
          <a:ln>
            <a:solidFill>
              <a:srgbClr val="E8734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8484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Google Shape;1857;p47">
            <a:extLst>
              <a:ext uri="{FF2B5EF4-FFF2-40B4-BE49-F238E27FC236}">
                <a16:creationId xmlns:a16="http://schemas.microsoft.com/office/drawing/2014/main" id="{22280B01-1741-B465-2D3F-7578CB7F88D2}"/>
              </a:ext>
            </a:extLst>
          </p:cNvPr>
          <p:cNvSpPr txBox="1">
            <a:spLocks/>
          </p:cNvSpPr>
          <p:nvPr/>
        </p:nvSpPr>
        <p:spPr>
          <a:xfrm>
            <a:off x="2082800" y="2311400"/>
            <a:ext cx="8051732" cy="945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Caveat Brush"/>
              <a:buNone/>
              <a:defRPr sz="5000" b="1" i="0" u="none" strike="noStrike" cap="none">
                <a:solidFill>
                  <a:schemeClr val="lt1"/>
                </a:solidFill>
                <a:latin typeface="Caveat Brush"/>
                <a:ea typeface="Caveat Brush"/>
                <a:cs typeface="Caveat Brush"/>
                <a:sym typeface="Caveat Brush"/>
              </a:defRPr>
            </a:lvl1pPr>
            <a:lvl2pPr marR="0" lvl="1"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2pPr>
            <a:lvl3pPr marR="0" lvl="2"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3pPr>
            <a:lvl4pPr marR="0" lvl="3"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4pPr>
            <a:lvl5pPr marR="0" lvl="4"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5pPr>
            <a:lvl6pPr marR="0" lvl="5"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6pPr>
            <a:lvl7pPr marR="0" lvl="6"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7pPr>
            <a:lvl8pPr marR="0" lvl="7"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8pPr>
            <a:lvl9pPr marR="0" lvl="8" algn="ctr" rtl="0">
              <a:lnSpc>
                <a:spcPct val="100000"/>
              </a:lnSpc>
              <a:spcBef>
                <a:spcPts val="0"/>
              </a:spcBef>
              <a:spcAft>
                <a:spcPts val="0"/>
              </a:spcAft>
              <a:buClr>
                <a:schemeClr val="lt1"/>
              </a:buClr>
              <a:buSzPts val="3600"/>
              <a:buFont typeface="Caveat Brush"/>
              <a:buNone/>
              <a:defRPr sz="3600" b="0" i="0" u="none" strike="noStrike" cap="none">
                <a:solidFill>
                  <a:schemeClr val="lt1"/>
                </a:solidFill>
                <a:latin typeface="Caveat Brush"/>
                <a:ea typeface="Caveat Brush"/>
                <a:cs typeface="Caveat Brush"/>
                <a:sym typeface="Caveat Brush"/>
              </a:defRPr>
            </a:lvl9pPr>
          </a:lstStyle>
          <a:p>
            <a:pPr algn="ctr" defTabSz="914446">
              <a:buClr>
                <a:prstClr val="white"/>
              </a:buClr>
            </a:pPr>
            <a:r>
              <a:rPr lang="en-US" sz="4800" kern="0" dirty="0">
                <a:solidFill>
                  <a:srgbClr val="B54A24"/>
                </a:solidFill>
                <a:latin typeface="UTM Avo" panose="02040603050506020204" pitchFamily="18" charset="0"/>
              </a:rPr>
              <a:t>I. PHÉP THỬ NGẪU NHIÊN VÀ KHÔNG GIAN MẪU</a:t>
            </a:r>
            <a:endParaRPr lang="vi-VN" sz="4800" kern="0" dirty="0">
              <a:solidFill>
                <a:srgbClr val="B54A24"/>
              </a:solidFill>
              <a:latin typeface="UTM Avo" panose="02040603050506020204" pitchFamily="18" charset="0"/>
            </a:endParaRPr>
          </a:p>
        </p:txBody>
      </p:sp>
      <p:pic>
        <p:nvPicPr>
          <p:cNvPr id="2" name="Picture 4">
            <a:extLst>
              <a:ext uri="{FF2B5EF4-FFF2-40B4-BE49-F238E27FC236}">
                <a16:creationId xmlns:a16="http://schemas.microsoft.com/office/drawing/2014/main" id="{53360752-BAAA-5982-2A04-B6C8593ABD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7200" y="3835400"/>
            <a:ext cx="3413539" cy="2817721"/>
          </a:xfrm>
          <a:prstGeom prst="rect">
            <a:avLst/>
          </a:prstGeom>
        </p:spPr>
      </p:pic>
      <p:sp>
        <p:nvSpPr>
          <p:cNvPr id="4" name="Rectangle 3"/>
          <p:cNvSpPr/>
          <p:nvPr/>
        </p:nvSpPr>
        <p:spPr>
          <a:xfrm>
            <a:off x="0" y="0"/>
            <a:ext cx="12192000" cy="6096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7720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304634" y="973755"/>
            <a:ext cx="6590378" cy="586168"/>
            <a:chOff x="1611219" y="2044475"/>
            <a:chExt cx="9885566" cy="879252"/>
          </a:xfrm>
        </p:grpSpPr>
        <p:sp>
          <p:nvSpPr>
            <p:cNvPr id="12" name="Rectangle 11"/>
            <p:cNvSpPr/>
            <p:nvPr/>
          </p:nvSpPr>
          <p:spPr>
            <a:xfrm>
              <a:off x="2977146" y="2169578"/>
              <a:ext cx="8519639" cy="754149"/>
            </a:xfrm>
            <a:prstGeom prst="rect">
              <a:avLst/>
            </a:prstGeom>
          </p:spPr>
          <p:txBody>
            <a:bodyPr wrap="none">
              <a:spAutoFit/>
            </a:bodyPr>
            <a:lstStyle/>
            <a:p>
              <a:r>
                <a:rPr lang="en-US" sz="2667" i="1" dirty="0" err="1">
                  <a:latin typeface="UTM Avo" panose="02040603050506020204" pitchFamily="18" charset="0"/>
                  <a:cs typeface="Arial" panose="020B0604020202020204" pitchFamily="34" charset="0"/>
                </a:rPr>
                <a:t>Thảo</a:t>
              </a:r>
              <a:r>
                <a:rPr lang="en-US" sz="2667" i="1" dirty="0">
                  <a:latin typeface="UTM Avo" panose="02040603050506020204" pitchFamily="18" charset="0"/>
                  <a:cs typeface="Arial" panose="020B0604020202020204" pitchFamily="34" charset="0"/>
                </a:rPr>
                <a:t> </a:t>
              </a:r>
              <a:r>
                <a:rPr lang="en-US" sz="2667" i="1" dirty="0" err="1">
                  <a:latin typeface="UTM Avo" panose="02040603050506020204" pitchFamily="18" charset="0"/>
                  <a:cs typeface="Arial" panose="020B0604020202020204" pitchFamily="34" charset="0"/>
                </a:rPr>
                <a:t>luận</a:t>
              </a:r>
              <a:r>
                <a:rPr lang="en-US" sz="2667" i="1" dirty="0">
                  <a:latin typeface="UTM Avo" panose="02040603050506020204" pitchFamily="18" charset="0"/>
                  <a:cs typeface="Arial" panose="020B0604020202020204" pitchFamily="34" charset="0"/>
                </a:rPr>
                <a:t> </a:t>
              </a:r>
              <a:r>
                <a:rPr lang="en-US" sz="2667" i="1" dirty="0" err="1">
                  <a:latin typeface="UTM Avo" panose="02040603050506020204" pitchFamily="18" charset="0"/>
                  <a:cs typeface="Arial" panose="020B0604020202020204" pitchFamily="34" charset="0"/>
                </a:rPr>
                <a:t>nhóm</a:t>
              </a:r>
              <a:r>
                <a:rPr lang="en-US" sz="2667" i="1" dirty="0">
                  <a:latin typeface="UTM Avo" panose="02040603050506020204" pitchFamily="18" charset="0"/>
                  <a:cs typeface="Arial" panose="020B0604020202020204" pitchFamily="34" charset="0"/>
                </a:rPr>
                <a:t> </a:t>
              </a:r>
              <a:r>
                <a:rPr lang="en-US" sz="2667" i="1" dirty="0" err="1">
                  <a:latin typeface="UTM Avo" panose="02040603050506020204" pitchFamily="18" charset="0"/>
                  <a:cs typeface="Arial" panose="020B0604020202020204" pitchFamily="34" charset="0"/>
                </a:rPr>
                <a:t>hoàn</a:t>
              </a:r>
              <a:r>
                <a:rPr lang="en-US" sz="2667" i="1" dirty="0">
                  <a:latin typeface="UTM Avo" panose="02040603050506020204" pitchFamily="18" charset="0"/>
                  <a:cs typeface="Arial" panose="020B0604020202020204" pitchFamily="34" charset="0"/>
                </a:rPr>
                <a:t> </a:t>
              </a:r>
              <a:r>
                <a:rPr lang="en-US" sz="2667" i="1" dirty="0" err="1">
                  <a:latin typeface="UTM Avo" panose="02040603050506020204" pitchFamily="18" charset="0"/>
                  <a:cs typeface="Arial" panose="020B0604020202020204" pitchFamily="34" charset="0"/>
                </a:rPr>
                <a:t>thành</a:t>
              </a:r>
              <a:r>
                <a:rPr lang="en-US" sz="2667" i="1" dirty="0">
                  <a:latin typeface="UTM Avo" panose="02040603050506020204" pitchFamily="18" charset="0"/>
                  <a:cs typeface="Arial" panose="020B0604020202020204" pitchFamily="34" charset="0"/>
                </a:rPr>
                <a:t> HĐ1</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304800" y="1570286"/>
            <a:ext cx="11658600" cy="586635"/>
          </a:xfrm>
          <a:prstGeom prst="rect">
            <a:avLst/>
          </a:prstGeom>
          <a:noFill/>
        </p:spPr>
        <p:txBody>
          <a:bodyPr wrap="square" rtlCol="0">
            <a:spAutoFit/>
          </a:bodyPr>
          <a:lstStyle/>
          <a:p>
            <a:pPr>
              <a:lnSpc>
                <a:spcPct val="150000"/>
              </a:lnSpc>
            </a:pP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Hãy</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hành</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Tung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một</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xu</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một</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lần</a:t>
            </a:r>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2472249" y="3124201"/>
            <a:ext cx="9033951" cy="2410916"/>
          </a:xfrm>
          <a:prstGeom prst="rect">
            <a:avLst/>
          </a:prstGeom>
        </p:spPr>
        <p:txBody>
          <a:bodyPr wrap="square">
            <a:spAutoFit/>
          </a:bodyPr>
          <a:lstStyle/>
          <a:p>
            <a:pPr marL="20321" marR="20321" algn="ctr">
              <a:lnSpc>
                <a:spcPct val="150000"/>
              </a:lnSpc>
              <a:spcAft>
                <a:spcPts val="800"/>
              </a:spcAft>
            </a:pPr>
            <a:r>
              <a:rPr lang="en-US" sz="2400" i="1" dirty="0" err="1">
                <a:solidFill>
                  <a:srgbClr val="0070C0"/>
                </a:solidFill>
                <a:latin typeface="UTM Avo" panose="02040603050506020204" pitchFamily="18" charset="0"/>
                <a:ea typeface="Times New Roman" panose="02020603050405020304" pitchFamily="18" charset="0"/>
              </a:rPr>
              <a:t>Nhận</a:t>
            </a:r>
            <a:r>
              <a:rPr lang="en-US" sz="2400" i="1" dirty="0">
                <a:solidFill>
                  <a:srgbClr val="0070C0"/>
                </a:solidFill>
                <a:latin typeface="UTM Avo" panose="02040603050506020204" pitchFamily="18" charset="0"/>
                <a:ea typeface="Times New Roman" panose="02020603050405020304" pitchFamily="18" charset="0"/>
              </a:rPr>
              <a:t> </a:t>
            </a:r>
            <a:r>
              <a:rPr lang="en-US" sz="2400" i="1" dirty="0" err="1">
                <a:solidFill>
                  <a:srgbClr val="0070C0"/>
                </a:solidFill>
                <a:latin typeface="UTM Avo" panose="02040603050506020204" pitchFamily="18" charset="0"/>
                <a:ea typeface="Times New Roman" panose="02020603050405020304" pitchFamily="18" charset="0"/>
              </a:rPr>
              <a:t>xét</a:t>
            </a:r>
            <a:r>
              <a:rPr lang="en-US" sz="2400" i="1" dirty="0">
                <a:solidFill>
                  <a:srgbClr val="0070C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Hành</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động</a:t>
            </a:r>
            <a:r>
              <a:rPr lang="en-US" sz="2400" dirty="0">
                <a:solidFill>
                  <a:srgbClr val="000000"/>
                </a:solidFill>
                <a:latin typeface="UTM Avo" panose="02040603050506020204" pitchFamily="18" charset="0"/>
                <a:ea typeface="Times New Roman" panose="02020603050405020304" pitchFamily="18" charset="0"/>
              </a:rPr>
              <a:t> “Tung </a:t>
            </a:r>
            <a:r>
              <a:rPr lang="en-US" sz="2400" dirty="0" err="1">
                <a:solidFill>
                  <a:srgbClr val="000000"/>
                </a:solidFill>
                <a:latin typeface="UTM Avo" panose="02040603050506020204" pitchFamily="18" charset="0"/>
                <a:ea typeface="Times New Roman" panose="02020603050405020304" pitchFamily="18" charset="0"/>
              </a:rPr>
              <a:t>một</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đồng</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xu</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một</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lần</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trong</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xác</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suất</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gọi</a:t>
            </a:r>
            <a:r>
              <a:rPr lang="en-US" sz="2400" dirty="0">
                <a:solidFill>
                  <a:srgbClr val="000000"/>
                </a:solidFill>
                <a:latin typeface="UTM Avo" panose="02040603050506020204" pitchFamily="18" charset="0"/>
                <a:ea typeface="Times New Roman" panose="02020603050405020304" pitchFamily="18" charset="0"/>
              </a:rPr>
              <a:t> </a:t>
            </a:r>
            <a:r>
              <a:rPr lang="en-US" sz="2400" dirty="0" err="1">
                <a:solidFill>
                  <a:srgbClr val="000000"/>
                </a:solidFill>
                <a:latin typeface="UTM Avo" panose="02040603050506020204" pitchFamily="18" charset="0"/>
                <a:ea typeface="Times New Roman" panose="02020603050405020304" pitchFamily="18" charset="0"/>
              </a:rPr>
              <a:t>là</a:t>
            </a:r>
            <a:r>
              <a:rPr lang="en-US" sz="2400" dirty="0">
                <a:solidFill>
                  <a:srgbClr val="000000"/>
                </a:solidFill>
                <a:latin typeface="UTM Avo" panose="02040603050506020204" pitchFamily="18" charset="0"/>
                <a:ea typeface="Times New Roman" panose="02020603050405020304" pitchFamily="18" charset="0"/>
              </a:rPr>
              <a:t> </a:t>
            </a:r>
            <a:r>
              <a:rPr lang="en-US" sz="2400" i="1" dirty="0" err="1">
                <a:solidFill>
                  <a:srgbClr val="000000"/>
                </a:solidFill>
                <a:latin typeface="UTM Avo" panose="02040603050506020204" pitchFamily="18" charset="0"/>
                <a:ea typeface="Times New Roman" panose="02020603050405020304" pitchFamily="18" charset="0"/>
              </a:rPr>
              <a:t>phép</a:t>
            </a:r>
            <a:r>
              <a:rPr lang="en-US" sz="2400" i="1" dirty="0">
                <a:solidFill>
                  <a:srgbClr val="000000"/>
                </a:solidFill>
                <a:latin typeface="UTM Avo" panose="02040603050506020204" pitchFamily="18" charset="0"/>
                <a:ea typeface="Times New Roman" panose="02020603050405020304" pitchFamily="18" charset="0"/>
              </a:rPr>
              <a:t> </a:t>
            </a:r>
            <a:r>
              <a:rPr lang="en-US" sz="2400" i="1" dirty="0" err="1">
                <a:solidFill>
                  <a:srgbClr val="000000"/>
                </a:solidFill>
                <a:latin typeface="UTM Avo" panose="02040603050506020204" pitchFamily="18" charset="0"/>
                <a:ea typeface="Times New Roman" panose="02020603050405020304" pitchFamily="18" charset="0"/>
              </a:rPr>
              <a:t>thử</a:t>
            </a:r>
            <a:r>
              <a:rPr lang="en-US" sz="2400" i="1" dirty="0">
                <a:solidFill>
                  <a:srgbClr val="000000"/>
                </a:solidFill>
                <a:latin typeface="UTM Avo" panose="02040603050506020204" pitchFamily="18" charset="0"/>
                <a:ea typeface="Times New Roman" panose="02020603050405020304" pitchFamily="18" charset="0"/>
              </a:rPr>
              <a:t>.</a:t>
            </a:r>
            <a:endParaRPr lang="en-US" sz="2400" i="1" dirty="0">
              <a:latin typeface="Times New Roman" panose="02020603050405020304" pitchFamily="18" charset="0"/>
              <a:ea typeface="Times New Roman" panose="02020603050405020304" pitchFamily="18" charset="0"/>
            </a:endParaRPr>
          </a:p>
          <a:p>
            <a:pPr marL="20321" marR="20321" algn="ctr">
              <a:lnSpc>
                <a:spcPct val="150000"/>
              </a:lnSpc>
              <a:spcAft>
                <a:spcPts val="800"/>
              </a:spcAft>
            </a:pPr>
            <a:r>
              <a:rPr lang="en-US" sz="2400" i="1" dirty="0" err="1">
                <a:solidFill>
                  <a:srgbClr val="000000"/>
                </a:solidFill>
                <a:latin typeface="Times New Roman" panose="02020603050405020304" pitchFamily="18" charset="0"/>
                <a:ea typeface="Times New Roman" panose="02020603050405020304" pitchFamily="18" charset="0"/>
              </a:rPr>
              <a:t>Chẳng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ngẫu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hộp</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phép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thử</a:t>
            </a:r>
            <a:endParaRPr lang="en-US" sz="2400" i="1" dirty="0">
              <a:solidFill>
                <a:srgbClr val="000000"/>
              </a:solidFill>
              <a:latin typeface="UTM Avo" panose="0204060305050602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C5437724-D644-4FAB-177C-22CBC71DAC76}"/>
              </a:ext>
            </a:extLst>
          </p:cNvPr>
          <p:cNvSpPr txBox="1"/>
          <p:nvPr/>
        </p:nvSpPr>
        <p:spPr>
          <a:xfrm>
            <a:off x="7467600" y="2718849"/>
            <a:ext cx="1001336" cy="461665"/>
          </a:xfrm>
          <a:prstGeom prst="rect">
            <a:avLst/>
          </a:prstGeom>
          <a:noFill/>
        </p:spPr>
        <p:txBody>
          <a:bodyPr wrap="square" rtlCol="0">
            <a:spAutoFit/>
          </a:bodyPr>
          <a:lstStyle/>
          <a:p>
            <a:r>
              <a:rPr lang="en-US" sz="2400" b="1" u="sng" dirty="0" err="1">
                <a:latin typeface="UTM Avo" panose="02040603050506020204" pitchFamily="18" charset="0"/>
                <a:cs typeface="Arial" panose="020B0604020202020204" pitchFamily="34" charset="0"/>
              </a:rPr>
              <a:t>Giải</a:t>
            </a:r>
            <a:endParaRPr lang="en-US" sz="2400" b="1" u="sng" dirty="0">
              <a:latin typeface="UTM Avo" panose="02040603050506020204" pitchFamily="18" charset="0"/>
              <a:cs typeface="Arial" panose="020B0604020202020204" pitchFamily="34" charset="0"/>
            </a:endParaRPr>
          </a:p>
        </p:txBody>
      </p:sp>
      <p:sp>
        <p:nvSpPr>
          <p:cNvPr id="3" name="Hình chữ nhật: Góc Tròn 16">
            <a:extLst>
              <a:ext uri="{FF2B5EF4-FFF2-40B4-BE49-F238E27FC236}">
                <a16:creationId xmlns:a16="http://schemas.microsoft.com/office/drawing/2014/main" id="{F3EA9BC4-AA48-93FB-607E-272832110264}"/>
              </a:ext>
            </a:extLst>
          </p:cNvPr>
          <p:cNvSpPr/>
          <p:nvPr/>
        </p:nvSpPr>
        <p:spPr>
          <a:xfrm>
            <a:off x="508000" y="1758011"/>
            <a:ext cx="936742" cy="442059"/>
          </a:xfrm>
          <a:prstGeom prst="round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en-US" sz="2400" b="1" dirty="0">
                <a:solidFill>
                  <a:schemeClr val="tx1"/>
                </a:solidFill>
                <a:latin typeface="UTM Avo" panose="02040603050506020204" pitchFamily="18" charset="0"/>
                <a:cs typeface="Arial" panose="020B0604020202020204" pitchFamily="34" charset="0"/>
              </a:rPr>
              <a:t>HĐ1</a:t>
            </a:r>
          </a:p>
        </p:txBody>
      </p:sp>
      <p:pic>
        <p:nvPicPr>
          <p:cNvPr id="1026" name="Picture 2" descr="Tung Đồng Xu, Đồng Tiền, Tay, Lậ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235" y="2492615"/>
            <a:ext cx="2055014" cy="3211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a:spLocks noChangeArrowheads="1"/>
              </p:cNvSpPr>
              <p:nvPr/>
            </p:nvSpPr>
            <p:spPr bwMode="auto">
              <a:xfrm>
                <a:off x="1566979" y="1828195"/>
                <a:ext cx="10167820"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UTM Avo" panose="02040603050506020204"/>
                  </a:rPr>
                  <a:t>b) </a:t>
                </a:r>
                <a:r>
                  <a:rPr kumimoji="0" lang="en-US" altLang="en-US" sz="2400" b="0" i="0" u="none" strike="noStrike" cap="none" normalizeH="0" baseline="0" dirty="0" err="1">
                    <a:ln>
                      <a:noFill/>
                    </a:ln>
                    <a:solidFill>
                      <a:srgbClr val="333333"/>
                    </a:solidFill>
                    <a:effectLst/>
                    <a:latin typeface="UTM Avo" panose="02040603050506020204"/>
                  </a:rPr>
                  <a:t>Xét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phép</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thử</a:t>
                </a:r>
                <a:r>
                  <a:rPr kumimoji="0" lang="en-US" altLang="en-US" sz="2400" b="0" i="0" u="none" strike="noStrike" cap="none" normalizeH="0" baseline="0" dirty="0">
                    <a:ln>
                      <a:noFill/>
                    </a:ln>
                    <a:solidFill>
                      <a:srgbClr val="333333"/>
                    </a:solidFill>
                    <a:effectLst/>
                    <a:latin typeface="UTM Avo" panose="02040603050506020204"/>
                  </a:rPr>
                  <a:t> “Tung </a:t>
                </a:r>
                <a:r>
                  <a:rPr kumimoji="0" lang="en-US" altLang="en-US" sz="2400" b="0" i="0" u="none" strike="noStrike" cap="none" normalizeH="0" baseline="0" dirty="0" err="1">
                    <a:ln>
                      <a:noFill/>
                    </a:ln>
                    <a:solidFill>
                      <a:srgbClr val="333333"/>
                    </a:solidFill>
                    <a:effectLst/>
                    <a:latin typeface="UTM Avo" panose="02040603050506020204"/>
                  </a:rPr>
                  <a:t>một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đồng</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xu</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một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lần</a:t>
                </a:r>
                <a:r>
                  <a:rPr kumimoji="0" lang="en-US" altLang="en-US" sz="2400" b="0" i="0" u="none" strike="noStrike" cap="none" normalizeH="0" baseline="0" dirty="0">
                    <a:ln>
                      <a:noFill/>
                    </a:ln>
                    <a:solidFill>
                      <a:srgbClr val="333333"/>
                    </a:solidFill>
                    <a:effectLst/>
                    <a:latin typeface="UTM Avo" panose="02040603050506020204"/>
                  </a:rPr>
                  <a:t>”.</a:t>
                </a:r>
                <a:endParaRPr kumimoji="0" lang="en-US" altLang="en-US" sz="2400" b="0" i="0" u="none" strike="noStrike" cap="none" normalizeH="0" baseline="0" dirty="0">
                  <a:ln>
                    <a:noFill/>
                  </a:ln>
                  <a:solidFill>
                    <a:schemeClr val="tx1"/>
                  </a:solidFill>
                  <a:effectLst/>
                  <a:latin typeface="UTM Avo" panose="02040603050506020204"/>
                </a:endParaRPr>
              </a:p>
              <a:p>
                <a:pPr lvl="0" defTabSz="914400"/>
                <a:r>
                  <a:rPr kumimoji="0" lang="en-US" altLang="en-US" sz="2400" b="0" i="0" u="none" strike="noStrike" cap="none" normalizeH="0" baseline="0" dirty="0" err="1">
                    <a:ln>
                      <a:noFill/>
                    </a:ln>
                    <a:solidFill>
                      <a:srgbClr val="333333"/>
                    </a:solidFill>
                    <a:effectLst/>
                    <a:latin typeface="UTM Avo" panose="02040603050506020204"/>
                  </a:rPr>
                  <a:t>Viết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tập</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hợp</a:t>
                </a:r>
                <a:r>
                  <a:rPr kumimoji="0" lang="en-US" altLang="en-US" sz="2400" b="0" i="0" u="none" strike="noStrike" cap="none" normalizeH="0" baseline="0" dirty="0">
                    <a:ln>
                      <a:noFill/>
                    </a:ln>
                    <a:solidFill>
                      <a:srgbClr val="333333"/>
                    </a:solidFill>
                    <a:effectLst/>
                    <a:latin typeface="UTM Avo" panose="02040603050506020204"/>
                  </a:rPr>
                  <a:t>  </a:t>
                </a:r>
                <a14:m>
                  <m:oMath xmlns:m="http://schemas.openxmlformats.org/officeDocument/2006/math">
                    <m:r>
                      <m:rPr>
                        <m:sty m:val="p"/>
                      </m:rPr>
                      <a:rPr kumimoji="0" lang="el-GR" altLang="en-US" sz="2400" b="0" i="1" u="none" strike="noStrike" cap="none" normalizeH="0" baseline="0" smtClean="0">
                        <a:ln>
                          <a:noFill/>
                        </a:ln>
                        <a:solidFill>
                          <a:srgbClr val="333333"/>
                        </a:solidFill>
                        <a:effectLst/>
                        <a:latin typeface="Cambria Math" panose="02040503050406030204" pitchFamily="18" charset="0"/>
                        <a:ea typeface="Cambria Math" panose="02040503050406030204" pitchFamily="18" charset="0"/>
                      </a:rPr>
                      <m:t>Ω</m:t>
                    </m:r>
                  </m:oMath>
                </a14:m>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đọc</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là</a:t>
                </a:r>
                <a:r>
                  <a:rPr kumimoji="0" lang="en-US" altLang="en-US" sz="2400" b="0" i="0" u="none" strike="noStrike" cap="none" normalizeH="0" baseline="0" dirty="0">
                    <a:ln>
                      <a:noFill/>
                    </a:ln>
                    <a:solidFill>
                      <a:srgbClr val="333333"/>
                    </a:solidFill>
                    <a:effectLst/>
                    <a:latin typeface="UTM Avo" panose="02040603050506020204"/>
                  </a:rPr>
                  <a:t> ô-</a:t>
                </a:r>
                <a:r>
                  <a:rPr kumimoji="0" lang="en-US" altLang="en-US" sz="2400" b="0" i="0" u="none" strike="noStrike" cap="none" normalizeH="0" baseline="0" dirty="0" err="1">
                    <a:ln>
                      <a:noFill/>
                    </a:ln>
                    <a:solidFill>
                      <a:srgbClr val="333333"/>
                    </a:solidFill>
                    <a:effectLst/>
                    <a:latin typeface="UTM Avo" panose="02040603050506020204"/>
                  </a:rPr>
                  <a:t>mê</a:t>
                </a:r>
                <a:r>
                  <a:rPr kumimoji="0" lang="en-US" altLang="en-US" sz="2400" b="0" i="0" u="none" strike="noStrike" cap="none" normalizeH="0" baseline="0" dirty="0">
                    <a:ln>
                      <a:noFill/>
                    </a:ln>
                    <a:solidFill>
                      <a:srgbClr val="333333"/>
                    </a:solidFill>
                    <a:effectLst/>
                    <a:latin typeface="UTM Avo" panose="02040603050506020204"/>
                  </a:rPr>
                  <a:t>-</a:t>
                </a:r>
                <a:r>
                  <a:rPr kumimoji="0" lang="en-US" altLang="en-US" sz="2400" b="0" i="0" u="none" strike="noStrike" cap="none" normalizeH="0" baseline="0" dirty="0" err="1">
                    <a:ln>
                      <a:noFill/>
                    </a:ln>
                    <a:solidFill>
                      <a:srgbClr val="333333"/>
                    </a:solidFill>
                    <a:effectLst/>
                    <a:latin typeface="UTM Avo" panose="02040603050506020204"/>
                  </a:rPr>
                  <a:t>ga</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gồm</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các</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kết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quả</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có</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thể</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xảy</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ra</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đối</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với</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mặt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xuất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hiện</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của</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đồng</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xu</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Tập</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hợp</a:t>
                </a:r>
                <a:r>
                  <a:rPr kumimoji="0" lang="en-US" altLang="en-US" sz="2400" b="0" i="0" u="none" strike="noStrike" cap="none" normalizeH="0" baseline="0" dirty="0">
                    <a:ln>
                      <a:noFill/>
                    </a:ln>
                    <a:solidFill>
                      <a:srgbClr val="333333"/>
                    </a:solidFill>
                    <a:effectLst/>
                    <a:latin typeface="UTM Avo" panose="02040603050506020204"/>
                  </a:rPr>
                  <a:t>  </a:t>
                </a:r>
                <a14:m>
                  <m:oMath xmlns:m="http://schemas.openxmlformats.org/officeDocument/2006/math">
                    <m:r>
                      <m:rPr>
                        <m:sty m:val="p"/>
                      </m:rPr>
                      <a:rPr lang="el-GR" altLang="en-US" sz="2400" i="1">
                        <a:solidFill>
                          <a:srgbClr val="333333"/>
                        </a:solidFill>
                        <a:latin typeface="Cambria Math" panose="02040503050406030204" pitchFamily="18" charset="0"/>
                        <a:ea typeface="Cambria Math" panose="02040503050406030204" pitchFamily="18" charset="0"/>
                      </a:rPr>
                      <m:t>Ω</m:t>
                    </m:r>
                  </m:oMath>
                </a14:m>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có</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bao</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nhiêu</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phần</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tử</a:t>
                </a:r>
                <a:r>
                  <a:rPr kumimoji="0" lang="en-US" altLang="en-US" sz="2400" b="0" i="0" u="none" strike="noStrike" cap="none" normalizeH="0" baseline="0" dirty="0">
                    <a:ln>
                      <a:noFill/>
                    </a:ln>
                    <a:solidFill>
                      <a:srgbClr val="333333"/>
                    </a:solidFill>
                    <a:effectLst/>
                    <a:latin typeface="UTM Avo" panose="02040603050506020204"/>
                  </a:rPr>
                  <a:t>?</a:t>
                </a:r>
              </a:p>
            </p:txBody>
          </p:sp>
        </mc:Choice>
        <mc:Fallback xmlns="">
          <p:sp>
            <p:nvSpPr>
              <p:cNvPr id="4" name="Rectangle 3"/>
              <p:cNvSpPr>
                <a:spLocks noRot="1" noChangeAspect="1" noMove="1" noResize="1" noEditPoints="1" noAdjustHandles="1" noChangeArrowheads="1" noChangeShapeType="1" noTextEdit="1"/>
              </p:cNvSpPr>
              <p:nvPr/>
            </p:nvSpPr>
            <p:spPr bwMode="auto">
              <a:xfrm>
                <a:off x="1566979" y="1828195"/>
                <a:ext cx="10167820" cy="1200329"/>
              </a:xfrm>
              <a:prstGeom prst="rect">
                <a:avLst/>
              </a:prstGeom>
              <a:blipFill>
                <a:blip r:embed="rId5"/>
                <a:stretch>
                  <a:fillRect l="-899" t="-3553" b="-111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C5437724-D644-4FAB-177C-22CBC71DAC76}"/>
              </a:ext>
            </a:extLst>
          </p:cNvPr>
          <p:cNvSpPr txBox="1"/>
          <p:nvPr/>
        </p:nvSpPr>
        <p:spPr>
          <a:xfrm>
            <a:off x="7554464" y="3055600"/>
            <a:ext cx="1001336" cy="461665"/>
          </a:xfrm>
          <a:prstGeom prst="rect">
            <a:avLst/>
          </a:prstGeom>
          <a:noFill/>
        </p:spPr>
        <p:txBody>
          <a:bodyPr wrap="square" rtlCol="0">
            <a:spAutoFit/>
          </a:bodyPr>
          <a:lstStyle/>
          <a:p>
            <a:r>
              <a:rPr lang="en-US" sz="2400" b="1" u="sng" dirty="0" err="1">
                <a:latin typeface="UTM Avo" panose="02040603050506020204" pitchFamily="18" charset="0"/>
                <a:cs typeface="Arial" panose="020B0604020202020204" pitchFamily="34" charset="0"/>
              </a:rPr>
              <a:t>Giải</a:t>
            </a:r>
            <a:endParaRPr lang="en-US" sz="2400" b="1" u="sng"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6"/>
              <p:cNvSpPr>
                <a:spLocks noChangeArrowheads="1"/>
              </p:cNvSpPr>
              <p:nvPr/>
            </p:nvSpPr>
            <p:spPr bwMode="auto">
              <a:xfrm>
                <a:off x="4538407" y="3801087"/>
                <a:ext cx="5858386"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Các</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kết</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quả</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có</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thể</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có</a:t>
                </a:r>
                <a:r>
                  <a:rPr kumimoji="0" lang="en-US" altLang="en-US" sz="2400" b="0" i="0" u="none" strike="noStrike" cap="none" normalizeH="0" baseline="0" dirty="0">
                    <a:ln>
                      <a:noFill/>
                    </a:ln>
                    <a:solidFill>
                      <a:srgbClr val="333333"/>
                    </a:solidFill>
                    <a:effectLst/>
                    <a:latin typeface="UTM Avo" panose="02040603050506020204"/>
                  </a:rPr>
                  <a:t>: </a:t>
                </a:r>
                <a:r>
                  <a:rPr lang="en-US" altLang="en-US" sz="2400" dirty="0" err="1">
                    <a:solidFill>
                      <a:srgbClr val="333333"/>
                    </a:solidFill>
                    <a:latin typeface="UTM Avo" panose="02040603050506020204"/>
                  </a:rPr>
                  <a:t>S</a:t>
                </a:r>
                <a:r>
                  <a:rPr kumimoji="0" lang="en-US" altLang="en-US" sz="2400" b="0" i="0" u="none" strike="noStrike" cap="none" normalizeH="0" baseline="0" dirty="0" err="1">
                    <a:ln>
                      <a:noFill/>
                    </a:ln>
                    <a:solidFill>
                      <a:srgbClr val="333333"/>
                    </a:solidFill>
                    <a:effectLst/>
                    <a:latin typeface="UTM Avo" panose="02040603050506020204"/>
                  </a:rPr>
                  <a:t>ấp</a:t>
                </a:r>
                <a:r>
                  <a:rPr kumimoji="0" lang="en-US" altLang="en-US" sz="2400" b="0" i="0" u="none" strike="noStrike" cap="none" normalizeH="0" baseline="0" dirty="0">
                    <a:ln>
                      <a:noFill/>
                    </a:ln>
                    <a:solidFill>
                      <a:srgbClr val="333333"/>
                    </a:solidFill>
                    <a:effectLst/>
                    <a:latin typeface="UTM Avo" panose="02040603050506020204"/>
                  </a:rPr>
                  <a:t> (S), </a:t>
                </a:r>
                <a:r>
                  <a:rPr lang="en-US" altLang="en-US" sz="2400" dirty="0" err="1">
                    <a:solidFill>
                      <a:srgbClr val="333333"/>
                    </a:solidFill>
                    <a:latin typeface="UTM Avo" panose="02040603050506020204"/>
                  </a:rPr>
                  <a:t>N</a:t>
                </a:r>
                <a:r>
                  <a:rPr kumimoji="0" lang="en-US" altLang="en-US" sz="2400" b="0" i="0" u="none" strike="noStrike" cap="none" normalizeH="0" baseline="0" dirty="0" err="1">
                    <a:ln>
                      <a:noFill/>
                    </a:ln>
                    <a:solidFill>
                      <a:srgbClr val="333333"/>
                    </a:solidFill>
                    <a:effectLst/>
                    <a:latin typeface="UTM Avo" panose="02040603050506020204"/>
                  </a:rPr>
                  <a:t>gửa</a:t>
                </a:r>
                <a:r>
                  <a:rPr kumimoji="0" lang="en-US" altLang="en-US" sz="2400" b="0" i="0" u="none" strike="noStrike" cap="none" normalizeH="0" baseline="0" dirty="0">
                    <a:ln>
                      <a:noFill/>
                    </a:ln>
                    <a:solidFill>
                      <a:srgbClr val="333333"/>
                    </a:solidFill>
                    <a:effectLst/>
                    <a:latin typeface="UTM Avo" panose="02040603050506020204"/>
                  </a:rPr>
                  <a:t> (N).</a:t>
                </a:r>
                <a:endParaRPr kumimoji="0" lang="en-US" altLang="en-US" sz="2400" b="0" i="0" u="none" strike="noStrike" cap="none" normalizeH="0" baseline="0" dirty="0">
                  <a:ln>
                    <a:noFill/>
                  </a:ln>
                  <a:solidFill>
                    <a:schemeClr val="tx1"/>
                  </a:solidFill>
                  <a:effectLst/>
                  <a:latin typeface="UTM Avo" panose="02040603050506020204"/>
                </a:endParaRPr>
              </a:p>
              <a:p>
                <a:pPr lvl="0" defTabSz="914400"/>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Tập</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hợp</a:t>
                </a:r>
                <a:r>
                  <a:rPr kumimoji="0" lang="en-US" altLang="en-US" sz="2400" b="0" i="0" u="none" strike="noStrike" cap="none" normalizeH="0" baseline="0" dirty="0">
                    <a:ln>
                      <a:noFill/>
                    </a:ln>
                    <a:solidFill>
                      <a:srgbClr val="333333"/>
                    </a:solidFill>
                    <a:effectLst/>
                    <a:latin typeface="UTM Avo" panose="02040603050506020204"/>
                  </a:rPr>
                  <a:t>  </a:t>
                </a:r>
                <a14:m>
                  <m:oMath xmlns:m="http://schemas.openxmlformats.org/officeDocument/2006/math">
                    <m:r>
                      <m:rPr>
                        <m:sty m:val="p"/>
                      </m:rPr>
                      <a:rPr lang="el-GR" altLang="en-US" sz="2400" i="1">
                        <a:solidFill>
                          <a:srgbClr val="333333"/>
                        </a:solidFill>
                        <a:latin typeface="Cambria Math" panose="02040503050406030204" pitchFamily="18" charset="0"/>
                        <a:ea typeface="Cambria Math" panose="02040503050406030204" pitchFamily="18" charset="0"/>
                      </a:rPr>
                      <m:t>Ω</m:t>
                    </m:r>
                  </m:oMath>
                </a14:m>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có</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hai</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phần</a:t>
                </a:r>
                <a:r>
                  <a:rPr kumimoji="0" lang="en-US" altLang="en-US" sz="2400" b="0" i="0" u="none" strike="noStrike" cap="none" normalizeH="0" baseline="0" dirty="0">
                    <a:ln>
                      <a:noFill/>
                    </a:ln>
                    <a:solidFill>
                      <a:srgbClr val="333333"/>
                    </a:solidFill>
                    <a:effectLst/>
                    <a:latin typeface="UTM Avo" panose="02040603050506020204"/>
                  </a:rPr>
                  <a:t> </a:t>
                </a:r>
                <a:r>
                  <a:rPr kumimoji="0" lang="en-US" altLang="en-US" sz="2400" b="0" i="0" u="none" strike="noStrike" cap="none" normalizeH="0" baseline="0" dirty="0" err="1">
                    <a:ln>
                      <a:noFill/>
                    </a:ln>
                    <a:solidFill>
                      <a:srgbClr val="333333"/>
                    </a:solidFill>
                    <a:effectLst/>
                    <a:latin typeface="UTM Avo" panose="02040603050506020204"/>
                  </a:rPr>
                  <a:t>tử</a:t>
                </a:r>
                <a:r>
                  <a:rPr kumimoji="0" lang="en-US" altLang="en-US" sz="2400" b="0" i="0" u="none" strike="noStrike" cap="none" normalizeH="0" baseline="0" dirty="0">
                    <a:ln>
                      <a:noFill/>
                    </a:ln>
                    <a:solidFill>
                      <a:srgbClr val="333333"/>
                    </a:solidFill>
                    <a:effectLst/>
                    <a:latin typeface="UTM Avo" panose="02040603050506020204"/>
                  </a:rPr>
                  <a:t>.</a:t>
                </a:r>
              </a:p>
            </p:txBody>
          </p:sp>
        </mc:Choice>
        <mc:Fallback xmlns="">
          <p:sp>
            <p:nvSpPr>
              <p:cNvPr id="5" name="Rectangle 6"/>
              <p:cNvSpPr>
                <a:spLocks noRot="1" noChangeAspect="1" noMove="1" noResize="1" noEditPoints="1" noAdjustHandles="1" noChangeArrowheads="1" noChangeShapeType="1" noTextEdit="1"/>
              </p:cNvSpPr>
              <p:nvPr/>
            </p:nvSpPr>
            <p:spPr bwMode="auto">
              <a:xfrm>
                <a:off x="4538407" y="3801087"/>
                <a:ext cx="5858386" cy="830997"/>
              </a:xfrm>
              <a:prstGeom prst="rect">
                <a:avLst/>
              </a:prstGeom>
              <a:blipFill>
                <a:blip r:embed="rId6"/>
                <a:stretch>
                  <a:fillRect l="-1559" t="-5882"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Rectangle 12"/>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4" presetClass="exit" presetSubtype="10" fill="hold" nodeType="withEffect">
                                  <p:stCondLst>
                                    <p:cond delay="0"/>
                                  </p:stCondLst>
                                  <p:childTnLst>
                                    <p:animEffect transition="out" filter="randombar(horizontal)">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circle(in)">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anim calcmode="lin" valueType="num">
                                      <p:cBhvr>
                                        <p:cTn id="60" dur="500" fill="hold"/>
                                        <p:tgtEl>
                                          <p:spTgt spid="16"/>
                                        </p:tgtEl>
                                        <p:attrNameLst>
                                          <p:attrName>ppt_x</p:attrName>
                                        </p:attrNameLst>
                                      </p:cBhvr>
                                      <p:tavLst>
                                        <p:tav tm="0">
                                          <p:val>
                                            <p:strVal val="#ppt_x"/>
                                          </p:val>
                                        </p:tav>
                                        <p:tav tm="100000">
                                          <p:val>
                                            <p:strVal val="#ppt_x"/>
                                          </p:val>
                                        </p:tav>
                                      </p:tavLst>
                                    </p:anim>
                                    <p:anim calcmode="lin" valueType="num">
                                      <p:cBhvr>
                                        <p:cTn id="6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arn(inVertic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0" grpId="0"/>
      <p:bldP spid="10" grpId="1"/>
      <p:bldP spid="2" grpId="0"/>
      <p:bldP spid="2" grpId="1"/>
      <p:bldP spid="3" grpId="0" animBg="1"/>
      <p:bldP spid="4" grpId="0"/>
      <p:bldP spid="1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5765749" y="636462"/>
            <a:ext cx="3098800" cy="735138"/>
          </a:xfrm>
          <a:prstGeom prst="rect">
            <a:avLst/>
          </a:prstGeom>
        </p:spPr>
        <p:txBody>
          <a:bodyPr wrap="square">
            <a:spAutoFit/>
          </a:bodyPr>
          <a:lstStyle/>
          <a:p>
            <a:pPr algn="ctr">
              <a:lnSpc>
                <a:spcPct val="150000"/>
              </a:lnSpc>
              <a:spcBef>
                <a:spcPts val="400"/>
              </a:spcBef>
              <a:spcAft>
                <a:spcPts val="533"/>
              </a:spcAft>
              <a:tabLst>
                <a:tab pos="240042" algn="l"/>
                <a:tab pos="480084" algn="l"/>
              </a:tabLst>
            </a:pPr>
            <a:r>
              <a:rPr lang="en-US" sz="3200" b="1" dirty="0">
                <a:solidFill>
                  <a:srgbClr val="FF0000"/>
                </a:solidFill>
                <a:latin typeface="UTM Avo" panose="02040603050506020204" pitchFamily="18" charset="0"/>
                <a:ea typeface="Calibri" panose="020F0502020204030204" pitchFamily="34" charset="0"/>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1" name="Rounded Rectangular Callout 10"/>
              <p:cNvSpPr/>
              <p:nvPr/>
            </p:nvSpPr>
            <p:spPr>
              <a:xfrm>
                <a:off x="3009900" y="1676400"/>
                <a:ext cx="8572500" cy="3048000"/>
              </a:xfrm>
              <a:prstGeom prst="wedgeRoundRectCallout">
                <a:avLst>
                  <a:gd name="adj1" fmla="val -65694"/>
                  <a:gd name="adj2" fmla="val 34288"/>
                  <a:gd name="adj3" fmla="val 16667"/>
                </a:avLst>
              </a:prstGeom>
              <a:solidFill>
                <a:schemeClr val="accent6">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800" i="1">
                          <a:latin typeface="Cambria Math" panose="02040503050406030204" pitchFamily="18" charset="0"/>
                          <a:ea typeface="Cambria Math" panose="02040503050406030204" pitchFamily="18" charset="0"/>
                        </a:rPr>
                        <m:t>Ω</m:t>
                      </m:r>
                    </m:oMath>
                  </m:oMathPara>
                </a14:m>
                <a:endParaRPr lang="en-US" sz="800" dirty="0"/>
              </a:p>
            </p:txBody>
          </p:sp>
        </mc:Choice>
        <mc:Fallback xmlns="">
          <p:sp>
            <p:nvSpPr>
              <p:cNvPr id="11" name="Rounded Rectangular Callout 10"/>
              <p:cNvSpPr>
                <a:spLocks noRot="1" noChangeAspect="1" noMove="1" noResize="1" noEditPoints="1" noAdjustHandles="1" noChangeArrowheads="1" noChangeShapeType="1" noTextEdit="1"/>
              </p:cNvSpPr>
              <p:nvPr/>
            </p:nvSpPr>
            <p:spPr>
              <a:xfrm>
                <a:off x="3009900" y="1676400"/>
                <a:ext cx="8572500" cy="3048000"/>
              </a:xfrm>
              <a:prstGeom prst="wedgeRoundRectCallout">
                <a:avLst>
                  <a:gd name="adj1" fmla="val -65694"/>
                  <a:gd name="adj2" fmla="val 34288"/>
                  <a:gd name="adj3" fmla="val 16667"/>
                </a:avLst>
              </a:prstGeom>
              <a:blipFill>
                <a:blip r:embed="rId5"/>
                <a:stretch>
                  <a:fillRect/>
                </a:stretch>
              </a:blipFill>
            </p:spPr>
            <p:txBody>
              <a:bodyPr/>
              <a:lstStyle/>
              <a:p>
                <a:r>
                  <a:rPr lang="en-US">
                    <a:noFill/>
                  </a:rPr>
                  <a:t> </a:t>
                </a:r>
              </a:p>
            </p:txBody>
          </p:sp>
        </mc:Fallback>
      </mc:AlternateContent>
      <p:pic>
        <p:nvPicPr>
          <p:cNvPr id="13" name="Picture 6"/>
          <p:cNvPicPr>
            <a:picLocks noChangeAspect="1"/>
          </p:cNvPicPr>
          <p:nvPr/>
        </p:nvPicPr>
        <p:blipFill>
          <a:blip r:embed="rId6"/>
          <a:srcRect/>
          <a:stretch>
            <a:fillRect/>
          </a:stretch>
        </p:blipFill>
        <p:spPr>
          <a:xfrm flipH="1">
            <a:off x="359765" y="1834910"/>
            <a:ext cx="1883675" cy="2945695"/>
          </a:xfrm>
          <a:prstGeom prst="rect">
            <a:avLst/>
          </a:prstGeom>
        </p:spPr>
      </p:pic>
      <p:sp>
        <p:nvSpPr>
          <p:cNvPr id="4" name="Rectangle 3"/>
          <p:cNvSpPr/>
          <p:nvPr/>
        </p:nvSpPr>
        <p:spPr>
          <a:xfrm>
            <a:off x="161925" y="4572000"/>
            <a:ext cx="9363076" cy="2308324"/>
          </a:xfrm>
          <a:prstGeom prst="rect">
            <a:avLst/>
          </a:prstGeom>
        </p:spPr>
        <p:txBody>
          <a:bodyPr wrap="square">
            <a:spAutoFit/>
          </a:bodyPr>
          <a:lstStyle/>
          <a:p>
            <a:pPr algn="just">
              <a:lnSpc>
                <a:spcPct val="150000"/>
              </a:lnSpc>
            </a:pPr>
            <a:r>
              <a:rPr lang="vi-VN" sz="2400" b="1" dirty="0">
                <a:latin typeface="UTM Avo" panose="02040603050506020204" pitchFamily="18" charset="0"/>
                <a:ea typeface="Calibri" panose="020F0502020204030204" pitchFamily="34" charset="0"/>
                <a:cs typeface="Times New Roman" panose="02020603050405020304" pitchFamily="18" charset="0"/>
              </a:rPr>
              <a:t>Chú ý: </a:t>
            </a:r>
            <a:r>
              <a:rPr lang="en-US" sz="2400" b="1"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Các</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kết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quả</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có</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thể</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xảy</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ra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của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một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phép</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thử</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có</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thể</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xuất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hiện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như</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nhau</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được</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gọi</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là</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i="1" dirty="0" err="1">
                <a:latin typeface="UTM Avo" panose="02040603050506020204" pitchFamily="18" charset="0"/>
                <a:ea typeface="Calibri" panose="020F0502020204030204" pitchFamily="34" charset="0"/>
                <a:cs typeface="Times New Roman" panose="02020603050405020304" pitchFamily="18" charset="0"/>
              </a:rPr>
              <a:t>đồng</a:t>
            </a:r>
            <a:r>
              <a:rPr lang="en-US" sz="2400" i="1" dirty="0">
                <a:latin typeface="UTM Avo" panose="02040603050506020204" pitchFamily="18" charset="0"/>
                <a:ea typeface="Calibri" panose="020F0502020204030204" pitchFamily="34" charset="0"/>
                <a:cs typeface="Times New Roman" panose="02020603050405020304" pitchFamily="18" charset="0"/>
              </a:rPr>
              <a:t> </a:t>
            </a:r>
            <a:r>
              <a:rPr lang="en-US" sz="2400" i="1" dirty="0" err="1">
                <a:latin typeface="UTM Avo" panose="02040603050506020204" pitchFamily="18" charset="0"/>
                <a:ea typeface="Calibri" panose="020F0502020204030204" pitchFamily="34" charset="0"/>
                <a:cs typeface="Times New Roman" panose="02020603050405020304" pitchFamily="18" charset="0"/>
              </a:rPr>
              <a:t>khả</a:t>
            </a:r>
            <a:r>
              <a:rPr lang="en-US" sz="2400" i="1" dirty="0">
                <a:latin typeface="UTM Avo" panose="02040603050506020204" pitchFamily="18" charset="0"/>
                <a:ea typeface="Calibri" panose="020F0502020204030204" pitchFamily="34" charset="0"/>
                <a:cs typeface="Times New Roman" panose="02020603050405020304" pitchFamily="18" charset="0"/>
              </a:rPr>
              <a:t> </a:t>
            </a:r>
            <a:r>
              <a:rPr lang="en-US" sz="2400" i="1" dirty="0" err="1">
                <a:latin typeface="UTM Avo" panose="02040603050506020204" pitchFamily="18" charset="0"/>
                <a:ea typeface="Calibri" panose="020F0502020204030204" pitchFamily="34" charset="0"/>
                <a:cs typeface="Times New Roman" panose="02020603050405020304" pitchFamily="18" charset="0"/>
              </a:rPr>
              <a:t>năng</a:t>
            </a:r>
            <a:r>
              <a:rPr lang="en-US" sz="2400" dirty="0">
                <a:latin typeface="UTM Avo" panose="02040603050506020204" pitchFamily="18" charset="0"/>
                <a:ea typeface="Calibri" panose="020F0502020204030204" pitchFamily="34" charset="0"/>
                <a:cs typeface="Times New Roman" panose="02020603050405020304" pitchFamily="18" charset="0"/>
              </a:rPr>
              <a:t>.</a:t>
            </a:r>
          </a:p>
          <a:p>
            <a:pPr algn="just">
              <a:lnSpc>
                <a:spcPct val="150000"/>
              </a:lnSpc>
            </a:pPr>
            <a:r>
              <a:rPr lang="en-US" sz="2400" dirty="0">
                <a:latin typeface="UTM Avo" panose="02040603050506020204" pitchFamily="18" charset="0"/>
                <a:ea typeface="Calibri" panose="020F0502020204030204" pitchFamily="34" charset="0"/>
                <a:cs typeface="Times New Roman" panose="02020603050405020304" pitchFamily="18" charset="0"/>
              </a:rPr>
              <a:t>	   - </a:t>
            </a:r>
            <a:r>
              <a:rPr lang="en-US" sz="2400" dirty="0" err="1">
                <a:latin typeface="UTM Avo" panose="02040603050506020204" pitchFamily="18" charset="0"/>
                <a:ea typeface="Calibri" panose="020F0502020204030204" pitchFamily="34" charset="0"/>
                <a:cs typeface="Times New Roman" panose="02020603050405020304" pitchFamily="18" charset="0"/>
              </a:rPr>
              <a:t>Kết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quả</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thuận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lợi</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cho</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biến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cố</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i="1" dirty="0">
                <a:latin typeface="UTM Avo" panose="02040603050506020204" pitchFamily="18" charset="0"/>
                <a:ea typeface="Calibri" panose="020F0502020204030204" pitchFamily="34" charset="0"/>
                <a:cs typeface="Times New Roman" panose="02020603050405020304" pitchFamily="18" charset="0"/>
              </a:rPr>
              <a:t>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là</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một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kết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quả</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có</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thể</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của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phép</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thử</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làm</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cho</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biến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cố</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i="1" dirty="0">
                <a:latin typeface="UTM Avo" panose="02040603050506020204" pitchFamily="18" charset="0"/>
                <a:ea typeface="Calibri" panose="020F0502020204030204" pitchFamily="34" charset="0"/>
                <a:cs typeface="Times New Roman" panose="02020603050405020304" pitchFamily="18" charset="0"/>
              </a:rPr>
              <a:t>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xảy</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ra.</a:t>
            </a:r>
            <a:endParaRPr lang="vi-VN" sz="2400" dirty="0">
              <a:latin typeface="UTM Avo" panose="02040603050506020204" pitchFamily="18" charset="0"/>
              <a:ea typeface="Calibri" panose="020F0502020204030204" pitchFamily="34" charset="0"/>
              <a:cs typeface="Times New Roman" panose="02020603050405020304" pitchFamily="18" charset="0"/>
            </a:endParaRPr>
          </a:p>
        </p:txBody>
      </p:sp>
      <p:pic>
        <p:nvPicPr>
          <p:cNvPr id="18"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58400" y="5029200"/>
            <a:ext cx="1732993" cy="1679427"/>
          </a:xfrm>
          <a:prstGeom prst="rect">
            <a:avLst/>
          </a:prstGeom>
        </p:spPr>
      </p:pic>
      <p:graphicFrame>
        <p:nvGraphicFramePr>
          <p:cNvPr id="5" name="Object 4"/>
          <p:cNvGraphicFramePr>
            <a:graphicFrameLocks noChangeAspect="1"/>
          </p:cNvGraphicFramePr>
          <p:nvPr/>
        </p:nvGraphicFramePr>
        <p:xfrm>
          <a:off x="0" y="457200"/>
          <a:ext cx="161925" cy="161925"/>
        </p:xfrm>
        <a:graphic>
          <a:graphicData uri="http://schemas.openxmlformats.org/presentationml/2006/ole">
            <mc:AlternateContent xmlns:mc="http://schemas.openxmlformats.org/markup-compatibility/2006">
              <mc:Choice xmlns:v="urn:schemas-microsoft-com:vml" Requires="v">
                <p:oleObj name="Equation" r:id="rId9" imgW="164885" imgH="164885" progId="Equation.DSMT4">
                  <p:embed/>
                </p:oleObj>
              </mc:Choice>
              <mc:Fallback>
                <p:oleObj name="Equation" r:id="rId9" imgW="164885" imgH="164885"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5720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0" y="619125"/>
          <a:ext cx="161925" cy="161925"/>
        </p:xfrm>
        <a:graphic>
          <a:graphicData uri="http://schemas.openxmlformats.org/presentationml/2006/ole">
            <mc:AlternateContent xmlns:mc="http://schemas.openxmlformats.org/markup-compatibility/2006">
              <mc:Choice xmlns:v="urn:schemas-microsoft-com:vml" Requires="v">
                <p:oleObj name="Equation" r:id="rId9" imgW="164885" imgH="164885" progId="Equation.DSMT4">
                  <p:embed/>
                </p:oleObj>
              </mc:Choice>
              <mc:Fallback>
                <p:oleObj name="Equation" r:id="rId9" imgW="164885" imgH="164885"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9125"/>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5" name="Rectangle 14"/>
              <p:cNvSpPr/>
              <p:nvPr/>
            </p:nvSpPr>
            <p:spPr>
              <a:xfrm>
                <a:off x="3048000" y="1811097"/>
                <a:ext cx="8534400" cy="2677656"/>
              </a:xfrm>
              <a:prstGeom prst="rect">
                <a:avLst/>
              </a:prstGeom>
            </p:spPr>
            <p:txBody>
              <a:bodyPr wrap="square">
                <a:spAutoFit/>
              </a:bodyPr>
              <a:lstStyle/>
              <a:p>
                <a:pPr algn="just"/>
                <a:r>
                  <a:rPr lang="en-US" sz="2800" dirty="0" err="1">
                    <a:latin typeface="UTM Avo" panose="02040603050506020204"/>
                    <a:ea typeface="Calibri" panose="020F0502020204030204" pitchFamily="34" charset="0"/>
                  </a:rPr>
                  <a:t>Có</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những</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phép</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thử</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mà</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tập</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hợp</a:t>
                </a:r>
                <a:r>
                  <a:rPr lang="en-US" sz="2800" dirty="0">
                    <a:latin typeface="UTM Avo" panose="02040603050506020204"/>
                    <a:ea typeface="Calibri" panose="020F0502020204030204" pitchFamily="34" charset="0"/>
                  </a:rPr>
                  <a:t> </a:t>
                </a:r>
                <a14:m>
                  <m:oMath xmlns:m="http://schemas.openxmlformats.org/officeDocument/2006/math">
                    <m:r>
                      <m:rPr>
                        <m:sty m:val="p"/>
                      </m:rPr>
                      <a:rPr lang="el-GR" sz="2800" i="1" smtClean="0">
                        <a:latin typeface="Cambria Math" panose="02040503050406030204" pitchFamily="18" charset="0"/>
                        <a:ea typeface="Cambria Math" panose="02040503050406030204" pitchFamily="18" charset="0"/>
                      </a:rPr>
                      <m:t>Ω</m:t>
                    </m:r>
                  </m:oMath>
                </a14:m>
                <a:r>
                  <a:rPr lang="en-US" sz="2800" b="1" dirty="0">
                    <a:latin typeface="UTM Avo" panose="02040603050506020204"/>
                    <a:ea typeface="Calibri" panose="020F0502020204030204" pitchFamily="34" charset="0"/>
                  </a:rPr>
                  <a:t> </a:t>
                </a:r>
                <a:r>
                  <a:rPr lang="en-US" sz="2800" dirty="0">
                    <a:latin typeface="UTM Avo" panose="02040603050506020204"/>
                    <a:ea typeface="Calibri" panose="020F0502020204030204" pitchFamily="34" charset="0"/>
                  </a:rPr>
                  <a:t>gồm các kết quả có thể xảy ra của phép thử đó hoàn toàn xác định. Tuy nhiên, các kết quả xảy ra có tính ngẫu nhiên, ta không thể đoán </a:t>
                </a:r>
                <a:r>
                  <a:rPr lang="en-US" sz="2800" dirty="0" err="1">
                    <a:latin typeface="UTM Avo" panose="02040603050506020204"/>
                    <a:ea typeface="Calibri" panose="020F0502020204030204" pitchFamily="34" charset="0"/>
                  </a:rPr>
                  <a:t>trước</a:t>
                </a:r>
                <a:r>
                  <a:rPr lang="en-US" sz="2800" dirty="0">
                    <a:latin typeface="UTM Avo" panose="02040603050506020204"/>
                    <a:ea typeface="Calibri" panose="020F0502020204030204" pitchFamily="34" charset="0"/>
                  </a:rPr>
                  <a:t> </a:t>
                </a:r>
                <a:r>
                  <a:rPr lang="en-US" sz="2800" dirty="0" err="1">
                    <a:latin typeface="UTM Avo" panose="02040603050506020204"/>
                    <a:ea typeface="Calibri" panose="020F0502020204030204" pitchFamily="34" charset="0"/>
                  </a:rPr>
                  <a:t>được</a:t>
                </a:r>
                <a:r>
                  <a:rPr lang="en-US" sz="2800" dirty="0">
                    <a:latin typeface="UTM Avo" panose="02040603050506020204"/>
                    <a:ea typeface="Calibri" panose="020F0502020204030204" pitchFamily="34" charset="0"/>
                  </a:rPr>
                  <a:t>. </a:t>
                </a:r>
                <a:r>
                  <a:rPr lang="en-US" altLang="en-US" sz="2800" dirty="0" err="1">
                    <a:latin typeface="UTM Avo" panose="02040603050506020204"/>
                    <a:ea typeface="Calibri" panose="020F0502020204030204" pitchFamily="34" charset="0"/>
                    <a:cs typeface="Times New Roman" panose="02020603050405020304" pitchFamily="18" charset="0"/>
                  </a:rPr>
                  <a:t>những</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phép</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thử</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như</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thế</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gọi</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là</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phép</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thử</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ngẫu</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nhiên</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gọi</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tắt</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là</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phép</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thử</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và</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tập</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hợp</a:t>
                </a:r>
                <a:r>
                  <a:rPr lang="en-US" altLang="en-US" sz="2800" dirty="0">
                    <a:latin typeface="UTM Avo" panose="02040603050506020204"/>
                    <a:ea typeface="Calibri" panose="020F0502020204030204" pitchFamily="34" charset="0"/>
                    <a:cs typeface="Times New Roman" panose="02020603050405020304" pitchFamily="18" charset="0"/>
                  </a:rPr>
                  <a:t> </a:t>
                </a:r>
                <a14:m>
                  <m:oMath xmlns:m="http://schemas.openxmlformats.org/officeDocument/2006/math">
                    <m:r>
                      <m:rPr>
                        <m:sty m:val="p"/>
                      </m:rPr>
                      <a:rPr lang="el-GR" sz="2800" i="1">
                        <a:latin typeface="Cambria Math" panose="02040503050406030204" pitchFamily="18" charset="0"/>
                        <a:ea typeface="Cambria Math" panose="02040503050406030204" pitchFamily="18" charset="0"/>
                      </a:rPr>
                      <m:t>Ω</m:t>
                    </m:r>
                  </m:oMath>
                </a14:m>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gọi</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là</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không</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gian</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mẫu</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của</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phép</a:t>
                </a:r>
                <a:r>
                  <a:rPr lang="en-US" altLang="en-US" sz="2800" dirty="0">
                    <a:latin typeface="UTM Avo" panose="02040603050506020204"/>
                    <a:ea typeface="Calibri" panose="020F0502020204030204" pitchFamily="34" charset="0"/>
                    <a:cs typeface="Times New Roman" panose="02020603050405020304" pitchFamily="18" charset="0"/>
                  </a:rPr>
                  <a:t> </a:t>
                </a:r>
                <a:r>
                  <a:rPr lang="en-US" altLang="en-US" sz="2800" dirty="0" err="1">
                    <a:latin typeface="UTM Avo" panose="02040603050506020204"/>
                    <a:ea typeface="Calibri" panose="020F0502020204030204" pitchFamily="34" charset="0"/>
                    <a:cs typeface="Times New Roman" panose="02020603050405020304" pitchFamily="18" charset="0"/>
                  </a:rPr>
                  <a:t>thử</a:t>
                </a:r>
                <a:r>
                  <a:rPr lang="en-US" altLang="en-US" sz="2800" dirty="0">
                    <a:latin typeface="UTM Avo" panose="02040603050506020204"/>
                    <a:ea typeface="Calibri" panose="020F0502020204030204" pitchFamily="34" charset="0"/>
                    <a:cs typeface="Times New Roman" panose="02020603050405020304" pitchFamily="18" charset="0"/>
                  </a:rPr>
                  <a:t>.</a:t>
                </a:r>
                <a:endParaRPr lang="en-US" sz="2800" dirty="0">
                  <a:latin typeface="UTM Avo" panose="02040603050506020204"/>
                </a:endParaRPr>
              </a:p>
            </p:txBody>
          </p:sp>
        </mc:Choice>
        <mc:Fallback xmlns="">
          <p:sp>
            <p:nvSpPr>
              <p:cNvPr id="15" name="Rectangle 14"/>
              <p:cNvSpPr>
                <a:spLocks noRot="1" noChangeAspect="1" noMove="1" noResize="1" noEditPoints="1" noAdjustHandles="1" noChangeArrowheads="1" noChangeShapeType="1" noTextEdit="1"/>
              </p:cNvSpPr>
              <p:nvPr/>
            </p:nvSpPr>
            <p:spPr>
              <a:xfrm>
                <a:off x="3048000" y="1811097"/>
                <a:ext cx="8534400" cy="2677656"/>
              </a:xfrm>
              <a:prstGeom prst="rect">
                <a:avLst/>
              </a:prstGeom>
              <a:blipFill>
                <a:blip r:embed="rId12"/>
                <a:stretch>
                  <a:fillRect l="-1429" t="-2278" r="-1429" b="-5467"/>
                </a:stretch>
              </a:blipFill>
            </p:spPr>
            <p:txBody>
              <a:bodyPr/>
              <a:lstStyle/>
              <a:p>
                <a:r>
                  <a:rPr lang="en-US">
                    <a:noFill/>
                  </a:rPr>
                  <a:t> </a:t>
                </a:r>
              </a:p>
            </p:txBody>
          </p:sp>
        </mc:Fallback>
      </mc:AlternateContent>
      <p:sp>
        <p:nvSpPr>
          <p:cNvPr id="20" name="Rectangle 7"/>
          <p:cNvSpPr>
            <a:spLocks noChangeArrowheads="1"/>
          </p:cNvSpPr>
          <p:nvPr/>
        </p:nvSpPr>
        <p:spPr bwMode="auto">
          <a:xfrm>
            <a:off x="623887" y="1562520"/>
            <a:ext cx="85201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1125200" y="6259244"/>
            <a:ext cx="1005245" cy="942417"/>
          </a:xfrm>
          <a:prstGeom prst="rect">
            <a:avLst/>
          </a:prstGeom>
        </p:spPr>
      </p:pic>
      <p:sp>
        <p:nvSpPr>
          <p:cNvPr id="7" name="Rectangle 6"/>
          <p:cNvSpPr/>
          <p:nvPr/>
        </p:nvSpPr>
        <p:spPr>
          <a:xfrm>
            <a:off x="1981200" y="1524000"/>
            <a:ext cx="9906000" cy="1384995"/>
          </a:xfrm>
          <a:prstGeom prst="rect">
            <a:avLst/>
          </a:prstGeom>
        </p:spPr>
        <p:txBody>
          <a:bodyPr wrap="square">
            <a:spAutoFit/>
          </a:bodyPr>
          <a:lstStyle/>
          <a:p>
            <a:pPr algn="just">
              <a:lnSpc>
                <a:spcPct val="150000"/>
              </a:lnSpc>
            </a:pPr>
            <a:r>
              <a:rPr lang="en-US" sz="2400" dirty="0" err="1">
                <a:latin typeface="UTM Avo" panose="02040603050506020204"/>
                <a:ea typeface="Calibri" panose="020F0502020204030204" pitchFamily="34" charset="0"/>
                <a:cs typeface="Times New Roman" panose="02020603050405020304" pitchFamily="18" charset="0"/>
              </a:rPr>
              <a:t>Xét</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phép</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thử</a:t>
            </a:r>
            <a:r>
              <a:rPr lang="en-US" sz="2400" dirty="0">
                <a:latin typeface="UTM Avo" panose="02040603050506020204"/>
                <a:ea typeface="Calibri" panose="020F0502020204030204" pitchFamily="34" charset="0"/>
                <a:cs typeface="Times New Roman" panose="02020603050405020304" pitchFamily="18" charset="0"/>
              </a:rPr>
              <a:t> “ </a:t>
            </a:r>
            <a:r>
              <a:rPr lang="en-US" sz="2400" dirty="0" err="1">
                <a:latin typeface="UTM Avo" panose="02040603050506020204"/>
                <a:ea typeface="Calibri" panose="020F0502020204030204" pitchFamily="34" charset="0"/>
                <a:cs typeface="Times New Roman" panose="02020603050405020304" pitchFamily="18" charset="0"/>
              </a:rPr>
              <a:t>Gieo</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một</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xúc</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xắc</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một</a:t>
            </a:r>
            <a:r>
              <a:rPr lang="en-US" sz="2400" dirty="0">
                <a:latin typeface="UTM Avo" panose="02040603050506020204"/>
                <a:ea typeface="Calibri" panose="020F0502020204030204" pitchFamily="34" charset="0"/>
                <a:cs typeface="Times New Roman" panose="02020603050405020304" pitchFamily="18" charset="0"/>
              </a:rPr>
              <a:t> </a:t>
            </a:r>
            <a:r>
              <a:rPr lang="en-US" sz="2400" dirty="0" err="1">
                <a:latin typeface="UTM Avo" panose="02040603050506020204"/>
                <a:ea typeface="Calibri" panose="020F0502020204030204" pitchFamily="34" charset="0"/>
                <a:cs typeface="Times New Roman" panose="02020603050405020304" pitchFamily="18" charset="0"/>
              </a:rPr>
              <a:t>lần</a:t>
            </a:r>
            <a:r>
              <a:rPr lang="en-US" sz="2400" dirty="0">
                <a:latin typeface="UTM Avo" panose="02040603050506020204"/>
                <a:ea typeface="Calibri" panose="020F0502020204030204" pitchFamily="34" charset="0"/>
                <a:cs typeface="Times New Roman" panose="02020603050405020304" pitchFamily="18" charset="0"/>
              </a:rPr>
              <a:t>” .</a:t>
            </a:r>
          </a:p>
          <a:p>
            <a:r>
              <a:rPr lang="en-US" sz="2400" dirty="0">
                <a:latin typeface="UTM Avo" panose="02040603050506020204"/>
                <a:ea typeface="Calibri" panose="020F0502020204030204" pitchFamily="34" charset="0"/>
                <a:cs typeface="Times New Roman" panose="02020603050405020304" pitchFamily="18" charset="0"/>
              </a:rPr>
              <a:t>a) </a:t>
            </a:r>
            <a:r>
              <a:rPr lang="en-US" sz="2400" dirty="0" err="1">
                <a:latin typeface="UTM Avo" panose="02040603050506020204"/>
              </a:rPr>
              <a:t>Nêu</a:t>
            </a:r>
            <a:r>
              <a:rPr lang="en-US" sz="2400" dirty="0">
                <a:latin typeface="UTM Avo" panose="02040603050506020204"/>
              </a:rPr>
              <a:t> </a:t>
            </a:r>
            <a:r>
              <a:rPr lang="en-US" sz="2400" dirty="0" err="1">
                <a:latin typeface="UTM Avo" panose="02040603050506020204"/>
              </a:rPr>
              <a:t>những</a:t>
            </a:r>
            <a:r>
              <a:rPr lang="en-US" sz="2400" dirty="0">
                <a:latin typeface="UTM Avo" panose="02040603050506020204"/>
              </a:rPr>
              <a:t> </a:t>
            </a:r>
            <a:r>
              <a:rPr lang="en-US" sz="2400" dirty="0" err="1">
                <a:latin typeface="UTM Avo" panose="02040603050506020204"/>
              </a:rPr>
              <a:t>kết</a:t>
            </a:r>
            <a:r>
              <a:rPr lang="en-US" sz="2400" dirty="0">
                <a:latin typeface="UTM Avo" panose="02040603050506020204"/>
              </a:rPr>
              <a:t> </a:t>
            </a:r>
            <a:r>
              <a:rPr lang="en-US" sz="2400" dirty="0" err="1">
                <a:latin typeface="UTM Avo" panose="02040603050506020204"/>
              </a:rPr>
              <a:t>quả</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thể</a:t>
            </a:r>
            <a:r>
              <a:rPr lang="en-US" sz="2400" dirty="0">
                <a:latin typeface="UTM Avo" panose="02040603050506020204"/>
              </a:rPr>
              <a:t> </a:t>
            </a:r>
            <a:r>
              <a:rPr lang="en-US" sz="2400" dirty="0" err="1">
                <a:latin typeface="UTM Avo" panose="02040603050506020204"/>
              </a:rPr>
              <a:t>xảy</a:t>
            </a:r>
            <a:r>
              <a:rPr lang="en-US" sz="2400" dirty="0">
                <a:latin typeface="UTM Avo" panose="02040603050506020204"/>
              </a:rPr>
              <a:t> </a:t>
            </a:r>
            <a:r>
              <a:rPr lang="en-US" sz="2400" dirty="0" err="1">
                <a:latin typeface="UTM Avo" panose="02040603050506020204"/>
              </a:rPr>
              <a:t>ra</a:t>
            </a:r>
            <a:r>
              <a:rPr lang="en-US" sz="2400" dirty="0">
                <a:latin typeface="UTM Avo" panose="02040603050506020204"/>
              </a:rPr>
              <a:t> </a:t>
            </a:r>
            <a:r>
              <a:rPr lang="en-US" sz="2400" dirty="0" err="1">
                <a:latin typeface="UTM Avo" panose="02040603050506020204"/>
              </a:rPr>
              <a:t>đối</a:t>
            </a:r>
            <a:r>
              <a:rPr lang="en-US" sz="2400" dirty="0">
                <a:latin typeface="UTM Avo" panose="02040603050506020204"/>
              </a:rPr>
              <a:t> </a:t>
            </a:r>
            <a:r>
              <a:rPr lang="en-US" sz="2400" dirty="0" err="1">
                <a:latin typeface="UTM Avo" panose="02040603050506020204"/>
              </a:rPr>
              <a:t>với</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a:t>
            </a:r>
            <a:r>
              <a:rPr lang="en-US" sz="2400" dirty="0" err="1">
                <a:latin typeface="UTM Avo" panose="02040603050506020204"/>
              </a:rPr>
              <a:t>xuất</a:t>
            </a:r>
            <a:r>
              <a:rPr lang="en-US" sz="2400" dirty="0">
                <a:latin typeface="UTM Avo" panose="02040603050506020204"/>
              </a:rPr>
              <a:t> </a:t>
            </a:r>
            <a:r>
              <a:rPr lang="en-US" sz="2400" dirty="0" err="1">
                <a:latin typeface="UTM Avo" panose="02040603050506020204"/>
              </a:rPr>
              <a:t>hiện</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xúc</a:t>
            </a:r>
            <a:r>
              <a:rPr lang="en-US" sz="2400" dirty="0">
                <a:latin typeface="UTM Avo" panose="02040603050506020204"/>
              </a:rPr>
              <a:t> </a:t>
            </a:r>
            <a:r>
              <a:rPr lang="en-US" sz="2400" dirty="0" err="1">
                <a:latin typeface="UTM Avo" panose="02040603050506020204"/>
              </a:rPr>
              <a:t>xắc</a:t>
            </a:r>
            <a:r>
              <a:rPr lang="en-US" sz="2400" dirty="0">
                <a:latin typeface="UTM Avo" panose="02040603050506020204"/>
              </a:rPr>
              <a:t>.</a:t>
            </a:r>
          </a:p>
          <a:p>
            <a:r>
              <a:rPr lang="en-US" sz="2400" dirty="0">
                <a:latin typeface="UTM Avo" panose="02040603050506020204"/>
              </a:rPr>
              <a:t>b) </a:t>
            </a:r>
            <a:r>
              <a:rPr lang="en-US" sz="2400" dirty="0" err="1">
                <a:latin typeface="UTM Avo" panose="02040603050506020204"/>
              </a:rPr>
              <a:t>Viết</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gian</a:t>
            </a:r>
            <a:r>
              <a:rPr lang="en-US" sz="2400" dirty="0">
                <a:latin typeface="UTM Avo" panose="02040603050506020204"/>
              </a:rPr>
              <a:t> </a:t>
            </a:r>
            <a:r>
              <a:rPr lang="en-US" sz="2400" dirty="0" err="1">
                <a:latin typeface="UTM Avo" panose="02040603050506020204"/>
              </a:rPr>
              <a:t>mẫu</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phép</a:t>
            </a:r>
            <a:r>
              <a:rPr lang="en-US" sz="2400" dirty="0">
                <a:latin typeface="UTM Avo" panose="02040603050506020204"/>
              </a:rPr>
              <a:t> </a:t>
            </a:r>
            <a:r>
              <a:rPr lang="en-US" sz="2400" dirty="0" err="1">
                <a:latin typeface="UTM Avo" panose="02040603050506020204"/>
              </a:rPr>
              <a:t>thử</a:t>
            </a:r>
            <a:r>
              <a:rPr lang="en-US" sz="2400" dirty="0">
                <a:latin typeface="UTM Avo" panose="02040603050506020204"/>
              </a:rPr>
              <a:t> </a:t>
            </a:r>
            <a:endParaRPr lang="vi-VN" sz="2400" dirty="0">
              <a:latin typeface="UTM Avo" panose="020406030505060202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19600" y="3222073"/>
            <a:ext cx="7467600" cy="1569660"/>
          </a:xfrm>
          <a:prstGeom prst="rect">
            <a:avLst/>
          </a:prstGeom>
        </p:spPr>
        <p:txBody>
          <a:bodyPr wrap="square">
            <a:spAutoFit/>
          </a:bodyPr>
          <a:lstStyle/>
          <a:p>
            <a:pPr algn="just"/>
            <a:r>
              <a:rPr lang="en-US" sz="2400" dirty="0">
                <a:latin typeface="UTM Avo" panose="02040603050506020204"/>
              </a:rPr>
              <a:t>a)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kết</a:t>
            </a:r>
            <a:r>
              <a:rPr lang="en-US" sz="2400" dirty="0">
                <a:latin typeface="UTM Avo" panose="02040603050506020204"/>
              </a:rPr>
              <a:t> </a:t>
            </a:r>
            <a:r>
              <a:rPr lang="en-US" sz="2400" dirty="0" err="1">
                <a:latin typeface="UTM Avo" panose="02040603050506020204"/>
              </a:rPr>
              <a:t>quả</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thể</a:t>
            </a:r>
            <a:r>
              <a:rPr lang="en-US" sz="2400" dirty="0">
                <a:latin typeface="UTM Avo" panose="02040603050506020204"/>
              </a:rPr>
              <a:t> </a:t>
            </a:r>
            <a:r>
              <a:rPr lang="en-US" sz="2400" dirty="0" err="1">
                <a:latin typeface="UTM Avo" panose="02040603050506020204"/>
              </a:rPr>
              <a:t>xảy</a:t>
            </a:r>
            <a:r>
              <a:rPr lang="en-US" sz="2400" dirty="0">
                <a:latin typeface="UTM Avo" panose="02040603050506020204"/>
              </a:rPr>
              <a:t> </a:t>
            </a:r>
            <a:r>
              <a:rPr lang="en-US" sz="2400" dirty="0" err="1">
                <a:latin typeface="UTM Avo" panose="02040603050506020204"/>
              </a:rPr>
              <a:t>ra</a:t>
            </a:r>
            <a:r>
              <a:rPr lang="en-US" sz="2400" dirty="0">
                <a:latin typeface="UTM Avo" panose="02040603050506020204"/>
              </a:rPr>
              <a:t> </a:t>
            </a:r>
            <a:r>
              <a:rPr lang="en-US" sz="2400" dirty="0" err="1">
                <a:latin typeface="UTM Avo" panose="02040603050506020204"/>
              </a:rPr>
              <a:t>đối</a:t>
            </a:r>
            <a:r>
              <a:rPr lang="en-US" sz="2400" dirty="0">
                <a:latin typeface="UTM Avo" panose="02040603050506020204"/>
              </a:rPr>
              <a:t> </a:t>
            </a:r>
            <a:r>
              <a:rPr lang="en-US" sz="2400" dirty="0" err="1">
                <a:latin typeface="UTM Avo" panose="02040603050506020204"/>
              </a:rPr>
              <a:t>với</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a:t>
            </a:r>
            <a:r>
              <a:rPr lang="en-US" sz="2400" dirty="0" err="1">
                <a:latin typeface="UTM Avo" panose="02040603050506020204"/>
              </a:rPr>
              <a:t>xuất</a:t>
            </a:r>
            <a:r>
              <a:rPr lang="en-US" sz="2400" dirty="0">
                <a:latin typeface="UTM Avo" panose="02040603050506020204"/>
              </a:rPr>
              <a:t> </a:t>
            </a:r>
            <a:r>
              <a:rPr lang="en-US" sz="2400" dirty="0" err="1">
                <a:latin typeface="UTM Avo" panose="02040603050506020204"/>
              </a:rPr>
              <a:t>hiện</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xúc</a:t>
            </a:r>
            <a:r>
              <a:rPr lang="en-US" sz="2400" dirty="0">
                <a:latin typeface="UTM Avo" panose="02040603050506020204"/>
              </a:rPr>
              <a:t> </a:t>
            </a:r>
            <a:r>
              <a:rPr lang="en-US" sz="2400" dirty="0" err="1">
                <a:latin typeface="UTM Avo" panose="02040603050506020204"/>
              </a:rPr>
              <a:t>xắc</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 </a:t>
            </a:r>
          </a:p>
          <a:p>
            <a:pPr algn="just"/>
            <a:r>
              <a:rPr lang="en-US" sz="2400" dirty="0" err="1">
                <a:latin typeface="UTM Avo" panose="02040603050506020204"/>
              </a:rPr>
              <a:t>mặt</a:t>
            </a:r>
            <a:r>
              <a:rPr lang="en-US" sz="2400" dirty="0">
                <a:latin typeface="UTM Avo" panose="02040603050506020204"/>
              </a:rPr>
              <a:t> 1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2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3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4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5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6 </a:t>
            </a:r>
            <a:r>
              <a:rPr lang="en-US" sz="2400" dirty="0" err="1">
                <a:latin typeface="UTM Avo" panose="02040603050506020204"/>
              </a:rPr>
              <a:t>chấm</a:t>
            </a:r>
            <a:r>
              <a:rPr lang="en-US" sz="2400" dirty="0">
                <a:latin typeface="UTM Avo" panose="02040603050506020204"/>
              </a:rPr>
              <a:t>.</a:t>
            </a:r>
          </a:p>
        </p:txBody>
      </p:sp>
      <p:sp>
        <p:nvSpPr>
          <p:cNvPr id="6" name="Hình chữ nhật: Góc Tròn 16">
            <a:extLst>
              <a:ext uri="{FF2B5EF4-FFF2-40B4-BE49-F238E27FC236}">
                <a16:creationId xmlns:a16="http://schemas.microsoft.com/office/drawing/2014/main" id="{D32A4178-C215-4BF3-BFDA-52FC181C648B}"/>
              </a:ext>
            </a:extLst>
          </p:cNvPr>
          <p:cNvSpPr/>
          <p:nvPr/>
        </p:nvSpPr>
        <p:spPr>
          <a:xfrm>
            <a:off x="358198" y="1716551"/>
            <a:ext cx="1392919" cy="442059"/>
          </a:xfrm>
          <a:prstGeom prst="round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ysClr val="windowText" lastClr="000000"/>
                </a:solidFill>
                <a:latin typeface="UTM Avo" panose="02040603050506020204" pitchFamily="18" charset="0"/>
                <a:cs typeface="Arial" panose="020B0604020202020204" pitchFamily="34" charset="0"/>
              </a:rPr>
              <a:t>Ví </a:t>
            </a:r>
            <a:r>
              <a:rPr lang="en-US" sz="2400" b="1" dirty="0" err="1">
                <a:solidFill>
                  <a:sysClr val="windowText" lastClr="000000"/>
                </a:solidFill>
                <a:latin typeface="UTM Avo" panose="02040603050506020204" pitchFamily="18" charset="0"/>
                <a:cs typeface="Arial" panose="020B0604020202020204" pitchFamily="34" charset="0"/>
              </a:rPr>
              <a:t>dụ</a:t>
            </a:r>
            <a:r>
              <a:rPr lang="en-US" sz="2400" b="1" dirty="0">
                <a:solidFill>
                  <a:sysClr val="windowText" lastClr="000000"/>
                </a:solidFill>
                <a:latin typeface="UTM Avo" panose="02040603050506020204" pitchFamily="18" charset="0"/>
                <a:cs typeface="Arial" panose="020B0604020202020204" pitchFamily="34" charset="0"/>
              </a:rPr>
              <a:t> 1</a:t>
            </a:r>
          </a:p>
        </p:txBody>
      </p:sp>
      <p:sp>
        <p:nvSpPr>
          <p:cNvPr id="8" name="TextBox 7">
            <a:extLst>
              <a:ext uri="{FF2B5EF4-FFF2-40B4-BE49-F238E27FC236}">
                <a16:creationId xmlns:a16="http://schemas.microsoft.com/office/drawing/2014/main" id="{7D5EC612-933B-CDFB-0E38-6FEFE9317337}"/>
              </a:ext>
            </a:extLst>
          </p:cNvPr>
          <p:cNvSpPr txBox="1"/>
          <p:nvPr/>
        </p:nvSpPr>
        <p:spPr>
          <a:xfrm>
            <a:off x="7823200" y="2760408"/>
            <a:ext cx="863600" cy="461665"/>
          </a:xfrm>
          <a:prstGeom prst="rect">
            <a:avLst/>
          </a:prstGeom>
          <a:noFill/>
        </p:spPr>
        <p:txBody>
          <a:bodyPr wrap="square" rtlCol="0">
            <a:spAutoFit/>
          </a:bodyPr>
          <a:lstStyle/>
          <a:p>
            <a:r>
              <a:rPr lang="en-US" sz="2400" b="1" u="sng" dirty="0" err="1">
                <a:latin typeface="UTM Avo" panose="02040603050506020204" pitchFamily="18" charset="0"/>
                <a:cs typeface="Arial" panose="020B0604020202020204" pitchFamily="34" charset="0"/>
              </a:rPr>
              <a:t>Giải</a:t>
            </a:r>
            <a:endParaRPr lang="en-US" sz="2400" b="1" u="sng" dirty="0">
              <a:latin typeface="UTM Avo" panose="02040603050506020204" pitchFamily="18" charset="0"/>
              <a:cs typeface="Arial" panose="020B0604020202020204" pitchFamily="34" charset="0"/>
            </a:endParaRPr>
          </a:p>
        </p:txBody>
      </p:sp>
      <p:pic>
        <p:nvPicPr>
          <p:cNvPr id="3074" name="Picture 2" descr="Hình ảnh Xúc Xắc Vuông Xúc Xắc Khối Hai Con Xúc Xắc Xúc Xắc Vuông Trắng PNG  , Clip Xúc Xắc, Xúc Xắc Vuông, Xúc Xắc Khối PNG và Vector với nề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148" y="3151951"/>
            <a:ext cx="3681965" cy="2715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54236" y="4925324"/>
            <a:ext cx="7432964" cy="1200329"/>
          </a:xfrm>
          <a:prstGeom prst="rect">
            <a:avLst/>
          </a:prstGeom>
        </p:spPr>
        <p:txBody>
          <a:bodyPr wrap="square">
            <a:spAutoFit/>
          </a:bodyPr>
          <a:lstStyle/>
          <a:p>
            <a:pPr algn="just"/>
            <a:r>
              <a:rPr lang="en-US" sz="2400" dirty="0">
                <a:latin typeface="UTM Avo" panose="02040603050506020204"/>
              </a:rPr>
              <a:t>b)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gian</a:t>
            </a:r>
            <a:r>
              <a:rPr lang="en-US" sz="2400" dirty="0">
                <a:latin typeface="UTM Avo" panose="02040603050506020204"/>
              </a:rPr>
              <a:t> </a:t>
            </a:r>
            <a:r>
              <a:rPr lang="en-US" sz="2400" dirty="0" err="1">
                <a:latin typeface="UTM Avo" panose="02040603050506020204"/>
              </a:rPr>
              <a:t>mẫu</a:t>
            </a:r>
            <a:r>
              <a:rPr lang="en-US" sz="2400" dirty="0">
                <a:latin typeface="UTM Avo" panose="02040603050506020204"/>
              </a:rPr>
              <a:t> </a:t>
            </a:r>
            <a:r>
              <a:rPr lang="en-US" sz="2400" dirty="0" err="1">
                <a:latin typeface="UTM Avo" panose="02040603050506020204"/>
              </a:rPr>
              <a:t>của</a:t>
            </a:r>
            <a:r>
              <a:rPr lang="en-US" sz="2400" dirty="0">
                <a:latin typeface="UTM Avo" panose="02040603050506020204"/>
              </a:rPr>
              <a:t> </a:t>
            </a:r>
            <a:r>
              <a:rPr lang="en-US" sz="2400" dirty="0" err="1">
                <a:latin typeface="UTM Avo" panose="02040603050506020204"/>
              </a:rPr>
              <a:t>phép</a:t>
            </a:r>
            <a:r>
              <a:rPr lang="en-US" sz="2400" dirty="0">
                <a:latin typeface="UTM Avo" panose="02040603050506020204"/>
              </a:rPr>
              <a:t> </a:t>
            </a:r>
            <a:r>
              <a:rPr lang="en-US" sz="2400" dirty="0" err="1">
                <a:latin typeface="UTM Avo" panose="02040603050506020204"/>
              </a:rPr>
              <a:t>thử</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a:t>
            </a:r>
          </a:p>
          <a:p>
            <a:pPr algn="just"/>
            <a:r>
              <a:rPr lang="el-GR" sz="2400" dirty="0"/>
              <a:t>Ω = </a:t>
            </a:r>
            <a:r>
              <a:rPr lang="el-GR" sz="2400" i="1" dirty="0"/>
              <a:t>{</a:t>
            </a:r>
            <a:r>
              <a:rPr lang="en-US" sz="2400" dirty="0" err="1">
                <a:latin typeface="UTM Avo" panose="02040603050506020204"/>
              </a:rPr>
              <a:t>mặt</a:t>
            </a:r>
            <a:r>
              <a:rPr lang="en-US" sz="2400" dirty="0">
                <a:latin typeface="UTM Avo" panose="02040603050506020204"/>
              </a:rPr>
              <a:t> 1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2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3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4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5 </a:t>
            </a:r>
            <a:r>
              <a:rPr lang="en-US" sz="2400" dirty="0" err="1">
                <a:latin typeface="UTM Avo" panose="02040603050506020204"/>
              </a:rPr>
              <a:t>chấm</a:t>
            </a:r>
            <a:r>
              <a:rPr lang="en-US" sz="2400" dirty="0">
                <a:latin typeface="UTM Avo" panose="02040603050506020204"/>
              </a:rPr>
              <a:t>; </a:t>
            </a:r>
            <a:r>
              <a:rPr lang="en-US" sz="2400" dirty="0" err="1">
                <a:latin typeface="UTM Avo" panose="02040603050506020204"/>
              </a:rPr>
              <a:t>mặt</a:t>
            </a:r>
            <a:r>
              <a:rPr lang="en-US" sz="2400" dirty="0">
                <a:latin typeface="UTM Avo" panose="02040603050506020204"/>
              </a:rPr>
              <a:t> 6 </a:t>
            </a:r>
            <a:r>
              <a:rPr lang="en-US" sz="2400" dirty="0" err="1">
                <a:latin typeface="UTM Avo" panose="02040603050506020204"/>
              </a:rPr>
              <a:t>chấm</a:t>
            </a:r>
            <a:r>
              <a:rPr lang="en-US" sz="2400" i="1" dirty="0">
                <a:latin typeface="UTM Avo" panose="02040603050506020204"/>
              </a:rPr>
              <a:t>}</a:t>
            </a:r>
            <a:r>
              <a:rPr lang="en-US" sz="2400" dirty="0">
                <a:latin typeface="UTM Avo" panose="02040603050506020204"/>
              </a:rPr>
              <a:t> </a:t>
            </a:r>
            <a:endParaRPr lang="en-US" sz="2400" dirty="0">
              <a:latin typeface="UTM Avo" panose="02040603050506020204"/>
              <a:ea typeface="Calibri" panose="020F0502020204030204" pitchFamily="34" charset="0"/>
              <a:cs typeface="Times New Roman" panose="02020603050405020304" pitchFamily="18" charset="0"/>
            </a:endParaRPr>
          </a:p>
        </p:txBody>
      </p:sp>
      <p:sp>
        <p:nvSpPr>
          <p:cNvPr id="9" name="Rectangle 8"/>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animBg="1"/>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0800" y="1604555"/>
            <a:ext cx="9144000" cy="2308324"/>
          </a:xfrm>
          <a:prstGeom prst="rect">
            <a:avLst/>
          </a:prstGeom>
        </p:spPr>
        <p:txBody>
          <a:bodyPr wrap="square">
            <a:spAutoFit/>
          </a:bodyPr>
          <a:lstStyle/>
          <a:p>
            <a:pPr algn="just"/>
            <a:r>
              <a:rPr lang="vi-VN" sz="2400" dirty="0"/>
              <a:t>Một hộp có 12 chiếc thẻ cùng loại, mỗi thẻ được ghi một trong các số 1, 2, 3, ..., 12; hai thẻ khác nhau thì ghi hai số khác nhau. Xét phép thử “Rút ngẫu nhiên một thẻ trong hộp”.</a:t>
            </a:r>
          </a:p>
          <a:p>
            <a:pPr algn="just"/>
            <a:r>
              <a:rPr lang="vi-VN" sz="2400" dirty="0"/>
              <a:t>a) Nêu những kết quả có thể xảy ra đối với số xuất hiện trên thẻ được rút ra.</a:t>
            </a:r>
          </a:p>
          <a:p>
            <a:pPr algn="just"/>
            <a:r>
              <a:rPr lang="vi-VN" sz="2400" dirty="0"/>
              <a:t>b) Viết không gian mẫu của phép thử đó.</a:t>
            </a:r>
          </a:p>
        </p:txBody>
      </p:sp>
      <p:sp>
        <p:nvSpPr>
          <p:cNvPr id="8" name="Rectangle 7"/>
          <p:cNvSpPr/>
          <p:nvPr/>
        </p:nvSpPr>
        <p:spPr>
          <a:xfrm>
            <a:off x="1344742" y="3976999"/>
            <a:ext cx="10161458" cy="1200329"/>
          </a:xfrm>
          <a:prstGeom prst="rect">
            <a:avLst/>
          </a:prstGeom>
        </p:spPr>
        <p:txBody>
          <a:bodyPr wrap="square">
            <a:spAutoFit/>
          </a:bodyPr>
          <a:lstStyle/>
          <a:p>
            <a:pPr marL="20321" marR="20321" algn="just">
              <a:lnSpc>
                <a:spcPct val="150000"/>
              </a:lnSpc>
            </a:pPr>
            <a:r>
              <a:rPr lang="en-US" sz="2400" dirty="0">
                <a:latin typeface="UTM Avo" panose="02040603050506020204"/>
              </a:rPr>
              <a:t>a)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kết</a:t>
            </a:r>
            <a:r>
              <a:rPr lang="en-US" sz="2400" dirty="0">
                <a:latin typeface="UTM Avo" panose="02040603050506020204"/>
              </a:rPr>
              <a:t> </a:t>
            </a:r>
            <a:r>
              <a:rPr lang="en-US" sz="2400" dirty="0" err="1">
                <a:latin typeface="UTM Avo" panose="02040603050506020204"/>
              </a:rPr>
              <a:t>quả</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thể</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là</a:t>
            </a:r>
            <a:r>
              <a:rPr lang="en-US" sz="2400" dirty="0">
                <a:latin typeface="UTM Avo" panose="02040603050506020204"/>
              </a:rPr>
              <a:t>: </a:t>
            </a:r>
            <a:r>
              <a:rPr lang="en-US" sz="2400" dirty="0" err="1">
                <a:latin typeface="UTM Avo" panose="02040603050506020204"/>
              </a:rPr>
              <a:t>số</a:t>
            </a:r>
            <a:r>
              <a:rPr lang="en-US" sz="2400" dirty="0">
                <a:latin typeface="UTM Avo" panose="02040603050506020204"/>
              </a:rPr>
              <a:t> 1, </a:t>
            </a:r>
            <a:r>
              <a:rPr lang="en-US" sz="2400" dirty="0" err="1">
                <a:latin typeface="UTM Avo" panose="02040603050506020204"/>
              </a:rPr>
              <a:t>số</a:t>
            </a:r>
            <a:r>
              <a:rPr lang="en-US" sz="2400" dirty="0">
                <a:latin typeface="UTM Avo" panose="02040603050506020204"/>
              </a:rPr>
              <a:t> 2, </a:t>
            </a:r>
            <a:r>
              <a:rPr lang="en-US" sz="2400" dirty="0" err="1">
                <a:latin typeface="UTM Avo" panose="02040603050506020204"/>
              </a:rPr>
              <a:t>số</a:t>
            </a:r>
            <a:r>
              <a:rPr lang="en-US" sz="2400" dirty="0">
                <a:latin typeface="UTM Avo" panose="02040603050506020204"/>
              </a:rPr>
              <a:t> 3, </a:t>
            </a:r>
            <a:r>
              <a:rPr lang="en-US" sz="2400" dirty="0" err="1">
                <a:latin typeface="UTM Avo" panose="02040603050506020204"/>
              </a:rPr>
              <a:t>số</a:t>
            </a:r>
            <a:r>
              <a:rPr lang="en-US" sz="2400" dirty="0">
                <a:latin typeface="UTM Avo" panose="02040603050506020204"/>
              </a:rPr>
              <a:t> 4, </a:t>
            </a:r>
            <a:r>
              <a:rPr lang="en-US" sz="2400" dirty="0" err="1">
                <a:latin typeface="UTM Avo" panose="02040603050506020204"/>
              </a:rPr>
              <a:t>số</a:t>
            </a:r>
            <a:r>
              <a:rPr lang="en-US" sz="2400" dirty="0">
                <a:latin typeface="UTM Avo" panose="02040603050506020204"/>
              </a:rPr>
              <a:t> 5, </a:t>
            </a:r>
            <a:r>
              <a:rPr lang="en-US" sz="2400" dirty="0" err="1">
                <a:latin typeface="UTM Avo" panose="02040603050506020204"/>
              </a:rPr>
              <a:t>số</a:t>
            </a:r>
            <a:r>
              <a:rPr lang="en-US" sz="2400" dirty="0">
                <a:latin typeface="UTM Avo" panose="02040603050506020204"/>
              </a:rPr>
              <a:t> 6, </a:t>
            </a:r>
            <a:r>
              <a:rPr lang="en-US" sz="2400" dirty="0" err="1">
                <a:latin typeface="UTM Avo" panose="02040603050506020204"/>
              </a:rPr>
              <a:t>số</a:t>
            </a:r>
            <a:r>
              <a:rPr lang="en-US" sz="2400" dirty="0">
                <a:latin typeface="UTM Avo" panose="02040603050506020204"/>
              </a:rPr>
              <a:t> 7, </a:t>
            </a:r>
            <a:r>
              <a:rPr lang="en-US" sz="2400" dirty="0" err="1">
                <a:latin typeface="UTM Avo" panose="02040603050506020204"/>
              </a:rPr>
              <a:t>số</a:t>
            </a:r>
            <a:r>
              <a:rPr lang="en-US" sz="2400" dirty="0">
                <a:latin typeface="UTM Avo" panose="02040603050506020204"/>
              </a:rPr>
              <a:t> 8, </a:t>
            </a:r>
            <a:r>
              <a:rPr lang="en-US" sz="2400" dirty="0" err="1">
                <a:latin typeface="UTM Avo" panose="02040603050506020204"/>
              </a:rPr>
              <a:t>số</a:t>
            </a:r>
            <a:r>
              <a:rPr lang="en-US" sz="2400" dirty="0">
                <a:latin typeface="UTM Avo" panose="02040603050506020204"/>
              </a:rPr>
              <a:t> 9, </a:t>
            </a:r>
            <a:r>
              <a:rPr lang="en-US" sz="2400" dirty="0" err="1">
                <a:latin typeface="UTM Avo" panose="02040603050506020204"/>
              </a:rPr>
              <a:t>số</a:t>
            </a:r>
            <a:r>
              <a:rPr lang="en-US" sz="2400" dirty="0">
                <a:latin typeface="UTM Avo" panose="02040603050506020204"/>
              </a:rPr>
              <a:t> 10, </a:t>
            </a:r>
            <a:r>
              <a:rPr lang="en-US" sz="2400" dirty="0" err="1">
                <a:latin typeface="UTM Avo" panose="02040603050506020204"/>
              </a:rPr>
              <a:t>số</a:t>
            </a:r>
            <a:r>
              <a:rPr lang="en-US" sz="2400" dirty="0">
                <a:latin typeface="UTM Avo" panose="02040603050506020204"/>
              </a:rPr>
              <a:t> 11, </a:t>
            </a:r>
            <a:r>
              <a:rPr lang="en-US" sz="2400" dirty="0" err="1">
                <a:latin typeface="UTM Avo" panose="02040603050506020204"/>
              </a:rPr>
              <a:t>số</a:t>
            </a:r>
            <a:r>
              <a:rPr lang="en-US" sz="2400" dirty="0">
                <a:latin typeface="UTM Avo" panose="02040603050506020204"/>
              </a:rPr>
              <a:t> 12.</a:t>
            </a:r>
          </a:p>
        </p:txBody>
      </p:sp>
      <p:sp>
        <p:nvSpPr>
          <p:cNvPr id="5" name="Hình chữ nhật: Góc Tròn 16">
            <a:extLst>
              <a:ext uri="{FF2B5EF4-FFF2-40B4-BE49-F238E27FC236}">
                <a16:creationId xmlns:a16="http://schemas.microsoft.com/office/drawing/2014/main" id="{1E59DF43-F896-DB18-36CA-08E98C83E2CB}"/>
              </a:ext>
            </a:extLst>
          </p:cNvPr>
          <p:cNvSpPr/>
          <p:nvPr/>
        </p:nvSpPr>
        <p:spPr>
          <a:xfrm>
            <a:off x="304800" y="1752600"/>
            <a:ext cx="2133600" cy="533399"/>
          </a:xfrm>
          <a:prstGeom prst="round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err="1">
                <a:solidFill>
                  <a:sysClr val="windowText" lastClr="000000"/>
                </a:solidFill>
                <a:latin typeface="UTM Avo" panose="02040603050506020204" pitchFamily="18" charset="0"/>
                <a:cs typeface="Arial" panose="020B0604020202020204" pitchFamily="34" charset="0"/>
              </a:rPr>
              <a:t>Luyện</a:t>
            </a:r>
            <a:r>
              <a:rPr lang="en-US" sz="2400" b="1" dirty="0">
                <a:solidFill>
                  <a:sysClr val="windowText" lastClr="000000"/>
                </a:solidFill>
                <a:latin typeface="UTM Avo" panose="02040603050506020204" pitchFamily="18" charset="0"/>
                <a:cs typeface="Arial" panose="020B0604020202020204" pitchFamily="34" charset="0"/>
              </a:rPr>
              <a:t> </a:t>
            </a:r>
            <a:r>
              <a:rPr lang="en-US" sz="2400" b="1" dirty="0" err="1">
                <a:solidFill>
                  <a:sysClr val="windowText" lastClr="000000"/>
                </a:solidFill>
                <a:latin typeface="UTM Avo" panose="02040603050506020204" pitchFamily="18" charset="0"/>
                <a:cs typeface="Arial" panose="020B0604020202020204" pitchFamily="34" charset="0"/>
              </a:rPr>
              <a:t>tập</a:t>
            </a:r>
            <a:r>
              <a:rPr lang="en-US" sz="2400" b="1" dirty="0">
                <a:solidFill>
                  <a:sysClr val="windowText" lastClr="000000"/>
                </a:solidFill>
                <a:latin typeface="UTM Avo" panose="02040603050506020204" pitchFamily="18" charset="0"/>
                <a:cs typeface="Arial" panose="020B0604020202020204" pitchFamily="34" charset="0"/>
              </a:rPr>
              <a:t> 1</a:t>
            </a:r>
          </a:p>
        </p:txBody>
      </p:sp>
      <p:sp>
        <p:nvSpPr>
          <p:cNvPr id="6" name="TextBox 5">
            <a:extLst>
              <a:ext uri="{FF2B5EF4-FFF2-40B4-BE49-F238E27FC236}">
                <a16:creationId xmlns:a16="http://schemas.microsoft.com/office/drawing/2014/main" id="{48BCC8A5-C3CB-9CFA-0C8B-6578F522A149}"/>
              </a:ext>
            </a:extLst>
          </p:cNvPr>
          <p:cNvSpPr txBox="1"/>
          <p:nvPr/>
        </p:nvSpPr>
        <p:spPr>
          <a:xfrm>
            <a:off x="556499" y="3905952"/>
            <a:ext cx="863600" cy="461665"/>
          </a:xfrm>
          <a:prstGeom prst="rect">
            <a:avLst/>
          </a:prstGeom>
          <a:noFill/>
        </p:spPr>
        <p:txBody>
          <a:bodyPr wrap="square" rtlCol="0">
            <a:spAutoFit/>
          </a:bodyPr>
          <a:lstStyle/>
          <a:p>
            <a:r>
              <a:rPr lang="en-US" sz="2400" b="1" u="sng" dirty="0" err="1">
                <a:latin typeface="UTM Avo" panose="02040603050506020204" pitchFamily="18" charset="0"/>
                <a:cs typeface="Arial" panose="020B0604020202020204" pitchFamily="34" charset="0"/>
              </a:rPr>
              <a:t>Giải</a:t>
            </a:r>
            <a:endParaRPr lang="en-US" sz="2400" b="1" u="sng"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1371600" y="5554105"/>
                <a:ext cx="6556603"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UTM Avo" panose="02040603050506020204"/>
                  </a:rPr>
                  <a:t>b)  </a:t>
                </a:r>
                <a14:m>
                  <m:oMath xmlns:m="http://schemas.openxmlformats.org/officeDocument/2006/math">
                    <m:r>
                      <m:rPr>
                        <m:sty m:val="p"/>
                      </m:rPr>
                      <a:rPr kumimoji="0" lang="el-GR" altLang="en-US" sz="2400" b="0" i="1" u="none" strike="noStrike" cap="none" normalizeH="0" baseline="0" smtClean="0">
                        <a:ln>
                          <a:noFill/>
                        </a:ln>
                        <a:solidFill>
                          <a:srgbClr val="333333"/>
                        </a:solidFill>
                        <a:effectLst/>
                        <a:latin typeface="Cambria Math" panose="02040503050406030204" pitchFamily="18" charset="0"/>
                        <a:ea typeface="Cambria Math" panose="02040503050406030204" pitchFamily="18" charset="0"/>
                      </a:rPr>
                      <m:t>Ω</m:t>
                    </m:r>
                  </m:oMath>
                </a14:m>
                <a:r>
                  <a:rPr kumimoji="0" lang="en-US" altLang="en-US" sz="2400" b="0" i="0" u="none" strike="noStrike" cap="none" normalizeH="0" baseline="0" dirty="0">
                    <a:ln>
                      <a:noFill/>
                    </a:ln>
                    <a:solidFill>
                      <a:srgbClr val="333333"/>
                    </a:solidFill>
                    <a:effectLst/>
                    <a:latin typeface="UTM Avo" panose="02040603050506020204"/>
                  </a:rPr>
                  <a:t>  = { 1;  2;  3;  4;  5;  6;  7;  8;  9;  10;  11;  12}</a:t>
                </a:r>
                <a:r>
                  <a:rPr kumimoji="0" lang="en-US" altLang="en-US" sz="2400" b="0" i="0" u="none" strike="noStrike" cap="none" normalizeH="0" baseline="0" dirty="0">
                    <a:ln>
                      <a:noFill/>
                    </a:ln>
                    <a:solidFill>
                      <a:schemeClr val="tx1"/>
                    </a:solidFill>
                    <a:effectLst/>
                    <a:latin typeface="UTM Avo" panose="02040603050506020204"/>
                  </a:rPr>
                  <a:t> </a:t>
                </a:r>
                <a:endParaRPr kumimoji="0" lang="en-US" altLang="en-US" sz="2400" b="0" i="0" u="none" strike="noStrike" cap="none" normalizeH="0" baseline="0" dirty="0">
                  <a:ln>
                    <a:noFill/>
                  </a:ln>
                  <a:solidFill>
                    <a:srgbClr val="333333"/>
                  </a:solidFill>
                  <a:effectLst/>
                  <a:latin typeface="UTM Avo" panose="02040603050506020204"/>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1371600" y="5554105"/>
                <a:ext cx="6556603" cy="461665"/>
              </a:xfrm>
              <a:prstGeom prst="rect">
                <a:avLst/>
              </a:prstGeom>
              <a:blipFill>
                <a:blip r:embed="rId4"/>
                <a:stretch>
                  <a:fillRect l="-1394"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6"/>
          <p:cNvSpPr/>
          <p:nvPr/>
        </p:nvSpPr>
        <p:spPr>
          <a:xfrm>
            <a:off x="0" y="0"/>
            <a:ext cx="12192000" cy="609600"/>
          </a:xfrm>
          <a:prstGeom prst="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2218</TotalTime>
  <Words>3126</Words>
  <Application>Microsoft Office PowerPoint</Application>
  <PresentationFormat>Widescreen</PresentationFormat>
  <Paragraphs>305</Paragraphs>
  <Slides>39</Slides>
  <Notes>29</Notes>
  <HiddenSlides>0</HiddenSlides>
  <MMClips>17</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39</vt:i4>
      </vt:variant>
    </vt:vector>
  </HeadingPairs>
  <TitlesOfParts>
    <vt:vector size="55" baseType="lpstr">
      <vt:lpstr>Calibri Light</vt:lpstr>
      <vt:lpstr>Times New Roman</vt:lpstr>
      <vt:lpstr>Arial</vt:lpstr>
      <vt:lpstr>Tahoma</vt:lpstr>
      <vt:lpstr>Calibri</vt:lpstr>
      <vt:lpstr>Trebuchet MS</vt:lpstr>
      <vt:lpstr>Wingdings 3</vt:lpstr>
      <vt:lpstr>UTM Avo</vt:lpstr>
      <vt:lpstr>Wingdings</vt:lpstr>
      <vt:lpstr>Cambria Math</vt:lpstr>
      <vt:lpstr>Office Theme</vt:lpstr>
      <vt:lpstr>2_Office Theme</vt:lpstr>
      <vt:lpstr>3_Office Theme</vt:lpstr>
      <vt:lpstr>Facet</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 thiết rằng các kết quả của một phép thử là đồng khả năng. Khi đó xác suất của biến cố A, kí hiệu là P(A), bằng tỉ số giữa số kết quả thuận lợi cho biến cố A và tổng số kết quả có thể xảy ra.                               Số kết quả thuận lợi cho A P(A) =              Tổng số kết quả có thể xảy ra</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DUYVIP1992</dc:creator>
  <cp:lastModifiedBy>Administrator</cp:lastModifiedBy>
  <cp:revision>222</cp:revision>
  <dcterms:created xsi:type="dcterms:W3CDTF">2006-08-16T00:00:00Z</dcterms:created>
  <dcterms:modified xsi:type="dcterms:W3CDTF">2025-04-02T04:19:35Z</dcterms:modified>
  <dc:identifier>DAFKAZ1_Ljc</dc:identifier>
</cp:coreProperties>
</file>