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69" r:id="rId2"/>
    <p:sldId id="301" r:id="rId3"/>
    <p:sldId id="302" r:id="rId4"/>
    <p:sldId id="303" r:id="rId5"/>
    <p:sldId id="258" r:id="rId6"/>
    <p:sldId id="289" r:id="rId7"/>
    <p:sldId id="295" r:id="rId8"/>
    <p:sldId id="306" r:id="rId9"/>
    <p:sldId id="261" r:id="rId10"/>
    <p:sldId id="304" r:id="rId11"/>
    <p:sldId id="305" r:id="rId12"/>
    <p:sldId id="30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7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3D0"/>
    <a:srgbClr val="DEEBF7"/>
    <a:srgbClr val="6EA8DC"/>
    <a:srgbClr val="0084B1"/>
    <a:srgbClr val="D6EFF2"/>
    <a:srgbClr val="EF008D"/>
    <a:srgbClr val="FFD9F0"/>
    <a:srgbClr val="005AAB"/>
    <a:srgbClr val="BCE6DE"/>
    <a:srgbClr val="A1D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90" y="1008"/>
      </p:cViewPr>
      <p:guideLst>
        <p:guide orient="horz" pos="2184"/>
        <p:guide pos="27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47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33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95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92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23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98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5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6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2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2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36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9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8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91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50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5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43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075" y="1322266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827500" y="2398591"/>
            <a:ext cx="10757055" cy="2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000" dirty="0"/>
              <a:t>Everyday English: Giving warnings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000" dirty="0"/>
              <a:t>A survey on ways to go green</a:t>
            </a:r>
            <a:endParaRPr lang="en-US" sz="40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87067" y="160809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58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4258" y="2773312"/>
            <a:ext cx="6426349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List 5 ways you often do to become greener.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53" y="2102474"/>
            <a:ext cx="3841144" cy="384114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160809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348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91740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43826" y="154065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0344" y="1584991"/>
            <a:ext cx="5395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9642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OUR GREENER WORLD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66532" y="113518"/>
            <a:ext cx="888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16678" y="138682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F6A00AD1-318C-6D1C-6FBC-A3D04B855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42" y="2566062"/>
            <a:ext cx="4237651" cy="423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793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95079" y="104758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9655" y="2330017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EVERYDAY ENGLISH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4087166"/>
            <a:ext cx="2189765" cy="717829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 SURVEY ON WAYS TO GO GREEN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4620" y="5635518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34814" y="1160062"/>
            <a:ext cx="5401904" cy="48275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Q&amp;A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628821" y="1955186"/>
            <a:ext cx="5407897" cy="1389133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1: Listen and read the dialogue.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2: Make similar dialogues.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23040" y="3771677"/>
            <a:ext cx="5395266" cy="1359547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Task 3: Choose A, B, C and see how green you are.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Task 4: Interview a classmate.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830993" y="1353683"/>
            <a:ext cx="986619" cy="976334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764045" y="2638820"/>
            <a:ext cx="1135611" cy="144834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858926" y="4446081"/>
            <a:ext cx="1063651" cy="1189437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34814" y="5545256"/>
            <a:ext cx="5442304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Homework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4: COMMUNICATION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7591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87923"/>
            <a:ext cx="12019084" cy="6770077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-360664" y="452893"/>
            <a:ext cx="55479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D9FA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WARM-UP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D9FA3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0072" y="503890"/>
            <a:ext cx="2427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Q and 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976" y="1541344"/>
            <a:ext cx="4878853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b="1" dirty="0"/>
              <a:t>Look at the picture.</a:t>
            </a:r>
          </a:p>
        </p:txBody>
      </p:sp>
      <p:pic>
        <p:nvPicPr>
          <p:cNvPr id="1026" name="Picture 2" descr="VDCoder - Bài tậ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193" y="5768070"/>
            <a:ext cx="2043235" cy="102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937472" y="6002170"/>
            <a:ext cx="1274273" cy="54792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0975" y="2130001"/>
            <a:ext cx="4878853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b="1" dirty="0"/>
              <a:t>What are the people in the picture doing?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2575" y="3449561"/>
            <a:ext cx="4878853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b="1" dirty="0"/>
              <a:t>What will happen if they continue dumping rubbish into the river?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367062-D330-2E4D-E4C7-33C235AFDC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48"/>
          <a:stretch/>
        </p:blipFill>
        <p:spPr>
          <a:xfrm>
            <a:off x="5387197" y="2107504"/>
            <a:ext cx="6178360" cy="313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6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768456" y="4947423"/>
            <a:ext cx="8445943" cy="35563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ounded Rectangle 4"/>
          <p:cNvSpPr/>
          <p:nvPr/>
        </p:nvSpPr>
        <p:spPr>
          <a:xfrm>
            <a:off x="1848940" y="3261149"/>
            <a:ext cx="2651091" cy="34152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1" y="1064650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5110" y="1064650"/>
            <a:ext cx="109102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dialogue between </a:t>
            </a:r>
            <a:r>
              <a:rPr lang="en-US" sz="25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Mike. Pay attention to the highlighted sentences.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4886" y="2111087"/>
            <a:ext cx="9993085" cy="41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 err="1"/>
              <a:t>Mi</a:t>
            </a:r>
            <a:r>
              <a:rPr lang="en-US" sz="3600" b="1" i="1" dirty="0"/>
              <a:t>: </a:t>
            </a:r>
            <a:r>
              <a:rPr lang="en-US" sz="3600" dirty="0"/>
              <a:t>You are giving the goldfish too much food.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        Don’t do that. </a:t>
            </a:r>
          </a:p>
          <a:p>
            <a:pPr>
              <a:lnSpc>
                <a:spcPct val="150000"/>
              </a:lnSpc>
            </a:pPr>
            <a:r>
              <a:rPr lang="en-US" sz="3600" b="1" i="1" dirty="0"/>
              <a:t>Mike: </a:t>
            </a:r>
            <a:r>
              <a:rPr lang="en-US" sz="3600" dirty="0"/>
              <a:t>Why?</a:t>
            </a:r>
          </a:p>
          <a:p>
            <a:pPr>
              <a:lnSpc>
                <a:spcPct val="150000"/>
              </a:lnSpc>
            </a:pPr>
            <a:r>
              <a:rPr lang="en-US" sz="3600" b="1" i="1" dirty="0" err="1"/>
              <a:t>Mi</a:t>
            </a:r>
            <a:r>
              <a:rPr lang="en-US" sz="3600" b="1" i="1" dirty="0"/>
              <a:t>: </a:t>
            </a:r>
            <a:r>
              <a:rPr lang="en-US" sz="3600" dirty="0"/>
              <a:t>If you give them too much food, they will die.</a:t>
            </a:r>
          </a:p>
          <a:p>
            <a:pPr>
              <a:lnSpc>
                <a:spcPct val="150000"/>
              </a:lnSpc>
            </a:pPr>
            <a:r>
              <a:rPr lang="en-US" sz="3600" b="1" i="1" dirty="0"/>
              <a:t>Mike: </a:t>
            </a:r>
            <a:r>
              <a:rPr lang="en-US" sz="3600" dirty="0"/>
              <a:t>I see. Thank you.</a:t>
            </a:r>
          </a:p>
        </p:txBody>
      </p:sp>
      <p:pic>
        <p:nvPicPr>
          <p:cNvPr id="3" name="B2_34">
            <a:hlinkClick r:id="" action="ppaction://media"/>
            <a:extLst>
              <a:ext uri="{FF2B5EF4-FFF2-40B4-BE49-F238E27FC236}">
                <a16:creationId xmlns:a16="http://schemas.microsoft.com/office/drawing/2014/main" id="{DFBBEDB2-8F73-419F-9604-5FFA0603F9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34262" y="1572350"/>
            <a:ext cx="662852" cy="66285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7066" y="160809"/>
            <a:ext cx="56089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062" y="4369387"/>
            <a:ext cx="1667182" cy="24886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45" y="1352177"/>
            <a:ext cx="627229" cy="6216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03484" y="1242374"/>
            <a:ext cx="109183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Act out the dialogue basing on the following situations. Remember to use the highlighted language in </a:t>
            </a:r>
            <a:r>
              <a:rPr lang="en-US" sz="2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6" name="Round Single Corner Rectangle 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 Single Corner Rectangle 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1823" y="2135018"/>
            <a:ext cx="1990177" cy="2006663"/>
          </a:xfrm>
          <a:prstGeom prst="rect">
            <a:avLst/>
          </a:prstGeom>
        </p:spPr>
      </p:pic>
      <p:pic>
        <p:nvPicPr>
          <p:cNvPr id="2050" name="Picture 2" descr="Cartoon guy student standing in casual clothes Vector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87" y="2174034"/>
            <a:ext cx="1919910" cy="196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63602" y="2841962"/>
            <a:ext cx="84510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Situation 1</a:t>
            </a:r>
            <a:r>
              <a:rPr lang="en-US" sz="28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Student A is watering ﬂowers in the garden. Student B is giving some warnings.</a:t>
            </a:r>
          </a:p>
          <a:p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Situation 2</a:t>
            </a:r>
            <a:r>
              <a:rPr lang="en-US" sz="28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Student A is staying up too late. Student B is giving some warnings.</a:t>
            </a:r>
            <a:endParaRPr lang="en-US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4505" y="4690965"/>
            <a:ext cx="2497495" cy="21670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83E278-E3CC-F0CF-6633-A2121CA6896C}"/>
              </a:ext>
            </a:extLst>
          </p:cNvPr>
          <p:cNvSpPr txBox="1"/>
          <p:nvPr/>
        </p:nvSpPr>
        <p:spPr>
          <a:xfrm>
            <a:off x="487066" y="160809"/>
            <a:ext cx="56089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3094998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97" y="1073466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506" y="1073466"/>
            <a:ext cx="113534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3Rs Club in your school is doing a survey. Answer the following questions by choosing A, B, or C.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30" y="2321706"/>
            <a:ext cx="9153071" cy="267995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87067" y="160809"/>
            <a:ext cx="939791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SURVEY ON WAYS TO GO GREEN</a:t>
            </a:r>
          </a:p>
        </p:txBody>
      </p:sp>
    </p:spTree>
    <p:extLst>
      <p:ext uri="{BB962C8B-B14F-4D97-AF65-F5344CB8AC3E}">
        <p14:creationId xmlns:p14="http://schemas.microsoft.com/office/powerpoint/2010/main" val="3900461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AC3C2"/>
            </a:solidFill>
            <a:ln>
              <a:solidFill>
                <a:srgbClr val="FAC3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71450" y="160020"/>
              <a:ext cx="8801100" cy="6480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62890" y="262889"/>
              <a:ext cx="8618220" cy="6297931"/>
            </a:xfrm>
            <a:prstGeom prst="rect">
              <a:avLst/>
            </a:prstGeom>
            <a:solidFill>
              <a:srgbClr val="FAC3C2"/>
            </a:solidFill>
            <a:ln>
              <a:solidFill>
                <a:srgbClr val="FAC3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"/>
          <a:stretch/>
        </p:blipFill>
        <p:spPr>
          <a:xfrm>
            <a:off x="867746" y="2139526"/>
            <a:ext cx="10804850" cy="4661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869" y="984580"/>
            <a:ext cx="6305169" cy="13027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47060" y="2715256"/>
            <a:ext cx="2153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Answers: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2369" y="3467101"/>
            <a:ext cx="279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spc="-100" dirty="0"/>
              <a:t>Q1: </a:t>
            </a:r>
            <a:r>
              <a:rPr lang="pt-BR" sz="2800" spc="-100" dirty="0"/>
              <a:t>A (0) B (2) C (2)  </a:t>
            </a:r>
            <a:endParaRPr lang="en-US" sz="2800" spc="-100" dirty="0"/>
          </a:p>
        </p:txBody>
      </p:sp>
      <p:sp>
        <p:nvSpPr>
          <p:cNvPr id="13" name="TextBox 12"/>
          <p:cNvSpPr txBox="1"/>
          <p:nvPr/>
        </p:nvSpPr>
        <p:spPr>
          <a:xfrm>
            <a:off x="1252537" y="4157390"/>
            <a:ext cx="2831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spc="-100" dirty="0"/>
              <a:t>Q2: </a:t>
            </a:r>
            <a:r>
              <a:rPr lang="pt-BR" sz="2800" spc="-100" dirty="0"/>
              <a:t>A (1) B (0) C (2) </a:t>
            </a:r>
            <a:endParaRPr lang="en-US" sz="2800" spc="-100" dirty="0"/>
          </a:p>
        </p:txBody>
      </p:sp>
      <p:sp>
        <p:nvSpPr>
          <p:cNvPr id="14" name="TextBox 13"/>
          <p:cNvSpPr txBox="1"/>
          <p:nvPr/>
        </p:nvSpPr>
        <p:spPr>
          <a:xfrm>
            <a:off x="1292369" y="4849164"/>
            <a:ext cx="2792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spc="-100" dirty="0"/>
              <a:t>Q3: </a:t>
            </a:r>
            <a:r>
              <a:rPr lang="pt-BR" sz="2800" spc="-100" dirty="0"/>
              <a:t>A (0) B (2) C (0)</a:t>
            </a:r>
            <a:endParaRPr lang="en-US" sz="2800" spc="-100" dirty="0"/>
          </a:p>
        </p:txBody>
      </p:sp>
      <p:sp>
        <p:nvSpPr>
          <p:cNvPr id="15" name="TextBox 14"/>
          <p:cNvSpPr txBox="1"/>
          <p:nvPr/>
        </p:nvSpPr>
        <p:spPr>
          <a:xfrm>
            <a:off x="3997137" y="3465616"/>
            <a:ext cx="2961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spc="-100" dirty="0"/>
              <a:t>Q4: </a:t>
            </a:r>
            <a:r>
              <a:rPr lang="pt-BR" sz="2800" spc="-100" dirty="0"/>
              <a:t>A (1) B (0) C (2)  </a:t>
            </a:r>
            <a:endParaRPr lang="en-US" sz="2800" spc="-100" dirty="0"/>
          </a:p>
        </p:txBody>
      </p:sp>
      <p:sp>
        <p:nvSpPr>
          <p:cNvPr id="16" name="TextBox 15"/>
          <p:cNvSpPr txBox="1"/>
          <p:nvPr/>
        </p:nvSpPr>
        <p:spPr>
          <a:xfrm>
            <a:off x="4021030" y="4138195"/>
            <a:ext cx="2953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spc="-100" dirty="0"/>
              <a:t>Q5: </a:t>
            </a:r>
            <a:r>
              <a:rPr lang="pt-BR" sz="2800" spc="-100" dirty="0"/>
              <a:t>A (0) B (2) C (0) </a:t>
            </a:r>
            <a:endParaRPr lang="en-US" sz="2800" spc="-100" dirty="0"/>
          </a:p>
        </p:txBody>
      </p:sp>
      <p:sp>
        <p:nvSpPr>
          <p:cNvPr id="17" name="TextBox 16"/>
          <p:cNvSpPr txBox="1"/>
          <p:nvPr/>
        </p:nvSpPr>
        <p:spPr>
          <a:xfrm>
            <a:off x="3983313" y="4847679"/>
            <a:ext cx="3009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spc="-100" dirty="0"/>
              <a:t>Q6: </a:t>
            </a:r>
            <a:r>
              <a:rPr lang="pt-BR" sz="2800" spc="-100" dirty="0"/>
              <a:t>A (2) B (0) C (2)</a:t>
            </a:r>
            <a:endParaRPr lang="en-US" sz="2800" spc="-100" dirty="0"/>
          </a:p>
        </p:txBody>
      </p:sp>
      <p:sp>
        <p:nvSpPr>
          <p:cNvPr id="18" name="TextBox 17"/>
          <p:cNvSpPr txBox="1"/>
          <p:nvPr/>
        </p:nvSpPr>
        <p:spPr>
          <a:xfrm>
            <a:off x="6664876" y="3479164"/>
            <a:ext cx="4195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 9 - 12 points: </a:t>
            </a:r>
            <a:r>
              <a:rPr lang="pt-BR" sz="2800" dirty="0"/>
              <a:t>You’re green!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664875" y="4169453"/>
            <a:ext cx="4858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5 – 8 points: </a:t>
            </a:r>
            <a:r>
              <a:rPr lang="pt-BR" sz="2800" dirty="0"/>
              <a:t>Try to be greener!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664876" y="4861227"/>
            <a:ext cx="4858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spc="-100" dirty="0"/>
              <a:t>1 – 4 points: </a:t>
            </a:r>
            <a:r>
              <a:rPr lang="pt-BR" sz="2800" spc="-100" dirty="0"/>
              <a:t>You aren’t green at all!</a:t>
            </a:r>
            <a:endParaRPr lang="en-US" sz="2800" spc="-100" dirty="0"/>
          </a:p>
        </p:txBody>
      </p:sp>
    </p:spTree>
    <p:extLst>
      <p:ext uri="{BB962C8B-B14F-4D97-AF65-F5344CB8AC3E}">
        <p14:creationId xmlns:p14="http://schemas.microsoft.com/office/powerpoint/2010/main" val="2510088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2" y="1415257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5726" y="1308647"/>
            <a:ext cx="103015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Interview a classmate, using the questions in 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Compare your answers. How many different answers do you have?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9722" y="3255920"/>
            <a:ext cx="7388166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/>
              <a:t>A: </a:t>
            </a:r>
            <a:r>
              <a:rPr lang="en-US" sz="3600" dirty="0"/>
              <a:t>What’s your answer to Question 1?</a:t>
            </a:r>
          </a:p>
          <a:p>
            <a:pPr>
              <a:lnSpc>
                <a:spcPct val="150000"/>
              </a:lnSpc>
            </a:pPr>
            <a:r>
              <a:rPr lang="en-US" sz="3600" b="1" i="1" dirty="0"/>
              <a:t>B: </a:t>
            </a:r>
            <a:r>
              <a:rPr lang="en-US" sz="3600" dirty="0"/>
              <a:t>It’s A. What’s your answer?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311" y="2671145"/>
            <a:ext cx="2389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Example: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818" y="2802724"/>
            <a:ext cx="4815252" cy="389446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AD2B93E-BDDB-9592-40B0-3AF4A80EFC39}"/>
              </a:ext>
            </a:extLst>
          </p:cNvPr>
          <p:cNvSpPr txBox="1"/>
          <p:nvPr/>
        </p:nvSpPr>
        <p:spPr>
          <a:xfrm>
            <a:off x="487067" y="160809"/>
            <a:ext cx="939791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SURVEY ON WAYS TO GO GREEN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2151</TotalTime>
  <Words>498</Words>
  <Application>Microsoft Office PowerPoint</Application>
  <PresentationFormat>Widescreen</PresentationFormat>
  <Paragraphs>74</Paragraphs>
  <Slides>12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Adobe Gothic Std B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QuynhAnh-NgoaiNgu</cp:lastModifiedBy>
  <cp:revision>141</cp:revision>
  <dcterms:created xsi:type="dcterms:W3CDTF">2020-12-09T02:04:09Z</dcterms:created>
  <dcterms:modified xsi:type="dcterms:W3CDTF">2024-07-01T07:43:04Z</dcterms:modified>
</cp:coreProperties>
</file>