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1" r:id="rId2"/>
    <p:sldId id="256" r:id="rId3"/>
    <p:sldId id="302" r:id="rId4"/>
    <p:sldId id="279" r:id="rId5"/>
    <p:sldId id="327" r:id="rId6"/>
    <p:sldId id="363" r:id="rId7"/>
    <p:sldId id="364" r:id="rId8"/>
    <p:sldId id="355" r:id="rId9"/>
    <p:sldId id="276" r:id="rId10"/>
    <p:sldId id="366" r:id="rId11"/>
    <p:sldId id="356" r:id="rId12"/>
    <p:sldId id="314" r:id="rId13"/>
    <p:sldId id="330" r:id="rId14"/>
    <p:sldId id="3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F934-D940-FBA9-BC59-1BF22D197487}" name="Nhung Nguyễn" initials="NN" userId="ec38e0e8f548ff1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45A"/>
    <a:srgbClr val="F26548"/>
    <a:srgbClr val="F8B417"/>
    <a:srgbClr val="0070C0"/>
    <a:srgbClr val="0087B2"/>
    <a:srgbClr val="F26648"/>
    <a:srgbClr val="6D9FB1"/>
    <a:srgbClr val="F7931D"/>
    <a:srgbClr val="FBC864"/>
    <a:srgbClr val="FEE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104" d="100"/>
          <a:sy n="104" d="100"/>
        </p:scale>
        <p:origin x="33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 Khoa To Nguyen" userId="5d3dbb68a482bd50" providerId="LiveId" clId="{DAA3F870-F145-4BA9-88BA-94E5C1C8B0D1}"/>
    <pc:docChg chg="undo custSel modSld">
      <pc:chgData name="Gia Khoa To Nguyen" userId="5d3dbb68a482bd50" providerId="LiveId" clId="{DAA3F870-F145-4BA9-88BA-94E5C1C8B0D1}" dt="2024-08-09T03:20:43.713" v="46"/>
      <pc:docMkLst>
        <pc:docMk/>
      </pc:docMkLst>
      <pc:sldChg chg="modSp mod">
        <pc:chgData name="Gia Khoa To Nguyen" userId="5d3dbb68a482bd50" providerId="LiveId" clId="{DAA3F870-F145-4BA9-88BA-94E5C1C8B0D1}" dt="2024-08-08T03:06:00.529" v="45" actId="207"/>
        <pc:sldMkLst>
          <pc:docMk/>
          <pc:sldMk cId="1529224504" sldId="276"/>
        </pc:sldMkLst>
        <pc:spChg chg="mod">
          <ac:chgData name="Gia Khoa To Nguyen" userId="5d3dbb68a482bd50" providerId="LiveId" clId="{DAA3F870-F145-4BA9-88BA-94E5C1C8B0D1}" dt="2024-08-08T03:06:00.529" v="45" actId="207"/>
          <ac:spMkLst>
            <pc:docMk/>
            <pc:sldMk cId="1529224504" sldId="276"/>
            <ac:spMk id="26" creationId="{C0185DF8-573E-B054-1318-A869EFB717E3}"/>
          </ac:spMkLst>
        </pc:spChg>
      </pc:sldChg>
      <pc:sldChg chg="modSp mod">
        <pc:chgData name="Gia Khoa To Nguyen" userId="5d3dbb68a482bd50" providerId="LiveId" clId="{DAA3F870-F145-4BA9-88BA-94E5C1C8B0D1}" dt="2024-08-08T02:58:46.700" v="18" actId="1076"/>
        <pc:sldMkLst>
          <pc:docMk/>
          <pc:sldMk cId="658201877" sldId="302"/>
        </pc:sldMkLst>
        <pc:spChg chg="mod">
          <ac:chgData name="Gia Khoa To Nguyen" userId="5d3dbb68a482bd50" providerId="LiveId" clId="{DAA3F870-F145-4BA9-88BA-94E5C1C8B0D1}" dt="2024-08-08T02:58:46.700" v="18" actId="1076"/>
          <ac:spMkLst>
            <pc:docMk/>
            <pc:sldMk cId="658201877" sldId="302"/>
            <ac:spMk id="18" creationId="{00000000-0000-0000-0000-000000000000}"/>
          </ac:spMkLst>
        </pc:spChg>
        <pc:spChg chg="mod">
          <ac:chgData name="Gia Khoa To Nguyen" userId="5d3dbb68a482bd50" providerId="LiveId" clId="{DAA3F870-F145-4BA9-88BA-94E5C1C8B0D1}" dt="2024-08-08T02:58:04.981" v="9" actId="255"/>
          <ac:spMkLst>
            <pc:docMk/>
            <pc:sldMk cId="658201877" sldId="302"/>
            <ac:spMk id="20" creationId="{00000000-0000-0000-0000-000000000000}"/>
          </ac:spMkLst>
        </pc:spChg>
        <pc:spChg chg="mod">
          <ac:chgData name="Gia Khoa To Nguyen" userId="5d3dbb68a482bd50" providerId="LiveId" clId="{DAA3F870-F145-4BA9-88BA-94E5C1C8B0D1}" dt="2024-08-08T02:57:56.725" v="6" actId="14100"/>
          <ac:spMkLst>
            <pc:docMk/>
            <pc:sldMk cId="658201877" sldId="302"/>
            <ac:spMk id="21" creationId="{00000000-0000-0000-0000-000000000000}"/>
          </ac:spMkLst>
        </pc:spChg>
        <pc:spChg chg="mod">
          <ac:chgData name="Gia Khoa To Nguyen" userId="5d3dbb68a482bd50" providerId="LiveId" clId="{DAA3F870-F145-4BA9-88BA-94E5C1C8B0D1}" dt="2024-08-08T02:58:24.404" v="15" actId="20577"/>
          <ac:spMkLst>
            <pc:docMk/>
            <pc:sldMk cId="658201877" sldId="302"/>
            <ac:spMk id="22" creationId="{00000000-0000-0000-0000-000000000000}"/>
          </ac:spMkLst>
        </pc:spChg>
        <pc:spChg chg="mod">
          <ac:chgData name="Gia Khoa To Nguyen" userId="5d3dbb68a482bd50" providerId="LiveId" clId="{DAA3F870-F145-4BA9-88BA-94E5C1C8B0D1}" dt="2024-08-08T02:58:42.916" v="17" actId="1076"/>
          <ac:spMkLst>
            <pc:docMk/>
            <pc:sldMk cId="658201877" sldId="302"/>
            <ac:spMk id="27" creationId="{00000000-0000-0000-0000-000000000000}"/>
          </ac:spMkLst>
        </pc:spChg>
        <pc:spChg chg="mod">
          <ac:chgData name="Gia Khoa To Nguyen" userId="5d3dbb68a482bd50" providerId="LiveId" clId="{DAA3F870-F145-4BA9-88BA-94E5C1C8B0D1}" dt="2024-08-08T02:57:58.943" v="7" actId="14100"/>
          <ac:spMkLst>
            <pc:docMk/>
            <pc:sldMk cId="658201877" sldId="302"/>
            <ac:spMk id="29" creationId="{00000000-0000-0000-0000-000000000000}"/>
          </ac:spMkLst>
        </pc:spChg>
        <pc:cxnChg chg="mod">
          <ac:chgData name="Gia Khoa To Nguyen" userId="5d3dbb68a482bd50" providerId="LiveId" clId="{DAA3F870-F145-4BA9-88BA-94E5C1C8B0D1}" dt="2024-08-08T02:58:46.700" v="18" actId="1076"/>
          <ac:cxnSpMkLst>
            <pc:docMk/>
            <pc:sldMk cId="658201877" sldId="302"/>
            <ac:cxnSpMk id="25" creationId="{00000000-0000-0000-0000-000000000000}"/>
          </ac:cxnSpMkLst>
        </pc:cxnChg>
        <pc:cxnChg chg="mod">
          <ac:chgData name="Gia Khoa To Nguyen" userId="5d3dbb68a482bd50" providerId="LiveId" clId="{DAA3F870-F145-4BA9-88BA-94E5C1C8B0D1}" dt="2024-08-08T02:58:46.700" v="18" actId="1076"/>
          <ac:cxnSpMkLst>
            <pc:docMk/>
            <pc:sldMk cId="658201877" sldId="302"/>
            <ac:cxnSpMk id="28" creationId="{00000000-0000-0000-0000-000000000000}"/>
          </ac:cxnSpMkLst>
        </pc:cxnChg>
      </pc:sldChg>
      <pc:sldChg chg="modSp mod">
        <pc:chgData name="Gia Khoa To Nguyen" userId="5d3dbb68a482bd50" providerId="LiveId" clId="{DAA3F870-F145-4BA9-88BA-94E5C1C8B0D1}" dt="2024-08-08T02:59:13.732" v="19" actId="1076"/>
        <pc:sldMkLst>
          <pc:docMk/>
          <pc:sldMk cId="2138508035" sldId="327"/>
        </pc:sldMkLst>
        <pc:spChg chg="mod">
          <ac:chgData name="Gia Khoa To Nguyen" userId="5d3dbb68a482bd50" providerId="LiveId" clId="{DAA3F870-F145-4BA9-88BA-94E5C1C8B0D1}" dt="2024-08-08T02:59:13.732" v="19" actId="1076"/>
          <ac:spMkLst>
            <pc:docMk/>
            <pc:sldMk cId="2138508035" sldId="327"/>
            <ac:spMk id="17" creationId="{00000000-0000-0000-0000-000000000000}"/>
          </ac:spMkLst>
        </pc:spChg>
      </pc:sldChg>
      <pc:sldChg chg="modSp mod">
        <pc:chgData name="Gia Khoa To Nguyen" userId="5d3dbb68a482bd50" providerId="LiveId" clId="{DAA3F870-F145-4BA9-88BA-94E5C1C8B0D1}" dt="2024-08-09T03:20:43.713" v="46"/>
        <pc:sldMkLst>
          <pc:docMk/>
          <pc:sldMk cId="2453337402" sldId="350"/>
        </pc:sldMkLst>
        <pc:spChg chg="mod">
          <ac:chgData name="Gia Khoa To Nguyen" userId="5d3dbb68a482bd50" providerId="LiveId" clId="{DAA3F870-F145-4BA9-88BA-94E5C1C8B0D1}" dt="2024-08-09T03:20:43.713" v="46"/>
          <ac:spMkLst>
            <pc:docMk/>
            <pc:sldMk cId="2453337402" sldId="350"/>
            <ac:spMk id="3" creationId="{00000000-0000-0000-0000-000000000000}"/>
          </ac:spMkLst>
        </pc:spChg>
      </pc:sldChg>
      <pc:sldChg chg="modSp mod">
        <pc:chgData name="Gia Khoa To Nguyen" userId="5d3dbb68a482bd50" providerId="LiveId" clId="{DAA3F870-F145-4BA9-88BA-94E5C1C8B0D1}" dt="2024-08-08T03:05:45.178" v="44" actId="207"/>
        <pc:sldMkLst>
          <pc:docMk/>
          <pc:sldMk cId="2525187700" sldId="355"/>
        </pc:sldMkLst>
        <pc:spChg chg="mod">
          <ac:chgData name="Gia Khoa To Nguyen" userId="5d3dbb68a482bd50" providerId="LiveId" clId="{DAA3F870-F145-4BA9-88BA-94E5C1C8B0D1}" dt="2024-08-08T03:05:35.858" v="42" actId="207"/>
          <ac:spMkLst>
            <pc:docMk/>
            <pc:sldMk cId="2525187700" sldId="355"/>
            <ac:spMk id="4" creationId="{33D90EB2-D74F-2265-30EE-F597864B66A1}"/>
          </ac:spMkLst>
        </pc:spChg>
        <pc:spChg chg="mod">
          <ac:chgData name="Gia Khoa To Nguyen" userId="5d3dbb68a482bd50" providerId="LiveId" clId="{DAA3F870-F145-4BA9-88BA-94E5C1C8B0D1}" dt="2024-08-08T03:05:39.858" v="43" actId="207"/>
          <ac:spMkLst>
            <pc:docMk/>
            <pc:sldMk cId="2525187700" sldId="355"/>
            <ac:spMk id="5" creationId="{D7E70D8F-EB85-7D5E-46B4-92984643048D}"/>
          </ac:spMkLst>
        </pc:spChg>
        <pc:spChg chg="mod">
          <ac:chgData name="Gia Khoa To Nguyen" userId="5d3dbb68a482bd50" providerId="LiveId" clId="{DAA3F870-F145-4BA9-88BA-94E5C1C8B0D1}" dt="2024-08-08T03:05:45.178" v="44" actId="207"/>
          <ac:spMkLst>
            <pc:docMk/>
            <pc:sldMk cId="2525187700" sldId="355"/>
            <ac:spMk id="6" creationId="{9CADF66A-8BEF-996F-BC72-D31D60AF1F3E}"/>
          </ac:spMkLst>
        </pc:spChg>
        <pc:spChg chg="mod">
          <ac:chgData name="Gia Khoa To Nguyen" userId="5d3dbb68a482bd50" providerId="LiveId" clId="{DAA3F870-F145-4BA9-88BA-94E5C1C8B0D1}" dt="2024-08-08T03:05:30.049" v="41" actId="207"/>
          <ac:spMkLst>
            <pc:docMk/>
            <pc:sldMk cId="2525187700" sldId="355"/>
            <ac:spMk id="26" creationId="{103D28C3-B582-F13A-3BBA-E83E4CCAB36A}"/>
          </ac:spMkLst>
        </pc:spChg>
      </pc:sldChg>
      <pc:sldChg chg="modSp mod">
        <pc:chgData name="Gia Khoa To Nguyen" userId="5d3dbb68a482bd50" providerId="LiveId" clId="{DAA3F870-F145-4BA9-88BA-94E5C1C8B0D1}" dt="2024-08-08T03:02:56.632" v="25" actId="1076"/>
        <pc:sldMkLst>
          <pc:docMk/>
          <pc:sldMk cId="1419710882" sldId="363"/>
        </pc:sldMkLst>
        <pc:spChg chg="mod">
          <ac:chgData name="Gia Khoa To Nguyen" userId="5d3dbb68a482bd50" providerId="LiveId" clId="{DAA3F870-F145-4BA9-88BA-94E5C1C8B0D1}" dt="2024-08-08T03:02:56.632" v="25" actId="1076"/>
          <ac:spMkLst>
            <pc:docMk/>
            <pc:sldMk cId="1419710882" sldId="363"/>
            <ac:spMk id="2" creationId="{E2028A8B-BC7D-D0D9-59FB-1F9C0F3F6879}"/>
          </ac:spMkLst>
        </pc:spChg>
        <pc:spChg chg="mod">
          <ac:chgData name="Gia Khoa To Nguyen" userId="5d3dbb68a482bd50" providerId="LiveId" clId="{DAA3F870-F145-4BA9-88BA-94E5C1C8B0D1}" dt="2024-08-08T03:02:31.872" v="22" actId="1076"/>
          <ac:spMkLst>
            <pc:docMk/>
            <pc:sldMk cId="1419710882" sldId="363"/>
            <ac:spMk id="4" creationId="{CD9F724B-B4A2-FB39-BE2D-470608557D40}"/>
          </ac:spMkLst>
        </pc:spChg>
        <pc:spChg chg="mod">
          <ac:chgData name="Gia Khoa To Nguyen" userId="5d3dbb68a482bd50" providerId="LiveId" clId="{DAA3F870-F145-4BA9-88BA-94E5C1C8B0D1}" dt="2024-08-08T03:00:42.215" v="20" actId="1076"/>
          <ac:spMkLst>
            <pc:docMk/>
            <pc:sldMk cId="1419710882" sldId="363"/>
            <ac:spMk id="17" creationId="{00000000-0000-0000-0000-000000000000}"/>
          </ac:spMkLst>
        </pc:spChg>
      </pc:sldChg>
      <pc:sldChg chg="modSp mod">
        <pc:chgData name="Gia Khoa To Nguyen" userId="5d3dbb68a482bd50" providerId="LiveId" clId="{DAA3F870-F145-4BA9-88BA-94E5C1C8B0D1}" dt="2024-08-08T03:04:15.036" v="34" actId="1076"/>
        <pc:sldMkLst>
          <pc:docMk/>
          <pc:sldMk cId="182430349" sldId="364"/>
        </pc:sldMkLst>
        <pc:spChg chg="mod">
          <ac:chgData name="Gia Khoa To Nguyen" userId="5d3dbb68a482bd50" providerId="LiveId" clId="{DAA3F870-F145-4BA9-88BA-94E5C1C8B0D1}" dt="2024-08-08T03:03:36.764" v="31" actId="1076"/>
          <ac:spMkLst>
            <pc:docMk/>
            <pc:sldMk cId="182430349" sldId="364"/>
            <ac:spMk id="2" creationId="{F90BC64F-77BE-F662-2CAB-2B26AC771330}"/>
          </ac:spMkLst>
        </pc:spChg>
        <pc:spChg chg="mod">
          <ac:chgData name="Gia Khoa To Nguyen" userId="5d3dbb68a482bd50" providerId="LiveId" clId="{DAA3F870-F145-4BA9-88BA-94E5C1C8B0D1}" dt="2024-08-08T03:04:07.809" v="33" actId="1076"/>
          <ac:spMkLst>
            <pc:docMk/>
            <pc:sldMk cId="182430349" sldId="364"/>
            <ac:spMk id="3" creationId="{28E81F7F-51E3-4C91-D8E2-17A01346AEAE}"/>
          </ac:spMkLst>
        </pc:spChg>
        <pc:spChg chg="mod">
          <ac:chgData name="Gia Khoa To Nguyen" userId="5d3dbb68a482bd50" providerId="LiveId" clId="{DAA3F870-F145-4BA9-88BA-94E5C1C8B0D1}" dt="2024-08-08T03:04:15.036" v="34" actId="1076"/>
          <ac:spMkLst>
            <pc:docMk/>
            <pc:sldMk cId="182430349" sldId="364"/>
            <ac:spMk id="4" creationId="{2C85B516-C5DC-7CBF-B5A4-36C7CFDA1E69}"/>
          </ac:spMkLst>
        </pc:spChg>
        <pc:spChg chg="mod">
          <ac:chgData name="Gia Khoa To Nguyen" userId="5d3dbb68a482bd50" providerId="LiveId" clId="{DAA3F870-F145-4BA9-88BA-94E5C1C8B0D1}" dt="2024-08-08T03:03:21.560" v="29" actId="1076"/>
          <ac:spMkLst>
            <pc:docMk/>
            <pc:sldMk cId="182430349" sldId="364"/>
            <ac:spMk id="5" creationId="{CA78A47F-40BD-01EE-A28C-6A54FFEC54B8}"/>
          </ac:spMkLst>
        </pc:spChg>
        <pc:spChg chg="mod">
          <ac:chgData name="Gia Khoa To Nguyen" userId="5d3dbb68a482bd50" providerId="LiveId" clId="{DAA3F870-F145-4BA9-88BA-94E5C1C8B0D1}" dt="2024-08-08T03:03:15.684" v="28" actId="1076"/>
          <ac:spMkLst>
            <pc:docMk/>
            <pc:sldMk cId="182430349" sldId="364"/>
            <ac:spMk id="7" creationId="{61548266-7FFB-F2D5-08BF-3757DD04AD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424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3B9ED-E63E-B0DC-0A8C-266D566D5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DB05E-D65E-78CC-A4FD-01ECD7EFF9F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A7599EE-DE44-7CE7-F1D3-9468C348A4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7A637D-EA96-A288-3612-4E26617D2CE8}"/>
              </a:ext>
            </a:extLst>
          </p:cNvPr>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425496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426380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1085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30155" y="1159078"/>
            <a:ext cx="11653770" cy="861774"/>
          </a:xfrm>
          <a:prstGeom prst="rect">
            <a:avLst/>
          </a:prstGeom>
          <a:noFill/>
          <a:effectLst/>
        </p:spPr>
        <p:txBody>
          <a:bodyPr wrap="square" rtlCol="0">
            <a:spAutoFit/>
          </a:bodyPr>
          <a:lstStyle/>
          <a:p>
            <a:r>
              <a:rPr lang="en-US" sz="2500" b="1" dirty="0">
                <a:effectLst>
                  <a:glow rad="88900">
                    <a:schemeClr val="bg1"/>
                  </a:glow>
                </a:effectLst>
                <a:cs typeface="Times New Roman" panose="02020603050405020304" pitchFamily="18" charset="0"/>
              </a:rPr>
              <a:t>Write a paragraph (100 – 120 words) about what your favourite electronic device can do now and what it will be able to do in the future. Use the ideas in 4 or of your own.</a:t>
            </a:r>
          </a:p>
        </p:txBody>
      </p:sp>
      <p:sp>
        <p:nvSpPr>
          <p:cNvPr id="16" name="Rounded Rectangle 15"/>
          <p:cNvSpPr/>
          <p:nvPr/>
        </p:nvSpPr>
        <p:spPr>
          <a:xfrm>
            <a:off x="119851" y="120737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72636" y="110740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Rectangle 2"/>
          <p:cNvSpPr/>
          <p:nvPr/>
        </p:nvSpPr>
        <p:spPr>
          <a:xfrm>
            <a:off x="873457" y="2415654"/>
            <a:ext cx="10754436" cy="27022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a:p>
            <a:r>
              <a:rPr lang="en-US" sz="3200" dirty="0">
                <a:solidFill>
                  <a:schemeClr val="tx1"/>
                </a:solidFill>
              </a:rPr>
              <a:t>My favourite electronic device is _________________________  ________________________________________________________________________________________________________ ___________________________________________________.</a:t>
            </a:r>
          </a:p>
          <a:p>
            <a:pPr algn="ctr"/>
            <a:endParaRPr lang="en-US" sz="3200" dirty="0">
              <a:solidFill>
                <a:schemeClr val="tx1"/>
              </a:solidFill>
            </a:endParaRPr>
          </a:p>
        </p:txBody>
      </p:sp>
      <p:grpSp>
        <p:nvGrpSpPr>
          <p:cNvPr id="2" name="Group 1">
            <a:extLst>
              <a:ext uri="{FF2B5EF4-FFF2-40B4-BE49-F238E27FC236}">
                <a16:creationId xmlns:a16="http://schemas.microsoft.com/office/drawing/2014/main" id="{8958CECF-A473-6082-0A1B-79C70D6DE350}"/>
              </a:ext>
            </a:extLst>
          </p:cNvPr>
          <p:cNvGrpSpPr/>
          <p:nvPr/>
        </p:nvGrpSpPr>
        <p:grpSpPr>
          <a:xfrm>
            <a:off x="-1172" y="-7620"/>
            <a:ext cx="12192000" cy="954647"/>
            <a:chOff x="7620" y="-7620"/>
            <a:chExt cx="12192000" cy="1083309"/>
          </a:xfrm>
        </p:grpSpPr>
        <p:sp>
          <p:nvSpPr>
            <p:cNvPr id="4" name="Round Single Corner Rectangle 17">
              <a:extLst>
                <a:ext uri="{FF2B5EF4-FFF2-40B4-BE49-F238E27FC236}">
                  <a16:creationId xmlns:a16="http://schemas.microsoft.com/office/drawing/2014/main" id="{FE7A49C8-B3F8-7C4B-7FC9-6972EE5D524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18">
              <a:extLst>
                <a:ext uri="{FF2B5EF4-FFF2-40B4-BE49-F238E27FC236}">
                  <a16:creationId xmlns:a16="http://schemas.microsoft.com/office/drawing/2014/main" id="{4212ADFA-AE0E-94D7-29BB-B1E2A361F540}"/>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19">
              <a:extLst>
                <a:ext uri="{FF2B5EF4-FFF2-40B4-BE49-F238E27FC236}">
                  <a16:creationId xmlns:a16="http://schemas.microsoft.com/office/drawing/2014/main" id="{93817BA9-1420-FA57-28A5-7CA7342C2472}"/>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C8FDA457-71CB-FFBD-D368-A40053D0847A}"/>
              </a:ext>
            </a:extLst>
          </p:cNvPr>
          <p:cNvSpPr txBox="1"/>
          <p:nvPr/>
        </p:nvSpPr>
        <p:spPr>
          <a:xfrm>
            <a:off x="371154" y="149234"/>
            <a:ext cx="5843239"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WRITING</a:t>
            </a:r>
          </a:p>
        </p:txBody>
      </p:sp>
    </p:spTree>
    <p:extLst>
      <p:ext uri="{BB962C8B-B14F-4D97-AF65-F5344CB8AC3E}">
        <p14:creationId xmlns:p14="http://schemas.microsoft.com/office/powerpoint/2010/main" val="87505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915395"/>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82941" y="952131"/>
            <a:ext cx="11653770" cy="830997"/>
          </a:xfrm>
          <a:prstGeom prst="rect">
            <a:avLst/>
          </a:prstGeom>
          <a:noFill/>
          <a:effectLst/>
        </p:spPr>
        <p:txBody>
          <a:bodyPr wrap="square" rtlCol="0">
            <a:spAutoFit/>
          </a:bodyPr>
          <a:lstStyle/>
          <a:p>
            <a:r>
              <a:rPr lang="en-US" sz="2400" b="1" dirty="0">
                <a:effectLst>
                  <a:glow rad="88900">
                    <a:schemeClr val="bg1"/>
                  </a:glow>
                </a:effectLst>
                <a:cs typeface="Times New Roman" panose="02020603050405020304" pitchFamily="18" charset="0"/>
              </a:rPr>
              <a:t>Write a paragraph (100 – 120 words) about what your favourite electronic device can do now and what it will be able to do in the future. Use the ideas in 4 or of your own.</a:t>
            </a:r>
          </a:p>
        </p:txBody>
      </p:sp>
      <p:sp>
        <p:nvSpPr>
          <p:cNvPr id="16" name="Rounded Rectangle 15"/>
          <p:cNvSpPr/>
          <p:nvPr/>
        </p:nvSpPr>
        <p:spPr>
          <a:xfrm>
            <a:off x="180335" y="103506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70064" y="907383"/>
            <a:ext cx="32737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314491" y="70429"/>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115974" y="1870236"/>
            <a:ext cx="12074854" cy="4832092"/>
          </a:xfrm>
          <a:prstGeom prst="rect">
            <a:avLst/>
          </a:prstGeom>
          <a:solidFill>
            <a:schemeClr val="accent1">
              <a:lumMod val="20000"/>
              <a:lumOff val="80000"/>
            </a:schemeClr>
          </a:solidFill>
        </p:spPr>
        <p:txBody>
          <a:bodyPr wrap="square">
            <a:spAutoFit/>
          </a:bodyPr>
          <a:lstStyle/>
          <a:p>
            <a:r>
              <a:rPr lang="en-US" sz="2800" dirty="0">
                <a:solidFill>
                  <a:srgbClr val="242021"/>
                </a:solidFill>
                <a:latin typeface="Times New Roman" panose="02020603050405020304" pitchFamily="18" charset="0"/>
                <a:cs typeface="Times New Roman" panose="02020603050405020304" pitchFamily="18" charset="0"/>
              </a:rPr>
              <a:t>My favourite electronic device is a smartwatch. Currently, it helps me stay connected and track my fitness. It also allows me to receive notifications, answer calls, and play music right from my wrist. With its built-in fitness tracking features, it monitors my steps, heart rate, and sleep patterns, helping me maintain a healthy lifestyle. In the future, I think my smartwatch will become even more advanced. </a:t>
            </a:r>
          </a:p>
          <a:p>
            <a:r>
              <a:rPr lang="en-US" sz="2800" dirty="0">
                <a:solidFill>
                  <a:srgbClr val="242021"/>
                </a:solidFill>
                <a:latin typeface="Times New Roman" panose="02020603050405020304" pitchFamily="18" charset="0"/>
                <a:cs typeface="Times New Roman" panose="02020603050405020304" pitchFamily="18" charset="0"/>
              </a:rPr>
              <a:t>It will likely incorporate advanced health monitoring technologies, providing real-time analysis of vital signs and even detecting early signs of potential health issues. Additionally, it will be able to seamlessly integrate with other smart devices, allowing me to control home automation, make secure payments, and navigate augmented realities. As technology continues to evolve, smartwatches like mine hold the potential to become one of our indispensable companions.</a:t>
            </a:r>
          </a:p>
        </p:txBody>
      </p:sp>
    </p:spTree>
    <p:extLst>
      <p:ext uri="{BB962C8B-B14F-4D97-AF65-F5344CB8AC3E}">
        <p14:creationId xmlns:p14="http://schemas.microsoft.com/office/powerpoint/2010/main" val="79754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33452"/>
            <a:ext cx="2670854" cy="630942"/>
          </a:xfrm>
          <a:prstGeom prst="rect">
            <a:avLst/>
          </a:prstGeom>
          <a:noFill/>
          <a:effectLst/>
        </p:spPr>
        <p:txBody>
          <a:bodyPr wrap="square" rtlCol="0">
            <a:spAutoFit/>
          </a:bodyPr>
          <a:lstStyle/>
          <a:p>
            <a:r>
              <a:rPr lang="en-US" sz="35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118578" y="131920"/>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512158" y="2494140"/>
            <a:ext cx="10987539"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 Listen for information about electronic devices.</a:t>
            </a:r>
          </a:p>
          <a:p>
            <a:pPr marL="457200" indent="-457200">
              <a:lnSpc>
                <a:spcPct val="150000"/>
              </a:lnSpc>
              <a:buFont typeface="Wingdings" panose="05000000000000000000" pitchFamily="2" charset="2"/>
              <a:buChar char="ü"/>
            </a:pPr>
            <a:r>
              <a:rPr lang="en-US" sz="3600" dirty="0"/>
              <a:t> Write a paragraph about electronic devices.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5200" y="1028833"/>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1279" y="1259821"/>
            <a:ext cx="3221052"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510799" y="2044282"/>
            <a:ext cx="8149852" cy="920252"/>
          </a:xfrm>
          <a:prstGeom prst="rect">
            <a:avLst/>
          </a:prstGeom>
          <a:noFill/>
        </p:spPr>
        <p:txBody>
          <a:bodyPr wrap="square" rtlCol="0">
            <a:spAutoFit/>
          </a:bodyPr>
          <a:lstStyle/>
          <a:p>
            <a:pPr>
              <a:lnSpc>
                <a:spcPct val="150000"/>
              </a:lnSpc>
            </a:pPr>
            <a:r>
              <a:rPr lang="en-US" sz="4000" dirty="0"/>
              <a:t>- 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2395778"/>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www.facebook.com/tienganhglobalsuccess.vn/</a:t>
            </a:r>
            <a:endParaRPr lang="en-GB" dirty="0">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4722559"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57524" y="1870105"/>
            <a:ext cx="4276133" cy="707886"/>
          </a:xfrm>
          <a:prstGeom prst="rect">
            <a:avLst/>
          </a:prstGeom>
          <a:noFill/>
        </p:spPr>
        <p:txBody>
          <a:bodyPr wrap="square" rtlCol="0">
            <a:spAutoFit/>
          </a:bodyPr>
          <a:lstStyle/>
          <a:p>
            <a:r>
              <a:rPr lang="en-US" sz="40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ELECTRONIC DEVICES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154373" y="120683"/>
            <a:ext cx="888470" cy="707886"/>
          </a:xfrm>
          <a:prstGeom prst="rect">
            <a:avLst/>
          </a:prstGeom>
          <a:noFill/>
        </p:spPr>
        <p:txBody>
          <a:bodyPr wrap="square" rtlCol="0">
            <a:spAutoFit/>
          </a:bodyPr>
          <a:lstStyle/>
          <a:p>
            <a:pPr algn="ctr"/>
            <a:r>
              <a:rPr lang="en-US" sz="4000" b="1" dirty="0">
                <a:solidFill>
                  <a:schemeClr val="bg1"/>
                </a:solidFill>
                <a:latin typeface="Myriad Pro" pitchFamily="34" charset="0"/>
              </a:rPr>
              <a:t>11</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2" name="Picture 1"/>
          <p:cNvPicPr>
            <a:picLocks noChangeAspect="1"/>
          </p:cNvPicPr>
          <p:nvPr/>
        </p:nvPicPr>
        <p:blipFill>
          <a:blip r:embed="rId5"/>
          <a:stretch>
            <a:fillRect/>
          </a:stretch>
        </p:blipFill>
        <p:spPr>
          <a:xfrm>
            <a:off x="3150251" y="2916073"/>
            <a:ext cx="5243121" cy="3488830"/>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0" name="Rectangle 19"/>
          <p:cNvSpPr/>
          <p:nvPr/>
        </p:nvSpPr>
        <p:spPr>
          <a:xfrm>
            <a:off x="5199537" y="1221147"/>
            <a:ext cx="6419807"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Brainstorming</a:t>
            </a:r>
          </a:p>
        </p:txBody>
      </p:sp>
      <p:sp>
        <p:nvSpPr>
          <p:cNvPr id="21" name="Rectangle 20"/>
          <p:cNvSpPr/>
          <p:nvPr/>
        </p:nvSpPr>
        <p:spPr>
          <a:xfrm>
            <a:off x="5199537" y="2071738"/>
            <a:ext cx="6419807" cy="157977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1: Work in pairs. Discuss the following questions.</a:t>
            </a:r>
          </a:p>
          <a:p>
            <a:pPr marL="285750" indent="-285750">
              <a:buFont typeface="Arial" panose="020B0604020202020204" pitchFamily="34" charset="0"/>
              <a:buChar char="•"/>
            </a:pPr>
            <a:r>
              <a:rPr lang="en-US" dirty="0">
                <a:solidFill>
                  <a:schemeClr val="tx1"/>
                </a:solidFill>
              </a:rPr>
              <a:t>Task 2: You will hear Trang talking about her favourite electronic device. Listen and choose the correct answer A, B, or C.</a:t>
            </a:r>
          </a:p>
          <a:p>
            <a:pPr marL="285750" indent="-285750">
              <a:buFont typeface="Arial" panose="020B0604020202020204" pitchFamily="34" charset="0"/>
              <a:buChar char="•"/>
            </a:pPr>
            <a:r>
              <a:rPr lang="en-US" dirty="0">
                <a:solidFill>
                  <a:schemeClr val="tx1"/>
                </a:solidFill>
              </a:rPr>
              <a:t>Task 3: Listen again and fill in each blank with ONE word that you hear.</a:t>
            </a:r>
          </a:p>
        </p:txBody>
      </p:sp>
      <p:sp>
        <p:nvSpPr>
          <p:cNvPr id="22" name="Rectangle 21"/>
          <p:cNvSpPr/>
          <p:nvPr/>
        </p:nvSpPr>
        <p:spPr>
          <a:xfrm>
            <a:off x="5199537" y="3857042"/>
            <a:ext cx="6419808" cy="157977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dirty="0">
                <a:solidFill>
                  <a:schemeClr val="tx1"/>
                </a:solidFill>
                <a:effectLst/>
                <a:ea typeface="Calibri" panose="020F0502020204030204" pitchFamily="34" charset="0"/>
                <a:cs typeface="Calibri" panose="020F0502020204030204" pitchFamily="34" charset="0"/>
              </a:rPr>
              <a:t>Task 4: Think of one of your favourite electronic devices. Make notes of your answers to the following questions.</a:t>
            </a:r>
          </a:p>
          <a:p>
            <a:pPr marL="285750" marR="0" indent="-285750">
              <a:spcBef>
                <a:spcPts val="0"/>
              </a:spcBef>
              <a:spcAft>
                <a:spcPts val="0"/>
              </a:spcAft>
              <a:buFont typeface="Arial" panose="020B0604020202020204" pitchFamily="34" charset="0"/>
              <a:buChar char="•"/>
            </a:pPr>
            <a:r>
              <a:rPr lang="en-US" dirty="0">
                <a:solidFill>
                  <a:schemeClr val="tx1"/>
                </a:solidFill>
                <a:effectLst/>
                <a:ea typeface="Calibri" panose="020F0502020204030204" pitchFamily="34" charset="0"/>
                <a:cs typeface="Calibri" panose="020F0502020204030204" pitchFamily="34" charset="0"/>
              </a:rPr>
              <a:t>Task 5: Write a paragraph (100 – 120 words) about what your favourite electronic device can do now and what it will be able to do in the future. Use the ideas in 4 or of your own.</a:t>
            </a:r>
          </a:p>
        </p:txBody>
      </p: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p:cNvSpPr/>
          <p:nvPr/>
        </p:nvSpPr>
        <p:spPr>
          <a:xfrm>
            <a:off x="5199537" y="5642346"/>
            <a:ext cx="6419807"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6:  SKILLS 2</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
        <p:nvSpPr>
          <p:cNvPr id="2" name="Rounded Rectangle 15">
            <a:extLst>
              <a:ext uri="{FF2B5EF4-FFF2-40B4-BE49-F238E27FC236}">
                <a16:creationId xmlns:a16="http://schemas.microsoft.com/office/drawing/2014/main" id="{E5BC28DC-8EBB-464E-91AD-643B9218AA96}"/>
              </a:ext>
            </a:extLst>
          </p:cNvPr>
          <p:cNvSpPr/>
          <p:nvPr/>
        </p:nvSpPr>
        <p:spPr>
          <a:xfrm>
            <a:off x="573765" y="1224046"/>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3" name="Rounded Rectangle 16">
            <a:extLst>
              <a:ext uri="{FF2B5EF4-FFF2-40B4-BE49-F238E27FC236}">
                <a16:creationId xmlns:a16="http://schemas.microsoft.com/office/drawing/2014/main" id="{BA263A03-36E1-EDAB-D695-AB6232C15B79}"/>
              </a:ext>
            </a:extLst>
          </p:cNvPr>
          <p:cNvSpPr/>
          <p:nvPr/>
        </p:nvSpPr>
        <p:spPr>
          <a:xfrm>
            <a:off x="2985135" y="2525134"/>
            <a:ext cx="1802099"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LISTENING</a:t>
            </a:r>
            <a:endParaRPr lang="en-GB" b="1" dirty="0">
              <a:solidFill>
                <a:schemeClr val="tx1"/>
              </a:solidFill>
            </a:endParaRPr>
          </a:p>
        </p:txBody>
      </p:sp>
      <p:sp>
        <p:nvSpPr>
          <p:cNvPr id="4" name="Rounded Rectangle 17">
            <a:extLst>
              <a:ext uri="{FF2B5EF4-FFF2-40B4-BE49-F238E27FC236}">
                <a16:creationId xmlns:a16="http://schemas.microsoft.com/office/drawing/2014/main" id="{E92CC2CC-786F-A65F-87ED-EB3C2159249A}"/>
              </a:ext>
            </a:extLst>
          </p:cNvPr>
          <p:cNvSpPr/>
          <p:nvPr/>
        </p:nvSpPr>
        <p:spPr>
          <a:xfrm>
            <a:off x="669161" y="4332867"/>
            <a:ext cx="1835914"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p>
        </p:txBody>
      </p:sp>
      <p:cxnSp>
        <p:nvCxnSpPr>
          <p:cNvPr id="5" name="Curved Connector 23">
            <a:extLst>
              <a:ext uri="{FF2B5EF4-FFF2-40B4-BE49-F238E27FC236}">
                <a16:creationId xmlns:a16="http://schemas.microsoft.com/office/drawing/2014/main" id="{2EB5C290-BEC7-655C-C4AB-6F86D682E745}"/>
              </a:ext>
            </a:extLst>
          </p:cNvPr>
          <p:cNvCxnSpPr>
            <a:cxnSpLocks/>
            <a:stCxn id="2" idx="3"/>
            <a:endCxn id="3" idx="0"/>
          </p:cNvCxnSpPr>
          <p:nvPr/>
        </p:nvCxnSpPr>
        <p:spPr>
          <a:xfrm>
            <a:off x="2409679" y="1530149"/>
            <a:ext cx="1476506" cy="9949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6" name="Curved Connector 24">
            <a:extLst>
              <a:ext uri="{FF2B5EF4-FFF2-40B4-BE49-F238E27FC236}">
                <a16:creationId xmlns:a16="http://schemas.microsoft.com/office/drawing/2014/main" id="{80A3178B-0931-959C-A8A6-9F9761D714DD}"/>
              </a:ext>
            </a:extLst>
          </p:cNvPr>
          <p:cNvCxnSpPr>
            <a:cxnSpLocks/>
            <a:stCxn id="3" idx="1"/>
            <a:endCxn id="4" idx="0"/>
          </p:cNvCxnSpPr>
          <p:nvPr/>
        </p:nvCxnSpPr>
        <p:spPr>
          <a:xfrm rot="10800000" flipV="1">
            <a:off x="1587119" y="2834061"/>
            <a:ext cx="1398017" cy="149880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7" name="Rounded Rectangle 26">
            <a:extLst>
              <a:ext uri="{FF2B5EF4-FFF2-40B4-BE49-F238E27FC236}">
                <a16:creationId xmlns:a16="http://schemas.microsoft.com/office/drawing/2014/main" id="{1D86B4C7-B5DC-34D0-3483-CE486088FD61}"/>
              </a:ext>
            </a:extLst>
          </p:cNvPr>
          <p:cNvSpPr/>
          <p:nvPr/>
        </p:nvSpPr>
        <p:spPr>
          <a:xfrm>
            <a:off x="2968227" y="5634433"/>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8" name="Curved Connector 27">
            <a:extLst>
              <a:ext uri="{FF2B5EF4-FFF2-40B4-BE49-F238E27FC236}">
                <a16:creationId xmlns:a16="http://schemas.microsoft.com/office/drawing/2014/main" id="{110660FC-BCBE-D857-7E27-135644B477C4}"/>
              </a:ext>
            </a:extLst>
          </p:cNvPr>
          <p:cNvCxnSpPr>
            <a:cxnSpLocks/>
            <a:stCxn id="4" idx="3"/>
            <a:endCxn id="7" idx="0"/>
          </p:cNvCxnSpPr>
          <p:nvPr/>
        </p:nvCxnSpPr>
        <p:spPr>
          <a:xfrm>
            <a:off x="2505075" y="4633540"/>
            <a:ext cx="1381109" cy="1000893"/>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9917" y="3752887"/>
            <a:ext cx="4773804" cy="769441"/>
          </a:xfrm>
          <a:prstGeom prst="rect">
            <a:avLst/>
          </a:prstGeom>
          <a:noFill/>
        </p:spPr>
        <p:txBody>
          <a:bodyPr wrap="square" rtlCol="0">
            <a:spAutoFit/>
          </a:bodyPr>
          <a:lstStyle/>
          <a:p>
            <a:pPr algn="ctr"/>
            <a:r>
              <a:rPr lang="en-US" sz="4400" b="1" dirty="0">
                <a:solidFill>
                  <a:srgbClr val="C00000"/>
                </a:solidFill>
                <a:effectLst>
                  <a:outerShdw blurRad="38100" dist="38100" dir="2700000" algn="tl">
                    <a:srgbClr val="000000">
                      <a:alpha val="43137"/>
                    </a:srgbClr>
                  </a:outerShdw>
                </a:effectLst>
              </a:rPr>
              <a:t>BRAINSTORMING</a:t>
            </a:r>
          </a:p>
        </p:txBody>
      </p:sp>
      <p:sp>
        <p:nvSpPr>
          <p:cNvPr id="8" name="TextBox 4">
            <a:extLst>
              <a:ext uri="{FF2B5EF4-FFF2-40B4-BE49-F238E27FC236}">
                <a16:creationId xmlns:a16="http://schemas.microsoft.com/office/drawing/2014/main" id="{4C95C995-7DE5-CC52-08BF-DD192CB1A30A}"/>
              </a:ext>
            </a:extLst>
          </p:cNvPr>
          <p:cNvSpPr txBox="1"/>
          <p:nvPr/>
        </p:nvSpPr>
        <p:spPr>
          <a:xfrm>
            <a:off x="3451215" y="1402673"/>
            <a:ext cx="8561813"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What can a smartphone do</a:t>
            </a:r>
          </a:p>
        </p:txBody>
      </p:sp>
      <p:sp>
        <p:nvSpPr>
          <p:cNvPr id="2" name="TextBox 4">
            <a:extLst>
              <a:ext uri="{FF2B5EF4-FFF2-40B4-BE49-F238E27FC236}">
                <a16:creationId xmlns:a16="http://schemas.microsoft.com/office/drawing/2014/main" id="{9DD6784F-9441-D208-DE93-624A3945D21F}"/>
              </a:ext>
            </a:extLst>
          </p:cNvPr>
          <p:cNvSpPr txBox="1"/>
          <p:nvPr/>
        </p:nvSpPr>
        <p:spPr>
          <a:xfrm>
            <a:off x="5036228" y="3334839"/>
            <a:ext cx="3586272" cy="923330"/>
          </a:xfrm>
          <a:prstGeom prst="rect">
            <a:avLst/>
          </a:prstGeom>
          <a:noFill/>
        </p:spPr>
        <p:txBody>
          <a:bodyPr wrap="square" rtlCol="0">
            <a:spAutoFit/>
          </a:bodyPr>
          <a:lstStyle/>
          <a:p>
            <a:pPr algn="ctr"/>
            <a:r>
              <a:rPr lang="en-US" sz="5400" b="1" dirty="0">
                <a:solidFill>
                  <a:schemeClr val="accent1">
                    <a:lumMod val="50000"/>
                  </a:schemeClr>
                </a:solidFill>
                <a:effectLst>
                  <a:outerShdw blurRad="38100" dist="38100" dir="2700000" algn="tl">
                    <a:srgbClr val="000000">
                      <a:alpha val="43137"/>
                    </a:srgbClr>
                  </a:outerShdw>
                </a:effectLst>
              </a:rPr>
              <a:t>- NOW?</a:t>
            </a:r>
          </a:p>
        </p:txBody>
      </p:sp>
      <p:sp>
        <p:nvSpPr>
          <p:cNvPr id="3" name="TextBox 4">
            <a:extLst>
              <a:ext uri="{FF2B5EF4-FFF2-40B4-BE49-F238E27FC236}">
                <a16:creationId xmlns:a16="http://schemas.microsoft.com/office/drawing/2014/main" id="{E3CC9109-4F42-B3E9-1E8A-D16261252C62}"/>
              </a:ext>
            </a:extLst>
          </p:cNvPr>
          <p:cNvSpPr txBox="1"/>
          <p:nvPr/>
        </p:nvSpPr>
        <p:spPr>
          <a:xfrm>
            <a:off x="5378624" y="4625364"/>
            <a:ext cx="5694537" cy="923330"/>
          </a:xfrm>
          <a:prstGeom prst="rect">
            <a:avLst/>
          </a:prstGeom>
          <a:noFill/>
        </p:spPr>
        <p:txBody>
          <a:bodyPr wrap="square" rtlCol="0">
            <a:spAutoFit/>
          </a:bodyPr>
          <a:lstStyle/>
          <a:p>
            <a:pPr algn="ctr"/>
            <a:r>
              <a:rPr lang="en-US" sz="5400" b="1" dirty="0">
                <a:solidFill>
                  <a:schemeClr val="accent1">
                    <a:lumMod val="50000"/>
                  </a:schemeClr>
                </a:solidFill>
                <a:effectLst>
                  <a:outerShdw blurRad="38100" dist="38100" dir="2700000" algn="tl">
                    <a:srgbClr val="000000">
                      <a:alpha val="43137"/>
                    </a:srgbClr>
                  </a:outerShdw>
                </a:effectLst>
              </a:rPr>
              <a:t>- IN THE FUTURE?</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975435"/>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97713" y="1143372"/>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Discuss the following questions.</a:t>
            </a:r>
          </a:p>
        </p:txBody>
      </p:sp>
      <p:sp>
        <p:nvSpPr>
          <p:cNvPr id="16" name="Rounded Rectangle 15"/>
          <p:cNvSpPr/>
          <p:nvPr/>
        </p:nvSpPr>
        <p:spPr>
          <a:xfrm>
            <a:off x="557847" y="110405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0632" y="9876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557847" y="9870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15" name="Hộp Văn bản 14">
            <a:extLst>
              <a:ext uri="{FF2B5EF4-FFF2-40B4-BE49-F238E27FC236}">
                <a16:creationId xmlns:a16="http://schemas.microsoft.com/office/drawing/2014/main" id="{C214BF5A-E291-1F66-838B-F6DCDD41664E}"/>
              </a:ext>
            </a:extLst>
          </p:cNvPr>
          <p:cNvSpPr txBox="1"/>
          <p:nvPr/>
        </p:nvSpPr>
        <p:spPr>
          <a:xfrm>
            <a:off x="5674568" y="2245503"/>
            <a:ext cx="6516260" cy="2862322"/>
          </a:xfrm>
          <a:prstGeom prst="rect">
            <a:avLst/>
          </a:prstGeom>
          <a:noFill/>
        </p:spPr>
        <p:txBody>
          <a:bodyPr wrap="square">
            <a:spAutoFit/>
          </a:bodyPr>
          <a:lstStyle/>
          <a:p>
            <a:r>
              <a:rPr lang="en-US" sz="3600" b="1" i="0" dirty="0">
                <a:effectLst/>
                <a:latin typeface="Times New Roman" panose="02020603050405020304" pitchFamily="18" charset="0"/>
                <a:ea typeface="Source Sans Pro" panose="020B0503030403020204" pitchFamily="34" charset="0"/>
                <a:cs typeface="Times New Roman" panose="02020603050405020304" pitchFamily="18" charset="0"/>
              </a:rPr>
              <a:t>1. </a:t>
            </a:r>
            <a:r>
              <a:rPr lang="en-US" sz="3600" b="0" i="0" dirty="0">
                <a:solidFill>
                  <a:srgbClr val="242021"/>
                </a:solidFill>
                <a:effectLst/>
                <a:latin typeface="Times New Roman" panose="02020603050405020304" pitchFamily="18" charset="0"/>
                <a:ea typeface="Source Sans Pro" panose="020B0503030403020204" pitchFamily="34" charset="0"/>
                <a:cs typeface="Times New Roman" panose="02020603050405020304" pitchFamily="18" charset="0"/>
              </a:rPr>
              <a:t>What is this electronic device?</a:t>
            </a:r>
          </a:p>
          <a:p>
            <a:endParaRPr lang="en-US" sz="3600" b="1" i="0" dirty="0">
              <a:solidFill>
                <a:srgbClr val="F26548"/>
              </a:solidFill>
              <a:effectLst/>
              <a:latin typeface="Times New Roman" panose="02020603050405020304" pitchFamily="18" charset="0"/>
              <a:ea typeface="Source Sans Pro" panose="020B0503030403020204" pitchFamily="34" charset="0"/>
              <a:cs typeface="Times New Roman" panose="02020603050405020304" pitchFamily="18" charset="0"/>
            </a:endParaRPr>
          </a:p>
          <a:p>
            <a:endParaRPr lang="en-US" sz="3600" b="1" i="0" dirty="0">
              <a:solidFill>
                <a:srgbClr val="F26548"/>
              </a:solidFill>
              <a:effectLst/>
              <a:latin typeface="Times New Roman" panose="02020603050405020304" pitchFamily="18" charset="0"/>
              <a:ea typeface="Source Sans Pro" panose="020B0503030403020204" pitchFamily="34" charset="0"/>
              <a:cs typeface="Times New Roman" panose="02020603050405020304" pitchFamily="18" charset="0"/>
            </a:endParaRPr>
          </a:p>
          <a:p>
            <a:r>
              <a:rPr lang="en-US" sz="3600" b="1" i="0" dirty="0">
                <a:effectLst/>
                <a:latin typeface="Times New Roman" panose="02020603050405020304" pitchFamily="18" charset="0"/>
                <a:ea typeface="Source Sans Pro" panose="020B0503030403020204" pitchFamily="34" charset="0"/>
                <a:cs typeface="Times New Roman" panose="02020603050405020304" pitchFamily="18" charset="0"/>
              </a:rPr>
              <a:t>2. </a:t>
            </a:r>
            <a:r>
              <a:rPr lang="en-US" sz="3600" b="0" i="0" dirty="0">
                <a:solidFill>
                  <a:srgbClr val="242021"/>
                </a:solidFill>
                <a:effectLst/>
                <a:latin typeface="Times New Roman" panose="02020603050405020304" pitchFamily="18" charset="0"/>
                <a:ea typeface="Source Sans Pro" panose="020B0503030403020204" pitchFamily="34" charset="0"/>
                <a:cs typeface="Times New Roman" panose="02020603050405020304" pitchFamily="18" charset="0"/>
              </a:rPr>
              <a:t>Do you want to have one in  </a:t>
            </a:r>
          </a:p>
          <a:p>
            <a:r>
              <a:rPr lang="en-US" sz="3600" dirty="0">
                <a:solidFill>
                  <a:srgbClr val="242021"/>
                </a:solidFill>
                <a:latin typeface="Times New Roman" panose="02020603050405020304" pitchFamily="18" charset="0"/>
                <a:ea typeface="Source Sans Pro" panose="020B0503030403020204" pitchFamily="34" charset="0"/>
                <a:cs typeface="Times New Roman" panose="02020603050405020304" pitchFamily="18" charset="0"/>
              </a:rPr>
              <a:t>    </a:t>
            </a:r>
            <a:r>
              <a:rPr lang="en-US" sz="3600" b="0" i="0" dirty="0">
                <a:solidFill>
                  <a:srgbClr val="242021"/>
                </a:solidFill>
                <a:effectLst/>
                <a:latin typeface="Times New Roman" panose="02020603050405020304" pitchFamily="18" charset="0"/>
                <a:ea typeface="Source Sans Pro" panose="020B0503030403020204" pitchFamily="34" charset="0"/>
                <a:cs typeface="Times New Roman" panose="02020603050405020304" pitchFamily="18" charset="0"/>
              </a:rPr>
              <a:t>your home? Why / Why not?</a:t>
            </a:r>
            <a:endParaRPr lang="vi-VN" sz="3600" dirty="0">
              <a:latin typeface="Times New Roman" panose="02020603050405020304" pitchFamily="18" charset="0"/>
              <a:ea typeface="Source Sans Pro" panose="020B0503030403020204" pitchFamily="34" charset="0"/>
              <a:cs typeface="Times New Roman" panose="02020603050405020304" pitchFamily="18" charset="0"/>
            </a:endParaRPr>
          </a:p>
        </p:txBody>
      </p:sp>
      <p:sp>
        <p:nvSpPr>
          <p:cNvPr id="28" name="Hộp Văn bản 27">
            <a:extLst>
              <a:ext uri="{FF2B5EF4-FFF2-40B4-BE49-F238E27FC236}">
                <a16:creationId xmlns:a16="http://schemas.microsoft.com/office/drawing/2014/main" id="{B57FEAA4-7C74-C1D7-5B85-7CFA2863DDFD}"/>
              </a:ext>
            </a:extLst>
          </p:cNvPr>
          <p:cNvSpPr txBox="1"/>
          <p:nvPr/>
        </p:nvSpPr>
        <p:spPr>
          <a:xfrm>
            <a:off x="6005928" y="2933238"/>
            <a:ext cx="6269531" cy="646331"/>
          </a:xfrm>
          <a:prstGeom prst="rect">
            <a:avLst/>
          </a:prstGeom>
          <a:noFill/>
        </p:spPr>
        <p:txBody>
          <a:bodyPr wrap="square">
            <a:spAutoFit/>
          </a:bodyPr>
          <a:lstStyle/>
          <a:p>
            <a:r>
              <a:rPr lang="en-US" sz="3600" b="1" dirty="0">
                <a:solidFill>
                  <a:srgbClr val="F26548"/>
                </a:solidFill>
                <a:latin typeface="Times New Roman" panose="02020603050405020304" pitchFamily="18" charset="0"/>
                <a:ea typeface="Source Sans Pro" panose="020B0503030403020204" pitchFamily="34" charset="0"/>
                <a:cs typeface="Times New Roman" panose="02020603050405020304" pitchFamily="18" charset="0"/>
              </a:rPr>
              <a:t>It’s a robotic vacuum cleaner </a:t>
            </a:r>
            <a:r>
              <a:rPr lang="en-US" sz="3600" b="1" i="0" dirty="0">
                <a:solidFill>
                  <a:srgbClr val="F26548"/>
                </a:solidFill>
                <a:effectLst/>
                <a:latin typeface="Times New Roman" panose="02020603050405020304" pitchFamily="18" charset="0"/>
                <a:ea typeface="Source Sans Pro" panose="020B050303040302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896B0A98-4CC2-0DE1-0D17-22E498A539BE}"/>
              </a:ext>
            </a:extLst>
          </p:cNvPr>
          <p:cNvPicPr>
            <a:picLocks noChangeAspect="1"/>
          </p:cNvPicPr>
          <p:nvPr/>
        </p:nvPicPr>
        <p:blipFill>
          <a:blip r:embed="rId3"/>
          <a:stretch>
            <a:fillRect/>
          </a:stretch>
        </p:blipFill>
        <p:spPr>
          <a:xfrm>
            <a:off x="197864" y="1965676"/>
            <a:ext cx="5357910" cy="3748952"/>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4108" y="964484"/>
            <a:ext cx="10933783"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Trang talking about her favourite electronic device. Listen and choose the correct answer A, B, or C.</a:t>
            </a:r>
          </a:p>
        </p:txBody>
      </p:sp>
      <p:sp>
        <p:nvSpPr>
          <p:cNvPr id="16" name="Rounded Rectangle 15"/>
          <p:cNvSpPr/>
          <p:nvPr/>
        </p:nvSpPr>
        <p:spPr>
          <a:xfrm>
            <a:off x="306544" y="106383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59329" y="9611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Hộp Văn bản 2">
            <a:extLst>
              <a:ext uri="{FF2B5EF4-FFF2-40B4-BE49-F238E27FC236}">
                <a16:creationId xmlns:a16="http://schemas.microsoft.com/office/drawing/2014/main" id="{786EAB8C-BE97-5EB7-76A1-AAA86FB9B44F}"/>
              </a:ext>
            </a:extLst>
          </p:cNvPr>
          <p:cNvSpPr txBox="1"/>
          <p:nvPr/>
        </p:nvSpPr>
        <p:spPr>
          <a:xfrm>
            <a:off x="239887" y="1952559"/>
            <a:ext cx="10843065" cy="4524315"/>
          </a:xfrm>
          <a:prstGeom prst="rect">
            <a:avLst/>
          </a:prstGeom>
          <a:noFill/>
        </p:spPr>
        <p:txBody>
          <a:bodyPr wrap="square">
            <a:spAutoFit/>
          </a:bodyPr>
          <a:lstStyle/>
          <a:p>
            <a:r>
              <a:rPr lang="en-US" sz="3200" b="1" i="0" dirty="0">
                <a:solidFill>
                  <a:srgbClr val="F26548"/>
                </a:solidFill>
                <a:effectLst/>
                <a:cs typeface="Times New Roman" panose="02020603050405020304" pitchFamily="18" charset="0"/>
              </a:rPr>
              <a:t>1. </a:t>
            </a:r>
            <a:r>
              <a:rPr lang="en-US" sz="3200" i="0" dirty="0">
                <a:effectLst/>
                <a:cs typeface="Times New Roman" panose="02020603050405020304" pitchFamily="18" charset="0"/>
              </a:rPr>
              <a:t>In Trang’s opinion, cleaning the floor ______.</a:t>
            </a:r>
          </a:p>
          <a:p>
            <a:r>
              <a:rPr lang="en-US" sz="3200" b="1" i="0" dirty="0">
                <a:effectLst/>
                <a:cs typeface="Times New Roman" panose="02020603050405020304" pitchFamily="18" charset="0"/>
              </a:rPr>
              <a:t>	A. </a:t>
            </a:r>
            <a:r>
              <a:rPr lang="en-US" sz="3200" i="0" dirty="0">
                <a:effectLst/>
                <a:cs typeface="Times New Roman" panose="02020603050405020304" pitchFamily="18" charset="0"/>
              </a:rPr>
              <a:t>is an easy and interesting task</a:t>
            </a:r>
          </a:p>
          <a:p>
            <a:r>
              <a:rPr lang="en-US" sz="3200" b="1" i="0" dirty="0">
                <a:effectLst/>
                <a:cs typeface="Times New Roman" panose="02020603050405020304" pitchFamily="18" charset="0"/>
              </a:rPr>
              <a:t>	B. </a:t>
            </a:r>
            <a:r>
              <a:rPr lang="en-US" sz="3200" i="0" dirty="0">
                <a:effectLst/>
                <a:cs typeface="Times New Roman" panose="02020603050405020304" pitchFamily="18" charset="0"/>
              </a:rPr>
              <a:t>is boring and takes a lot of time</a:t>
            </a:r>
          </a:p>
          <a:p>
            <a:r>
              <a:rPr lang="en-US" sz="3200" b="1" i="0" dirty="0">
                <a:effectLst/>
                <a:cs typeface="Times New Roman" panose="02020603050405020304" pitchFamily="18" charset="0"/>
              </a:rPr>
              <a:t>	C. </a:t>
            </a:r>
            <a:r>
              <a:rPr lang="en-US" sz="3200" i="0" dirty="0">
                <a:effectLst/>
                <a:cs typeface="Times New Roman" panose="02020603050405020304" pitchFamily="18" charset="0"/>
              </a:rPr>
              <a:t>can only be done by housekeepers</a:t>
            </a:r>
          </a:p>
          <a:p>
            <a:endParaRPr lang="en-US" sz="3200" i="0" dirty="0">
              <a:effectLst/>
              <a:cs typeface="Times New Roman" panose="02020603050405020304" pitchFamily="18" charset="0"/>
            </a:endParaRPr>
          </a:p>
          <a:p>
            <a:r>
              <a:rPr lang="en-US" sz="3200" b="1" i="0" dirty="0">
                <a:solidFill>
                  <a:srgbClr val="F26548"/>
                </a:solidFill>
                <a:effectLst/>
                <a:cs typeface="Times New Roman" panose="02020603050405020304" pitchFamily="18" charset="0"/>
              </a:rPr>
              <a:t>2. </a:t>
            </a:r>
            <a:r>
              <a:rPr lang="en-US" sz="3200" i="0" dirty="0">
                <a:effectLst/>
                <a:cs typeface="Times New Roman" panose="02020603050405020304" pitchFamily="18" charset="0"/>
              </a:rPr>
              <a:t>Trang’s current robotic vacuum cleaner can clean ______.</a:t>
            </a:r>
          </a:p>
          <a:p>
            <a:r>
              <a:rPr lang="en-US" sz="3200" b="1" i="0" dirty="0">
                <a:effectLst/>
                <a:cs typeface="Times New Roman" panose="02020603050405020304" pitchFamily="18" charset="0"/>
              </a:rPr>
              <a:t>	A. </a:t>
            </a:r>
            <a:r>
              <a:rPr lang="en-US" sz="3200" i="0" dirty="0">
                <a:effectLst/>
                <a:cs typeface="Times New Roman" panose="02020603050405020304" pitchFamily="18" charset="0"/>
              </a:rPr>
              <a:t>almost every dust, spot, and dirty mark in her house</a:t>
            </a:r>
          </a:p>
          <a:p>
            <a:r>
              <a:rPr lang="en-US" sz="3200" b="1" i="0" dirty="0">
                <a:effectLst/>
                <a:cs typeface="Times New Roman" panose="02020603050405020304" pitchFamily="18" charset="0"/>
              </a:rPr>
              <a:t>	B. </a:t>
            </a:r>
            <a:r>
              <a:rPr lang="en-US" sz="3200" i="0" dirty="0">
                <a:effectLst/>
                <a:cs typeface="Times New Roman" panose="02020603050405020304" pitchFamily="18" charset="0"/>
              </a:rPr>
              <a:t>only dust, spots, and dirty marks that we can see</a:t>
            </a:r>
          </a:p>
          <a:p>
            <a:r>
              <a:rPr lang="en-US" sz="3200" b="1" i="0" dirty="0">
                <a:effectLst/>
                <a:cs typeface="Times New Roman" panose="02020603050405020304" pitchFamily="18" charset="0"/>
              </a:rPr>
              <a:t>	C. </a:t>
            </a:r>
            <a:r>
              <a:rPr lang="en-US" sz="3200" i="0" dirty="0">
                <a:effectLst/>
                <a:cs typeface="Times New Roman" panose="02020603050405020304" pitchFamily="18" charset="0"/>
              </a:rPr>
              <a:t>dust, spots, and dirty marks under human control</a:t>
            </a:r>
          </a:p>
        </p:txBody>
      </p:sp>
      <p:sp>
        <p:nvSpPr>
          <p:cNvPr id="2" name="Hình Bầu dục 1">
            <a:extLst>
              <a:ext uri="{FF2B5EF4-FFF2-40B4-BE49-F238E27FC236}">
                <a16:creationId xmlns:a16="http://schemas.microsoft.com/office/drawing/2014/main" id="{E2028A8B-BC7D-D0D9-59FB-1F9C0F3F6879}"/>
              </a:ext>
            </a:extLst>
          </p:cNvPr>
          <p:cNvSpPr/>
          <p:nvPr/>
        </p:nvSpPr>
        <p:spPr>
          <a:xfrm>
            <a:off x="1109048" y="2932313"/>
            <a:ext cx="535025" cy="5246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4" name="Hình Bầu dục 3">
            <a:extLst>
              <a:ext uri="{FF2B5EF4-FFF2-40B4-BE49-F238E27FC236}">
                <a16:creationId xmlns:a16="http://schemas.microsoft.com/office/drawing/2014/main" id="{CD9F724B-B4A2-FB39-BE2D-470608557D40}"/>
              </a:ext>
            </a:extLst>
          </p:cNvPr>
          <p:cNvSpPr/>
          <p:nvPr/>
        </p:nvSpPr>
        <p:spPr>
          <a:xfrm>
            <a:off x="1109047" y="4944463"/>
            <a:ext cx="535025" cy="5246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grpSp>
        <p:nvGrpSpPr>
          <p:cNvPr id="5" name="Group 4">
            <a:extLst>
              <a:ext uri="{FF2B5EF4-FFF2-40B4-BE49-F238E27FC236}">
                <a16:creationId xmlns:a16="http://schemas.microsoft.com/office/drawing/2014/main" id="{B5C98FD9-F411-8800-26BC-2664FFA94127}"/>
              </a:ext>
            </a:extLst>
          </p:cNvPr>
          <p:cNvGrpSpPr/>
          <p:nvPr/>
        </p:nvGrpSpPr>
        <p:grpSpPr>
          <a:xfrm>
            <a:off x="-1172" y="-7620"/>
            <a:ext cx="12192000" cy="975435"/>
            <a:chOff x="7620" y="-7620"/>
            <a:chExt cx="12192000" cy="1083309"/>
          </a:xfrm>
        </p:grpSpPr>
        <p:sp>
          <p:nvSpPr>
            <p:cNvPr id="7" name="Round Single Corner Rectangle 21">
              <a:extLst>
                <a:ext uri="{FF2B5EF4-FFF2-40B4-BE49-F238E27FC236}">
                  <a16:creationId xmlns:a16="http://schemas.microsoft.com/office/drawing/2014/main" id="{DCA61076-10E3-467F-9CFA-940C40A1FB35}"/>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ingle Corner Rectangle 22">
              <a:extLst>
                <a:ext uri="{FF2B5EF4-FFF2-40B4-BE49-F238E27FC236}">
                  <a16:creationId xmlns:a16="http://schemas.microsoft.com/office/drawing/2014/main" id="{28CAD16E-9F65-8E44-9EDC-E59DB53365E9}"/>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23">
              <a:extLst>
                <a:ext uri="{FF2B5EF4-FFF2-40B4-BE49-F238E27FC236}">
                  <a16:creationId xmlns:a16="http://schemas.microsoft.com/office/drawing/2014/main" id="{03B05DAB-D349-D070-9210-210D2BCF9469}"/>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F45FE6CA-3AE4-6A11-D4D6-5AD1FB07075B}"/>
              </a:ext>
            </a:extLst>
          </p:cNvPr>
          <p:cNvSpPr txBox="1"/>
          <p:nvPr/>
        </p:nvSpPr>
        <p:spPr>
          <a:xfrm>
            <a:off x="557847" y="9870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pic>
        <p:nvPicPr>
          <p:cNvPr id="13" name="071">
            <a:hlinkClick r:id="" action="ppaction://media"/>
            <a:extLst>
              <a:ext uri="{FF2B5EF4-FFF2-40B4-BE49-F238E27FC236}">
                <a16:creationId xmlns:a16="http://schemas.microsoft.com/office/drawing/2014/main" id="{8733393D-B5E3-078E-1D08-277F834B4D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72602" y="1268050"/>
            <a:ext cx="609600" cy="609600"/>
          </a:xfrm>
          <a:prstGeom prst="rect">
            <a:avLst/>
          </a:prstGeom>
        </p:spPr>
      </p:pic>
    </p:spTree>
    <p:extLst>
      <p:ext uri="{BB962C8B-B14F-4D97-AF65-F5344CB8AC3E}">
        <p14:creationId xmlns:p14="http://schemas.microsoft.com/office/powerpoint/2010/main" val="14197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1535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3"/>
                </p:tgtEl>
              </p:cMediaNode>
            </p:audio>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8294-B905-86C3-4EC0-B543095EAE9C}"/>
            </a:ext>
          </a:extLst>
        </p:cNvPr>
        <p:cNvGrpSpPr/>
        <p:nvPr/>
      </p:nvGrpSpPr>
      <p:grpSpPr>
        <a:xfrm>
          <a:off x="0" y="0"/>
          <a:ext cx="0" cy="0"/>
          <a:chOff x="0" y="0"/>
          <a:chExt cx="0" cy="0"/>
        </a:xfrm>
      </p:grpSpPr>
      <p:sp>
        <p:nvSpPr>
          <p:cNvPr id="3" name="Hộp Văn bản 2">
            <a:extLst>
              <a:ext uri="{FF2B5EF4-FFF2-40B4-BE49-F238E27FC236}">
                <a16:creationId xmlns:a16="http://schemas.microsoft.com/office/drawing/2014/main" id="{28E81F7F-51E3-4C91-D8E2-17A01346AEAE}"/>
              </a:ext>
            </a:extLst>
          </p:cNvPr>
          <p:cNvSpPr txBox="1"/>
          <p:nvPr/>
        </p:nvSpPr>
        <p:spPr>
          <a:xfrm>
            <a:off x="691024" y="1820674"/>
            <a:ext cx="10807607" cy="5016758"/>
          </a:xfrm>
          <a:prstGeom prst="rect">
            <a:avLst/>
          </a:prstGeom>
          <a:noFill/>
        </p:spPr>
        <p:txBody>
          <a:bodyPr wrap="square">
            <a:spAutoFit/>
          </a:bodyPr>
          <a:lstStyle/>
          <a:p>
            <a:r>
              <a:rPr lang="en-US" sz="3200" b="1" i="0" dirty="0">
                <a:solidFill>
                  <a:srgbClr val="F26548"/>
                </a:solidFill>
                <a:effectLst/>
                <a:cs typeface="Times New Roman" panose="02020603050405020304" pitchFamily="18" charset="0"/>
              </a:rPr>
              <a:t>3.</a:t>
            </a:r>
            <a:r>
              <a:rPr lang="en-US" sz="3200" b="1" i="0" dirty="0">
                <a:effectLst/>
                <a:cs typeface="Times New Roman" panose="02020603050405020304" pitchFamily="18" charset="0"/>
              </a:rPr>
              <a:t> </a:t>
            </a:r>
            <a:r>
              <a:rPr lang="en-US" sz="3200" i="0" dirty="0">
                <a:effectLst/>
                <a:cs typeface="Times New Roman" panose="02020603050405020304" pitchFamily="18" charset="0"/>
              </a:rPr>
              <a:t>If you drop crumbs to the floor, robotic vacuum cleaners of the future will come by and ______.</a:t>
            </a:r>
          </a:p>
          <a:p>
            <a:r>
              <a:rPr lang="en-US" sz="3200" b="1" i="0" dirty="0">
                <a:effectLst/>
                <a:cs typeface="Times New Roman" panose="02020603050405020304" pitchFamily="18" charset="0"/>
              </a:rPr>
              <a:t>	A. </a:t>
            </a:r>
            <a:r>
              <a:rPr lang="en-US" sz="3200" i="0" dirty="0">
                <a:effectLst/>
                <a:cs typeface="Times New Roman" panose="02020603050405020304" pitchFamily="18" charset="0"/>
              </a:rPr>
              <a:t>wipe all of them with a rubber		</a:t>
            </a:r>
          </a:p>
          <a:p>
            <a:r>
              <a:rPr lang="en-US" sz="3200" b="1" dirty="0">
                <a:cs typeface="Times New Roman" panose="02020603050405020304" pitchFamily="18" charset="0"/>
              </a:rPr>
              <a:t>	</a:t>
            </a:r>
            <a:r>
              <a:rPr lang="en-US" sz="3200" b="1" i="0" dirty="0">
                <a:effectLst/>
                <a:cs typeface="Times New Roman" panose="02020603050405020304" pitchFamily="18" charset="0"/>
              </a:rPr>
              <a:t>B. </a:t>
            </a:r>
            <a:r>
              <a:rPr lang="en-US" sz="3200" i="0" dirty="0">
                <a:effectLst/>
                <a:cs typeface="Times New Roman" panose="02020603050405020304" pitchFamily="18" charset="0"/>
              </a:rPr>
              <a:t>suck them all up	</a:t>
            </a:r>
          </a:p>
          <a:p>
            <a:r>
              <a:rPr lang="en-US" sz="3200" b="1" i="0" dirty="0">
                <a:effectLst/>
                <a:cs typeface="Times New Roman" panose="02020603050405020304" pitchFamily="18" charset="0"/>
              </a:rPr>
              <a:t>	C. </a:t>
            </a:r>
            <a:r>
              <a:rPr lang="en-US" sz="3200" i="0" dirty="0">
                <a:effectLst/>
                <a:cs typeface="Times New Roman" panose="02020603050405020304" pitchFamily="18" charset="0"/>
              </a:rPr>
              <a:t>remind you to clean them</a:t>
            </a:r>
          </a:p>
          <a:p>
            <a:r>
              <a:rPr lang="en-US" sz="3200" b="1" dirty="0">
                <a:solidFill>
                  <a:srgbClr val="F3745A"/>
                </a:solidFill>
                <a:cs typeface="Times New Roman" panose="02020603050405020304" pitchFamily="18" charset="0"/>
              </a:rPr>
              <a:t>4. </a:t>
            </a:r>
            <a:r>
              <a:rPr lang="en-US" sz="3200" dirty="0">
                <a:cs typeface="Times New Roman" panose="02020603050405020304" pitchFamily="18" charset="0"/>
              </a:rPr>
              <a:t>In the future, laser technology will enable robot vacuum cleaners to ______.</a:t>
            </a:r>
          </a:p>
          <a:p>
            <a:r>
              <a:rPr lang="en-US" sz="3200" b="1" dirty="0">
                <a:cs typeface="Times New Roman" panose="02020603050405020304" pitchFamily="18" charset="0"/>
              </a:rPr>
              <a:t>	A. </a:t>
            </a:r>
            <a:r>
              <a:rPr lang="en-US" sz="3200" dirty="0">
                <a:cs typeface="Times New Roman" panose="02020603050405020304" pitchFamily="18" charset="0"/>
              </a:rPr>
              <a:t>get to any floor or room in our houses</a:t>
            </a:r>
          </a:p>
          <a:p>
            <a:r>
              <a:rPr lang="en-US" sz="3200" b="1" dirty="0">
                <a:cs typeface="Times New Roman" panose="02020603050405020304" pitchFamily="18" charset="0"/>
              </a:rPr>
              <a:t>	B. </a:t>
            </a:r>
            <a:r>
              <a:rPr lang="en-US" sz="3200" dirty="0">
                <a:cs typeface="Times New Roman" panose="02020603050405020304" pitchFamily="18" charset="0"/>
              </a:rPr>
              <a:t>climb stairs and open doors or drawers</a:t>
            </a:r>
          </a:p>
          <a:p>
            <a:r>
              <a:rPr lang="en-US" sz="3200" b="1" dirty="0">
                <a:cs typeface="Times New Roman" panose="02020603050405020304" pitchFamily="18" charset="0"/>
              </a:rPr>
              <a:t>	C. </a:t>
            </a:r>
            <a:r>
              <a:rPr lang="en-US" sz="3200" dirty="0">
                <a:cs typeface="Times New Roman" panose="02020603050405020304" pitchFamily="18" charset="0"/>
              </a:rPr>
              <a:t>see everything on the ground</a:t>
            </a:r>
            <a:endParaRPr lang="vi-VN" sz="3200" dirty="0">
              <a:cs typeface="Times New Roman" panose="02020603050405020304" pitchFamily="18" charset="0"/>
            </a:endParaRPr>
          </a:p>
        </p:txBody>
      </p:sp>
      <p:sp>
        <p:nvSpPr>
          <p:cNvPr id="2" name="Hình Bầu dục 1">
            <a:extLst>
              <a:ext uri="{FF2B5EF4-FFF2-40B4-BE49-F238E27FC236}">
                <a16:creationId xmlns:a16="http://schemas.microsoft.com/office/drawing/2014/main" id="{F90BC64F-77BE-F662-2CAB-2B26AC771330}"/>
              </a:ext>
            </a:extLst>
          </p:cNvPr>
          <p:cNvSpPr/>
          <p:nvPr/>
        </p:nvSpPr>
        <p:spPr>
          <a:xfrm>
            <a:off x="1588828" y="3301863"/>
            <a:ext cx="494702" cy="5188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 name="Hình Bầu dục 3">
            <a:extLst>
              <a:ext uri="{FF2B5EF4-FFF2-40B4-BE49-F238E27FC236}">
                <a16:creationId xmlns:a16="http://schemas.microsoft.com/office/drawing/2014/main" id="{2C85B516-C5DC-7CBF-B5A4-36C7CFDA1E69}"/>
              </a:ext>
            </a:extLst>
          </p:cNvPr>
          <p:cNvSpPr/>
          <p:nvPr/>
        </p:nvSpPr>
        <p:spPr>
          <a:xfrm>
            <a:off x="1588828" y="6263440"/>
            <a:ext cx="494702" cy="5188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69DBF4B4-926B-33AD-C694-D13DA325F342}"/>
              </a:ext>
            </a:extLst>
          </p:cNvPr>
          <p:cNvSpPr txBox="1"/>
          <p:nvPr/>
        </p:nvSpPr>
        <p:spPr>
          <a:xfrm>
            <a:off x="824108" y="964484"/>
            <a:ext cx="10933783"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Trang talking about her favourite electronic device. Listen and choose the correct answer A, B, or C.</a:t>
            </a:r>
          </a:p>
        </p:txBody>
      </p:sp>
      <p:sp>
        <p:nvSpPr>
          <p:cNvPr id="9" name="Rounded Rectangle 15">
            <a:extLst>
              <a:ext uri="{FF2B5EF4-FFF2-40B4-BE49-F238E27FC236}">
                <a16:creationId xmlns:a16="http://schemas.microsoft.com/office/drawing/2014/main" id="{A51990AC-8064-0E88-68D1-1D71F532C89B}"/>
              </a:ext>
            </a:extLst>
          </p:cNvPr>
          <p:cNvSpPr/>
          <p:nvPr/>
        </p:nvSpPr>
        <p:spPr>
          <a:xfrm>
            <a:off x="306544" y="106383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a16="http://schemas.microsoft.com/office/drawing/2014/main" id="{973F8C9E-C5ED-5E61-521A-7CF143F8319E}"/>
              </a:ext>
            </a:extLst>
          </p:cNvPr>
          <p:cNvSpPr txBox="1"/>
          <p:nvPr/>
        </p:nvSpPr>
        <p:spPr>
          <a:xfrm>
            <a:off x="359329" y="9611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nvGrpSpPr>
          <p:cNvPr id="12" name="Group 11">
            <a:extLst>
              <a:ext uri="{FF2B5EF4-FFF2-40B4-BE49-F238E27FC236}">
                <a16:creationId xmlns:a16="http://schemas.microsoft.com/office/drawing/2014/main" id="{88F57E5D-BE21-752D-06AC-F5F07006EB70}"/>
              </a:ext>
            </a:extLst>
          </p:cNvPr>
          <p:cNvGrpSpPr/>
          <p:nvPr/>
        </p:nvGrpSpPr>
        <p:grpSpPr>
          <a:xfrm>
            <a:off x="-1172" y="-7620"/>
            <a:ext cx="12192000" cy="975435"/>
            <a:chOff x="7620" y="-7620"/>
            <a:chExt cx="12192000" cy="1083309"/>
          </a:xfrm>
        </p:grpSpPr>
        <p:sp>
          <p:nvSpPr>
            <p:cNvPr id="13" name="Round Single Corner Rectangle 21">
              <a:extLst>
                <a:ext uri="{FF2B5EF4-FFF2-40B4-BE49-F238E27FC236}">
                  <a16:creationId xmlns:a16="http://schemas.microsoft.com/office/drawing/2014/main" id="{9B4749DD-DF44-A6F4-0345-7A47DFF91506}"/>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22">
              <a:extLst>
                <a:ext uri="{FF2B5EF4-FFF2-40B4-BE49-F238E27FC236}">
                  <a16:creationId xmlns:a16="http://schemas.microsoft.com/office/drawing/2014/main" id="{B2F4E6E4-B9EE-0CC6-D8FA-C0B378B652E2}"/>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23">
              <a:extLst>
                <a:ext uri="{FF2B5EF4-FFF2-40B4-BE49-F238E27FC236}">
                  <a16:creationId xmlns:a16="http://schemas.microsoft.com/office/drawing/2014/main" id="{7992E6A1-5EDC-AD55-AA08-31BEC9FC5FF1}"/>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E3CCE4A3-8C81-2F7C-ED79-D0616C792229}"/>
              </a:ext>
            </a:extLst>
          </p:cNvPr>
          <p:cNvSpPr txBox="1"/>
          <p:nvPr/>
        </p:nvSpPr>
        <p:spPr>
          <a:xfrm>
            <a:off x="557847" y="9870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pic>
        <p:nvPicPr>
          <p:cNvPr id="17" name="071">
            <a:hlinkClick r:id="" action="ppaction://media"/>
            <a:extLst>
              <a:ext uri="{FF2B5EF4-FFF2-40B4-BE49-F238E27FC236}">
                <a16:creationId xmlns:a16="http://schemas.microsoft.com/office/drawing/2014/main" id="{85E87842-4A5F-5356-DC8B-4740277E8B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72602" y="1268050"/>
            <a:ext cx="609600" cy="609600"/>
          </a:xfrm>
          <a:prstGeom prst="rect">
            <a:avLst/>
          </a:prstGeom>
        </p:spPr>
      </p:pic>
    </p:spTree>
    <p:extLst>
      <p:ext uri="{BB962C8B-B14F-4D97-AF65-F5344CB8AC3E}">
        <p14:creationId xmlns:p14="http://schemas.microsoft.com/office/powerpoint/2010/main" val="1824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15352"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7"/>
                </p:tgtEl>
              </p:cMediaNode>
            </p:audio>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3FBEA50-9DAE-5D7E-5F2E-142B4840D6E0}"/>
              </a:ext>
            </a:extLst>
          </p:cNvPr>
          <p:cNvSpPr txBox="1"/>
          <p:nvPr/>
        </p:nvSpPr>
        <p:spPr>
          <a:xfrm>
            <a:off x="836054" y="1977328"/>
            <a:ext cx="11354774" cy="4524315"/>
          </a:xfrm>
          <a:prstGeom prst="rect">
            <a:avLst/>
          </a:prstGeom>
          <a:noFill/>
        </p:spPr>
        <p:txBody>
          <a:bodyPr wrap="square">
            <a:spAutoFit/>
          </a:bodyPr>
          <a:lstStyle/>
          <a:p>
            <a:r>
              <a:rPr lang="en-US" sz="3600" b="1" i="0" dirty="0">
                <a:solidFill>
                  <a:srgbClr val="F3745A"/>
                </a:solidFill>
                <a:effectLst/>
                <a:cs typeface="Times New Roman" panose="02020603050405020304" pitchFamily="18" charset="0"/>
              </a:rPr>
              <a:t>1. </a:t>
            </a:r>
            <a:r>
              <a:rPr lang="en-US" sz="3600" b="0" i="0" dirty="0">
                <a:effectLst/>
                <a:cs typeface="Times New Roman" panose="02020603050405020304" pitchFamily="18" charset="0"/>
              </a:rPr>
              <a:t>Trang can control her current robotic vacuum cleaner with an app on her ___________.</a:t>
            </a:r>
            <a:br>
              <a:rPr lang="en-US" sz="3600" b="0" i="0" dirty="0">
                <a:solidFill>
                  <a:srgbClr val="242021"/>
                </a:solidFill>
                <a:effectLst/>
                <a:cs typeface="Times New Roman" panose="02020603050405020304" pitchFamily="18" charset="0"/>
              </a:rPr>
            </a:br>
            <a:r>
              <a:rPr lang="en-US" sz="3600" b="1" i="0" dirty="0">
                <a:solidFill>
                  <a:srgbClr val="F3745A"/>
                </a:solidFill>
                <a:effectLst/>
                <a:cs typeface="Times New Roman" panose="02020603050405020304" pitchFamily="18" charset="0"/>
              </a:rPr>
              <a:t>2. </a:t>
            </a:r>
            <a:r>
              <a:rPr lang="en-US" sz="3600" b="0" i="0" dirty="0">
                <a:effectLst/>
                <a:cs typeface="Times New Roman" panose="02020603050405020304" pitchFamily="18" charset="0"/>
              </a:rPr>
              <a:t>Trang’s current robotic vacuum cleaner is easy to store and ______.</a:t>
            </a:r>
            <a:br>
              <a:rPr lang="en-US" sz="3600" b="0" i="0" dirty="0">
                <a:solidFill>
                  <a:srgbClr val="242021"/>
                </a:solidFill>
                <a:effectLst/>
                <a:cs typeface="Times New Roman" panose="02020603050405020304" pitchFamily="18" charset="0"/>
              </a:rPr>
            </a:br>
            <a:r>
              <a:rPr lang="en-US" sz="3600" b="1" i="0" dirty="0">
                <a:solidFill>
                  <a:srgbClr val="F3745A"/>
                </a:solidFill>
                <a:effectLst/>
                <a:cs typeface="Times New Roman" panose="02020603050405020304" pitchFamily="18" charset="0"/>
              </a:rPr>
              <a:t>3. </a:t>
            </a:r>
            <a:r>
              <a:rPr lang="en-US" sz="3600" b="0" i="0" dirty="0">
                <a:solidFill>
                  <a:srgbClr val="242021"/>
                </a:solidFill>
                <a:effectLst/>
                <a:cs typeface="Times New Roman" panose="02020603050405020304" pitchFamily="18" charset="0"/>
              </a:rPr>
              <a:t>Robotic vacuum cleaners of the future </a:t>
            </a:r>
            <a:r>
              <a:rPr lang="en-US" sz="3600" b="0" i="0" dirty="0">
                <a:effectLst/>
                <a:cs typeface="Times New Roman" panose="02020603050405020304" pitchFamily="18" charset="0"/>
              </a:rPr>
              <a:t>will be able to recognize</a:t>
            </a:r>
            <a:r>
              <a:rPr lang="en-US" sz="3600" dirty="0">
                <a:cs typeface="Times New Roman" panose="02020603050405020304" pitchFamily="18" charset="0"/>
              </a:rPr>
              <a:t> </a:t>
            </a:r>
            <a:r>
              <a:rPr lang="en-US" sz="3600" b="0" i="0" dirty="0">
                <a:effectLst/>
                <a:cs typeface="Times New Roman" panose="02020603050405020304" pitchFamily="18" charset="0"/>
              </a:rPr>
              <a:t>patterns and then take _______.</a:t>
            </a:r>
            <a:br>
              <a:rPr lang="en-US" sz="3600" b="0" i="0" dirty="0">
                <a:solidFill>
                  <a:srgbClr val="242021"/>
                </a:solidFill>
                <a:effectLst/>
                <a:cs typeface="Times New Roman" panose="02020603050405020304" pitchFamily="18" charset="0"/>
              </a:rPr>
            </a:br>
            <a:r>
              <a:rPr lang="en-US" sz="3600" b="1" i="0" dirty="0">
                <a:solidFill>
                  <a:srgbClr val="F3745A"/>
                </a:solidFill>
                <a:effectLst/>
                <a:cs typeface="Times New Roman" panose="02020603050405020304" pitchFamily="18" charset="0"/>
              </a:rPr>
              <a:t>4. </a:t>
            </a:r>
            <a:r>
              <a:rPr lang="en-US" sz="3600" b="0" i="0" dirty="0">
                <a:solidFill>
                  <a:srgbClr val="242021"/>
                </a:solidFill>
                <a:effectLst/>
                <a:cs typeface="Times New Roman" panose="02020603050405020304" pitchFamily="18" charset="0"/>
              </a:rPr>
              <a:t>Trang thinks robotic </a:t>
            </a:r>
            <a:r>
              <a:rPr lang="en-US" sz="3600" b="0" i="0" dirty="0">
                <a:effectLst/>
                <a:cs typeface="Times New Roman" panose="02020603050405020304" pitchFamily="18" charset="0"/>
              </a:rPr>
              <a:t>vacuum cleaners will be more _______ to us in the future.</a:t>
            </a:r>
            <a:r>
              <a:rPr lang="en-US" sz="3600" dirty="0">
                <a:cs typeface="Times New Roman" panose="02020603050405020304" pitchFamily="18" charset="0"/>
              </a:rPr>
              <a:t> </a:t>
            </a:r>
            <a:endParaRPr lang="vi-VN" sz="3600" dirty="0">
              <a:cs typeface="Times New Roman" panose="02020603050405020304" pitchFamily="18" charset="0"/>
            </a:endParaRPr>
          </a:p>
        </p:txBody>
      </p:sp>
      <p:sp>
        <p:nvSpPr>
          <p:cNvPr id="12" name="TextBox 11"/>
          <p:cNvSpPr txBox="1"/>
          <p:nvPr/>
        </p:nvSpPr>
        <p:spPr>
          <a:xfrm>
            <a:off x="1078803" y="1116274"/>
            <a:ext cx="1102947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again and fill in each blank with ONE word that you hear.</a:t>
            </a:r>
          </a:p>
        </p:txBody>
      </p:sp>
      <p:sp>
        <p:nvSpPr>
          <p:cNvPr id="16" name="Rounded Rectangle 15"/>
          <p:cNvSpPr/>
          <p:nvPr/>
        </p:nvSpPr>
        <p:spPr>
          <a:xfrm>
            <a:off x="523411" y="113058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76197" y="102794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6" name="Hộp Văn bản 25">
            <a:extLst>
              <a:ext uri="{FF2B5EF4-FFF2-40B4-BE49-F238E27FC236}">
                <a16:creationId xmlns:a16="http://schemas.microsoft.com/office/drawing/2014/main" id="{103D28C3-B582-F13A-3BBA-E83E4CCAB36A}"/>
              </a:ext>
            </a:extLst>
          </p:cNvPr>
          <p:cNvSpPr txBox="1"/>
          <p:nvPr/>
        </p:nvSpPr>
        <p:spPr>
          <a:xfrm>
            <a:off x="4462207" y="2512017"/>
            <a:ext cx="2535621" cy="1200329"/>
          </a:xfrm>
          <a:prstGeom prst="rect">
            <a:avLst/>
          </a:prstGeom>
          <a:noFill/>
        </p:spPr>
        <p:txBody>
          <a:bodyPr wrap="square">
            <a:spAutoFit/>
          </a:bodyPr>
          <a:lstStyle/>
          <a:p>
            <a:r>
              <a:rPr lang="de-DE" sz="3600" b="1" dirty="0">
                <a:solidFill>
                  <a:srgbClr val="7030A0"/>
                </a:solidFill>
                <a:ea typeface="Source Sans Pro" panose="020B0503030403020204" pitchFamily="34" charset="0"/>
                <a:cs typeface="Times New Roman" panose="02020603050405020304" pitchFamily="18" charset="0"/>
              </a:rPr>
              <a:t>smartphone	</a:t>
            </a:r>
          </a:p>
        </p:txBody>
      </p:sp>
      <p:sp>
        <p:nvSpPr>
          <p:cNvPr id="4" name="Hộp Văn bản 3">
            <a:extLst>
              <a:ext uri="{FF2B5EF4-FFF2-40B4-BE49-F238E27FC236}">
                <a16:creationId xmlns:a16="http://schemas.microsoft.com/office/drawing/2014/main" id="{33D90EB2-D74F-2265-30EE-F597864B66A1}"/>
              </a:ext>
            </a:extLst>
          </p:cNvPr>
          <p:cNvSpPr txBox="1"/>
          <p:nvPr/>
        </p:nvSpPr>
        <p:spPr>
          <a:xfrm>
            <a:off x="1788565" y="3642325"/>
            <a:ext cx="1237309" cy="646331"/>
          </a:xfrm>
          <a:prstGeom prst="rect">
            <a:avLst/>
          </a:prstGeom>
          <a:noFill/>
        </p:spPr>
        <p:txBody>
          <a:bodyPr wrap="square">
            <a:spAutoFit/>
          </a:bodyPr>
          <a:lstStyle/>
          <a:p>
            <a:r>
              <a:rPr lang="de-DE" sz="3600" b="1" dirty="0">
                <a:solidFill>
                  <a:srgbClr val="7030A0"/>
                </a:solidFill>
                <a:ea typeface="Source Sans Pro" panose="020B0503030403020204" pitchFamily="34" charset="0"/>
                <a:cs typeface="Times New Roman" panose="02020603050405020304" pitchFamily="18" charset="0"/>
              </a:rPr>
              <a:t>carry</a:t>
            </a:r>
          </a:p>
        </p:txBody>
      </p:sp>
      <p:sp>
        <p:nvSpPr>
          <p:cNvPr id="5" name="Hộp Văn bản 4">
            <a:extLst>
              <a:ext uri="{FF2B5EF4-FFF2-40B4-BE49-F238E27FC236}">
                <a16:creationId xmlns:a16="http://schemas.microsoft.com/office/drawing/2014/main" id="{D7E70D8F-EB85-7D5E-46B4-92984643048D}"/>
              </a:ext>
            </a:extLst>
          </p:cNvPr>
          <p:cNvSpPr txBox="1"/>
          <p:nvPr/>
        </p:nvSpPr>
        <p:spPr>
          <a:xfrm>
            <a:off x="7224457" y="4727563"/>
            <a:ext cx="1500881" cy="646331"/>
          </a:xfrm>
          <a:prstGeom prst="rect">
            <a:avLst/>
          </a:prstGeom>
          <a:noFill/>
        </p:spPr>
        <p:txBody>
          <a:bodyPr wrap="square">
            <a:spAutoFit/>
          </a:bodyPr>
          <a:lstStyle/>
          <a:p>
            <a:r>
              <a:rPr lang="de-DE" sz="3600" b="1" dirty="0">
                <a:solidFill>
                  <a:srgbClr val="7030A0"/>
                </a:solidFill>
                <a:ea typeface="Source Sans Pro" panose="020B0503030403020204" pitchFamily="34" charset="0"/>
                <a:cs typeface="Times New Roman" panose="02020603050405020304" pitchFamily="18" charset="0"/>
              </a:rPr>
              <a:t>action </a:t>
            </a:r>
          </a:p>
        </p:txBody>
      </p:sp>
      <p:sp>
        <p:nvSpPr>
          <p:cNvPr id="6" name="Hộp Văn bản 5">
            <a:extLst>
              <a:ext uri="{FF2B5EF4-FFF2-40B4-BE49-F238E27FC236}">
                <a16:creationId xmlns:a16="http://schemas.microsoft.com/office/drawing/2014/main" id="{9CADF66A-8BEF-996F-BC72-D31D60AF1F3E}"/>
              </a:ext>
            </a:extLst>
          </p:cNvPr>
          <p:cNvSpPr txBox="1"/>
          <p:nvPr/>
        </p:nvSpPr>
        <p:spPr>
          <a:xfrm>
            <a:off x="956103" y="5801483"/>
            <a:ext cx="1664923" cy="646331"/>
          </a:xfrm>
          <a:prstGeom prst="rect">
            <a:avLst/>
          </a:prstGeom>
          <a:noFill/>
        </p:spPr>
        <p:txBody>
          <a:bodyPr wrap="square">
            <a:spAutoFit/>
          </a:bodyPr>
          <a:lstStyle/>
          <a:p>
            <a:r>
              <a:rPr lang="de-DE" sz="3600" b="1" dirty="0">
                <a:solidFill>
                  <a:srgbClr val="7030A0"/>
                </a:solidFill>
                <a:ea typeface="Source Sans Pro" panose="020B0503030403020204" pitchFamily="34" charset="0"/>
                <a:cs typeface="Times New Roman" panose="02020603050405020304" pitchFamily="18" charset="0"/>
              </a:rPr>
              <a:t>helpful</a:t>
            </a:r>
          </a:p>
        </p:txBody>
      </p:sp>
      <p:grpSp>
        <p:nvGrpSpPr>
          <p:cNvPr id="2" name="Group 1">
            <a:extLst>
              <a:ext uri="{FF2B5EF4-FFF2-40B4-BE49-F238E27FC236}">
                <a16:creationId xmlns:a16="http://schemas.microsoft.com/office/drawing/2014/main" id="{2F24F8EC-4FE2-6C6C-FB51-8B77D491EC7D}"/>
              </a:ext>
            </a:extLst>
          </p:cNvPr>
          <p:cNvGrpSpPr/>
          <p:nvPr/>
        </p:nvGrpSpPr>
        <p:grpSpPr>
          <a:xfrm>
            <a:off x="-1172" y="-7620"/>
            <a:ext cx="12192000" cy="975435"/>
            <a:chOff x="7620" y="-7620"/>
            <a:chExt cx="12192000" cy="1083309"/>
          </a:xfrm>
        </p:grpSpPr>
        <p:sp>
          <p:nvSpPr>
            <p:cNvPr id="8" name="Round Single Corner Rectangle 21">
              <a:extLst>
                <a:ext uri="{FF2B5EF4-FFF2-40B4-BE49-F238E27FC236}">
                  <a16:creationId xmlns:a16="http://schemas.microsoft.com/office/drawing/2014/main" id="{1863C2AE-5A9D-9D5C-63CC-FA785B9B2A8B}"/>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22">
              <a:extLst>
                <a:ext uri="{FF2B5EF4-FFF2-40B4-BE49-F238E27FC236}">
                  <a16:creationId xmlns:a16="http://schemas.microsoft.com/office/drawing/2014/main" id="{A401E7C1-8872-DBF8-CC98-0179AFBF9ED2}"/>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23">
              <a:extLst>
                <a:ext uri="{FF2B5EF4-FFF2-40B4-BE49-F238E27FC236}">
                  <a16:creationId xmlns:a16="http://schemas.microsoft.com/office/drawing/2014/main" id="{4DCB16B9-EE2D-2978-E240-E7511EEF08DA}"/>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6D39FE3E-A51D-5C16-1DC6-A64549EC53DB}"/>
              </a:ext>
            </a:extLst>
          </p:cNvPr>
          <p:cNvSpPr txBox="1"/>
          <p:nvPr/>
        </p:nvSpPr>
        <p:spPr>
          <a:xfrm>
            <a:off x="557847" y="9870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pic>
        <p:nvPicPr>
          <p:cNvPr id="18" name="072">
            <a:hlinkClick r:id="" action="ppaction://media"/>
            <a:extLst>
              <a:ext uri="{FF2B5EF4-FFF2-40B4-BE49-F238E27FC236}">
                <a16:creationId xmlns:a16="http://schemas.microsoft.com/office/drawing/2014/main" id="{DB4AA1CB-75A8-587E-9A04-2C6520698F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964" y="1573937"/>
            <a:ext cx="502606" cy="502606"/>
          </a:xfrm>
          <a:prstGeom prst="rect">
            <a:avLst/>
          </a:prstGeom>
        </p:spPr>
      </p:pic>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10583"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8"/>
                </p:tgtEl>
              </p:cMediaNode>
            </p:audio>
          </p:childTnLst>
        </p:cTn>
      </p:par>
    </p:tnLst>
    <p:bldLst>
      <p:bldP spid="26"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954647"/>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38370" y="1060525"/>
            <a:ext cx="11087133" cy="1077218"/>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Think of one of your favourite electronic devices. Make notes of your answers to the following questions.</a:t>
            </a:r>
          </a:p>
        </p:txBody>
      </p:sp>
      <p:sp>
        <p:nvSpPr>
          <p:cNvPr id="16" name="Rounded Rectangle 15"/>
          <p:cNvSpPr/>
          <p:nvPr/>
        </p:nvSpPr>
        <p:spPr>
          <a:xfrm>
            <a:off x="182978" y="115230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35764" y="104966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371154" y="149234"/>
            <a:ext cx="5843239"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WRITING</a:t>
            </a:r>
          </a:p>
        </p:txBody>
      </p:sp>
      <p:sp>
        <p:nvSpPr>
          <p:cNvPr id="26" name="Hộp Văn bản 25">
            <a:extLst>
              <a:ext uri="{FF2B5EF4-FFF2-40B4-BE49-F238E27FC236}">
                <a16:creationId xmlns:a16="http://schemas.microsoft.com/office/drawing/2014/main" id="{C0185DF8-573E-B054-1318-A869EFB717E3}"/>
              </a:ext>
            </a:extLst>
          </p:cNvPr>
          <p:cNvSpPr txBox="1"/>
          <p:nvPr/>
        </p:nvSpPr>
        <p:spPr>
          <a:xfrm>
            <a:off x="738370" y="2389565"/>
            <a:ext cx="10952046" cy="1938992"/>
          </a:xfrm>
          <a:prstGeom prst="rect">
            <a:avLst/>
          </a:prstGeom>
          <a:noFill/>
        </p:spPr>
        <p:txBody>
          <a:bodyPr wrap="square">
            <a:spAutoFit/>
          </a:bodyPr>
          <a:lstStyle/>
          <a:p>
            <a:r>
              <a:rPr lang="en-US" sz="4000" i="0" dirty="0">
                <a:solidFill>
                  <a:srgbClr val="00B0F0"/>
                </a:solidFill>
                <a:effectLst/>
                <a:latin typeface="Times New Roman" panose="02020603050405020304" pitchFamily="18" charset="0"/>
                <a:ea typeface="Source Sans Pro" panose="020B0503030403020204" pitchFamily="34" charset="0"/>
                <a:cs typeface="Times New Roman" panose="02020603050405020304" pitchFamily="18" charset="0"/>
              </a:rPr>
              <a:t>– What is your favourite electronic device?</a:t>
            </a:r>
          </a:p>
          <a:p>
            <a:r>
              <a:rPr lang="en-US" sz="4000" i="0" dirty="0">
                <a:solidFill>
                  <a:srgbClr val="00B0F0"/>
                </a:solidFill>
                <a:effectLst/>
                <a:latin typeface="Times New Roman" panose="02020603050405020304" pitchFamily="18" charset="0"/>
                <a:ea typeface="Source Sans Pro" panose="020B0503030403020204" pitchFamily="34" charset="0"/>
                <a:cs typeface="Times New Roman" panose="02020603050405020304" pitchFamily="18" charset="0"/>
              </a:rPr>
              <a:t>– What can it do for you now?</a:t>
            </a:r>
          </a:p>
          <a:p>
            <a:r>
              <a:rPr lang="en-US" sz="4000" i="0" dirty="0">
                <a:solidFill>
                  <a:srgbClr val="00B0F0"/>
                </a:solidFill>
                <a:effectLst/>
                <a:latin typeface="Times New Roman" panose="02020603050405020304" pitchFamily="18" charset="0"/>
                <a:ea typeface="Source Sans Pro" panose="020B0503030403020204" pitchFamily="34" charset="0"/>
                <a:cs typeface="Times New Roman" panose="02020603050405020304" pitchFamily="18" charset="0"/>
              </a:rPr>
              <a:t>– What will it be able to do for you in the future?</a:t>
            </a:r>
            <a:endParaRPr lang="vi-VN" sz="4000" dirty="0">
              <a:solidFill>
                <a:srgbClr val="00B0F0"/>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529224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4131</TotalTime>
  <Words>895</Words>
  <Application>Microsoft Office PowerPoint</Application>
  <PresentationFormat>Widescreen</PresentationFormat>
  <Paragraphs>103</Paragraphs>
  <Slides>14</Slides>
  <Notes>11</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Adobe Gothic Std B</vt:lpstr>
      <vt:lpstr>Arial</vt:lpstr>
      <vt:lpstr>Calibri</vt:lpstr>
      <vt:lpstr>Calibri Light</vt:lpstr>
      <vt:lpstr>Myriad Pro</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Linh-Ban NN</cp:lastModifiedBy>
  <cp:revision>239</cp:revision>
  <dcterms:created xsi:type="dcterms:W3CDTF">2020-12-09T02:04:09Z</dcterms:created>
  <dcterms:modified xsi:type="dcterms:W3CDTF">2024-08-22T02:51:56Z</dcterms:modified>
</cp:coreProperties>
</file>