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80" r:id="rId3"/>
    <p:sldMasterId id="2147483692" r:id="rId4"/>
    <p:sldMasterId id="2147483704" r:id="rId5"/>
    <p:sldMasterId id="2147483716" r:id="rId6"/>
    <p:sldMasterId id="2147483728" r:id="rId7"/>
    <p:sldMasterId id="2147483740" r:id="rId8"/>
    <p:sldMasterId id="2147483752" r:id="rId9"/>
  </p:sldMasterIdLst>
  <p:notesMasterIdLst>
    <p:notesMasterId r:id="rId43"/>
  </p:notesMasterIdLst>
  <p:sldIdLst>
    <p:sldId id="257" r:id="rId10"/>
    <p:sldId id="431" r:id="rId11"/>
    <p:sldId id="437" r:id="rId12"/>
    <p:sldId id="438" r:id="rId13"/>
    <p:sldId id="439" r:id="rId14"/>
    <p:sldId id="440" r:id="rId15"/>
    <p:sldId id="441" r:id="rId16"/>
    <p:sldId id="442" r:id="rId17"/>
    <p:sldId id="443" r:id="rId18"/>
    <p:sldId id="444" r:id="rId19"/>
    <p:sldId id="361" r:id="rId20"/>
    <p:sldId id="393" r:id="rId21"/>
    <p:sldId id="433" r:id="rId22"/>
    <p:sldId id="400" r:id="rId23"/>
    <p:sldId id="396" r:id="rId24"/>
    <p:sldId id="415" r:id="rId25"/>
    <p:sldId id="414" r:id="rId26"/>
    <p:sldId id="417" r:id="rId27"/>
    <p:sldId id="436" r:id="rId28"/>
    <p:sldId id="445" r:id="rId29"/>
    <p:sldId id="379" r:id="rId30"/>
    <p:sldId id="446" r:id="rId31"/>
    <p:sldId id="420" r:id="rId32"/>
    <p:sldId id="421" r:id="rId33"/>
    <p:sldId id="422" r:id="rId34"/>
    <p:sldId id="423" r:id="rId35"/>
    <p:sldId id="424" r:id="rId36"/>
    <p:sldId id="425" r:id="rId37"/>
    <p:sldId id="426" r:id="rId38"/>
    <p:sldId id="427" r:id="rId39"/>
    <p:sldId id="428" r:id="rId40"/>
    <p:sldId id="429" r:id="rId41"/>
    <p:sldId id="368" r:id="rId42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4E7"/>
    <a:srgbClr val="F8C8CE"/>
    <a:srgbClr val="F672DA"/>
    <a:srgbClr val="BAE3F9"/>
    <a:srgbClr val="7FB4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9" autoAdjust="0"/>
    <p:restoredTop sz="95126" autoAdjust="0"/>
  </p:normalViewPr>
  <p:slideViewPr>
    <p:cSldViewPr snapToGrid="0">
      <p:cViewPr varScale="1">
        <p:scale>
          <a:sx n="112" d="100"/>
          <a:sy n="112" d="100"/>
        </p:scale>
        <p:origin x="31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422EE-117C-43E9-9E7D-72CB4982C63B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A3BF9-F966-4F1A-9353-0847DDC15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19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315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281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281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656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169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59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07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315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42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656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800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834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091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59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874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BE4D5CD-55C3-4599-94C5-B4023D68DB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09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0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10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25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65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50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8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46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9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8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0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D0EEC7F-4706-4DB1-8211-52EA950619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DA0F4E1-9546-4297-B38F-2A0BE27197D4}"/>
              </a:ext>
            </a:extLst>
          </p:cNvPr>
          <p:cNvSpPr/>
          <p:nvPr userDrawn="1"/>
        </p:nvSpPr>
        <p:spPr>
          <a:xfrm>
            <a:off x="4771670" y="622291"/>
            <a:ext cx="1172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Tiêu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Đề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58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23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79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095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14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37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62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17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15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05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4FAA3F8-63F9-47C9-9395-93399743B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F520F-0CD9-4C14-A7E0-D5D0D4A4D3E4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3D2D66-47FF-40EB-B354-20A2BBA86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618BF1-0AEB-4C6A-8620-AA7F47D7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7EFF-8450-4438-AEA4-98F0841ED154}" type="slidenum">
              <a:rPr lang="zh-CN" altLang="en-US" smtClean="0"/>
              <a:t>‹#›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94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364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26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06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38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203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9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83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431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30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46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015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992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62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09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23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117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73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134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973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71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4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816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69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71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033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27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93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625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375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481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621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94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474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460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971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548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063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038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848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586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129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541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82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689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2802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409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989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277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878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737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540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804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34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071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789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700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46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18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869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335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687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705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990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38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164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501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563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82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A41F103-4193-47BB-B312-5A121036A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337AB17-97A0-4813-BEF3-35AD6839D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19D1FD-68FA-4DD2-AA66-EB02311555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F520F-0CD9-4C14-A7E0-D5D0D4A4D3E4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4ECC9E-1D82-42AA-BBEC-8E1345905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AFD1CE-AC64-49FA-B572-A70A6E15E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C7EFF-8450-4438-AEA4-98F0841ED154}" type="slidenum">
              <a:rPr lang="zh-CN" altLang="en-US" smtClean="0"/>
              <a:t>‹#›</a:t>
            </a:fld>
            <a:endParaRPr lang="zh-CN" altLang="en-US"/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303831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7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25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4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5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1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9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9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39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0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36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10" Type="http://schemas.openxmlformats.org/officeDocument/2006/relationships/image" Target="../media/image44.jpg"/><Relationship Id="rId4" Type="http://schemas.openxmlformats.org/officeDocument/2006/relationships/image" Target="../media/image38.png"/><Relationship Id="rId9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5.xml"/><Relationship Id="rId7" Type="http://schemas.microsoft.com/office/2007/relationships/hdphoto" Target="../media/hdphoto2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slide" Target="slide1.xml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57.png"/><Relationship Id="rId18" Type="http://schemas.openxmlformats.org/officeDocument/2006/relationships/slide" Target="slide30.xml"/><Relationship Id="rId26" Type="http://schemas.microsoft.com/office/2007/relationships/hdphoto" Target="../media/hdphoto36.wdp"/><Relationship Id="rId3" Type="http://schemas.openxmlformats.org/officeDocument/2006/relationships/slide" Target="slide25.xml"/><Relationship Id="rId21" Type="http://schemas.openxmlformats.org/officeDocument/2006/relationships/slide" Target="slide31.xml"/><Relationship Id="rId7" Type="http://schemas.openxmlformats.org/officeDocument/2006/relationships/image" Target="../media/image55.png"/><Relationship Id="rId12" Type="http://schemas.openxmlformats.org/officeDocument/2006/relationships/slide" Target="slide28.xml"/><Relationship Id="rId17" Type="http://schemas.microsoft.com/office/2007/relationships/hdphoto" Target="../media/hdphoto33.wdp"/><Relationship Id="rId25" Type="http://schemas.openxmlformats.org/officeDocument/2006/relationships/image" Target="../media/image61.png"/><Relationship Id="rId2" Type="http://schemas.openxmlformats.org/officeDocument/2006/relationships/image" Target="../media/image53.jpg"/><Relationship Id="rId16" Type="http://schemas.openxmlformats.org/officeDocument/2006/relationships/image" Target="../media/image58.png"/><Relationship Id="rId20" Type="http://schemas.microsoft.com/office/2007/relationships/hdphoto" Target="../media/hdphoto34.wdp"/><Relationship Id="rId1" Type="http://schemas.openxmlformats.org/officeDocument/2006/relationships/slideLayout" Target="../slideLayouts/slideLayout6.xml"/><Relationship Id="rId6" Type="http://schemas.openxmlformats.org/officeDocument/2006/relationships/slide" Target="slide26.xml"/><Relationship Id="rId11" Type="http://schemas.microsoft.com/office/2007/relationships/hdphoto" Target="../media/hdphoto31.wdp"/><Relationship Id="rId24" Type="http://schemas.openxmlformats.org/officeDocument/2006/relationships/slide" Target="slide32.xml"/><Relationship Id="rId5" Type="http://schemas.microsoft.com/office/2007/relationships/hdphoto" Target="../media/hdphoto29.wdp"/><Relationship Id="rId15" Type="http://schemas.openxmlformats.org/officeDocument/2006/relationships/slide" Target="slide29.xml"/><Relationship Id="rId23" Type="http://schemas.microsoft.com/office/2007/relationships/hdphoto" Target="../media/hdphoto35.wdp"/><Relationship Id="rId10" Type="http://schemas.openxmlformats.org/officeDocument/2006/relationships/image" Target="../media/image56.png"/><Relationship Id="rId19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slide" Target="slide27.xml"/><Relationship Id="rId14" Type="http://schemas.microsoft.com/office/2007/relationships/hdphoto" Target="../media/hdphoto32.wdp"/><Relationship Id="rId22" Type="http://schemas.openxmlformats.org/officeDocument/2006/relationships/image" Target="../media/image60.png"/><Relationship Id="rId27" Type="http://schemas.openxmlformats.org/officeDocument/2006/relationships/slide" Target="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microsoft.com/office/2007/relationships/hdphoto" Target="../media/hdphoto37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microsoft.com/office/2007/relationships/hdphoto" Target="../media/hdphoto29.wdp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0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slide" Target="slide24.xml"/><Relationship Id="rId4" Type="http://schemas.microsoft.com/office/2007/relationships/hdphoto" Target="../media/hdphoto3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1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png"/><Relationship Id="rId5" Type="http://schemas.openxmlformats.org/officeDocument/2006/relationships/slide" Target="slide24.xml"/><Relationship Id="rId4" Type="http://schemas.microsoft.com/office/2007/relationships/hdphoto" Target="../media/hdphoto3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2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7.png"/><Relationship Id="rId5" Type="http://schemas.openxmlformats.org/officeDocument/2006/relationships/slide" Target="slide24.xml"/><Relationship Id="rId4" Type="http://schemas.microsoft.com/office/2007/relationships/hdphoto" Target="../media/hdphoto3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3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8.png"/><Relationship Id="rId5" Type="http://schemas.openxmlformats.org/officeDocument/2006/relationships/slide" Target="slide24.xml"/><Relationship Id="rId4" Type="http://schemas.microsoft.com/office/2007/relationships/hdphoto" Target="../media/hdphoto3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4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png"/><Relationship Id="rId5" Type="http://schemas.openxmlformats.org/officeDocument/2006/relationships/slide" Target="slide24.xml"/><Relationship Id="rId4" Type="http://schemas.microsoft.com/office/2007/relationships/hdphoto" Target="../media/hdphoto3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5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0.png"/><Relationship Id="rId5" Type="http://schemas.openxmlformats.org/officeDocument/2006/relationships/slide" Target="slide24.xml"/><Relationship Id="rId4" Type="http://schemas.microsoft.com/office/2007/relationships/hdphoto" Target="../media/hdphoto3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6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1.png"/><Relationship Id="rId5" Type="http://schemas.openxmlformats.org/officeDocument/2006/relationships/slide" Target="slide24.xml"/><Relationship Id="rId4" Type="http://schemas.microsoft.com/office/2007/relationships/hdphoto" Target="../media/hdphoto3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16.png"/><Relationship Id="rId26" Type="http://schemas.microsoft.com/office/2007/relationships/hdphoto" Target="../media/hdphoto14.wdp"/><Relationship Id="rId39" Type="http://schemas.microsoft.com/office/2007/relationships/hdphoto" Target="../media/hdphoto20.wdp"/><Relationship Id="rId21" Type="http://schemas.microsoft.com/office/2007/relationships/hdphoto" Target="../media/hdphoto12.wdp"/><Relationship Id="rId34" Type="http://schemas.microsoft.com/office/2007/relationships/hdphoto" Target="../media/hdphoto18.wdp"/><Relationship Id="rId42" Type="http://schemas.microsoft.com/office/2007/relationships/hdphoto" Target="../media/hdphoto21.wdp"/><Relationship Id="rId47" Type="http://schemas.microsoft.com/office/2007/relationships/hdphoto" Target="../media/hdphoto23.wdp"/><Relationship Id="rId50" Type="http://schemas.microsoft.com/office/2007/relationships/hdphoto" Target="../media/hdphoto24.wdp"/><Relationship Id="rId55" Type="http://schemas.openxmlformats.org/officeDocument/2006/relationships/image" Target="../media/image33.png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17" Type="http://schemas.microsoft.com/office/2007/relationships/hdphoto" Target="../media/hdphoto10.wdp"/><Relationship Id="rId25" Type="http://schemas.openxmlformats.org/officeDocument/2006/relationships/image" Target="../media/image20.png"/><Relationship Id="rId33" Type="http://schemas.openxmlformats.org/officeDocument/2006/relationships/image" Target="../media/image24.png"/><Relationship Id="rId38" Type="http://schemas.openxmlformats.org/officeDocument/2006/relationships/image" Target="../media/image27.png"/><Relationship Id="rId46" Type="http://schemas.openxmlformats.org/officeDocument/2006/relationships/image" Target="../media/image30.pn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29" Type="http://schemas.openxmlformats.org/officeDocument/2006/relationships/image" Target="../media/image22.png"/><Relationship Id="rId41" Type="http://schemas.openxmlformats.org/officeDocument/2006/relationships/image" Target="../media/image28.png"/><Relationship Id="rId54" Type="http://schemas.openxmlformats.org/officeDocument/2006/relationships/slide" Target="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microsoft.com/office/2007/relationships/hdphoto" Target="../media/hdphoto7.wdp"/><Relationship Id="rId24" Type="http://schemas.openxmlformats.org/officeDocument/2006/relationships/image" Target="../media/image19.png"/><Relationship Id="rId32" Type="http://schemas.microsoft.com/office/2007/relationships/hdphoto" Target="../media/hdphoto17.wdp"/><Relationship Id="rId37" Type="http://schemas.microsoft.com/office/2007/relationships/hdphoto" Target="../media/hdphoto19.wdp"/><Relationship Id="rId40" Type="http://schemas.openxmlformats.org/officeDocument/2006/relationships/slide" Target="slide8.xml"/><Relationship Id="rId45" Type="http://schemas.microsoft.com/office/2007/relationships/hdphoto" Target="../media/hdphoto22.wdp"/><Relationship Id="rId53" Type="http://schemas.microsoft.com/office/2007/relationships/hdphoto" Target="../media/hdphoto25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image" Target="../media/image26.png"/><Relationship Id="rId49" Type="http://schemas.openxmlformats.org/officeDocument/2006/relationships/image" Target="../media/image31.png"/><Relationship Id="rId10" Type="http://schemas.openxmlformats.org/officeDocument/2006/relationships/image" Target="../media/image12.png"/><Relationship Id="rId19" Type="http://schemas.microsoft.com/office/2007/relationships/hdphoto" Target="../media/hdphoto11.wdp"/><Relationship Id="rId31" Type="http://schemas.openxmlformats.org/officeDocument/2006/relationships/image" Target="../media/image23.png"/><Relationship Id="rId44" Type="http://schemas.openxmlformats.org/officeDocument/2006/relationships/image" Target="../media/image29.png"/><Relationship Id="rId52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microsoft.com/office/2007/relationships/hdphoto" Target="../media/hdphoto6.wdp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image" Target="../media/image21.png"/><Relationship Id="rId30" Type="http://schemas.microsoft.com/office/2007/relationships/hdphoto" Target="../media/hdphoto16.wdp"/><Relationship Id="rId35" Type="http://schemas.openxmlformats.org/officeDocument/2006/relationships/image" Target="../media/image25.png"/><Relationship Id="rId43" Type="http://schemas.openxmlformats.org/officeDocument/2006/relationships/slide" Target="slide4.xml"/><Relationship Id="rId48" Type="http://schemas.openxmlformats.org/officeDocument/2006/relationships/slide" Target="slide5.xml"/><Relationship Id="rId56" Type="http://schemas.microsoft.com/office/2007/relationships/hdphoto" Target="../media/hdphoto26.wdp"/><Relationship Id="rId8" Type="http://schemas.openxmlformats.org/officeDocument/2006/relationships/image" Target="../media/image11.png"/><Relationship Id="rId51" Type="http://schemas.openxmlformats.org/officeDocument/2006/relationships/slide" Target="slide6.xml"/><Relationship Id="rId3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36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36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36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36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36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63E53F2-6982-4EA1-A621-86C6A9EC23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 r="887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26682" y="1450133"/>
            <a:ext cx="1090433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BÀI VĂN 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NGHỊ LUẬN </a:t>
            </a:r>
          </a:p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MỘT VẤN ĐỀ TRONG ĐỜI SỐNG </a:t>
            </a:r>
          </a:p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(Trình bày ý kiến tán thành)</a:t>
            </a:r>
            <a:endParaRPr lang="en-US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434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58433" y="1350818"/>
            <a:ext cx="6461057" cy="12618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những việc làm sai trái</a:t>
            </a:r>
          </a:p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nên thể hiện thái độ gì?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4" y="3225801"/>
            <a:ext cx="5465593" cy="67710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đối, không đồng tình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2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729" y="4636236"/>
            <a:ext cx="2619375" cy="1743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76" y="1333500"/>
            <a:ext cx="2942312" cy="1957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50" y="2568666"/>
            <a:ext cx="3298050" cy="1800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50" y="441268"/>
            <a:ext cx="3298050" cy="1846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750" y="1333500"/>
            <a:ext cx="3028950" cy="1729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42" y="3878998"/>
            <a:ext cx="2709958" cy="2029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99" y="3878999"/>
            <a:ext cx="2968950" cy="197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3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02688DE7-671F-4B35-82E6-5C908B507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33" y="672761"/>
            <a:ext cx="9283699" cy="5512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6B8FE65-7A82-403F-9D8F-AC366BEA8DD0}"/>
              </a:ext>
            </a:extLst>
          </p:cNvPr>
          <p:cNvSpPr/>
          <p:nvPr/>
        </p:nvSpPr>
        <p:spPr>
          <a:xfrm>
            <a:off x="2653049" y="1245505"/>
            <a:ext cx="69288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HÌNH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THÀNH KIẾN THỨC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270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14381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3184229" y="2446818"/>
            <a:ext cx="5278057" cy="2939969"/>
          </a:xfrm>
          <a:prstGeom prst="cloudCallout">
            <a:avLst>
              <a:gd name="adj1" fmla="val -42262"/>
              <a:gd name="adj2" fmla="val 81250"/>
            </a:avLst>
          </a:prstGeom>
          <a:ln w="38100">
            <a:solidFill>
              <a:srgbClr val="F672DA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Bài văn nghị</a:t>
            </a:r>
            <a:r>
              <a:rPr kumimoji="0" lang="en-US" sz="2400" b="0" u="none" strike="noStrike" kern="1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luận</a:t>
            </a:r>
            <a:r>
              <a:rPr kumimoji="0" lang="en-US" sz="2400" b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về</a:t>
            </a:r>
            <a:r>
              <a:rPr kumimoji="0" lang="en-US" sz="2400" b="0" u="none" strike="noStrike" kern="1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một vấn đề sống </a:t>
            </a:r>
            <a:r>
              <a:rPr kumimoji="0" lang="en-US" sz="2400" b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cần đáp ứng những yêu cầu gì?</a:t>
            </a:r>
            <a:endParaRPr kumimoji="0" lang="en-US" sz="2400" b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2838" y="4844106"/>
            <a:ext cx="239168" cy="38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-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C350597C-DDB5-4D56-BBD7-A0AF0E2F0169}"/>
              </a:ext>
            </a:extLst>
          </p:cNvPr>
          <p:cNvSpPr/>
          <p:nvPr/>
        </p:nvSpPr>
        <p:spPr>
          <a:xfrm>
            <a:off x="1141130" y="532015"/>
            <a:ext cx="10211005" cy="7060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I. Yêu cầu đối với bài văn thuyết minh thuật lại một sự kiện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FC9A7C1-5C31-4EFD-BC52-A8326DDC4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457314"/>
              </p:ext>
            </p:extLst>
          </p:nvPr>
        </p:nvGraphicFramePr>
        <p:xfrm>
          <a:off x="818600" y="1898987"/>
          <a:ext cx="2629098" cy="28041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6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8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7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7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5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644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4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Block Arc 14">
            <a:extLst>
              <a:ext uri="{FF2B5EF4-FFF2-40B4-BE49-F238E27FC236}">
                <a16:creationId xmlns:a16="http://schemas.microsoft.com/office/drawing/2014/main" id="{93BE717E-DCF5-4AF5-B49C-C9AE4F4219B0}"/>
              </a:ext>
            </a:extLst>
          </p:cNvPr>
          <p:cNvSpPr>
            <a:spLocks noChangeAspect="1"/>
          </p:cNvSpPr>
          <p:nvPr/>
        </p:nvSpPr>
        <p:spPr>
          <a:xfrm rot="2700000">
            <a:off x="2183765" y="1581659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51A125-D75C-4F1B-B8C8-A32F70A8479D}"/>
              </a:ext>
            </a:extLst>
          </p:cNvPr>
          <p:cNvSpPr/>
          <p:nvPr/>
        </p:nvSpPr>
        <p:spPr>
          <a:xfrm>
            <a:off x="914250" y="2589853"/>
            <a:ext cx="24274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được vần đề và ý kiến cần bàn luận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08D088CD-F8CF-46BA-A957-8C123FB264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792758"/>
              </p:ext>
            </p:extLst>
          </p:nvPr>
        </p:nvGraphicFramePr>
        <p:xfrm>
          <a:off x="4039985" y="1501485"/>
          <a:ext cx="3507970" cy="30206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4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9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7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1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1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606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2" name="Block Arc 14">
            <a:extLst>
              <a:ext uri="{FF2B5EF4-FFF2-40B4-BE49-F238E27FC236}">
                <a16:creationId xmlns:a16="http://schemas.microsoft.com/office/drawing/2014/main" id="{77E3214B-94A0-429A-839B-0844A1C26F78}"/>
              </a:ext>
            </a:extLst>
          </p:cNvPr>
          <p:cNvSpPr>
            <a:spLocks noChangeAspect="1"/>
          </p:cNvSpPr>
          <p:nvPr/>
        </p:nvSpPr>
        <p:spPr>
          <a:xfrm rot="2700000">
            <a:off x="5454474" y="1184157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C8E5ED-C1BE-462C-BAC6-2778C84EB218}"/>
              </a:ext>
            </a:extLst>
          </p:cNvPr>
          <p:cNvSpPr/>
          <p:nvPr/>
        </p:nvSpPr>
        <p:spPr>
          <a:xfrm>
            <a:off x="4239491" y="2116247"/>
            <a:ext cx="310896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bày được sự tán thành đối với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kiến cần bàn luận.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140F3089-4CAC-4512-9BEA-CE3CF4E67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271524"/>
              </p:ext>
            </p:extLst>
          </p:nvPr>
        </p:nvGraphicFramePr>
        <p:xfrm>
          <a:off x="8329353" y="1907176"/>
          <a:ext cx="2975956" cy="31279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5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4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4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3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9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446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3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4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5" name="Block Arc 14">
            <a:extLst>
              <a:ext uri="{FF2B5EF4-FFF2-40B4-BE49-F238E27FC236}">
                <a16:creationId xmlns:a16="http://schemas.microsoft.com/office/drawing/2014/main" id="{FAD68322-97E2-4223-AC5C-6D4C3B2BF1C6}"/>
              </a:ext>
            </a:extLst>
          </p:cNvPr>
          <p:cNvSpPr>
            <a:spLocks noChangeAspect="1"/>
          </p:cNvSpPr>
          <p:nvPr/>
        </p:nvSpPr>
        <p:spPr>
          <a:xfrm rot="2700000">
            <a:off x="9993324" y="1350941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666950B-2F07-424A-A78D-E621DF8E19EF}"/>
              </a:ext>
            </a:extLst>
          </p:cNvPr>
          <p:cNvSpPr/>
          <p:nvPr/>
        </p:nvSpPr>
        <p:spPr>
          <a:xfrm>
            <a:off x="8462287" y="1926609"/>
            <a:ext cx="26629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Đưa ra được những lí lẽ rõ ràng vf bằng chứng đa dạng để chứng tỏ sự tán thành là có căn cứ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39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4" grpId="0" animBg="1"/>
      <p:bldP spid="16" grpId="0" animBg="1"/>
      <p:bldP spid="17" grpId="0"/>
      <p:bldP spid="22" grpId="0" animBg="1"/>
      <p:bldP spid="23" grpId="0"/>
      <p:bldP spid="45" grpId="0" animBg="1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-474616"/>
            <a:ext cx="11926956" cy="73663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33083" y="1848489"/>
            <a:ext cx="85523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48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 Phân tích bài viết tham khảo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90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-6559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580636"/>
              </p:ext>
            </p:extLst>
          </p:nvPr>
        </p:nvGraphicFramePr>
        <p:xfrm>
          <a:off x="496110" y="944871"/>
          <a:ext cx="11068600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4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3510">
                <a:tc>
                  <a:txBody>
                    <a:bodyPr/>
                    <a:lstStyle/>
                    <a:p>
                      <a:pPr algn="just"/>
                      <a:r>
                        <a:rPr lang="vi-VN" sz="28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Vấn đề cô giáo đưa ra để nghị luận là gì?</a:t>
                      </a:r>
                      <a:endParaRPr lang="vi-VN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510">
                <a:tc>
                  <a:txBody>
                    <a:bodyPr/>
                    <a:lstStyle/>
                    <a:p>
                      <a:pPr algn="just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 viết đồng tình với ý kiến nào, của ai? 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351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 viết đã đưa ra những lý lẽ gì để bảo vệ, thể hiện sự đồng tình với ý kiến đó?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351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 viết đã đưa ra những dẫn chứng gì để chứng minh cho ý kiến mình tán thành?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3510"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 viết kết thúc vấn đề như thế nào? 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961187" y="374899"/>
            <a:ext cx="8138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PHT SỐ 1: PHÂN TÍCH BÀI VIẾT THAM KHẢO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30410" y="1034847"/>
            <a:ext cx="5644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“Nêu ý kiến về vai trò của gđ và nhà trường đối với sự trưởng thành của mỗi người”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5999" y="1916876"/>
            <a:ext cx="53423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Đồng ý với ý kiến của bạn Minh:</a:t>
            </a:r>
          </a:p>
          <a:p>
            <a:r>
              <a:rPr lang="vi-VN" sz="2800" dirty="0">
                <a:latin typeface="+mj-lt"/>
              </a:rPr>
              <a:t> “Gia đình cũng là trường học”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5984317" y="3059665"/>
            <a:ext cx="573644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+mj-lt"/>
              </a:rPr>
              <a:t>Lý lẽ: ‘‘</a:t>
            </a:r>
            <a:r>
              <a:rPr lang="vi-VN" sz="2800" i="1" dirty="0">
                <a:latin typeface="+mj-lt"/>
              </a:rPr>
              <a:t>đúng là trong cs…ý kiến của</a:t>
            </a:r>
          </a:p>
          <a:p>
            <a:r>
              <a:rPr lang="vi-VN" sz="2800" i="1" dirty="0">
                <a:latin typeface="+mj-lt"/>
              </a:rPr>
              <a:t> Hồng Minh vẫn có sức thuyết phục’’</a:t>
            </a:r>
            <a:r>
              <a:rPr lang="vi-VN" sz="2800" dirty="0">
                <a:latin typeface="+mj-lt"/>
              </a:rPr>
              <a:t>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5999" y="4280746"/>
            <a:ext cx="55786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Dẫn chứng: </a:t>
            </a:r>
          </a:p>
          <a:p>
            <a:r>
              <a:rPr lang="vi-VN" sz="2800" dirty="0">
                <a:latin typeface="+mj-lt"/>
              </a:rPr>
              <a:t>+ Vai trò của các thành viên trong gđ</a:t>
            </a:r>
          </a:p>
          <a:p>
            <a:r>
              <a:rPr lang="vi-VN" sz="2800" dirty="0">
                <a:latin typeface="+mj-lt"/>
              </a:rPr>
              <a:t>+ Câu chuyện của bản thân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46191" y="5668111"/>
            <a:ext cx="56573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+mj-lt"/>
              </a:rPr>
              <a:t>Khẳng định lại sự tán thành của mình.</a:t>
            </a:r>
          </a:p>
        </p:txBody>
      </p:sp>
    </p:spTree>
    <p:extLst>
      <p:ext uri="{BB962C8B-B14F-4D97-AF65-F5344CB8AC3E}">
        <p14:creationId xmlns:p14="http://schemas.microsoft.com/office/powerpoint/2010/main" val="50804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-474616"/>
            <a:ext cx="11926956" cy="736635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6B8FE65-7A82-403F-9D8F-AC366BEA8DD0}"/>
              </a:ext>
            </a:extLst>
          </p:cNvPr>
          <p:cNvSpPr/>
          <p:nvPr/>
        </p:nvSpPr>
        <p:spPr>
          <a:xfrm>
            <a:off x="1155340" y="1445761"/>
            <a:ext cx="92894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6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III. Thực hành </a:t>
            </a:r>
          </a:p>
          <a:p>
            <a:pPr lvl="0" algn="ctr"/>
            <a:r>
              <a:rPr lang="vi-VN" altLang="zh-CN" sz="6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 theo các bước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00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2" y="1794955"/>
            <a:ext cx="10374283" cy="48712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17833" y="182239"/>
            <a:ext cx="365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PHT số 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12916" y="896541"/>
            <a:ext cx="101617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SGK/ 18,19  ghi vào PHT những việc cần làm theo qui trình các bước để làm bài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58624" y="3179618"/>
            <a:ext cx="2978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Trước khi viết</a:t>
            </a:r>
            <a:r>
              <a:rPr lang="en-US" sz="2800" b="1" dirty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rgbClr val="FCE4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72390" y="3698200"/>
            <a:ext cx="2978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Lựa chọn đề tài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58624" y="4201851"/>
            <a:ext cx="2978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ý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72390" y="4720682"/>
            <a:ext cx="2978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Lập dàn ý</a:t>
            </a:r>
          </a:p>
        </p:txBody>
      </p:sp>
      <p:sp>
        <p:nvSpPr>
          <p:cNvPr id="9" name="Rectangle 8"/>
          <p:cNvSpPr/>
          <p:nvPr/>
        </p:nvSpPr>
        <p:spPr>
          <a:xfrm>
            <a:off x="5192583" y="3732617"/>
            <a:ext cx="18483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CE4E7"/>
                </a:solidFill>
                <a:latin typeface="+mj-lt"/>
              </a:rPr>
              <a:t>   Viết bài</a:t>
            </a:r>
            <a:endParaRPr lang="vi-VN" sz="3200" dirty="0">
              <a:solidFill>
                <a:srgbClr val="FCE4E7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67735" y="4187596"/>
            <a:ext cx="2456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CE4E7"/>
                </a:solidFill>
                <a:latin typeface="+mj-lt"/>
              </a:rPr>
              <a:t> Chỉnh sửa </a:t>
            </a:r>
          </a:p>
          <a:p>
            <a:pPr algn="ctr"/>
            <a:r>
              <a:rPr lang="vi-VN" sz="2800" b="1" dirty="0">
                <a:solidFill>
                  <a:srgbClr val="FCE4E7"/>
                </a:solidFill>
                <a:latin typeface="+mj-lt"/>
              </a:rPr>
              <a:t>bài viết</a:t>
            </a:r>
            <a:endParaRPr lang="vi-VN" sz="2800" dirty="0">
              <a:solidFill>
                <a:srgbClr val="FCE4E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259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9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98633" y="44687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TÌM Ý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235644"/>
              </p:ext>
            </p:extLst>
          </p:nvPr>
        </p:nvGraphicFramePr>
        <p:xfrm>
          <a:off x="522790" y="1131328"/>
          <a:ext cx="11146420" cy="4970214"/>
        </p:xfrm>
        <a:graphic>
          <a:graphicData uri="http://schemas.openxmlformats.org/drawingml/2006/table">
            <a:tbl>
              <a:tblPr firstRow="1" firstCol="1" bandRow="1"/>
              <a:tblGrid>
                <a:gridCol w="6975674">
                  <a:extLst>
                    <a:ext uri="{9D8B030D-6E8A-4147-A177-3AD203B41FA5}">
                      <a16:colId xmlns:a16="http://schemas.microsoft.com/office/drawing/2014/main" val="3425779371"/>
                    </a:ext>
                  </a:extLst>
                </a:gridCol>
                <a:gridCol w="4170746">
                  <a:extLst>
                    <a:ext uri="{9D8B030D-6E8A-4147-A177-3AD203B41FA5}">
                      <a16:colId xmlns:a16="http://schemas.microsoft.com/office/drawing/2014/main" val="3632605157"/>
                    </a:ext>
                  </a:extLst>
                </a:gridCol>
              </a:tblGrid>
              <a:tr h="5069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đề được đưa ra bàn luận là gì?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7874792"/>
                  </a:ext>
                </a:extLst>
              </a:tr>
              <a:tr h="7678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đề đó gợi ra những cách hiểu nào</a:t>
                      </a: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?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(Có</a:t>
                      </a:r>
                      <a:r>
                        <a:rPr lang="vi-VN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những cách hiểu nào về vấn đề này?</a:t>
                      </a: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.....</a:t>
                      </a: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.........................</a:t>
                      </a: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814627"/>
                  </a:ext>
                </a:extLst>
              </a:tr>
              <a:tr h="7678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vi-VN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kiến nào là đáng quan tâm nhất?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(Em đồng tình với ý kiến nào?)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....</a:t>
                      </a: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............................</a:t>
                      </a: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326852"/>
                  </a:ext>
                </a:extLst>
              </a:tr>
              <a:tr h="6982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vi-VN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sao em bày tỏ thái độ tán thành?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.</a:t>
                      </a: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.............................</a:t>
                      </a: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640046"/>
                  </a:ext>
                </a:extLst>
              </a:tr>
              <a:tr h="5069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Em sẽ</a:t>
                      </a:r>
                      <a:r>
                        <a:rPr lang="vi-VN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đưa ra những lý lẽ nào để bảo vệ cho ý kiến đó?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.</a:t>
                      </a: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...........................</a:t>
                      </a: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847716"/>
                  </a:ext>
                </a:extLst>
              </a:tr>
              <a:tr h="7913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Em sẽ</a:t>
                      </a:r>
                      <a:r>
                        <a:rPr lang="vi-VN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đưa ra những dẫn chứng gì để chứng minh sự đúng đắn của ý kiến em tán thành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.............................</a:t>
                      </a: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5637408"/>
                  </a:ext>
                </a:extLst>
              </a:tr>
              <a:tr h="9309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Em sẽ</a:t>
                      </a:r>
                      <a:r>
                        <a:rPr lang="vi-VN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kết thúc bài viết như thế nào?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021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48758" y="2693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LẬP DÀN Ý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9" t="38986" r="30477" b="15054"/>
          <a:stretch/>
        </p:blipFill>
        <p:spPr bwMode="auto">
          <a:xfrm>
            <a:off x="1246909" y="1080655"/>
            <a:ext cx="10108276" cy="50707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119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82982" cy="686308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6B8FE65-7A82-403F-9D8F-AC366BEA8DD0}"/>
              </a:ext>
            </a:extLst>
          </p:cNvPr>
          <p:cNvSpPr/>
          <p:nvPr/>
        </p:nvSpPr>
        <p:spPr>
          <a:xfrm>
            <a:off x="2213113" y="1986765"/>
            <a:ext cx="76597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KHỞI ĐỘNG</a:t>
            </a:r>
            <a:endParaRPr lang="zh-CN" alt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92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02688DE7-671F-4B35-82E6-5C908B507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33" y="672761"/>
            <a:ext cx="9283699" cy="5512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6B8FE65-7A82-403F-9D8F-AC366BEA8DD0}"/>
              </a:ext>
            </a:extLst>
          </p:cNvPr>
          <p:cNvSpPr/>
          <p:nvPr/>
        </p:nvSpPr>
        <p:spPr>
          <a:xfrm>
            <a:off x="2653049" y="1785183"/>
            <a:ext cx="6928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LUYỆN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075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515554" y="1190008"/>
            <a:ext cx="746215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60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VIDEO</a:t>
            </a:r>
          </a:p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Sử dụng điện, nước</a:t>
            </a:r>
            <a:endParaRPr lang="en-US" sz="60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6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96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-474616"/>
            <a:ext cx="11926956" cy="736635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6B8FE65-7A82-403F-9D8F-AC366BEA8DD0}"/>
              </a:ext>
            </a:extLst>
          </p:cNvPr>
          <p:cNvSpPr/>
          <p:nvPr/>
        </p:nvSpPr>
        <p:spPr>
          <a:xfrm>
            <a:off x="1155340" y="1445761"/>
            <a:ext cx="92894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6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kiệm điện nước, nên hay không nên?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8C8C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23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338455" y="152400"/>
            <a:ext cx="4191000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8619" y="376554"/>
            <a:ext cx="365067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-55418"/>
            <a:ext cx="43197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9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641765" y="914401"/>
            <a:ext cx="1855623" cy="162790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62" y="914400"/>
            <a:ext cx="1499306" cy="190500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6477001" y="914401"/>
            <a:ext cx="1697183" cy="1775381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8610600" y="803831"/>
            <a:ext cx="1422400" cy="1885950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1899063" y="3650674"/>
            <a:ext cx="1341025" cy="1842655"/>
          </a:xfrm>
          <a:prstGeom prst="rect">
            <a:avLst/>
          </a:prstGeom>
        </p:spPr>
      </p:pic>
      <p:pic>
        <p:nvPicPr>
          <p:cNvPr id="7" name="Picture 6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4082452" y="3650673"/>
            <a:ext cx="1547016" cy="1881780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6477000" y="3650674"/>
            <a:ext cx="1341583" cy="2012375"/>
          </a:xfrm>
          <a:prstGeom prst="rect">
            <a:avLst/>
          </a:prstGeom>
        </p:spPr>
      </p:pic>
      <p:pic>
        <p:nvPicPr>
          <p:cNvPr id="9" name="Picture 8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8677565" y="3633356"/>
            <a:ext cx="1326939" cy="2029692"/>
          </a:xfrm>
          <a:prstGeom prst="rect">
            <a:avLst/>
          </a:prstGeom>
        </p:spPr>
      </p:pic>
      <p:sp>
        <p:nvSpPr>
          <p:cNvPr id="10" name="Rounded Rectangle 9">
            <a:hlinkClick r:id="rId27" action="ppaction://hlinksldjump"/>
          </p:cNvPr>
          <p:cNvSpPr/>
          <p:nvPr/>
        </p:nvSpPr>
        <p:spPr>
          <a:xfrm>
            <a:off x="9961581" y="103443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TIẾP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THEO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1899063" y="2364376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4082452" y="2388325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6477000" y="2323723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8885388" y="2323722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2018110" y="5127271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4306936" y="5166395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6546694" y="5127669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8885388" y="5127271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563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8629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1. Bố cục của bài văn Nghị luận gồm mấy phần?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04612" y="3485346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 phần.</a:t>
            </a:r>
          </a:p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MB, TB, KB</a:t>
            </a:r>
          </a:p>
        </p:txBody>
      </p:sp>
    </p:spTree>
    <p:extLst>
      <p:ext uri="{BB962C8B-B14F-4D97-AF65-F5344CB8AC3E}">
        <p14:creationId xmlns:p14="http://schemas.microsoft.com/office/powerpoint/2010/main" val="8487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6652548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4923" y="648629"/>
            <a:ext cx="6109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dàn ý.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94" y="5004955"/>
            <a:ext cx="149930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090057" y="363683"/>
            <a:ext cx="7484321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29194" y="648629"/>
            <a:ext cx="7006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3. Muốn có kiến thức để viết văn nghị luận, chúng ta cần 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85346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 hiểu, đọc, xem nhiều tài liệu.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8970818" y="4953001"/>
            <a:ext cx="1697183" cy="17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0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073858" y="405245"/>
            <a:ext cx="9996222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967174" y="2152636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95648" y="690191"/>
            <a:ext cx="9730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4. Muốn tăng sự thuyết phục cho người nghe, người đọc khi làm văn nghị luận cần?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03519" y="3419578"/>
            <a:ext cx="5414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Đưa ra lý lẽ sắc bén, dẫn chứng xác thực, rõ ràng, tin cậy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9245600" y="4972050"/>
            <a:ext cx="14224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0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024743" y="363683"/>
            <a:ext cx="877824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94560" y="937795"/>
            <a:ext cx="8473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5. Phải làm gì để viết văn nghị luận hay?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37024" y="3200400"/>
            <a:ext cx="5365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Đọc nhiều tài liệu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 khảo nhiều bài viết hay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 viết thường xuyên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9067801" y="4800601"/>
            <a:ext cx="1341025" cy="18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4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2125" y="5257801"/>
            <a:ext cx="2965934" cy="12618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</a:t>
            </a:r>
          </a:p>
          <a:p>
            <a:pPr algn="ctr"/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24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828801" y="363683"/>
            <a:ext cx="7745578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399"/>
            <a:ext cx="5230977" cy="232355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46811" y="640746"/>
            <a:ext cx="7125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6. Yêu cầu đối với người viết bài nghị luận thể hiện ý kiến tán thành là gì?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1590" y="3277187"/>
            <a:ext cx="45988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Xác định rõ ý kiến mình muốn tán thành, lý giải tại sao mình tán thành ý kiến đó, bảo vệ, chứng minh cho ý kiến đó là đúng đắn.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10668001" y="4976220"/>
            <a:ext cx="1547016" cy="1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7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7478485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70765" y="3002973"/>
            <a:ext cx="5469774" cy="271618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6457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7. Cần chú ý điều gì khi viết bài văn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02009" y="3023121"/>
            <a:ext cx="53659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 lập dàn ý trước khi viết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 cục rõ ràng, đầy đủ 3 phần.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 bày mạch lạc, khoa học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 liên kết giữa các đoạn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Lý lẽ, dẫn chứng thuyết phục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10668001" y="4831771"/>
            <a:ext cx="1341583" cy="201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4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21131" y="363683"/>
            <a:ext cx="91440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21577" y="640746"/>
            <a:ext cx="8699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8. Nếu đang viết bài văn bị bí (Không biết viết tiếp nội dung gì) thì phải làm gì?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05107" y="3377624"/>
            <a:ext cx="4495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 lại dàn ý</a:t>
            </a:r>
          </a:p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 lại bài viết</a:t>
            </a:r>
          </a:p>
          <a:p>
            <a:pPr algn="ctr"/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9144001" y="4675911"/>
            <a:ext cx="1326939" cy="20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1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5" name="Round Same Side Corner Rectangle 42">
            <a:extLst>
              <a:ext uri="{FF2B5EF4-FFF2-40B4-BE49-F238E27FC236}">
                <a16:creationId xmlns:a16="http://schemas.microsoft.com/office/drawing/2014/main" id="{3566C3E4-092E-4F4C-A34A-9EC61A987179}"/>
              </a:ext>
            </a:extLst>
          </p:cNvPr>
          <p:cNvSpPr/>
          <p:nvPr/>
        </p:nvSpPr>
        <p:spPr>
          <a:xfrm rot="16200000" flipH="1">
            <a:off x="2434816" y="2220846"/>
            <a:ext cx="426429" cy="342781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AE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564" tIns="82283" rIns="164564" bIns="82283" rtlCol="0" anchor="ctr"/>
          <a:lstStyle/>
          <a:p>
            <a:pPr algn="ctr"/>
            <a:endParaRPr lang="bg-BG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Freeform 734">
            <a:extLst>
              <a:ext uri="{FF2B5EF4-FFF2-40B4-BE49-F238E27FC236}">
                <a16:creationId xmlns:a16="http://schemas.microsoft.com/office/drawing/2014/main" id="{1D39D4C1-7C43-4984-BFB1-63EBC2E17F3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402899" y="4066250"/>
            <a:ext cx="221183" cy="338037"/>
          </a:xfrm>
          <a:custGeom>
            <a:avLst/>
            <a:gdLst>
              <a:gd name="T0" fmla="*/ 43 w 263"/>
              <a:gd name="T1" fmla="*/ 348 h 354"/>
              <a:gd name="T2" fmla="*/ 43 w 263"/>
              <a:gd name="T3" fmla="*/ 348 h 354"/>
              <a:gd name="T4" fmla="*/ 250 w 263"/>
              <a:gd name="T5" fmla="*/ 198 h 354"/>
              <a:gd name="T6" fmla="*/ 262 w 263"/>
              <a:gd name="T7" fmla="*/ 178 h 354"/>
              <a:gd name="T8" fmla="*/ 250 w 263"/>
              <a:gd name="T9" fmla="*/ 155 h 354"/>
              <a:gd name="T10" fmla="*/ 43 w 263"/>
              <a:gd name="T11" fmla="*/ 5 h 354"/>
              <a:gd name="T12" fmla="*/ 14 w 263"/>
              <a:gd name="T13" fmla="*/ 5 h 354"/>
              <a:gd name="T14" fmla="*/ 0 w 263"/>
              <a:gd name="T15" fmla="*/ 28 h 354"/>
              <a:gd name="T16" fmla="*/ 0 w 263"/>
              <a:gd name="T17" fmla="*/ 324 h 354"/>
              <a:gd name="T18" fmla="*/ 14 w 263"/>
              <a:gd name="T19" fmla="*/ 350 h 354"/>
              <a:gd name="T20" fmla="*/ 43 w 263"/>
              <a:gd name="T21" fmla="*/ 34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3" h="354">
                <a:moveTo>
                  <a:pt x="43" y="348"/>
                </a:moveTo>
                <a:lnTo>
                  <a:pt x="43" y="348"/>
                </a:lnTo>
                <a:cubicBezTo>
                  <a:pt x="250" y="198"/>
                  <a:pt x="250" y="198"/>
                  <a:pt x="250" y="198"/>
                </a:cubicBezTo>
                <a:cubicBezTo>
                  <a:pt x="259" y="192"/>
                  <a:pt x="262" y="186"/>
                  <a:pt x="262" y="178"/>
                </a:cubicBezTo>
                <a:cubicBezTo>
                  <a:pt x="262" y="169"/>
                  <a:pt x="259" y="161"/>
                  <a:pt x="250" y="155"/>
                </a:cubicBezTo>
                <a:cubicBezTo>
                  <a:pt x="43" y="5"/>
                  <a:pt x="43" y="5"/>
                  <a:pt x="43" y="5"/>
                </a:cubicBezTo>
                <a:cubicBezTo>
                  <a:pt x="35" y="0"/>
                  <a:pt x="23" y="0"/>
                  <a:pt x="14" y="5"/>
                </a:cubicBezTo>
                <a:cubicBezTo>
                  <a:pt x="5" y="8"/>
                  <a:pt x="0" y="16"/>
                  <a:pt x="0" y="28"/>
                </a:cubicBezTo>
                <a:cubicBezTo>
                  <a:pt x="0" y="324"/>
                  <a:pt x="0" y="324"/>
                  <a:pt x="0" y="324"/>
                </a:cubicBezTo>
                <a:cubicBezTo>
                  <a:pt x="0" y="336"/>
                  <a:pt x="5" y="344"/>
                  <a:pt x="14" y="350"/>
                </a:cubicBezTo>
                <a:cubicBezTo>
                  <a:pt x="23" y="353"/>
                  <a:pt x="35" y="353"/>
                  <a:pt x="43" y="348"/>
                </a:cubicBezTo>
              </a:path>
            </a:pathLst>
          </a:custGeom>
          <a:solidFill>
            <a:srgbClr val="BAE3F9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0">
            <a:extLst>
              <a:ext uri="{FF2B5EF4-FFF2-40B4-BE49-F238E27FC236}">
                <a16:creationId xmlns:a16="http://schemas.microsoft.com/office/drawing/2014/main" id="{E2DA23C7-FE2B-4C95-87B4-611EE7B2D816}"/>
              </a:ext>
            </a:extLst>
          </p:cNvPr>
          <p:cNvSpPr/>
          <p:nvPr/>
        </p:nvSpPr>
        <p:spPr>
          <a:xfrm>
            <a:off x="4361943" y="3714677"/>
            <a:ext cx="3427816" cy="426428"/>
          </a:xfrm>
          <a:prstGeom prst="rect">
            <a:avLst/>
          </a:prstGeom>
          <a:solidFill>
            <a:srgbClr val="F8C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564" tIns="82283" rIns="164564" bIns="82283" rtlCol="0" anchor="ctr"/>
          <a:lstStyle/>
          <a:p>
            <a:pPr algn="ctr"/>
            <a:endParaRPr lang="bg-BG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Freeform 734">
            <a:extLst>
              <a:ext uri="{FF2B5EF4-FFF2-40B4-BE49-F238E27FC236}">
                <a16:creationId xmlns:a16="http://schemas.microsoft.com/office/drawing/2014/main" id="{D98688E8-24E1-4877-A455-F33BA166EB1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247474" y="4071681"/>
            <a:ext cx="221182" cy="338037"/>
          </a:xfrm>
          <a:custGeom>
            <a:avLst/>
            <a:gdLst>
              <a:gd name="T0" fmla="*/ 43 w 263"/>
              <a:gd name="T1" fmla="*/ 348 h 354"/>
              <a:gd name="T2" fmla="*/ 43 w 263"/>
              <a:gd name="T3" fmla="*/ 348 h 354"/>
              <a:gd name="T4" fmla="*/ 250 w 263"/>
              <a:gd name="T5" fmla="*/ 198 h 354"/>
              <a:gd name="T6" fmla="*/ 262 w 263"/>
              <a:gd name="T7" fmla="*/ 178 h 354"/>
              <a:gd name="T8" fmla="*/ 250 w 263"/>
              <a:gd name="T9" fmla="*/ 155 h 354"/>
              <a:gd name="T10" fmla="*/ 43 w 263"/>
              <a:gd name="T11" fmla="*/ 5 h 354"/>
              <a:gd name="T12" fmla="*/ 14 w 263"/>
              <a:gd name="T13" fmla="*/ 5 h 354"/>
              <a:gd name="T14" fmla="*/ 0 w 263"/>
              <a:gd name="T15" fmla="*/ 28 h 354"/>
              <a:gd name="T16" fmla="*/ 0 w 263"/>
              <a:gd name="T17" fmla="*/ 324 h 354"/>
              <a:gd name="T18" fmla="*/ 14 w 263"/>
              <a:gd name="T19" fmla="*/ 350 h 354"/>
              <a:gd name="T20" fmla="*/ 43 w 263"/>
              <a:gd name="T21" fmla="*/ 34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3" h="354">
                <a:moveTo>
                  <a:pt x="43" y="348"/>
                </a:moveTo>
                <a:lnTo>
                  <a:pt x="43" y="348"/>
                </a:lnTo>
                <a:cubicBezTo>
                  <a:pt x="250" y="198"/>
                  <a:pt x="250" y="198"/>
                  <a:pt x="250" y="198"/>
                </a:cubicBezTo>
                <a:cubicBezTo>
                  <a:pt x="259" y="192"/>
                  <a:pt x="262" y="186"/>
                  <a:pt x="262" y="178"/>
                </a:cubicBezTo>
                <a:cubicBezTo>
                  <a:pt x="262" y="169"/>
                  <a:pt x="259" y="161"/>
                  <a:pt x="250" y="155"/>
                </a:cubicBezTo>
                <a:cubicBezTo>
                  <a:pt x="43" y="5"/>
                  <a:pt x="43" y="5"/>
                  <a:pt x="43" y="5"/>
                </a:cubicBezTo>
                <a:cubicBezTo>
                  <a:pt x="35" y="0"/>
                  <a:pt x="23" y="0"/>
                  <a:pt x="14" y="5"/>
                </a:cubicBezTo>
                <a:cubicBezTo>
                  <a:pt x="5" y="8"/>
                  <a:pt x="0" y="16"/>
                  <a:pt x="0" y="28"/>
                </a:cubicBezTo>
                <a:cubicBezTo>
                  <a:pt x="0" y="324"/>
                  <a:pt x="0" y="324"/>
                  <a:pt x="0" y="324"/>
                </a:cubicBezTo>
                <a:cubicBezTo>
                  <a:pt x="0" y="336"/>
                  <a:pt x="5" y="344"/>
                  <a:pt x="14" y="350"/>
                </a:cubicBezTo>
                <a:cubicBezTo>
                  <a:pt x="23" y="353"/>
                  <a:pt x="35" y="353"/>
                  <a:pt x="43" y="348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ound Same Side Corner Rectangle 36">
            <a:extLst>
              <a:ext uri="{FF2B5EF4-FFF2-40B4-BE49-F238E27FC236}">
                <a16:creationId xmlns:a16="http://schemas.microsoft.com/office/drawing/2014/main" id="{66507D9F-81F3-4289-A7B0-DBC1B9D17423}"/>
              </a:ext>
            </a:extLst>
          </p:cNvPr>
          <p:cNvSpPr/>
          <p:nvPr/>
        </p:nvSpPr>
        <p:spPr>
          <a:xfrm rot="5400000">
            <a:off x="9290455" y="2213985"/>
            <a:ext cx="426430" cy="342781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564" tIns="82283" rIns="164564" bIns="82283" rtlCol="0" anchor="ctr"/>
          <a:lstStyle/>
          <a:p>
            <a:pPr algn="ctr"/>
            <a:endParaRPr lang="bg-BG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Freeform 734">
            <a:extLst>
              <a:ext uri="{FF2B5EF4-FFF2-40B4-BE49-F238E27FC236}">
                <a16:creationId xmlns:a16="http://schemas.microsoft.com/office/drawing/2014/main" id="{8D9EF3C2-133D-4D1F-81DA-4E54C4A754B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959335" y="3441766"/>
            <a:ext cx="221182" cy="338038"/>
          </a:xfrm>
          <a:custGeom>
            <a:avLst/>
            <a:gdLst>
              <a:gd name="T0" fmla="*/ 43 w 263"/>
              <a:gd name="T1" fmla="*/ 348 h 354"/>
              <a:gd name="T2" fmla="*/ 43 w 263"/>
              <a:gd name="T3" fmla="*/ 348 h 354"/>
              <a:gd name="T4" fmla="*/ 250 w 263"/>
              <a:gd name="T5" fmla="*/ 198 h 354"/>
              <a:gd name="T6" fmla="*/ 262 w 263"/>
              <a:gd name="T7" fmla="*/ 178 h 354"/>
              <a:gd name="T8" fmla="*/ 250 w 263"/>
              <a:gd name="T9" fmla="*/ 155 h 354"/>
              <a:gd name="T10" fmla="*/ 43 w 263"/>
              <a:gd name="T11" fmla="*/ 5 h 354"/>
              <a:gd name="T12" fmla="*/ 14 w 263"/>
              <a:gd name="T13" fmla="*/ 5 h 354"/>
              <a:gd name="T14" fmla="*/ 0 w 263"/>
              <a:gd name="T15" fmla="*/ 28 h 354"/>
              <a:gd name="T16" fmla="*/ 0 w 263"/>
              <a:gd name="T17" fmla="*/ 324 h 354"/>
              <a:gd name="T18" fmla="*/ 14 w 263"/>
              <a:gd name="T19" fmla="*/ 350 h 354"/>
              <a:gd name="T20" fmla="*/ 43 w 263"/>
              <a:gd name="T21" fmla="*/ 34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3" h="354">
                <a:moveTo>
                  <a:pt x="43" y="348"/>
                </a:moveTo>
                <a:lnTo>
                  <a:pt x="43" y="348"/>
                </a:lnTo>
                <a:cubicBezTo>
                  <a:pt x="250" y="198"/>
                  <a:pt x="250" y="198"/>
                  <a:pt x="250" y="198"/>
                </a:cubicBezTo>
                <a:cubicBezTo>
                  <a:pt x="259" y="192"/>
                  <a:pt x="262" y="186"/>
                  <a:pt x="262" y="178"/>
                </a:cubicBezTo>
                <a:cubicBezTo>
                  <a:pt x="262" y="169"/>
                  <a:pt x="259" y="161"/>
                  <a:pt x="250" y="155"/>
                </a:cubicBezTo>
                <a:cubicBezTo>
                  <a:pt x="43" y="5"/>
                  <a:pt x="43" y="5"/>
                  <a:pt x="43" y="5"/>
                </a:cubicBezTo>
                <a:cubicBezTo>
                  <a:pt x="35" y="0"/>
                  <a:pt x="23" y="0"/>
                  <a:pt x="14" y="5"/>
                </a:cubicBezTo>
                <a:cubicBezTo>
                  <a:pt x="5" y="8"/>
                  <a:pt x="0" y="16"/>
                  <a:pt x="0" y="28"/>
                </a:cubicBezTo>
                <a:cubicBezTo>
                  <a:pt x="0" y="324"/>
                  <a:pt x="0" y="324"/>
                  <a:pt x="0" y="324"/>
                </a:cubicBezTo>
                <a:cubicBezTo>
                  <a:pt x="0" y="336"/>
                  <a:pt x="5" y="344"/>
                  <a:pt x="14" y="350"/>
                </a:cubicBezTo>
                <a:cubicBezTo>
                  <a:pt x="23" y="353"/>
                  <a:pt x="35" y="353"/>
                  <a:pt x="43" y="348"/>
                </a:cubicBezTo>
              </a:path>
            </a:pathLst>
          </a:custGeom>
          <a:solidFill>
            <a:srgbClr val="F8C8C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 Placeholder 7">
            <a:extLst>
              <a:ext uri="{FF2B5EF4-FFF2-40B4-BE49-F238E27FC236}">
                <a16:creationId xmlns:a16="http://schemas.microsoft.com/office/drawing/2014/main" id="{936A7B92-469C-42E8-9E53-C0808545BB9E}"/>
              </a:ext>
            </a:extLst>
          </p:cNvPr>
          <p:cNvSpPr txBox="1">
            <a:spLocks/>
          </p:cNvSpPr>
          <p:nvPr/>
        </p:nvSpPr>
        <p:spPr>
          <a:xfrm>
            <a:off x="2539095" y="1944710"/>
            <a:ext cx="7050481" cy="1133341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0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Hoàn chỉnh lại bài viết ở nhà</a:t>
            </a:r>
            <a:endParaRPr lang="zh-CN" altLang="en-US" sz="3000" b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7E9AE8B0-4BDA-4E1A-B505-2049EC325814}"/>
              </a:ext>
            </a:extLst>
          </p:cNvPr>
          <p:cNvSpPr txBox="1">
            <a:spLocks/>
          </p:cNvSpPr>
          <p:nvPr/>
        </p:nvSpPr>
        <p:spPr>
          <a:xfrm>
            <a:off x="7728800" y="4744329"/>
            <a:ext cx="3784913" cy="845102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Soạn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nghe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2800" b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7" name="Text Placeholder 7">
            <a:extLst>
              <a:ext uri="{FF2B5EF4-FFF2-40B4-BE49-F238E27FC236}">
                <a16:creationId xmlns:a16="http://schemas.microsoft.com/office/drawing/2014/main" id="{DF2DF636-0AC2-4002-A94F-65DE0CBE7E8F}"/>
              </a:ext>
            </a:extLst>
          </p:cNvPr>
          <p:cNvSpPr txBox="1">
            <a:spLocks/>
          </p:cNvSpPr>
          <p:nvPr/>
        </p:nvSpPr>
        <p:spPr>
          <a:xfrm>
            <a:off x="1169362" y="4725921"/>
            <a:ext cx="3299607" cy="1018056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quát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sơ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duy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30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1A4459-A746-48D2-A4C6-9D301E7415F1}"/>
              </a:ext>
            </a:extLst>
          </p:cNvPr>
          <p:cNvSpPr txBox="1"/>
          <p:nvPr/>
        </p:nvSpPr>
        <p:spPr>
          <a:xfrm>
            <a:off x="2915246" y="823001"/>
            <a:ext cx="7108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TỰ HỌC</a:t>
            </a:r>
          </a:p>
        </p:txBody>
      </p:sp>
    </p:spTree>
    <p:extLst>
      <p:ext uri="{BB962C8B-B14F-4D97-AF65-F5344CB8AC3E}">
        <p14:creationId xmlns:p14="http://schemas.microsoft.com/office/powerpoint/2010/main" val="60790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73" grpId="0"/>
      <p:bldP spid="75" grpId="0"/>
      <p:bldP spid="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1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8" action="ppaction://hlinksldjump"/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1" action="ppaction://hlinksldjump"/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4" action="ppaction://hlinksldjump"/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04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78028" y="1134688"/>
            <a:ext cx="8435957" cy="178510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câu thành ngữ nói về hành động của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con hổ sau khi được giúp đỡ trong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“Con hổ có nghĩa”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1453" y="3492500"/>
            <a:ext cx="4136704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 ơn đáp nghĩa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2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5900" y="1101436"/>
            <a:ext cx="7696973" cy="183126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gọi kiểu văn bản thể hiện ý kiến,</a:t>
            </a:r>
          </a:p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xét, đánh giá về các sự việc</a:t>
            </a:r>
          </a:p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đời sông?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6272" y="3207788"/>
            <a:ext cx="5058430" cy="178510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 luận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(về một sự việc, hiện tượng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đời sống)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06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58166" y="1317568"/>
            <a:ext cx="8461606" cy="12618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ý kiến của người khác trùng với</a:t>
            </a:r>
          </a:p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suy nghĩ của em, em thể hiện thái độ gì?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0749" y="3476336"/>
            <a:ext cx="2772548" cy="80021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 thành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78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57182" y="1317567"/>
            <a:ext cx="8477636" cy="12618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muốn bảo vệ một ý kiến, quan điểm </a:t>
            </a:r>
          </a:p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người khác em cần làm gì?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7590" y="3225801"/>
            <a:ext cx="6074734" cy="160043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ra lý lẽ, dẫn chứng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chứng minh ý kiến đó là đúng,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sự đồng tình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46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34438" y="1350818"/>
            <a:ext cx="7309046" cy="12618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bước để làm một bài văn? </a:t>
            </a:r>
          </a:p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bước nào?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1453" y="3106189"/>
            <a:ext cx="4212622" cy="209287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3 bước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Trước khi viết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Viết bài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Chỉnh sửa bài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38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https://www.facebook.com/udpp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14.2. Dấu ngoặc kép</Template>
  <TotalTime>890</TotalTime>
  <Words>1112</Words>
  <Application>Microsoft Office PowerPoint</Application>
  <PresentationFormat>Widescreen</PresentationFormat>
  <Paragraphs>148</Paragraphs>
  <Slides>33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等线</vt:lpstr>
      <vt:lpstr>Arial</vt:lpstr>
      <vt:lpstr>Calibri</vt:lpstr>
      <vt:lpstr>Times New Roman</vt:lpstr>
      <vt:lpstr>https://www.facebook.com/udppt</vt:lpstr>
      <vt:lpstr>1_Office Theme</vt:lpstr>
      <vt:lpstr>7_Office Theme</vt:lpstr>
      <vt:lpstr>6_Office Theme</vt:lpstr>
      <vt:lpstr>5_Office Theme</vt:lpstr>
      <vt:lpstr>4_Office Theme</vt:lpstr>
      <vt:lpstr>3_Office Theme</vt:lpstr>
      <vt:lpstr>2_Office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https://www.facebook.com/udppt</dc:subject>
  <dc:creator>DELL</dc:creator>
  <cp:keywords>https:/www.facebook.com/udppt</cp:keywords>
  <dc:description>https://www.facebook.com/udppt</dc:description>
  <cp:lastModifiedBy>Administrator</cp:lastModifiedBy>
  <cp:revision>74</cp:revision>
  <dcterms:created xsi:type="dcterms:W3CDTF">2021-11-22T12:39:10Z</dcterms:created>
  <dcterms:modified xsi:type="dcterms:W3CDTF">2025-04-05T14:57:13Z</dcterms:modified>
  <cp:category>https://www.facebook.com/udppt</cp:category>
  <cp:contentStatus>https://www.facebook.com/udppt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0D7C5E8A-2376-4888-B1C9-07FFA00213F6</vt:lpwstr>
  </property>
  <property fmtid="{D5CDD505-2E9C-101B-9397-08002B2CF9AE}" pid="3" name="ArticulatePath">
    <vt:lpwstr>cute 4</vt:lpwstr>
  </property>
</Properties>
</file>