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708" r:id="rId4"/>
    <p:sldMasterId id="2147483716" r:id="rId5"/>
    <p:sldMasterId id="2147483740" r:id="rId6"/>
  </p:sldMasterIdLst>
  <p:notesMasterIdLst>
    <p:notesMasterId r:id="rId26"/>
  </p:notesMasterIdLst>
  <p:sldIdLst>
    <p:sldId id="407" r:id="rId7"/>
    <p:sldId id="444" r:id="rId8"/>
    <p:sldId id="256" r:id="rId9"/>
    <p:sldId id="257" r:id="rId10"/>
    <p:sldId id="387" r:id="rId11"/>
    <p:sldId id="433" r:id="rId12"/>
    <p:sldId id="434" r:id="rId13"/>
    <p:sldId id="435" r:id="rId14"/>
    <p:sldId id="383" r:id="rId15"/>
    <p:sldId id="436" r:id="rId16"/>
    <p:sldId id="418" r:id="rId17"/>
    <p:sldId id="437" r:id="rId18"/>
    <p:sldId id="438" r:id="rId19"/>
    <p:sldId id="439" r:id="rId20"/>
    <p:sldId id="440" r:id="rId21"/>
    <p:sldId id="441" r:id="rId22"/>
    <p:sldId id="442" r:id="rId23"/>
    <p:sldId id="443" r:id="rId24"/>
    <p:sldId id="426" r:id="rId25"/>
  </p:sldIdLst>
  <p:sldSz cx="18288000" cy="10287000"/>
  <p:notesSz cx="6858000" cy="9144000"/>
  <p:embeddedFontLst>
    <p:embeddedFont>
      <p:font typeface="#9Slide03 IcielNovecento sans E" panose="020B0604020202020204" charset="0"/>
      <p:bold r:id="rId27"/>
    </p:embeddedFont>
    <p:embeddedFont>
      <p:font typeface="#9Slide05 SVNVictoria" panose="020B0604020202020204" charset="0"/>
      <p:regular r:id="rId28"/>
    </p:embeddedFont>
    <p:embeddedFont>
      <p:font typeface="#9Slide07 SVNBango" panose="02000000000000000000" charset="0"/>
      <p:regular r:id="rId29"/>
    </p:embeddedFont>
    <p:embeddedFont>
      <p:font typeface="#9Slide07 SVNGuerrilla" panose="00000500000000000000" charset="0"/>
      <p:regular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64" autoAdjust="0"/>
  </p:normalViewPr>
  <p:slideViewPr>
    <p:cSldViewPr>
      <p:cViewPr varScale="1">
        <p:scale>
          <a:sx n="60" d="100"/>
          <a:sy n="60" d="100"/>
        </p:scale>
        <p:origin x="398"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3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font" Target="fonts/font8.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D3D07-65A9-49E9-B524-FEEE3BED8F64}"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7E8D8-F5DD-43BE-9FD2-9534E56251D2}" type="slidenum">
              <a:rPr lang="en-US" smtClean="0"/>
              <a:t>‹#›</a:t>
            </a:fld>
            <a:endParaRPr lang="en-US"/>
          </a:p>
        </p:txBody>
      </p:sp>
    </p:spTree>
    <p:extLst>
      <p:ext uri="{BB962C8B-B14F-4D97-AF65-F5344CB8AC3E}">
        <p14:creationId xmlns:p14="http://schemas.microsoft.com/office/powerpoint/2010/main" val="64302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Từ</a:t>
            </a:r>
            <a:r>
              <a:rPr lang="en-US" dirty="0"/>
              <a:t> </a:t>
            </a:r>
            <a:r>
              <a:rPr lang="en-US" dirty="0" err="1"/>
              <a:t>các</a:t>
            </a:r>
            <a:r>
              <a:rPr lang="en-US" dirty="0"/>
              <a:t> </a:t>
            </a:r>
            <a:r>
              <a:rPr lang="en-US" dirty="0" err="1"/>
              <a:t>câu</a:t>
            </a:r>
            <a:r>
              <a:rPr lang="en-US" dirty="0"/>
              <a:t> </a:t>
            </a:r>
            <a:r>
              <a:rPr lang="en-US" dirty="0" err="1"/>
              <a:t>đơn</a:t>
            </a:r>
            <a:r>
              <a:rPr lang="en-US" dirty="0"/>
              <a:t> </a:t>
            </a:r>
            <a:r>
              <a:rPr lang="en-US" dirty="0" err="1"/>
              <a:t>đã</a:t>
            </a:r>
            <a:r>
              <a:rPr lang="en-US" dirty="0"/>
              <a:t> </a:t>
            </a:r>
            <a:r>
              <a:rPr lang="en-US" dirty="0" err="1"/>
              <a:t>cho</a:t>
            </a:r>
            <a:r>
              <a:rPr lang="en-US" dirty="0"/>
              <a:t>, </a:t>
            </a:r>
            <a:r>
              <a:rPr lang="en-US" dirty="0" err="1"/>
              <a:t>hãy</a:t>
            </a:r>
            <a:r>
              <a:rPr lang="en-US" dirty="0"/>
              <a:t> </a:t>
            </a:r>
            <a:r>
              <a:rPr lang="en-US" dirty="0" err="1"/>
              <a:t>chuyển</a:t>
            </a:r>
            <a:r>
              <a:rPr lang="en-US" dirty="0"/>
              <a:t> </a:t>
            </a:r>
            <a:r>
              <a:rPr lang="en-US" dirty="0" err="1"/>
              <a:t>các</a:t>
            </a:r>
            <a:r>
              <a:rPr lang="en-US" dirty="0"/>
              <a:t> </a:t>
            </a:r>
            <a:r>
              <a:rPr lang="en-US" dirty="0" err="1"/>
              <a:t>câu</a:t>
            </a:r>
            <a:r>
              <a:rPr lang="en-US" dirty="0"/>
              <a:t> </a:t>
            </a:r>
            <a:r>
              <a:rPr lang="en-US" dirty="0" err="1"/>
              <a:t>đơn</a:t>
            </a:r>
            <a:r>
              <a:rPr lang="en-US" dirty="0"/>
              <a:t> </a:t>
            </a:r>
            <a:r>
              <a:rPr lang="en-US" dirty="0" err="1"/>
              <a:t>thành</a:t>
            </a:r>
            <a:r>
              <a:rPr lang="en-US" dirty="0"/>
              <a:t> </a:t>
            </a:r>
            <a:r>
              <a:rPr lang="en-US" dirty="0" err="1"/>
              <a:t>câu</a:t>
            </a:r>
            <a:r>
              <a:rPr lang="en-US" dirty="0"/>
              <a:t> </a:t>
            </a:r>
            <a:r>
              <a:rPr lang="en-US" dirty="0" err="1"/>
              <a:t>ghép</a:t>
            </a:r>
            <a:r>
              <a:rPr lang="en-US" dirty="0"/>
              <a:t> </a:t>
            </a:r>
            <a:r>
              <a:rPr lang="vi-VN" dirty="0"/>
              <a:t>phù hợ</a:t>
            </a:r>
            <a:r>
              <a:rPr lang="en-US" dirty="0"/>
              <a:t>p. </a:t>
            </a:r>
          </a:p>
        </p:txBody>
      </p:sp>
      <p:sp>
        <p:nvSpPr>
          <p:cNvPr id="4" name="Slide Number Placeholder 3"/>
          <p:cNvSpPr>
            <a:spLocks noGrp="1"/>
          </p:cNvSpPr>
          <p:nvPr>
            <p:ph type="sldNum" sz="quarter" idx="10"/>
          </p:nvPr>
        </p:nvSpPr>
        <p:spPr/>
        <p:txBody>
          <a:bodyPr/>
          <a:lstStyle/>
          <a:p>
            <a:fld id="{9607E8D8-F5DD-43BE-9FD2-9534E56251D2}" type="slidenum">
              <a:rPr lang="en-US" smtClean="0"/>
              <a:t>1</a:t>
            </a:fld>
            <a:endParaRPr lang="en-US"/>
          </a:p>
        </p:txBody>
      </p:sp>
    </p:spTree>
    <p:extLst>
      <p:ext uri="{BB962C8B-B14F-4D97-AF65-F5344CB8AC3E}">
        <p14:creationId xmlns:p14="http://schemas.microsoft.com/office/powerpoint/2010/main" val="2032730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3</a:t>
            </a:fld>
            <a:endParaRPr lang="en-US"/>
          </a:p>
        </p:txBody>
      </p:sp>
    </p:spTree>
    <p:extLst>
      <p:ext uri="{BB962C8B-B14F-4D97-AF65-F5344CB8AC3E}">
        <p14:creationId xmlns:p14="http://schemas.microsoft.com/office/powerpoint/2010/main" val="240788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4</a:t>
            </a:fld>
            <a:endParaRPr lang="en-US"/>
          </a:p>
        </p:txBody>
      </p:sp>
    </p:spTree>
    <p:extLst>
      <p:ext uri="{BB962C8B-B14F-4D97-AF65-F5344CB8AC3E}">
        <p14:creationId xmlns:p14="http://schemas.microsoft.com/office/powerpoint/2010/main" val="104715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5</a:t>
            </a:fld>
            <a:endParaRPr lang="en-US"/>
          </a:p>
        </p:txBody>
      </p:sp>
    </p:spTree>
    <p:extLst>
      <p:ext uri="{BB962C8B-B14F-4D97-AF65-F5344CB8AC3E}">
        <p14:creationId xmlns:p14="http://schemas.microsoft.com/office/powerpoint/2010/main" val="418652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35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9</a:t>
            </a:fld>
            <a:endParaRPr lang="en-US"/>
          </a:p>
        </p:txBody>
      </p:sp>
    </p:spTree>
    <p:extLst>
      <p:ext uri="{BB962C8B-B14F-4D97-AF65-F5344CB8AC3E}">
        <p14:creationId xmlns:p14="http://schemas.microsoft.com/office/powerpoint/2010/main" val="1603611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81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208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CA9DC-0487-476D-A273-0FC5FF6998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68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965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363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2414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9412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3262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1986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4603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895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3133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8533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0471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4/5/2025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850086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4/5/2025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994869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4/5/2025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152206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4/5/2025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006573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4/5/2025</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992760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4/5/2025</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166324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4/5/2025</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1627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1"/>
            <a:ext cx="5111750"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4" cy="4691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4/5/2025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831277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4/5/2025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03248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4/5/2025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666210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4/5/2025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659616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CE4F-C279-412D-A033-1796A88A6F81}"/>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64D74ED-3807-46FC-889C-92182611FD7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50D05FD7-740D-4186-8D7D-8047CC1C0E77}"/>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6F8785B-A83E-4E0E-9424-49BBCCBDCA39}"/>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2FBB927-EDC0-4DE6-B1F1-E869D0E5DD0D}"/>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565738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1E09-E96B-408A-8C12-7A7917F2C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28364-9084-4B69-9624-ED4F953E2E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3BE1F-49EF-4937-9921-3178BDEB075D}"/>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70DA291-5ADF-40CA-B8D2-F54ECBAD8D5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3F9B81-C0E5-4EA1-8526-ED524E3FB67A}"/>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656389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31EEE-7EC1-43D6-9906-FEC4D5ACEA35}"/>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8176B17E-8E95-457E-A878-72F451EB0B80}"/>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04A372-1AAF-439F-8137-4200EAE7EEF4}"/>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6CE656D-9DF8-4E64-AD7F-E6B68C45288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128392A-7B9B-472E-8D3C-4DA2801F7715}"/>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997125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D890-A3DB-4671-AD40-1E9222F6F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493EFA-0F49-4EDA-936A-B0E203BA6ECF}"/>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4AC26F-AB0E-4DD1-8818-A6725979A32F}"/>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304BA9-E3A5-4AAA-AED2-6BF65BCDC049}"/>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1891879-A544-4B21-841F-58EF0F6F529C}"/>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C7206C5-AAAC-4E3C-BA04-E1DD3CAF7C98}"/>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62798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69DD-D1D1-461B-AA00-BF6A12543175}"/>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49BBF7-7DA8-44EC-9CB2-CA5B6EC2019B}"/>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42195CCE-49F5-4A7E-8ED4-841487514288}"/>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794E25-9387-468C-8477-43B1E5E3674D}"/>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5845D-7187-461F-9CBD-38E51E0B50CC}"/>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CCC516-738A-4E02-87E3-BBD94D0112AC}"/>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FF92D33-55CB-4D89-9C5A-6597DFE5782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2ACBB6E-FD76-43CA-A168-191DBA894D81}"/>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3386224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CD63-6987-4071-992F-B60EFE94D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A32E9-3D9F-4F24-BE0F-F7BDBBADA039}"/>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7A2A963-1FE2-4C6A-BC9A-BB0442CCAD6D}"/>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4DFC6F4-D808-417D-A2D5-433D3ED4D0BC}"/>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697072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06A7E-6AAF-4A3B-ACDC-21DD7C3C557B}"/>
              </a:ext>
            </a:extLst>
          </p:cNvPr>
          <p:cNvSpPr>
            <a:spLocks noGrp="1"/>
          </p:cNvSpPr>
          <p:nvPr>
            <p:ph type="dt" sz="half" idx="10"/>
          </p:nvPr>
        </p:nvSpPr>
        <p:spPr/>
        <p:txBody>
          <a:bodyPr/>
          <a:lstStyle/>
          <a:p>
            <a:pPr defTabSz="1371600"/>
            <a:fld id="{1D5FA68B-3AAB-4385-AA78-4548B54286B0}"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20EC750-3A73-480A-A137-16460BCDEF3E}"/>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89DB370-9716-43C6-91FD-27EC22397995}"/>
              </a:ext>
            </a:extLst>
          </p:cNvPr>
          <p:cNvSpPr>
            <a:spLocks noGrp="1"/>
          </p:cNvSpPr>
          <p:nvPr>
            <p:ph type="sldNum" sz="quarter" idx="12"/>
          </p:nvPr>
        </p:nvSpPr>
        <p:spPr/>
        <p:txBody>
          <a:body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3054062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16DE-035D-456C-BC8B-553865A5BCB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69388ED3-5751-4329-9659-46DCBD2FD53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B910621C-98D6-4CE7-8DB1-A3C55C7065D2}"/>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D840F12-D1D9-48AD-A447-EE182EB30707}"/>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1C67AFE-55C7-4133-AEFB-43BB38CDCD27}"/>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842466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200B-4DB9-43C9-8936-01A845DB38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4BDAA-92F2-4DC6-929A-D5976183B6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BAFEE-34BA-4437-A439-F938159EE2DE}"/>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E8BDCC-C2A1-42BB-8B3E-17108133463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0A87011-9A6B-4E90-A9A0-781E4DEBD4AF}"/>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544505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ACF6-D5CB-482A-89DF-58749D5E50E7}"/>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353EFA4E-951D-46BD-AC3C-B3CDAAEE0258}"/>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EC9E4D-78FA-4907-B002-C236945A300D}"/>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72CB1D5-7EB9-4F7A-BF52-35A81F5A9193}"/>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9B01F7-EFA0-4989-B4D7-C412BBA37665}"/>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704699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E75F-A408-44AE-8B50-50DB9AEBAC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5A2FA7-4297-4B85-B01E-EC0E75CD9337}"/>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79B92D-DD42-467E-ACDC-CF5E26A99E8F}"/>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9DCDC3-21F0-4FAE-93A6-4B023AE027E2}"/>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452ADDC-4164-48BF-8FB7-D717DD3B5545}"/>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49E65D1-EBA9-45FA-9A4C-6395886E6182}"/>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9096638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AAFA-0366-41DB-A64B-223B558BDAF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68DE0C-F7EB-42E1-AD47-C7EF5BCCD3E2}"/>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F8963A98-30A7-4985-92A4-17D8419274E8}"/>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A8F20-B19F-4C6A-BAA1-D0C99E51A27B}"/>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168E3-E0A8-40D6-809E-BCCDA8601BC2}"/>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5A09B2-9A82-4EBF-B163-2D46400EC269}"/>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3D42D61-DFBC-4430-B446-BC0AEF2ABE0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FF2A8EC-F2F6-4385-9EA7-13DA3B2CBFE5}"/>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750090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A629-99C6-4A6C-8139-A5405940AB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E97B68-6C2E-4C89-B873-2D1D92C18A23}"/>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5555471C-C1F9-4D60-920F-717495E0188C}"/>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398481D-505B-44BC-AA0A-CDC7149A0DA3}"/>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3273203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FA0BA6-6D4E-4B95-AEFA-BB39C50712F5}"/>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8C4FEFA-CDAB-4485-988E-A582ED0B22B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DF6E4EF-F4BA-49EB-9A7C-0914330064DF}"/>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9007839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3E16-283C-43DB-8206-C19664DD89F6}"/>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ED5D5900-15D4-4392-8A53-F334C1E81D9B}"/>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52F38E-2B6C-4EFD-8B1D-48839D22C65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8D004F4-586B-4CE5-BEAC-C883927C17C7}"/>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AD44DAB-B829-458B-ABA2-B04FA470F7E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19F8E6F-F0C0-4ECF-A088-C03D2218B116}"/>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5722111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E15D-00EE-4543-9281-B1928CA9B45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EF4A5B7-6775-4CDE-9570-8E55EBF4609F}"/>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5066FEA4-5E35-4A82-BC60-BC53E43638D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05B9B0A-E706-498C-837F-78A0DE5FEBDC}"/>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0E19517-A309-4CB0-8969-13FC48D7E84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DAAB65B-54A7-4398-95D8-D12FEDE5B5C2}"/>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51134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892C-EFC1-40B9-A29A-96D44499D4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F2A31C-10E7-49F1-9603-AB7A6D7FE1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B71E3-83B4-41A4-817A-A63BB90946FC}"/>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A4FED34-D01F-4118-82CE-E86FD93AC17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17DB5EB-D45D-43B6-B595-7F05881EB0D7}"/>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409539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9A46BC-8B37-47C9-B3C6-93AC2C8CE003}"/>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A1A5D5-BC11-4900-ADF2-75456C3653B2}"/>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2B0B8-BC35-44DC-A366-490DDD8408E2}"/>
              </a:ext>
            </a:extLst>
          </p:cNvPr>
          <p:cNvSpPr>
            <a:spLocks noGrp="1"/>
          </p:cNvSpPr>
          <p:nvPr>
            <p:ph type="dt" sz="half" idx="10"/>
          </p:nvPr>
        </p:nvSpPr>
        <p:spPr/>
        <p:txBody>
          <a:bodyPr/>
          <a:lstStyle/>
          <a:p>
            <a:pPr defTabSz="1371600"/>
            <a:fld id="{1992470E-4C0E-42F6-8EA0-E2D7D69C8C59}"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860C174-F642-42A5-9B87-1E9E39980AA7}"/>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A33DEDD-FF5E-493E-BE75-D8D4FCEA6743}"/>
              </a:ext>
            </a:extLst>
          </p:cNvPr>
          <p:cNvSpPr>
            <a:spLocks noGrp="1"/>
          </p:cNvSpPr>
          <p:nvPr>
            <p:ph type="sldNum" sz="quarter" idx="12"/>
          </p:nvPr>
        </p:nvSpPr>
        <p:spPr/>
        <p:txBody>
          <a:body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9856486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96858-6A9C-4668-877A-92198757320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CCA20C25-5793-4205-ACFD-5795170F5BEC}"/>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F85BCE05-2700-4FFE-8E4F-D9D3C955B2C9}"/>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99378DE-CDF7-42E4-B266-11D21809B81C}"/>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760E314-6B46-4101-A154-2F3E076DE3B0}"/>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6554860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ABDF0-DE8A-412D-AC2D-AE130625CF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5472D-F7D2-4E36-B027-A4A8DA6AA9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46C8C-7889-410B-8306-FF99C3FC5286}"/>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2C73119-4014-4A40-BE45-36867B5F33A8}"/>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7BFCC88-5854-4080-9EE2-47CC89670B70}"/>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9176874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2B07-D853-4E88-BEC0-CBB6364340B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AF8E60FC-34B6-4C1B-8725-1E3DA198E0F5}"/>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470C7A-02B8-49C0-93EF-FA88C58D8E37}"/>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34CAB14-C714-4451-B633-C62285486B26}"/>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21A0848-C2F8-418B-876B-AB693E51745D}"/>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74260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9FBE-BC36-4B92-B32D-4DCE47EC0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EBB5D7-C5DE-4EFF-B5A0-A848471765F4}"/>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C0530E-4C8F-46FB-B0F8-66B1C3E24E1D}"/>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E63CC2-D548-4086-B042-68F50311E172}"/>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330638D-0A10-46B7-BDF4-957695649C35}"/>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F16F8A6-4324-4EC1-974F-2057F44E1B41}"/>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414964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E551-62B1-4857-891C-4FF15005D14A}"/>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BA9599-0F88-428C-AEB1-AC338B160829}"/>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5D1A1822-B594-489A-B6D4-BB68B74539ED}"/>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323F4E-6929-421E-B2A5-BCB11714D73D}"/>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737ED7AE-B790-4171-AB8F-C8C1AEB46DE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E33489-BC94-43BF-AFC7-67F629376605}"/>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52EDC288-4885-4556-9D9C-FE502BE7E5C8}"/>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2027277-E15E-4B54-804D-1C5CFB0CD6F6}"/>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3037309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7408-83FC-4FAF-8587-B6D2E6EDC3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9CDA58-C671-4B40-B7F4-044903EC3350}"/>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2003EF0-076E-47E9-814A-0A276D4A9B0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E4BB2F6-6761-44DD-B430-E5C85FC2EF19}"/>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6661445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17C19-C125-457D-B0AA-62FDE986652D}"/>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1DD59D0-9E9C-4EB0-BB0D-89D9D312CB0D}"/>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9DAFF8-AD2C-41B3-B94A-5E4F25790C70}"/>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057032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0A5C-FAF6-415A-B891-57FF9AAEA19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4CE89345-CF7A-4626-AA90-F02F13F99E6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653FA9-4DE7-4701-8F2B-0EA1906DC96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A615C65-B10E-4E2D-A3C1-C877219F9544}"/>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52F3086-2020-4077-B235-863AE8B25796}"/>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6107AD1-A569-4171-81BC-4DA725B376E4}"/>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27617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559A-FAB8-4EE8-936A-E58661E886A1}"/>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1B0910AB-5D62-4FA2-8E88-373CFA9E88BE}"/>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735361B0-24F6-47B7-AE71-F1F904CD2F8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6C0D43CF-B592-4B0C-9B94-5E84502EC410}"/>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01606BB-F3A6-4138-A8B7-A7351EF24A6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3F731B7-E64C-4422-9782-03A0ECE0D67C}"/>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666703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A676A-B17A-473D-9174-ECFAA44E10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59AE2A-FFF0-40C2-B5F8-ABC40EAA5D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733EC-D934-4840-AB75-3AC68140A467}"/>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DECB27B-5D8C-4DCA-9DF1-9ECD0DF1C905}"/>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724C6EE-6F8B-4780-B4CD-420E9D99588E}"/>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6243519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FF93F6-1D21-4E28-91E6-5B13F2F6A19D}"/>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F6027B-C11B-4D86-A676-AE08578964AC}"/>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4996E-0711-4113-9547-5B3D0979A2FC}"/>
              </a:ext>
            </a:extLst>
          </p:cNvPr>
          <p:cNvSpPr>
            <a:spLocks noGrp="1"/>
          </p:cNvSpPr>
          <p:nvPr>
            <p:ph type="dt" sz="half" idx="10"/>
          </p:nvPr>
        </p:nvSpPr>
        <p:spPr/>
        <p:txBody>
          <a:bodyPr/>
          <a:lstStyle/>
          <a:p>
            <a:pPr defTabSz="1371600"/>
            <a:fld id="{8947103C-D257-47B9-880F-3A7A2F20AD77}"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DEC4B4A-5E16-49CA-8BC4-4B27078B9423}"/>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EA9C807-34E5-489F-8F23-9EC18E69C4DF}"/>
              </a:ext>
            </a:extLst>
          </p:cNvPr>
          <p:cNvSpPr>
            <a:spLocks noGrp="1"/>
          </p:cNvSpPr>
          <p:nvPr>
            <p:ph type="sldNum" sz="quarter" idx="12"/>
          </p:nvPr>
        </p:nvSpPr>
        <p:spPr/>
        <p:txBody>
          <a:body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95162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3.jpeg"/><Relationship Id="rId5" Type="http://schemas.openxmlformats.org/officeDocument/2006/relationships/slideLayout" Target="../slideLayouts/slideLayout38.xml"/><Relationship Id="rId10" Type="http://schemas.openxmlformats.org/officeDocument/2006/relationships/image" Target="../media/image2.svg"/><Relationship Id="rId4" Type="http://schemas.openxmlformats.org/officeDocument/2006/relationships/slideLayout" Target="../slideLayouts/slideLayout3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4.gi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5.gif"/><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594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cs typeface="Arial"/>
                <a:sym typeface="Arial"/>
              </a:rPr>
              <a:pPr/>
              <a:t>4/5/2025</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213770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alphaModFix amt="16000"/>
            <a:lum/>
            <a:extLst>
              <a:ext uri="{96DAC541-7B7A-43D3-8B79-37D633B846F1}">
                <asvg:svgBlip xmlns:asvg="http://schemas.microsoft.com/office/drawing/2016/SVG/main" r:embed="rId10"/>
              </a:ext>
            </a:extLst>
          </a:blip>
          <a:srcRect/>
          <a:stretch>
            <a:fillRect/>
          </a:stretch>
        </a:blip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0E717874-8908-42DC-8665-BEF3A2AD6CEB}"/>
              </a:ext>
            </a:extLst>
          </p:cNvPr>
          <p:cNvSpPr txBox="1"/>
          <p:nvPr userDrawn="1"/>
        </p:nvSpPr>
        <p:spPr>
          <a:xfrm>
            <a:off x="0" y="-4102447"/>
            <a:ext cx="18288000" cy="646331"/>
          </a:xfrm>
          <a:prstGeom prst="rect">
            <a:avLst/>
          </a:prstGeom>
          <a:noFill/>
        </p:spPr>
        <p:txBody>
          <a:bodyPr vert="horz"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1F259137-986D-4B03-8804-CA0A3A22CFA2}"/>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F6ACC1-6126-4C58-8E9F-28FEA786B4DF}"/>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AB07D-B4EF-4A6A-B114-0F9F85C1220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1D5FA68B-3AAB-4385-AA78-4548B54286B0}"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C11F901-E9FF-4E74-B093-2DD788A600B8}"/>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70065CC-67B3-4B0D-9101-32478AE96545}"/>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23F7FEAA-CFCB-46E9-A978-E47B1C590B74}" type="slidenum">
              <a:rPr lang="en-US" smtClean="0">
                <a:solidFill>
                  <a:prstClr val="black">
                    <a:tint val="75000"/>
                  </a:prstClr>
                </a:solidFill>
              </a:rPr>
              <a:pPr defTabSz="1371600"/>
              <a:t>‹#›</a:t>
            </a:fld>
            <a:endParaRPr lang="en-US">
              <a:solidFill>
                <a:prstClr val="black">
                  <a:tint val="75000"/>
                </a:prstClr>
              </a:solidFill>
            </a:endParaRPr>
          </a:p>
        </p:txBody>
      </p:sp>
      <p:pic>
        <p:nvPicPr>
          <p:cNvPr id="9" name="Picture 8">
            <a:extLst>
              <a:ext uri="{FF2B5EF4-FFF2-40B4-BE49-F238E27FC236}">
                <a16:creationId xmlns:a16="http://schemas.microsoft.com/office/drawing/2014/main" id="{0EA0EE93-B2A0-46FC-9385-79FDB40CC477}"/>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10965" b="10965"/>
          <a:stretch/>
        </p:blipFill>
        <p:spPr>
          <a:xfrm>
            <a:off x="0" y="0"/>
            <a:ext cx="18288000" cy="10287000"/>
          </a:xfrm>
          <a:prstGeom prst="rect">
            <a:avLst/>
          </a:prstGeom>
        </p:spPr>
      </p:pic>
    </p:spTree>
    <p:extLst>
      <p:ext uri="{BB962C8B-B14F-4D97-AF65-F5344CB8AC3E}">
        <p14:creationId xmlns:p14="http://schemas.microsoft.com/office/powerpoint/2010/main" val="33698295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16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CDF3892A-9EFE-463A-BD78-3A61AB97F1F1}"/>
              </a:ext>
            </a:extLst>
          </p:cNvPr>
          <p:cNvSpPr txBox="1"/>
          <p:nvPr userDrawn="1"/>
        </p:nvSpPr>
        <p:spPr>
          <a:xfrm>
            <a:off x="0" y="-4102447"/>
            <a:ext cx="18288000" cy="646331"/>
          </a:xfrm>
          <a:prstGeom prst="rect">
            <a:avLst/>
          </a:prstGeom>
          <a:noFill/>
        </p:spPr>
        <p:txBody>
          <a:bodyPr vert="horz"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BD83BEF7-F010-4E27-8409-AEA226BF1143}"/>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164252-C4FB-47F2-A5D5-6F17F261D8BF}"/>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A0CC8-6347-40CB-9B86-689DD361703F}"/>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1992470E-4C0E-42F6-8EA0-E2D7D69C8C59}"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6025275-478B-49EF-B9C7-204A67087B4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A5AF7E-F16E-4E3C-A3B2-8C3377FBABB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54EAFBC3-0BBF-4984-9781-3551C0FE7B1E}" type="slidenum">
              <a:rPr lang="en-US" smtClean="0">
                <a:solidFill>
                  <a:prstClr val="black">
                    <a:tint val="75000"/>
                  </a:prstClr>
                </a:solidFill>
              </a:rPr>
              <a:pPr defTabSz="1371600"/>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1C77F43F-6FB6-46B5-9EE4-7EE7D758B7EB}"/>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18195" b="3827"/>
          <a:stretch/>
        </p:blipFill>
        <p:spPr>
          <a:xfrm>
            <a:off x="0" y="0"/>
            <a:ext cx="18288000" cy="10287000"/>
          </a:xfrm>
          <a:prstGeom prst="rect">
            <a:avLst/>
          </a:prstGeom>
        </p:spPr>
      </p:pic>
    </p:spTree>
    <p:extLst>
      <p:ext uri="{BB962C8B-B14F-4D97-AF65-F5344CB8AC3E}">
        <p14:creationId xmlns:p14="http://schemas.microsoft.com/office/powerpoint/2010/main" val="347901240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16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CAB39FEC-467E-4953-88AC-B696C2C05F23}"/>
              </a:ext>
            </a:extLst>
          </p:cNvPr>
          <p:cNvSpPr txBox="1"/>
          <p:nvPr userDrawn="1"/>
        </p:nvSpPr>
        <p:spPr>
          <a:xfrm>
            <a:off x="0" y="-4102447"/>
            <a:ext cx="18288000" cy="646331"/>
          </a:xfrm>
          <a:prstGeom prst="rect">
            <a:avLst/>
          </a:prstGeom>
          <a:noFill/>
        </p:spPr>
        <p:txBody>
          <a:bodyPr vert="horz"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EE68B413-176F-4815-B224-0EFE70345D84}"/>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6D7D1B-2DE9-4C67-A532-F11145D4841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761CC-F25D-47FD-9E56-A6337D4EE516}"/>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8947103C-D257-47B9-880F-3A7A2F20AD77}" type="datetimeFigureOut">
              <a:rPr lang="en-US" smtClean="0">
                <a:solidFill>
                  <a:prstClr val="black">
                    <a:tint val="75000"/>
                  </a:prstClr>
                </a:solidFill>
              </a:rPr>
              <a:pPr defTabSz="1371600"/>
              <a:t>4/5/2025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1CF5E15-8383-4C58-8D78-5D61396A1892}"/>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F3CDE48-E736-4344-AAAF-F110E5EF250A}"/>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649CD252-14D2-463A-8678-D83A9C0AB515}" type="slidenum">
              <a:rPr lang="en-US" smtClean="0">
                <a:solidFill>
                  <a:prstClr val="black">
                    <a:tint val="75000"/>
                  </a:prstClr>
                </a:solidFill>
              </a:rPr>
              <a:pPr defTabSz="1371600"/>
              <a:t>‹#›</a:t>
            </a:fld>
            <a:endParaRPr lang="en-US">
              <a:solidFill>
                <a:prstClr val="black">
                  <a:tint val="75000"/>
                </a:prstClr>
              </a:solidFill>
            </a:endParaRPr>
          </a:p>
        </p:txBody>
      </p:sp>
      <p:pic>
        <p:nvPicPr>
          <p:cNvPr id="10" name="Picture 9">
            <a:extLst>
              <a:ext uri="{FF2B5EF4-FFF2-40B4-BE49-F238E27FC236}">
                <a16:creationId xmlns:a16="http://schemas.microsoft.com/office/drawing/2014/main" id="{5DFB8760-1706-4374-9959-90CFACDDB17C}"/>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11011" b="11011"/>
          <a:stretch/>
        </p:blipFill>
        <p:spPr>
          <a:xfrm>
            <a:off x="0" y="0"/>
            <a:ext cx="18288000" cy="10287000"/>
          </a:xfrm>
          <a:prstGeom prst="rect">
            <a:avLst/>
          </a:prstGeom>
        </p:spPr>
      </p:pic>
    </p:spTree>
    <p:extLst>
      <p:ext uri="{BB962C8B-B14F-4D97-AF65-F5344CB8AC3E}">
        <p14:creationId xmlns:p14="http://schemas.microsoft.com/office/powerpoint/2010/main" val="304452289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8004141-592D-AD75-0092-95E0C1CEBF54}"/>
              </a:ext>
            </a:extLst>
          </p:cNvPr>
          <p:cNvSpPr/>
          <p:nvPr/>
        </p:nvSpPr>
        <p:spPr>
          <a:xfrm>
            <a:off x="2667000" y="7937482"/>
            <a:ext cx="7315200" cy="1901952"/>
          </a:xfrm>
          <a:custGeom>
            <a:avLst/>
            <a:gdLst/>
            <a:ahLst/>
            <a:cxnLst/>
            <a:rect l="l" t="t" r="r" b="b"/>
            <a:pathLst>
              <a:path w="7315200" h="1901952">
                <a:moveTo>
                  <a:pt x="0" y="0"/>
                </a:moveTo>
                <a:lnTo>
                  <a:pt x="7315200" y="0"/>
                </a:lnTo>
                <a:lnTo>
                  <a:pt x="7315200" y="1901952"/>
                </a:lnTo>
                <a:lnTo>
                  <a:pt x="0" y="19019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431DA8B1-0366-5475-F376-4AD20E6FD4EA}"/>
              </a:ext>
            </a:extLst>
          </p:cNvPr>
          <p:cNvSpPr/>
          <p:nvPr/>
        </p:nvSpPr>
        <p:spPr>
          <a:xfrm>
            <a:off x="685800" y="3338594"/>
            <a:ext cx="4957590" cy="4114800"/>
          </a:xfrm>
          <a:custGeom>
            <a:avLst/>
            <a:gdLst/>
            <a:ahLst/>
            <a:cxnLst/>
            <a:rect l="l" t="t" r="r" b="b"/>
            <a:pathLst>
              <a:path w="4957590" h="4114800">
                <a:moveTo>
                  <a:pt x="0" y="0"/>
                </a:moveTo>
                <a:lnTo>
                  <a:pt x="4957591" y="0"/>
                </a:lnTo>
                <a:lnTo>
                  <a:pt x="495759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B9376FC8-7E5C-8804-4990-909117CE29FB}"/>
              </a:ext>
            </a:extLst>
          </p:cNvPr>
          <p:cNvSpPr/>
          <p:nvPr/>
        </p:nvSpPr>
        <p:spPr>
          <a:xfrm>
            <a:off x="11586282" y="4854630"/>
            <a:ext cx="5119182" cy="4984804"/>
          </a:xfrm>
          <a:custGeom>
            <a:avLst/>
            <a:gdLst/>
            <a:ahLst/>
            <a:cxnLst/>
            <a:rect l="l" t="t" r="r" b="b"/>
            <a:pathLst>
              <a:path w="5119182" h="4984804">
                <a:moveTo>
                  <a:pt x="0" y="0"/>
                </a:moveTo>
                <a:lnTo>
                  <a:pt x="5119183" y="0"/>
                </a:lnTo>
                <a:lnTo>
                  <a:pt x="5119183" y="4984804"/>
                </a:lnTo>
                <a:lnTo>
                  <a:pt x="0" y="49848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7" name="Group 6">
            <a:extLst>
              <a:ext uri="{FF2B5EF4-FFF2-40B4-BE49-F238E27FC236}">
                <a16:creationId xmlns:a16="http://schemas.microsoft.com/office/drawing/2014/main" id="{A0959524-9DD4-D81D-FC8B-F77C47F7A4A7}"/>
              </a:ext>
            </a:extLst>
          </p:cNvPr>
          <p:cNvGrpSpPr/>
          <p:nvPr/>
        </p:nvGrpSpPr>
        <p:grpSpPr>
          <a:xfrm>
            <a:off x="2209800" y="782165"/>
            <a:ext cx="15917548" cy="4144681"/>
            <a:chOff x="2743200" y="709949"/>
            <a:chExt cx="15917548" cy="4144681"/>
          </a:xfrm>
        </p:grpSpPr>
        <p:sp>
          <p:nvSpPr>
            <p:cNvPr id="5" name="TextBox 27">
              <a:extLst>
                <a:ext uri="{FF2B5EF4-FFF2-40B4-BE49-F238E27FC236}">
                  <a16:creationId xmlns:a16="http://schemas.microsoft.com/office/drawing/2014/main" id="{20A49217-4A7C-C35A-15AA-9C296B93EFAA}"/>
                </a:ext>
              </a:extLst>
            </p:cNvPr>
            <p:cNvSpPr txBox="1"/>
            <p:nvPr/>
          </p:nvSpPr>
          <p:spPr>
            <a:xfrm>
              <a:off x="2743200" y="709949"/>
              <a:ext cx="12564748" cy="2123658"/>
            </a:xfrm>
            <a:prstGeom prst="rect">
              <a:avLst/>
            </a:prstGeom>
          </p:spPr>
          <p:txBody>
            <a:bodyPr wrap="square" lIns="0" tIns="0" rIns="0" bIns="0" rtlCol="0" anchor="t">
              <a:spAutoFit/>
            </a:bodyPr>
            <a:lstStyle/>
            <a:p>
              <a:pPr algn="ctr"/>
              <a:r>
                <a:rPr lang="en-US" sz="13800" spc="139" dirty="0" err="1">
                  <a:solidFill>
                    <a:srgbClr val="FF0000"/>
                  </a:solidFill>
                  <a:latin typeface="#9Slide07 SVNBango" panose="02000000000000000000" pitchFamily="2" charset="0"/>
                </a:rPr>
                <a:t>Ghép</a:t>
              </a:r>
              <a:r>
                <a:rPr lang="en-US" sz="13800" spc="139" dirty="0">
                  <a:solidFill>
                    <a:srgbClr val="FF0000"/>
                  </a:solidFill>
                  <a:latin typeface="#9Slide07 SVNBango" panose="02000000000000000000" pitchFamily="2" charset="0"/>
                </a:rPr>
                <a:t> </a:t>
              </a:r>
              <a:r>
                <a:rPr lang="en-US" sz="13800" spc="139" dirty="0" err="1">
                  <a:solidFill>
                    <a:srgbClr val="FF0000"/>
                  </a:solidFill>
                  <a:latin typeface="#9Slide07 SVNBango" panose="02000000000000000000" pitchFamily="2" charset="0"/>
                </a:rPr>
                <a:t>câu</a:t>
              </a:r>
              <a:r>
                <a:rPr lang="en-US" sz="13800" spc="139" dirty="0">
                  <a:solidFill>
                    <a:srgbClr val="FF0000"/>
                  </a:solidFill>
                  <a:latin typeface="#9Slide07 SVNBango" panose="02000000000000000000" pitchFamily="2" charset="0"/>
                </a:rPr>
                <a:t> </a:t>
              </a:r>
            </a:p>
          </p:txBody>
        </p:sp>
        <p:sp>
          <p:nvSpPr>
            <p:cNvPr id="6" name="TextBox 27">
              <a:extLst>
                <a:ext uri="{FF2B5EF4-FFF2-40B4-BE49-F238E27FC236}">
                  <a16:creationId xmlns:a16="http://schemas.microsoft.com/office/drawing/2014/main" id="{FDFCA3B6-C2F4-D3B2-1DF5-328B73A79951}"/>
                </a:ext>
              </a:extLst>
            </p:cNvPr>
            <p:cNvSpPr txBox="1"/>
            <p:nvPr/>
          </p:nvSpPr>
          <p:spPr>
            <a:xfrm>
              <a:off x="6096000" y="1792253"/>
              <a:ext cx="12564748" cy="3062377"/>
            </a:xfrm>
            <a:prstGeom prst="rect">
              <a:avLst/>
            </a:prstGeom>
          </p:spPr>
          <p:txBody>
            <a:bodyPr wrap="square" lIns="0" tIns="0" rIns="0" bIns="0" rtlCol="0" anchor="t">
              <a:spAutoFit/>
            </a:bodyPr>
            <a:lstStyle/>
            <a:p>
              <a:pPr algn="ctr"/>
              <a:r>
                <a:rPr lang="en-US" sz="19900" spc="139" dirty="0" err="1">
                  <a:latin typeface="#9Slide05 SVNVictoria" panose="02000503000000020003" pitchFamily="2" charset="0"/>
                </a:rPr>
                <a:t>thần</a:t>
              </a:r>
              <a:r>
                <a:rPr lang="en-US" sz="19900" spc="139" dirty="0">
                  <a:latin typeface="#9Slide05 SVNVictoria" panose="02000503000000020003" pitchFamily="2" charset="0"/>
                </a:rPr>
                <a:t> </a:t>
              </a:r>
              <a:r>
                <a:rPr lang="en-US" sz="19900" spc="139" dirty="0" err="1">
                  <a:latin typeface="#9Slide05 SVNVictoria" panose="02000503000000020003" pitchFamily="2" charset="0"/>
                </a:rPr>
                <a:t>tốc</a:t>
              </a:r>
              <a:endParaRPr lang="en-US" sz="19900" spc="139" dirty="0">
                <a:latin typeface="#9Slide05 SVNVictoria" panose="02000503000000020003" pitchFamily="2" charset="0"/>
              </a:endParaRPr>
            </a:p>
          </p:txBody>
        </p:sp>
      </p:grpSp>
    </p:spTree>
    <p:extLst>
      <p:ext uri="{BB962C8B-B14F-4D97-AF65-F5344CB8AC3E}">
        <p14:creationId xmlns:p14="http://schemas.microsoft.com/office/powerpoint/2010/main" val="305404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3">
            <a:extLst>
              <a:ext uri="{FF2B5EF4-FFF2-40B4-BE49-F238E27FC236}">
                <a16:creationId xmlns:a16="http://schemas.microsoft.com/office/drawing/2014/main" id="{A76B8964-0AD4-27B3-6580-6E5BAEE514A2}"/>
              </a:ext>
            </a:extLst>
          </p:cNvPr>
          <p:cNvSpPr txBox="1"/>
          <p:nvPr/>
        </p:nvSpPr>
        <p:spPr>
          <a:xfrm>
            <a:off x="914400" y="4076700"/>
            <a:ext cx="16383000" cy="5509200"/>
          </a:xfrm>
          <a:prstGeom prst="rect">
            <a:avLst/>
          </a:prstGeom>
          <a:noFill/>
        </p:spPr>
        <p:txBody>
          <a:bodyPr wrap="square">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 vế câu có quan hệ </a:t>
            </a: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 thiết – hệ quả. </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13716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 vế nêu giả thiết </a:t>
            </a:r>
            <a:r>
              <a:rPr kumimoji="0" lang="vi-VN" sz="4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 con chưa đi, cụ Nghị chưa giao tiền cho, u chưa có tiền nộp sưu)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 ba vế thể hiện ba sự việc tiếp nối nhau theo trật tự thời gian, có quan hệ nguyên nhân – kết quả.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13716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cẩn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cặn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kẽ</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thuyết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cấp</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4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Không thể tách mỗi vế của câu ghép thành một câu đơn.</a:t>
            </a:r>
          </a:p>
        </p:txBody>
      </p:sp>
      <p:sp>
        <p:nvSpPr>
          <p:cNvPr id="5" name="Freeform 5">
            <a:extLst>
              <a:ext uri="{FF2B5EF4-FFF2-40B4-BE49-F238E27FC236}">
                <a16:creationId xmlns:a16="http://schemas.microsoft.com/office/drawing/2014/main" id="{C34CA30E-A6C8-2C33-0296-5FFA732E4A32}"/>
              </a:ext>
            </a:extLst>
          </p:cNvPr>
          <p:cNvSpPr/>
          <p:nvPr/>
        </p:nvSpPr>
        <p:spPr>
          <a:xfrm>
            <a:off x="914400" y="-266700"/>
            <a:ext cx="16383000" cy="3657600"/>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3"/>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angle 1"/>
          <p:cNvSpPr/>
          <p:nvPr/>
        </p:nvSpPr>
        <p:spPr>
          <a:xfrm>
            <a:off x="1219200" y="1029950"/>
            <a:ext cx="15773400" cy="1446550"/>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b. </a:t>
            </a:r>
            <a:r>
              <a:rPr lang="vi-VN" sz="4400" i="1" dirty="0">
                <a:solidFill>
                  <a:srgbClr val="000000"/>
                </a:solidFill>
                <a:latin typeface="Times New Roman" panose="02020603050405020304" pitchFamily="18" charset="0"/>
                <a:cs typeface="Times New Roman" panose="02020603050405020304" pitchFamily="18" charset="0"/>
              </a:rPr>
              <a:t>Nếu con chưa đi, cụ Nghị chưa giao tiền cho, u chưa có tiền nộp sưu thì không khéo thầy con sẽ chết ở đình, chứ không sống được.</a:t>
            </a:r>
            <a:endParaRPr lang="vi-VN" sz="4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30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76300"/>
            <a:ext cx="17297400" cy="9325630"/>
          </a:xfrm>
          <a:prstGeom prst="rect">
            <a:avLst/>
          </a:prstGeom>
        </p:spPr>
        <p:txBody>
          <a:bodyPr wrap="square">
            <a:spAutoFit/>
          </a:bodyPr>
          <a:lstStyle/>
          <a:p>
            <a:pPr algn="just"/>
            <a:r>
              <a:rPr lang="vi-VN" sz="4000" b="1" dirty="0">
                <a:solidFill>
                  <a:srgbClr val="000000"/>
                </a:solidFill>
                <a:latin typeface="Times New Roman" panose="02020603050405020304" pitchFamily="18" charset="0"/>
                <a:cs typeface="Times New Roman" panose="02020603050405020304" pitchFamily="18" charset="0"/>
              </a:rPr>
              <a:t>Hãy chuyển đổi các câu đơn trong mỗi trường hợp sau thành câu ghép và nhận xét sự khác biệt về ý nghĩa giữa các câu đơn ban đầu và câu ghép có được sau khi chuyển đổi.</a:t>
            </a:r>
          </a:p>
          <a:p>
            <a:pPr algn="just"/>
            <a:r>
              <a:rPr lang="vi-VN" sz="4000" dirty="0">
                <a:solidFill>
                  <a:srgbClr val="000000"/>
                </a:solidFill>
                <a:latin typeface="Times New Roman" panose="02020603050405020304" pitchFamily="18" charset="0"/>
                <a:cs typeface="Times New Roman" panose="02020603050405020304" pitchFamily="18" charset="0"/>
              </a:rPr>
              <a:t>a. </a:t>
            </a:r>
            <a:r>
              <a:rPr lang="vi-VN" sz="4000" i="1" dirty="0">
                <a:solidFill>
                  <a:srgbClr val="000000"/>
                </a:solidFill>
                <a:latin typeface="Times New Roman" panose="02020603050405020304" pitchFamily="18" charset="0"/>
                <a:cs typeface="Times New Roman" panose="02020603050405020304" pitchFamily="18" charset="0"/>
              </a:rPr>
              <a:t>Rõ ràng Phạm Xuân Ẩn có cuộc đời của nhân vật tiểu thuyết. Nhưng các nhà báo Việt Nam cũng như nhà báo nước ngoài mới chỉ có được “vài chớp đèn flash” nắm bắt những nét thoáng qua nào đó của cuộc đời ông theo một số sự kiện lịch sử lớn lao.</a:t>
            </a:r>
            <a:endParaRPr lang="vi-VN" sz="4000" dirty="0">
              <a:solidFill>
                <a:srgbClr val="000000"/>
              </a:solidFill>
              <a:latin typeface="Times New Roman" panose="02020603050405020304" pitchFamily="18" charset="0"/>
              <a:cs typeface="Times New Roman" panose="02020603050405020304" pitchFamily="18" charset="0"/>
            </a:endParaRPr>
          </a:p>
          <a:p>
            <a:pPr algn="r"/>
            <a:r>
              <a:rPr lang="vi-VN" sz="4000" dirty="0">
                <a:solidFill>
                  <a:srgbClr val="000000"/>
                </a:solidFill>
                <a:latin typeface="Times New Roman" panose="02020603050405020304" pitchFamily="18" charset="0"/>
                <a:cs typeface="Times New Roman" panose="02020603050405020304" pitchFamily="18" charset="0"/>
              </a:rPr>
              <a:t>(Nguyễn Thị Ngọc Hải, </a:t>
            </a:r>
            <a:r>
              <a:rPr lang="vi-VN" sz="4000" i="1" dirty="0">
                <a:solidFill>
                  <a:srgbClr val="000000"/>
                </a:solidFill>
                <a:latin typeface="Times New Roman" panose="02020603050405020304" pitchFamily="18" charset="0"/>
                <a:cs typeface="Times New Roman" panose="02020603050405020304" pitchFamily="18" charset="0"/>
              </a:rPr>
              <a:t>Phạm Xuân Ẩn - tên người như cuộc đời</a:t>
            </a:r>
            <a:r>
              <a:rPr lang="vi-VN" sz="4000" dirty="0">
                <a:solidFill>
                  <a:srgbClr val="000000"/>
                </a:solidFill>
                <a:latin typeface="Times New Roman" panose="02020603050405020304" pitchFamily="18" charset="0"/>
                <a:cs typeface="Times New Roman" panose="02020603050405020304" pitchFamily="18" charset="0"/>
              </a:rPr>
              <a:t>)</a:t>
            </a:r>
          </a:p>
          <a:p>
            <a:pPr algn="just"/>
            <a:r>
              <a:rPr lang="en-US" sz="4000" dirty="0">
                <a:solidFill>
                  <a:srgbClr val="000000"/>
                </a:solidFill>
                <a:latin typeface="Times New Roman" panose="02020603050405020304" pitchFamily="18" charset="0"/>
                <a:cs typeface="Times New Roman" panose="02020603050405020304" pitchFamily="18" charset="0"/>
              </a:rPr>
              <a:t>b</a:t>
            </a:r>
            <a:r>
              <a:rPr lang="vi-VN" sz="4000"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Thầy</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dạy</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rất</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ân</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cần</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tỉ</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mỉ</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chỉ</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bảo</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cho</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chúng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tôi</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từng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ti</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từng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tí</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cách</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tô</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màu</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đánh</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bóng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cả</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cách</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gọt</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bút</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chì</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như</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thế</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nào</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cho</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đẹp</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và</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dễ</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vẽ</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Nhưng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thú</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vị</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hơn</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cả</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là</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những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câu</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chuyện</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của</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thầy</a:t>
            </a:r>
            <a:r>
              <a:rPr lang="en-US" sz="4000" i="1" dirty="0">
                <a:solidFill>
                  <a:srgbClr val="000000"/>
                </a:solidFill>
                <a:latin typeface="Times New Roman" panose="02020603050405020304" pitchFamily="18" charset="0"/>
                <a:cs typeface="Times New Roman" panose="02020603050405020304" pitchFamily="18" charset="0"/>
              </a:rPr>
              <a:t>.</a:t>
            </a:r>
            <a:endParaRPr lang="vi-VN" sz="4000" dirty="0">
              <a:solidFill>
                <a:srgbClr val="000000"/>
              </a:solidFill>
              <a:latin typeface="Times New Roman" panose="02020603050405020304" pitchFamily="18" charset="0"/>
              <a:cs typeface="Times New Roman" panose="02020603050405020304" pitchFamily="18" charset="0"/>
            </a:endParaRPr>
          </a:p>
          <a:p>
            <a:pPr algn="r"/>
            <a:r>
              <a:rPr lang="vi-VN" sz="4000" dirty="0">
                <a:solidFill>
                  <a:srgbClr val="000000"/>
                </a:solidFill>
                <a:latin typeface="Times New Roman" panose="02020603050405020304" pitchFamily="18" charset="0"/>
                <a:cs typeface="Times New Roman" panose="02020603050405020304" pitchFamily="18" charset="0"/>
              </a:rPr>
              <a:t>(</a:t>
            </a:r>
            <a:r>
              <a:rPr lang="en-US" sz="4000" dirty="0" err="1">
                <a:solidFill>
                  <a:srgbClr val="000000"/>
                </a:solidFill>
                <a:latin typeface="Times New Roman" panose="02020603050405020304" pitchFamily="18" charset="0"/>
                <a:cs typeface="Times New Roman" panose="02020603050405020304" pitchFamily="18" charset="0"/>
              </a:rPr>
              <a:t>Xuân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Quỳnh</a:t>
            </a:r>
            <a:r>
              <a:rPr lang="en-US" sz="4000"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Thầy</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giáo</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dạy</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vẽ</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của</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tôi</a:t>
            </a:r>
            <a:r>
              <a:rPr lang="vi-VN" sz="4000" dirty="0">
                <a:solidFill>
                  <a:srgbClr val="000000"/>
                </a:solidFill>
                <a:latin typeface="Times New Roman" panose="02020603050405020304" pitchFamily="18" charset="0"/>
                <a:cs typeface="Times New Roman" panose="02020603050405020304" pitchFamily="18" charset="0"/>
              </a:rPr>
              <a:t>)</a:t>
            </a:r>
            <a:endParaRPr lang="en-US" sz="4000" dirty="0">
              <a:solidFill>
                <a:srgbClr val="000000"/>
              </a:solidFill>
              <a:latin typeface="Times New Roman" panose="02020603050405020304" pitchFamily="18" charset="0"/>
              <a:cs typeface="Times New Roman" panose="02020603050405020304" pitchFamily="18" charset="0"/>
            </a:endParaRPr>
          </a:p>
          <a:p>
            <a:pPr algn="just"/>
            <a:r>
              <a:rPr lang="en-US" sz="4000" b="0" i="1" dirty="0">
                <a:solidFill>
                  <a:srgbClr val="000000"/>
                </a:solidFill>
                <a:effectLst/>
                <a:latin typeface="Times New Roman" panose="02020603050405020304" pitchFamily="18" charset="0"/>
                <a:cs typeface="Times New Roman" panose="02020603050405020304" pitchFamily="18" charset="0"/>
              </a:rPr>
              <a:t>c. </a:t>
            </a:r>
            <a:r>
              <a:rPr lang="en-US" sz="4000" b="0" i="1" dirty="0" err="1">
                <a:solidFill>
                  <a:srgbClr val="000000"/>
                </a:solidFill>
                <a:effectLst/>
                <a:latin typeface="Times New Roman" panose="02020603050405020304" pitchFamily="18" charset="0"/>
                <a:cs typeface="Times New Roman" panose="02020603050405020304" pitchFamily="18" charset="0"/>
              </a:rPr>
              <a:t>Chắc</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cô</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giáo</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rất</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vui</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trước</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món</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quà</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của</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em</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giữa</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bao</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món</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quà</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của</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các</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bạn</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Và</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em</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sẽ</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không</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để</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tên</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mình</a:t>
            </a:r>
            <a:r>
              <a:rPr lang="en-US" sz="4000" b="0" i="1" dirty="0">
                <a:solidFill>
                  <a:srgbClr val="000000"/>
                </a:solidFill>
                <a:effectLst/>
                <a:latin typeface="Times New Roman" panose="02020603050405020304" pitchFamily="18" charset="0"/>
                <a:cs typeface="Times New Roman" panose="02020603050405020304" pitchFamily="18" charset="0"/>
              </a:rPr>
              <a:t> – </a:t>
            </a:r>
            <a:r>
              <a:rPr lang="en-US" sz="4000" b="0" i="1" dirty="0" err="1">
                <a:solidFill>
                  <a:srgbClr val="000000"/>
                </a:solidFill>
                <a:effectLst/>
                <a:latin typeface="Times New Roman" panose="02020603050405020304" pitchFamily="18" charset="0"/>
                <a:cs typeface="Times New Roman" panose="02020603050405020304" pitchFamily="18" charset="0"/>
              </a:rPr>
              <a:t>tên</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người</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mang</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cánh</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buồm</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tặn</a:t>
            </a:r>
            <a:r>
              <a:rPr lang="en-US" sz="4000" i="1" dirty="0" err="1">
                <a:solidFill>
                  <a:srgbClr val="000000"/>
                </a:solidFill>
                <a:latin typeface="Times New Roman" panose="02020603050405020304" pitchFamily="18" charset="0"/>
                <a:cs typeface="Times New Roman" panose="02020603050405020304" pitchFamily="18" charset="0"/>
              </a:rPr>
              <a:t>g</a:t>
            </a:r>
            <a:r>
              <a:rPr lang="en-US" sz="4000" i="1" dirty="0">
                <a:solidFill>
                  <a:srgbClr val="000000"/>
                </a:solidFill>
                <a:latin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cs typeface="Times New Roman" panose="02020603050405020304" pitchFamily="18" charset="0"/>
              </a:rPr>
              <a:t>cô</a:t>
            </a:r>
            <a:r>
              <a:rPr lang="en-US" sz="4000" i="1" dirty="0">
                <a:solidFill>
                  <a:srgbClr val="000000"/>
                </a:solidFill>
                <a:latin typeface="Times New Roman" panose="02020603050405020304" pitchFamily="18" charset="0"/>
                <a:cs typeface="Times New Roman" panose="02020603050405020304" pitchFamily="18" charset="0"/>
              </a:rPr>
              <a:t>.</a:t>
            </a:r>
          </a:p>
          <a:p>
            <a:pPr algn="r"/>
            <a:r>
              <a:rPr lang="en-US" sz="4000" b="0" i="0" dirty="0">
                <a:solidFill>
                  <a:srgbClr val="000000"/>
                </a:solidFill>
                <a:effectLst/>
                <a:latin typeface="Times New Roman" panose="02020603050405020304" pitchFamily="18" charset="0"/>
                <a:cs typeface="Times New Roman" panose="02020603050405020304" pitchFamily="18" charset="0"/>
              </a:rPr>
              <a:t>(</a:t>
            </a:r>
            <a:r>
              <a:rPr lang="en-US" sz="4000" b="0" i="0" dirty="0" err="1">
                <a:solidFill>
                  <a:srgbClr val="000000"/>
                </a:solidFill>
                <a:effectLst/>
                <a:latin typeface="Times New Roman" panose="02020603050405020304" pitchFamily="18" charset="0"/>
                <a:cs typeface="Times New Roman" panose="02020603050405020304" pitchFamily="18" charset="0"/>
              </a:rPr>
              <a:t>Lâm</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Thị</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Mỹ</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err="1">
                <a:solidFill>
                  <a:srgbClr val="000000"/>
                </a:solidFill>
                <a:effectLst/>
                <a:latin typeface="Times New Roman" panose="02020603050405020304" pitchFamily="18" charset="0"/>
                <a:cs typeface="Times New Roman" panose="02020603050405020304" pitchFamily="18" charset="0"/>
              </a:rPr>
              <a:t>Dạ</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Cánh</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buồm</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ngũ</a:t>
            </a:r>
            <a:r>
              <a:rPr lang="en-US" sz="4000" b="0" i="1" dirty="0">
                <a:solidFill>
                  <a:srgbClr val="000000"/>
                </a:solidFill>
                <a:effectLst/>
                <a:latin typeface="Times New Roman" panose="02020603050405020304" pitchFamily="18" charset="0"/>
                <a:cs typeface="Times New Roman" panose="02020603050405020304" pitchFamily="18" charset="0"/>
              </a:rPr>
              <a:t> </a:t>
            </a:r>
            <a:r>
              <a:rPr lang="en-US" sz="4000" b="0" i="1" dirty="0" err="1">
                <a:solidFill>
                  <a:srgbClr val="000000"/>
                </a:solidFill>
                <a:effectLst/>
                <a:latin typeface="Times New Roman" panose="02020603050405020304" pitchFamily="18" charset="0"/>
                <a:cs typeface="Times New Roman" panose="02020603050405020304" pitchFamily="18" charset="0"/>
              </a:rPr>
              <a:t>sắc</a:t>
            </a:r>
            <a:r>
              <a:rPr lang="en-US" sz="4000" b="0" i="1" dirty="0">
                <a:solidFill>
                  <a:srgbClr val="000000"/>
                </a:solidFill>
                <a:effectLst/>
                <a:latin typeface="Times New Roman" panose="02020603050405020304" pitchFamily="18" charset="0"/>
                <a:cs typeface="Times New Roman" panose="02020603050405020304" pitchFamily="18" charset="0"/>
              </a:rPr>
              <a:t>)</a:t>
            </a:r>
            <a:endParaRPr lang="vi-VN" sz="4000" b="0" i="0" dirty="0">
              <a:solidFill>
                <a:srgbClr val="000000"/>
              </a:solidFill>
              <a:effectLst/>
              <a:latin typeface="Times New Roman" panose="02020603050405020304" pitchFamily="18" charset="0"/>
              <a:cs typeface="Times New Roman" panose="02020603050405020304" pitchFamily="18" charset="0"/>
            </a:endParaRPr>
          </a:p>
        </p:txBody>
      </p:sp>
      <p:sp>
        <p:nvSpPr>
          <p:cNvPr id="5" name="Hộp Văn bản 6">
            <a:extLst>
              <a:ext uri="{FF2B5EF4-FFF2-40B4-BE49-F238E27FC236}">
                <a16:creationId xmlns:a16="http://schemas.microsoft.com/office/drawing/2014/main" id="{17590392-C7FF-ECCC-83A5-A8E480326A85}"/>
              </a:ext>
            </a:extLst>
          </p:cNvPr>
          <p:cNvSpPr txBox="1"/>
          <p:nvPr/>
        </p:nvSpPr>
        <p:spPr>
          <a:xfrm>
            <a:off x="2019300" y="106859"/>
            <a:ext cx="13944600" cy="769441"/>
          </a:xfrm>
          <a:prstGeom prst="rect">
            <a:avLst/>
          </a:prstGeom>
          <a:noFill/>
        </p:spPr>
        <p:txBody>
          <a:bodyPr wrap="square">
            <a:spAutoFit/>
          </a:bodyPr>
          <a:lstStyle/>
          <a:p>
            <a:pPr algn="ctr" defTabSz="1371600"/>
            <a:r>
              <a:rPr lang="en-US" sz="4400" b="1" dirty="0" err="1">
                <a:solidFill>
                  <a:prstClr val="black"/>
                </a:solidFill>
                <a:latin typeface="Times New Roman" panose="02020603050405020304" pitchFamily="18" charset="0"/>
                <a:ea typeface="Arial" panose="020B0604020202020204" pitchFamily="34" charset="0"/>
                <a:sym typeface="Wingdings" panose="05000000000000000000" pitchFamily="2" charset="2"/>
              </a:rPr>
              <a:t>Bài</a:t>
            </a:r>
            <a:r>
              <a:rPr lang="en-US" sz="4400" b="1" dirty="0">
                <a:solidFill>
                  <a:prstClr val="black"/>
                </a:solidFill>
                <a:latin typeface="Times New Roman" panose="02020603050405020304" pitchFamily="18" charset="0"/>
                <a:ea typeface="Arial" panose="020B0604020202020204" pitchFamily="34" charset="0"/>
                <a:sym typeface="Wingdings" panose="05000000000000000000" pitchFamily="2" charset="2"/>
              </a:rPr>
              <a:t> 2</a:t>
            </a:r>
            <a:endParaRPr lang="vi-VN" sz="44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2681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01353456"/>
              </p:ext>
            </p:extLst>
          </p:nvPr>
        </p:nvGraphicFramePr>
        <p:xfrm>
          <a:off x="571500" y="358140"/>
          <a:ext cx="17145000" cy="9570720"/>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2539524407"/>
                    </a:ext>
                  </a:extLst>
                </a:gridCol>
                <a:gridCol w="5715000">
                  <a:extLst>
                    <a:ext uri="{9D8B030D-6E8A-4147-A177-3AD203B41FA5}">
                      <a16:colId xmlns:a16="http://schemas.microsoft.com/office/drawing/2014/main" val="1057058985"/>
                    </a:ext>
                  </a:extLst>
                </a:gridCol>
                <a:gridCol w="5715000">
                  <a:extLst>
                    <a:ext uri="{9D8B030D-6E8A-4147-A177-3AD203B41FA5}">
                      <a16:colId xmlns:a16="http://schemas.microsoft.com/office/drawing/2014/main" val="3802661687"/>
                    </a:ext>
                  </a:extLst>
                </a:gridCol>
              </a:tblGrid>
              <a:tr h="370840">
                <a:tc>
                  <a:txBody>
                    <a:bodyPr/>
                    <a:lstStyle/>
                    <a:p>
                      <a:pPr algn="ctr"/>
                      <a:r>
                        <a:rPr lang="en-US" sz="4400" b="1" dirty="0" err="1">
                          <a:latin typeface="Times New Roman" panose="02020603050405020304" pitchFamily="18" charset="0"/>
                          <a:cs typeface="Times New Roman" panose="02020603050405020304" pitchFamily="18" charset="0"/>
                        </a:rPr>
                        <a:t>Ví</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chuyển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đổi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Sự</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khác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biệt</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của</a:t>
                      </a:r>
                      <a:r>
                        <a:rPr lang="en-US" sz="4400" b="1" baseline="0" dirty="0">
                          <a:latin typeface="Times New Roman" panose="02020603050405020304" pitchFamily="18" charset="0"/>
                          <a:cs typeface="Times New Roman" panose="02020603050405020304" pitchFamily="18" charset="0"/>
                        </a:rPr>
                        <a:t> 2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3236186464"/>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dirty="0">
                          <a:solidFill>
                            <a:srgbClr val="000000"/>
                          </a:solidFill>
                          <a:latin typeface="Times New Roman" panose="02020603050405020304" pitchFamily="18" charset="0"/>
                          <a:cs typeface="Times New Roman" panose="02020603050405020304" pitchFamily="18" charset="0"/>
                        </a:rPr>
                        <a:t>a. </a:t>
                      </a:r>
                      <a:r>
                        <a:rPr lang="vi-VN" sz="4400" i="1" dirty="0">
                          <a:solidFill>
                            <a:srgbClr val="000000"/>
                          </a:solidFill>
                          <a:latin typeface="Times New Roman" panose="02020603050405020304" pitchFamily="18" charset="0"/>
                          <a:cs typeface="Times New Roman" panose="02020603050405020304" pitchFamily="18" charset="0"/>
                        </a:rPr>
                        <a:t>Rõ ràng Phạm Xuân Ẩn có cuộc đời của nhân vật tiểu thuyết. Nhưng các nhà báo Việt Nam cũng như nhà báo nước ngoài mới chỉ có được “vài chớp đèn flash” nắm bắt những nét thoáng qua nào đó của cuộc đời ông theo một số sự kiện lịch sử lớn lao.</a:t>
                      </a:r>
                      <a:endParaRPr lang="vi-VN" sz="4400" dirty="0">
                        <a:solidFill>
                          <a:srgbClr val="000000"/>
                        </a:solidFill>
                        <a:latin typeface="Times New Roman" panose="02020603050405020304" pitchFamily="18" charset="0"/>
                        <a:cs typeface="Times New Roman" panose="02020603050405020304" pitchFamily="18" charset="0"/>
                      </a:endParaRPr>
                    </a:p>
                  </a:txBody>
                  <a:tcPr/>
                </a:tc>
                <a:tc>
                  <a:txBody>
                    <a:bodyPr/>
                    <a:lstStyle/>
                    <a:p>
                      <a:pPr algn="just"/>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Rõ ràng Phạm Xuân Ẩn có cuộc đời</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của</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nhân</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vật</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tiểu</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thuyết</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b="1"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nhưng</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các</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nhà</a:t>
                      </a:r>
                      <a:r>
                        <a:rPr lang="vi-VN" sz="4400" i="1" spc="3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báo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Việt</a:t>
                      </a:r>
                      <a:r>
                        <a:rPr lang="vi-VN" sz="4400" i="1"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Nam</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cũng</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như</a:t>
                      </a:r>
                      <a:r>
                        <a:rPr lang="vi-VN" sz="4400" i="1"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nhà</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báo</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nước</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ngoài</a:t>
                      </a:r>
                      <a:r>
                        <a:rPr lang="vi-VN" sz="4400" i="1"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mới</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chỉ</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có</a:t>
                      </a:r>
                      <a:r>
                        <a:rPr lang="vi-VN" sz="4400" i="1"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được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“vài</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chớp</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đèn</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flash”</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nắm</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bắt</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những</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nét</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thoảng</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qua</a:t>
                      </a:r>
                      <a:r>
                        <a:rPr lang="vi-VN" sz="4400" i="1"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nào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đó</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của</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cuộc</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đời</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ông</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theo</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một</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số</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sự</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kiện</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lịch</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sử</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lớn</a:t>
                      </a:r>
                      <a:r>
                        <a:rPr lang="vi-VN" sz="4400" i="1" spc="-127"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lao</a:t>
                      </a:r>
                      <a:endParaRPr lang="en-US" sz="44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So với việc diễn đạt bằng một câu ghép, diễn đạt bằng các câu đơn có tác dụng nhấn mạnh hơn thông ti</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a:t>
                      </a:r>
                      <a:r>
                        <a:rPr lang="en-US" sz="4400" baseline="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baseline="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hơn</a:t>
                      </a:r>
                      <a:r>
                        <a:rPr lang="en-US" sz="4400" baseline="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vi-VN" sz="44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1565134"/>
                  </a:ext>
                </a:extLst>
              </a:tr>
            </a:tbl>
          </a:graphicData>
        </a:graphic>
      </p:graphicFrame>
    </p:spTree>
    <p:extLst>
      <p:ext uri="{BB962C8B-B14F-4D97-AF65-F5344CB8AC3E}">
        <p14:creationId xmlns:p14="http://schemas.microsoft.com/office/powerpoint/2010/main" val="1093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61549893"/>
              </p:ext>
            </p:extLst>
          </p:nvPr>
        </p:nvGraphicFramePr>
        <p:xfrm>
          <a:off x="304800" y="342900"/>
          <a:ext cx="17526000" cy="9601200"/>
        </p:xfrm>
        <a:graphic>
          <a:graphicData uri="http://schemas.openxmlformats.org/drawingml/2006/table">
            <a:tbl>
              <a:tblPr firstRow="1" bandRow="1">
                <a:tableStyleId>{5940675A-B579-460E-94D1-54222C63F5DA}</a:tableStyleId>
              </a:tblPr>
              <a:tblGrid>
                <a:gridCol w="5842000">
                  <a:extLst>
                    <a:ext uri="{9D8B030D-6E8A-4147-A177-3AD203B41FA5}">
                      <a16:colId xmlns:a16="http://schemas.microsoft.com/office/drawing/2014/main" val="2539524407"/>
                    </a:ext>
                  </a:extLst>
                </a:gridCol>
                <a:gridCol w="5842000">
                  <a:extLst>
                    <a:ext uri="{9D8B030D-6E8A-4147-A177-3AD203B41FA5}">
                      <a16:colId xmlns:a16="http://schemas.microsoft.com/office/drawing/2014/main" val="1057058985"/>
                    </a:ext>
                  </a:extLst>
                </a:gridCol>
                <a:gridCol w="5842000">
                  <a:extLst>
                    <a:ext uri="{9D8B030D-6E8A-4147-A177-3AD203B41FA5}">
                      <a16:colId xmlns:a16="http://schemas.microsoft.com/office/drawing/2014/main" val="3802661687"/>
                    </a:ext>
                  </a:extLst>
                </a:gridCol>
              </a:tblGrid>
              <a:tr h="1819582">
                <a:tc>
                  <a:txBody>
                    <a:bodyPr/>
                    <a:lstStyle/>
                    <a:p>
                      <a:pPr algn="ctr"/>
                      <a:r>
                        <a:rPr lang="en-US" sz="4400" b="1" dirty="0" err="1">
                          <a:latin typeface="Times New Roman" panose="02020603050405020304" pitchFamily="18" charset="0"/>
                          <a:cs typeface="Times New Roman" panose="02020603050405020304" pitchFamily="18" charset="0"/>
                        </a:rPr>
                        <a:t>Ví</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chuyển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đổi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Sự</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khác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biệt</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của</a:t>
                      </a:r>
                      <a:r>
                        <a:rPr lang="en-US" sz="4400" b="1" baseline="0" dirty="0">
                          <a:latin typeface="Times New Roman" panose="02020603050405020304" pitchFamily="18" charset="0"/>
                          <a:cs typeface="Times New Roman" panose="02020603050405020304" pitchFamily="18" charset="0"/>
                        </a:rPr>
                        <a:t> 2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3236186464"/>
                  </a:ext>
                </a:extLst>
              </a:tr>
              <a:tr h="7781618">
                <a:tc>
                  <a:txBody>
                    <a:bodyPr/>
                    <a:lstStyle/>
                    <a:p>
                      <a:pPr algn="just"/>
                      <a:r>
                        <a:rPr lang="en-US" sz="4400" dirty="0">
                          <a:solidFill>
                            <a:srgbClr val="000000"/>
                          </a:solidFill>
                          <a:latin typeface="Times New Roman" panose="02020603050405020304" pitchFamily="18" charset="0"/>
                          <a:cs typeface="Times New Roman" panose="02020603050405020304" pitchFamily="18" charset="0"/>
                        </a:rPr>
                        <a:t>b</a:t>
                      </a:r>
                      <a:r>
                        <a:rPr lang="vi-VN" sz="4400"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Thầy</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dạy</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rất</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ân</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cần</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tỉ</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mỉ</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chỉ</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bảo</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cho</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chúng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tôi</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từng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ti</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từng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tí</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cách</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tô</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màu</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đánh</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bóng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cả</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cách</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gọt</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bút</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chì</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như</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thế</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nào</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cho</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đẹp</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và</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dễ</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vẽ</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Nhưng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thú</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vị</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hơn</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cả</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là</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những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câu</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chuyện</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của</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thầy</a:t>
                      </a:r>
                      <a:r>
                        <a:rPr lang="en-US" sz="4400" i="1" dirty="0">
                          <a:solidFill>
                            <a:srgbClr val="000000"/>
                          </a:solidFill>
                          <a:latin typeface="Times New Roman" panose="02020603050405020304" pitchFamily="18" charset="0"/>
                          <a:cs typeface="Times New Roman" panose="02020603050405020304" pitchFamily="18" charset="0"/>
                        </a:rPr>
                        <a:t>.</a:t>
                      </a:r>
                      <a:endParaRPr lang="vi-VN" sz="4400" dirty="0">
                        <a:solidFill>
                          <a:srgbClr val="000000"/>
                        </a:solidFill>
                        <a:latin typeface="Times New Roman" panose="02020603050405020304" pitchFamily="18" charset="0"/>
                        <a:cs typeface="Times New Roman" panose="02020603050405020304" pitchFamily="18" charset="0"/>
                      </a:endParaRPr>
                    </a:p>
                  </a:txBody>
                  <a:tcPr/>
                </a:tc>
                <a:tc>
                  <a:txBody>
                    <a:bodyPr/>
                    <a:lstStyle/>
                    <a:p>
                      <a:pPr marR="63818" algn="just" defTabSz="1371600">
                        <a:tabLst>
                          <a:tab pos="293370" algn="l"/>
                        </a:tabLst>
                      </a:pP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Thầy</a:t>
                      </a:r>
                      <a:r>
                        <a:rPr lang="vi-VN" sz="4400" i="1" spc="-9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dạy</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rất</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ân</a:t>
                      </a:r>
                      <a:r>
                        <a:rPr lang="vi-VN" sz="4400" i="1" spc="-9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cần,</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tỉ</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mỉ,</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chỉ</a:t>
                      </a:r>
                      <a:r>
                        <a:rPr lang="vi-VN" sz="4400" i="1" spc="-9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bảo</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cho chúng</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tôi</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từng</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li</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từng</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tí:</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cách</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tô</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màu,</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đánh</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bóng,</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cả</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cách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gọt</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bút</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chì</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thế</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nào</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cho</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đẹp</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và</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dễ</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vẽ</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b="1"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nhưng</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thú</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vị</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hơn</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cả</a:t>
                      </a:r>
                      <a:r>
                        <a:rPr lang="vi-VN" sz="4400" i="1"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là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những</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chuyện</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của</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thầy.</a:t>
                      </a:r>
                      <a:endParaRPr lang="vi-VN" sz="4400" dirty="0">
                        <a:solidFill>
                          <a:prstClr val="black"/>
                        </a:solidFill>
                        <a:latin typeface="VNI-Times"/>
                        <a:ea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So với việc diễn đạt bằng một câu ghép, diễn đạt bằng các câu đơn có tác dụng nhấn mạnh hơn thông ti</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a:t>
                      </a:r>
                      <a:r>
                        <a:rPr lang="en-US" sz="4400" baseline="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baseline="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hơn</a:t>
                      </a:r>
                      <a:r>
                        <a:rPr lang="en-US" sz="4400" baseline="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vi-VN" sz="44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1565134"/>
                  </a:ext>
                </a:extLst>
              </a:tr>
            </a:tbl>
          </a:graphicData>
        </a:graphic>
      </p:graphicFrame>
    </p:spTree>
    <p:extLst>
      <p:ext uri="{BB962C8B-B14F-4D97-AF65-F5344CB8AC3E}">
        <p14:creationId xmlns:p14="http://schemas.microsoft.com/office/powerpoint/2010/main" val="252608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58760943"/>
              </p:ext>
            </p:extLst>
          </p:nvPr>
        </p:nvGraphicFramePr>
        <p:xfrm>
          <a:off x="457200" y="342900"/>
          <a:ext cx="17221200" cy="9753600"/>
        </p:xfrm>
        <a:graphic>
          <a:graphicData uri="http://schemas.openxmlformats.org/drawingml/2006/table">
            <a:tbl>
              <a:tblPr firstRow="1" bandRow="1">
                <a:tableStyleId>{5940675A-B579-460E-94D1-54222C63F5DA}</a:tableStyleId>
              </a:tblPr>
              <a:tblGrid>
                <a:gridCol w="5740400">
                  <a:extLst>
                    <a:ext uri="{9D8B030D-6E8A-4147-A177-3AD203B41FA5}">
                      <a16:colId xmlns:a16="http://schemas.microsoft.com/office/drawing/2014/main" val="2539524407"/>
                    </a:ext>
                  </a:extLst>
                </a:gridCol>
                <a:gridCol w="5740400">
                  <a:extLst>
                    <a:ext uri="{9D8B030D-6E8A-4147-A177-3AD203B41FA5}">
                      <a16:colId xmlns:a16="http://schemas.microsoft.com/office/drawing/2014/main" val="1057058985"/>
                    </a:ext>
                  </a:extLst>
                </a:gridCol>
                <a:gridCol w="5740400">
                  <a:extLst>
                    <a:ext uri="{9D8B030D-6E8A-4147-A177-3AD203B41FA5}">
                      <a16:colId xmlns:a16="http://schemas.microsoft.com/office/drawing/2014/main" val="3802661687"/>
                    </a:ext>
                  </a:extLst>
                </a:gridCol>
              </a:tblGrid>
              <a:tr h="2247153">
                <a:tc>
                  <a:txBody>
                    <a:bodyPr/>
                    <a:lstStyle/>
                    <a:p>
                      <a:pPr algn="ctr"/>
                      <a:r>
                        <a:rPr lang="en-US" sz="4400" b="1" dirty="0" err="1">
                          <a:latin typeface="Times New Roman" panose="02020603050405020304" pitchFamily="18" charset="0"/>
                          <a:cs typeface="Times New Roman" panose="02020603050405020304" pitchFamily="18" charset="0"/>
                        </a:rPr>
                        <a:t>Ví</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chuyển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đổi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Sự</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khác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biệt</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của</a:t>
                      </a:r>
                      <a:r>
                        <a:rPr lang="en-US" sz="4400" b="1" baseline="0" dirty="0">
                          <a:latin typeface="Times New Roman" panose="02020603050405020304" pitchFamily="18" charset="0"/>
                          <a:cs typeface="Times New Roman" panose="02020603050405020304" pitchFamily="18" charset="0"/>
                        </a:rPr>
                        <a:t> 2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3236186464"/>
                  </a:ext>
                </a:extLst>
              </a:tr>
              <a:tr h="7506447">
                <a:tc>
                  <a:txBody>
                    <a:bodyPr/>
                    <a:lstStyle/>
                    <a:p>
                      <a:pPr algn="just"/>
                      <a:r>
                        <a:rPr lang="en-US" sz="4400" b="0" i="1" dirty="0">
                          <a:solidFill>
                            <a:srgbClr val="000000"/>
                          </a:solidFill>
                          <a:effectLst/>
                          <a:latin typeface="Times New Roman" panose="02020603050405020304" pitchFamily="18" charset="0"/>
                          <a:cs typeface="Times New Roman" panose="02020603050405020304" pitchFamily="18" charset="0"/>
                        </a:rPr>
                        <a:t>c. </a:t>
                      </a:r>
                      <a:r>
                        <a:rPr lang="en-US" sz="4400" b="0" i="1" dirty="0" err="1">
                          <a:solidFill>
                            <a:srgbClr val="000000"/>
                          </a:solidFill>
                          <a:effectLst/>
                          <a:latin typeface="Times New Roman" panose="02020603050405020304" pitchFamily="18" charset="0"/>
                          <a:cs typeface="Times New Roman" panose="02020603050405020304" pitchFamily="18" charset="0"/>
                        </a:rPr>
                        <a:t>Chắc</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cô</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giáo</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rất</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vui</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trước</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món</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quà</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của</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em</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giữa</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bao</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món</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quà</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của</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các</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bạn</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Và</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em</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sẽ</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không</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để</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tên</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mình</a:t>
                      </a:r>
                      <a:r>
                        <a:rPr lang="en-US" sz="4400" b="0" i="1" dirty="0">
                          <a:solidFill>
                            <a:srgbClr val="000000"/>
                          </a:solidFill>
                          <a:effectLst/>
                          <a:latin typeface="Times New Roman" panose="02020603050405020304" pitchFamily="18" charset="0"/>
                          <a:cs typeface="Times New Roman" panose="02020603050405020304" pitchFamily="18" charset="0"/>
                        </a:rPr>
                        <a:t> – </a:t>
                      </a:r>
                      <a:r>
                        <a:rPr lang="en-US" sz="4400" b="0" i="1" dirty="0" err="1">
                          <a:solidFill>
                            <a:srgbClr val="000000"/>
                          </a:solidFill>
                          <a:effectLst/>
                          <a:latin typeface="Times New Roman" panose="02020603050405020304" pitchFamily="18" charset="0"/>
                          <a:cs typeface="Times New Roman" panose="02020603050405020304" pitchFamily="18" charset="0"/>
                        </a:rPr>
                        <a:t>tên</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người</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mang</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cánh</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buồm</a:t>
                      </a:r>
                      <a:r>
                        <a:rPr lang="en-US" sz="4400" b="0" i="1" dirty="0">
                          <a:solidFill>
                            <a:srgbClr val="000000"/>
                          </a:solidFill>
                          <a:effectLst/>
                          <a:latin typeface="Times New Roman" panose="02020603050405020304" pitchFamily="18" charset="0"/>
                          <a:cs typeface="Times New Roman" panose="02020603050405020304" pitchFamily="18" charset="0"/>
                        </a:rPr>
                        <a:t> </a:t>
                      </a:r>
                      <a:r>
                        <a:rPr lang="en-US" sz="4400" b="0" i="1" dirty="0" err="1">
                          <a:solidFill>
                            <a:srgbClr val="000000"/>
                          </a:solidFill>
                          <a:effectLst/>
                          <a:latin typeface="Times New Roman" panose="02020603050405020304" pitchFamily="18" charset="0"/>
                          <a:cs typeface="Times New Roman" panose="02020603050405020304" pitchFamily="18" charset="0"/>
                        </a:rPr>
                        <a:t>tặn</a:t>
                      </a:r>
                      <a:r>
                        <a:rPr lang="en-US" sz="4400" i="1" dirty="0" err="1">
                          <a:solidFill>
                            <a:srgbClr val="000000"/>
                          </a:solidFill>
                          <a:latin typeface="Times New Roman" panose="02020603050405020304" pitchFamily="18" charset="0"/>
                          <a:cs typeface="Times New Roman" panose="02020603050405020304" pitchFamily="18" charset="0"/>
                        </a:rPr>
                        <a:t>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cô</a:t>
                      </a:r>
                      <a:r>
                        <a:rPr lang="en-US" sz="4400" i="1" dirty="0">
                          <a:solidFill>
                            <a:srgbClr val="000000"/>
                          </a:solidFill>
                          <a:latin typeface="Times New Roman" panose="02020603050405020304" pitchFamily="18" charset="0"/>
                          <a:cs typeface="Times New Roman" panose="02020603050405020304" pitchFamily="18" charset="0"/>
                        </a:rPr>
                        <a:t>.</a:t>
                      </a:r>
                    </a:p>
                  </a:txBody>
                  <a:tcPr/>
                </a:tc>
                <a:tc>
                  <a:txBody>
                    <a:bodyPr/>
                    <a:lstStyle/>
                    <a:p>
                      <a:pPr algn="just" defTabSz="1371600"/>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Chắc</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cô</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giáo</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rất</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vui</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trước</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món</a:t>
                      </a:r>
                      <a:r>
                        <a:rPr lang="vi-VN" sz="4400" i="1"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quà</a:t>
                      </a:r>
                      <a:r>
                        <a:rPr lang="vi-VN" sz="4400" i="1" spc="-7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4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của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em, giữa</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bao</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món quà</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của</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các</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bạn </a:t>
                      </a:r>
                      <a:r>
                        <a:rPr lang="vi-VN" sz="4400" b="1"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và</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em</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sẽ không</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để</a:t>
                      </a:r>
                      <a:r>
                        <a:rPr lang="vi-VN" sz="4400" i="1" spc="-5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spc="-6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tên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mình</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tên</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người</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mang</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cánh</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buồm</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tặng</a:t>
                      </a:r>
                      <a:r>
                        <a:rPr lang="vi-VN" sz="4400" i="1" spc="-8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cô.</a:t>
                      </a:r>
                      <a:endParaRPr lang="vi-VN" sz="4400" dirty="0">
                        <a:solidFill>
                          <a:prstClr val="black"/>
                        </a:solidFill>
                        <a:latin typeface="VNI-Times"/>
                        <a:ea typeface="Times New Roman" panose="02020603050405020304" pitchFamily="18" charset="0"/>
                        <a:cs typeface="Times New Roman" panose="02020603050405020304" pitchFamily="18" charset="0"/>
                      </a:endParaRPr>
                    </a:p>
                  </a:txBody>
                  <a:tcPr/>
                </a:tc>
                <a:tc>
                  <a:txBody>
                    <a:bodyPr/>
                    <a:lstStyle/>
                    <a:p>
                      <a:pPr algn="just" defTabSz="1371600"/>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So với việc diễn đạt bằng một câu ghép, diễn đạt bằng các câu đơn có tác dụng nhấn mạnh hơn thông tin: </a:t>
                      </a:r>
                      <a:r>
                        <a:rPr lang="vi-VN" sz="44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 sẽ không để tên mình trên món quà tặng cô.</a:t>
                      </a:r>
                      <a:endParaRPr lang="vi-VN" sz="44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1565134"/>
                  </a:ext>
                </a:extLst>
              </a:tr>
            </a:tbl>
          </a:graphicData>
        </a:graphic>
      </p:graphicFrame>
    </p:spTree>
    <p:extLst>
      <p:ext uri="{BB962C8B-B14F-4D97-AF65-F5344CB8AC3E}">
        <p14:creationId xmlns:p14="http://schemas.microsoft.com/office/powerpoint/2010/main" val="48455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9709" y="342900"/>
            <a:ext cx="16764000" cy="2031325"/>
          </a:xfrm>
          <a:prstGeom prst="rect">
            <a:avLst/>
          </a:prstGeom>
        </p:spPr>
        <p:txBody>
          <a:bodyPr wrap="square">
            <a:spAutoFit/>
          </a:bodyPr>
          <a:lstStyle/>
          <a:p>
            <a:pPr algn="ctr"/>
            <a:r>
              <a:rPr lang="en-US" sz="5400" b="1" dirty="0">
                <a:solidFill>
                  <a:srgbClr val="FF0000"/>
                </a:solidFill>
                <a:latin typeface="#9Slide03 IcielNovecento sans E" panose="00000900000000000000" pitchFamily="2" charset="0"/>
                <a:cs typeface="Times New Roman" panose="02020603050405020304" pitchFamily="18" charset="0"/>
              </a:rPr>
              <a:t>THINK- PAIR- SHARE</a:t>
            </a:r>
            <a:endParaRPr lang="en-US" sz="4000" b="1" dirty="0">
              <a:solidFill>
                <a:srgbClr val="FF0000"/>
              </a:solidFill>
              <a:latin typeface="#9Slide03 IcielNovecento sans E" panose="00000900000000000000" pitchFamily="2" charset="0"/>
              <a:cs typeface="Times New Roman" panose="02020603050405020304" pitchFamily="18" charset="0"/>
            </a:endParaRPr>
          </a:p>
          <a:p>
            <a:pPr algn="just"/>
            <a:r>
              <a:rPr lang="vi-VN" sz="3600" b="1" dirty="0">
                <a:solidFill>
                  <a:srgbClr val="000000"/>
                </a:solidFill>
                <a:latin typeface="Times New Roman" panose="02020603050405020304" pitchFamily="18" charset="0"/>
                <a:cs typeface="Times New Roman" panose="02020603050405020304" pitchFamily="18" charset="0"/>
              </a:rPr>
              <a:t>Các </a:t>
            </a:r>
            <a:r>
              <a:rPr lang="en-US" sz="3600" b="1" dirty="0" err="1">
                <a:solidFill>
                  <a:srgbClr val="000000"/>
                </a:solidFill>
                <a:latin typeface="Times New Roman" panose="02020603050405020304" pitchFamily="18" charset="0"/>
                <a:cs typeface="Times New Roman" panose="02020603050405020304" pitchFamily="18" charset="0"/>
              </a:rPr>
              <a:t>ví</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dụ</a:t>
            </a:r>
            <a:r>
              <a:rPr lang="en-US" sz="3600" b="1" dirty="0">
                <a:solidFill>
                  <a:srgbClr val="000000"/>
                </a:solidFill>
                <a:latin typeface="Times New Roman" panose="02020603050405020304" pitchFamily="18" charset="0"/>
                <a:cs typeface="Times New Roman" panose="02020603050405020304" pitchFamily="18" charset="0"/>
              </a:rPr>
              <a:t> </a:t>
            </a:r>
            <a:r>
              <a:rPr lang="vi-VN" sz="3600" b="1" dirty="0">
                <a:solidFill>
                  <a:srgbClr val="000000"/>
                </a:solidFill>
                <a:latin typeface="Times New Roman" panose="02020603050405020304" pitchFamily="18" charset="0"/>
                <a:cs typeface="Times New Roman" panose="02020603050405020304" pitchFamily="18" charset="0"/>
              </a:rPr>
              <a:t>sau vừa có câu đơn vừa có câu ghép. Hãy chỉ ra sự phù hợp giữa kiểu cấu trúc câu và ý nghĩa cần biểu đạt của mỗi câu.</a:t>
            </a:r>
          </a:p>
        </p:txBody>
      </p:sp>
      <p:pic>
        <p:nvPicPr>
          <p:cNvPr id="7" name="Picture 6">
            <a:extLst>
              <a:ext uri="{FF2B5EF4-FFF2-40B4-BE49-F238E27FC236}">
                <a16:creationId xmlns:a16="http://schemas.microsoft.com/office/drawing/2014/main" id="{811D5328-DC03-0E1F-C542-FFC69DF40944}"/>
              </a:ext>
            </a:extLst>
          </p:cNvPr>
          <p:cNvPicPr>
            <a:picLocks noChangeAspect="1"/>
          </p:cNvPicPr>
          <p:nvPr/>
        </p:nvPicPr>
        <p:blipFill>
          <a:blip r:embed="rId2"/>
          <a:stretch>
            <a:fillRect/>
          </a:stretch>
        </p:blipFill>
        <p:spPr>
          <a:xfrm>
            <a:off x="2895600" y="2476500"/>
            <a:ext cx="5501611" cy="7810500"/>
          </a:xfrm>
          <a:prstGeom prst="rect">
            <a:avLst/>
          </a:prstGeom>
        </p:spPr>
      </p:pic>
      <p:pic>
        <p:nvPicPr>
          <p:cNvPr id="9" name="Picture 8">
            <a:extLst>
              <a:ext uri="{FF2B5EF4-FFF2-40B4-BE49-F238E27FC236}">
                <a16:creationId xmlns:a16="http://schemas.microsoft.com/office/drawing/2014/main" id="{AE6F9278-FA28-55D2-709B-4D8355D3D7C3}"/>
              </a:ext>
            </a:extLst>
          </p:cNvPr>
          <p:cNvPicPr>
            <a:picLocks noChangeAspect="1"/>
          </p:cNvPicPr>
          <p:nvPr/>
        </p:nvPicPr>
        <p:blipFill>
          <a:blip r:embed="rId3"/>
          <a:stretch>
            <a:fillRect/>
          </a:stretch>
        </p:blipFill>
        <p:spPr>
          <a:xfrm>
            <a:off x="9171710" y="2476500"/>
            <a:ext cx="5577756" cy="7963880"/>
          </a:xfrm>
          <a:prstGeom prst="rect">
            <a:avLst/>
          </a:prstGeom>
        </p:spPr>
      </p:pic>
    </p:spTree>
    <p:extLst>
      <p:ext uri="{BB962C8B-B14F-4D97-AF65-F5344CB8AC3E}">
        <p14:creationId xmlns:p14="http://schemas.microsoft.com/office/powerpoint/2010/main" val="36773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23624731"/>
              </p:ext>
            </p:extLst>
          </p:nvPr>
        </p:nvGraphicFramePr>
        <p:xfrm>
          <a:off x="228600" y="266700"/>
          <a:ext cx="17754600" cy="9753599"/>
        </p:xfrm>
        <a:graphic>
          <a:graphicData uri="http://schemas.openxmlformats.org/drawingml/2006/table">
            <a:tbl>
              <a:tblPr firstRow="1" bandRow="1">
                <a:tableStyleId>{5940675A-B579-460E-94D1-54222C63F5DA}</a:tableStyleId>
              </a:tblPr>
              <a:tblGrid>
                <a:gridCol w="694745">
                  <a:extLst>
                    <a:ext uri="{9D8B030D-6E8A-4147-A177-3AD203B41FA5}">
                      <a16:colId xmlns:a16="http://schemas.microsoft.com/office/drawing/2014/main" val="1409493714"/>
                    </a:ext>
                  </a:extLst>
                </a:gridCol>
                <a:gridCol w="6098319">
                  <a:extLst>
                    <a:ext uri="{9D8B030D-6E8A-4147-A177-3AD203B41FA5}">
                      <a16:colId xmlns:a16="http://schemas.microsoft.com/office/drawing/2014/main" val="2604174578"/>
                    </a:ext>
                  </a:extLst>
                </a:gridCol>
                <a:gridCol w="2701787">
                  <a:extLst>
                    <a:ext uri="{9D8B030D-6E8A-4147-A177-3AD203B41FA5}">
                      <a16:colId xmlns:a16="http://schemas.microsoft.com/office/drawing/2014/main" val="2793461660"/>
                    </a:ext>
                  </a:extLst>
                </a:gridCol>
                <a:gridCol w="8259749">
                  <a:extLst>
                    <a:ext uri="{9D8B030D-6E8A-4147-A177-3AD203B41FA5}">
                      <a16:colId xmlns:a16="http://schemas.microsoft.com/office/drawing/2014/main" val="2246788222"/>
                    </a:ext>
                  </a:extLst>
                </a:gridCol>
              </a:tblGrid>
              <a:tr h="1388758">
                <a:tc gridSpan="2">
                  <a:txBody>
                    <a:bodyPr/>
                    <a:lstStyle/>
                    <a:p>
                      <a:pPr algn="ctr"/>
                      <a:r>
                        <a:rPr lang="en-US" sz="4000" b="1" dirty="0" err="1">
                          <a:latin typeface="Times New Roman" panose="02020603050405020304" pitchFamily="18" charset="0"/>
                          <a:cs typeface="Times New Roman" panose="02020603050405020304" pitchFamily="18" charset="0"/>
                        </a:rPr>
                        <a:t>Ví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dụ</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hMerge="1">
                  <a:txBody>
                    <a:bodyPr/>
                    <a:lstStyle/>
                    <a:p>
                      <a:endParaRPr lang="en-US" dirty="0"/>
                    </a:p>
                  </a:txBody>
                  <a:tcPr/>
                </a:tc>
                <a:tc>
                  <a:txBody>
                    <a:bodyPr/>
                    <a:lstStyle/>
                    <a:p>
                      <a:pPr algn="ctr"/>
                      <a:r>
                        <a:rPr lang="en-US" sz="4000" b="1" dirty="0" err="1">
                          <a:latin typeface="Times New Roman" panose="02020603050405020304" pitchFamily="18" charset="0"/>
                          <a:cs typeface="Times New Roman" panose="02020603050405020304" pitchFamily="18" charset="0"/>
                        </a:rPr>
                        <a:t>Kiểu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000" b="1" kern="1200" dirty="0">
                          <a:latin typeface="Times New Roman" panose="02020603050405020304" pitchFamily="18" charset="0"/>
                          <a:cs typeface="Times New Roman" panose="02020603050405020304" pitchFamily="18" charset="0"/>
                        </a:rPr>
                        <a:t>S</a:t>
                      </a:r>
                      <a:r>
                        <a:rPr lang="vi-VN" sz="4000" b="1" kern="1200" dirty="0">
                          <a:latin typeface="Times New Roman" panose="02020603050405020304" pitchFamily="18" charset="0"/>
                          <a:cs typeface="Times New Roman" panose="02020603050405020304" pitchFamily="18" charset="0"/>
                        </a:rPr>
                        <a:t>ự phù hợp giữa kiểu cấu trúc câu và ý nghĩa cần biểu đạt</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1915500933"/>
                  </a:ext>
                </a:extLst>
              </a:tr>
              <a:tr h="1937801">
                <a:tc rowSpan="4">
                  <a:txBody>
                    <a:bodyPr/>
                    <a:lstStyle/>
                    <a:p>
                      <a:pPr algn="just"/>
                      <a:r>
                        <a:rPr lang="vi-VN" sz="4000" b="1" kern="1200" dirty="0">
                          <a:latin typeface="Times New Roman" panose="02020603050405020304" pitchFamily="18" charset="0"/>
                          <a:cs typeface="Times New Roman" panose="02020603050405020304" pitchFamily="18" charset="0"/>
                        </a:rPr>
                        <a:t>a. </a:t>
                      </a:r>
                      <a:endParaRPr lang="vi-VN" sz="4000" b="1" kern="1200" dirty="0">
                        <a:solidFill>
                          <a:srgbClr val="000000"/>
                        </a:solidFill>
                        <a:latin typeface="Times New Roman" panose="02020603050405020304" pitchFamily="18" charset="0"/>
                        <a:ea typeface="+mn-ea"/>
                        <a:cs typeface="Times New Roman" panose="02020603050405020304" pitchFamily="18" charset="0"/>
                      </a:endParaRPr>
                    </a:p>
                  </a:txBody>
                  <a:tcPr anchor="ctr">
                    <a:solidFill>
                      <a:schemeClr val="accent1">
                        <a:lumMod val="20000"/>
                        <a:lumOff val="80000"/>
                      </a:schemeClr>
                    </a:solidFill>
                  </a:tcPr>
                </a:tc>
                <a:tc>
                  <a:txBody>
                    <a:bodyPr/>
                    <a:lstStyle/>
                    <a:p>
                      <a:pPr algn="just"/>
                      <a:r>
                        <a:rPr lang="vi-VN" sz="3800" i="1" kern="1200" dirty="0">
                          <a:latin typeface="Times New Roman" panose="02020603050405020304" pitchFamily="18" charset="0"/>
                          <a:cs typeface="Times New Roman" panose="02020603050405020304" pitchFamily="18" charset="0"/>
                        </a:rPr>
                        <a:t>Chúng ta muốn hoà bình, chúng ta phải nhân nhượng. </a:t>
                      </a:r>
                      <a:endParaRPr lang="en-US" sz="3800" i="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ghép </a:t>
                      </a:r>
                      <a:endParaRPr lang="en-US" sz="3800" dirty="0">
                        <a:latin typeface="Times New Roman" panose="02020603050405020304" pitchFamily="18" charset="0"/>
                        <a:cs typeface="Times New Roman" panose="02020603050405020304" pitchFamily="18" charset="0"/>
                      </a:endParaRPr>
                    </a:p>
                    <a:p>
                      <a:pPr algn="ctr"/>
                      <a:endParaRPr lang="en-US" sz="3800" dirty="0">
                        <a:latin typeface="Times New Roman" panose="02020603050405020304" pitchFamily="18" charset="0"/>
                        <a:cs typeface="Times New Roman" panose="02020603050405020304" pitchFamily="18" charset="0"/>
                      </a:endParaRPr>
                    </a:p>
                  </a:txBody>
                  <a:tcPr/>
                </a:tc>
                <a:tc>
                  <a:txBody>
                    <a:bodyPr/>
                    <a:lstStyle/>
                    <a:p>
                      <a:pPr algn="just"/>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gồm hai vế diễn tả mong muốn và thái độ của nhân dân Việt Nam đối với thực dân Pháp</a:t>
                      </a:r>
                      <a:r>
                        <a:rPr lang="en-US"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95423730"/>
                  </a:ext>
                </a:extLst>
              </a:tr>
              <a:tr h="3165075">
                <a:tc vMerge="1">
                  <a:txBody>
                    <a:bodyPr/>
                    <a:lstStyle/>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i="1" kern="1200" dirty="0">
                          <a:latin typeface="Times New Roman" panose="02020603050405020304" pitchFamily="18" charset="0"/>
                          <a:cs typeface="Times New Roman" panose="02020603050405020304" pitchFamily="18" charset="0"/>
                        </a:rPr>
                        <a:t>Nhưng chúng ta càng nhân nhượng, thực dân Pháp càng lấn tới, vì chúng quyết tâm cướp nước ta lần nữa!</a:t>
                      </a:r>
                      <a:endParaRPr lang="vi-VN" sz="38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ghép </a:t>
                      </a:r>
                      <a:endParaRPr lang="en-US" sz="3800" dirty="0">
                        <a:latin typeface="Times New Roman" panose="02020603050405020304" pitchFamily="18" charset="0"/>
                        <a:cs typeface="Times New Roman" panose="02020603050405020304" pitchFamily="18" charset="0"/>
                      </a:endParaRPr>
                    </a:p>
                    <a:p>
                      <a:pPr algn="just"/>
                      <a:endParaRPr lang="en-US" sz="3800" dirty="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 hai vế, trong đó, vế 1 nêu thực tế xảy ra vế 2 giải thích nguyên nhân</a:t>
                      </a:r>
                      <a:r>
                        <a:rPr lang="en-US"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800" baseline="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Vế 1 tuy là một bộ phận của câu, nhưng có cấu trúc như một câu ghép gồm hai vế có quan hệ tăng cấp. </a:t>
                      </a:r>
                      <a:endParaRPr lang="vi-VN" sz="38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44682812"/>
                  </a:ext>
                </a:extLst>
              </a:tr>
              <a:tr h="710527">
                <a:tc vMerge="1">
                  <a:txBody>
                    <a:bodyPr/>
                    <a:lstStyle/>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i="1" kern="1200" dirty="0">
                          <a:latin typeface="Times New Roman" panose="02020603050405020304" pitchFamily="18" charset="0"/>
                          <a:cs typeface="Times New Roman" panose="02020603050405020304" pitchFamily="18" charset="0"/>
                        </a:rPr>
                        <a:t>Không! </a:t>
                      </a:r>
                      <a:endParaRPr lang="vi-VN" sz="38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âu đặc biệt. </a:t>
                      </a:r>
                      <a:endParaRPr lang="vi-VN" sz="3800" dirty="0">
                        <a:solidFill>
                          <a:prstClr val="black"/>
                        </a:solidFill>
                        <a:latin typeface="VNI-Times"/>
                        <a:ea typeface="Times New Roman" panose="02020603050405020304" pitchFamily="18" charset="0"/>
                        <a:cs typeface="Times New Roman" panose="02020603050405020304" pitchFamily="18" charset="0"/>
                      </a:endParaRPr>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 hiện tinh thần quyết tâm đứng lên cứu nước của nhân dân ta.</a:t>
                      </a:r>
                      <a:endParaRPr lang="vi-VN" sz="3800" dirty="0">
                        <a:solidFill>
                          <a:prstClr val="black"/>
                        </a:solidFill>
                        <a:latin typeface="VNI-Times"/>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57596976"/>
                  </a:ext>
                </a:extLst>
              </a:tr>
              <a:tr h="2551438">
                <a:tc vMerge="1">
                  <a:txBody>
                    <a:bodyPr/>
                    <a:lstStyle/>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i="1" kern="1200" dirty="0">
                          <a:latin typeface="Times New Roman" panose="02020603050405020304" pitchFamily="18" charset="0"/>
                          <a:cs typeface="Times New Roman" panose="02020603050405020304" pitchFamily="18" charset="0"/>
                        </a:rPr>
                        <a:t>Chúng ta thà hi sinh tất cả, chứ nhất định không chịu mất nước, nhất định không chịu làm nô lệ.</a:t>
                      </a:r>
                      <a:endParaRPr lang="vi-VN" sz="38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a:r>
                        <a:rPr lang="vi-VN" sz="3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đơn</a:t>
                      </a:r>
                      <a:endParaRPr lang="en-US" sz="3800" dirty="0">
                        <a:latin typeface="Times New Roman" panose="02020603050405020304" pitchFamily="18" charset="0"/>
                        <a:cs typeface="Times New Roman" panose="02020603050405020304" pitchFamily="18" charset="0"/>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vi-VN" sz="38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56857089"/>
                  </a:ext>
                </a:extLst>
              </a:tr>
            </a:tbl>
          </a:graphicData>
        </a:graphic>
      </p:graphicFrame>
    </p:spTree>
    <p:extLst>
      <p:ext uri="{BB962C8B-B14F-4D97-AF65-F5344CB8AC3E}">
        <p14:creationId xmlns:p14="http://schemas.microsoft.com/office/powerpoint/2010/main" val="376883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13886965"/>
              </p:ext>
            </p:extLst>
          </p:nvPr>
        </p:nvGraphicFramePr>
        <p:xfrm>
          <a:off x="419100" y="266699"/>
          <a:ext cx="17449800" cy="9753601"/>
        </p:xfrm>
        <a:graphic>
          <a:graphicData uri="http://schemas.openxmlformats.org/drawingml/2006/table">
            <a:tbl>
              <a:tblPr firstRow="1" bandRow="1">
                <a:tableStyleId>{5940675A-B579-460E-94D1-54222C63F5DA}</a:tableStyleId>
              </a:tblPr>
              <a:tblGrid>
                <a:gridCol w="682818">
                  <a:extLst>
                    <a:ext uri="{9D8B030D-6E8A-4147-A177-3AD203B41FA5}">
                      <a16:colId xmlns:a16="http://schemas.microsoft.com/office/drawing/2014/main" val="1409493714"/>
                    </a:ext>
                  </a:extLst>
                </a:gridCol>
                <a:gridCol w="8042082">
                  <a:extLst>
                    <a:ext uri="{9D8B030D-6E8A-4147-A177-3AD203B41FA5}">
                      <a16:colId xmlns:a16="http://schemas.microsoft.com/office/drawing/2014/main" val="2604174578"/>
                    </a:ext>
                  </a:extLst>
                </a:gridCol>
                <a:gridCol w="1896717">
                  <a:extLst>
                    <a:ext uri="{9D8B030D-6E8A-4147-A177-3AD203B41FA5}">
                      <a16:colId xmlns:a16="http://schemas.microsoft.com/office/drawing/2014/main" val="2793461660"/>
                    </a:ext>
                  </a:extLst>
                </a:gridCol>
                <a:gridCol w="6828183">
                  <a:extLst>
                    <a:ext uri="{9D8B030D-6E8A-4147-A177-3AD203B41FA5}">
                      <a16:colId xmlns:a16="http://schemas.microsoft.com/office/drawing/2014/main" val="2246788222"/>
                    </a:ext>
                  </a:extLst>
                </a:gridCol>
              </a:tblGrid>
              <a:tr h="1664305">
                <a:tc gridSpan="2">
                  <a:txBody>
                    <a:bodyPr/>
                    <a:lstStyle/>
                    <a:p>
                      <a:pPr algn="ctr"/>
                      <a:r>
                        <a:rPr lang="en-US" sz="4000" b="1" dirty="0" err="1">
                          <a:latin typeface="Times New Roman" panose="02020603050405020304" pitchFamily="18" charset="0"/>
                          <a:cs typeface="Times New Roman" panose="02020603050405020304" pitchFamily="18" charset="0"/>
                        </a:rPr>
                        <a:t>Ví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dụ</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hMerge="1">
                  <a:txBody>
                    <a:bodyPr/>
                    <a:lstStyle/>
                    <a:p>
                      <a:endParaRPr lang="en-US" dirty="0"/>
                    </a:p>
                  </a:txBody>
                  <a:tcPr/>
                </a:tc>
                <a:tc>
                  <a:txBody>
                    <a:bodyPr/>
                    <a:lstStyle/>
                    <a:p>
                      <a:pPr algn="ctr"/>
                      <a:r>
                        <a:rPr lang="en-US" sz="4000" b="1" dirty="0" err="1">
                          <a:latin typeface="Times New Roman" panose="02020603050405020304" pitchFamily="18" charset="0"/>
                          <a:cs typeface="Times New Roman" panose="02020603050405020304" pitchFamily="18" charset="0"/>
                        </a:rPr>
                        <a:t>Kiểu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000" b="1" kern="1200" dirty="0">
                          <a:latin typeface="Times New Roman" panose="02020603050405020304" pitchFamily="18" charset="0"/>
                          <a:cs typeface="Times New Roman" panose="02020603050405020304" pitchFamily="18" charset="0"/>
                        </a:rPr>
                        <a:t>S</a:t>
                      </a:r>
                      <a:r>
                        <a:rPr lang="vi-VN" sz="4000" b="1" kern="1200" dirty="0">
                          <a:latin typeface="Times New Roman" panose="02020603050405020304" pitchFamily="18" charset="0"/>
                          <a:cs typeface="Times New Roman" panose="02020603050405020304" pitchFamily="18" charset="0"/>
                        </a:rPr>
                        <a:t>ự phù hợp giữa kiểu cấu trúc câu và ý nghĩa cần biểu đạt</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1915500933"/>
                  </a:ext>
                </a:extLst>
              </a:tr>
              <a:tr h="4760686">
                <a:tc rowSpan="3">
                  <a:txBody>
                    <a:bodyPr/>
                    <a:lstStyle/>
                    <a:p>
                      <a:pPr algn="just"/>
                      <a:r>
                        <a:rPr lang="vi-VN" sz="4000" b="1" kern="1200" dirty="0">
                          <a:latin typeface="Times New Roman" panose="02020603050405020304" pitchFamily="18" charset="0"/>
                          <a:cs typeface="Times New Roman" panose="02020603050405020304" pitchFamily="18" charset="0"/>
                        </a:rPr>
                        <a:t>b.</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i="1" kern="1200" dirty="0">
                          <a:latin typeface="Times New Roman" panose="02020603050405020304" pitchFamily="18" charset="0"/>
                          <a:cs typeface="Times New Roman" panose="02020603050405020304" pitchFamily="18" charset="0"/>
                        </a:rPr>
                        <a:t>Vì sao sau khi đất nước giải phóng, cả nước và thế giới biết rõ ông là tình báo, vậy mà người Mỹ trong giới báo chí hoạt động cùng thời với ông nay trở lại Việt Nam vẫn đem lòng tin tưởng và kính trọng ông? </a:t>
                      </a:r>
                      <a:endParaRPr lang="vi-VN" sz="40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a:r>
                        <a:rPr lang="vi-VN"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ghép </a:t>
                      </a:r>
                      <a:endParaRPr lang="en-US" sz="4000" dirty="0">
                        <a:latin typeface="Times New Roman" panose="02020603050405020304" pitchFamily="18" charset="0"/>
                        <a:cs typeface="Times New Roman" panose="02020603050405020304" pitchFamily="18" charset="0"/>
                      </a:endParaRPr>
                    </a:p>
                  </a:txBody>
                  <a:tcPr/>
                </a:tc>
                <a:tc>
                  <a:txBody>
                    <a:bodyPr/>
                    <a:lstStyle/>
                    <a:p>
                      <a:pPr algn="just" defTabSz="1371600"/>
                      <a:r>
                        <a:rPr lang="vi-VN"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ghép có quan hệ tương phản (đối lập) nhằm diễn tả ý nghĩa: thế giới biết rõ ông là tình báo nhưng người Mỹ vẫn tin tưởng, kính trọng ông. </a:t>
                      </a:r>
                      <a:endParaRPr lang="vi-VN" sz="40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53057353"/>
                  </a:ext>
                </a:extLst>
              </a:tr>
              <a:tr h="890210">
                <a:tc vMerge="1">
                  <a:txBody>
                    <a:bodyPr/>
                    <a:lstStyle/>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i="1" kern="1200" dirty="0">
                          <a:latin typeface="Times New Roman" panose="02020603050405020304" pitchFamily="18" charset="0"/>
                          <a:cs typeface="Times New Roman" panose="02020603050405020304" pitchFamily="18" charset="0"/>
                        </a:rPr>
                        <a:t>Đó là một nhân cách, một tài năng. </a:t>
                      </a:r>
                      <a:endParaRPr lang="vi-VN" sz="40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a:r>
                        <a:rPr lang="vi-VN"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đơn </a:t>
                      </a:r>
                      <a:endParaRPr lang="en-US" sz="4000" dirty="0">
                        <a:latin typeface="Times New Roman" panose="02020603050405020304" pitchFamily="18" charset="0"/>
                        <a:cs typeface="Times New Roman" panose="02020603050405020304" pitchFamily="18" charset="0"/>
                      </a:endParaRPr>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khẳng định, ca ngợi con người và cuộc đời Phạm Xuân Ẩn.</a:t>
                      </a:r>
                      <a:endParaRPr lang="vi-VN" sz="4000" dirty="0">
                        <a:solidFill>
                          <a:prstClr val="black"/>
                        </a:solidFill>
                        <a:latin typeface="VNI-Times"/>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63312360"/>
                  </a:ext>
                </a:extLst>
              </a:tr>
              <a:tr h="2438400">
                <a:tc vMerge="1">
                  <a:txBody>
                    <a:bodyPr/>
                    <a:lstStyle/>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i="1" kern="1200" dirty="0">
                          <a:latin typeface="Times New Roman" panose="02020603050405020304" pitchFamily="18" charset="0"/>
                          <a:cs typeface="Times New Roman" panose="02020603050405020304" pitchFamily="18" charset="0"/>
                        </a:rPr>
                        <a:t>Đời ông là một câu trả lời lớn cho nhiều câu hỏi vẫn làm đau đầu nhiều người bạn Mỹ của ông.</a:t>
                      </a:r>
                      <a:endParaRPr lang="vi-VN" sz="40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ctr"/>
                      <a:r>
                        <a:rPr lang="vi-VN" sz="4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đơn </a:t>
                      </a:r>
                      <a:endParaRPr lang="en-US" sz="4000" dirty="0">
                        <a:latin typeface="Times New Roman" panose="02020603050405020304" pitchFamily="18" charset="0"/>
                        <a:cs typeface="Times New Roman" panose="02020603050405020304" pitchFamily="18" charset="0"/>
                      </a:endParaRPr>
                    </a:p>
                  </a:txBody>
                  <a:tcPr/>
                </a:tc>
                <a:tc vMerge="1">
                  <a:txBody>
                    <a:bodyPr/>
                    <a:lstStyle/>
                    <a:p>
                      <a:pPr algn="just"/>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0854380"/>
                  </a:ext>
                </a:extLst>
              </a:tr>
            </a:tbl>
          </a:graphicData>
        </a:graphic>
      </p:graphicFrame>
    </p:spTree>
    <p:extLst>
      <p:ext uri="{BB962C8B-B14F-4D97-AF65-F5344CB8AC3E}">
        <p14:creationId xmlns:p14="http://schemas.microsoft.com/office/powerpoint/2010/main" val="17765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62100"/>
            <a:ext cx="17145000" cy="1938992"/>
          </a:xfrm>
          <a:prstGeom prst="rect">
            <a:avLst/>
          </a:prstGeom>
        </p:spPr>
        <p:txBody>
          <a:bodyPr wrap="square">
            <a:spAutoFit/>
          </a:bodyPr>
          <a:lstStyle/>
          <a:p>
            <a:pPr algn="just"/>
            <a:r>
              <a:rPr lang="vi-VN" sz="4000" b="1" dirty="0">
                <a:latin typeface="+mj-lt"/>
              </a:rPr>
              <a:t>Viết đoạn văn (khoảng 5 - 7 câu) trình bày cảm nghĩ của em về nhà tình báo Phạm Xuân Ẩn sau khi đọc văn bản </a:t>
            </a:r>
            <a:r>
              <a:rPr lang="vi-VN" sz="4000" b="1" i="1" dirty="0">
                <a:latin typeface="+mj-lt"/>
              </a:rPr>
              <a:t>Phạm Xuân Ẩn - tên người như cuộc đời</a:t>
            </a:r>
            <a:r>
              <a:rPr lang="vi-VN" sz="4000" b="1" dirty="0">
                <a:latin typeface="+mj-lt"/>
              </a:rPr>
              <a:t>, trong đoạn văn có ít nhất một câu ghép.</a:t>
            </a:r>
            <a:endParaRPr lang="vi-VN" sz="4000" dirty="0">
              <a:latin typeface="+mj-lt"/>
            </a:endParaRPr>
          </a:p>
        </p:txBody>
      </p:sp>
      <p:sp>
        <p:nvSpPr>
          <p:cNvPr id="5" name="Freeform 5">
            <a:extLst>
              <a:ext uri="{FF2B5EF4-FFF2-40B4-BE49-F238E27FC236}">
                <a16:creationId xmlns:a16="http://schemas.microsoft.com/office/drawing/2014/main" id="{C34CA30E-A6C8-2C33-0296-5FFA732E4A32}"/>
              </a:ext>
            </a:extLst>
          </p:cNvPr>
          <p:cNvSpPr/>
          <p:nvPr/>
        </p:nvSpPr>
        <p:spPr>
          <a:xfrm>
            <a:off x="2069824" y="4305300"/>
            <a:ext cx="4222888" cy="7025115"/>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2"/>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Rectangle 5"/>
          <p:cNvSpPr/>
          <p:nvPr/>
        </p:nvSpPr>
        <p:spPr>
          <a:xfrm>
            <a:off x="2254112" y="4457700"/>
            <a:ext cx="3886200" cy="4401205"/>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Phạm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bản</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7" name="Freeform 5">
            <a:extLst>
              <a:ext uri="{FF2B5EF4-FFF2-40B4-BE49-F238E27FC236}">
                <a16:creationId xmlns:a16="http://schemas.microsoft.com/office/drawing/2014/main" id="{C34CA30E-A6C8-2C33-0296-5FFA732E4A32}"/>
              </a:ext>
            </a:extLst>
          </p:cNvPr>
          <p:cNvSpPr/>
          <p:nvPr/>
        </p:nvSpPr>
        <p:spPr>
          <a:xfrm>
            <a:off x="6826112" y="4305300"/>
            <a:ext cx="4222888" cy="7025115"/>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2"/>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Rectangle 7"/>
          <p:cNvSpPr/>
          <p:nvPr/>
        </p:nvSpPr>
        <p:spPr>
          <a:xfrm>
            <a:off x="7010400" y="4457700"/>
            <a:ext cx="3886200" cy="3170099"/>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9" name="Freeform 5">
            <a:extLst>
              <a:ext uri="{FF2B5EF4-FFF2-40B4-BE49-F238E27FC236}">
                <a16:creationId xmlns:a16="http://schemas.microsoft.com/office/drawing/2014/main" id="{C34CA30E-A6C8-2C33-0296-5FFA732E4A32}"/>
              </a:ext>
            </a:extLst>
          </p:cNvPr>
          <p:cNvSpPr/>
          <p:nvPr/>
        </p:nvSpPr>
        <p:spPr>
          <a:xfrm>
            <a:off x="11582400" y="4305300"/>
            <a:ext cx="4222888" cy="7025115"/>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2"/>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Rectangle 9"/>
          <p:cNvSpPr/>
          <p:nvPr/>
        </p:nvSpPr>
        <p:spPr>
          <a:xfrm>
            <a:off x="11766688" y="4457700"/>
            <a:ext cx="3886200" cy="2554545"/>
          </a:xfrm>
          <a:prstGeom prst="rect">
            <a:avLst/>
          </a:prstGeom>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Diễn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chúng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11" name="Hộp Văn bản 6">
            <a:extLst>
              <a:ext uri="{FF2B5EF4-FFF2-40B4-BE49-F238E27FC236}">
                <a16:creationId xmlns:a16="http://schemas.microsoft.com/office/drawing/2014/main" id="{17590392-C7FF-ECCC-83A5-A8E480326A85}"/>
              </a:ext>
            </a:extLst>
          </p:cNvPr>
          <p:cNvSpPr txBox="1"/>
          <p:nvPr/>
        </p:nvSpPr>
        <p:spPr>
          <a:xfrm>
            <a:off x="1981200" y="495300"/>
            <a:ext cx="13944600" cy="769441"/>
          </a:xfrm>
          <a:prstGeom prst="rect">
            <a:avLst/>
          </a:prstGeom>
          <a:noFill/>
        </p:spPr>
        <p:txBody>
          <a:bodyPr wrap="square">
            <a:spAutoFit/>
          </a:bodyPr>
          <a:lstStyle/>
          <a:p>
            <a:pPr algn="ctr" defTabSz="1371600"/>
            <a:r>
              <a:rPr lang="en-US" sz="4400" b="1" dirty="0" err="1">
                <a:solidFill>
                  <a:prstClr val="black"/>
                </a:solidFill>
                <a:latin typeface="Times New Roman" panose="02020603050405020304" pitchFamily="18" charset="0"/>
                <a:ea typeface="Arial" panose="020B0604020202020204" pitchFamily="34" charset="0"/>
                <a:sym typeface="Wingdings" panose="05000000000000000000" pitchFamily="2" charset="2"/>
              </a:rPr>
              <a:t>Bài</a:t>
            </a:r>
            <a:r>
              <a:rPr lang="en-US" sz="4400" b="1" dirty="0">
                <a:solidFill>
                  <a:prstClr val="black"/>
                </a:solidFill>
                <a:latin typeface="Times New Roman" panose="02020603050405020304" pitchFamily="18" charset="0"/>
                <a:ea typeface="Arial" panose="020B0604020202020204" pitchFamily="34" charset="0"/>
                <a:sym typeface="Wingdings" panose="05000000000000000000" pitchFamily="2" charset="2"/>
              </a:rPr>
              <a:t> 4</a:t>
            </a:r>
            <a:endParaRPr lang="vi-VN" sz="44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0315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C34CA30E-A6C8-2C33-0296-5FFA732E4A32}"/>
              </a:ext>
            </a:extLst>
          </p:cNvPr>
          <p:cNvSpPr/>
          <p:nvPr/>
        </p:nvSpPr>
        <p:spPr>
          <a:xfrm>
            <a:off x="609600" y="-114300"/>
            <a:ext cx="16903976" cy="7936241"/>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3"/>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Rectangle 16"/>
          <p:cNvSpPr/>
          <p:nvPr/>
        </p:nvSpPr>
        <p:spPr>
          <a:xfrm>
            <a:off x="1098688" y="281415"/>
            <a:ext cx="15925800" cy="7540526"/>
          </a:xfrm>
          <a:prstGeom prst="rect">
            <a:avLst/>
          </a:prstGeom>
        </p:spPr>
        <p:txBody>
          <a:bodyPr wrap="square">
            <a:spAutoFit/>
          </a:bodyPr>
          <a:lstStyle/>
          <a:p>
            <a:pPr algn="just"/>
            <a:r>
              <a:rPr lang="en-US" sz="4400" i="1" dirty="0">
                <a:latin typeface="+mj-lt"/>
              </a:rPr>
              <a:t>     </a:t>
            </a:r>
            <a:r>
              <a:rPr lang="vi-VN" sz="4400" i="1" dirty="0">
                <a:latin typeface="+mj-lt"/>
              </a:rPr>
              <a:t>Sau khi đọc văn bản về nhà tình báo Phạm Xuân Ẩn, em cảm thấy vô cùng kính trọng và thán phục trước tài năng, bản lĩnh và lòng yêu nước nồng nàn của ông. Ông là một con người phi thường, đã dành cả cuộc đời mình cho sự nghiệp giải phóng dân tộc. Em đặc biệt ấn tượng với những chiến công vang dội của ông trong lòng địch, với khả năng cải trang tài tình và tinh thần dũng cảm, mưu trí. Ẩn trong hình ảnh một nhà báo bình thường là một điệp viên xuất sắc, ông luôn hoàn thành xuất sắc nhiệm vụ được giao. Việc giải mã giúp người đời và hậu thế hiểu rõ hơn về cuộc đời của con người đặc biệt, hiểu hơn về lịch sử dân tộc, những giá trị nhân văn. Ông là tấm gương sáng cho thế hệ trẻ noi theo, là niềm tự hào của dân tộc Việt Nam.</a:t>
            </a:r>
          </a:p>
        </p:txBody>
      </p:sp>
      <p:sp>
        <p:nvSpPr>
          <p:cNvPr id="20" name="Rectangle 19"/>
          <p:cNvSpPr/>
          <p:nvPr/>
        </p:nvSpPr>
        <p:spPr>
          <a:xfrm>
            <a:off x="609600" y="8217656"/>
            <a:ext cx="16903976" cy="1446550"/>
          </a:xfrm>
          <a:prstGeom prst="rect">
            <a:avLst/>
          </a:prstGeom>
        </p:spPr>
        <p:txBody>
          <a:bodyPr wrap="square">
            <a:spAutoFit/>
          </a:bodyPr>
          <a:lstStyle/>
          <a:p>
            <a:pPr algn="just"/>
            <a:r>
              <a:rPr lang="vi-VN" sz="4400" b="1" dirty="0">
                <a:latin typeface="+mj-lt"/>
              </a:rPr>
              <a:t>- Câu ghép: </a:t>
            </a:r>
            <a:r>
              <a:rPr lang="vi-VN" sz="4400" i="1" dirty="0">
                <a:latin typeface="+mj-lt"/>
              </a:rPr>
              <a:t>Ẩn trong hình ảnh một nhà báo bình thường là một điệp viên xuất sắc, ông luôn hoàn thành xuất sắc nhiệm vụ được giao.</a:t>
            </a:r>
            <a:endParaRPr lang="vi-VN" sz="4400" b="0" i="1" dirty="0">
              <a:effectLst/>
              <a:latin typeface="+mj-lt"/>
            </a:endParaRPr>
          </a:p>
        </p:txBody>
      </p:sp>
    </p:spTree>
    <p:extLst>
      <p:ext uri="{BB962C8B-B14F-4D97-AF65-F5344CB8AC3E}">
        <p14:creationId xmlns:p14="http://schemas.microsoft.com/office/powerpoint/2010/main" val="5891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5B57F8-8165-271B-300A-E5A8A3D38A61}"/>
              </a:ext>
            </a:extLst>
          </p:cNvPr>
          <p:cNvSpPr txBox="1"/>
          <p:nvPr/>
        </p:nvSpPr>
        <p:spPr>
          <a:xfrm>
            <a:off x="457200" y="970090"/>
            <a:ext cx="9144000" cy="830997"/>
          </a:xfrm>
          <a:prstGeom prst="rect">
            <a:avLst/>
          </a:prstGeom>
          <a:solidFill>
            <a:schemeClr val="bg2"/>
          </a:solidFill>
        </p:spPr>
        <p:txBody>
          <a:bodyPr wrap="square">
            <a:spAutoFit/>
          </a:bodyPr>
          <a:lstStyle/>
          <a:p>
            <a:r>
              <a:rPr lang="en-US" sz="4800" dirty="0">
                <a:latin typeface="Times New Roman" panose="02020603050405020304" pitchFamily="18" charset="0"/>
                <a:cs typeface="Times New Roman" panose="02020603050405020304" pitchFamily="18" charset="0"/>
              </a:rPr>
              <a:t>T</a:t>
            </a:r>
            <a:r>
              <a:rPr lang="vi-VN" sz="4800" dirty="0">
                <a:latin typeface="Times New Roman" panose="02020603050405020304" pitchFamily="18" charset="0"/>
                <a:cs typeface="Times New Roman" panose="02020603050405020304" pitchFamily="18" charset="0"/>
              </a:rPr>
              <a:t>rời mưa. Em không đi học được.</a:t>
            </a:r>
            <a:endParaRPr lang="en-US" sz="4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E96A1EE-7FC5-DB6F-A94F-691FB747D114}"/>
              </a:ext>
            </a:extLst>
          </p:cNvPr>
          <p:cNvSpPr txBox="1"/>
          <p:nvPr/>
        </p:nvSpPr>
        <p:spPr>
          <a:xfrm>
            <a:off x="457200" y="2417890"/>
            <a:ext cx="9144000" cy="2123658"/>
          </a:xfrm>
          <a:prstGeom prst="rect">
            <a:avLst/>
          </a:prstGeom>
          <a:solidFill>
            <a:schemeClr val="accent1">
              <a:lumMod val="20000"/>
              <a:lumOff val="80000"/>
            </a:schemeClr>
          </a:solidFill>
        </p:spPr>
        <p:txBody>
          <a:bodyPr wrap="square">
            <a:spAutoFit/>
          </a:bodyPr>
          <a:lstStyle/>
          <a:p>
            <a:pPr algn="just"/>
            <a:r>
              <a:rPr lang="vi-VN" sz="4400" dirty="0">
                <a:latin typeface="+mj-lt"/>
              </a:rPr>
              <a:t>Em thích đọc sách. Sách mang lại nhiều kiến thức. Em thường đọc sách vào buổi tối.</a:t>
            </a:r>
            <a:endParaRPr lang="en-US" sz="4400" dirty="0">
              <a:latin typeface="+mj-lt"/>
            </a:endParaRPr>
          </a:p>
        </p:txBody>
      </p:sp>
      <p:sp>
        <p:nvSpPr>
          <p:cNvPr id="8" name="TextBox 7">
            <a:extLst>
              <a:ext uri="{FF2B5EF4-FFF2-40B4-BE49-F238E27FC236}">
                <a16:creationId xmlns:a16="http://schemas.microsoft.com/office/drawing/2014/main" id="{C2D895BD-4D66-C745-C9C6-7CD79E39B282}"/>
              </a:ext>
            </a:extLst>
          </p:cNvPr>
          <p:cNvSpPr txBox="1"/>
          <p:nvPr/>
        </p:nvSpPr>
        <p:spPr>
          <a:xfrm>
            <a:off x="457200" y="5096083"/>
            <a:ext cx="9144000" cy="1446550"/>
          </a:xfrm>
          <a:prstGeom prst="rect">
            <a:avLst/>
          </a:prstGeom>
          <a:solidFill>
            <a:schemeClr val="accent6">
              <a:lumMod val="20000"/>
              <a:lumOff val="80000"/>
            </a:schemeClr>
          </a:solidFill>
        </p:spPr>
        <p:txBody>
          <a:bodyPr wrap="square">
            <a:spAutoFit/>
          </a:bodyPr>
          <a:lstStyle/>
          <a:p>
            <a:pPr algn="just"/>
            <a:r>
              <a:rPr lang="vi-VN" sz="4400" dirty="0">
                <a:latin typeface="+mj-lt"/>
              </a:rPr>
              <a:t>Hôm qua trời mưa. Em không thể ra ngoài chơi. Em ở nhà đọc sách</a:t>
            </a:r>
            <a:r>
              <a:rPr lang="en-US" sz="4400" dirty="0">
                <a:latin typeface="+mj-lt"/>
              </a:rPr>
              <a:t>.</a:t>
            </a:r>
          </a:p>
        </p:txBody>
      </p:sp>
      <p:sp>
        <p:nvSpPr>
          <p:cNvPr id="10" name="TextBox 9">
            <a:extLst>
              <a:ext uri="{FF2B5EF4-FFF2-40B4-BE49-F238E27FC236}">
                <a16:creationId xmlns:a16="http://schemas.microsoft.com/office/drawing/2014/main" id="{AE28400B-D375-D7F4-E664-30B7925DF0BD}"/>
              </a:ext>
            </a:extLst>
          </p:cNvPr>
          <p:cNvSpPr txBox="1"/>
          <p:nvPr/>
        </p:nvSpPr>
        <p:spPr>
          <a:xfrm>
            <a:off x="453736" y="6837490"/>
            <a:ext cx="9144000" cy="2123658"/>
          </a:xfrm>
          <a:prstGeom prst="rect">
            <a:avLst/>
          </a:prstGeom>
          <a:solidFill>
            <a:schemeClr val="bg1">
              <a:lumMod val="95000"/>
            </a:schemeClr>
          </a:solidFill>
        </p:spPr>
        <p:txBody>
          <a:bodyPr wrap="square">
            <a:spAutoFit/>
          </a:bodyPr>
          <a:lstStyle/>
          <a:p>
            <a:pPr algn="just"/>
            <a:r>
              <a:rPr lang="vi-VN" sz="4400" dirty="0">
                <a:latin typeface="+mj-lt"/>
              </a:rPr>
              <a:t>Cây xanh được trồng quanh trường. Cây giúp không khí trong lành hơn. Học sinh rất thích chăm sóc cây.</a:t>
            </a:r>
            <a:endParaRPr lang="en-US" sz="4400" dirty="0">
              <a:latin typeface="+mj-lt"/>
            </a:endParaRPr>
          </a:p>
        </p:txBody>
      </p:sp>
      <p:sp>
        <p:nvSpPr>
          <p:cNvPr id="12" name="TextBox 11">
            <a:extLst>
              <a:ext uri="{FF2B5EF4-FFF2-40B4-BE49-F238E27FC236}">
                <a16:creationId xmlns:a16="http://schemas.microsoft.com/office/drawing/2014/main" id="{3D25A083-8E67-9AFE-0410-6895EFD5556D}"/>
              </a:ext>
            </a:extLst>
          </p:cNvPr>
          <p:cNvSpPr txBox="1"/>
          <p:nvPr/>
        </p:nvSpPr>
        <p:spPr>
          <a:xfrm>
            <a:off x="9982200" y="970090"/>
            <a:ext cx="7696200" cy="2123658"/>
          </a:xfrm>
          <a:prstGeom prst="rect">
            <a:avLst/>
          </a:prstGeom>
          <a:solidFill>
            <a:schemeClr val="accent5">
              <a:lumMod val="20000"/>
              <a:lumOff val="80000"/>
            </a:schemeClr>
          </a:solid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Lan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giỏi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lớp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mến</a:t>
            </a:r>
            <a:r>
              <a:rPr lang="en-US" sz="4400" dirty="0">
                <a:latin typeface="Times New Roman" panose="02020603050405020304" pitchFamily="18" charset="0"/>
                <a:cs typeface="Times New Roman" panose="02020603050405020304" pitchFamily="18" charset="0"/>
              </a:rPr>
              <a:t> Lan.</a:t>
            </a:r>
          </a:p>
        </p:txBody>
      </p:sp>
      <p:sp>
        <p:nvSpPr>
          <p:cNvPr id="13" name="TextBox 12">
            <a:extLst>
              <a:ext uri="{FF2B5EF4-FFF2-40B4-BE49-F238E27FC236}">
                <a16:creationId xmlns:a16="http://schemas.microsoft.com/office/drawing/2014/main" id="{B38CED62-7D07-5D5A-B69A-E6CC6B6F5D10}"/>
              </a:ext>
            </a:extLst>
          </p:cNvPr>
          <p:cNvSpPr txBox="1"/>
          <p:nvPr/>
        </p:nvSpPr>
        <p:spPr>
          <a:xfrm>
            <a:off x="9982200" y="3695700"/>
            <a:ext cx="7696200" cy="2123658"/>
          </a:xfrm>
          <a:prstGeom prst="rect">
            <a:avLst/>
          </a:prstGeom>
          <a:solidFill>
            <a:schemeClr val="accent2">
              <a:lumMod val="20000"/>
              <a:lumOff val="80000"/>
            </a:schemeClr>
          </a:solidFill>
        </p:spPr>
        <p:txBody>
          <a:bodyPr wrap="square">
            <a:spAutoFit/>
          </a:bodyPr>
          <a:lstStyle/>
          <a:p>
            <a:pPr algn="just"/>
            <a:r>
              <a:rPr lang="vi-VN" sz="4400" dirty="0">
                <a:latin typeface="+mj-lt"/>
              </a:rPr>
              <a:t>Buổi sáng sớm. Gió nhẹ thổi qua cánh đồng. Hương lúa thơm ngát lan tỏa trong không khí</a:t>
            </a:r>
            <a:endParaRPr lang="en-US" sz="4400" dirty="0">
              <a:latin typeface="+mj-lt"/>
              <a:cs typeface="Times New Roman" panose="02020603050405020304" pitchFamily="18" charset="0"/>
            </a:endParaRPr>
          </a:p>
        </p:txBody>
      </p:sp>
      <p:sp>
        <p:nvSpPr>
          <p:cNvPr id="14" name="TextBox 13">
            <a:extLst>
              <a:ext uri="{FF2B5EF4-FFF2-40B4-BE49-F238E27FC236}">
                <a16:creationId xmlns:a16="http://schemas.microsoft.com/office/drawing/2014/main" id="{0F745007-4BBF-D01A-D54A-CC6011E80099}"/>
              </a:ext>
            </a:extLst>
          </p:cNvPr>
          <p:cNvSpPr txBox="1"/>
          <p:nvPr/>
        </p:nvSpPr>
        <p:spPr>
          <a:xfrm>
            <a:off x="9982200" y="6227890"/>
            <a:ext cx="7696200" cy="2800767"/>
          </a:xfrm>
          <a:prstGeom prst="rect">
            <a:avLst/>
          </a:prstGeom>
          <a:solidFill>
            <a:schemeClr val="accent4">
              <a:lumMod val="20000"/>
              <a:lumOff val="80000"/>
            </a:schemeClr>
          </a:solidFill>
        </p:spPr>
        <p:txBody>
          <a:bodyPr wrap="square">
            <a:spAutoFit/>
          </a:bodyPr>
          <a:lstStyle/>
          <a:p>
            <a:pPr algn="just"/>
            <a:r>
              <a:rPr lang="vi-VN" sz="4400" dirty="0">
                <a:latin typeface="+mj-lt"/>
              </a:rPr>
              <a:t>Học sinh tham gia hoạt động ngoại khóa. Các em học được nhiều kỹ năng. Hoạt động giúp các em thư giãn sau giờ học.</a:t>
            </a:r>
            <a:endParaRPr lang="en-US" sz="4400" dirty="0">
              <a:latin typeface="+mj-lt"/>
              <a:cs typeface="Times New Roman" panose="02020603050405020304" pitchFamily="18" charset="0"/>
            </a:endParaRPr>
          </a:p>
        </p:txBody>
      </p:sp>
    </p:spTree>
    <p:extLst>
      <p:ext uri="{BB962C8B-B14F-4D97-AF65-F5344CB8AC3E}">
        <p14:creationId xmlns:p14="http://schemas.microsoft.com/office/powerpoint/2010/main" val="111341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0" y="1157774"/>
            <a:ext cx="18288000" cy="7795726"/>
            <a:chOff x="0" y="0"/>
            <a:chExt cx="4534469" cy="1756490"/>
          </a:xfrm>
        </p:grpSpPr>
        <p:sp>
          <p:nvSpPr>
            <p:cNvPr id="16"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txBody>
            <a:bodyPr/>
            <a:lstStyle/>
            <a:p>
              <a:endParaRPr lang="en-US"/>
            </a:p>
          </p:txBody>
        </p:sp>
        <p:sp>
          <p:nvSpPr>
            <p:cNvPr id="17" name="TextBox 17"/>
            <p:cNvSpPr txBox="1"/>
            <p:nvPr/>
          </p:nvSpPr>
          <p:spPr>
            <a:xfrm>
              <a:off x="0" y="-57150"/>
              <a:ext cx="4534469" cy="1813640"/>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838200" y="1633456"/>
            <a:ext cx="13981602" cy="3577903"/>
          </a:xfrm>
          <a:prstGeom prst="rect">
            <a:avLst/>
          </a:prstGeom>
        </p:spPr>
        <p:txBody>
          <a:bodyPr wrap="square" lIns="0" tIns="0" rIns="0" bIns="0" rtlCol="0" anchor="t">
            <a:spAutoFit/>
          </a:bodyPr>
          <a:lstStyle/>
          <a:p>
            <a:pPr algn="ctr">
              <a:lnSpc>
                <a:spcPts val="9292"/>
              </a:lnSpc>
            </a:pPr>
            <a:r>
              <a:rPr lang="en-US" sz="7148" dirty="0" err="1">
                <a:solidFill>
                  <a:srgbClr val="AE661E"/>
                </a:solidFill>
                <a:latin typeface="#9Slide07 SVNGuerrilla" panose="00000500000000000000" pitchFamily="2" charset="0"/>
              </a:rPr>
              <a:t>Bài</a:t>
            </a:r>
            <a:r>
              <a:rPr lang="en-US" sz="7148" dirty="0">
                <a:solidFill>
                  <a:srgbClr val="AE661E"/>
                </a:solidFill>
                <a:latin typeface="#9Slide07 SVNGuerrilla" panose="00000500000000000000" pitchFamily="2" charset="0"/>
              </a:rPr>
              <a:t> 6: </a:t>
            </a:r>
          </a:p>
          <a:p>
            <a:pPr algn="ctr">
              <a:lnSpc>
                <a:spcPts val="9292"/>
              </a:lnSpc>
            </a:pPr>
            <a:r>
              <a:rPr lang="en-US" sz="7148" dirty="0" err="1">
                <a:solidFill>
                  <a:srgbClr val="AE661E"/>
                </a:solidFill>
                <a:latin typeface="#9Slide07 SVNGuerrilla" panose="00000500000000000000" pitchFamily="2" charset="0"/>
              </a:rPr>
              <a:t>Giải</a:t>
            </a:r>
            <a:r>
              <a:rPr lang="en-US" sz="7148" dirty="0">
                <a:solidFill>
                  <a:srgbClr val="AE661E"/>
                </a:solidFill>
                <a:latin typeface="#9Slide07 SVNGuerrilla" panose="00000500000000000000" pitchFamily="2" charset="0"/>
              </a:rPr>
              <a:t> </a:t>
            </a:r>
            <a:r>
              <a:rPr lang="en-US" sz="7148" dirty="0" err="1">
                <a:solidFill>
                  <a:srgbClr val="AE661E"/>
                </a:solidFill>
                <a:latin typeface="#9Slide07 SVNGuerrilla" panose="00000500000000000000" pitchFamily="2" charset="0"/>
              </a:rPr>
              <a:t>mã</a:t>
            </a:r>
            <a:r>
              <a:rPr lang="en-US" sz="7148" dirty="0">
                <a:solidFill>
                  <a:srgbClr val="AE661E"/>
                </a:solidFill>
                <a:latin typeface="#9Slide07 SVNGuerrilla" panose="00000500000000000000" pitchFamily="2" charset="0"/>
              </a:rPr>
              <a:t> </a:t>
            </a:r>
            <a:r>
              <a:rPr lang="en-US" sz="7148" dirty="0" err="1">
                <a:solidFill>
                  <a:srgbClr val="AE661E"/>
                </a:solidFill>
                <a:latin typeface="#9Slide07 SVNGuerrilla" panose="00000500000000000000" pitchFamily="2" charset="0"/>
              </a:rPr>
              <a:t>những</a:t>
            </a:r>
            <a:r>
              <a:rPr lang="en-US" sz="7148" dirty="0">
                <a:solidFill>
                  <a:srgbClr val="AE661E"/>
                </a:solidFill>
                <a:latin typeface="#9Slide07 SVNGuerrilla" panose="00000500000000000000" pitchFamily="2" charset="0"/>
              </a:rPr>
              <a:t> </a:t>
            </a:r>
            <a:r>
              <a:rPr lang="en-US" sz="7148" dirty="0" err="1">
                <a:solidFill>
                  <a:srgbClr val="AE661E"/>
                </a:solidFill>
                <a:latin typeface="#9Slide07 SVNGuerrilla" panose="00000500000000000000" pitchFamily="2" charset="0"/>
              </a:rPr>
              <a:t>bí</a:t>
            </a:r>
            <a:r>
              <a:rPr lang="en-US" sz="7148" dirty="0">
                <a:solidFill>
                  <a:srgbClr val="AE661E"/>
                </a:solidFill>
                <a:latin typeface="#9Slide07 SVNGuerrilla" panose="00000500000000000000" pitchFamily="2" charset="0"/>
              </a:rPr>
              <a:t> </a:t>
            </a:r>
            <a:r>
              <a:rPr lang="en-US" sz="7148" dirty="0" err="1">
                <a:solidFill>
                  <a:srgbClr val="AE661E"/>
                </a:solidFill>
                <a:latin typeface="#9Slide07 SVNGuerrilla" panose="00000500000000000000" pitchFamily="2" charset="0"/>
              </a:rPr>
              <a:t>mật</a:t>
            </a:r>
            <a:endParaRPr lang="en-US" sz="7200" dirty="0">
              <a:latin typeface="#9Slide07 SVNGuerrilla" panose="00000500000000000000" pitchFamily="2" charset="0"/>
              <a:ea typeface="#9Slide04 Vollkorn Bold" panose="00000800000000000000" pitchFamily="2" charset="0"/>
              <a:cs typeface="#9Slide05 Pattaya" panose="00000500000000000000" pitchFamily="2" charset="-34"/>
            </a:endParaRPr>
          </a:p>
          <a:p>
            <a:pPr algn="ctr">
              <a:lnSpc>
                <a:spcPts val="9292"/>
              </a:lnSpc>
            </a:pPr>
            <a:endParaRPr lang="en-US" sz="7148" dirty="0">
              <a:solidFill>
                <a:srgbClr val="AE661E"/>
              </a:solidFill>
              <a:latin typeface="#9Slide07 SVNGuerrilla" panose="00000500000000000000" pitchFamily="2" charset="0"/>
            </a:endParaRPr>
          </a:p>
        </p:txBody>
      </p:sp>
      <p:sp>
        <p:nvSpPr>
          <p:cNvPr id="27" name="TextBox 27"/>
          <p:cNvSpPr txBox="1"/>
          <p:nvPr/>
        </p:nvSpPr>
        <p:spPr>
          <a:xfrm>
            <a:off x="223964" y="4455934"/>
            <a:ext cx="12564748" cy="2462213"/>
          </a:xfrm>
          <a:prstGeom prst="rect">
            <a:avLst/>
          </a:prstGeom>
        </p:spPr>
        <p:txBody>
          <a:bodyPr wrap="square" lIns="0" tIns="0" rIns="0" bIns="0" rtlCol="0" anchor="t">
            <a:spAutoFit/>
          </a:bodyPr>
          <a:lstStyle/>
          <a:p>
            <a:pPr algn="ctr"/>
            <a:r>
              <a:rPr lang="en-US" sz="8000" spc="139" dirty="0">
                <a:solidFill>
                  <a:schemeClr val="bg2">
                    <a:lumMod val="10000"/>
                  </a:schemeClr>
                </a:solidFill>
                <a:latin typeface="#9Slide07 SVNBango" panose="02000000000000000000" pitchFamily="2" charset="0"/>
              </a:rPr>
              <a:t>T81: </a:t>
            </a:r>
            <a:r>
              <a:rPr lang="en-US" sz="8000" spc="139" dirty="0" err="1">
                <a:solidFill>
                  <a:schemeClr val="bg2">
                    <a:lumMod val="10000"/>
                  </a:schemeClr>
                </a:solidFill>
                <a:latin typeface="#9Slide07 SVNBango" panose="02000000000000000000" pitchFamily="2" charset="0"/>
              </a:rPr>
              <a:t>Thực</a:t>
            </a:r>
            <a:r>
              <a:rPr lang="en-US" sz="8000" spc="139" dirty="0">
                <a:solidFill>
                  <a:schemeClr val="bg2">
                    <a:lumMod val="10000"/>
                  </a:schemeClr>
                </a:solidFill>
                <a:latin typeface="#9Slide07 SVNBango" panose="02000000000000000000" pitchFamily="2" charset="0"/>
              </a:rPr>
              <a:t> </a:t>
            </a:r>
            <a:r>
              <a:rPr lang="en-US" sz="8000" spc="139" dirty="0" err="1">
                <a:solidFill>
                  <a:schemeClr val="bg2">
                    <a:lumMod val="10000"/>
                  </a:schemeClr>
                </a:solidFill>
                <a:latin typeface="#9Slide07 SVNBango" panose="02000000000000000000" pitchFamily="2" charset="0"/>
              </a:rPr>
              <a:t>hành</a:t>
            </a:r>
            <a:endParaRPr lang="en-US" sz="8000" spc="139" dirty="0">
              <a:solidFill>
                <a:schemeClr val="bg2">
                  <a:lumMod val="10000"/>
                </a:schemeClr>
              </a:solidFill>
              <a:latin typeface="#9Slide07 SVNBango" panose="02000000000000000000" pitchFamily="2" charset="0"/>
            </a:endParaRPr>
          </a:p>
          <a:p>
            <a:pPr algn="ctr"/>
            <a:r>
              <a:rPr lang="en-US" sz="8000" spc="139" dirty="0">
                <a:solidFill>
                  <a:schemeClr val="bg2">
                    <a:lumMod val="10000"/>
                  </a:schemeClr>
                </a:solidFill>
                <a:latin typeface="#9Slide07 SVNBango" panose="02000000000000000000" pitchFamily="2" charset="0"/>
              </a:rPr>
              <a:t> </a:t>
            </a:r>
            <a:r>
              <a:rPr lang="en-US" sz="8000" spc="139" dirty="0" err="1">
                <a:solidFill>
                  <a:schemeClr val="bg2">
                    <a:lumMod val="10000"/>
                  </a:schemeClr>
                </a:solidFill>
                <a:latin typeface="#9Slide07 SVNBango" panose="02000000000000000000" pitchFamily="2" charset="0"/>
              </a:rPr>
              <a:t>tiếng</a:t>
            </a:r>
            <a:r>
              <a:rPr lang="en-US" sz="8000" spc="139" dirty="0">
                <a:solidFill>
                  <a:schemeClr val="bg2">
                    <a:lumMod val="10000"/>
                  </a:schemeClr>
                </a:solidFill>
                <a:latin typeface="#9Slide07 SVNBango" panose="02000000000000000000" pitchFamily="2" charset="0"/>
              </a:rPr>
              <a:t> </a:t>
            </a:r>
            <a:r>
              <a:rPr lang="en-US" sz="8000" spc="139" dirty="0" err="1">
                <a:solidFill>
                  <a:schemeClr val="bg2">
                    <a:lumMod val="10000"/>
                  </a:schemeClr>
                </a:solidFill>
                <a:latin typeface="#9Slide07 SVNBango" panose="02000000000000000000" pitchFamily="2" charset="0"/>
              </a:rPr>
              <a:t>Việt</a:t>
            </a:r>
            <a:endParaRPr lang="en-US" sz="8000" spc="139" dirty="0">
              <a:solidFill>
                <a:schemeClr val="bg2">
                  <a:lumMod val="10000"/>
                </a:schemeClr>
              </a:solidFill>
              <a:latin typeface="#9Slide07 SVNBango" panose="02000000000000000000" pitchFamily="2" charset="0"/>
            </a:endParaRPr>
          </a:p>
        </p:txBody>
      </p:sp>
      <p:sp>
        <p:nvSpPr>
          <p:cNvPr id="2" name="Freeform 2">
            <a:extLst>
              <a:ext uri="{FF2B5EF4-FFF2-40B4-BE49-F238E27FC236}">
                <a16:creationId xmlns:a16="http://schemas.microsoft.com/office/drawing/2014/main" id="{8B2C6204-4844-1643-0F51-A40E1EB2AAB0}"/>
              </a:ext>
            </a:extLst>
          </p:cNvPr>
          <p:cNvSpPr/>
          <p:nvPr/>
        </p:nvSpPr>
        <p:spPr>
          <a:xfrm>
            <a:off x="10515600" y="5458909"/>
            <a:ext cx="7561136" cy="4810773"/>
          </a:xfrm>
          <a:custGeom>
            <a:avLst/>
            <a:gdLst/>
            <a:ahLst/>
            <a:cxnLst/>
            <a:rect l="l" t="t" r="r" b="b"/>
            <a:pathLst>
              <a:path w="7561136" h="4810773">
                <a:moveTo>
                  <a:pt x="0" y="0"/>
                </a:moveTo>
                <a:lnTo>
                  <a:pt x="7561136" y="0"/>
                </a:lnTo>
                <a:lnTo>
                  <a:pt x="7561136" y="4810773"/>
                </a:lnTo>
                <a:lnTo>
                  <a:pt x="0" y="4810773"/>
                </a:lnTo>
                <a:lnTo>
                  <a:pt x="0" y="0"/>
                </a:lnTo>
                <a:close/>
              </a:path>
            </a:pathLst>
          </a:custGeom>
          <a:blipFill>
            <a:blip r:embed="rId3"/>
            <a:stretch>
              <a:fillRect/>
            </a:stretch>
          </a:blipFill>
        </p:spPr>
        <p:txBody>
          <a:bodyPr/>
          <a:lstStyle/>
          <a:p>
            <a:endParaRPr lang="en-US"/>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40"/>
          <p:cNvSpPr txBox="1"/>
          <p:nvPr/>
        </p:nvSpPr>
        <p:spPr>
          <a:xfrm>
            <a:off x="8382000" y="2579284"/>
            <a:ext cx="8576261" cy="3693319"/>
          </a:xfrm>
          <a:prstGeom prst="rect">
            <a:avLst/>
          </a:prstGeom>
        </p:spPr>
        <p:txBody>
          <a:bodyPr wrap="square" lIns="0" tIns="0" rIns="0" bIns="0" rtlCol="0" anchor="t">
            <a:spAutoFit/>
          </a:bodyPr>
          <a:lstStyle/>
          <a:p>
            <a:pPr algn="ctr"/>
            <a:r>
              <a:rPr lang="en-US" sz="8000" dirty="0">
                <a:solidFill>
                  <a:srgbClr val="605A35"/>
                </a:solidFill>
                <a:latin typeface="#9Slide07 SVNBango" panose="02000000000000000000" pitchFamily="2" charset="0"/>
              </a:rPr>
              <a:t>I.</a:t>
            </a:r>
          </a:p>
          <a:p>
            <a:pPr algn="ctr"/>
            <a:r>
              <a:rPr lang="en-US" sz="8000" dirty="0" err="1">
                <a:solidFill>
                  <a:srgbClr val="605A35"/>
                </a:solidFill>
                <a:latin typeface="#9Slide07 SVNBango" panose="02000000000000000000" pitchFamily="2" charset="0"/>
              </a:rPr>
              <a:t>Hình</a:t>
            </a:r>
            <a:r>
              <a:rPr lang="en-US" sz="8000" dirty="0">
                <a:solidFill>
                  <a:srgbClr val="605A35"/>
                </a:solidFill>
                <a:latin typeface="#9Slide07 SVNBango" panose="02000000000000000000" pitchFamily="2" charset="0"/>
              </a:rPr>
              <a:t> </a:t>
            </a:r>
            <a:r>
              <a:rPr lang="en-US" sz="8000" dirty="0" err="1">
                <a:solidFill>
                  <a:srgbClr val="605A35"/>
                </a:solidFill>
                <a:latin typeface="#9Slide07 SVNBango" panose="02000000000000000000" pitchFamily="2" charset="0"/>
              </a:rPr>
              <a:t>thành</a:t>
            </a:r>
            <a:r>
              <a:rPr lang="en-US" sz="8000" dirty="0">
                <a:solidFill>
                  <a:srgbClr val="605A35"/>
                </a:solidFill>
                <a:latin typeface="#9Slide07 SVNBango" panose="02000000000000000000" pitchFamily="2" charset="0"/>
              </a:rPr>
              <a:t> </a:t>
            </a:r>
            <a:r>
              <a:rPr lang="en-US" sz="8000" dirty="0" err="1">
                <a:solidFill>
                  <a:srgbClr val="605A35"/>
                </a:solidFill>
                <a:latin typeface="#9Slide07 SVNBango" panose="02000000000000000000" pitchFamily="2" charset="0"/>
              </a:rPr>
              <a:t>kiến</a:t>
            </a:r>
            <a:r>
              <a:rPr lang="en-US" sz="8000" dirty="0">
                <a:solidFill>
                  <a:srgbClr val="605A35"/>
                </a:solidFill>
                <a:latin typeface="#9Slide07 SVNBango" panose="02000000000000000000" pitchFamily="2" charset="0"/>
              </a:rPr>
              <a:t> </a:t>
            </a:r>
            <a:r>
              <a:rPr lang="en-US" sz="8000" dirty="0" err="1">
                <a:solidFill>
                  <a:srgbClr val="605A35"/>
                </a:solidFill>
                <a:latin typeface="#9Slide07 SVNBango" panose="02000000000000000000" pitchFamily="2" charset="0"/>
              </a:rPr>
              <a:t>thức</a:t>
            </a:r>
            <a:endParaRPr lang="en-US" sz="8000" dirty="0">
              <a:solidFill>
                <a:srgbClr val="605A35"/>
              </a:solidFill>
              <a:latin typeface="#9Slide07 SVNBango" panose="02000000000000000000" pitchFamily="2" charset="0"/>
            </a:endParaRPr>
          </a:p>
        </p:txBody>
      </p:sp>
      <p:sp>
        <p:nvSpPr>
          <p:cNvPr id="2" name="Freeform 5">
            <a:extLst>
              <a:ext uri="{FF2B5EF4-FFF2-40B4-BE49-F238E27FC236}">
                <a16:creationId xmlns:a16="http://schemas.microsoft.com/office/drawing/2014/main" id="{50DDE018-874C-6E58-C85A-75AFD05DFA12}"/>
              </a:ext>
            </a:extLst>
          </p:cNvPr>
          <p:cNvSpPr/>
          <p:nvPr/>
        </p:nvSpPr>
        <p:spPr>
          <a:xfrm>
            <a:off x="838200" y="3009900"/>
            <a:ext cx="7638867" cy="7905683"/>
          </a:xfrm>
          <a:custGeom>
            <a:avLst/>
            <a:gdLst/>
            <a:ahLst/>
            <a:cxnLst/>
            <a:rect l="l" t="t" r="r" b="b"/>
            <a:pathLst>
              <a:path w="3975926" h="4114800">
                <a:moveTo>
                  <a:pt x="0" y="0"/>
                </a:moveTo>
                <a:lnTo>
                  <a:pt x="3975926" y="0"/>
                </a:lnTo>
                <a:lnTo>
                  <a:pt x="397592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6">
            <a:extLst>
              <a:ext uri="{FF2B5EF4-FFF2-40B4-BE49-F238E27FC236}">
                <a16:creationId xmlns:a16="http://schemas.microsoft.com/office/drawing/2014/main" id="{17590392-C7FF-ECCC-83A5-A8E480326A85}"/>
              </a:ext>
            </a:extLst>
          </p:cNvPr>
          <p:cNvSpPr txBox="1"/>
          <p:nvPr/>
        </p:nvSpPr>
        <p:spPr>
          <a:xfrm>
            <a:off x="5486400" y="2400300"/>
            <a:ext cx="12062831" cy="5509200"/>
          </a:xfrm>
          <a:prstGeom prst="rect">
            <a:avLst/>
          </a:prstGeom>
          <a:noFill/>
        </p:spPr>
        <p:txBody>
          <a:bodyPr wrap="square">
            <a:spAutoFit/>
          </a:bodyPr>
          <a:lstStyle/>
          <a:p>
            <a:pPr marL="76200" marR="63818" algn="just" defTabSz="1371600"/>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Tuỳ</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thuộc</a:t>
            </a:r>
            <a:r>
              <a:rPr lang="vi-VN" sz="4400"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vào</a:t>
            </a:r>
            <a:r>
              <a:rPr lang="vi-VN" sz="4400"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mục</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đích,</a:t>
            </a:r>
            <a:r>
              <a:rPr lang="vi-VN" sz="4400"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kiểu</a:t>
            </a:r>
            <a:r>
              <a:rPr lang="vi-VN" sz="4400"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loại</a:t>
            </a:r>
            <a:r>
              <a:rPr lang="vi-VN" sz="4400" spc="-9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1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VB,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ngữ</a:t>
            </a:r>
            <a:r>
              <a:rPr lang="vi-VN" sz="4400" spc="14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cảnh</a:t>
            </a:r>
            <a:r>
              <a:rPr lang="vi-VN" sz="4400" spc="14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và</a:t>
            </a:r>
            <a:r>
              <a:rPr lang="vi-VN" sz="4400" spc="14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nội</a:t>
            </a:r>
            <a:r>
              <a:rPr lang="vi-VN" sz="4400" spc="15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dung</a:t>
            </a:r>
            <a:r>
              <a:rPr lang="vi-VN" sz="4400" spc="14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cần</a:t>
            </a:r>
            <a:r>
              <a:rPr lang="vi-VN" sz="4400" spc="14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biểu</a:t>
            </a:r>
            <a:r>
              <a:rPr lang="vi-VN" sz="4400" spc="15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3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đạt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mà</a:t>
            </a:r>
            <a:r>
              <a:rPr lang="vi-VN" sz="4400" spc="12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người</a:t>
            </a:r>
            <a:r>
              <a:rPr lang="vi-VN" sz="4400" spc="12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nói</a:t>
            </a:r>
            <a:r>
              <a:rPr lang="vi-VN" sz="4400" spc="11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(người</a:t>
            </a:r>
            <a:r>
              <a:rPr lang="vi-VN" sz="4400" spc="12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viết)</a:t>
            </a:r>
            <a:r>
              <a:rPr lang="vi-VN" sz="4400" spc="12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lựa</a:t>
            </a:r>
            <a:r>
              <a:rPr lang="vi-VN" sz="4400" spc="12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chọn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a:t>
            </a:r>
            <a:r>
              <a:rPr lang="vi-VN" sz="4400" spc="-113"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đơn</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hay</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ghép</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cho</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phù</a:t>
            </a:r>
            <a:r>
              <a:rPr lang="vi-VN" sz="4400" spc="-105"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4400" spc="-3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hợp.</a:t>
            </a:r>
            <a:endParaRPr lang="vi-VN" sz="4400" dirty="0">
              <a:solidFill>
                <a:prstClr val="black"/>
              </a:solidFill>
              <a:latin typeface="VNI-Times"/>
              <a:ea typeface="Times New Roman" panose="02020603050405020304" pitchFamily="18" charset="0"/>
              <a:cs typeface="Times New Roman" panose="02020603050405020304" pitchFamily="18" charset="0"/>
            </a:endParaRPr>
          </a:p>
          <a:p>
            <a:pPr marR="64770" algn="just" defTabSz="1371600">
              <a:buClr>
                <a:srgbClr val="231F20"/>
              </a:buClr>
              <a:buSzPts val="1100"/>
              <a:tabLst>
                <a:tab pos="244793" algn="l"/>
              </a:tabLst>
            </a:pP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Khi</a:t>
            </a:r>
            <a:r>
              <a:rPr lang="vi-VN" sz="4400" spc="-68"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diễn</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đạt</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một</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nội</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dung </a:t>
            </a:r>
            <a:r>
              <a:rPr lang="en-US" sz="4400" b="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đơn</a:t>
            </a:r>
            <a:r>
              <a:rPr lang="en-US" sz="44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b="1"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giản</a:t>
            </a:r>
            <a:r>
              <a:rPr lang="en-US" sz="44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 </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sử dụng </a:t>
            </a:r>
            <a:r>
              <a:rPr lang="vi-VN" sz="44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 đơn</a:t>
            </a:r>
            <a:r>
              <a:rPr lang="vi-VN" sz="4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vi-VN" sz="4400" dirty="0">
              <a:solidFill>
                <a:prstClr val="black"/>
              </a:solidFill>
              <a:latin typeface="VNI-Times"/>
              <a:ea typeface="Arial" panose="020B0604020202020204" pitchFamily="34" charset="0"/>
              <a:cs typeface="Times New Roman" panose="02020603050405020304" pitchFamily="18" charset="0"/>
            </a:endParaRPr>
          </a:p>
          <a:p>
            <a:pPr defTabSz="1371600"/>
            <a:r>
              <a:rPr lang="vi-VN" sz="4400" dirty="0">
                <a:solidFill>
                  <a:prstClr val="black"/>
                </a:solidFill>
                <a:latin typeface="Times New Roman" panose="02020603050405020304" pitchFamily="18" charset="0"/>
                <a:ea typeface="Arial" panose="020B0604020202020204" pitchFamily="34" charset="0"/>
              </a:rPr>
              <a:t>- Khi </a:t>
            </a: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b="1" dirty="0" err="1">
                <a:latin typeface="Times New Roman" panose="02020603050405020304" pitchFamily="18" charset="0"/>
                <a:cs typeface="Times New Roman" panose="02020603050405020304" pitchFamily="18" charset="0"/>
              </a:rPr>
              <a:t>phức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tạp</a:t>
            </a:r>
            <a:r>
              <a:rPr lang="en-US" sz="4400" b="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muốn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vi-VN" sz="4400" dirty="0">
                <a:solidFill>
                  <a:prstClr val="black"/>
                </a:solidFill>
                <a:latin typeface="Times New Roman" panose="02020603050405020304" pitchFamily="18" charset="0"/>
                <a:ea typeface="Arial" panose="020B0604020202020204" pitchFamily="34" charset="0"/>
              </a:rPr>
              <a:t> sử dụng </a:t>
            </a:r>
            <a:r>
              <a:rPr lang="vi-VN" sz="4400" b="1" dirty="0">
                <a:solidFill>
                  <a:prstClr val="black"/>
                </a:solidFill>
                <a:latin typeface="Times New Roman" panose="02020603050405020304" pitchFamily="18" charset="0"/>
                <a:ea typeface="Arial" panose="020B0604020202020204" pitchFamily="34" charset="0"/>
              </a:rPr>
              <a:t>câu ghép</a:t>
            </a:r>
            <a:r>
              <a:rPr lang="vi-VN" sz="4400" dirty="0">
                <a:solidFill>
                  <a:prstClr val="black"/>
                </a:solidFill>
                <a:latin typeface="Times New Roman" panose="02020603050405020304" pitchFamily="18" charset="0"/>
                <a:ea typeface="Arial" panose="020B0604020202020204" pitchFamily="34" charset="0"/>
              </a:rPr>
              <a:t>.</a:t>
            </a:r>
            <a:endParaRPr lang="vi-VN" sz="4400" dirty="0">
              <a:solidFill>
                <a:prstClr val="black"/>
              </a:solidFill>
              <a:latin typeface="Arial" panose="020B0604020202020204" pitchFamily="34" charset="0"/>
            </a:endParaRPr>
          </a:p>
        </p:txBody>
      </p:sp>
      <p:sp>
        <p:nvSpPr>
          <p:cNvPr id="3" name="Rectangle 2"/>
          <p:cNvSpPr/>
          <p:nvPr/>
        </p:nvSpPr>
        <p:spPr>
          <a:xfrm>
            <a:off x="5486400" y="945059"/>
            <a:ext cx="9677400" cy="769441"/>
          </a:xfrm>
          <a:prstGeom prst="rect">
            <a:avLst/>
          </a:prstGeom>
        </p:spPr>
        <p:txBody>
          <a:bodyPr wrap="square">
            <a:spAutoFit/>
          </a:bodyPr>
          <a:lstStyle/>
          <a:p>
            <a:pPr marR="63818" algn="just" defTabSz="1371600"/>
            <a:r>
              <a:rPr lang="vi-VN"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Lựa chọn câu đơn hoặc câu ghép</a:t>
            </a:r>
            <a:endParaRPr lang="vi-VN" sz="4400" dirty="0">
              <a:solidFill>
                <a:srgbClr val="FF0000"/>
              </a:solidFill>
              <a:latin typeface="VNI-Times"/>
              <a:ea typeface="Times New Roman" panose="02020603050405020304" pitchFamily="18" charset="0"/>
              <a:cs typeface="Times New Roman" panose="02020603050405020304" pitchFamily="18" charset="0"/>
            </a:endParaRPr>
          </a:p>
        </p:txBody>
      </p:sp>
      <p:sp>
        <p:nvSpPr>
          <p:cNvPr id="2" name="Freeform 3">
            <a:extLst>
              <a:ext uri="{FF2B5EF4-FFF2-40B4-BE49-F238E27FC236}">
                <a16:creationId xmlns:a16="http://schemas.microsoft.com/office/drawing/2014/main" id="{8F002E86-DCB6-09BA-9601-90A3E64AC870}"/>
              </a:ext>
            </a:extLst>
          </p:cNvPr>
          <p:cNvSpPr/>
          <p:nvPr/>
        </p:nvSpPr>
        <p:spPr>
          <a:xfrm>
            <a:off x="-152400" y="3771900"/>
            <a:ext cx="6392941" cy="6515100"/>
          </a:xfrm>
          <a:custGeom>
            <a:avLst/>
            <a:gdLst/>
            <a:ahLst/>
            <a:cxnLst/>
            <a:rect l="l" t="t" r="r" b="b"/>
            <a:pathLst>
              <a:path w="4037647" h="4114800">
                <a:moveTo>
                  <a:pt x="0" y="0"/>
                </a:moveTo>
                <a:lnTo>
                  <a:pt x="4037648" y="0"/>
                </a:lnTo>
                <a:lnTo>
                  <a:pt x="403764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18413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3158929"/>
              </p:ext>
            </p:extLst>
          </p:nvPr>
        </p:nvGraphicFramePr>
        <p:xfrm>
          <a:off x="4038600" y="1181100"/>
          <a:ext cx="13182600" cy="4949466"/>
        </p:xfrm>
        <a:graphic>
          <a:graphicData uri="http://schemas.openxmlformats.org/drawingml/2006/table">
            <a:tbl>
              <a:tblPr firstRow="1" bandRow="1">
                <a:tableStyleId>{5940675A-B579-460E-94D1-54222C63F5DA}</a:tableStyleId>
              </a:tblPr>
              <a:tblGrid>
                <a:gridCol w="6591300">
                  <a:extLst>
                    <a:ext uri="{9D8B030D-6E8A-4147-A177-3AD203B41FA5}">
                      <a16:colId xmlns:a16="http://schemas.microsoft.com/office/drawing/2014/main" val="1017259978"/>
                    </a:ext>
                  </a:extLst>
                </a:gridCol>
                <a:gridCol w="6591300">
                  <a:extLst>
                    <a:ext uri="{9D8B030D-6E8A-4147-A177-3AD203B41FA5}">
                      <a16:colId xmlns:a16="http://schemas.microsoft.com/office/drawing/2014/main" val="1045802737"/>
                    </a:ext>
                  </a:extLst>
                </a:gridCol>
              </a:tblGrid>
              <a:tr h="1505226">
                <a:tc>
                  <a:txBody>
                    <a:bodyPr/>
                    <a:lstStyle/>
                    <a:p>
                      <a:pPr algn="just"/>
                      <a:r>
                        <a:rPr lang="en-US" sz="4400" i="1" dirty="0" err="1">
                          <a:latin typeface="Times New Roman" panose="02020603050405020304" pitchFamily="18" charset="0"/>
                          <a:cs typeface="Times New Roman" panose="02020603050405020304" pitchFamily="18" charset="0"/>
                        </a:rPr>
                        <a:t>Pháp</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chạy</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Nhật</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hàng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vua</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Bảo</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Đại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thoái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vị</a:t>
                      </a:r>
                      <a:r>
                        <a:rPr lang="en-US" sz="4400" i="1" baseline="0" dirty="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err="1">
                          <a:latin typeface="Times New Roman" panose="02020603050405020304" pitchFamily="18" charset="0"/>
                          <a:cs typeface="Times New Roman" panose="02020603050405020304" pitchFamily="18" charset="0"/>
                        </a:rPr>
                        <a:t>Pháp</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chạy</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Nhật</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hàng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vua</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Bảo</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Đại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thoái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vị</a:t>
                      </a:r>
                      <a:r>
                        <a:rPr lang="en-US" sz="4400" i="1" baseline="0" dirty="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65332754"/>
                  </a:ext>
                </a:extLst>
              </a:tr>
              <a:tr h="2914374">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ghép</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đẳng</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lập</a:t>
                      </a:r>
                      <a:endParaRPr lang="en-US" sz="4400" b="1" baseline="0" dirty="0">
                        <a:latin typeface="Times New Roman" panose="02020603050405020304" pitchFamily="18" charset="0"/>
                        <a:cs typeface="Times New Roman" panose="02020603050405020304" pitchFamily="18" charset="0"/>
                      </a:endParaRPr>
                    </a:p>
                    <a:p>
                      <a:pPr algn="just"/>
                      <a:r>
                        <a:rPr lang="en-US" sz="4400" baseline="0" dirty="0" err="1">
                          <a:latin typeface="Times New Roman" panose="02020603050405020304" pitchFamily="18" charset="0"/>
                          <a:cs typeface="Times New Roman" panose="02020603050405020304" pitchFamily="18" charset="0"/>
                        </a:rPr>
                        <a:t>Tác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dụng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liệt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kê</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kiện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nhấn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mạnh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tiếp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nối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mối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quan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hệ</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chặt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chẽ</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giữa</a:t>
                      </a:r>
                      <a:r>
                        <a:rPr lang="en-US" sz="4400" baseline="0" dirty="0">
                          <a:latin typeface="Times New Roman" panose="02020603050405020304" pitchFamily="18" charset="0"/>
                          <a:cs typeface="Times New Roman" panose="02020603050405020304" pitchFamily="18" charset="0"/>
                        </a:rPr>
                        <a:t> 3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kiện</a:t>
                      </a:r>
                      <a:r>
                        <a:rPr lang="en-US" sz="4400" baseline="0" dirty="0">
                          <a:latin typeface="Times New Roman" panose="02020603050405020304" pitchFamily="18" charset="0"/>
                          <a:cs typeface="Times New Roman" panose="02020603050405020304" pitchFamily="18" charset="0"/>
                        </a:rPr>
                        <a:t>.</a:t>
                      </a:r>
                    </a:p>
                  </a:txBody>
                  <a:tcPr>
                    <a:solidFill>
                      <a:schemeClr val="bg1"/>
                    </a:solidFill>
                  </a:tcPr>
                </a:tc>
                <a:tc>
                  <a:txBody>
                    <a:bodyPr/>
                    <a:lstStyle/>
                    <a:p>
                      <a:pPr algn="ctr"/>
                      <a:r>
                        <a:rPr lang="en-US" sz="4400" b="1" dirty="0">
                          <a:latin typeface="Times New Roman" panose="02020603050405020304" pitchFamily="18" charset="0"/>
                          <a:cs typeface="Times New Roman" panose="02020603050405020304" pitchFamily="18" charset="0"/>
                        </a:rPr>
                        <a:t>3 </a:t>
                      </a: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đơn</a:t>
                      </a:r>
                      <a:endParaRPr lang="en-US" sz="4400" b="1" baseline="0"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baseline="0" dirty="0" err="1">
                          <a:latin typeface="Times New Roman" panose="02020603050405020304" pitchFamily="18" charset="0"/>
                          <a:cs typeface="Times New Roman" panose="02020603050405020304" pitchFamily="18" charset="0"/>
                        </a:rPr>
                        <a:t>Tác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dụng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liệt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kê</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kiện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nhưng</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rời</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rạc</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thiếu</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tiếp</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nối</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giữa</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các</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latin typeface="Times New Roman" panose="02020603050405020304" pitchFamily="18" charset="0"/>
                          <a:cs typeface="Times New Roman" panose="02020603050405020304" pitchFamily="18" charset="0"/>
                          <a:sym typeface="Wingdings" panose="05000000000000000000" pitchFamily="2" charset="2"/>
                        </a:rPr>
                        <a:t>kiện</a:t>
                      </a:r>
                      <a:r>
                        <a:rPr lang="en-US" sz="4400" baseline="0" dirty="0">
                          <a:latin typeface="Times New Roman" panose="02020603050405020304" pitchFamily="18" charset="0"/>
                          <a:cs typeface="Times New Roman" panose="02020603050405020304" pitchFamily="18" charset="0"/>
                          <a:sym typeface="Wingdings" panose="05000000000000000000" pitchFamily="2" charset="2"/>
                        </a:rPr>
                        <a:t>.</a:t>
                      </a:r>
                      <a:endParaRPr lang="en-US" sz="4400" baseline="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2951034"/>
                  </a:ext>
                </a:extLst>
              </a:tr>
            </a:tbl>
          </a:graphicData>
        </a:graphic>
      </p:graphicFrame>
      <p:sp>
        <p:nvSpPr>
          <p:cNvPr id="5" name="Hộp Văn bản 6">
            <a:extLst>
              <a:ext uri="{FF2B5EF4-FFF2-40B4-BE49-F238E27FC236}">
                <a16:creationId xmlns:a16="http://schemas.microsoft.com/office/drawing/2014/main" id="{17590392-C7FF-ECCC-83A5-A8E480326A85}"/>
              </a:ext>
            </a:extLst>
          </p:cNvPr>
          <p:cNvSpPr txBox="1"/>
          <p:nvPr/>
        </p:nvSpPr>
        <p:spPr>
          <a:xfrm>
            <a:off x="4038600" y="6896100"/>
            <a:ext cx="13182600" cy="2123658"/>
          </a:xfrm>
          <a:prstGeom prst="rect">
            <a:avLst/>
          </a:prstGeom>
          <a:noFill/>
        </p:spPr>
        <p:txBody>
          <a:bodyPr wrap="square">
            <a:spAutoFit/>
          </a:bodyPr>
          <a:lstStyle/>
          <a:p>
            <a:pPr algn="just" defTabSz="1371600"/>
            <a:r>
              <a:rPr lang="en-US" sz="4400" dirty="0">
                <a:solidFill>
                  <a:prstClr val="black"/>
                </a:solidFill>
                <a:latin typeface="Times New Roman" panose="02020603050405020304" pitchFamily="18" charset="0"/>
                <a:ea typeface="Arial" panose="020B0604020202020204" pitchFamily="34" charset="0"/>
                <a:sym typeface="Wingdings" panose="05000000000000000000" pitchFamily="2" charset="2"/>
              </a:rPr>
              <a:t> </a:t>
            </a:r>
            <a:r>
              <a:rPr lang="vi-VN" sz="4400" dirty="0">
                <a:solidFill>
                  <a:prstClr val="black"/>
                </a:solidFill>
                <a:latin typeface="Times New Roman" panose="02020603050405020304" pitchFamily="18" charset="0"/>
                <a:ea typeface="Arial" panose="020B0604020202020204" pitchFamily="34" charset="0"/>
              </a:rPr>
              <a:t>Khi </a:t>
            </a: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b="1" dirty="0" err="1">
                <a:latin typeface="Times New Roman" panose="02020603050405020304" pitchFamily="18" charset="0"/>
                <a:cs typeface="Times New Roman" panose="02020603050405020304" pitchFamily="18" charset="0"/>
              </a:rPr>
              <a:t>phức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tạp</a:t>
            </a:r>
            <a:r>
              <a:rPr lang="en-US" sz="4400" b="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muốn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sym typeface="Wingdings" panose="05000000000000000000" pitchFamily="2" charset="2"/>
              </a:rPr>
              <a:t></a:t>
            </a:r>
            <a:r>
              <a:rPr lang="vi-VN" sz="4400" dirty="0">
                <a:solidFill>
                  <a:prstClr val="black"/>
                </a:solidFill>
                <a:latin typeface="Times New Roman" panose="02020603050405020304" pitchFamily="18" charset="0"/>
                <a:ea typeface="Arial" panose="020B0604020202020204" pitchFamily="34" charset="0"/>
              </a:rPr>
              <a:t> sử dụng </a:t>
            </a:r>
            <a:r>
              <a:rPr lang="vi-VN" sz="4400" b="1" dirty="0">
                <a:solidFill>
                  <a:prstClr val="black"/>
                </a:solidFill>
                <a:latin typeface="Times New Roman" panose="02020603050405020304" pitchFamily="18" charset="0"/>
                <a:ea typeface="Arial" panose="020B0604020202020204" pitchFamily="34" charset="0"/>
              </a:rPr>
              <a:t>câu ghép</a:t>
            </a:r>
            <a:r>
              <a:rPr lang="vi-VN" sz="4400" dirty="0">
                <a:solidFill>
                  <a:prstClr val="black"/>
                </a:solidFill>
                <a:latin typeface="Times New Roman" panose="02020603050405020304" pitchFamily="18" charset="0"/>
                <a:ea typeface="Arial" panose="020B0604020202020204" pitchFamily="34" charset="0"/>
              </a:rPr>
              <a:t>.</a:t>
            </a:r>
            <a:endParaRPr lang="vi-VN" sz="4400" dirty="0">
              <a:solidFill>
                <a:prstClr val="black"/>
              </a:solidFill>
              <a:latin typeface="Arial" panose="020B0604020202020204" pitchFamily="34" charset="0"/>
            </a:endParaRPr>
          </a:p>
        </p:txBody>
      </p:sp>
      <p:sp>
        <p:nvSpPr>
          <p:cNvPr id="2" name="Freeform 3">
            <a:extLst>
              <a:ext uri="{FF2B5EF4-FFF2-40B4-BE49-F238E27FC236}">
                <a16:creationId xmlns:a16="http://schemas.microsoft.com/office/drawing/2014/main" id="{946B924A-17CC-48A1-F905-A35D12F1CB80}"/>
              </a:ext>
            </a:extLst>
          </p:cNvPr>
          <p:cNvSpPr/>
          <p:nvPr/>
        </p:nvSpPr>
        <p:spPr>
          <a:xfrm>
            <a:off x="838200" y="1333500"/>
            <a:ext cx="2259711" cy="4114800"/>
          </a:xfrm>
          <a:custGeom>
            <a:avLst/>
            <a:gdLst/>
            <a:ahLst/>
            <a:cxnLst/>
            <a:rect l="l" t="t" r="r" b="b"/>
            <a:pathLst>
              <a:path w="2259711" h="4114800">
                <a:moveTo>
                  <a:pt x="0" y="0"/>
                </a:moveTo>
                <a:lnTo>
                  <a:pt x="2259711" y="0"/>
                </a:lnTo>
                <a:lnTo>
                  <a:pt x="225971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244432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270033" y="1028700"/>
            <a:ext cx="482666" cy="48266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853545" y="1028700"/>
            <a:ext cx="482666" cy="4826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2432087" y="1028700"/>
            <a:ext cx="482666" cy="4826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3010630" y="1028700"/>
            <a:ext cx="482666" cy="48266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0" name="TextBox 40"/>
          <p:cNvSpPr txBox="1"/>
          <p:nvPr/>
        </p:nvSpPr>
        <p:spPr>
          <a:xfrm>
            <a:off x="5486400" y="2684075"/>
            <a:ext cx="13148261" cy="246221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605A35"/>
                </a:solidFill>
                <a:effectLst/>
                <a:uLnTx/>
                <a:uFillTx/>
                <a:latin typeface="#9Slide07 SVNBango" panose="02000000000000000000" pitchFamily="2" charset="0"/>
                <a:ea typeface="+mn-ea"/>
                <a:cs typeface="+mn-cs"/>
              </a:rPr>
              <a:t>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605A35"/>
                </a:solidFill>
                <a:effectLst/>
                <a:uLnTx/>
                <a:uFillTx/>
                <a:latin typeface="#9Slide07 SVNBango" panose="02000000000000000000" pitchFamily="2" charset="0"/>
                <a:ea typeface="+mn-ea"/>
                <a:cs typeface="+mn-cs"/>
              </a:rPr>
              <a:t>Luyện</a:t>
            </a:r>
            <a:r>
              <a:rPr kumimoji="0" lang="en-US" sz="8000" b="0" i="0" u="none" strike="noStrike" kern="1200" cap="none" spc="0" normalizeH="0" baseline="0" noProof="0" dirty="0">
                <a:ln>
                  <a:noFill/>
                </a:ln>
                <a:solidFill>
                  <a:srgbClr val="605A35"/>
                </a:solidFill>
                <a:effectLst/>
                <a:uLnTx/>
                <a:uFillTx/>
                <a:latin typeface="#9Slide07 SVNBango" panose="02000000000000000000" pitchFamily="2" charset="0"/>
                <a:ea typeface="+mn-ea"/>
                <a:cs typeface="+mn-cs"/>
              </a:rPr>
              <a:t> </a:t>
            </a:r>
            <a:r>
              <a:rPr kumimoji="0" lang="en-US" sz="8000" b="0" i="0" u="none" strike="noStrike" kern="1200" cap="none" spc="0" normalizeH="0" baseline="0" noProof="0" dirty="0" err="1">
                <a:ln>
                  <a:noFill/>
                </a:ln>
                <a:solidFill>
                  <a:srgbClr val="605A35"/>
                </a:solidFill>
                <a:effectLst/>
                <a:uLnTx/>
                <a:uFillTx/>
                <a:latin typeface="#9Slide07 SVNBango" panose="02000000000000000000" pitchFamily="2" charset="0"/>
                <a:ea typeface="+mn-ea"/>
                <a:cs typeface="+mn-cs"/>
              </a:rPr>
              <a:t>tập</a:t>
            </a:r>
            <a:endParaRPr kumimoji="0" lang="en-US" sz="8000" b="0" i="0" u="none" strike="noStrike" kern="1200" cap="none" spc="0" normalizeH="0" baseline="0" noProof="0" dirty="0">
              <a:ln>
                <a:noFill/>
              </a:ln>
              <a:solidFill>
                <a:srgbClr val="605A35"/>
              </a:solidFill>
              <a:effectLst/>
              <a:uLnTx/>
              <a:uFillTx/>
              <a:latin typeface="#9Slide07 SVNBango" panose="02000000000000000000" pitchFamily="2" charset="0"/>
              <a:ea typeface="+mn-ea"/>
              <a:cs typeface="+mn-cs"/>
            </a:endParaRPr>
          </a:p>
        </p:txBody>
      </p:sp>
      <p:sp>
        <p:nvSpPr>
          <p:cNvPr id="2" name="Freeform 4">
            <a:extLst>
              <a:ext uri="{FF2B5EF4-FFF2-40B4-BE49-F238E27FC236}">
                <a16:creationId xmlns:a16="http://schemas.microsoft.com/office/drawing/2014/main" id="{3A6F7A4B-8152-9985-5474-74A82D3930E8}"/>
              </a:ext>
            </a:extLst>
          </p:cNvPr>
          <p:cNvSpPr/>
          <p:nvPr/>
        </p:nvSpPr>
        <p:spPr>
          <a:xfrm>
            <a:off x="1143000" y="2247900"/>
            <a:ext cx="7546348" cy="8136225"/>
          </a:xfrm>
          <a:custGeom>
            <a:avLst/>
            <a:gdLst/>
            <a:ahLst/>
            <a:cxnLst/>
            <a:rect l="l" t="t" r="r" b="b"/>
            <a:pathLst>
              <a:path w="4648653" h="5012025">
                <a:moveTo>
                  <a:pt x="0" y="0"/>
                </a:moveTo>
                <a:lnTo>
                  <a:pt x="4648653" y="0"/>
                </a:lnTo>
                <a:lnTo>
                  <a:pt x="4648653" y="5012025"/>
                </a:lnTo>
                <a:lnTo>
                  <a:pt x="0" y="501202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81413392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282059"/>
            <a:ext cx="17068800" cy="8894743"/>
          </a:xfrm>
          <a:prstGeom prst="rect">
            <a:avLst/>
          </a:prstGeom>
        </p:spPr>
        <p:txBody>
          <a:bodyPr wrap="square">
            <a:spAutoFit/>
          </a:bodyPr>
          <a:lstStyle/>
          <a:p>
            <a:pPr algn="just"/>
            <a:r>
              <a:rPr lang="vi-VN" sz="4400" b="1" dirty="0">
                <a:solidFill>
                  <a:srgbClr val="000000"/>
                </a:solidFill>
                <a:latin typeface="+mj-lt"/>
              </a:rPr>
              <a:t>Xác định quan hệ ý nghĩa giữa các vế trong những câu ghép dưới đây. Có thể tách mỗi vế của câu ghép thành một câu đơn được không? Vì sao?</a:t>
            </a:r>
          </a:p>
          <a:p>
            <a:pPr algn="just"/>
            <a:r>
              <a:rPr lang="vi-VN" sz="4400" dirty="0">
                <a:solidFill>
                  <a:srgbClr val="000000"/>
                </a:solidFill>
                <a:latin typeface="+mj-lt"/>
              </a:rPr>
              <a:t>a. </a:t>
            </a:r>
            <a:r>
              <a:rPr lang="vi-VN" sz="4400" i="1" dirty="0">
                <a:solidFill>
                  <a:srgbClr val="000000"/>
                </a:solidFill>
                <a:latin typeface="+mj-lt"/>
              </a:rPr>
              <a:t>Chẳng những thái ấp của ta không còn, mà bổng lộc các ngươi cũng mất; chẳng những gia quyến của ta bị tan, mà vợ con các ngươi cũng khốn; chẳng những xã tắc tổ tông ta bị giày xéo, mà phần mộ cha mẹ các ngươi cũng bị quật lên; chẳng những thân ta kiếp này chịu nhục, rồi đến trăm năm sau, tiếng dơ khôn rửa, tên xấu còn lưu, mà đến gia thanh các ngươi cũng không khỏi mang tiếng là tướng bại trận</a:t>
            </a:r>
            <a:r>
              <a:rPr lang="vi-VN" sz="4400" dirty="0">
                <a:solidFill>
                  <a:srgbClr val="000000"/>
                </a:solidFill>
                <a:latin typeface="+mj-lt"/>
              </a:rPr>
              <a:t>.</a:t>
            </a:r>
          </a:p>
          <a:p>
            <a:pPr algn="r"/>
            <a:r>
              <a:rPr lang="vi-VN" sz="4400" dirty="0">
                <a:solidFill>
                  <a:srgbClr val="000000"/>
                </a:solidFill>
                <a:latin typeface="+mj-lt"/>
              </a:rPr>
              <a:t>(Trần Quốc Tuấn, </a:t>
            </a:r>
            <a:r>
              <a:rPr lang="vi-VN" sz="4400" i="1" dirty="0">
                <a:solidFill>
                  <a:srgbClr val="000000"/>
                </a:solidFill>
                <a:latin typeface="+mj-lt"/>
              </a:rPr>
              <a:t>Hịch tướng sĩ</a:t>
            </a:r>
            <a:r>
              <a:rPr lang="vi-VN" sz="4400" dirty="0">
                <a:solidFill>
                  <a:srgbClr val="000000"/>
                </a:solidFill>
                <a:latin typeface="+mj-lt"/>
              </a:rPr>
              <a:t>)</a:t>
            </a:r>
          </a:p>
          <a:p>
            <a:pPr algn="just"/>
            <a:r>
              <a:rPr lang="vi-VN" sz="4400" dirty="0">
                <a:solidFill>
                  <a:srgbClr val="000000"/>
                </a:solidFill>
                <a:latin typeface="+mj-lt"/>
              </a:rPr>
              <a:t>b. </a:t>
            </a:r>
            <a:r>
              <a:rPr lang="vi-VN" sz="4400" i="1" dirty="0">
                <a:solidFill>
                  <a:srgbClr val="000000"/>
                </a:solidFill>
                <a:latin typeface="+mj-lt"/>
              </a:rPr>
              <a:t>Nếu con chưa đi, cụ Nghị chưa giao tiền cho, u chưa có tiền nộp sưu thì không khéo thầy con sẽ chết ở đình, chứ không sống được.</a:t>
            </a:r>
            <a:endParaRPr lang="vi-VN" sz="4400" dirty="0">
              <a:solidFill>
                <a:srgbClr val="000000"/>
              </a:solidFill>
              <a:latin typeface="+mj-lt"/>
            </a:endParaRPr>
          </a:p>
          <a:p>
            <a:pPr algn="r"/>
            <a:r>
              <a:rPr lang="vi-VN" sz="4400" dirty="0">
                <a:solidFill>
                  <a:srgbClr val="000000"/>
                </a:solidFill>
                <a:latin typeface="+mj-lt"/>
              </a:rPr>
              <a:t>(Ngô Tất Tố, </a:t>
            </a:r>
            <a:r>
              <a:rPr lang="vi-VN" sz="4400" i="1" dirty="0">
                <a:solidFill>
                  <a:srgbClr val="000000"/>
                </a:solidFill>
                <a:latin typeface="+mj-lt"/>
              </a:rPr>
              <a:t>Tắt đèn</a:t>
            </a:r>
            <a:r>
              <a:rPr lang="vi-VN" sz="4400" dirty="0">
                <a:solidFill>
                  <a:srgbClr val="000000"/>
                </a:solidFill>
                <a:latin typeface="+mj-lt"/>
              </a:rPr>
              <a:t>)</a:t>
            </a:r>
            <a:endParaRPr lang="vi-VN" sz="4400" b="0" i="0" dirty="0">
              <a:solidFill>
                <a:srgbClr val="000000"/>
              </a:solidFill>
              <a:effectLst/>
              <a:latin typeface="+mj-lt"/>
            </a:endParaRPr>
          </a:p>
        </p:txBody>
      </p:sp>
      <p:sp>
        <p:nvSpPr>
          <p:cNvPr id="5" name="Hộp Văn bản 6">
            <a:extLst>
              <a:ext uri="{FF2B5EF4-FFF2-40B4-BE49-F238E27FC236}">
                <a16:creationId xmlns:a16="http://schemas.microsoft.com/office/drawing/2014/main" id="{17590392-C7FF-ECCC-83A5-A8E480326A85}"/>
              </a:ext>
            </a:extLst>
          </p:cNvPr>
          <p:cNvSpPr txBox="1"/>
          <p:nvPr/>
        </p:nvSpPr>
        <p:spPr>
          <a:xfrm>
            <a:off x="1981200" y="495300"/>
            <a:ext cx="13944600" cy="769441"/>
          </a:xfrm>
          <a:prstGeom prst="rect">
            <a:avLst/>
          </a:prstGeom>
          <a:noFill/>
        </p:spPr>
        <p:txBody>
          <a:bodyPr wrap="square">
            <a:spAutoFit/>
          </a:bodyPr>
          <a:lstStyle/>
          <a:p>
            <a:pPr algn="ctr" defTabSz="1371600"/>
            <a:r>
              <a:rPr lang="en-US" sz="4400" b="1" dirty="0" err="1">
                <a:solidFill>
                  <a:prstClr val="black"/>
                </a:solidFill>
                <a:latin typeface="Times New Roman" panose="02020603050405020304" pitchFamily="18" charset="0"/>
                <a:ea typeface="Arial" panose="020B0604020202020204" pitchFamily="34" charset="0"/>
                <a:sym typeface="Wingdings" panose="05000000000000000000" pitchFamily="2" charset="2"/>
              </a:rPr>
              <a:t>Bài</a:t>
            </a:r>
            <a:r>
              <a:rPr lang="en-US" sz="4400" b="1" dirty="0">
                <a:solidFill>
                  <a:prstClr val="black"/>
                </a:solidFill>
                <a:latin typeface="Times New Roman" panose="02020603050405020304" pitchFamily="18" charset="0"/>
                <a:ea typeface="Arial" panose="020B0604020202020204" pitchFamily="34" charset="0"/>
                <a:sym typeface="Wingdings" panose="05000000000000000000" pitchFamily="2" charset="2"/>
              </a:rPr>
              <a:t> 1</a:t>
            </a:r>
            <a:endParaRPr lang="vi-VN" sz="44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4884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3">
            <a:extLst>
              <a:ext uri="{FF2B5EF4-FFF2-40B4-BE49-F238E27FC236}">
                <a16:creationId xmlns:a16="http://schemas.microsoft.com/office/drawing/2014/main" id="{A76B8964-0AD4-27B3-6580-6E5BAEE514A2}"/>
              </a:ext>
            </a:extLst>
          </p:cNvPr>
          <p:cNvSpPr txBox="1"/>
          <p:nvPr/>
        </p:nvSpPr>
        <p:spPr>
          <a:xfrm>
            <a:off x="914400" y="6210300"/>
            <a:ext cx="16513018" cy="2800767"/>
          </a:xfrm>
          <a:prstGeom prst="rect">
            <a:avLst/>
          </a:prstGeom>
          <a:noFill/>
        </p:spPr>
        <p:txBody>
          <a:bodyPr wrap="square">
            <a:spAutoFit/>
          </a:bodyPr>
          <a:lstStyle/>
          <a:p>
            <a:pPr algn="just" defTabSz="1371600"/>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 vế câu có quan hệ </a:t>
            </a:r>
            <a:r>
              <a:rPr lang="vi-VN" sz="4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liệt kê, tăng cấp</a:t>
            </a:r>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defTabSz="1371600"/>
            <a:r>
              <a:rPr lang="en-US" sz="4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4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tai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lường</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1371600"/>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 nên tách mỗi vế câu thành câu đơn </a:t>
            </a:r>
            <a:r>
              <a:rPr lang="vi-VN" sz="4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vì ý nghĩa của các vế câu có quan hệ chặt chẽ với nhau.</a:t>
            </a:r>
          </a:p>
        </p:txBody>
      </p:sp>
      <p:sp>
        <p:nvSpPr>
          <p:cNvPr id="5" name="Freeform 5">
            <a:extLst>
              <a:ext uri="{FF2B5EF4-FFF2-40B4-BE49-F238E27FC236}">
                <a16:creationId xmlns:a16="http://schemas.microsoft.com/office/drawing/2014/main" id="{C34CA30E-A6C8-2C33-0296-5FFA732E4A32}"/>
              </a:ext>
            </a:extLst>
          </p:cNvPr>
          <p:cNvSpPr/>
          <p:nvPr/>
        </p:nvSpPr>
        <p:spPr>
          <a:xfrm>
            <a:off x="914400" y="-266700"/>
            <a:ext cx="16383000" cy="5943600"/>
          </a:xfrm>
          <a:custGeom>
            <a:avLst/>
            <a:gdLst/>
            <a:ahLst/>
            <a:cxnLst/>
            <a:rect l="l" t="t" r="r" b="b"/>
            <a:pathLst>
              <a:path w="13807118" h="7272675">
                <a:moveTo>
                  <a:pt x="0" y="0"/>
                </a:moveTo>
                <a:lnTo>
                  <a:pt x="13807118" y="0"/>
                </a:lnTo>
                <a:lnTo>
                  <a:pt x="13807118" y="7272675"/>
                </a:lnTo>
                <a:lnTo>
                  <a:pt x="0" y="7272675"/>
                </a:lnTo>
                <a:lnTo>
                  <a:pt x="0" y="0"/>
                </a:lnTo>
                <a:close/>
              </a:path>
            </a:pathLst>
          </a:custGeom>
          <a:blipFill>
            <a:blip r:embed="rId3"/>
            <a:stretch>
              <a:fillRect l="-16398" t="-59453" r="-8011" b="-77034"/>
            </a:stretch>
          </a:blipFill>
          <a:ln w="38100" cap="sq">
            <a:solidFill>
              <a:srgbClr val="4E4845"/>
            </a:solidFill>
            <a:prstDash val="solid"/>
            <a:miter/>
          </a:ln>
        </p:spPr>
        <p:txBody>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lang="en-US" sz="21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angle 1"/>
          <p:cNvSpPr/>
          <p:nvPr/>
        </p:nvSpPr>
        <p:spPr>
          <a:xfrm>
            <a:off x="1219200" y="451688"/>
            <a:ext cx="15773400" cy="4832092"/>
          </a:xfrm>
          <a:prstGeom prst="rect">
            <a:avLst/>
          </a:prstGeom>
        </p:spPr>
        <p:txBody>
          <a:bodyPr wrap="square">
            <a:spAutoFit/>
          </a:bodyPr>
          <a:lstStyle/>
          <a:p>
            <a:pPr algn="just"/>
            <a:r>
              <a:rPr lang="vi-VN" sz="4400" dirty="0">
                <a:solidFill>
                  <a:srgbClr val="000000"/>
                </a:solidFill>
                <a:latin typeface="Times New Roman" panose="02020603050405020304" pitchFamily="18" charset="0"/>
                <a:cs typeface="Times New Roman" panose="02020603050405020304" pitchFamily="18" charset="0"/>
              </a:rPr>
              <a:t>a. </a:t>
            </a:r>
            <a:r>
              <a:rPr lang="vi-VN" sz="4400" i="1" dirty="0">
                <a:solidFill>
                  <a:srgbClr val="000000"/>
                </a:solidFill>
                <a:latin typeface="Times New Roman" panose="02020603050405020304" pitchFamily="18" charset="0"/>
                <a:cs typeface="Times New Roman" panose="02020603050405020304" pitchFamily="18" charset="0"/>
              </a:rPr>
              <a:t>Chẳng những thái ấp của ta không còn, mà bổng lộc các ngươi cũng mất; chẳng những gia quyến của ta bị tan, mà vợ con các ngươi cũng khốn; chẳng những xã tắc tổ tông ta bị giày xéo, mà phần mộ cha mẹ các ngươi cũng bị quật lên; chẳng những thân ta kiếp này chịu nhục, rồi đến trăm năm sau, tiếng dơ khôn rửa, tên xấu còn lưu, mà đến gia thanh các ngươi cũng không khỏi mang tiếng là tướng bại trận</a:t>
            </a:r>
            <a:r>
              <a:rPr lang="vi-VN" sz="44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348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10406</TotalTime>
  <Words>2264</Words>
  <Application>Microsoft Office PowerPoint</Application>
  <PresentationFormat>Custom</PresentationFormat>
  <Paragraphs>115</Paragraphs>
  <Slides>19</Slides>
  <Notes>9</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19</vt:i4>
      </vt:variant>
    </vt:vector>
  </HeadingPairs>
  <TitlesOfParts>
    <vt:vector size="34" baseType="lpstr">
      <vt:lpstr>#9Slide05 SVNVictoria</vt:lpstr>
      <vt:lpstr>#9Slide07 SVNBango</vt:lpstr>
      <vt:lpstr>Times New Roman</vt:lpstr>
      <vt:lpstr>Calibri Light</vt:lpstr>
      <vt:lpstr>#9Slide07 SVNGuerrilla</vt:lpstr>
      <vt:lpstr>VNI-Times</vt:lpstr>
      <vt:lpstr>Arial</vt:lpstr>
      <vt:lpstr>Calibri</vt:lpstr>
      <vt:lpstr>#9Slide03 IcielNovecento sans E</vt:lpstr>
      <vt:lpstr>Office Theme</vt:lpstr>
      <vt:lpstr>1_Office Theme</vt:lpstr>
      <vt:lpstr>2_Office Theme</vt:lpstr>
      <vt:lpstr>Custom Design</vt:lpstr>
      <vt:lpstr>2_Custom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Orange Simple Aesthetic Time Management Presentation</dc:title>
  <cp:lastModifiedBy>Thu Đỗ Thị</cp:lastModifiedBy>
  <cp:revision>187</cp:revision>
  <dcterms:created xsi:type="dcterms:W3CDTF">2006-08-16T00:00:00Z</dcterms:created>
  <dcterms:modified xsi:type="dcterms:W3CDTF">2025-04-05T15:47:44Z</dcterms:modified>
  <dc:identifier>DAF_GkGXQus</dc:identifier>
</cp:coreProperties>
</file>