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560" r:id="rId3"/>
    <p:sldId id="260" r:id="rId4"/>
    <p:sldId id="319" r:id="rId5"/>
    <p:sldId id="261" r:id="rId6"/>
    <p:sldId id="476" r:id="rId7"/>
    <p:sldId id="567" r:id="rId8"/>
    <p:sldId id="534" r:id="rId9"/>
    <p:sldId id="331" r:id="rId10"/>
    <p:sldId id="535" r:id="rId11"/>
    <p:sldId id="561" r:id="rId12"/>
    <p:sldId id="568" r:id="rId13"/>
    <p:sldId id="562" r:id="rId14"/>
    <p:sldId id="569" r:id="rId15"/>
    <p:sldId id="563" r:id="rId16"/>
    <p:sldId id="564" r:id="rId17"/>
    <p:sldId id="338" r:id="rId18"/>
    <p:sldId id="356" r:id="rId19"/>
    <p:sldId id="520" r:id="rId20"/>
    <p:sldId id="570" r:id="rId21"/>
    <p:sldId id="571" r:id="rId22"/>
    <p:sldId id="572" r:id="rId23"/>
    <p:sldId id="573" r:id="rId24"/>
    <p:sldId id="574" r:id="rId25"/>
    <p:sldId id="575" r:id="rId26"/>
    <p:sldId id="576" r:id="rId27"/>
    <p:sldId id="5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D9C8"/>
    <a:srgbClr val="FF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893" autoAdjust="0"/>
  </p:normalViewPr>
  <p:slideViewPr>
    <p:cSldViewPr snapToGrid="0">
      <p:cViewPr varScale="1">
        <p:scale>
          <a:sx n="88" d="100"/>
          <a:sy n="88" d="100"/>
        </p:scale>
        <p:origin x="44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385DA-AD25-4F6C-A7AB-E8B65E91DDEB}"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A9230-B75F-4475-AB16-CEEB9EBFF03E}" type="slidenum">
              <a:rPr lang="en-US" smtClean="0"/>
              <a:t>‹#›</a:t>
            </a:fld>
            <a:endParaRPr lang="en-US"/>
          </a:p>
        </p:txBody>
      </p:sp>
    </p:spTree>
    <p:extLst>
      <p:ext uri="{BB962C8B-B14F-4D97-AF65-F5344CB8AC3E}">
        <p14:creationId xmlns:p14="http://schemas.microsoft.com/office/powerpoint/2010/main" val="40454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Xem</a:t>
            </a:r>
            <a:r>
              <a:rPr lang="en-US" sz="1200" dirty="0">
                <a:latin typeface="Times New Roman" panose="02020603050405020304" pitchFamily="18" charset="0"/>
                <a:cs typeface="Times New Roman" panose="02020603050405020304" pitchFamily="18" charset="0"/>
              </a:rPr>
              <a:t> video </a:t>
            </a:r>
            <a:r>
              <a:rPr lang="vi-VN" sz="1200" dirty="0">
                <a:latin typeface="Times New Roman" panose="02020603050405020304" pitchFamily="18" charset="0"/>
                <a:cs typeface="Times New Roman" panose="02020603050405020304" pitchFamily="18" charset="0"/>
              </a:rPr>
              <a:t>NỖI ĐAU VÔ HẠN CỦA ANH HOÀNG VĂN THỚI - NGƯỜI ĐÀN ÔNG MẤT CẢ GIA ĐÌNH SAU CƠN LŨ QUÉT</a:t>
            </a:r>
            <a:r>
              <a:rPr lang="en-US" sz="1200" dirty="0">
                <a:latin typeface="Times New Roman" panose="02020603050405020304" pitchFamily="18" charset="0"/>
                <a:cs typeface="Times New Roman" panose="02020603050405020304" pitchFamily="18" charset="0"/>
              </a:rPr>
              <a:t> Ở LÀNG NỦ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chia </a:t>
            </a:r>
            <a:r>
              <a:rPr lang="en-US" sz="1200" dirty="0" err="1">
                <a:latin typeface="Times New Roman" panose="02020603050405020304" pitchFamily="18" charset="0"/>
                <a:cs typeface="Times New Roman" panose="02020603050405020304" pitchFamily="18" charset="0"/>
              </a:rPr>
              <a:t>sẻ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xúc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a:t>
            </a:fld>
            <a:endParaRPr lang="en-US"/>
          </a:p>
        </p:txBody>
      </p:sp>
    </p:spTree>
    <p:extLst>
      <p:ext uri="{BB962C8B-B14F-4D97-AF65-F5344CB8AC3E}">
        <p14:creationId xmlns:p14="http://schemas.microsoft.com/office/powerpoint/2010/main" val="4185487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a:t>
            </a:r>
            <a:r>
              <a:rPr lang="en-US" sz="1200" dirty="0" err="1">
                <a:latin typeface="Times New Roman" panose="02020603050405020304" pitchFamily="18" charset="0"/>
                <a:cs typeface="Times New Roman" panose="02020603050405020304" pitchFamily="18" charset="0"/>
              </a:rPr>
              <a:t>Cốt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xoay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10</a:t>
            </a:fld>
            <a:endParaRPr lang="en-US"/>
          </a:p>
        </p:txBody>
      </p:sp>
    </p:spTree>
    <p:extLst>
      <p:ext uri="{BB962C8B-B14F-4D97-AF65-F5344CB8AC3E}">
        <p14:creationId xmlns:p14="http://schemas.microsoft.com/office/powerpoint/2010/main" val="57287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A9230-B75F-4475-AB16-CEEB9EBFF03E}" type="slidenum">
              <a:rPr lang="en-US" smtClean="0"/>
              <a:t>11</a:t>
            </a:fld>
            <a:endParaRPr lang="en-US"/>
          </a:p>
        </p:txBody>
      </p:sp>
    </p:spTree>
    <p:extLst>
      <p:ext uri="{BB962C8B-B14F-4D97-AF65-F5344CB8AC3E}">
        <p14:creationId xmlns:p14="http://schemas.microsoft.com/office/powerpoint/2010/main" val="22522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nội</a:t>
            </a:r>
            <a:r>
              <a:rPr lang="en-US" sz="1200" dirty="0">
                <a:latin typeface="Times New Roman" panose="02020603050405020304" pitchFamily="18" charset="0"/>
                <a:cs typeface="Times New Roman" panose="02020603050405020304" pitchFamily="18" charset="0"/>
              </a:rPr>
              <a:t> dung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12</a:t>
            </a:fld>
            <a:endParaRPr lang="en-US"/>
          </a:p>
        </p:txBody>
      </p:sp>
    </p:spTree>
    <p:extLst>
      <p:ext uri="{BB962C8B-B14F-4D97-AF65-F5344CB8AC3E}">
        <p14:creationId xmlns:p14="http://schemas.microsoft.com/office/powerpoint/2010/main" val="415519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A9230-B75F-4475-AB16-CEEB9EBFF03E}" type="slidenum">
              <a:rPr lang="en-US" smtClean="0"/>
              <a:t>13</a:t>
            </a:fld>
            <a:endParaRPr lang="en-US"/>
          </a:p>
        </p:txBody>
      </p:sp>
    </p:spTree>
    <p:extLst>
      <p:ext uri="{BB962C8B-B14F-4D97-AF65-F5344CB8AC3E}">
        <p14:creationId xmlns:p14="http://schemas.microsoft.com/office/powerpoint/2010/main" val="918958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lặng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trò</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phẩm</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14</a:t>
            </a:fld>
            <a:endParaRPr lang="en-US"/>
          </a:p>
        </p:txBody>
      </p:sp>
    </p:spTree>
    <p:extLst>
      <p:ext uri="{BB962C8B-B14F-4D97-AF65-F5344CB8AC3E}">
        <p14:creationId xmlns:p14="http://schemas.microsoft.com/office/powerpoint/2010/main" val="957672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A9230-B75F-4475-AB16-CEEB9EBFF03E}" type="slidenum">
              <a:rPr lang="en-US" smtClean="0"/>
              <a:t>15</a:t>
            </a:fld>
            <a:endParaRPr lang="en-US"/>
          </a:p>
        </p:txBody>
      </p:sp>
    </p:spTree>
    <p:extLst>
      <p:ext uri="{BB962C8B-B14F-4D97-AF65-F5344CB8AC3E}">
        <p14:creationId xmlns:p14="http://schemas.microsoft.com/office/powerpoint/2010/main" val="100355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4131608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395874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18</a:t>
            </a:fld>
            <a:endParaRPr lang="en-US"/>
          </a:p>
        </p:txBody>
      </p:sp>
    </p:spTree>
    <p:extLst>
      <p:ext uri="{BB962C8B-B14F-4D97-AF65-F5344CB8AC3E}">
        <p14:creationId xmlns:p14="http://schemas.microsoft.com/office/powerpoint/2010/main" val="3997282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9Slide03 Ample" panose="02000000000000000000" pitchFamily="2" charset="0"/>
              </a:rPr>
              <a:t>GV </a:t>
            </a:r>
            <a:r>
              <a:rPr lang="en-US" sz="1200" dirty="0" err="1">
                <a:latin typeface="#9Slide03 Ample" panose="02000000000000000000" pitchFamily="2" charset="0"/>
              </a:rPr>
              <a:t>cho</a:t>
            </a:r>
            <a:r>
              <a:rPr lang="en-US" sz="1200" dirty="0">
                <a:latin typeface="#9Slide03 Ample" panose="02000000000000000000" pitchFamily="2" charset="0"/>
              </a:rPr>
              <a:t> HS </a:t>
            </a:r>
            <a:r>
              <a:rPr lang="en-US" sz="1200" dirty="0" err="1">
                <a:latin typeface="#9Slide03 Ample" panose="02000000000000000000" pitchFamily="2" charset="0"/>
              </a:rPr>
              <a:t>tham</a:t>
            </a:r>
            <a:r>
              <a:rPr lang="en-US" sz="1200" dirty="0">
                <a:latin typeface="#9Slide03 Ample" panose="02000000000000000000" pitchFamily="2" charset="0"/>
              </a:rPr>
              <a:t> </a:t>
            </a:r>
            <a:r>
              <a:rPr lang="en-US" sz="1200" dirty="0" err="1">
                <a:latin typeface="#9Slide03 Ample" panose="02000000000000000000" pitchFamily="2" charset="0"/>
              </a:rPr>
              <a:t>gia</a:t>
            </a:r>
            <a:r>
              <a:rPr lang="en-US" sz="1200" dirty="0">
                <a:latin typeface="#9Slide03 Ample" panose="02000000000000000000" pitchFamily="2" charset="0"/>
              </a:rPr>
              <a:t> </a:t>
            </a:r>
            <a:r>
              <a:rPr lang="en-US" sz="1200" dirty="0" err="1">
                <a:latin typeface="#9Slide03 Ample" panose="02000000000000000000" pitchFamily="2" charset="0"/>
              </a:rPr>
              <a:t>hoạt</a:t>
            </a:r>
            <a:r>
              <a:rPr lang="en-US" sz="1200" dirty="0">
                <a:latin typeface="#9Slide03 Ample" panose="02000000000000000000" pitchFamily="2" charset="0"/>
              </a:rPr>
              <a:t> </a:t>
            </a:r>
            <a:r>
              <a:rPr lang="en-US" sz="1200" dirty="0" err="1">
                <a:latin typeface="#9Slide03 Ample" panose="02000000000000000000" pitchFamily="2" charset="0"/>
              </a:rPr>
              <a:t>động</a:t>
            </a:r>
            <a:r>
              <a:rPr lang="en-US" sz="1200" dirty="0">
                <a:latin typeface="#9Slide03 Ample" panose="02000000000000000000" pitchFamily="2" charset="0"/>
              </a:rPr>
              <a:t>: “</a:t>
            </a:r>
            <a:r>
              <a:rPr lang="en-US" sz="1200" dirty="0" err="1">
                <a:latin typeface="#9Slide03 Ample" panose="02000000000000000000" pitchFamily="2" charset="0"/>
              </a:rPr>
              <a:t>Nếu</a:t>
            </a:r>
            <a:r>
              <a:rPr lang="en-US" sz="1200" dirty="0">
                <a:latin typeface="#9Slide03 Ample" panose="02000000000000000000" pitchFamily="2" charset="0"/>
              </a:rPr>
              <a:t> con </a:t>
            </a:r>
            <a:r>
              <a:rPr lang="en-US" sz="1200" dirty="0" err="1">
                <a:latin typeface="#9Slide03 Ample" panose="02000000000000000000" pitchFamily="2" charset="0"/>
              </a:rPr>
              <a:t>là</a:t>
            </a:r>
            <a:r>
              <a:rPr lang="en-US" sz="1200" dirty="0">
                <a:latin typeface="#9Slide03 Ample" panose="02000000000000000000" pitchFamily="2" charset="0"/>
              </a:rPr>
              <a:t>….” </a:t>
            </a:r>
            <a:br>
              <a:rPr lang="en-US" sz="1200" dirty="0">
                <a:latin typeface="#9Slide03 Ample" panose="02000000000000000000" pitchFamily="2" charset="0"/>
              </a:rPr>
            </a:br>
            <a:r>
              <a:rPr lang="en-US" sz="1200" dirty="0" err="1">
                <a:latin typeface="#9Slide03 Ample" panose="02000000000000000000" pitchFamily="2" charset="0"/>
              </a:rPr>
              <a:t>Hãy</a:t>
            </a:r>
            <a:r>
              <a:rPr lang="en-US" sz="1200" dirty="0">
                <a:latin typeface="#9Slide03 Ample" panose="02000000000000000000" pitchFamily="2" charset="0"/>
              </a:rPr>
              <a:t> </a:t>
            </a:r>
            <a:r>
              <a:rPr lang="en-US" sz="1200" dirty="0" err="1">
                <a:latin typeface="#9Slide03 Ample" panose="02000000000000000000" pitchFamily="2" charset="0"/>
              </a:rPr>
              <a:t>nhập</a:t>
            </a:r>
            <a:r>
              <a:rPr lang="en-US" sz="1200" dirty="0">
                <a:latin typeface="#9Slide03 Ample" panose="02000000000000000000" pitchFamily="2" charset="0"/>
              </a:rPr>
              <a:t> </a:t>
            </a:r>
            <a:r>
              <a:rPr lang="en-US" sz="1200" dirty="0" err="1">
                <a:latin typeface="#9Slide03 Ample" panose="02000000000000000000" pitchFamily="2" charset="0"/>
              </a:rPr>
              <a:t>vai</a:t>
            </a:r>
            <a:r>
              <a:rPr lang="en-US" sz="1200" dirty="0">
                <a:latin typeface="#9Slide03 Ample" panose="02000000000000000000" pitchFamily="2" charset="0"/>
              </a:rPr>
              <a:t> </a:t>
            </a:r>
            <a:r>
              <a:rPr lang="en-US" sz="1200" dirty="0" err="1">
                <a:latin typeface="#9Slide03 Ample" panose="02000000000000000000" pitchFamily="2" charset="0"/>
              </a:rPr>
              <a:t>thành</a:t>
            </a:r>
            <a:r>
              <a:rPr lang="en-US" sz="1200" dirty="0">
                <a:latin typeface="#9Slide03 Ample" panose="02000000000000000000" pitchFamily="2" charset="0"/>
              </a:rPr>
              <a:t> </a:t>
            </a:r>
            <a:r>
              <a:rPr lang="en-US" sz="1200" dirty="0" err="1">
                <a:latin typeface="#9Slide03 Ample" panose="02000000000000000000" pitchFamily="2" charset="0"/>
              </a:rPr>
              <a:t>người</a:t>
            </a:r>
            <a:r>
              <a:rPr lang="en-US" sz="1200" dirty="0">
                <a:latin typeface="#9Slide03 Ample" panose="02000000000000000000" pitchFamily="2" charset="0"/>
              </a:rPr>
              <a:t> con </a:t>
            </a:r>
            <a:r>
              <a:rPr lang="en-US" sz="1200" dirty="0" err="1">
                <a:latin typeface="#9Slide03 Ample" panose="02000000000000000000" pitchFamily="2" charset="0"/>
              </a:rPr>
              <a:t>gái</a:t>
            </a:r>
            <a:r>
              <a:rPr lang="en-US" sz="1200" dirty="0">
                <a:latin typeface="#9Slide03 Ample" panose="02000000000000000000" pitchFamily="2" charset="0"/>
              </a:rPr>
              <a:t> </a:t>
            </a:r>
            <a:r>
              <a:rPr lang="en-US" sz="1200" dirty="0" err="1">
                <a:latin typeface="#9Slide03 Ample" panose="02000000000000000000" pitchFamily="2" charset="0"/>
              </a:rPr>
              <a:t>của</a:t>
            </a:r>
            <a:r>
              <a:rPr lang="en-US" sz="1200" dirty="0">
                <a:latin typeface="#9Slide03 Ample" panose="02000000000000000000" pitchFamily="2" charset="0"/>
              </a:rPr>
              <a:t> </a:t>
            </a:r>
            <a:r>
              <a:rPr lang="en-US" sz="1200" dirty="0" err="1">
                <a:latin typeface="#9Slide03 Ample" panose="02000000000000000000" pitchFamily="2" charset="0"/>
              </a:rPr>
              <a:t>nhân</a:t>
            </a:r>
            <a:r>
              <a:rPr lang="en-US" sz="1200" dirty="0">
                <a:latin typeface="#9Slide03 Ample" panose="02000000000000000000" pitchFamily="2" charset="0"/>
              </a:rPr>
              <a:t> </a:t>
            </a:r>
            <a:r>
              <a:rPr lang="en-US" sz="1200" dirty="0" err="1">
                <a:latin typeface="#9Slide03 Ample" panose="02000000000000000000" pitchFamily="2" charset="0"/>
              </a:rPr>
              <a:t>vật</a:t>
            </a:r>
            <a:r>
              <a:rPr lang="en-US" sz="1200" dirty="0">
                <a:latin typeface="#9Slide03 Ample" panose="02000000000000000000" pitchFamily="2" charset="0"/>
              </a:rPr>
              <a:t> “</a:t>
            </a:r>
            <a:r>
              <a:rPr lang="en-US" sz="1200" dirty="0" err="1">
                <a:latin typeface="#9Slide03 Ample" panose="02000000000000000000" pitchFamily="2" charset="0"/>
              </a:rPr>
              <a:t>tôi</a:t>
            </a:r>
            <a:r>
              <a:rPr lang="en-US" sz="1200" dirty="0">
                <a:latin typeface="#9Slide03 Ample" panose="02000000000000000000" pitchFamily="2" charset="0"/>
              </a:rPr>
              <a:t>” </a:t>
            </a:r>
            <a:r>
              <a:rPr lang="en-US" sz="1200" dirty="0" err="1">
                <a:latin typeface="#9Slide03 Ample" panose="02000000000000000000" pitchFamily="2" charset="0"/>
              </a:rPr>
              <a:t>và</a:t>
            </a:r>
            <a:r>
              <a:rPr lang="en-US" sz="1200" dirty="0">
                <a:latin typeface="#9Slide03 Ample" panose="02000000000000000000" pitchFamily="2" charset="0"/>
              </a:rPr>
              <a:t> </a:t>
            </a:r>
            <a:r>
              <a:rPr lang="en-US" sz="1200" dirty="0" err="1">
                <a:latin typeface="#9Slide03 Ample" panose="02000000000000000000" pitchFamily="2" charset="0"/>
              </a:rPr>
              <a:t>viết</a:t>
            </a:r>
            <a:r>
              <a:rPr lang="en-US" sz="1200" dirty="0">
                <a:latin typeface="#9Slide03 Ample" panose="02000000000000000000" pitchFamily="2" charset="0"/>
              </a:rPr>
              <a:t> </a:t>
            </a:r>
            <a:r>
              <a:rPr lang="en-US" sz="1200" dirty="0" err="1">
                <a:latin typeface="#9Slide03 Ample" panose="02000000000000000000" pitchFamily="2" charset="0"/>
              </a:rPr>
              <a:t>thư</a:t>
            </a:r>
            <a:r>
              <a:rPr lang="en-US" sz="1200" dirty="0">
                <a:latin typeface="#9Slide03 Ample" panose="02000000000000000000" pitchFamily="2" charset="0"/>
              </a:rPr>
              <a:t> </a:t>
            </a:r>
            <a:r>
              <a:rPr lang="en-US" sz="1200" dirty="0" err="1">
                <a:latin typeface="#9Slide03 Ample" panose="02000000000000000000" pitchFamily="2" charset="0"/>
              </a:rPr>
              <a:t>gửi</a:t>
            </a:r>
            <a:r>
              <a:rPr lang="en-US" sz="1200" dirty="0">
                <a:latin typeface="#9Slide03 Ample" panose="02000000000000000000" pitchFamily="2" charset="0"/>
              </a:rPr>
              <a:t> cha, chia </a:t>
            </a:r>
            <a:r>
              <a:rPr lang="en-US" sz="1200" dirty="0" err="1">
                <a:latin typeface="#9Slide03 Ample" panose="02000000000000000000" pitchFamily="2" charset="0"/>
              </a:rPr>
              <a:t>sẻ</a:t>
            </a:r>
            <a:r>
              <a:rPr lang="en-US" sz="1200" dirty="0">
                <a:latin typeface="#9Slide03 Ample" panose="02000000000000000000" pitchFamily="2" charset="0"/>
              </a:rPr>
              <a:t> </a:t>
            </a:r>
            <a:r>
              <a:rPr lang="en-US" sz="1200" dirty="0" err="1">
                <a:latin typeface="#9Slide03 Ample" panose="02000000000000000000" pitchFamily="2" charset="0"/>
              </a:rPr>
              <a:t>nỗi</a:t>
            </a:r>
            <a:r>
              <a:rPr lang="en-US" sz="1200" dirty="0">
                <a:latin typeface="#9Slide03 Ample" panose="02000000000000000000" pitchFamily="2" charset="0"/>
              </a:rPr>
              <a:t> </a:t>
            </a:r>
            <a:r>
              <a:rPr lang="en-US" sz="1200" dirty="0" err="1">
                <a:latin typeface="#9Slide03 Ample" panose="02000000000000000000" pitchFamily="2" charset="0"/>
              </a:rPr>
              <a:t>lòng</a:t>
            </a:r>
            <a:r>
              <a:rPr lang="en-US" sz="1200" dirty="0">
                <a:latin typeface="#9Slide03 Ample" panose="02000000000000000000" pitchFamily="2" charset="0"/>
              </a:rPr>
              <a:t> </a:t>
            </a:r>
            <a:r>
              <a:rPr lang="en-US" sz="1200" dirty="0" err="1">
                <a:latin typeface="#9Slide03 Ample" panose="02000000000000000000" pitchFamily="2" charset="0"/>
              </a:rPr>
              <a:t>và</a:t>
            </a:r>
            <a:r>
              <a:rPr lang="en-US" sz="1200" dirty="0">
                <a:latin typeface="#9Slide03 Ample" panose="02000000000000000000" pitchFamily="2" charset="0"/>
              </a:rPr>
              <a:t> </a:t>
            </a:r>
            <a:r>
              <a:rPr lang="en-US" sz="1200" dirty="0" err="1">
                <a:latin typeface="#9Slide03 Ample" panose="02000000000000000000" pitchFamily="2" charset="0"/>
              </a:rPr>
              <a:t>cảm</a:t>
            </a:r>
            <a:r>
              <a:rPr lang="en-US" sz="1200" dirty="0">
                <a:latin typeface="#9Slide03 Ample" panose="02000000000000000000" pitchFamily="2" charset="0"/>
              </a:rPr>
              <a:t> </a:t>
            </a:r>
            <a:r>
              <a:rPr lang="en-US" sz="1200" dirty="0" err="1">
                <a:latin typeface="#9Slide03 Ample" panose="02000000000000000000" pitchFamily="2" charset="0"/>
              </a:rPr>
              <a:t>ơn</a:t>
            </a:r>
            <a:r>
              <a:rPr lang="en-US" sz="1200" dirty="0">
                <a:latin typeface="#9Slide03 Ample" panose="02000000000000000000" pitchFamily="2" charset="0"/>
              </a:rPr>
              <a:t> </a:t>
            </a:r>
            <a:r>
              <a:rPr lang="en-US" sz="1200" dirty="0" err="1">
                <a:latin typeface="#9Slide03 Ample" panose="02000000000000000000" pitchFamily="2" charset="0"/>
              </a:rPr>
              <a:t>người</a:t>
            </a:r>
            <a:r>
              <a:rPr lang="en-US" sz="1200" dirty="0">
                <a:latin typeface="#9Slide03 Ample" panose="02000000000000000000" pitchFamily="2" charset="0"/>
              </a:rPr>
              <a:t> cha </a:t>
            </a:r>
            <a:r>
              <a:rPr lang="en-US" sz="1200" dirty="0" err="1">
                <a:latin typeface="#9Slide03 Ample" panose="02000000000000000000" pitchFamily="2" charset="0"/>
              </a:rPr>
              <a:t>sau</a:t>
            </a:r>
            <a:r>
              <a:rPr lang="en-US" sz="1200" dirty="0">
                <a:latin typeface="#9Slide03 Ample" panose="02000000000000000000" pitchFamily="2" charset="0"/>
              </a:rPr>
              <a:t> </a:t>
            </a:r>
            <a:r>
              <a:rPr lang="en-US" sz="1200" dirty="0" err="1">
                <a:latin typeface="#9Slide03 Ample" panose="02000000000000000000" pitchFamily="2" charset="0"/>
              </a:rPr>
              <a:t>khi</a:t>
            </a:r>
            <a:r>
              <a:rPr lang="en-US" sz="1200" dirty="0">
                <a:latin typeface="#9Slide03 Ample" panose="02000000000000000000" pitchFamily="2" charset="0"/>
              </a:rPr>
              <a:t> </a:t>
            </a:r>
            <a:r>
              <a:rPr lang="en-US" sz="1200" dirty="0" err="1">
                <a:latin typeface="#9Slide03 Ample" panose="02000000000000000000" pitchFamily="2" charset="0"/>
              </a:rPr>
              <a:t>biết</a:t>
            </a:r>
            <a:r>
              <a:rPr lang="en-US" sz="1200" dirty="0">
                <a:latin typeface="#9Slide03 Ample" panose="02000000000000000000" pitchFamily="2" charset="0"/>
              </a:rPr>
              <a:t> </a:t>
            </a:r>
            <a:r>
              <a:rPr lang="en-US" sz="1200" dirty="0" err="1">
                <a:latin typeface="#9Slide03 Ample" panose="02000000000000000000" pitchFamily="2" charset="0"/>
              </a:rPr>
              <a:t>được</a:t>
            </a:r>
            <a:r>
              <a:rPr lang="en-US" sz="1200" dirty="0">
                <a:latin typeface="#9Slide03 Ample" panose="02000000000000000000" pitchFamily="2" charset="0"/>
              </a:rPr>
              <a:t> </a:t>
            </a:r>
            <a:r>
              <a:rPr lang="en-US" sz="1200" dirty="0" err="1">
                <a:latin typeface="#9Slide03 Ample" panose="02000000000000000000" pitchFamily="2" charset="0"/>
              </a:rPr>
              <a:t>sự</a:t>
            </a:r>
            <a:r>
              <a:rPr lang="en-US" sz="1200" dirty="0">
                <a:latin typeface="#9Slide03 Ample" panose="02000000000000000000" pitchFamily="2" charset="0"/>
              </a:rPr>
              <a:t> </a:t>
            </a:r>
            <a:r>
              <a:rPr lang="en-US" sz="1200" dirty="0" err="1">
                <a:latin typeface="#9Slide03 Ample" panose="02000000000000000000" pitchFamily="2" charset="0"/>
              </a:rPr>
              <a:t>thật</a:t>
            </a:r>
            <a:r>
              <a:rPr lang="en-US" sz="1200" dirty="0">
                <a:latin typeface="#9Slide03 Ample" panose="02000000000000000000" pitchFamily="2" charset="0"/>
              </a:rPr>
              <a:t>.</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19</a:t>
            </a:fld>
            <a:endParaRPr lang="en-US"/>
          </a:p>
        </p:txBody>
      </p:sp>
    </p:spTree>
    <p:extLst>
      <p:ext uri="{BB962C8B-B14F-4D97-AF65-F5344CB8AC3E}">
        <p14:creationId xmlns:p14="http://schemas.microsoft.com/office/powerpoint/2010/main" val="270928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267833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62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62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665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49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741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058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58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8CCE84CD-114C-4AB1-A301-9740D6EB1117}" type="slidenum">
              <a:rPr lang="en-US" smtClean="0"/>
              <a:t>4</a:t>
            </a:fld>
            <a:endParaRPr lang="en-US"/>
          </a:p>
        </p:txBody>
      </p:sp>
    </p:spTree>
    <p:extLst>
      <p:ext uri="{BB962C8B-B14F-4D97-AF65-F5344CB8AC3E}">
        <p14:creationId xmlns:p14="http://schemas.microsoft.com/office/powerpoint/2010/main" val="145712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146708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bút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in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Trại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bảy</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chú</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lùn</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1987); </a:t>
            </a:r>
            <a:r>
              <a:rPr lang="en-US" sz="1200" i="1" dirty="0" err="1">
                <a:latin typeface="Times New Roman" panose="02020603050405020304" pitchFamily="18" charset="0"/>
                <a:cs typeface="Times New Roman" panose="02020603050405020304" pitchFamily="18" charset="0"/>
              </a:rPr>
              <a:t>Truyện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ngắn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Bảo</a:t>
            </a:r>
            <a:r>
              <a:rPr lang="en-US" sz="1200" i="1" dirty="0">
                <a:latin typeface="Times New Roman" panose="02020603050405020304" pitchFamily="18" charset="0"/>
                <a:cs typeface="Times New Roman" panose="02020603050405020304" pitchFamily="18" charset="0"/>
              </a:rPr>
              <a:t> Ninh </a:t>
            </a:r>
            <a:r>
              <a:rPr lang="en-US" sz="1200" dirty="0">
                <a:latin typeface="Times New Roman" panose="02020603050405020304" pitchFamily="18" charset="0"/>
                <a:cs typeface="Times New Roman" panose="02020603050405020304" pitchFamily="18" charset="0"/>
              </a:rPr>
              <a:t>(2002); </a:t>
            </a:r>
            <a:r>
              <a:rPr lang="en-US" sz="1200" i="1" dirty="0">
                <a:latin typeface="Times New Roman" panose="02020603050405020304" pitchFamily="18" charset="0"/>
                <a:cs typeface="Times New Roman" panose="02020603050405020304" pitchFamily="18" charset="0"/>
              </a:rPr>
              <a:t>Lan man </a:t>
            </a:r>
            <a:r>
              <a:rPr lang="en-US" sz="1200" i="1" dirty="0" err="1">
                <a:latin typeface="Times New Roman" panose="02020603050405020304" pitchFamily="18" charset="0"/>
                <a:cs typeface="Times New Roman" panose="02020603050405020304" pitchFamily="18" charset="0"/>
              </a:rPr>
              <a:t>trong</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lúc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kẹt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xe</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2005); </a:t>
            </a:r>
            <a:r>
              <a:rPr lang="en-US" sz="1200" i="1" dirty="0" err="1">
                <a:latin typeface="Times New Roman" panose="02020603050405020304" pitchFamily="18" charset="0"/>
                <a:cs typeface="Times New Roman" panose="02020603050405020304" pitchFamily="18" charset="0"/>
              </a:rPr>
              <a:t>Chuyện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xưa</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kết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đi</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được</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chưa</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truyện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ngắn</a:t>
            </a:r>
            <a:r>
              <a:rPr lang="en-US" sz="1200" dirty="0">
                <a:latin typeface="Times New Roman" panose="02020603050405020304" pitchFamily="18" charset="0"/>
                <a:cs typeface="Times New Roman" panose="02020603050405020304" pitchFamily="18" charset="0"/>
              </a:rPr>
              <a:t>, 2009); </a:t>
            </a:r>
            <a:r>
              <a:rPr lang="en-US" sz="1200" i="1" dirty="0" err="1">
                <a:latin typeface="Times New Roman" panose="02020603050405020304" pitchFamily="18" charset="0"/>
                <a:cs typeface="Times New Roman" panose="02020603050405020304" pitchFamily="18" charset="0"/>
              </a:rPr>
              <a:t>Tạp</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bút</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Bảo</a:t>
            </a:r>
            <a:r>
              <a:rPr lang="en-US" sz="1200" i="1" dirty="0">
                <a:latin typeface="Times New Roman" panose="02020603050405020304" pitchFamily="18" charset="0"/>
                <a:cs typeface="Times New Roman" panose="02020603050405020304" pitchFamily="18" charset="0"/>
              </a:rPr>
              <a:t> Ninh </a:t>
            </a:r>
            <a:r>
              <a:rPr lang="en-US" sz="1200" dirty="0">
                <a:latin typeface="Times New Roman" panose="02020603050405020304" pitchFamily="18" charset="0"/>
                <a:cs typeface="Times New Roman" panose="02020603050405020304" pitchFamily="18" charset="0"/>
              </a:rPr>
              <a:t>(2015)</a:t>
            </a:r>
          </a:p>
          <a:p>
            <a:endParaRPr lang="en-US" dirty="0"/>
          </a:p>
        </p:txBody>
      </p:sp>
      <p:sp>
        <p:nvSpPr>
          <p:cNvPr id="4" name="Slide Number Placeholder 3"/>
          <p:cNvSpPr>
            <a:spLocks noGrp="1"/>
          </p:cNvSpPr>
          <p:nvPr>
            <p:ph type="sldNum" sz="quarter" idx="5"/>
          </p:nvPr>
        </p:nvSpPr>
        <p:spPr/>
        <p:txBody>
          <a:bodyPr/>
          <a:lstStyle/>
          <a:p>
            <a:fld id="{D5EA9230-B75F-4475-AB16-CEEB9EBFF03E}" type="slidenum">
              <a:rPr lang="en-US" smtClean="0"/>
              <a:t>6</a:t>
            </a:fld>
            <a:endParaRPr lang="en-US"/>
          </a:p>
        </p:txBody>
      </p:sp>
    </p:spTree>
    <p:extLst>
      <p:ext uri="{BB962C8B-B14F-4D97-AF65-F5344CB8AC3E}">
        <p14:creationId xmlns:p14="http://schemas.microsoft.com/office/powerpoint/2010/main" val="21433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289060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A9230-B75F-4475-AB16-CEEB9EBFF03E}" type="slidenum">
              <a:rPr lang="en-US" smtClean="0"/>
              <a:t>9</a:t>
            </a:fld>
            <a:endParaRPr lang="en-US"/>
          </a:p>
        </p:txBody>
      </p:sp>
    </p:spTree>
    <p:extLst>
      <p:ext uri="{BB962C8B-B14F-4D97-AF65-F5344CB8AC3E}">
        <p14:creationId xmlns:p14="http://schemas.microsoft.com/office/powerpoint/2010/main" val="52280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74425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42126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950173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30459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01302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9242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0549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053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76986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73934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23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44349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29147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102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9854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37704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03557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51233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20102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62779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338030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fld id="{3E49FA2C-B09B-437F-A47A-9835E0143EBB}" type="datetimeFigureOut">
              <a:rPr lang="en-US" smtClean="0"/>
              <a:t>4/5/2025</a:t>
            </a:fld>
            <a:endParaRPr lang="en-US"/>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fld id="{DECD0679-3187-449D-BDC3-12E48E8303F1}" type="slidenum">
              <a:rPr lang="en-US" smtClean="0"/>
              <a:t>‹#›</a:t>
            </a:fld>
            <a:endParaRPr lang="en-US"/>
          </a:p>
        </p:txBody>
      </p:sp>
    </p:spTree>
    <p:extLst>
      <p:ext uri="{BB962C8B-B14F-4D97-AF65-F5344CB8AC3E}">
        <p14:creationId xmlns:p14="http://schemas.microsoft.com/office/powerpoint/2010/main" val="138598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FA2C-B09B-437F-A47A-9835E0143EBB}" type="datetimeFigureOut">
              <a:rPr lang="en-US" smtClean="0"/>
              <a:t>4/5/2025</a:t>
            </a:fld>
            <a:endParaRPr lang="en-US"/>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D0679-3187-449D-BDC3-12E48E8303F1}" type="slidenum">
              <a:rPr lang="en-US" smtClean="0"/>
              <a:t>‹#›</a:t>
            </a:fld>
            <a:endParaRPr lang="en-US"/>
          </a:p>
        </p:txBody>
      </p:sp>
    </p:spTree>
    <p:extLst>
      <p:ext uri="{BB962C8B-B14F-4D97-AF65-F5344CB8AC3E}">
        <p14:creationId xmlns:p14="http://schemas.microsoft.com/office/powerpoint/2010/main" val="1120631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4/5/2025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50955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slide" Target="slide23.xml"/><Relationship Id="rId11" Type="http://schemas.openxmlformats.org/officeDocument/2006/relationships/slide" Target="slide26.xml"/><Relationship Id="rId5" Type="http://schemas.openxmlformats.org/officeDocument/2006/relationships/image" Target="../media/image45.png"/><Relationship Id="rId10" Type="http://schemas.openxmlformats.org/officeDocument/2006/relationships/slide" Target="slide25.xml"/><Relationship Id="rId4" Type="http://schemas.openxmlformats.org/officeDocument/2006/relationships/slide" Target="slide22.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slide" Target="slide2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slide" Target="slide2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slide" Target="slide2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slide" Target="slide2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slide" Target="slide2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5 NỖI ĐAU VÔ HẠN CỦA ANH HOÀNG VĂN THỚI - NGƯỜI ĐÀN ÔNG  MẤT CẢ GIA ĐÌNH SAU CƠN LŨ QUÉT _ làng nủ">
            <a:hlinkClick r:id="" action="ppaction://media"/>
            <a:extLst>
              <a:ext uri="{FF2B5EF4-FFF2-40B4-BE49-F238E27FC236}">
                <a16:creationId xmlns:a16="http://schemas.microsoft.com/office/drawing/2014/main" id="{C6474F2E-120C-9B6B-D5D7-B524D3485A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3435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41AF44-4F39-E8CC-EF31-1E0B1E5895E8}"/>
              </a:ext>
            </a:extLst>
          </p:cNvPr>
          <p:cNvSpPr txBox="1"/>
          <p:nvPr/>
        </p:nvSpPr>
        <p:spPr>
          <a:xfrm>
            <a:off x="484178" y="751344"/>
            <a:ext cx="1101846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a:t>
            </a:r>
            <a:r>
              <a:rPr lang="en-US" sz="28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B939BD1B-8098-7024-4DAC-A1ADE358CDC8}"/>
              </a:ext>
            </a:extLst>
          </p:cNvPr>
          <p:cNvSpPr txBox="1"/>
          <p:nvPr/>
        </p:nvSpPr>
        <p:spPr>
          <a:xfrm>
            <a:off x="4566218" y="4337798"/>
            <a:ext cx="8346478"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a:t>
            </a:r>
            <a:r>
              <a:rPr lang="en-US" sz="2800" b="1" dirty="0" err="1">
                <a:latin typeface="Times New Roman" panose="02020603050405020304" pitchFamily="18" charset="0"/>
                <a:cs typeface="Times New Roman" panose="02020603050405020304" pitchFamily="18" charset="0"/>
              </a:rPr>
              <a:t>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dõi</a:t>
            </a:r>
            <a:endParaRPr lang="en-US" sz="2800" b="1" dirty="0">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FC002D8A-4BE4-BA2B-E9CA-C8D78C80210C}"/>
              </a:ext>
            </a:extLst>
          </p:cNvPr>
          <p:cNvSpPr/>
          <p:nvPr/>
        </p:nvSpPr>
        <p:spPr>
          <a:xfrm rot="5400000">
            <a:off x="-462801" y="2280398"/>
            <a:ext cx="5040401" cy="4114800"/>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D04F05D6-ACC0-AC34-A806-0164A806EEAB}"/>
              </a:ext>
            </a:extLst>
          </p:cNvPr>
          <p:cNvSpPr txBox="1"/>
          <p:nvPr/>
        </p:nvSpPr>
        <p:spPr>
          <a:xfrm>
            <a:off x="1637943" y="2015757"/>
            <a:ext cx="9864697"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a:t>
            </a:r>
            <a:r>
              <a:rPr lang="en-US" sz="2800" dirty="0">
                <a:latin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9A2A78E6-267B-EFDC-9EA3-A5570632CD01}"/>
              </a:ext>
            </a:extLst>
          </p:cNvPr>
          <p:cNvPicPr>
            <a:picLocks noChangeAspect="1"/>
          </p:cNvPicPr>
          <p:nvPr/>
        </p:nvPicPr>
        <p:blipFill>
          <a:blip r:embed="rId5">
            <a:lum bright="70000" contrast="-70000"/>
          </a:blip>
          <a:stretch>
            <a:fillRect/>
          </a:stretch>
        </p:blipFill>
        <p:spPr>
          <a:xfrm>
            <a:off x="228541" y="5460424"/>
            <a:ext cx="2676376" cy="1292464"/>
          </a:xfrm>
          <a:prstGeom prst="rect">
            <a:avLst/>
          </a:prstGeom>
        </p:spPr>
      </p:pic>
    </p:spTree>
    <p:extLst>
      <p:ext uri="{BB962C8B-B14F-4D97-AF65-F5344CB8AC3E}">
        <p14:creationId xmlns:p14="http://schemas.microsoft.com/office/powerpoint/2010/main" val="416977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265DE-C65B-33B0-1E65-BA2336950CB7}"/>
              </a:ext>
            </a:extLst>
          </p:cNvPr>
          <p:cNvSpPr txBox="1"/>
          <p:nvPr/>
        </p:nvSpPr>
        <p:spPr>
          <a:xfrm>
            <a:off x="1459969" y="1530916"/>
            <a:ext cx="7033064" cy="995209"/>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2.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Ngôi</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kể</a:t>
            </a:r>
            <a:endParaRPr lang="en-US" sz="5867"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3">
            <a:extLst>
              <a:ext uri="{FF2B5EF4-FFF2-40B4-BE49-F238E27FC236}">
                <a16:creationId xmlns:a16="http://schemas.microsoft.com/office/drawing/2014/main" id="{DAE36F88-F624-FD19-0415-8281B074AECA}"/>
              </a:ext>
            </a:extLst>
          </p:cNvPr>
          <p:cNvSpPr/>
          <p:nvPr/>
        </p:nvSpPr>
        <p:spPr>
          <a:xfrm>
            <a:off x="-98836" y="5426578"/>
            <a:ext cx="12290835" cy="1499055"/>
          </a:xfrm>
          <a:custGeom>
            <a:avLst/>
            <a:gdLst/>
            <a:ahLst/>
            <a:cxnLst/>
            <a:rect l="l" t="t" r="r" b="b"/>
            <a:pathLst>
              <a:path w="7315200" h="1719072">
                <a:moveTo>
                  <a:pt x="0" y="0"/>
                </a:moveTo>
                <a:lnTo>
                  <a:pt x="7315200" y="0"/>
                </a:lnTo>
                <a:lnTo>
                  <a:pt x="7315200" y="1719072"/>
                </a:lnTo>
                <a:lnTo>
                  <a:pt x="0" y="17190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25BF7FEA-184B-5589-374E-91B96A21E179}"/>
              </a:ext>
            </a:extLst>
          </p:cNvPr>
          <p:cNvSpPr/>
          <p:nvPr/>
        </p:nvSpPr>
        <p:spPr>
          <a:xfrm>
            <a:off x="9840532" y="3990886"/>
            <a:ext cx="2351467" cy="2934748"/>
          </a:xfrm>
          <a:custGeom>
            <a:avLst/>
            <a:gdLst/>
            <a:ahLst/>
            <a:cxnLst/>
            <a:rect l="l" t="t" r="r" b="b"/>
            <a:pathLst>
              <a:path w="4247989" h="5301703">
                <a:moveTo>
                  <a:pt x="0" y="0"/>
                </a:moveTo>
                <a:lnTo>
                  <a:pt x="4247990" y="0"/>
                </a:lnTo>
                <a:lnTo>
                  <a:pt x="4247990" y="5301703"/>
                </a:lnTo>
                <a:lnTo>
                  <a:pt x="0" y="530170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74688924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41AF44-4F39-E8CC-EF31-1E0B1E5895E8}"/>
              </a:ext>
            </a:extLst>
          </p:cNvPr>
          <p:cNvSpPr txBox="1"/>
          <p:nvPr/>
        </p:nvSpPr>
        <p:spPr>
          <a:xfrm>
            <a:off x="1585161" y="468948"/>
            <a:ext cx="11018462"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cha</a:t>
            </a:r>
          </a:p>
        </p:txBody>
      </p:sp>
      <p:sp>
        <p:nvSpPr>
          <p:cNvPr id="4" name="Freeform 5">
            <a:extLst>
              <a:ext uri="{FF2B5EF4-FFF2-40B4-BE49-F238E27FC236}">
                <a16:creationId xmlns:a16="http://schemas.microsoft.com/office/drawing/2014/main" id="{A297E4DB-012A-444A-D50E-59333E531AD9}"/>
              </a:ext>
            </a:extLst>
          </p:cNvPr>
          <p:cNvSpPr/>
          <p:nvPr/>
        </p:nvSpPr>
        <p:spPr>
          <a:xfrm>
            <a:off x="219175" y="2819777"/>
            <a:ext cx="1471041" cy="4114800"/>
          </a:xfrm>
          <a:custGeom>
            <a:avLst/>
            <a:gdLst/>
            <a:ahLst/>
            <a:cxnLst/>
            <a:rect l="l" t="t" r="r" b="b"/>
            <a:pathLst>
              <a:path w="1471041" h="4114800">
                <a:moveTo>
                  <a:pt x="0" y="0"/>
                </a:moveTo>
                <a:lnTo>
                  <a:pt x="1471041" y="0"/>
                </a:lnTo>
                <a:lnTo>
                  <a:pt x="14710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6A63DB73-1AF3-9682-9ECB-8E31241E0B87}"/>
              </a:ext>
            </a:extLst>
          </p:cNvPr>
          <p:cNvSpPr txBox="1"/>
          <p:nvPr/>
        </p:nvSpPr>
        <p:spPr>
          <a:xfrm>
            <a:off x="2190489" y="1634743"/>
            <a:ext cx="9183963" cy="3108543"/>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ch</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con. </a:t>
            </a:r>
          </a:p>
        </p:txBody>
      </p:sp>
      <p:sp>
        <p:nvSpPr>
          <p:cNvPr id="6" name="Freeform 2">
            <a:extLst>
              <a:ext uri="{FF2B5EF4-FFF2-40B4-BE49-F238E27FC236}">
                <a16:creationId xmlns:a16="http://schemas.microsoft.com/office/drawing/2014/main" id="{0DD76121-1123-8ABE-2E75-B4B2094430E6}"/>
              </a:ext>
            </a:extLst>
          </p:cNvPr>
          <p:cNvSpPr/>
          <p:nvPr/>
        </p:nvSpPr>
        <p:spPr>
          <a:xfrm>
            <a:off x="4574188" y="4488479"/>
            <a:ext cx="11523197" cy="3183283"/>
          </a:xfrm>
          <a:custGeom>
            <a:avLst/>
            <a:gdLst/>
            <a:ahLst/>
            <a:cxnLst/>
            <a:rect l="l" t="t" r="r" b="b"/>
            <a:pathLst>
              <a:path w="11523197" h="3183283">
                <a:moveTo>
                  <a:pt x="0" y="0"/>
                </a:moveTo>
                <a:lnTo>
                  <a:pt x="11523196" y="0"/>
                </a:lnTo>
                <a:lnTo>
                  <a:pt x="11523196" y="3183283"/>
                </a:lnTo>
                <a:lnTo>
                  <a:pt x="0" y="318328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25169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265DE-C65B-33B0-1E65-BA2336950CB7}"/>
              </a:ext>
            </a:extLst>
          </p:cNvPr>
          <p:cNvSpPr txBox="1"/>
          <p:nvPr/>
        </p:nvSpPr>
        <p:spPr>
          <a:xfrm>
            <a:off x="631026" y="1607828"/>
            <a:ext cx="9837571"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3.</a:t>
            </a:r>
          </a:p>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Nỗi</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đau</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của</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tôi</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a:t>
            </a:r>
            <a:endParaRPr lang="en-US" sz="5867"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3">
            <a:extLst>
              <a:ext uri="{FF2B5EF4-FFF2-40B4-BE49-F238E27FC236}">
                <a16:creationId xmlns:a16="http://schemas.microsoft.com/office/drawing/2014/main" id="{DAE36F88-F624-FD19-0415-8281B074AECA}"/>
              </a:ext>
            </a:extLst>
          </p:cNvPr>
          <p:cNvSpPr/>
          <p:nvPr/>
        </p:nvSpPr>
        <p:spPr>
          <a:xfrm>
            <a:off x="-98836" y="5426578"/>
            <a:ext cx="12290835" cy="1499055"/>
          </a:xfrm>
          <a:custGeom>
            <a:avLst/>
            <a:gdLst/>
            <a:ahLst/>
            <a:cxnLst/>
            <a:rect l="l" t="t" r="r" b="b"/>
            <a:pathLst>
              <a:path w="7315200" h="1719072">
                <a:moveTo>
                  <a:pt x="0" y="0"/>
                </a:moveTo>
                <a:lnTo>
                  <a:pt x="7315200" y="0"/>
                </a:lnTo>
                <a:lnTo>
                  <a:pt x="7315200" y="1719072"/>
                </a:lnTo>
                <a:lnTo>
                  <a:pt x="0" y="17190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25BF7FEA-184B-5589-374E-91B96A21E179}"/>
              </a:ext>
            </a:extLst>
          </p:cNvPr>
          <p:cNvSpPr/>
          <p:nvPr/>
        </p:nvSpPr>
        <p:spPr>
          <a:xfrm>
            <a:off x="9840532" y="3990886"/>
            <a:ext cx="2351467" cy="2934748"/>
          </a:xfrm>
          <a:custGeom>
            <a:avLst/>
            <a:gdLst/>
            <a:ahLst/>
            <a:cxnLst/>
            <a:rect l="l" t="t" r="r" b="b"/>
            <a:pathLst>
              <a:path w="4247989" h="5301703">
                <a:moveTo>
                  <a:pt x="0" y="0"/>
                </a:moveTo>
                <a:lnTo>
                  <a:pt x="4247990" y="0"/>
                </a:lnTo>
                <a:lnTo>
                  <a:pt x="4247990" y="5301703"/>
                </a:lnTo>
                <a:lnTo>
                  <a:pt x="0" y="530170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51395307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41AF44-4F39-E8CC-EF31-1E0B1E5895E8}"/>
              </a:ext>
            </a:extLst>
          </p:cNvPr>
          <p:cNvSpPr txBox="1"/>
          <p:nvPr/>
        </p:nvSpPr>
        <p:spPr>
          <a:xfrm>
            <a:off x="586769" y="1998645"/>
            <a:ext cx="4609074" cy="3970318"/>
          </a:xfrm>
          <a:prstGeom prst="rect">
            <a:avLst/>
          </a:prstGeom>
          <a:solidFill>
            <a:schemeClr val="bg1">
              <a:lumMod val="95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bé</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a:latin typeface="Times New Roman" panose="02020603050405020304" pitchFamily="18" charset="0"/>
                <a:cs typeface="Times New Roman" panose="02020603050405020304" pitchFamily="18" charset="0"/>
                <a:sym typeface="Wingdings" panose="05000000000000000000" pitchFamily="2" charset="2"/>
              </a:rPr>
              <a:t> con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thốt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2800" dirty="0">
                <a:latin typeface="Times New Roman" panose="02020603050405020304" pitchFamily="18" charset="0"/>
                <a:cs typeface="Times New Roman" panose="02020603050405020304" pitchFamily="18" charset="0"/>
                <a:sym typeface="Wingdings" panose="05000000000000000000" pitchFamily="2" charset="2"/>
              </a:rPr>
              <a:t> “Con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lần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xác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nhận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bé</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800" dirty="0">
                <a:latin typeface="Times New Roman" panose="02020603050405020304" pitchFamily="18" charset="0"/>
                <a:cs typeface="Times New Roman" panose="02020603050405020304" pitchFamily="18" charset="0"/>
                <a:sym typeface="Wingdings" panose="05000000000000000000" pitchFamily="2" charset="2"/>
              </a:rPr>
              <a:t> con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a:latin typeface="Times New Roman" panose="02020603050405020304" pitchFamily="18" charset="0"/>
                <a:cs typeface="Times New Roman" panose="02020603050405020304" pitchFamily="18" charset="0"/>
                <a:sym typeface="Wingdings" panose="05000000000000000000" pitchFamily="2" charset="2"/>
              </a:rPr>
              <a:t> ai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bé</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latin typeface="Times New Roman" panose="02020603050405020304" pitchFamily="18" charset="0"/>
                <a:cs typeface="Times New Roman" panose="02020603050405020304" pitchFamily="18" charset="0"/>
                <a:sym typeface="Wingdings" panose="05000000000000000000" pitchFamily="2" charset="2"/>
              </a:rPr>
              <a:t> con ai,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lẽ</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Bí</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làn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bí</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mật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bé</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bí</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mật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BC855E3-E955-0838-B866-F8035A50D295}"/>
              </a:ext>
            </a:extLst>
          </p:cNvPr>
          <p:cNvSpPr txBox="1"/>
          <p:nvPr/>
        </p:nvSpPr>
        <p:spPr>
          <a:xfrm>
            <a:off x="586769" y="424794"/>
            <a:ext cx="11018462" cy="954107"/>
          </a:xfrm>
          <a:prstGeom prst="rect">
            <a:avLst/>
          </a:prstGeom>
          <a:solidFill>
            <a:srgbClr val="E3D9C8"/>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CC2385B1-2247-EE36-258D-39848AF6BE9B}"/>
              </a:ext>
            </a:extLst>
          </p:cNvPr>
          <p:cNvSpPr txBox="1"/>
          <p:nvPr/>
        </p:nvSpPr>
        <p:spPr>
          <a:xfrm>
            <a:off x="5755550" y="1890934"/>
            <a:ext cx="5849681"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sym typeface="Wingdings" panose="05000000000000000000" pitchFamily="2" charset="2"/>
              </a:rPr>
              <a:t> Chi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giấu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niềm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2800" dirty="0">
                <a:latin typeface="Times New Roman" panose="02020603050405020304" pitchFamily="18" charset="0"/>
                <a:cs typeface="Times New Roman" panose="02020603050405020304" pitchFamily="18" charset="0"/>
                <a:sym typeface="Wingdings" panose="05000000000000000000" pitchFamily="2" charset="2"/>
              </a:rPr>
              <a:t> qua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chịu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đựng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2800" dirty="0">
                <a:latin typeface="Times New Roman" panose="02020603050405020304" pitchFamily="18" charset="0"/>
                <a:cs typeface="Times New Roman" panose="02020603050405020304" pitchFamily="18" charset="0"/>
                <a:sym typeface="Wingdings" panose="05000000000000000000" pitchFamily="2" charset="2"/>
              </a:rPr>
              <a:t>, hi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thầm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lặng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vì</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149A65-1512-F965-3D6B-B09A773FDE76}"/>
              </a:ext>
            </a:extLst>
          </p:cNvPr>
          <p:cNvSpPr txBox="1"/>
          <p:nvPr/>
        </p:nvSpPr>
        <p:spPr>
          <a:xfrm>
            <a:off x="5755550" y="3830691"/>
            <a:ext cx="5849681" cy="523220"/>
          </a:xfrm>
          <a:prstGeom prst="rect">
            <a:avLst/>
          </a:prstGeom>
          <a:noFill/>
        </p:spPr>
        <p:txBody>
          <a:bodyPr wrap="square" rtlCol="0">
            <a:spAutoFit/>
          </a:bodyPr>
          <a:lstStyle/>
          <a:p>
            <a:pPr marL="457200" indent="-457200" algn="just">
              <a:buFont typeface="Wingdings" panose="05000000000000000000" pitchFamily="2" charset="2"/>
              <a:buChar char="è"/>
            </a:pPr>
            <a:r>
              <a:rPr lang="en-US" sz="2800" dirty="0">
                <a:latin typeface="Times New Roman" panose="02020603050405020304" pitchFamily="18" charset="0"/>
                <a:cs typeface="Times New Roman" panose="02020603050405020304" pitchFamily="18" charset="0"/>
                <a:sym typeface="Wingdings" panose="05000000000000000000" pitchFamily="2" charset="2"/>
              </a:rPr>
              <a:t>Ca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ngợi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tha</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latin typeface="Times New Roman" panose="02020603050405020304" pitchFamily="18" charset="0"/>
                <a:cs typeface="Times New Roman" panose="02020603050405020304" pitchFamily="18" charset="0"/>
                <a:sym typeface="Wingdings" panose="05000000000000000000" pitchFamily="2" charset="2"/>
              </a:rPr>
              <a:t> con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54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4987A-B3B9-2BFF-F381-9396A3428218}"/>
              </a:ext>
            </a:extLst>
          </p:cNvPr>
          <p:cNvSpPr txBox="1"/>
          <p:nvPr/>
        </p:nvSpPr>
        <p:spPr>
          <a:xfrm>
            <a:off x="704986" y="1519793"/>
            <a:ext cx="11018462" cy="1815882"/>
          </a:xfrm>
          <a:prstGeom prst="rect">
            <a:avLst/>
          </a:prstGeom>
          <a:solidFill>
            <a:srgbClr val="E3D9C8"/>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1:</a:t>
            </a:r>
          </a:p>
          <a:p>
            <a:pPr algn="just"/>
            <a:r>
              <a:rPr lang="en-US" sz="2800" b="1" dirty="0">
                <a:latin typeface="Times New Roman" panose="02020603050405020304" pitchFamily="18" charset="0"/>
                <a:cs typeface="Times New Roman" panose="02020603050405020304" pitchFamily="18" charset="0"/>
              </a:rPr>
              <a:t>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Im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nỗi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5E7FB7D5-6A5E-75E5-5641-6C7F2B6CE211}"/>
              </a:ext>
            </a:extLst>
          </p:cNvPr>
          <p:cNvSpPr txBox="1"/>
          <p:nvPr/>
        </p:nvSpPr>
        <p:spPr>
          <a:xfrm>
            <a:off x="704986" y="435901"/>
            <a:ext cx="11018462" cy="707886"/>
          </a:xfrm>
          <a:prstGeom prst="rect">
            <a:avLst/>
          </a:prstGeom>
          <a:noFill/>
        </p:spPr>
        <p:txBody>
          <a:bodyPr wrap="square" rtlCol="0">
            <a:spAutoFit/>
          </a:bodyPr>
          <a:lstStyle/>
          <a:p>
            <a:pPr algn="ctr"/>
            <a:r>
              <a:rPr lang="en-US" sz="4000" b="1" dirty="0">
                <a:solidFill>
                  <a:srgbClr val="FF0000"/>
                </a:solidFill>
                <a:latin typeface="#9Slide04 Manuale SemiBold" panose="02040704050405060204" pitchFamily="18" charset="0"/>
                <a:cs typeface="Times New Roman" panose="02020603050405020304" pitchFamily="18" charset="0"/>
              </a:rPr>
              <a:t>THINK – PAIR - SHARE</a:t>
            </a:r>
          </a:p>
        </p:txBody>
      </p:sp>
      <p:sp>
        <p:nvSpPr>
          <p:cNvPr id="5" name="Freeform 6">
            <a:extLst>
              <a:ext uri="{FF2B5EF4-FFF2-40B4-BE49-F238E27FC236}">
                <a16:creationId xmlns:a16="http://schemas.microsoft.com/office/drawing/2014/main" id="{7A898B3C-EB9B-2B19-E747-F26A63778114}"/>
              </a:ext>
            </a:extLst>
          </p:cNvPr>
          <p:cNvSpPr/>
          <p:nvPr/>
        </p:nvSpPr>
        <p:spPr>
          <a:xfrm>
            <a:off x="-428677" y="5366544"/>
            <a:ext cx="7315200" cy="2368296"/>
          </a:xfrm>
          <a:custGeom>
            <a:avLst/>
            <a:gdLst/>
            <a:ahLst/>
            <a:cxnLst/>
            <a:rect l="l" t="t" r="r" b="b"/>
            <a:pathLst>
              <a:path w="7315200" h="2368296">
                <a:moveTo>
                  <a:pt x="0" y="0"/>
                </a:moveTo>
                <a:lnTo>
                  <a:pt x="7315200" y="0"/>
                </a:lnTo>
                <a:lnTo>
                  <a:pt x="7315200" y="2368296"/>
                </a:lnTo>
                <a:lnTo>
                  <a:pt x="0" y="2368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56B70B54-4F96-D372-3743-BBC0297B927F}"/>
              </a:ext>
            </a:extLst>
          </p:cNvPr>
          <p:cNvSpPr/>
          <p:nvPr/>
        </p:nvSpPr>
        <p:spPr>
          <a:xfrm>
            <a:off x="0" y="3875090"/>
            <a:ext cx="3059394" cy="2982909"/>
          </a:xfrm>
          <a:custGeom>
            <a:avLst/>
            <a:gdLst/>
            <a:ahLst/>
            <a:cxnLst/>
            <a:rect l="l" t="t" r="r" b="b"/>
            <a:pathLst>
              <a:path w="4220308" h="4114800">
                <a:moveTo>
                  <a:pt x="0" y="0"/>
                </a:moveTo>
                <a:lnTo>
                  <a:pt x="4220307" y="0"/>
                </a:lnTo>
                <a:lnTo>
                  <a:pt x="422030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8C7632A2-5283-B665-C31A-7C393337AD3F}"/>
              </a:ext>
            </a:extLst>
          </p:cNvPr>
          <p:cNvSpPr txBox="1"/>
          <p:nvPr/>
        </p:nvSpPr>
        <p:spPr>
          <a:xfrm>
            <a:off x="3228923" y="3612088"/>
            <a:ext cx="8494525" cy="1815882"/>
          </a:xfrm>
          <a:prstGeom prst="rect">
            <a:avLst/>
          </a:prstGeom>
          <a:solidFill>
            <a:srgbClr val="E3D9C8"/>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2:</a:t>
            </a:r>
          </a:p>
          <a:p>
            <a:pPr algn="just"/>
            <a:r>
              <a:rPr lang="vi-VN" sz="2800" b="1" dirty="0">
                <a:latin typeface="Times New Roman" panose="02020603050405020304" pitchFamily="18" charset="0"/>
                <a:cs typeface="Times New Roman" panose="02020603050405020304" pitchFamily="18" charset="0"/>
              </a:rPr>
              <a:t>Nêu suy nghĩ của em về ý nghĩa của nhan đề tác phẩm. Em có thể đề xuất một nhan đề khác cho truyện được không? Giải thích ý nghĩa của nhan đề do em đề xuất.</a:t>
            </a:r>
          </a:p>
        </p:txBody>
      </p:sp>
    </p:spTree>
    <p:extLst>
      <p:ext uri="{BB962C8B-B14F-4D97-AF65-F5344CB8AC3E}">
        <p14:creationId xmlns:p14="http://schemas.microsoft.com/office/powerpoint/2010/main" val="131621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170348" y="866481"/>
            <a:ext cx="7033064"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algn="ctr" defTabSz="609630">
              <a:defRPr/>
            </a:pP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kết</a:t>
            </a:r>
            <a:endPar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4" name="Freeform 6">
            <a:extLst>
              <a:ext uri="{FF2B5EF4-FFF2-40B4-BE49-F238E27FC236}">
                <a16:creationId xmlns:a16="http://schemas.microsoft.com/office/drawing/2014/main" id="{8C7D5943-E6E6-7515-BF3C-0E2CE6F8FB49}"/>
              </a:ext>
            </a:extLst>
          </p:cNvPr>
          <p:cNvSpPr/>
          <p:nvPr/>
        </p:nvSpPr>
        <p:spPr>
          <a:xfrm>
            <a:off x="0" y="3811425"/>
            <a:ext cx="9494378" cy="3253467"/>
          </a:xfrm>
          <a:custGeom>
            <a:avLst/>
            <a:gdLst/>
            <a:ahLst/>
            <a:cxnLst/>
            <a:rect l="l" t="t" r="r" b="b"/>
            <a:pathLst>
              <a:path w="7315200" h="2368296">
                <a:moveTo>
                  <a:pt x="0" y="0"/>
                </a:moveTo>
                <a:lnTo>
                  <a:pt x="7315200" y="0"/>
                </a:lnTo>
                <a:lnTo>
                  <a:pt x="7315200" y="2368296"/>
                </a:lnTo>
                <a:lnTo>
                  <a:pt x="0" y="2368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6622F0A3-046B-FF3D-8328-308A5F9B294F}"/>
              </a:ext>
            </a:extLst>
          </p:cNvPr>
          <p:cNvSpPr/>
          <p:nvPr/>
        </p:nvSpPr>
        <p:spPr>
          <a:xfrm>
            <a:off x="359767" y="2764565"/>
            <a:ext cx="2648903" cy="4114800"/>
          </a:xfrm>
          <a:custGeom>
            <a:avLst/>
            <a:gdLst/>
            <a:ahLst/>
            <a:cxnLst/>
            <a:rect l="l" t="t" r="r" b="b"/>
            <a:pathLst>
              <a:path w="2648903" h="4114800">
                <a:moveTo>
                  <a:pt x="0" y="0"/>
                </a:moveTo>
                <a:lnTo>
                  <a:pt x="2648903" y="0"/>
                </a:lnTo>
                <a:lnTo>
                  <a:pt x="264890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84732294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304800" y="18774"/>
            <a:ext cx="5333141" cy="7665609"/>
            <a:chOff x="0" y="0"/>
            <a:chExt cx="751518" cy="3206393"/>
          </a:xfrm>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sz="1200"/>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p:spPr>
          <p:txBody>
            <a:bodyPr lIns="33867" tIns="33867" rIns="33867" bIns="33867" rtlCol="0" anchor="ctr"/>
            <a:lstStyle/>
            <a:p>
              <a:pPr algn="ctr">
                <a:lnSpc>
                  <a:spcPts val="1307"/>
                </a:lnSpc>
              </a:pPr>
              <a:endParaRPr sz="1200"/>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5984070" y="1803400"/>
            <a:ext cx="10331" cy="2687051"/>
          </a:xfrm>
          <a:prstGeom prst="line">
            <a:avLst/>
          </a:prstGeom>
          <a:ln w="66675" cap="rnd">
            <a:solidFill>
              <a:srgbClr val="C65750"/>
            </a:solidFill>
            <a:prstDash val="solid"/>
            <a:headEnd type="oval" w="lg" len="lg"/>
            <a:tailEnd type="oval" w="lg" len="lg"/>
          </a:ln>
        </p:spPr>
        <p:txBody>
          <a:bodyPr/>
          <a:lstStyle/>
          <a:p>
            <a:endParaRPr lang="en-US" sz="1200" dirty="0"/>
          </a:p>
        </p:txBody>
      </p:sp>
      <p:grpSp>
        <p:nvGrpSpPr>
          <p:cNvPr id="6" name="Group 5">
            <a:extLst>
              <a:ext uri="{FF2B5EF4-FFF2-40B4-BE49-F238E27FC236}">
                <a16:creationId xmlns:a16="http://schemas.microsoft.com/office/drawing/2014/main" id="{9DCB60E2-0C02-4B55-6AAB-041D73A45876}"/>
              </a:ext>
            </a:extLst>
          </p:cNvPr>
          <p:cNvGrpSpPr/>
          <p:nvPr/>
        </p:nvGrpSpPr>
        <p:grpSpPr>
          <a:xfrm>
            <a:off x="6372949" y="18774"/>
            <a:ext cx="5333141" cy="7665609"/>
            <a:chOff x="0" y="0"/>
            <a:chExt cx="751518" cy="3206393"/>
          </a:xfrm>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sz="1200"/>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p:spPr>
          <p:txBody>
            <a:bodyPr lIns="33867" tIns="33867" rIns="33867" bIns="33867" rtlCol="0" anchor="ctr"/>
            <a:lstStyle/>
            <a:p>
              <a:pPr algn="ctr">
                <a:lnSpc>
                  <a:spcPts val="1307"/>
                </a:lnSpc>
              </a:pPr>
              <a:endParaRPr sz="1200"/>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032567" y="990600"/>
            <a:ext cx="3302000" cy="543675"/>
          </a:xfrm>
          <a:prstGeom prst="rect">
            <a:avLst/>
          </a:prstGeom>
          <a:noFill/>
        </p:spPr>
        <p:txBody>
          <a:bodyPr wrap="square" rtlCol="0">
            <a:spAutoFit/>
          </a:bodyPr>
          <a:lstStyle/>
          <a:p>
            <a:pPr algn="ctr"/>
            <a:r>
              <a:rPr lang="en-US" sz="2933" b="1" dirty="0">
                <a:solidFill>
                  <a:schemeClr val="bg1"/>
                </a:solidFill>
                <a:latin typeface="Times New Roman" panose="02020603050405020304" pitchFamily="18" charset="0"/>
                <a:cs typeface="Times New Roman" panose="02020603050405020304" pitchFamily="18" charset="0"/>
              </a:rPr>
              <a:t>1. </a:t>
            </a:r>
            <a:r>
              <a:rPr lang="en-US" sz="2933" b="1" dirty="0" err="1">
                <a:solidFill>
                  <a:schemeClr val="bg1"/>
                </a:solidFill>
                <a:latin typeface="Times New Roman" panose="02020603050405020304" pitchFamily="18" charset="0"/>
                <a:cs typeface="Times New Roman" panose="02020603050405020304" pitchFamily="18" charset="0"/>
              </a:rPr>
              <a:t>Nghệ</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err="1">
                <a:solidFill>
                  <a:schemeClr val="bg1"/>
                </a:solidFill>
                <a:latin typeface="Times New Roman" panose="02020603050405020304" pitchFamily="18" charset="0"/>
                <a:cs typeface="Times New Roman" panose="02020603050405020304" pitchFamily="18" charset="0"/>
              </a:rPr>
              <a:t>thuật</a:t>
            </a:r>
            <a:endParaRPr lang="vi-VN" sz="2933"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7388519" y="990600"/>
            <a:ext cx="3302000" cy="543675"/>
          </a:xfrm>
          <a:prstGeom prst="rect">
            <a:avLst/>
          </a:prstGeom>
          <a:noFill/>
        </p:spPr>
        <p:txBody>
          <a:bodyPr wrap="square" rtlCol="0">
            <a:spAutoFit/>
          </a:bodyPr>
          <a:lstStyle/>
          <a:p>
            <a:pPr algn="ctr"/>
            <a:r>
              <a:rPr lang="en-US" sz="2933" b="1" dirty="0">
                <a:solidFill>
                  <a:schemeClr val="bg1"/>
                </a:solidFill>
                <a:latin typeface="Times New Roman" panose="02020603050405020304" pitchFamily="18" charset="0"/>
                <a:cs typeface="Times New Roman" panose="02020603050405020304" pitchFamily="18" charset="0"/>
              </a:rPr>
              <a:t>2. </a:t>
            </a:r>
            <a:r>
              <a:rPr lang="en-US" sz="2933" b="1" dirty="0" err="1">
                <a:solidFill>
                  <a:schemeClr val="bg1"/>
                </a:solidFill>
                <a:latin typeface="Times New Roman" panose="02020603050405020304" pitchFamily="18" charset="0"/>
                <a:cs typeface="Times New Roman" panose="02020603050405020304" pitchFamily="18" charset="0"/>
              </a:rPr>
              <a:t>Nội</a:t>
            </a:r>
            <a:r>
              <a:rPr lang="en-US" sz="2933" b="1" dirty="0">
                <a:solidFill>
                  <a:schemeClr val="bg1"/>
                </a:solidFill>
                <a:latin typeface="Times New Roman" panose="02020603050405020304" pitchFamily="18" charset="0"/>
                <a:cs typeface="Times New Roman" panose="02020603050405020304" pitchFamily="18" charset="0"/>
              </a:rPr>
              <a:t> dung</a:t>
            </a:r>
            <a:endParaRPr lang="vi-VN" sz="2933"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660401" y="1762526"/>
            <a:ext cx="4673599" cy="3539430"/>
          </a:xfrm>
          <a:prstGeom prst="rect">
            <a:avLst/>
          </a:prstGeom>
          <a:noFill/>
        </p:spPr>
        <p:txBody>
          <a:bodyPr wrap="square" rtlCol="0">
            <a:spAutoFit/>
          </a:bodyPr>
          <a:lstStyle/>
          <a:p>
            <a:pPr algn="just"/>
            <a:r>
              <a:rPr lang="vi-VN" sz="3200" b="0" i="0" dirty="0">
                <a:solidFill>
                  <a:schemeClr val="bg1"/>
                </a:solidFill>
                <a:effectLst/>
                <a:latin typeface="+mj-lt"/>
              </a:rPr>
              <a:t>Nghệ thuật xây dựng nhân vật, đi sâu vào thế giới nội tâm nhân vật để khắc họa sâu sắc nỗi đau thương, mất mát và khả năng gặm nhấm của nỗi đau trong tâm hồn mỗi người. </a:t>
            </a:r>
            <a:endParaRPr lang="en-US" sz="2933" dirty="0">
              <a:solidFill>
                <a:schemeClr val="bg1"/>
              </a:solidFill>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6702719" y="1761608"/>
            <a:ext cx="4673599" cy="4401205"/>
          </a:xfrm>
          <a:prstGeom prst="rect">
            <a:avLst/>
          </a:prstGeom>
          <a:noFill/>
        </p:spPr>
        <p:txBody>
          <a:bodyPr wrap="square" rtlCol="0">
            <a:spAutoFit/>
          </a:bodyPr>
          <a:lstStyle/>
          <a:p>
            <a:pPr algn="just"/>
            <a:r>
              <a:rPr lang="vi-VN" sz="2800" b="0" i="0" dirty="0">
                <a:solidFill>
                  <a:schemeClr val="bg1"/>
                </a:solidFill>
                <a:effectLst/>
                <a:latin typeface="+mj-lt"/>
              </a:rPr>
              <a:t>Truyện ngắn </a:t>
            </a:r>
            <a:r>
              <a:rPr lang="vi-VN" sz="2800" b="0" i="1" dirty="0">
                <a:solidFill>
                  <a:schemeClr val="bg1"/>
                </a:solidFill>
                <a:effectLst/>
                <a:latin typeface="+mj-lt"/>
              </a:rPr>
              <a:t>Bí ẩn của làn nước </a:t>
            </a:r>
            <a:r>
              <a:rPr lang="vi-VN" sz="2800" b="0" i="0" dirty="0">
                <a:solidFill>
                  <a:schemeClr val="bg1"/>
                </a:solidFill>
                <a:effectLst/>
                <a:latin typeface="+mj-lt"/>
              </a:rPr>
              <a:t>thông qua việc khắc họa bi bịch của nhân vật "tôi" đã thể hiện lòng đồng cảm, xót thương sâu sắc với những tổn thương, mất mát mà con người phải chịu trong thời chiến; ca ngợi lòng hi sinh cao cả và thể hiện tinh thần phản đối, tố cáo chiến tranh. </a:t>
            </a:r>
            <a:endParaRPr lang="en-US" sz="28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072640082"/>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9">
            <a:extLst>
              <a:ext uri="{FF2B5EF4-FFF2-40B4-BE49-F238E27FC236}">
                <a16:creationId xmlns:a16="http://schemas.microsoft.com/office/drawing/2014/main" id="{CAA9E2D0-0882-EC70-339B-A3A94F692C48}"/>
              </a:ext>
            </a:extLst>
          </p:cNvPr>
          <p:cNvSpPr/>
          <p:nvPr/>
        </p:nvSpPr>
        <p:spPr>
          <a:xfrm>
            <a:off x="-104078" y="1237610"/>
            <a:ext cx="12749902" cy="4382779"/>
          </a:xfrm>
          <a:custGeom>
            <a:avLst/>
            <a:gdLst/>
            <a:ahLst/>
            <a:cxnLst/>
            <a:rect l="l" t="t" r="r" b="b"/>
            <a:pathLst>
              <a:path w="16230600" h="5579269">
                <a:moveTo>
                  <a:pt x="0" y="0"/>
                </a:moveTo>
                <a:lnTo>
                  <a:pt x="16230600" y="0"/>
                </a:lnTo>
                <a:lnTo>
                  <a:pt x="16230600" y="5579269"/>
                </a:lnTo>
                <a:lnTo>
                  <a:pt x="0" y="5579269"/>
                </a:lnTo>
                <a:lnTo>
                  <a:pt x="0" y="0"/>
                </a:lnTo>
                <a:close/>
              </a:path>
            </a:pathLst>
          </a:custGeom>
          <a: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Photocopy/>
                      </a14:imgEffect>
                      <a14:imgEffect>
                        <a14:saturation sat="33000"/>
                      </a14:imgEffect>
                    </a14:imgLayer>
                  </a14:imgProps>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89DBD6E0-411E-7294-3CEE-E9BCB15169F8}"/>
              </a:ext>
            </a:extLst>
          </p:cNvPr>
          <p:cNvSpPr txBox="1"/>
          <p:nvPr/>
        </p:nvSpPr>
        <p:spPr>
          <a:xfrm>
            <a:off x="2754341" y="2176143"/>
            <a:ext cx="7033064"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IV.</a:t>
            </a:r>
          </a:p>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207802978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CA5BBB-934F-D085-9A76-4CD15B6F3009}"/>
              </a:ext>
            </a:extLst>
          </p:cNvPr>
          <p:cNvGrpSpPr/>
          <p:nvPr/>
        </p:nvGrpSpPr>
        <p:grpSpPr>
          <a:xfrm>
            <a:off x="-2497310" y="3287558"/>
            <a:ext cx="15996816" cy="7036156"/>
            <a:chOff x="-2497310" y="3287558"/>
            <a:chExt cx="15996816" cy="7036156"/>
          </a:xfrm>
        </p:grpSpPr>
        <p:sp>
          <p:nvSpPr>
            <p:cNvPr id="3" name="Freeform 3">
              <a:extLst>
                <a:ext uri="{FF2B5EF4-FFF2-40B4-BE49-F238E27FC236}">
                  <a16:creationId xmlns:a16="http://schemas.microsoft.com/office/drawing/2014/main" id="{692CBC39-097B-8C34-007D-249B9A18D5C8}"/>
                </a:ext>
              </a:extLst>
            </p:cNvPr>
            <p:cNvSpPr/>
            <p:nvPr/>
          </p:nvSpPr>
          <p:spPr>
            <a:xfrm>
              <a:off x="-2497310" y="3287558"/>
              <a:ext cx="12202207" cy="5486400"/>
            </a:xfrm>
            <a:custGeom>
              <a:avLst/>
              <a:gdLst/>
              <a:ahLst/>
              <a:cxnLst/>
              <a:rect l="l" t="t" r="r" b="b"/>
              <a:pathLst>
                <a:path w="9900271" h="8229600">
                  <a:moveTo>
                    <a:pt x="0" y="0"/>
                  </a:moveTo>
                  <a:lnTo>
                    <a:pt x="9900271" y="0"/>
                  </a:lnTo>
                  <a:lnTo>
                    <a:pt x="9900271" y="8229600"/>
                  </a:lnTo>
                  <a:lnTo>
                    <a:pt x="0" y="8229600"/>
                  </a:lnTo>
                  <a:lnTo>
                    <a:pt x="0" y="0"/>
                  </a:lnTo>
                  <a:close/>
                </a:path>
              </a:pathLst>
            </a:custGeom>
            <a: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a:blipFill>
          </p:spPr>
          <p:txBody>
            <a:bodyPr/>
            <a:lstStyle/>
            <a:p>
              <a:endParaRPr lang="en-US" sz="1200" dirty="0"/>
            </a:p>
          </p:txBody>
        </p:sp>
        <p:sp>
          <p:nvSpPr>
            <p:cNvPr id="4" name="Freeform 2">
              <a:extLst>
                <a:ext uri="{FF2B5EF4-FFF2-40B4-BE49-F238E27FC236}">
                  <a16:creationId xmlns:a16="http://schemas.microsoft.com/office/drawing/2014/main" id="{A73B9FA8-D376-8A26-1D1D-CD81D4898080}"/>
                </a:ext>
              </a:extLst>
            </p:cNvPr>
            <p:cNvSpPr/>
            <p:nvPr/>
          </p:nvSpPr>
          <p:spPr>
            <a:xfrm>
              <a:off x="1047251" y="4837314"/>
              <a:ext cx="12452255" cy="5486400"/>
            </a:xfrm>
            <a:custGeom>
              <a:avLst/>
              <a:gdLst/>
              <a:ahLst/>
              <a:cxnLst/>
              <a:rect l="l" t="t" r="r" b="b"/>
              <a:pathLst>
                <a:path w="9900271" h="8229600">
                  <a:moveTo>
                    <a:pt x="0" y="0"/>
                  </a:moveTo>
                  <a:lnTo>
                    <a:pt x="9900270" y="0"/>
                  </a:lnTo>
                  <a:lnTo>
                    <a:pt x="9900270" y="8229600"/>
                  </a:lnTo>
                  <a:lnTo>
                    <a:pt x="0" y="8229600"/>
                  </a:lnTo>
                  <a:lnTo>
                    <a:pt x="0" y="0"/>
                  </a:lnTo>
                  <a:close/>
                </a:path>
              </a:pathLst>
            </a:custGeom>
            <a:blipFill>
              <a:blip r:embed="rId5">
                <a:duotone>
                  <a:schemeClr val="accent5">
                    <a:shade val="45000"/>
                    <a:satMod val="135000"/>
                  </a:schemeClr>
                  <a:prstClr val="white"/>
                </a:duotone>
              </a:blip>
              <a:stretch>
                <a:fillRect/>
              </a:stretch>
            </a:blipFill>
          </p:spPr>
          <p:txBody>
            <a:bodyPr/>
            <a:lstStyle/>
            <a:p>
              <a:endParaRPr lang="en-US" sz="1200" dirty="0"/>
            </a:p>
          </p:txBody>
        </p:sp>
      </p:grpSp>
      <p:sp>
        <p:nvSpPr>
          <p:cNvPr id="6" name="TextBox 5">
            <a:extLst>
              <a:ext uri="{FF2B5EF4-FFF2-40B4-BE49-F238E27FC236}">
                <a16:creationId xmlns:a16="http://schemas.microsoft.com/office/drawing/2014/main" id="{32079AD7-99C3-9CB5-9B7F-D708AF88D52F}"/>
              </a:ext>
            </a:extLst>
          </p:cNvPr>
          <p:cNvSpPr txBox="1"/>
          <p:nvPr/>
        </p:nvSpPr>
        <p:spPr>
          <a:xfrm>
            <a:off x="748148" y="280653"/>
            <a:ext cx="11018462" cy="923330"/>
          </a:xfrm>
          <a:prstGeom prst="rect">
            <a:avLst/>
          </a:prstGeom>
          <a:noFill/>
        </p:spPr>
        <p:txBody>
          <a:bodyPr wrap="square" rtlCol="0">
            <a:spAutoFit/>
          </a:bodyPr>
          <a:lstStyle/>
          <a:p>
            <a:pPr algn="just"/>
            <a:r>
              <a:rPr lang="en-US" sz="5400" dirty="0" err="1">
                <a:solidFill>
                  <a:srgbClr val="C00000"/>
                </a:solidFill>
                <a:latin typeface="#9Slide05 Monalisa script" panose="02000000000000000000" pitchFamily="2" charset="0"/>
                <a:cs typeface="Times New Roman" panose="02020603050405020304" pitchFamily="18" charset="0"/>
              </a:rPr>
              <a:t>Nếu</a:t>
            </a:r>
            <a:r>
              <a:rPr lang="en-US" sz="5400" dirty="0">
                <a:solidFill>
                  <a:srgbClr val="C00000"/>
                </a:solidFill>
                <a:latin typeface="#9Slide05 Monalisa script" panose="02000000000000000000" pitchFamily="2" charset="0"/>
                <a:cs typeface="Times New Roman" panose="02020603050405020304" pitchFamily="18" charset="0"/>
              </a:rPr>
              <a:t> con </a:t>
            </a:r>
            <a:r>
              <a:rPr lang="en-US" sz="5400" dirty="0" err="1">
                <a:solidFill>
                  <a:srgbClr val="C00000"/>
                </a:solidFill>
                <a:latin typeface="#9Slide05 Monalisa script" panose="02000000000000000000" pitchFamily="2" charset="0"/>
                <a:cs typeface="Times New Roman" panose="02020603050405020304" pitchFamily="18" charset="0"/>
              </a:rPr>
              <a:t>là</a:t>
            </a:r>
            <a:r>
              <a:rPr lang="en-US" sz="5400" dirty="0">
                <a:solidFill>
                  <a:srgbClr val="C00000"/>
                </a:solidFill>
                <a:latin typeface="#9Slide05 Monalisa script" panose="02000000000000000000" pitchFamily="2" charset="0"/>
                <a:cs typeface="Times New Roman" panose="02020603050405020304" pitchFamily="18" charset="0"/>
              </a:rPr>
              <a:t>:………..</a:t>
            </a:r>
          </a:p>
        </p:txBody>
      </p:sp>
      <p:pic>
        <p:nvPicPr>
          <p:cNvPr id="10" name="Picture 9">
            <a:extLst>
              <a:ext uri="{FF2B5EF4-FFF2-40B4-BE49-F238E27FC236}">
                <a16:creationId xmlns:a16="http://schemas.microsoft.com/office/drawing/2014/main" id="{66D7B858-F9EF-061D-DDF0-453139E9AE42}"/>
              </a:ext>
            </a:extLst>
          </p:cNvPr>
          <p:cNvPicPr>
            <a:picLocks noChangeAspect="1"/>
          </p:cNvPicPr>
          <p:nvPr/>
        </p:nvPicPr>
        <p:blipFill>
          <a:blip r:embed="rId6"/>
          <a:stretch>
            <a:fillRect/>
          </a:stretch>
        </p:blipFill>
        <p:spPr>
          <a:xfrm>
            <a:off x="5025988" y="0"/>
            <a:ext cx="4806311" cy="6858000"/>
          </a:xfrm>
          <a:prstGeom prst="rect">
            <a:avLst/>
          </a:prstGeom>
        </p:spPr>
      </p:pic>
    </p:spTree>
    <p:extLst>
      <p:ext uri="{BB962C8B-B14F-4D97-AF65-F5344CB8AC3E}">
        <p14:creationId xmlns:p14="http://schemas.microsoft.com/office/powerpoint/2010/main" val="365176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
            <a:extLst>
              <a:ext uri="{FF2B5EF4-FFF2-40B4-BE49-F238E27FC236}">
                <a16:creationId xmlns:a16="http://schemas.microsoft.com/office/drawing/2014/main" id="{A3830947-C74C-0911-43C9-2F6CE1011685}"/>
              </a:ext>
            </a:extLst>
          </p:cNvPr>
          <p:cNvSpPr/>
          <p:nvPr/>
        </p:nvSpPr>
        <p:spPr>
          <a:xfrm>
            <a:off x="661365" y="-1316316"/>
            <a:ext cx="11805762" cy="8229600"/>
          </a:xfrm>
          <a:custGeom>
            <a:avLst/>
            <a:gdLst/>
            <a:ahLst/>
            <a:cxnLst/>
            <a:rect l="l" t="t" r="r" b="b"/>
            <a:pathLst>
              <a:path w="11805762" h="8229600">
                <a:moveTo>
                  <a:pt x="0" y="0"/>
                </a:moveTo>
                <a:lnTo>
                  <a:pt x="11805762" y="0"/>
                </a:lnTo>
                <a:lnTo>
                  <a:pt x="11805762" y="8229600"/>
                </a:lnTo>
                <a:lnTo>
                  <a:pt x="0" y="8229600"/>
                </a:lnTo>
                <a:lnTo>
                  <a:pt x="0" y="0"/>
                </a:lnTo>
                <a:close/>
              </a:path>
            </a:pathLst>
          </a:custGeom>
          <a: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2487100" y="342095"/>
            <a:ext cx="7217797" cy="1200329"/>
          </a:xfrm>
          <a:prstGeom prst="rect">
            <a:avLst/>
          </a:prstGeom>
          <a:noFill/>
        </p:spPr>
        <p:txBody>
          <a:bodyPr wrap="square" rtlCol="0">
            <a:spAutoFit/>
          </a:bodyPr>
          <a:lstStyle/>
          <a:p>
            <a:pPr algn="ctr"/>
            <a:r>
              <a:rPr lang="en-US" sz="3600" dirty="0" err="1">
                <a:latin typeface="#9Slide07 SVNA Love Of Thunder" panose="02040603050506020204" pitchFamily="18" charset="0"/>
                <a:cs typeface="Times New Roman" panose="02020603050405020304" pitchFamily="18" charset="0"/>
              </a:rPr>
              <a:t>Bài</a:t>
            </a:r>
            <a:r>
              <a:rPr lang="en-US" sz="3600" dirty="0">
                <a:latin typeface="#9Slide07 SVNA Love Of Thunder" panose="02040603050506020204" pitchFamily="18" charset="0"/>
                <a:cs typeface="Times New Roman" panose="02020603050405020304" pitchFamily="18" charset="0"/>
              </a:rPr>
              <a:t> 5: </a:t>
            </a:r>
          </a:p>
          <a:p>
            <a:pPr algn="ctr"/>
            <a:r>
              <a:rPr lang="en-US" sz="3600" dirty="0" err="1">
                <a:latin typeface="#9Slide07 SVNA Love Of Thunder" panose="02040603050506020204" pitchFamily="18" charset="0"/>
                <a:cs typeface="Times New Roman" panose="02020603050405020304" pitchFamily="18" charset="0"/>
              </a:rPr>
              <a:t>Đối</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diện</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với</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nỗi</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đau</a:t>
            </a:r>
            <a:endParaRPr lang="en-US" sz="36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286210" y="2209654"/>
            <a:ext cx="9619579" cy="1446550"/>
          </a:xfrm>
          <a:prstGeom prst="rect">
            <a:avLst/>
          </a:prstGeom>
          <a:noFill/>
        </p:spPr>
        <p:txBody>
          <a:bodyPr wrap="square" rtlCol="0">
            <a:spAutoFit/>
          </a:bodyPr>
          <a:lstStyle/>
          <a:p>
            <a:pPr algn="ctr"/>
            <a:r>
              <a:rPr lang="en-US" sz="8800" b="1" dirty="0" err="1">
                <a:solidFill>
                  <a:schemeClr val="accent1">
                    <a:lumMod val="50000"/>
                  </a:schemeClr>
                </a:solidFill>
                <a:latin typeface="#9Slide05 Agile Script Calligra" panose="03070402050302030203" pitchFamily="66" charset="0"/>
                <a:cs typeface="Times New Roman" panose="02020603050405020304" pitchFamily="18" charset="0"/>
              </a:rPr>
              <a:t>Bí</a:t>
            </a:r>
            <a:r>
              <a:rPr lang="en-US" sz="8800" b="1" dirty="0">
                <a:solidFill>
                  <a:schemeClr val="accent1">
                    <a:lumMod val="50000"/>
                  </a:schemeClr>
                </a:solidFill>
                <a:latin typeface="#9Slide05 Agile Script Calligra" panose="03070402050302030203" pitchFamily="66" charset="0"/>
                <a:cs typeface="Times New Roman" panose="02020603050405020304" pitchFamily="18" charset="0"/>
              </a:rPr>
              <a:t> </a:t>
            </a:r>
            <a:r>
              <a:rPr lang="en-US" sz="8800" b="1" dirty="0" err="1">
                <a:solidFill>
                  <a:schemeClr val="accent1">
                    <a:lumMod val="50000"/>
                  </a:schemeClr>
                </a:solidFill>
                <a:latin typeface="#9Slide05 Agile Script Calligra" panose="03070402050302030203" pitchFamily="66" charset="0"/>
                <a:cs typeface="Times New Roman" panose="02020603050405020304" pitchFamily="18" charset="0"/>
              </a:rPr>
              <a:t>ẩn</a:t>
            </a:r>
            <a:r>
              <a:rPr lang="en-US" sz="8800" b="1" dirty="0">
                <a:solidFill>
                  <a:schemeClr val="accent1">
                    <a:lumMod val="50000"/>
                  </a:schemeClr>
                </a:solidFill>
                <a:latin typeface="#9Slide05 Agile Script Calligra" panose="03070402050302030203" pitchFamily="66" charset="0"/>
                <a:cs typeface="Times New Roman" panose="02020603050405020304" pitchFamily="18" charset="0"/>
              </a:rPr>
              <a:t> </a:t>
            </a:r>
            <a:r>
              <a:rPr lang="en-US" sz="8800" b="1" dirty="0" err="1">
                <a:solidFill>
                  <a:schemeClr val="accent1">
                    <a:lumMod val="50000"/>
                  </a:schemeClr>
                </a:solidFill>
                <a:latin typeface="#9Slide05 Agile Script Calligra" panose="03070402050302030203" pitchFamily="66" charset="0"/>
                <a:cs typeface="Times New Roman" panose="02020603050405020304" pitchFamily="18" charset="0"/>
              </a:rPr>
              <a:t>của</a:t>
            </a:r>
            <a:r>
              <a:rPr lang="en-US" sz="8800" b="1" dirty="0">
                <a:solidFill>
                  <a:schemeClr val="accent1">
                    <a:lumMod val="50000"/>
                  </a:schemeClr>
                </a:solidFill>
                <a:latin typeface="#9Slide05 Agile Script Calligra" panose="03070402050302030203" pitchFamily="66" charset="0"/>
                <a:cs typeface="Times New Roman" panose="02020603050405020304" pitchFamily="18" charset="0"/>
              </a:rPr>
              <a:t> </a:t>
            </a:r>
            <a:r>
              <a:rPr lang="en-US" sz="8800" b="1" dirty="0" err="1">
                <a:solidFill>
                  <a:schemeClr val="accent1">
                    <a:lumMod val="50000"/>
                  </a:schemeClr>
                </a:solidFill>
                <a:latin typeface="#9Slide05 Agile Script Calligra" panose="03070402050302030203" pitchFamily="66" charset="0"/>
                <a:cs typeface="Times New Roman" panose="02020603050405020304" pitchFamily="18" charset="0"/>
              </a:rPr>
              <a:t>làn</a:t>
            </a:r>
            <a:r>
              <a:rPr lang="en-US" sz="8800" b="1" dirty="0">
                <a:solidFill>
                  <a:schemeClr val="accent1">
                    <a:lumMod val="50000"/>
                  </a:schemeClr>
                </a:solidFill>
                <a:latin typeface="#9Slide05 Agile Script Calligra" panose="03070402050302030203" pitchFamily="66" charset="0"/>
                <a:cs typeface="Times New Roman" panose="02020603050405020304" pitchFamily="18" charset="0"/>
              </a:rPr>
              <a:t> </a:t>
            </a:r>
            <a:r>
              <a:rPr lang="en-US" sz="8800" b="1" dirty="0" err="1">
                <a:solidFill>
                  <a:schemeClr val="accent1">
                    <a:lumMod val="50000"/>
                  </a:schemeClr>
                </a:solidFill>
                <a:latin typeface="#9Slide05 Agile Script Calligra" panose="03070402050302030203" pitchFamily="66" charset="0"/>
                <a:cs typeface="Times New Roman" panose="02020603050405020304" pitchFamily="18" charset="0"/>
              </a:rPr>
              <a:t>nước</a:t>
            </a:r>
            <a:endParaRPr lang="en-US" sz="8800" b="1" dirty="0">
              <a:solidFill>
                <a:schemeClr val="accent1">
                  <a:lumMod val="50000"/>
                </a:schemeClr>
              </a:solidFill>
              <a:latin typeface="#9Slide05 Agile Script Calligra" panose="03070402050302030203" pitchFamily="66" charset="0"/>
              <a:cs typeface="Times New Roman" panose="02020603050405020304" pitchFamily="18" charset="0"/>
            </a:endParaRPr>
          </a:p>
        </p:txBody>
      </p:sp>
      <p:sp>
        <p:nvSpPr>
          <p:cNvPr id="5" name="TextBox 4">
            <a:extLst>
              <a:ext uri="{FF2B5EF4-FFF2-40B4-BE49-F238E27FC236}">
                <a16:creationId xmlns:a16="http://schemas.microsoft.com/office/drawing/2014/main" id="{A4A51832-33AA-6E5A-8795-86154CBF809F}"/>
              </a:ext>
            </a:extLst>
          </p:cNvPr>
          <p:cNvSpPr txBox="1"/>
          <p:nvPr/>
        </p:nvSpPr>
        <p:spPr>
          <a:xfrm>
            <a:off x="4552453" y="3429000"/>
            <a:ext cx="5768295" cy="830997"/>
          </a:xfrm>
          <a:prstGeom prst="rect">
            <a:avLst/>
          </a:prstGeom>
          <a:noFill/>
        </p:spPr>
        <p:txBody>
          <a:bodyPr wrap="square" rtlCol="0">
            <a:spAutoFit/>
          </a:bodyPr>
          <a:lstStyle/>
          <a:p>
            <a:pPr algn="r"/>
            <a:r>
              <a:rPr lang="en-US" sz="4800" dirty="0" err="1">
                <a:solidFill>
                  <a:schemeClr val="accent1">
                    <a:lumMod val="50000"/>
                  </a:schemeClr>
                </a:solidFill>
                <a:latin typeface="#9Slide05 SVNCookie" panose="020B0606040200020203" pitchFamily="34" charset="0"/>
                <a:cs typeface="Times New Roman" panose="02020603050405020304" pitchFamily="18" charset="0"/>
              </a:rPr>
              <a:t>Bảo</a:t>
            </a:r>
            <a:r>
              <a:rPr lang="en-US" sz="4800" dirty="0">
                <a:solidFill>
                  <a:schemeClr val="accent1">
                    <a:lumMod val="50000"/>
                  </a:schemeClr>
                </a:solidFill>
                <a:latin typeface="#9Slide05 SVNCookie" panose="020B0606040200020203" pitchFamily="34" charset="0"/>
                <a:cs typeface="Times New Roman" panose="02020603050405020304" pitchFamily="18" charset="0"/>
              </a:rPr>
              <a:t> Ninh</a:t>
            </a:r>
          </a:p>
        </p:txBody>
      </p:sp>
      <p:grpSp>
        <p:nvGrpSpPr>
          <p:cNvPr id="20" name="Group 19">
            <a:extLst>
              <a:ext uri="{FF2B5EF4-FFF2-40B4-BE49-F238E27FC236}">
                <a16:creationId xmlns:a16="http://schemas.microsoft.com/office/drawing/2014/main" id="{8BE55384-35B7-C6C6-8964-6D7897A86675}"/>
              </a:ext>
            </a:extLst>
          </p:cNvPr>
          <p:cNvGrpSpPr/>
          <p:nvPr/>
        </p:nvGrpSpPr>
        <p:grpSpPr>
          <a:xfrm>
            <a:off x="-2497310" y="3287558"/>
            <a:ext cx="15996816" cy="7036156"/>
            <a:chOff x="-2497310" y="3287558"/>
            <a:chExt cx="15996816" cy="7036156"/>
          </a:xfrm>
        </p:grpSpPr>
        <p:sp>
          <p:nvSpPr>
            <p:cNvPr id="15" name="Freeform 3">
              <a:extLst>
                <a:ext uri="{FF2B5EF4-FFF2-40B4-BE49-F238E27FC236}">
                  <a16:creationId xmlns:a16="http://schemas.microsoft.com/office/drawing/2014/main" id="{3567FE2C-6D1A-8BE0-F8CA-1DBCA6CA4C5F}"/>
                </a:ext>
              </a:extLst>
            </p:cNvPr>
            <p:cNvSpPr/>
            <p:nvPr/>
          </p:nvSpPr>
          <p:spPr>
            <a:xfrm>
              <a:off x="-2497310" y="3287558"/>
              <a:ext cx="12202207" cy="5486400"/>
            </a:xfrm>
            <a:custGeom>
              <a:avLst/>
              <a:gdLst/>
              <a:ahLst/>
              <a:cxnLst/>
              <a:rect l="l" t="t" r="r" b="b"/>
              <a:pathLst>
                <a:path w="9900271" h="8229600">
                  <a:moveTo>
                    <a:pt x="0" y="0"/>
                  </a:moveTo>
                  <a:lnTo>
                    <a:pt x="9900271" y="0"/>
                  </a:lnTo>
                  <a:lnTo>
                    <a:pt x="9900271" y="8229600"/>
                  </a:lnTo>
                  <a:lnTo>
                    <a:pt x="0" y="8229600"/>
                  </a:lnTo>
                  <a:lnTo>
                    <a:pt x="0" y="0"/>
                  </a:lnTo>
                  <a:close/>
                </a:path>
              </a:pathLst>
            </a:custGeom>
            <a:blipFill>
              <a:blip r:embed="rId5">
                <a:lum bright="70000" contrast="-70000"/>
                <a:extLst>
                  <a:ext uri="{BEBA8EAE-BF5A-486C-A8C5-ECC9F3942E4B}">
                    <a14:imgProps xmlns:a14="http://schemas.microsoft.com/office/drawing/2010/main">
                      <a14:imgLayer r:embed="rId6">
                        <a14:imgEffect>
                          <a14:colorTemperature colorTemp="4700"/>
                        </a14:imgEffect>
                      </a14:imgLayer>
                    </a14:imgProps>
                  </a:ext>
                </a:extLst>
              </a:blip>
              <a:stretch>
                <a:fillRect/>
              </a:stretch>
            </a:blipFill>
          </p:spPr>
          <p:txBody>
            <a:bodyPr/>
            <a:lstStyle/>
            <a:p>
              <a:endParaRPr lang="en-US" sz="1200" dirty="0"/>
            </a:p>
          </p:txBody>
        </p:sp>
        <p:sp>
          <p:nvSpPr>
            <p:cNvPr id="14" name="Freeform 2">
              <a:extLst>
                <a:ext uri="{FF2B5EF4-FFF2-40B4-BE49-F238E27FC236}">
                  <a16:creationId xmlns:a16="http://schemas.microsoft.com/office/drawing/2014/main" id="{BC130FDB-19EB-C6B3-8930-BD5BFFA1AB59}"/>
                </a:ext>
              </a:extLst>
            </p:cNvPr>
            <p:cNvSpPr/>
            <p:nvPr/>
          </p:nvSpPr>
          <p:spPr>
            <a:xfrm>
              <a:off x="1047251" y="4837314"/>
              <a:ext cx="12452255" cy="5486400"/>
            </a:xfrm>
            <a:custGeom>
              <a:avLst/>
              <a:gdLst/>
              <a:ahLst/>
              <a:cxnLst/>
              <a:rect l="l" t="t" r="r" b="b"/>
              <a:pathLst>
                <a:path w="9900271" h="8229600">
                  <a:moveTo>
                    <a:pt x="0" y="0"/>
                  </a:moveTo>
                  <a:lnTo>
                    <a:pt x="9900270" y="0"/>
                  </a:lnTo>
                  <a:lnTo>
                    <a:pt x="9900270" y="8229600"/>
                  </a:lnTo>
                  <a:lnTo>
                    <a:pt x="0" y="8229600"/>
                  </a:lnTo>
                  <a:lnTo>
                    <a:pt x="0" y="0"/>
                  </a:lnTo>
                  <a:close/>
                </a:path>
              </a:pathLst>
            </a:custGeom>
            <a:blipFill>
              <a:blip r:embed="rId7">
                <a:duotone>
                  <a:schemeClr val="accent5">
                    <a:shade val="45000"/>
                    <a:satMod val="135000"/>
                  </a:schemeClr>
                  <a:prstClr val="white"/>
                </a:duotone>
              </a:blip>
              <a:stretch>
                <a:fillRect/>
              </a:stretch>
            </a:blipFill>
          </p:spPr>
          <p:txBody>
            <a:bodyPr/>
            <a:lstStyle/>
            <a:p>
              <a:endParaRPr lang="en-US" sz="1200" dirty="0"/>
            </a:p>
          </p:txBody>
        </p:sp>
      </p:grpSp>
      <p:sp>
        <p:nvSpPr>
          <p:cNvPr id="17" name="Freeform 2">
            <a:extLst>
              <a:ext uri="{FF2B5EF4-FFF2-40B4-BE49-F238E27FC236}">
                <a16:creationId xmlns:a16="http://schemas.microsoft.com/office/drawing/2014/main" id="{6049CF8C-1B89-1B3B-67F1-3C1652041393}"/>
              </a:ext>
            </a:extLst>
          </p:cNvPr>
          <p:cNvSpPr/>
          <p:nvPr/>
        </p:nvSpPr>
        <p:spPr>
          <a:xfrm>
            <a:off x="9925937" y="1179775"/>
            <a:ext cx="1959703" cy="1915610"/>
          </a:xfrm>
          <a:custGeom>
            <a:avLst/>
            <a:gdLst/>
            <a:ahLst/>
            <a:cxnLst/>
            <a:rect l="l" t="t" r="r" b="b"/>
            <a:pathLst>
              <a:path w="3513315" h="3434266">
                <a:moveTo>
                  <a:pt x="0" y="0"/>
                </a:moveTo>
                <a:lnTo>
                  <a:pt x="3513315" y="0"/>
                </a:lnTo>
                <a:lnTo>
                  <a:pt x="3513315" y="3434265"/>
                </a:lnTo>
                <a:lnTo>
                  <a:pt x="0" y="3434265"/>
                </a:lnTo>
                <a:lnTo>
                  <a:pt x="0" y="0"/>
                </a:lnTo>
                <a:close/>
              </a:path>
            </a:pathLst>
          </a:custGeom>
          <a:blipFill>
            <a:blip r:embed="rId8"/>
            <a:stretch>
              <a:fillRect/>
            </a:stretch>
          </a:blipFill>
        </p:spPr>
        <p:txBody>
          <a:bodyPr/>
          <a:lstStyle/>
          <a:p>
            <a:endParaRPr lang="en-US"/>
          </a:p>
        </p:txBody>
      </p:sp>
      <p:pic>
        <p:nvPicPr>
          <p:cNvPr id="21" name="Picture 20">
            <a:extLst>
              <a:ext uri="{FF2B5EF4-FFF2-40B4-BE49-F238E27FC236}">
                <a16:creationId xmlns:a16="http://schemas.microsoft.com/office/drawing/2014/main" id="{A2BE624A-A4C1-5F17-A40D-B6DFC7677F43}"/>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2225589" y="3711311"/>
            <a:ext cx="3255546" cy="1566808"/>
          </a:xfrm>
          <a:prstGeom prst="rect">
            <a:avLst/>
          </a:prstGeom>
        </p:spPr>
      </p:pic>
      <p:sp>
        <p:nvSpPr>
          <p:cNvPr id="16" name="Freeform 4">
            <a:extLst>
              <a:ext uri="{FF2B5EF4-FFF2-40B4-BE49-F238E27FC236}">
                <a16:creationId xmlns:a16="http://schemas.microsoft.com/office/drawing/2014/main" id="{FC3499BC-8337-37BC-6E33-94AE4558DB56}"/>
              </a:ext>
            </a:extLst>
          </p:cNvPr>
          <p:cNvSpPr/>
          <p:nvPr/>
        </p:nvSpPr>
        <p:spPr>
          <a:xfrm>
            <a:off x="368791" y="4219006"/>
            <a:ext cx="2411381" cy="2638994"/>
          </a:xfrm>
          <a:custGeom>
            <a:avLst/>
            <a:gdLst/>
            <a:ahLst/>
            <a:cxnLst/>
            <a:rect l="l" t="t" r="r" b="b"/>
            <a:pathLst>
              <a:path w="3617071" h="3958491">
                <a:moveTo>
                  <a:pt x="0" y="0"/>
                </a:moveTo>
                <a:lnTo>
                  <a:pt x="3617071" y="0"/>
                </a:lnTo>
                <a:lnTo>
                  <a:pt x="3617071" y="3958491"/>
                </a:lnTo>
                <a:lnTo>
                  <a:pt x="0" y="3958491"/>
                </a:lnTo>
                <a:lnTo>
                  <a:pt x="0" y="0"/>
                </a:lnTo>
                <a:close/>
              </a:path>
            </a:pathLst>
          </a:custGeom>
          <a:blipFill>
            <a:blip r:embed="rId11"/>
            <a:stretch>
              <a:fillRect/>
            </a:stretch>
          </a:blipFill>
        </p:spPr>
        <p:txBody>
          <a:bodyPr/>
          <a:lstStyle/>
          <a:p>
            <a:endParaRPr lang="en-US" sz="1200"/>
          </a:p>
        </p:txBody>
      </p:sp>
    </p:spTree>
    <p:extLst>
      <p:ext uri="{BB962C8B-B14F-4D97-AF65-F5344CB8AC3E}">
        <p14:creationId xmlns:p14="http://schemas.microsoft.com/office/powerpoint/2010/main" val="163991602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601" y="1894111"/>
            <a:ext cx="4579108" cy="489889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31" y="3066757"/>
            <a:ext cx="3726251" cy="3726251"/>
          </a:xfrm>
          <a:prstGeom prst="rect">
            <a:avLst/>
          </a:prstGeom>
        </p:spPr>
      </p:pic>
      <p:sp>
        <p:nvSpPr>
          <p:cNvPr id="18" name="Freeform 3"/>
          <p:cNvSpPr/>
          <p:nvPr/>
        </p:nvSpPr>
        <p:spPr>
          <a:xfrm>
            <a:off x="7874000" y="5983224"/>
            <a:ext cx="4876800" cy="1749552"/>
          </a:xfrm>
          <a:custGeom>
            <a:avLst/>
            <a:gdLst/>
            <a:ahLst/>
            <a:cxnLst/>
            <a:rect l="l" t="t" r="r" b="b"/>
            <a:pathLst>
              <a:path w="7315200" h="2624328">
                <a:moveTo>
                  <a:pt x="0" y="0"/>
                </a:moveTo>
                <a:lnTo>
                  <a:pt x="7315200" y="0"/>
                </a:lnTo>
                <a:lnTo>
                  <a:pt x="7315200" y="2624328"/>
                </a:lnTo>
                <a:lnTo>
                  <a:pt x="0" y="2624328"/>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p:cNvPicPr>
            <a:picLocks noChangeAspect="1"/>
          </p:cNvPicPr>
          <p:nvPr/>
        </p:nvPicPr>
        <p:blipFill>
          <a:blip r:embed="rId7"/>
          <a:stretch>
            <a:fillRect/>
          </a:stretch>
        </p:blipFill>
        <p:spPr>
          <a:xfrm>
            <a:off x="1727200" y="479837"/>
            <a:ext cx="8797505" cy="1647152"/>
          </a:xfrm>
          <a:prstGeom prst="rect">
            <a:avLst/>
          </a:prstGeom>
        </p:spPr>
      </p:pic>
    </p:spTree>
    <p:extLst>
      <p:ext uri="{BB962C8B-B14F-4D97-AF65-F5344CB8AC3E}">
        <p14:creationId xmlns:p14="http://schemas.microsoft.com/office/powerpoint/2010/main" val="348809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repeatCount="indefinite" accel="50000" decel="50000" fill="hold" nodeType="clickEffect">
                                  <p:stCondLst>
                                    <p:cond delay="0"/>
                                  </p:stCondLst>
                                  <p:childTnLst>
                                    <p:animMotion origin="layout" path="M 3.95833E-6 -0.00069 L 0.16796 -0.04028 C 0.20286 -0.04931 0.25533 -0.05394 0.31054 -0.05394 C 0.37317 -0.05394 0.42343 -0.04931 0.45833 -0.04028 L 0.62643 -0.00069 " pathEditMode="relative" rAng="0" ptsTypes="AAAAA">
                                      <p:cBhvr>
                                        <p:cTn id="6" dur="2000" fill="hold"/>
                                        <p:tgtEl>
                                          <p:spTgt spid="16"/>
                                        </p:tgtEl>
                                        <p:attrNameLst>
                                          <p:attrName>ppt_x</p:attrName>
                                          <p:attrName>ppt_y</p:attrName>
                                        </p:attrNameLst>
                                      </p:cBhvr>
                                      <p:rCtr x="31315"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p:cNvSpPr/>
          <p:nvPr/>
        </p:nvSpPr>
        <p:spPr>
          <a:xfrm>
            <a:off x="8612546" y="5407970"/>
            <a:ext cx="3839532" cy="1786367"/>
          </a:xfrm>
          <a:custGeom>
            <a:avLst/>
            <a:gdLst/>
            <a:ahLst/>
            <a:cxnLst/>
            <a:rect l="l" t="t" r="r" b="b"/>
            <a:pathLst>
              <a:path w="15169770" h="8229600">
                <a:moveTo>
                  <a:pt x="0" y="0"/>
                </a:moveTo>
                <a:lnTo>
                  <a:pt x="15169769" y="0"/>
                </a:lnTo>
                <a:lnTo>
                  <a:pt x="15169769" y="8229600"/>
                </a:lnTo>
                <a:lnTo>
                  <a:pt x="0" y="8229600"/>
                </a:lnTo>
                <a:lnTo>
                  <a:pt x="0" y="0"/>
                </a:lnTo>
                <a:close/>
              </a:path>
            </a:pathLst>
          </a:custGeom>
          <a:blipFill>
            <a:blip r:embed="rId3"/>
            <a:stretch>
              <a:fillRect/>
            </a:stretch>
          </a:blipFill>
        </p:spPr>
        <p:txBody>
          <a:bodyPr/>
          <a:lstStyle/>
          <a:p>
            <a:endParaRPr lang="en-US"/>
          </a:p>
        </p:txBody>
      </p:sp>
      <p:pic>
        <p:nvPicPr>
          <p:cNvPr id="30" name="Picture 29">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07" y="1059576"/>
            <a:ext cx="2471225" cy="2569890"/>
          </a:xfrm>
          <a:prstGeom prst="rect">
            <a:avLst/>
          </a:prstGeom>
        </p:spPr>
      </p:pic>
      <p:sp>
        <p:nvSpPr>
          <p:cNvPr id="31" name="Pentagon 30"/>
          <p:cNvSpPr/>
          <p:nvPr/>
        </p:nvSpPr>
        <p:spPr>
          <a:xfrm>
            <a:off x="115964" y="5974079"/>
            <a:ext cx="1464310" cy="65414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US" b="1" dirty="0" err="1">
                <a:solidFill>
                  <a:srgbClr val="FF0000"/>
                </a:solidFill>
                <a:latin typeface="Times New Roman" panose="02020603050405020304" pitchFamily="18" charset="0"/>
                <a:cs typeface="Times New Roman" panose="02020603050405020304" pitchFamily="18" charset="0"/>
              </a:rPr>
              <a:t>Mua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Cây</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32" name="Picture 31">
            <a:hlinkClick r:id="rId6" action="ppaction://hlinksldjump"/>
          </p:cNvPr>
          <p:cNvPicPr>
            <a:picLocks noChangeAspect="1"/>
          </p:cNvPicPr>
          <p:nvPr/>
        </p:nvPicPr>
        <p:blipFill>
          <a:blip r:embed="rId7"/>
          <a:stretch>
            <a:fillRect/>
          </a:stretch>
        </p:blipFill>
        <p:spPr>
          <a:xfrm>
            <a:off x="2502632" y="1074965"/>
            <a:ext cx="2440254" cy="2539113"/>
          </a:xfrm>
          <a:prstGeom prst="rect">
            <a:avLst/>
          </a:prstGeom>
        </p:spPr>
      </p:pic>
      <p:pic>
        <p:nvPicPr>
          <p:cNvPr id="33" name="Picture 32">
            <a:hlinkClick r:id="rId8" action="ppaction://hlinksldjump"/>
          </p:cNvPr>
          <p:cNvPicPr>
            <a:picLocks noChangeAspect="1"/>
          </p:cNvPicPr>
          <p:nvPr/>
        </p:nvPicPr>
        <p:blipFill>
          <a:blip r:embed="rId9"/>
          <a:stretch>
            <a:fillRect/>
          </a:stretch>
        </p:blipFill>
        <p:spPr>
          <a:xfrm>
            <a:off x="5012768" y="1059577"/>
            <a:ext cx="2356342" cy="2451801"/>
          </a:xfrm>
          <a:prstGeom prst="rect">
            <a:avLst/>
          </a:prstGeom>
        </p:spPr>
      </p:pic>
      <p:sp>
        <p:nvSpPr>
          <p:cNvPr id="34" name="Pentagon 33"/>
          <p:cNvSpPr/>
          <p:nvPr/>
        </p:nvSpPr>
        <p:spPr>
          <a:xfrm>
            <a:off x="115964" y="5974079"/>
            <a:ext cx="1464310" cy="65414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US" b="1" dirty="0" err="1">
                <a:solidFill>
                  <a:srgbClr val="FF0000"/>
                </a:solidFill>
                <a:latin typeface="Times New Roman" panose="02020603050405020304" pitchFamily="18" charset="0"/>
                <a:cs typeface="Times New Roman" panose="02020603050405020304" pitchFamily="18" charset="0"/>
              </a:rPr>
              <a:t>Mua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Cây</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5" name="Pentagon 34"/>
          <p:cNvSpPr/>
          <p:nvPr/>
        </p:nvSpPr>
        <p:spPr>
          <a:xfrm>
            <a:off x="110880" y="5974079"/>
            <a:ext cx="1464310" cy="65414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US" b="1" dirty="0" err="1">
                <a:solidFill>
                  <a:srgbClr val="FF0000"/>
                </a:solidFill>
                <a:latin typeface="Times New Roman" panose="02020603050405020304" pitchFamily="18" charset="0"/>
                <a:cs typeface="Times New Roman" panose="02020603050405020304" pitchFamily="18" charset="0"/>
              </a:rPr>
              <a:t>Mua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Cây</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6" name="Pentagon 35"/>
          <p:cNvSpPr/>
          <p:nvPr/>
        </p:nvSpPr>
        <p:spPr>
          <a:xfrm>
            <a:off x="121048" y="5974079"/>
            <a:ext cx="1464310" cy="65414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US" b="1" dirty="0" err="1">
                <a:solidFill>
                  <a:srgbClr val="FF0000"/>
                </a:solidFill>
                <a:latin typeface="Times New Roman" panose="02020603050405020304" pitchFamily="18" charset="0"/>
                <a:cs typeface="Times New Roman" panose="02020603050405020304" pitchFamily="18" charset="0"/>
              </a:rPr>
              <a:t>Mua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Cây</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7" name="Pentagon 36"/>
          <p:cNvSpPr/>
          <p:nvPr/>
        </p:nvSpPr>
        <p:spPr>
          <a:xfrm>
            <a:off x="121048" y="5974079"/>
            <a:ext cx="1464310" cy="65414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US" b="1" dirty="0" err="1">
                <a:solidFill>
                  <a:srgbClr val="FF0000"/>
                </a:solidFill>
                <a:latin typeface="Times New Roman" panose="02020603050405020304" pitchFamily="18" charset="0"/>
                <a:cs typeface="Times New Roman" panose="02020603050405020304" pitchFamily="18" charset="0"/>
              </a:rPr>
              <a:t>Mua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Cây</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hlinkClick r:id="rId10" action="ppaction://hlinksldjump"/>
          </p:cNvPr>
          <p:cNvPicPr>
            <a:picLocks noChangeAspect="1"/>
          </p:cNvPicPr>
          <p:nvPr/>
        </p:nvPicPr>
        <p:blipFill>
          <a:blip r:embed="rId9"/>
          <a:stretch>
            <a:fillRect/>
          </a:stretch>
        </p:blipFill>
        <p:spPr>
          <a:xfrm>
            <a:off x="7438994" y="1074965"/>
            <a:ext cx="2356342" cy="2451801"/>
          </a:xfrm>
          <a:prstGeom prst="rect">
            <a:avLst/>
          </a:prstGeom>
        </p:spPr>
      </p:pic>
      <p:pic>
        <p:nvPicPr>
          <p:cNvPr id="39" name="Picture 38">
            <a:hlinkClick r:id="rId11" action="ppaction://hlinksldjump"/>
          </p:cNvPr>
          <p:cNvPicPr>
            <a:picLocks noChangeAspect="1"/>
          </p:cNvPicPr>
          <p:nvPr/>
        </p:nvPicPr>
        <p:blipFill>
          <a:blip r:embed="rId9"/>
          <a:stretch>
            <a:fillRect/>
          </a:stretch>
        </p:blipFill>
        <p:spPr>
          <a:xfrm>
            <a:off x="9795336" y="1177666"/>
            <a:ext cx="2356342" cy="2451801"/>
          </a:xfrm>
          <a:prstGeom prst="rect">
            <a:avLst/>
          </a:prstGeom>
        </p:spPr>
      </p:pic>
      <p:sp>
        <p:nvSpPr>
          <p:cNvPr id="40" name="Pentagon 39"/>
          <p:cNvSpPr/>
          <p:nvPr/>
        </p:nvSpPr>
        <p:spPr>
          <a:xfrm>
            <a:off x="105508" y="5974079"/>
            <a:ext cx="2586893" cy="65414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US" sz="3200" b="1" dirty="0" err="1">
                <a:solidFill>
                  <a:prstClr val="white"/>
                </a:solidFill>
                <a:latin typeface="Times New Roman" panose="02020603050405020304" pitchFamily="18" charset="0"/>
                <a:cs typeface="Times New Roman" panose="02020603050405020304" pitchFamily="18" charset="0"/>
              </a:rPr>
              <a:t>Mua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Cây</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1" name="Freeform 2"/>
          <p:cNvSpPr/>
          <p:nvPr/>
        </p:nvSpPr>
        <p:spPr>
          <a:xfrm>
            <a:off x="6045200" y="5515751"/>
            <a:ext cx="3839532" cy="1786367"/>
          </a:xfrm>
          <a:custGeom>
            <a:avLst/>
            <a:gdLst/>
            <a:ahLst/>
            <a:cxnLst/>
            <a:rect l="l" t="t" r="r" b="b"/>
            <a:pathLst>
              <a:path w="15169770" h="8229600">
                <a:moveTo>
                  <a:pt x="0" y="0"/>
                </a:moveTo>
                <a:lnTo>
                  <a:pt x="15169769" y="0"/>
                </a:lnTo>
                <a:lnTo>
                  <a:pt x="15169769" y="8229600"/>
                </a:lnTo>
                <a:lnTo>
                  <a:pt x="0" y="8229600"/>
                </a:lnTo>
                <a:lnTo>
                  <a:pt x="0" y="0"/>
                </a:lnTo>
                <a:close/>
              </a:path>
            </a:pathLst>
          </a:custGeom>
          <a:blipFill>
            <a:blip r:embed="rId3"/>
            <a:stretch>
              <a:fillRect/>
            </a:stretch>
          </a:blipFill>
        </p:spPr>
        <p:txBody>
          <a:bodyPr/>
          <a:lstStyle/>
          <a:p>
            <a:endParaRPr lang="en-US"/>
          </a:p>
        </p:txBody>
      </p:sp>
      <p:sp>
        <p:nvSpPr>
          <p:cNvPr id="42" name="Freeform 2"/>
          <p:cNvSpPr/>
          <p:nvPr/>
        </p:nvSpPr>
        <p:spPr>
          <a:xfrm>
            <a:off x="3023119" y="5515751"/>
            <a:ext cx="3839532" cy="1786367"/>
          </a:xfrm>
          <a:custGeom>
            <a:avLst/>
            <a:gdLst/>
            <a:ahLst/>
            <a:cxnLst/>
            <a:rect l="l" t="t" r="r" b="b"/>
            <a:pathLst>
              <a:path w="15169770" h="8229600">
                <a:moveTo>
                  <a:pt x="0" y="0"/>
                </a:moveTo>
                <a:lnTo>
                  <a:pt x="15169769" y="0"/>
                </a:lnTo>
                <a:lnTo>
                  <a:pt x="1516976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5656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75E-6 3.33333E-6 L 0.0944 0.48287 " pathEditMode="relative" rAng="0" ptsTypes="AA">
                                      <p:cBhvr>
                                        <p:cTn id="10" dur="2000" fill="hold"/>
                                        <p:tgtEl>
                                          <p:spTgt spid="30"/>
                                        </p:tgtEl>
                                        <p:attrNameLst>
                                          <p:attrName>ppt_x</p:attrName>
                                          <p:attrName>ppt_y</p:attrName>
                                        </p:attrNameLst>
                                      </p:cBhvr>
                                      <p:rCtr x="4714" y="24144"/>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500"/>
                            </p:stCondLst>
                            <p:childTnLst>
                              <p:par>
                                <p:cTn id="17" presetID="49" presetClass="path" presetSubtype="0" accel="50000" decel="50000" fill="hold" nodeType="afterEffect">
                                  <p:stCondLst>
                                    <p:cond delay="0"/>
                                  </p:stCondLst>
                                  <p:childTnLst>
                                    <p:animMotion origin="layout" path="M -0.01979 -0.00625 L 0.06393 0.48935 " pathEditMode="relative" rAng="0" ptsTypes="AA">
                                      <p:cBhvr>
                                        <p:cTn id="18" dur="2000" fill="hold"/>
                                        <p:tgtEl>
                                          <p:spTgt spid="32"/>
                                        </p:tgtEl>
                                        <p:attrNameLst>
                                          <p:attrName>ppt_x</p:attrName>
                                          <p:attrName>ppt_y</p:attrName>
                                        </p:attrNameLst>
                                      </p:cBhvr>
                                      <p:rCtr x="4180" y="24769"/>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childTnLst>
                          </p:cTn>
                        </p:par>
                        <p:par>
                          <p:cTn id="24" fill="hold">
                            <p:stCondLst>
                              <p:cond delay="500"/>
                            </p:stCondLst>
                            <p:childTnLst>
                              <p:par>
                                <p:cTn id="25" presetID="49" presetClass="path" presetSubtype="0" accel="50000" decel="50000" fill="hold" nodeType="afterEffect">
                                  <p:stCondLst>
                                    <p:cond delay="0"/>
                                  </p:stCondLst>
                                  <p:childTnLst>
                                    <p:animMotion origin="layout" path="M -2.5E-6 -1.85185E-6 L 0.03998 0.49861 " pathEditMode="relative" rAng="0" ptsTypes="AA">
                                      <p:cBhvr>
                                        <p:cTn id="26" dur="2000" fill="hold"/>
                                        <p:tgtEl>
                                          <p:spTgt spid="33"/>
                                        </p:tgtEl>
                                        <p:attrNameLst>
                                          <p:attrName>ppt_x</p:attrName>
                                          <p:attrName>ppt_y</p:attrName>
                                        </p:attrNameLst>
                                      </p:cBhvr>
                                      <p:rCtr x="1992" y="24931"/>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childTnLst>
                          </p:cTn>
                        </p:par>
                        <p:par>
                          <p:cTn id="32" fill="hold">
                            <p:stCondLst>
                              <p:cond delay="500"/>
                            </p:stCondLst>
                            <p:childTnLst>
                              <p:par>
                                <p:cTn id="33" presetID="49" presetClass="path" presetSubtype="0" accel="50000" decel="50000" fill="hold" nodeType="afterEffect">
                                  <p:stCondLst>
                                    <p:cond delay="0"/>
                                  </p:stCondLst>
                                  <p:childTnLst>
                                    <p:animMotion origin="layout" path="M -0.01992 3.33333E-6 L 0.00938 0.48958 " pathEditMode="relative" rAng="0" ptsTypes="AA">
                                      <p:cBhvr>
                                        <p:cTn id="34" dur="2000" fill="hold"/>
                                        <p:tgtEl>
                                          <p:spTgt spid="38"/>
                                        </p:tgtEl>
                                        <p:attrNameLst>
                                          <p:attrName>ppt_x</p:attrName>
                                          <p:attrName>ppt_y</p:attrName>
                                        </p:attrNameLst>
                                      </p:cBhvr>
                                      <p:rCtr x="1458" y="24468"/>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 -2.96296E-6 L -0.02917 0.5051 " pathEditMode="relative" rAng="0" ptsTypes="AA">
                                      <p:cBhvr>
                                        <p:cTn id="43" dur="2000" fill="hold"/>
                                        <p:tgtEl>
                                          <p:spTgt spid="39"/>
                                        </p:tgtEl>
                                        <p:attrNameLst>
                                          <p:attrName>ppt_x</p:attrName>
                                          <p:attrName>ppt_y</p:attrName>
                                        </p:attrNameLst>
                                      </p:cBhvr>
                                      <p:rCtr x="-1458" y="25255"/>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5" grpId="0" animBg="1"/>
      <p:bldP spid="36" grpId="0" animBg="1"/>
      <p:bldP spid="37"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p:cNvSpPr/>
          <p:nvPr/>
        </p:nvSpPr>
        <p:spPr>
          <a:xfrm rot="15300878">
            <a:off x="9499599" y="391554"/>
            <a:ext cx="5384800" cy="3287395"/>
          </a:xfrm>
          <a:custGeom>
            <a:avLst/>
            <a:gdLst/>
            <a:ahLst/>
            <a:cxnLst/>
            <a:rect l="l" t="t" r="r" b="b"/>
            <a:pathLst>
              <a:path w="16230600" h="7263194">
                <a:moveTo>
                  <a:pt x="0" y="0"/>
                </a:moveTo>
                <a:lnTo>
                  <a:pt x="16230600" y="0"/>
                </a:lnTo>
                <a:lnTo>
                  <a:pt x="16230600" y="7263193"/>
                </a:lnTo>
                <a:lnTo>
                  <a:pt x="0" y="7263193"/>
                </a:lnTo>
                <a:lnTo>
                  <a:pt x="0" y="0"/>
                </a:lnTo>
                <a:close/>
              </a:path>
            </a:pathLst>
          </a:custGeom>
          <a:blipFill>
            <a:blip r:embed="rId3"/>
            <a:stretch>
              <a:fillRect/>
            </a:stretch>
          </a:blipFill>
        </p:spPr>
        <p:txBody>
          <a:bodyPr/>
          <a:lstStyle/>
          <a:p>
            <a:endParaRPr lang="en-US"/>
          </a:p>
        </p:txBody>
      </p:sp>
      <p:sp>
        <p:nvSpPr>
          <p:cNvPr id="43" name="Freeform 4"/>
          <p:cNvSpPr/>
          <p:nvPr/>
        </p:nvSpPr>
        <p:spPr>
          <a:xfrm rot="1419011">
            <a:off x="-1900009" y="5179834"/>
            <a:ext cx="8048930" cy="3356334"/>
          </a:xfrm>
          <a:custGeom>
            <a:avLst/>
            <a:gdLst/>
            <a:ahLst/>
            <a:cxnLst/>
            <a:rect l="l" t="t" r="r" b="b"/>
            <a:pathLst>
              <a:path w="16230600" h="5822728">
                <a:moveTo>
                  <a:pt x="0" y="0"/>
                </a:moveTo>
                <a:lnTo>
                  <a:pt x="16230600" y="0"/>
                </a:lnTo>
                <a:lnTo>
                  <a:pt x="16230600" y="5822728"/>
                </a:lnTo>
                <a:lnTo>
                  <a:pt x="0" y="5822728"/>
                </a:lnTo>
                <a:lnTo>
                  <a:pt x="0" y="0"/>
                </a:lnTo>
                <a:close/>
              </a:path>
            </a:pathLst>
          </a:custGeom>
          <a:blipFill>
            <a:blip r:embed="rId4"/>
            <a:stretch>
              <a:fillRect/>
            </a:stretch>
          </a:blipFill>
        </p:spPr>
        <p:txBody>
          <a:bodyPr/>
          <a:lstStyle/>
          <a:p>
            <a:endParaRPr lang="en-US"/>
          </a:p>
        </p:txBody>
      </p:sp>
      <p:sp>
        <p:nvSpPr>
          <p:cNvPr id="3" name="Horizontal Scroll 2"/>
          <p:cNvSpPr/>
          <p:nvPr/>
        </p:nvSpPr>
        <p:spPr>
          <a:xfrm>
            <a:off x="942536" y="464234"/>
            <a:ext cx="10607040" cy="2757267"/>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a:t>
            </a:r>
          </a:p>
        </p:txBody>
      </p:sp>
      <p:sp>
        <p:nvSpPr>
          <p:cNvPr id="4" name="Pentagon 3">
            <a:hlinkClick r:id="rId5" action="ppaction://hlinksldjump"/>
          </p:cNvPr>
          <p:cNvSpPr/>
          <p:nvPr/>
        </p:nvSpPr>
        <p:spPr>
          <a:xfrm>
            <a:off x="9777046" y="5950635"/>
            <a:ext cx="2250831" cy="77372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white"/>
                </a:solidFill>
                <a:latin typeface="Times New Roman" panose="02020603050405020304" pitchFamily="18" charset="0"/>
                <a:cs typeface="Times New Roman" panose="02020603050405020304" pitchFamily="18" charset="0"/>
              </a:rPr>
              <a:t>Quay </a:t>
            </a:r>
            <a:r>
              <a:rPr lang="en-US" sz="2400" b="1" dirty="0" err="1">
                <a:solidFill>
                  <a:prstClr val="white"/>
                </a:solidFill>
                <a:latin typeface="Times New Roman" panose="02020603050405020304" pitchFamily="18" charset="0"/>
                <a:cs typeface="Times New Roman" panose="02020603050405020304" pitchFamily="18" charset="0"/>
              </a:rPr>
              <a:t>lại</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4171950" y="3479801"/>
            <a:ext cx="3674306" cy="646331"/>
          </a:xfrm>
          <a:prstGeom prst="rect">
            <a:avLst/>
          </a:prstGeom>
        </p:spPr>
        <p:txBody>
          <a:bodyPr wrap="square">
            <a:spAutoFit/>
          </a:bodyPr>
          <a:lstStyle/>
          <a:p>
            <a:r>
              <a:rPr lang="en-US" sz="3600" dirty="0" err="1">
                <a:latin typeface="Times New Roman" panose="02020603050405020304" pitchFamily="18" charset="0"/>
                <a:cs typeface="Times New Roman" panose="02020603050405020304" pitchFamily="18" charset="0"/>
              </a:rPr>
              <a:t>Rằm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Bảy</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73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p:cNvSpPr/>
          <p:nvPr/>
        </p:nvSpPr>
        <p:spPr>
          <a:xfrm rot="15300878">
            <a:off x="9499599" y="391554"/>
            <a:ext cx="5384800" cy="3287395"/>
          </a:xfrm>
          <a:custGeom>
            <a:avLst/>
            <a:gdLst/>
            <a:ahLst/>
            <a:cxnLst/>
            <a:rect l="l" t="t" r="r" b="b"/>
            <a:pathLst>
              <a:path w="16230600" h="7263194">
                <a:moveTo>
                  <a:pt x="0" y="0"/>
                </a:moveTo>
                <a:lnTo>
                  <a:pt x="16230600" y="0"/>
                </a:lnTo>
                <a:lnTo>
                  <a:pt x="16230600" y="7263193"/>
                </a:lnTo>
                <a:lnTo>
                  <a:pt x="0" y="7263193"/>
                </a:lnTo>
                <a:lnTo>
                  <a:pt x="0" y="0"/>
                </a:lnTo>
                <a:close/>
              </a:path>
            </a:pathLst>
          </a:custGeom>
          <a:blipFill>
            <a:blip r:embed="rId3"/>
            <a:stretch>
              <a:fillRect/>
            </a:stretch>
          </a:blipFill>
        </p:spPr>
        <p:txBody>
          <a:bodyPr/>
          <a:lstStyle/>
          <a:p>
            <a:endParaRPr lang="en-US"/>
          </a:p>
        </p:txBody>
      </p:sp>
      <p:sp>
        <p:nvSpPr>
          <p:cNvPr id="43" name="Freeform 4"/>
          <p:cNvSpPr/>
          <p:nvPr/>
        </p:nvSpPr>
        <p:spPr>
          <a:xfrm rot="1419011">
            <a:off x="-1900009" y="5179834"/>
            <a:ext cx="8048930" cy="3356334"/>
          </a:xfrm>
          <a:custGeom>
            <a:avLst/>
            <a:gdLst/>
            <a:ahLst/>
            <a:cxnLst/>
            <a:rect l="l" t="t" r="r" b="b"/>
            <a:pathLst>
              <a:path w="16230600" h="5822728">
                <a:moveTo>
                  <a:pt x="0" y="0"/>
                </a:moveTo>
                <a:lnTo>
                  <a:pt x="16230600" y="0"/>
                </a:lnTo>
                <a:lnTo>
                  <a:pt x="16230600" y="5822728"/>
                </a:lnTo>
                <a:lnTo>
                  <a:pt x="0" y="5822728"/>
                </a:lnTo>
                <a:lnTo>
                  <a:pt x="0" y="0"/>
                </a:lnTo>
                <a:close/>
              </a:path>
            </a:pathLst>
          </a:custGeom>
          <a:blipFill>
            <a:blip r:embed="rId4"/>
            <a:stretch>
              <a:fillRect/>
            </a:stretch>
          </a:blipFill>
        </p:spPr>
        <p:txBody>
          <a:bodyPr/>
          <a:lstStyle/>
          <a:p>
            <a:endParaRPr lang="en-US"/>
          </a:p>
        </p:txBody>
      </p:sp>
      <p:sp>
        <p:nvSpPr>
          <p:cNvPr id="3" name="Horizontal Scroll 2"/>
          <p:cNvSpPr/>
          <p:nvPr/>
        </p:nvSpPr>
        <p:spPr>
          <a:xfrm>
            <a:off x="942536" y="464234"/>
            <a:ext cx="10607040" cy="2757267"/>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dirty="0">
                <a:latin typeface="Times New Roman" panose="02020603050405020304" pitchFamily="18" charset="0"/>
                <a:cs typeface="Times New Roman" panose="02020603050405020304" pitchFamily="18" charset="0"/>
              </a:rPr>
              <a:t>2. </a:t>
            </a:r>
            <a:r>
              <a:rPr lang="vi-VN" sz="4800" b="1" dirty="0">
                <a:latin typeface="+mj-lt"/>
              </a:rPr>
              <a:t>Nhân vật tôi trong câu chuyện có phẩm chất như thế nào? </a:t>
            </a:r>
          </a:p>
        </p:txBody>
      </p:sp>
      <p:sp>
        <p:nvSpPr>
          <p:cNvPr id="5" name="Rectangle 4"/>
          <p:cNvSpPr/>
          <p:nvPr/>
        </p:nvSpPr>
        <p:spPr>
          <a:xfrm>
            <a:off x="2997555" y="3416517"/>
            <a:ext cx="6756400" cy="1754326"/>
          </a:xfrm>
          <a:prstGeom prst="rect">
            <a:avLst/>
          </a:prstGeom>
        </p:spPr>
        <p:txBody>
          <a:bodyPr wrap="square">
            <a:spAutoFit/>
          </a:bodyPr>
          <a:lstStyle/>
          <a:p>
            <a:pPr algn="just"/>
            <a:r>
              <a:rPr lang="vi-VN" sz="3600" dirty="0">
                <a:latin typeface="+mj-lt"/>
              </a:rPr>
              <a:t>Hết lòng yêu thương vợ con, dũng cảm, không quản ngại sinh mệnh của bản thân để cứu vợ con.</a:t>
            </a:r>
          </a:p>
        </p:txBody>
      </p:sp>
      <p:sp>
        <p:nvSpPr>
          <p:cNvPr id="8" name="Pentagon 7">
            <a:hlinkClick r:id="rId5" action="ppaction://hlinksldjump"/>
          </p:cNvPr>
          <p:cNvSpPr/>
          <p:nvPr/>
        </p:nvSpPr>
        <p:spPr>
          <a:xfrm>
            <a:off x="9777046" y="5950635"/>
            <a:ext cx="2250831" cy="77372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white"/>
                </a:solidFill>
                <a:latin typeface="Times New Roman" panose="02020603050405020304" pitchFamily="18" charset="0"/>
                <a:cs typeface="Times New Roman" panose="02020603050405020304" pitchFamily="18" charset="0"/>
              </a:rPr>
              <a:t>Quay </a:t>
            </a:r>
            <a:r>
              <a:rPr lang="en-US" sz="2400" b="1" dirty="0" err="1">
                <a:solidFill>
                  <a:prstClr val="white"/>
                </a:solidFill>
                <a:latin typeface="Times New Roman" panose="02020603050405020304" pitchFamily="18" charset="0"/>
                <a:cs typeface="Times New Roman" panose="02020603050405020304" pitchFamily="18" charset="0"/>
              </a:rPr>
              <a:t>lại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13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p:cNvSpPr/>
          <p:nvPr/>
        </p:nvSpPr>
        <p:spPr>
          <a:xfrm rot="15300878">
            <a:off x="9499599" y="391554"/>
            <a:ext cx="5384800" cy="3287395"/>
          </a:xfrm>
          <a:custGeom>
            <a:avLst/>
            <a:gdLst/>
            <a:ahLst/>
            <a:cxnLst/>
            <a:rect l="l" t="t" r="r" b="b"/>
            <a:pathLst>
              <a:path w="16230600" h="7263194">
                <a:moveTo>
                  <a:pt x="0" y="0"/>
                </a:moveTo>
                <a:lnTo>
                  <a:pt x="16230600" y="0"/>
                </a:lnTo>
                <a:lnTo>
                  <a:pt x="16230600" y="7263193"/>
                </a:lnTo>
                <a:lnTo>
                  <a:pt x="0" y="7263193"/>
                </a:lnTo>
                <a:lnTo>
                  <a:pt x="0" y="0"/>
                </a:lnTo>
                <a:close/>
              </a:path>
            </a:pathLst>
          </a:custGeom>
          <a:blipFill>
            <a:blip r:embed="rId3"/>
            <a:stretch>
              <a:fillRect/>
            </a:stretch>
          </a:blipFill>
        </p:spPr>
        <p:txBody>
          <a:bodyPr/>
          <a:lstStyle/>
          <a:p>
            <a:endParaRPr lang="en-US"/>
          </a:p>
        </p:txBody>
      </p:sp>
      <p:sp>
        <p:nvSpPr>
          <p:cNvPr id="43" name="Freeform 4"/>
          <p:cNvSpPr/>
          <p:nvPr/>
        </p:nvSpPr>
        <p:spPr>
          <a:xfrm rot="1419011">
            <a:off x="-1900009" y="5179834"/>
            <a:ext cx="8048930" cy="3356334"/>
          </a:xfrm>
          <a:custGeom>
            <a:avLst/>
            <a:gdLst/>
            <a:ahLst/>
            <a:cxnLst/>
            <a:rect l="l" t="t" r="r" b="b"/>
            <a:pathLst>
              <a:path w="16230600" h="5822728">
                <a:moveTo>
                  <a:pt x="0" y="0"/>
                </a:moveTo>
                <a:lnTo>
                  <a:pt x="16230600" y="0"/>
                </a:lnTo>
                <a:lnTo>
                  <a:pt x="16230600" y="5822728"/>
                </a:lnTo>
                <a:lnTo>
                  <a:pt x="0" y="5822728"/>
                </a:lnTo>
                <a:lnTo>
                  <a:pt x="0" y="0"/>
                </a:lnTo>
                <a:close/>
              </a:path>
            </a:pathLst>
          </a:custGeom>
          <a:blipFill>
            <a:blip r:embed="rId4"/>
            <a:stretch>
              <a:fillRect/>
            </a:stretch>
          </a:blipFill>
        </p:spPr>
        <p:txBody>
          <a:bodyPr/>
          <a:lstStyle/>
          <a:p>
            <a:endParaRPr lang="en-US"/>
          </a:p>
        </p:txBody>
      </p:sp>
      <p:sp>
        <p:nvSpPr>
          <p:cNvPr id="3" name="Horizontal Scroll 2"/>
          <p:cNvSpPr/>
          <p:nvPr/>
        </p:nvSpPr>
        <p:spPr>
          <a:xfrm>
            <a:off x="942536" y="464234"/>
            <a:ext cx="10607040" cy="2757267"/>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latin typeface="Times New Roman" panose="02020603050405020304" pitchFamily="18" charset="0"/>
                <a:cs typeface="Times New Roman" panose="02020603050405020304" pitchFamily="18" charset="0"/>
              </a:rPr>
              <a:t>3. </a:t>
            </a:r>
            <a:r>
              <a:rPr lang="vi-VN" sz="4400" b="1" dirty="0">
                <a:latin typeface="Times New Roman" panose="02020603050405020304" pitchFamily="18" charset="0"/>
                <a:cs typeface="Times New Roman" panose="02020603050405020304" pitchFamily="18" charset="0"/>
              </a:rPr>
              <a:t>Truyện được kể theo ngôi </a:t>
            </a:r>
            <a:r>
              <a:rPr lang="en-US" sz="4400" b="1" dirty="0" err="1">
                <a:latin typeface="Times New Roman" panose="02020603050405020304" pitchFamily="18" charset="0"/>
                <a:cs typeface="Times New Roman" panose="02020603050405020304" pitchFamily="18" charset="0"/>
              </a:rPr>
              <a:t>thứ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mấy</a:t>
            </a:r>
            <a:r>
              <a:rPr lang="vi-VN" sz="44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2969456" y="3416517"/>
            <a:ext cx="6553200" cy="646331"/>
          </a:xfrm>
          <a:prstGeom prst="rect">
            <a:avLst/>
          </a:prstGeom>
        </p:spPr>
        <p:txBody>
          <a:bodyPr wrap="square">
            <a:spAutoFit/>
          </a:bodyPr>
          <a:lstStyle/>
          <a:p>
            <a:pPr algn="ctr"/>
            <a:r>
              <a:rPr lang="vi-VN" sz="3600" dirty="0">
                <a:latin typeface="Times New Roman" panose="02020603050405020304" pitchFamily="18" charset="0"/>
                <a:cs typeface="Times New Roman" panose="02020603050405020304" pitchFamily="18" charset="0"/>
              </a:rPr>
              <a:t>Ngôi thứ nhất.</a:t>
            </a:r>
          </a:p>
        </p:txBody>
      </p:sp>
      <p:sp>
        <p:nvSpPr>
          <p:cNvPr id="8" name="Pentagon 7">
            <a:hlinkClick r:id="rId5" action="ppaction://hlinksldjump"/>
          </p:cNvPr>
          <p:cNvSpPr/>
          <p:nvPr/>
        </p:nvSpPr>
        <p:spPr>
          <a:xfrm>
            <a:off x="9777046" y="5950635"/>
            <a:ext cx="2250831" cy="77372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white"/>
                </a:solidFill>
                <a:latin typeface="Times New Roman" panose="02020603050405020304" pitchFamily="18" charset="0"/>
                <a:cs typeface="Times New Roman" panose="02020603050405020304" pitchFamily="18" charset="0"/>
              </a:rPr>
              <a:t>Quay </a:t>
            </a:r>
            <a:r>
              <a:rPr lang="en-US" sz="2400" b="1" dirty="0" err="1">
                <a:solidFill>
                  <a:prstClr val="white"/>
                </a:solidFill>
                <a:latin typeface="Times New Roman" panose="02020603050405020304" pitchFamily="18" charset="0"/>
                <a:cs typeface="Times New Roman" panose="02020603050405020304" pitchFamily="18" charset="0"/>
              </a:rPr>
              <a:t>lại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4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p:cNvSpPr/>
          <p:nvPr/>
        </p:nvSpPr>
        <p:spPr>
          <a:xfrm rot="15300878">
            <a:off x="9499599" y="391554"/>
            <a:ext cx="5384800" cy="3287395"/>
          </a:xfrm>
          <a:custGeom>
            <a:avLst/>
            <a:gdLst/>
            <a:ahLst/>
            <a:cxnLst/>
            <a:rect l="l" t="t" r="r" b="b"/>
            <a:pathLst>
              <a:path w="16230600" h="7263194">
                <a:moveTo>
                  <a:pt x="0" y="0"/>
                </a:moveTo>
                <a:lnTo>
                  <a:pt x="16230600" y="0"/>
                </a:lnTo>
                <a:lnTo>
                  <a:pt x="16230600" y="7263193"/>
                </a:lnTo>
                <a:lnTo>
                  <a:pt x="0" y="7263193"/>
                </a:lnTo>
                <a:lnTo>
                  <a:pt x="0" y="0"/>
                </a:lnTo>
                <a:close/>
              </a:path>
            </a:pathLst>
          </a:custGeom>
          <a:blipFill>
            <a:blip r:embed="rId3"/>
            <a:stretch>
              <a:fillRect/>
            </a:stretch>
          </a:blipFill>
        </p:spPr>
        <p:txBody>
          <a:bodyPr/>
          <a:lstStyle/>
          <a:p>
            <a:endParaRPr lang="en-US"/>
          </a:p>
        </p:txBody>
      </p:sp>
      <p:sp>
        <p:nvSpPr>
          <p:cNvPr id="43" name="Freeform 4"/>
          <p:cNvSpPr/>
          <p:nvPr/>
        </p:nvSpPr>
        <p:spPr>
          <a:xfrm rot="1419011">
            <a:off x="-1900009" y="5179834"/>
            <a:ext cx="8048930" cy="3356334"/>
          </a:xfrm>
          <a:custGeom>
            <a:avLst/>
            <a:gdLst/>
            <a:ahLst/>
            <a:cxnLst/>
            <a:rect l="l" t="t" r="r" b="b"/>
            <a:pathLst>
              <a:path w="16230600" h="5822728">
                <a:moveTo>
                  <a:pt x="0" y="0"/>
                </a:moveTo>
                <a:lnTo>
                  <a:pt x="16230600" y="0"/>
                </a:lnTo>
                <a:lnTo>
                  <a:pt x="16230600" y="5822728"/>
                </a:lnTo>
                <a:lnTo>
                  <a:pt x="0" y="5822728"/>
                </a:lnTo>
                <a:lnTo>
                  <a:pt x="0" y="0"/>
                </a:lnTo>
                <a:close/>
              </a:path>
            </a:pathLst>
          </a:custGeom>
          <a:blipFill>
            <a:blip r:embed="rId4"/>
            <a:stretch>
              <a:fillRect/>
            </a:stretch>
          </a:blipFill>
        </p:spPr>
        <p:txBody>
          <a:bodyPr/>
          <a:lstStyle/>
          <a:p>
            <a:endParaRPr lang="en-US"/>
          </a:p>
        </p:txBody>
      </p:sp>
      <p:sp>
        <p:nvSpPr>
          <p:cNvPr id="3" name="Horizontal Scroll 2"/>
          <p:cNvSpPr/>
          <p:nvPr/>
        </p:nvSpPr>
        <p:spPr>
          <a:xfrm>
            <a:off x="942536" y="464234"/>
            <a:ext cx="10607040" cy="2757267"/>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latin typeface="Times New Roman" panose="02020603050405020304" pitchFamily="18" charset="0"/>
                <a:cs typeface="Times New Roman" panose="02020603050405020304" pitchFamily="18" charset="0"/>
              </a:rPr>
              <a:t>4.</a:t>
            </a:r>
            <a:r>
              <a:rPr lang="vi-VN" sz="4400" b="1" dirty="0">
                <a:latin typeface="Times New Roman" panose="02020603050405020304" pitchFamily="18" charset="0"/>
                <a:cs typeface="Times New Roman" panose="02020603050405020304" pitchFamily="18" charset="0"/>
              </a:rPr>
              <a:t> Chi tiết ngắm làn nước lặp lại ở đầu và cuối văn bản có ý nghĩa gì?</a:t>
            </a:r>
          </a:p>
        </p:txBody>
      </p:sp>
      <p:sp>
        <p:nvSpPr>
          <p:cNvPr id="5" name="Rectangle 4"/>
          <p:cNvSpPr/>
          <p:nvPr/>
        </p:nvSpPr>
        <p:spPr>
          <a:xfrm>
            <a:off x="3332320" y="3367805"/>
            <a:ext cx="5827473" cy="2308324"/>
          </a:xfrm>
          <a:prstGeom prst="rect">
            <a:avLst/>
          </a:prstGeom>
        </p:spPr>
        <p:txBody>
          <a:bodyPr wrap="square">
            <a:spAutoFit/>
          </a:bodyPr>
          <a:lstStyle/>
          <a:p>
            <a:pPr algn="just"/>
            <a:r>
              <a:rPr lang="vi-VN" sz="3600" dirty="0">
                <a:latin typeface="Times New Roman" panose="02020603050405020304" pitchFamily="18" charset="0"/>
                <a:cs typeface="Times New Roman" panose="02020603050405020304" pitchFamily="18" charset="0"/>
              </a:rPr>
              <a:t>Tạo sự liền mạch cho câu chuyện, khắc sâu nỗi đau và nguyên nhân khiến nhân vật mãi ám ảnh, day dứt.</a:t>
            </a:r>
          </a:p>
        </p:txBody>
      </p:sp>
      <p:sp>
        <p:nvSpPr>
          <p:cNvPr id="8" name="Pentagon 7">
            <a:hlinkClick r:id="rId5" action="ppaction://hlinksldjump"/>
          </p:cNvPr>
          <p:cNvSpPr/>
          <p:nvPr/>
        </p:nvSpPr>
        <p:spPr>
          <a:xfrm>
            <a:off x="9777046" y="5950635"/>
            <a:ext cx="2250831" cy="77372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white"/>
                </a:solidFill>
                <a:latin typeface="Times New Roman" panose="02020603050405020304" pitchFamily="18" charset="0"/>
                <a:cs typeface="Times New Roman" panose="02020603050405020304" pitchFamily="18" charset="0"/>
              </a:rPr>
              <a:t>Quay </a:t>
            </a:r>
            <a:r>
              <a:rPr lang="en-US" sz="2400" b="1" dirty="0" err="1">
                <a:solidFill>
                  <a:prstClr val="white"/>
                </a:solidFill>
                <a:latin typeface="Times New Roman" panose="02020603050405020304" pitchFamily="18" charset="0"/>
                <a:cs typeface="Times New Roman" panose="02020603050405020304" pitchFamily="18" charset="0"/>
              </a:rPr>
              <a:t>lại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79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9"/>
          <p:cNvSpPr/>
          <p:nvPr/>
        </p:nvSpPr>
        <p:spPr>
          <a:xfrm rot="15300878">
            <a:off x="9499599" y="391554"/>
            <a:ext cx="5384800" cy="3287395"/>
          </a:xfrm>
          <a:custGeom>
            <a:avLst/>
            <a:gdLst/>
            <a:ahLst/>
            <a:cxnLst/>
            <a:rect l="l" t="t" r="r" b="b"/>
            <a:pathLst>
              <a:path w="16230600" h="7263194">
                <a:moveTo>
                  <a:pt x="0" y="0"/>
                </a:moveTo>
                <a:lnTo>
                  <a:pt x="16230600" y="0"/>
                </a:lnTo>
                <a:lnTo>
                  <a:pt x="16230600" y="7263193"/>
                </a:lnTo>
                <a:lnTo>
                  <a:pt x="0" y="7263193"/>
                </a:lnTo>
                <a:lnTo>
                  <a:pt x="0" y="0"/>
                </a:lnTo>
                <a:close/>
              </a:path>
            </a:pathLst>
          </a:custGeom>
          <a:blipFill>
            <a:blip r:embed="rId3"/>
            <a:stretch>
              <a:fillRect/>
            </a:stretch>
          </a:blipFill>
        </p:spPr>
        <p:txBody>
          <a:bodyPr/>
          <a:lstStyle/>
          <a:p>
            <a:endParaRPr lang="en-US"/>
          </a:p>
        </p:txBody>
      </p:sp>
      <p:sp>
        <p:nvSpPr>
          <p:cNvPr id="43" name="Freeform 4"/>
          <p:cNvSpPr/>
          <p:nvPr/>
        </p:nvSpPr>
        <p:spPr>
          <a:xfrm rot="1419011">
            <a:off x="-1900009" y="5179834"/>
            <a:ext cx="8048930" cy="3356334"/>
          </a:xfrm>
          <a:custGeom>
            <a:avLst/>
            <a:gdLst/>
            <a:ahLst/>
            <a:cxnLst/>
            <a:rect l="l" t="t" r="r" b="b"/>
            <a:pathLst>
              <a:path w="16230600" h="5822728">
                <a:moveTo>
                  <a:pt x="0" y="0"/>
                </a:moveTo>
                <a:lnTo>
                  <a:pt x="16230600" y="0"/>
                </a:lnTo>
                <a:lnTo>
                  <a:pt x="16230600" y="5822728"/>
                </a:lnTo>
                <a:lnTo>
                  <a:pt x="0" y="5822728"/>
                </a:lnTo>
                <a:lnTo>
                  <a:pt x="0" y="0"/>
                </a:lnTo>
                <a:close/>
              </a:path>
            </a:pathLst>
          </a:custGeom>
          <a:blipFill>
            <a:blip r:embed="rId4"/>
            <a:stretch>
              <a:fillRect/>
            </a:stretch>
          </a:blipFill>
        </p:spPr>
        <p:txBody>
          <a:bodyPr/>
          <a:lstStyle/>
          <a:p>
            <a:endParaRPr lang="en-US"/>
          </a:p>
        </p:txBody>
      </p:sp>
      <p:sp>
        <p:nvSpPr>
          <p:cNvPr id="6" name="Horizontal Scroll 5"/>
          <p:cNvSpPr/>
          <p:nvPr/>
        </p:nvSpPr>
        <p:spPr>
          <a:xfrm>
            <a:off x="942536" y="464234"/>
            <a:ext cx="10607040" cy="2757267"/>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latin typeface="Times New Roman" panose="02020603050405020304" pitchFamily="18" charset="0"/>
                <a:cs typeface="Times New Roman" panose="02020603050405020304" pitchFamily="18" charset="0"/>
              </a:rPr>
              <a:t>5. </a:t>
            </a:r>
            <a:r>
              <a:rPr lang="vi-VN" sz="4400" b="1" dirty="0">
                <a:latin typeface="Times New Roman" panose="02020603050405020304" pitchFamily="18" charset="0"/>
                <a:cs typeface="Times New Roman" panose="02020603050405020304" pitchFamily="18" charset="0"/>
              </a:rPr>
              <a:t>Bi kịch thực sự của nhân vật 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vi-VN" sz="4400" b="1" dirty="0">
                <a:latin typeface="Times New Roman" panose="02020603050405020304" pitchFamily="18" charset="0"/>
                <a:cs typeface="Times New Roman" panose="02020603050405020304" pitchFamily="18" charset="0"/>
              </a:rPr>
              <a:t> là gì?</a:t>
            </a:r>
          </a:p>
        </p:txBody>
      </p:sp>
      <p:sp>
        <p:nvSpPr>
          <p:cNvPr id="9" name="Rectangle 8"/>
          <p:cNvSpPr/>
          <p:nvPr/>
        </p:nvSpPr>
        <p:spPr>
          <a:xfrm>
            <a:off x="3198056" y="3308795"/>
            <a:ext cx="6096000" cy="2554545"/>
          </a:xfrm>
          <a:prstGeom prst="rect">
            <a:avLst/>
          </a:prstGeom>
        </p:spPr>
        <p:txBody>
          <a:bodyPr>
            <a:spAutoFit/>
          </a:bodyPr>
          <a:lstStyle/>
          <a:p>
            <a:pPr algn="just"/>
            <a:r>
              <a:rPr lang="vi-VN" sz="4000" dirty="0">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cứu</a:t>
            </a:r>
            <a:r>
              <a:rPr lang="vi-VN" sz="4000" dirty="0">
                <a:latin typeface="Times New Roman" panose="02020603050405020304" pitchFamily="18" charset="0"/>
                <a:cs typeface="Times New Roman" panose="02020603050405020304" pitchFamily="18" charset="0"/>
              </a:rPr>
              <a:t> được vợ và người con trai mới sinh của mình mà cứu con của người đàn bà xa lạ.</a:t>
            </a:r>
          </a:p>
        </p:txBody>
      </p:sp>
      <p:sp>
        <p:nvSpPr>
          <p:cNvPr id="7" name="Pentagon 6">
            <a:hlinkClick r:id="rId5" action="ppaction://hlinksldjump"/>
          </p:cNvPr>
          <p:cNvSpPr/>
          <p:nvPr/>
        </p:nvSpPr>
        <p:spPr>
          <a:xfrm>
            <a:off x="9777046" y="5950635"/>
            <a:ext cx="2250831" cy="773723"/>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white"/>
                </a:solidFill>
                <a:latin typeface="Times New Roman" panose="02020603050405020304" pitchFamily="18" charset="0"/>
                <a:cs typeface="Times New Roman" panose="02020603050405020304" pitchFamily="18" charset="0"/>
              </a:rPr>
              <a:t>Quay </a:t>
            </a:r>
            <a:r>
              <a:rPr lang="en-US" sz="2400" b="1" dirty="0" err="1">
                <a:solidFill>
                  <a:prstClr val="white"/>
                </a:solidFill>
                <a:latin typeface="Times New Roman" panose="02020603050405020304" pitchFamily="18" charset="0"/>
                <a:cs typeface="Times New Roman" panose="02020603050405020304" pitchFamily="18" charset="0"/>
              </a:rPr>
              <a:t>lại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688044" y="518896"/>
            <a:ext cx="7033845" cy="1898084"/>
          </a:xfrm>
          <a:prstGeom prst="rect">
            <a:avLst/>
          </a:prstGeom>
          <a:noFill/>
        </p:spPr>
        <p:txBody>
          <a:bodyPr wrap="square">
            <a:spAutoFit/>
          </a:bodyPr>
          <a:lstStyle/>
          <a:p>
            <a:pPr algn="ctr" defTabSz="609630">
              <a:defRPr/>
            </a:pP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algn="ctr" defTabSz="609630">
              <a:defRPr/>
            </a:pP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5867"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5867"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2">
            <a:extLst>
              <a:ext uri="{FF2B5EF4-FFF2-40B4-BE49-F238E27FC236}">
                <a16:creationId xmlns:a16="http://schemas.microsoft.com/office/drawing/2014/main" id="{A01E68F1-6139-C871-B171-8D6166A2B07C}"/>
              </a:ext>
            </a:extLst>
          </p:cNvPr>
          <p:cNvSpPr/>
          <p:nvPr/>
        </p:nvSpPr>
        <p:spPr>
          <a:xfrm>
            <a:off x="1" y="2574524"/>
            <a:ext cx="12192000" cy="4295247"/>
          </a:xfrm>
          <a:custGeom>
            <a:avLst/>
            <a:gdLst/>
            <a:ahLst/>
            <a:cxnLst/>
            <a:rect l="l" t="t" r="r" b="b"/>
            <a:pathLst>
              <a:path w="11523197" h="3183283">
                <a:moveTo>
                  <a:pt x="0" y="0"/>
                </a:moveTo>
                <a:lnTo>
                  <a:pt x="11523196" y="0"/>
                </a:lnTo>
                <a:lnTo>
                  <a:pt x="11523196" y="3183283"/>
                </a:lnTo>
                <a:lnTo>
                  <a:pt x="0" y="3183283"/>
                </a:lnTo>
                <a:lnTo>
                  <a:pt x="0" y="0"/>
                </a:lnTo>
                <a:close/>
              </a:path>
            </a:pathLst>
          </a:custGeom>
          <a:blipFill>
            <a:blip r:embed="rId3">
              <a:duotone>
                <a:schemeClr val="accent5">
                  <a:shade val="45000"/>
                  <a:satMod val="135000"/>
                </a:schemeClr>
                <a:prstClr val="white"/>
              </a:duotone>
            </a:blip>
            <a:stretch>
              <a:fillRect/>
            </a:stretch>
          </a:blipFill>
        </p:spPr>
        <p:txBody>
          <a:bodyPr/>
          <a:lstStyle/>
          <a:p>
            <a:endParaRPr lang="en-US"/>
          </a:p>
        </p:txBody>
      </p:sp>
    </p:spTree>
    <p:extLst>
      <p:ext uri="{BB962C8B-B14F-4D97-AF65-F5344CB8AC3E}">
        <p14:creationId xmlns:p14="http://schemas.microsoft.com/office/powerpoint/2010/main" val="189847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3892655" y="1471536"/>
            <a:ext cx="6859987"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B0FCC59-A423-221B-29C8-D6789CCB93CC}"/>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p>
        </p:txBody>
      </p:sp>
      <p:sp>
        <p:nvSpPr>
          <p:cNvPr id="3" name="Freeform 7">
            <a:extLst>
              <a:ext uri="{FF2B5EF4-FFF2-40B4-BE49-F238E27FC236}">
                <a16:creationId xmlns:a16="http://schemas.microsoft.com/office/drawing/2014/main" id="{A8036214-D57B-FC5E-44D1-B18587EB3779}"/>
              </a:ext>
            </a:extLst>
          </p:cNvPr>
          <p:cNvSpPr/>
          <p:nvPr/>
        </p:nvSpPr>
        <p:spPr>
          <a:xfrm>
            <a:off x="-1748901" y="5554564"/>
            <a:ext cx="7315200" cy="2606871"/>
          </a:xfrm>
          <a:custGeom>
            <a:avLst/>
            <a:gdLst/>
            <a:ahLst/>
            <a:cxnLst/>
            <a:rect l="l" t="t" r="r" b="b"/>
            <a:pathLst>
              <a:path w="7315200" h="2606871">
                <a:moveTo>
                  <a:pt x="0" y="0"/>
                </a:moveTo>
                <a:lnTo>
                  <a:pt x="7315200" y="0"/>
                </a:lnTo>
                <a:lnTo>
                  <a:pt x="7315200" y="2606871"/>
                </a:lnTo>
                <a:lnTo>
                  <a:pt x="0" y="2606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56A32122-9A6D-D27C-DC89-61F6865A54FD}"/>
              </a:ext>
            </a:extLst>
          </p:cNvPr>
          <p:cNvPicPr>
            <a:picLocks noChangeAspect="1"/>
          </p:cNvPicPr>
          <p:nvPr/>
        </p:nvPicPr>
        <p:blipFill>
          <a:blip r:embed="rId5">
            <a:duotone>
              <a:schemeClr val="bg2">
                <a:shade val="45000"/>
                <a:satMod val="135000"/>
              </a:schemeClr>
              <a:prstClr val="white"/>
            </a:duotone>
          </a:blip>
          <a:stretch>
            <a:fillRect/>
          </a:stretch>
        </p:blipFill>
        <p:spPr>
          <a:xfrm>
            <a:off x="515178" y="3468566"/>
            <a:ext cx="3377477" cy="3298222"/>
          </a:xfrm>
          <a:prstGeom prst="rect">
            <a:avLst/>
          </a:prstGeom>
        </p:spPr>
      </p:pic>
    </p:spTree>
    <p:extLst>
      <p:ext uri="{BB962C8B-B14F-4D97-AF65-F5344CB8AC3E}">
        <p14:creationId xmlns:p14="http://schemas.microsoft.com/office/powerpoint/2010/main" val="2280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834555" y="1196766"/>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1056598">
            <a:off x="-1660282" y="6247542"/>
            <a:ext cx="4762112" cy="111878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B8ADEAB6-A4FC-5D4E-2366-F15EB8564923}"/>
              </a:ext>
            </a:extLst>
          </p:cNvPr>
          <p:cNvSpPr txBox="1"/>
          <p:nvPr/>
        </p:nvSpPr>
        <p:spPr>
          <a:xfrm>
            <a:off x="-729647" y="5553402"/>
            <a:ext cx="6698974"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Bảo</a:t>
            </a:r>
            <a:r>
              <a:rPr lang="en-US" sz="2800" b="1" dirty="0">
                <a:solidFill>
                  <a:srgbClr val="FF0000"/>
                </a:solidFill>
                <a:latin typeface="Times New Roman" panose="02020603050405020304" pitchFamily="18" charset="0"/>
                <a:cs typeface="Times New Roman" panose="02020603050405020304" pitchFamily="18" charset="0"/>
              </a:rPr>
              <a:t> Ninh</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DC759FC-91B0-910A-0AFF-4310CDEEA0D6}"/>
              </a:ext>
            </a:extLst>
          </p:cNvPr>
          <p:cNvSpPr txBox="1"/>
          <p:nvPr/>
        </p:nvSpPr>
        <p:spPr>
          <a:xfrm>
            <a:off x="4790497" y="2275582"/>
            <a:ext cx="6886325"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Sinh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1952</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Bình.</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1969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1975.</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(1991)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09BFBDA0-74BA-BCD9-BA93-8DF7DCEF6F27}"/>
              </a:ext>
            </a:extLst>
          </p:cNvPr>
          <p:cNvPicPr>
            <a:picLocks noChangeAspect="1"/>
          </p:cNvPicPr>
          <p:nvPr/>
        </p:nvPicPr>
        <p:blipFill>
          <a:blip r:embed="rId4"/>
          <a:stretch>
            <a:fillRect/>
          </a:stretch>
        </p:blipFill>
        <p:spPr>
          <a:xfrm>
            <a:off x="417582" y="2373719"/>
            <a:ext cx="4099466" cy="2921525"/>
          </a:xfrm>
          <a:prstGeom prst="rect">
            <a:avLst/>
          </a:prstGeom>
        </p:spPr>
      </p:pic>
      <p:pic>
        <p:nvPicPr>
          <p:cNvPr id="9" name="Picture 8">
            <a:extLst>
              <a:ext uri="{FF2B5EF4-FFF2-40B4-BE49-F238E27FC236}">
                <a16:creationId xmlns:a16="http://schemas.microsoft.com/office/drawing/2014/main" id="{2EED2049-EF5A-F70D-EBD4-117D7376DE80}"/>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8389950" y="-268235"/>
            <a:ext cx="7315834" cy="2511770"/>
          </a:xfrm>
          <a:prstGeom prst="rect">
            <a:avLst/>
          </a:prstGeom>
        </p:spPr>
      </p:pic>
    </p:spTree>
    <p:extLst>
      <p:ext uri="{BB962C8B-B14F-4D97-AF65-F5344CB8AC3E}">
        <p14:creationId xmlns:p14="http://schemas.microsoft.com/office/powerpoint/2010/main" val="366702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arn(inVertical)">
                                      <p:cBhvr>
                                        <p:cTn id="26" dur="500"/>
                                        <p:tgtEl>
                                          <p:spTgt spid="5">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6F2BC03-7088-C738-D89B-37C71BF88527}"/>
              </a:ext>
            </a:extLst>
          </p:cNvPr>
          <p:cNvPicPr>
            <a:picLocks noChangeAspect="1"/>
          </p:cNvPicPr>
          <p:nvPr/>
        </p:nvPicPr>
        <p:blipFill rotWithShape="1">
          <a:blip r:embed="rId3"/>
          <a:srcRect l="2222" t="164" r="8005" b="-1535"/>
          <a:stretch/>
        </p:blipFill>
        <p:spPr>
          <a:xfrm>
            <a:off x="196731" y="170453"/>
            <a:ext cx="3794884" cy="6623454"/>
          </a:xfrm>
          <a:prstGeom prst="rect">
            <a:avLst/>
          </a:prstGeom>
        </p:spPr>
      </p:pic>
      <p:pic>
        <p:nvPicPr>
          <p:cNvPr id="4" name="Picture 3">
            <a:extLst>
              <a:ext uri="{FF2B5EF4-FFF2-40B4-BE49-F238E27FC236}">
                <a16:creationId xmlns:a16="http://schemas.microsoft.com/office/drawing/2014/main" id="{A4C8C8A8-B9B3-826F-5DCE-1F9B554C2EB1}"/>
              </a:ext>
            </a:extLst>
          </p:cNvPr>
          <p:cNvPicPr>
            <a:picLocks noChangeAspect="1"/>
          </p:cNvPicPr>
          <p:nvPr/>
        </p:nvPicPr>
        <p:blipFill rotWithShape="1">
          <a:blip r:embed="rId4"/>
          <a:srcRect l="-349" t="94" r="349" b="45119"/>
          <a:stretch/>
        </p:blipFill>
        <p:spPr>
          <a:xfrm>
            <a:off x="4184141" y="165371"/>
            <a:ext cx="3826711" cy="3176540"/>
          </a:xfrm>
          <a:prstGeom prst="rect">
            <a:avLst/>
          </a:prstGeom>
        </p:spPr>
      </p:pic>
      <p:pic>
        <p:nvPicPr>
          <p:cNvPr id="7" name="Picture 6">
            <a:extLst>
              <a:ext uri="{FF2B5EF4-FFF2-40B4-BE49-F238E27FC236}">
                <a16:creationId xmlns:a16="http://schemas.microsoft.com/office/drawing/2014/main" id="{FF788AFA-D9E6-82AA-1CF4-3CBB8ED383F9}"/>
              </a:ext>
            </a:extLst>
          </p:cNvPr>
          <p:cNvPicPr>
            <a:picLocks noChangeAspect="1"/>
          </p:cNvPicPr>
          <p:nvPr/>
        </p:nvPicPr>
        <p:blipFill rotWithShape="1">
          <a:blip r:embed="rId5"/>
          <a:srcRect l="665" t="1096" r="-665" b="42362"/>
          <a:stretch/>
        </p:blipFill>
        <p:spPr>
          <a:xfrm>
            <a:off x="8193992" y="159910"/>
            <a:ext cx="3826711" cy="3181966"/>
          </a:xfrm>
          <a:prstGeom prst="rect">
            <a:avLst/>
          </a:prstGeom>
        </p:spPr>
      </p:pic>
      <p:pic>
        <p:nvPicPr>
          <p:cNvPr id="6" name="Picture 5">
            <a:extLst>
              <a:ext uri="{FF2B5EF4-FFF2-40B4-BE49-F238E27FC236}">
                <a16:creationId xmlns:a16="http://schemas.microsoft.com/office/drawing/2014/main" id="{D9EBD6B2-7D2D-8061-45A3-1097D10E5DA1}"/>
              </a:ext>
            </a:extLst>
          </p:cNvPr>
          <p:cNvPicPr>
            <a:picLocks noChangeAspect="1"/>
          </p:cNvPicPr>
          <p:nvPr/>
        </p:nvPicPr>
        <p:blipFill rotWithShape="1">
          <a:blip r:embed="rId6"/>
          <a:srcRect l="-347" t="1425" r="349" b="44225"/>
          <a:stretch/>
        </p:blipFill>
        <p:spPr>
          <a:xfrm>
            <a:off x="4184141" y="3512234"/>
            <a:ext cx="3826711" cy="3175314"/>
          </a:xfrm>
          <a:prstGeom prst="rect">
            <a:avLst/>
          </a:prstGeom>
        </p:spPr>
      </p:pic>
      <p:pic>
        <p:nvPicPr>
          <p:cNvPr id="8" name="Picture 7">
            <a:extLst>
              <a:ext uri="{FF2B5EF4-FFF2-40B4-BE49-F238E27FC236}">
                <a16:creationId xmlns:a16="http://schemas.microsoft.com/office/drawing/2014/main" id="{6AC468B8-6F40-A623-EA91-F0C8AD0485F1}"/>
              </a:ext>
            </a:extLst>
          </p:cNvPr>
          <p:cNvPicPr>
            <a:picLocks noChangeAspect="1"/>
          </p:cNvPicPr>
          <p:nvPr/>
        </p:nvPicPr>
        <p:blipFill>
          <a:blip r:embed="rId7"/>
          <a:srcRect t="7596" r="-1" b="39193"/>
          <a:stretch/>
        </p:blipFill>
        <p:spPr>
          <a:xfrm>
            <a:off x="8193992" y="3505966"/>
            <a:ext cx="3826711" cy="3181582"/>
          </a:xfrm>
          <a:prstGeom prst="rect">
            <a:avLst/>
          </a:prstGeom>
        </p:spPr>
      </p:pic>
    </p:spTree>
    <p:extLst>
      <p:ext uri="{BB962C8B-B14F-4D97-AF65-F5344CB8AC3E}">
        <p14:creationId xmlns:p14="http://schemas.microsoft.com/office/powerpoint/2010/main" val="93484034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DA6D50FC-9BCC-2ABE-A9E8-B47AC49BFA19}"/>
              </a:ext>
            </a:extLst>
          </p:cNvPr>
          <p:cNvSpPr/>
          <p:nvPr/>
        </p:nvSpPr>
        <p:spPr>
          <a:xfrm>
            <a:off x="7886240" y="3329126"/>
            <a:ext cx="4322674" cy="3528874"/>
          </a:xfrm>
          <a:custGeom>
            <a:avLst/>
            <a:gdLst/>
            <a:ahLst/>
            <a:cxnLst/>
            <a:rect l="l" t="t" r="r" b="b"/>
            <a:pathLst>
              <a:path w="5040401" h="4114800">
                <a:moveTo>
                  <a:pt x="0" y="0"/>
                </a:moveTo>
                <a:lnTo>
                  <a:pt x="5040401" y="0"/>
                </a:lnTo>
                <a:lnTo>
                  <a:pt x="50404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7FD8C187-6B8E-8670-A105-4D27A4AE0E4A}"/>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834555" y="1196766"/>
            <a:ext cx="271967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E288F53-F318-1660-F3BC-BFC53A546BC2}"/>
              </a:ext>
            </a:extLst>
          </p:cNvPr>
          <p:cNvSpPr txBox="1"/>
          <p:nvPr/>
        </p:nvSpPr>
        <p:spPr>
          <a:xfrm>
            <a:off x="2103379" y="2370788"/>
            <a:ext cx="2229338"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C188D8-3BC6-E05F-724B-28FCC5180519}"/>
              </a:ext>
            </a:extLst>
          </p:cNvPr>
          <p:cNvSpPr txBox="1"/>
          <p:nvPr/>
        </p:nvSpPr>
        <p:spPr>
          <a:xfrm>
            <a:off x="1412609" y="1783777"/>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770856-F7B9-4C5C-BE4B-D39187429098}"/>
              </a:ext>
            </a:extLst>
          </p:cNvPr>
          <p:cNvSpPr txBox="1"/>
          <p:nvPr/>
        </p:nvSpPr>
        <p:spPr>
          <a:xfrm>
            <a:off x="7859283" y="2370788"/>
            <a:ext cx="2229338"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AF638D7-B981-42E5-6515-B91A72B1AF07}"/>
              </a:ext>
            </a:extLst>
          </p:cNvPr>
          <p:cNvSpPr txBox="1"/>
          <p:nvPr/>
        </p:nvSpPr>
        <p:spPr>
          <a:xfrm>
            <a:off x="7168513" y="1783777"/>
            <a:ext cx="3715510"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endParaRPr lang="en-US" sz="28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1FB6F3B-18EA-E662-64BC-3568F2BD3D14}"/>
              </a:ext>
            </a:extLst>
          </p:cNvPr>
          <p:cNvSpPr txBox="1"/>
          <p:nvPr/>
        </p:nvSpPr>
        <p:spPr>
          <a:xfrm>
            <a:off x="2014601" y="3690610"/>
            <a:ext cx="7440117"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vi-VN" sz="2800" dirty="0">
                <a:latin typeface="+mj-lt"/>
              </a:rPr>
              <a:t>trực tiếp vào những đau thương, mất mát của con người thời chiến</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T</a:t>
            </a:r>
            <a:r>
              <a:rPr lang="vi-VN" sz="2800" dirty="0">
                <a:latin typeface="+mj-lt"/>
              </a:rPr>
              <a:t>ố cáo, phản đối chiến tranh cùng sự  sâu sắc với những nỗi đau đớn mà con người thời chiến phải chịu đựng. </a:t>
            </a:r>
            <a:endParaRPr lang="en-US" sz="2800" dirty="0">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id="{811BA96B-CFA3-3CF2-0B4A-0B03095B8CC7}"/>
              </a:ext>
            </a:extLst>
          </p:cNvPr>
          <p:cNvSpPr txBox="1"/>
          <p:nvPr/>
        </p:nvSpPr>
        <p:spPr>
          <a:xfrm>
            <a:off x="1412609" y="3167390"/>
            <a:ext cx="3715510"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5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barn(inVertical)">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barn(inVertical)">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4483876" y="705876"/>
            <a:ext cx="7033064"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algn="ctr" defTabSz="609630">
              <a:defRPr/>
            </a:pP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Khám</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5867"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6" name="Freeform 4">
            <a:extLst>
              <a:ext uri="{FF2B5EF4-FFF2-40B4-BE49-F238E27FC236}">
                <a16:creationId xmlns:a16="http://schemas.microsoft.com/office/drawing/2014/main" id="{2F213F46-7D20-D73A-CBF2-F1CCA620C4D3}"/>
              </a:ext>
            </a:extLst>
          </p:cNvPr>
          <p:cNvSpPr/>
          <p:nvPr/>
        </p:nvSpPr>
        <p:spPr>
          <a:xfrm>
            <a:off x="-763422" y="5580404"/>
            <a:ext cx="14718704" cy="1593783"/>
          </a:xfrm>
          <a:custGeom>
            <a:avLst/>
            <a:gdLst/>
            <a:ahLst/>
            <a:cxnLst/>
            <a:rect l="l" t="t" r="r" b="b"/>
            <a:pathLst>
              <a:path w="7315200" h="545315">
                <a:moveTo>
                  <a:pt x="0" y="0"/>
                </a:moveTo>
                <a:lnTo>
                  <a:pt x="7315200" y="0"/>
                </a:lnTo>
                <a:lnTo>
                  <a:pt x="7315200" y="545315"/>
                </a:lnTo>
                <a:lnTo>
                  <a:pt x="0" y="545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92039D74-9E3C-8EA2-3116-2A00159E162F}"/>
              </a:ext>
            </a:extLst>
          </p:cNvPr>
          <p:cNvSpPr/>
          <p:nvPr/>
        </p:nvSpPr>
        <p:spPr>
          <a:xfrm>
            <a:off x="127093" y="2384276"/>
            <a:ext cx="5880599" cy="4537810"/>
          </a:xfrm>
          <a:custGeom>
            <a:avLst/>
            <a:gdLst/>
            <a:ahLst/>
            <a:cxnLst/>
            <a:rect l="l" t="t" r="r" b="b"/>
            <a:pathLst>
              <a:path w="8678572" h="5608527">
                <a:moveTo>
                  <a:pt x="0" y="0"/>
                </a:moveTo>
                <a:lnTo>
                  <a:pt x="8678572" y="0"/>
                </a:lnTo>
                <a:lnTo>
                  <a:pt x="8678572" y="5608527"/>
                </a:lnTo>
                <a:lnTo>
                  <a:pt x="0" y="560852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265DE-C65B-33B0-1E65-BA2336950CB7}"/>
              </a:ext>
            </a:extLst>
          </p:cNvPr>
          <p:cNvSpPr txBox="1"/>
          <p:nvPr/>
        </p:nvSpPr>
        <p:spPr>
          <a:xfrm>
            <a:off x="1459969" y="1530916"/>
            <a:ext cx="7033064" cy="1898084"/>
          </a:xfrm>
          <a:prstGeom prst="rect">
            <a:avLst/>
          </a:prstGeom>
          <a:noFill/>
        </p:spPr>
        <p:txBody>
          <a:bodyPr wrap="square">
            <a:spAutoFit/>
          </a:bodyPr>
          <a:lstStyle/>
          <a:p>
            <a:pPr algn="ctr" defTabSz="609630">
              <a:defRPr/>
            </a:pP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 </a:t>
            </a:r>
          </a:p>
          <a:p>
            <a:pPr algn="ctr" defTabSz="609630">
              <a:defRPr/>
            </a:pP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Sự</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kiện</a:t>
            </a:r>
            <a:r>
              <a:rPr lang="en-US" sz="5867"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5867"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chính</a:t>
            </a:r>
            <a:endParaRPr lang="en-US" sz="5867"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3">
            <a:extLst>
              <a:ext uri="{FF2B5EF4-FFF2-40B4-BE49-F238E27FC236}">
                <a16:creationId xmlns:a16="http://schemas.microsoft.com/office/drawing/2014/main" id="{DAE36F88-F624-FD19-0415-8281B074AECA}"/>
              </a:ext>
            </a:extLst>
          </p:cNvPr>
          <p:cNvSpPr/>
          <p:nvPr/>
        </p:nvSpPr>
        <p:spPr>
          <a:xfrm>
            <a:off x="-98836" y="5426578"/>
            <a:ext cx="12290835" cy="1499055"/>
          </a:xfrm>
          <a:custGeom>
            <a:avLst/>
            <a:gdLst/>
            <a:ahLst/>
            <a:cxnLst/>
            <a:rect l="l" t="t" r="r" b="b"/>
            <a:pathLst>
              <a:path w="7315200" h="1719072">
                <a:moveTo>
                  <a:pt x="0" y="0"/>
                </a:moveTo>
                <a:lnTo>
                  <a:pt x="7315200" y="0"/>
                </a:lnTo>
                <a:lnTo>
                  <a:pt x="7315200" y="1719072"/>
                </a:lnTo>
                <a:lnTo>
                  <a:pt x="0" y="17190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25BF7FEA-184B-5589-374E-91B96A21E179}"/>
              </a:ext>
            </a:extLst>
          </p:cNvPr>
          <p:cNvSpPr/>
          <p:nvPr/>
        </p:nvSpPr>
        <p:spPr>
          <a:xfrm>
            <a:off x="9840532" y="3990886"/>
            <a:ext cx="2351467" cy="2934748"/>
          </a:xfrm>
          <a:custGeom>
            <a:avLst/>
            <a:gdLst/>
            <a:ahLst/>
            <a:cxnLst/>
            <a:rect l="l" t="t" r="r" b="b"/>
            <a:pathLst>
              <a:path w="4247989" h="5301703">
                <a:moveTo>
                  <a:pt x="0" y="0"/>
                </a:moveTo>
                <a:lnTo>
                  <a:pt x="4247990" y="0"/>
                </a:lnTo>
                <a:lnTo>
                  <a:pt x="4247990" y="5301703"/>
                </a:lnTo>
                <a:lnTo>
                  <a:pt x="0" y="530170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625985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2559</TotalTime>
  <Words>1232</Words>
  <Application>Microsoft Office PowerPoint</Application>
  <PresentationFormat>Widescreen</PresentationFormat>
  <Paragraphs>108</Paragraphs>
  <Slides>26</Slides>
  <Notes>26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#9Slide03 Ample</vt:lpstr>
      <vt:lpstr>#9Slide04 Manuale SemiBold</vt:lpstr>
      <vt:lpstr>#9Slide05 Agile Script Calligra</vt:lpstr>
      <vt:lpstr>#9Slide05 Monalisa script</vt:lpstr>
      <vt:lpstr>#9Slide05 SVNCookie</vt:lpstr>
      <vt:lpstr>#9Slide07 SVNA Love Of Thunder</vt:lpstr>
      <vt:lpstr>#9Slide07 SVNGuerrilla</vt: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Thu Đỗ Thị</cp:lastModifiedBy>
  <cp:revision>234</cp:revision>
  <dcterms:created xsi:type="dcterms:W3CDTF">2024-08-13T04:08:32Z</dcterms:created>
  <dcterms:modified xsi:type="dcterms:W3CDTF">2025-04-05T15:46:48Z</dcterms:modified>
</cp:coreProperties>
</file>