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9" r:id="rId2"/>
    <p:sldId id="267" r:id="rId3"/>
    <p:sldId id="344" r:id="rId4"/>
    <p:sldId id="262" r:id="rId5"/>
    <p:sldId id="333" r:id="rId6"/>
    <p:sldId id="261" r:id="rId7"/>
    <p:sldId id="336" r:id="rId8"/>
    <p:sldId id="268" r:id="rId9"/>
    <p:sldId id="339" r:id="rId10"/>
    <p:sldId id="337" r:id="rId11"/>
    <p:sldId id="269" r:id="rId12"/>
    <p:sldId id="338" r:id="rId13"/>
    <p:sldId id="270" r:id="rId14"/>
    <p:sldId id="271" r:id="rId15"/>
    <p:sldId id="341" r:id="rId16"/>
    <p:sldId id="340" r:id="rId17"/>
    <p:sldId id="342" r:id="rId18"/>
    <p:sldId id="343" r:id="rId19"/>
    <p:sldId id="26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#9Slide03 SVNEvery Movie Every " panose="02000500000000000000" charset="0"/>
      <p:regular r:id="rId25"/>
    </p:embeddedFont>
    <p:embeddedFont>
      <p:font typeface="#9Slide05 SVNShintia Script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方正黑体简体" panose="020B060402020202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AA7"/>
    <a:srgbClr val="FAB0B7"/>
    <a:srgbClr val="0094D7"/>
    <a:srgbClr val="4F81BD"/>
    <a:srgbClr val="080201"/>
    <a:srgbClr val="2A59A7"/>
    <a:srgbClr val="8BEDF2"/>
    <a:srgbClr val="FEB9CE"/>
    <a:srgbClr val="FFFFFF"/>
    <a:srgbClr val="86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CEAC0-0B3A-458D-9D1F-FAFBF399B6A1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8802A-C6AB-4E56-B303-4A9DEE6AB5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50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57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9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95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4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382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89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07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0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85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8877BA-92E1-4674-A8C0-0AF644C46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33" y="676133"/>
            <a:ext cx="2253122" cy="22550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75E75-251C-4B64-8AB7-4E2F1EC92A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371A40-9F19-48FF-9D8F-CE2CF81EB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E2E8CD-18CA-448B-857B-C08168EF78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DF59D9-A61E-4F4F-A6A8-6E7E50DF45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05B4E5BD-DD75-48D3-BD49-DFD0688AC9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id="{FCC1EC90-6EA7-46F9-B84F-80B91BF383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21EB70-8360-49A6-9DA3-AA9CA5FE82FB}"/>
              </a:ext>
            </a:extLst>
          </p:cNvPr>
          <p:cNvSpPr/>
          <p:nvPr userDrawn="1"/>
        </p:nvSpPr>
        <p:spPr>
          <a:xfrm flipV="1">
            <a:off x="3931930" y="5261423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4B3C1F6-222C-4AC2-92AD-C4349CB7F453}"/>
              </a:ext>
            </a:extLst>
          </p:cNvPr>
          <p:cNvSpPr/>
          <p:nvPr userDrawn="1"/>
        </p:nvSpPr>
        <p:spPr>
          <a:xfrm>
            <a:off x="4836523" y="565829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D9A242A-4A00-413A-A619-ADE3B8C9D352}"/>
              </a:ext>
            </a:extLst>
          </p:cNvPr>
          <p:cNvSpPr/>
          <p:nvPr userDrawn="1"/>
        </p:nvSpPr>
        <p:spPr>
          <a:xfrm>
            <a:off x="6516333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3C43A99-B186-49A1-B5B3-0407F2441706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30B43EC-3476-42D6-A8E7-AA39EE34899E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AFA2F28-71E3-4EFF-BAFA-76F0C524F185}"/>
              </a:ext>
            </a:extLst>
          </p:cNvPr>
          <p:cNvSpPr/>
          <p:nvPr userDrawn="1"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AEC96B4-138C-4456-B9DB-833C58C322C8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4BBED68-647C-4CAF-A0A6-CC9A42FDFFF0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2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3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2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7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4" y="6052672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5" y="609546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7" y="5971066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455E-8A63-5847-B60C-02B74A9E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7F6E-5205-D145-8AFE-212018AC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F5AC-C5C8-CA4B-B881-224E7BA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6F72-2CCE-3B48-942B-C08DAA4C0FD3}" type="datetimeFigureOut">
              <a:rPr lang="en-VN" smtClean="0"/>
              <a:t>04/05/2025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3D70-B4B7-7A41-AB3C-F718428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38A7-2D0E-E64B-8036-1B55354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7261-0FEC-DA44-8049-0741E6E7E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236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CFCE4943-0DAD-4370-BA72-347C97CD11F6}"/>
              </a:ext>
            </a:extLst>
          </p:cNvPr>
          <p:cNvSpPr/>
          <p:nvPr/>
        </p:nvSpPr>
        <p:spPr>
          <a:xfrm>
            <a:off x="3888147" y="46227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21114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2247371" y="1041186"/>
            <a:ext cx="546867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16: </a:t>
            </a:r>
            <a:endParaRPr lang="zh-CN" altLang="en-US" sz="4800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59FB5B-D0C9-4919-B74F-030FB018C38F}"/>
              </a:ext>
            </a:extLst>
          </p:cNvPr>
          <p:cNvSpPr/>
          <p:nvPr/>
        </p:nvSpPr>
        <p:spPr>
          <a:xfrm>
            <a:off x="938775" y="1990045"/>
            <a:ext cx="773000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altLang="zh-CN" sz="8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zh-CN" altLang="en-US" sz="8000" b="1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6ABD5C6-13D6-40B3-9DB4-E2EEC47A10F5}"/>
              </a:ext>
            </a:extLst>
          </p:cNvPr>
          <p:cNvSpPr/>
          <p:nvPr/>
        </p:nvSpPr>
        <p:spPr>
          <a:xfrm>
            <a:off x="3741116" y="44740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5991a053ebd3a">
            <a:hlinkClick r:id="" action="ppaction://media"/>
            <a:extLst>
              <a:ext uri="{FF2B5EF4-FFF2-40B4-BE49-F238E27FC236}">
                <a16:creationId xmlns:a16="http://schemas.microsoft.com/office/drawing/2014/main" id="{8A0AB56A-2323-4591-9FF1-E17CA9991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4175" y="7267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27" grpId="0" animBg="1"/>
      <p:bldP spid="2" grpId="0"/>
      <p:bldP spid="5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C5C411-833C-964D-BAB3-3F2563D47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5" y="3702301"/>
            <a:ext cx="5671553" cy="2800767"/>
          </a:xfrm>
          <a:prstGeom prst="rect">
            <a:avLst/>
          </a:prstGeom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5F5D6403-42F8-2A4C-96F9-641556A132CF}"/>
              </a:ext>
            </a:extLst>
          </p:cNvPr>
          <p:cNvSpPr txBox="1"/>
          <p:nvPr/>
        </p:nvSpPr>
        <p:spPr>
          <a:xfrm>
            <a:off x="497653" y="1066990"/>
            <a:ext cx="4119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endParaRPr lang="en-US" altLang="zh-CN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đội</a:t>
            </a:r>
            <a:endParaRPr lang="zh-CN" altLang="en-US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FB424200-B7E7-2345-A9B4-B4BE95000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4" y="1893191"/>
            <a:ext cx="623684" cy="650751"/>
          </a:xfrm>
          <a:prstGeom prst="rect">
            <a:avLst/>
          </a:prstGeom>
        </p:spPr>
      </p:pic>
      <p:sp>
        <p:nvSpPr>
          <p:cNvPr id="15" name="文本框 27">
            <a:extLst>
              <a:ext uri="{FF2B5EF4-FFF2-40B4-BE49-F238E27FC236}">
                <a16:creationId xmlns:a16="http://schemas.microsoft.com/office/drawing/2014/main" id="{84D06452-B27E-E848-9039-3320FF2E4B46}"/>
              </a:ext>
            </a:extLst>
          </p:cNvPr>
          <p:cNvSpPr txBox="1"/>
          <p:nvPr/>
        </p:nvSpPr>
        <p:spPr>
          <a:xfrm>
            <a:off x="6096000" y="1832260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1-3: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D1AB1FFD-9A8B-4F43-8CE1-81FA99EA74A2}"/>
              </a:ext>
            </a:extLst>
          </p:cNvPr>
          <p:cNvSpPr txBox="1"/>
          <p:nvPr/>
        </p:nvSpPr>
        <p:spPr>
          <a:xfrm>
            <a:off x="6132736" y="3306003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2-4: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ngoài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7E9C1206-3417-CB41-81F4-BF255C8B7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55" y="3377168"/>
            <a:ext cx="623684" cy="6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7">
            <a:extLst>
              <a:ext uri="{FF2B5EF4-FFF2-40B4-BE49-F238E27FC236}">
                <a16:creationId xmlns:a16="http://schemas.microsoft.com/office/drawing/2014/main" id="{F91CF98C-F01C-F14A-8260-B520A2FFFD00}"/>
              </a:ext>
            </a:extLst>
          </p:cNvPr>
          <p:cNvSpPr txBox="1"/>
          <p:nvPr/>
        </p:nvSpPr>
        <p:spPr>
          <a:xfrm>
            <a:off x="4770781" y="609600"/>
            <a:ext cx="690171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dòng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so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sánh</a:t>
            </a:r>
            <a:endParaRPr lang="en-US" altLang="zh-CN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4F8D94-AA7E-B44D-8B4B-F78000F2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文本框 27">
            <a:extLst>
              <a:ext uri="{FF2B5EF4-FFF2-40B4-BE49-F238E27FC236}">
                <a16:creationId xmlns:a16="http://schemas.microsoft.com/office/drawing/2014/main" id="{984ACF7C-441B-1549-A2C6-C017740AE059}"/>
              </a:ext>
            </a:extLst>
          </p:cNvPr>
          <p:cNvSpPr txBox="1"/>
          <p:nvPr/>
        </p:nvSpPr>
        <p:spPr>
          <a:xfrm>
            <a:off x="6400800" y="1940439"/>
            <a:ext cx="6286899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utoShape 2" descr="Cây hoa cỏ dại - PNG">
            <a:extLst>
              <a:ext uri="{FF2B5EF4-FFF2-40B4-BE49-F238E27FC236}">
                <a16:creationId xmlns:a16="http://schemas.microsoft.com/office/drawing/2014/main" id="{A733343F-49EE-724F-825F-FCF1EEF1C7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4" name="AutoShape 4" descr="Cây hoa cỏ dại - PNG">
            <a:extLst>
              <a:ext uri="{FF2B5EF4-FFF2-40B4-BE49-F238E27FC236}">
                <a16:creationId xmlns:a16="http://schemas.microsoft.com/office/drawing/2014/main" id="{8A449CAE-FB05-8448-91DD-CA178C66A7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2159341-82A3-7647-B027-BD673EC6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 rot="1536140">
            <a:off x="1496424" y="250492"/>
            <a:ext cx="1612419" cy="199398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A3821E02-56B6-C947-AB68-2EDBC5012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 rot="3181588">
            <a:off x="600295" y="2005433"/>
            <a:ext cx="1242396" cy="15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1835726" y="931833"/>
            <a:ext cx="2799275" cy="71073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4" y="931834"/>
            <a:ext cx="476140" cy="49680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1820713" y="962659"/>
            <a:ext cx="28142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35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5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zh-CN" altLang="en-US" sz="35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Cỏ May - Hình Ảnh, Công Dụng Và Cách Dùng Trị Bệnh">
            <a:extLst>
              <a:ext uri="{FF2B5EF4-FFF2-40B4-BE49-F238E27FC236}">
                <a16:creationId xmlns:a16="http://schemas.microsoft.com/office/drawing/2014/main" id="{FB02FB07-C755-E140-A8D0-1C15EF44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14" y="2112523"/>
            <a:ext cx="3296653" cy="2223524"/>
          </a:xfrm>
          <a:prstGeom prst="rect">
            <a:avLst/>
          </a:prstGeom>
          <a:noFill/>
          <a:ln w="57150">
            <a:solidFill>
              <a:srgbClr val="295AA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miễn phí: nortern, chim nhại, chim, động vật, mimus polyglottos">
            <a:extLst>
              <a:ext uri="{FF2B5EF4-FFF2-40B4-BE49-F238E27FC236}">
                <a16:creationId xmlns:a16="http://schemas.microsoft.com/office/drawing/2014/main" id="{66137181-938F-BC42-ACF2-FB35D498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14" y="3702643"/>
            <a:ext cx="3335286" cy="2223524"/>
          </a:xfrm>
          <a:prstGeom prst="rect">
            <a:avLst/>
          </a:prstGeom>
          <a:noFill/>
          <a:ln w="57150">
            <a:solidFill>
              <a:srgbClr val="295AA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24F280D5-67A2-5845-85AC-5D9F54E0BB44}"/>
              </a:ext>
            </a:extLst>
          </p:cNvPr>
          <p:cNvSpPr txBox="1"/>
          <p:nvPr/>
        </p:nvSpPr>
        <p:spPr>
          <a:xfrm>
            <a:off x="5840799" y="693829"/>
            <a:ext cx="5661391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A: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5715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B: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indent="-457200" defTabSz="914400">
              <a:spcAft>
                <a:spcPts val="600"/>
              </a:spcAft>
              <a:buFont typeface="Symbol" pitchFamily="2" charset="2"/>
              <a:buChar char="Þ"/>
            </a:pP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A)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B)</a:t>
            </a:r>
          </a:p>
          <a:p>
            <a:pPr marL="800100" indent="-457200" defTabSz="914400">
              <a:spcAft>
                <a:spcPts val="600"/>
              </a:spcAft>
              <a:buFont typeface="Symbol" pitchFamily="2" charset="2"/>
              <a:buChar char="Þ"/>
            </a:pP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2A3764AA-D6FE-D64C-9320-37380FABC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1" y="1567832"/>
            <a:ext cx="431757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B927B5F7-D6BC-E54C-87F0-F499CEF841D6}"/>
              </a:ext>
            </a:extLst>
          </p:cNvPr>
          <p:cNvSpPr txBox="1"/>
          <p:nvPr/>
        </p:nvSpPr>
        <p:spPr>
          <a:xfrm>
            <a:off x="1705857" y="643680"/>
            <a:ext cx="6911766" cy="557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algn="just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342900" algn="just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B927B5F7-D6BC-E54C-87F0-F499CEF841D6}"/>
              </a:ext>
            </a:extLst>
          </p:cNvPr>
          <p:cNvSpPr txBox="1"/>
          <p:nvPr/>
        </p:nvSpPr>
        <p:spPr>
          <a:xfrm>
            <a:off x="677475" y="882504"/>
            <a:ext cx="6911766" cy="557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Điệp ngữ trong các đoạn thơ là các từ ngữ: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“rất”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“Từ cái…”, “Từ…”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“rất” 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mức độ, tính chất của các sự vật có trong lời ru của mẹ;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“Từ cái…”, “Từ…” 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liệt kê lần lượt những hình ảnh phong phú trong lời ru của mẹ: là những hình ảnh nổi bật trong kho tàng văn hóa dân tộc. 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couple of birds on a branch&#10;&#10;Description automatically generated with medium confidence">
            <a:extLst>
              <a:ext uri="{FF2B5EF4-FFF2-40B4-BE49-F238E27FC236}">
                <a16:creationId xmlns:a16="http://schemas.microsoft.com/office/drawing/2014/main" id="{5852F878-9EF1-7A43-B44A-DB89DB480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80" y="305571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CFCE4943-0DAD-4370-BA72-347C97CD11F6}"/>
              </a:ext>
            </a:extLst>
          </p:cNvPr>
          <p:cNvSpPr/>
          <p:nvPr/>
        </p:nvSpPr>
        <p:spPr>
          <a:xfrm>
            <a:off x="3888147" y="48513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1184221" y="2096631"/>
            <a:ext cx="8168783" cy="224676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4000" b="1" dirty="0">
                <a:solidFill>
                  <a:srgbClr val="2A59A7"/>
                </a:solidFill>
                <a:ea typeface="微软雅黑" panose="020B0503020204020204" pitchFamily="34" charset="-122"/>
              </a:rPr>
              <a:t>THANKS</a:t>
            </a:r>
            <a:endParaRPr lang="zh-CN" altLang="en-US" sz="14000" b="1" dirty="0">
              <a:solidFill>
                <a:srgbClr val="2A59A7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6ABD5C6-13D6-40B3-9DB4-E2EEC47A10F5}"/>
              </a:ext>
            </a:extLst>
          </p:cNvPr>
          <p:cNvSpPr/>
          <p:nvPr/>
        </p:nvSpPr>
        <p:spPr>
          <a:xfrm>
            <a:off x="3741116" y="47026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7685654" y="2738556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3F09F0D2-5E55-A645-AA88-9BD01502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9" y="-769618"/>
            <a:ext cx="9071406" cy="9071406"/>
          </a:xfrm>
          <a:prstGeom prst="rect">
            <a:avLst/>
          </a:prstGeom>
        </p:spPr>
      </p:pic>
      <p:pic>
        <p:nvPicPr>
          <p:cNvPr id="1028" name="Picture 4" descr="Trẻ Em, Học Sinh, Đến Trường, Đi Học, Tải hình PNG 162 - Free.Vector6.com">
            <a:extLst>
              <a:ext uri="{FF2B5EF4-FFF2-40B4-BE49-F238E27FC236}">
                <a16:creationId xmlns:a16="http://schemas.microsoft.com/office/drawing/2014/main" id="{77142E73-8DEE-FC41-890B-578E081E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7" y="3766085"/>
            <a:ext cx="5069303" cy="38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02D99B-BDD9-6443-A715-38F8BC22E7F3}"/>
              </a:ext>
            </a:extLst>
          </p:cNvPr>
          <p:cNvSpPr txBox="1"/>
          <p:nvPr/>
        </p:nvSpPr>
        <p:spPr>
          <a:xfrm>
            <a:off x="7483642" y="959093"/>
            <a:ext cx="368166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mới vừa chia tay ngôi trường Tiểu học mà mình gắn bó 5 năm. Em hãy đặt một câu văn miêu tả về chiếc trống trường em khi học sinh nghỉ hè.</a:t>
            </a:r>
          </a:p>
        </p:txBody>
      </p:sp>
    </p:spTree>
    <p:extLst>
      <p:ext uri="{BB962C8B-B14F-4D97-AF65-F5344CB8AC3E}">
        <p14:creationId xmlns:p14="http://schemas.microsoft.com/office/powerpoint/2010/main" val="38016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i trống trường em | Bài thơ Cái trống trường em (Thanh Hào)">
            <a:extLst>
              <a:ext uri="{FF2B5EF4-FFF2-40B4-BE49-F238E27FC236}">
                <a16:creationId xmlns:a16="http://schemas.microsoft.com/office/drawing/2014/main" id="{9044D12F-1E10-8D41-9340-6D96C7E6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97" y="935037"/>
            <a:ext cx="4997593" cy="53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11111">
            <a:extLst>
              <a:ext uri="{FF2B5EF4-FFF2-40B4-BE49-F238E27FC236}">
                <a16:creationId xmlns:a16="http://schemas.microsoft.com/office/drawing/2014/main" id="{8A98C8AD-1665-3440-BCF2-88406849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354816" y="1458946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56AD1AC-B6DC-4EEF-9A9E-1FE0AC114D4D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F6765D3-DA13-4DDF-8A61-73A9814E7FAF}"/>
              </a:ext>
            </a:extLst>
          </p:cNvPr>
          <p:cNvSpPr/>
          <p:nvPr/>
        </p:nvSpPr>
        <p:spPr>
          <a:xfrm>
            <a:off x="1082842" y="2918591"/>
            <a:ext cx="10250905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60" y="2918591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3159EAD8-FAD9-4364-96D0-C4A842F74D3C}"/>
              </a:ext>
            </a:extLst>
          </p:cNvPr>
          <p:cNvSpPr txBox="1"/>
          <p:nvPr/>
        </p:nvSpPr>
        <p:spPr>
          <a:xfrm>
            <a:off x="1051988" y="3023143"/>
            <a:ext cx="1005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7328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I.</a:t>
            </a:r>
            <a:endParaRPr lang="zh-CN" altLang="en-US" sz="8000" dirty="0">
              <a:solidFill>
                <a:srgbClr val="295A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4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>
            <a:extLst>
              <a:ext uri="{FF2B5EF4-FFF2-40B4-BE49-F238E27FC236}">
                <a16:creationId xmlns:a16="http://schemas.microsoft.com/office/drawing/2014/main" id="{E8DFEE58-7BC5-3E4E-9ACE-80CC03C268DE}"/>
              </a:ext>
            </a:extLst>
          </p:cNvPr>
          <p:cNvGrpSpPr/>
          <p:nvPr/>
        </p:nvGrpSpPr>
        <p:grpSpPr>
          <a:xfrm>
            <a:off x="7583356" y="572838"/>
            <a:ext cx="6305302" cy="2225040"/>
            <a:chOff x="603499" y="3048000"/>
            <a:chExt cx="6305302" cy="2225040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9D33DCF4-ED72-5C40-8612-053F15BD1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603499" y="3048000"/>
              <a:ext cx="6305302" cy="2225040"/>
            </a:xfrm>
            <a:prstGeom prst="rect">
              <a:avLst/>
            </a:prstGeom>
          </p:spPr>
        </p:pic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D3DE8AA4-A019-5749-A2F2-EE5943F7322D}"/>
                </a:ext>
              </a:extLst>
            </p:cNvPr>
            <p:cNvSpPr txBox="1"/>
            <p:nvPr/>
          </p:nvSpPr>
          <p:spPr>
            <a:xfrm>
              <a:off x="1786920" y="3775799"/>
              <a:ext cx="1969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So sánh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5074399C-F6BF-3646-A3DD-E886A9BB024B}"/>
              </a:ext>
            </a:extLst>
          </p:cNvPr>
          <p:cNvGrpSpPr/>
          <p:nvPr/>
        </p:nvGrpSpPr>
        <p:grpSpPr>
          <a:xfrm>
            <a:off x="7667778" y="4560280"/>
            <a:ext cx="6305302" cy="2225040"/>
            <a:chOff x="-5075322" y="4877802"/>
            <a:chExt cx="6305302" cy="222504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D978AB40-F603-ED4A-9722-21C9F15C0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075322" y="4877802"/>
              <a:ext cx="6305302" cy="2225040"/>
            </a:xfrm>
            <a:prstGeom prst="rect">
              <a:avLst/>
            </a:prstGeom>
          </p:spPr>
        </p:pic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77C8A13B-962C-2F4B-9998-0B401E0CFEC9}"/>
                </a:ext>
              </a:extLst>
            </p:cNvPr>
            <p:cNvSpPr txBox="1"/>
            <p:nvPr/>
          </p:nvSpPr>
          <p:spPr>
            <a:xfrm>
              <a:off x="-4076325" y="5605601"/>
              <a:ext cx="2754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Điệp ngữ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7">
            <a:extLst>
              <a:ext uri="{FF2B5EF4-FFF2-40B4-BE49-F238E27FC236}">
                <a16:creationId xmlns:a16="http://schemas.microsoft.com/office/drawing/2014/main" id="{ECA5A746-8D39-0143-9E60-D0DC66836997}"/>
              </a:ext>
            </a:extLst>
          </p:cNvPr>
          <p:cNvGrpSpPr/>
          <p:nvPr/>
        </p:nvGrpSpPr>
        <p:grpSpPr>
          <a:xfrm>
            <a:off x="7503632" y="2565861"/>
            <a:ext cx="6305302" cy="2225040"/>
            <a:chOff x="480612" y="932663"/>
            <a:chExt cx="6305302" cy="2225040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C787D23E-42DD-CD45-9E48-ABA3F6655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480612" y="932663"/>
              <a:ext cx="6305302" cy="2225040"/>
            </a:xfrm>
            <a:prstGeom prst="rect">
              <a:avLst/>
            </a:prstGeom>
          </p:spPr>
        </p:pic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91D12E08-6B04-3E40-9B97-22B735B2BD93}"/>
                </a:ext>
              </a:extLst>
            </p:cNvPr>
            <p:cNvSpPr txBox="1"/>
            <p:nvPr/>
          </p:nvSpPr>
          <p:spPr>
            <a:xfrm>
              <a:off x="1394942" y="1660463"/>
              <a:ext cx="28357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Nhân hoá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986312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964110"/>
            <a:ext cx="1480533" cy="628650"/>
          </a:xfrm>
          <a:prstGeom prst="rect">
            <a:avLst/>
          </a:prstGeom>
        </p:spPr>
      </p:pic>
      <p:sp>
        <p:nvSpPr>
          <p:cNvPr id="19" name="文本框 47">
            <a:extLst>
              <a:ext uri="{FF2B5EF4-FFF2-40B4-BE49-F238E27FC236}">
                <a16:creationId xmlns:a16="http://schemas.microsoft.com/office/drawing/2014/main" id="{0D923A9B-DD8D-6C4B-B98C-3CFF52132CCE}"/>
              </a:ext>
            </a:extLst>
          </p:cNvPr>
          <p:cNvSpPr txBox="1"/>
          <p:nvPr/>
        </p:nvSpPr>
        <p:spPr>
          <a:xfrm>
            <a:off x="345473" y="1111167"/>
            <a:ext cx="6472506" cy="138499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sức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id="{BF06F7CF-C59B-BC4B-B1CD-1DF31455F47E}"/>
              </a:ext>
            </a:extLst>
          </p:cNvPr>
          <p:cNvSpPr txBox="1"/>
          <p:nvPr/>
        </p:nvSpPr>
        <p:spPr>
          <a:xfrm>
            <a:off x="317199" y="3104190"/>
            <a:ext cx="6472506" cy="138499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nhằm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47">
            <a:extLst>
              <a:ext uri="{FF2B5EF4-FFF2-40B4-BE49-F238E27FC236}">
                <a16:creationId xmlns:a16="http://schemas.microsoft.com/office/drawing/2014/main" id="{B995839E-33A2-3E4C-9375-80419E1CFCBE}"/>
              </a:ext>
            </a:extLst>
          </p:cNvPr>
          <p:cNvSpPr txBox="1"/>
          <p:nvPr/>
        </p:nvSpPr>
        <p:spPr>
          <a:xfrm>
            <a:off x="270463" y="5286684"/>
            <a:ext cx="6472506" cy="954107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lặp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nổi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mạnh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688F8C5F-9CC4-8949-BF49-DFC3C3DD5E3D}"/>
              </a:ext>
            </a:extLst>
          </p:cNvPr>
          <p:cNvSpPr txBox="1"/>
          <p:nvPr/>
        </p:nvSpPr>
        <p:spPr>
          <a:xfrm>
            <a:off x="2804484" y="293173"/>
            <a:ext cx="6472506" cy="523220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sao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2800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061" y="5811023"/>
            <a:ext cx="1337675" cy="10655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60" y="1909732"/>
            <a:ext cx="623684" cy="65075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4761429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D394DEF-2673-4D51-9391-8942A748EF7C}"/>
              </a:ext>
            </a:extLst>
          </p:cNvPr>
          <p:cNvSpPr txBox="1"/>
          <p:nvPr/>
        </p:nvSpPr>
        <p:spPr>
          <a:xfrm>
            <a:off x="6771596" y="1848801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sẵn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khoá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100A1-B623-564B-818C-4604376B9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2" y="561640"/>
            <a:ext cx="4948903" cy="6314890"/>
          </a:xfrm>
          <a:prstGeom prst="rect">
            <a:avLst/>
          </a:prstGeom>
        </p:spPr>
      </p:pic>
      <p:sp>
        <p:nvSpPr>
          <p:cNvPr id="36" name="文本框 27">
            <a:extLst>
              <a:ext uri="{FF2B5EF4-FFF2-40B4-BE49-F238E27FC236}">
                <a16:creationId xmlns:a16="http://schemas.microsoft.com/office/drawing/2014/main" id="{120A1F8B-E244-B24B-8D99-42204E9A2D34}"/>
              </a:ext>
            </a:extLst>
          </p:cNvPr>
          <p:cNvSpPr txBox="1"/>
          <p:nvPr/>
        </p:nvSpPr>
        <p:spPr>
          <a:xfrm>
            <a:off x="497653" y="1066990"/>
            <a:ext cx="4119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endParaRPr lang="zh-CN" altLang="en-US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7">
            <a:extLst>
              <a:ext uri="{FF2B5EF4-FFF2-40B4-BE49-F238E27FC236}">
                <a16:creationId xmlns:a16="http://schemas.microsoft.com/office/drawing/2014/main" id="{C34F93C0-DE79-3F47-AD9A-5273868D5649}"/>
              </a:ext>
            </a:extLst>
          </p:cNvPr>
          <p:cNvSpPr txBox="1"/>
          <p:nvPr/>
        </p:nvSpPr>
        <p:spPr>
          <a:xfrm>
            <a:off x="6808332" y="3322544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khoá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16">
            <a:extLst>
              <a:ext uri="{FF2B5EF4-FFF2-40B4-BE49-F238E27FC236}">
                <a16:creationId xmlns:a16="http://schemas.microsoft.com/office/drawing/2014/main" id="{699A4EEE-F40F-7D48-9659-2E5E82BC68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3393709"/>
            <a:ext cx="623684" cy="650751"/>
          </a:xfrm>
          <a:prstGeom prst="rect">
            <a:avLst/>
          </a:prstGeom>
        </p:spPr>
      </p:pic>
      <p:sp>
        <p:nvSpPr>
          <p:cNvPr id="41" name="文本框 27">
            <a:extLst>
              <a:ext uri="{FF2B5EF4-FFF2-40B4-BE49-F238E27FC236}">
                <a16:creationId xmlns:a16="http://schemas.microsoft.com/office/drawing/2014/main" id="{367E2CAA-F916-D748-870D-16D636E2E97A}"/>
              </a:ext>
            </a:extLst>
          </p:cNvPr>
          <p:cNvSpPr txBox="1"/>
          <p:nvPr/>
        </p:nvSpPr>
        <p:spPr>
          <a:xfrm>
            <a:off x="6808332" y="4794375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ở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16">
            <a:extLst>
              <a:ext uri="{FF2B5EF4-FFF2-40B4-BE49-F238E27FC236}">
                <a16:creationId xmlns:a16="http://schemas.microsoft.com/office/drawing/2014/main" id="{24D0454E-857B-9648-A81F-41C3836B2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4865540"/>
            <a:ext cx="623684" cy="650751"/>
          </a:xfrm>
          <a:prstGeom prst="rect">
            <a:avLst/>
          </a:prstGeom>
        </p:spPr>
      </p:pic>
      <p:sp>
        <p:nvSpPr>
          <p:cNvPr id="20" name="文本框 27">
            <a:extLst>
              <a:ext uri="{FF2B5EF4-FFF2-40B4-BE49-F238E27FC236}">
                <a16:creationId xmlns:a16="http://schemas.microsoft.com/office/drawing/2014/main" id="{F94BD1B7-9E7D-9847-A7D3-A5BE090AEFB9}"/>
              </a:ext>
            </a:extLst>
          </p:cNvPr>
          <p:cNvSpPr txBox="1"/>
          <p:nvPr/>
        </p:nvSpPr>
        <p:spPr>
          <a:xfrm>
            <a:off x="6771596" y="578752"/>
            <a:ext cx="4119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FF0000"/>
                </a:solidFill>
                <a:latin typeface="#9Slide03 SVNEvery Movie Every " panose="02000500000000000000" pitchFamily="2" charset="77"/>
                <a:ea typeface="微软雅黑" panose="020B0503020204020204" pitchFamily="34" charset="-122"/>
              </a:rPr>
              <a:t>LUYỆN TẬP</a:t>
            </a:r>
            <a:endParaRPr lang="zh-CN" altLang="en-US" sz="6800" dirty="0">
              <a:solidFill>
                <a:srgbClr val="FF0000"/>
              </a:solidFill>
              <a:latin typeface="#9Slide05 SVNShintia Script" panose="02000804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64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37" grpId="0"/>
      <p:bldP spid="4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1835726" y="931834"/>
            <a:ext cx="5238842" cy="77665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931833"/>
            <a:ext cx="884807" cy="9232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2094070" y="928314"/>
            <a:ext cx="472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vi-VN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Nghĩa của từ “nhô”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32BDE9A5-97F1-9E47-91A2-D1BCFEA7EFD2}"/>
              </a:ext>
            </a:extLst>
          </p:cNvPr>
          <p:cNvSpPr txBox="1"/>
          <p:nvPr/>
        </p:nvSpPr>
        <p:spPr>
          <a:xfrm>
            <a:off x="1654163" y="1855040"/>
            <a:ext cx="97196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/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hẳn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phía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phía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DA8AE99-FB55-9249-83CF-6A40347FE1E9}"/>
              </a:ext>
            </a:extLst>
          </p:cNvPr>
          <p:cNvSpPr/>
          <p:nvPr/>
        </p:nvSpPr>
        <p:spPr>
          <a:xfrm>
            <a:off x="1835726" y="3243432"/>
            <a:ext cx="5238842" cy="77665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8A9477E9-E453-8D40-83E3-218998E28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3243431"/>
            <a:ext cx="884807" cy="923207"/>
          </a:xfrm>
          <a:prstGeom prst="rect">
            <a:avLst/>
          </a:prstGeom>
        </p:spPr>
      </p:pic>
      <p:sp>
        <p:nvSpPr>
          <p:cNvPr id="18" name="文本框 2">
            <a:extLst>
              <a:ext uri="{FF2B5EF4-FFF2-40B4-BE49-F238E27FC236}">
                <a16:creationId xmlns:a16="http://schemas.microsoft.com/office/drawing/2014/main" id="{DD2BB917-EC21-A74F-93B2-0CF2DB640F38}"/>
              </a:ext>
            </a:extLst>
          </p:cNvPr>
          <p:cNvSpPr txBox="1"/>
          <p:nvPr/>
        </p:nvSpPr>
        <p:spPr>
          <a:xfrm>
            <a:off x="2094070" y="3239912"/>
            <a:ext cx="472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vi-VN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 trời nhô cao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27">
            <a:extLst>
              <a:ext uri="{FF2B5EF4-FFF2-40B4-BE49-F238E27FC236}">
                <a16:creationId xmlns:a16="http://schemas.microsoft.com/office/drawing/2014/main" id="{9C4EA521-107D-084A-907F-08F6FC49ACAA}"/>
              </a:ext>
            </a:extLst>
          </p:cNvPr>
          <p:cNvSpPr txBox="1"/>
          <p:nvPr/>
        </p:nvSpPr>
        <p:spPr>
          <a:xfrm>
            <a:off x="1835726" y="4238923"/>
            <a:ext cx="97196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/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chuyển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cao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bầu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núi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non,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cối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5" grpId="0"/>
      <p:bldP spid="16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7">
            <a:extLst>
              <a:ext uri="{FF2B5EF4-FFF2-40B4-BE49-F238E27FC236}">
                <a16:creationId xmlns:a16="http://schemas.microsoft.com/office/drawing/2014/main" id="{32BDE9A5-97F1-9E47-91A2-D1BCFEA7EFD2}"/>
              </a:ext>
            </a:extLst>
          </p:cNvPr>
          <p:cNvSpPr txBox="1"/>
          <p:nvPr/>
        </p:nvSpPr>
        <p:spPr>
          <a:xfrm>
            <a:off x="3537284" y="603514"/>
            <a:ext cx="7980947" cy="565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thay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vì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vẻ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nghịch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nhìn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FB512-CA19-B440-B8F0-E341BBB09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80" y="2715262"/>
            <a:ext cx="5736702" cy="47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691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617</Words>
  <Application>Microsoft Office PowerPoint</Application>
  <PresentationFormat>Widescreen</PresentationFormat>
  <Paragraphs>69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Symbol</vt:lpstr>
      <vt:lpstr>等线</vt:lpstr>
      <vt:lpstr>Times New Roman</vt:lpstr>
      <vt:lpstr>#9Slide05 SVNShintia Script</vt:lpstr>
      <vt:lpstr>方正黑体简体</vt:lpstr>
      <vt:lpstr>微软雅黑</vt:lpstr>
      <vt:lpstr>Calibri Light</vt:lpstr>
      <vt:lpstr>#9Slide03 SVNEvery Movie Every 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1116919</dc:title>
  <cp:lastModifiedBy>Thu Đỗ Thị</cp:lastModifiedBy>
  <cp:revision>160</cp:revision>
  <dcterms:created xsi:type="dcterms:W3CDTF">2017-08-18T03:02:00Z</dcterms:created>
  <dcterms:modified xsi:type="dcterms:W3CDTF">2025-04-05T15:41:44Z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