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Lst>
  <p:notesMasterIdLst>
    <p:notesMasterId r:id="rId43"/>
  </p:notesMasterIdLst>
  <p:sldIdLst>
    <p:sldId id="313" r:id="rId4"/>
    <p:sldId id="314" r:id="rId5"/>
    <p:sldId id="306" r:id="rId6"/>
    <p:sldId id="575" r:id="rId7"/>
    <p:sldId id="576" r:id="rId8"/>
    <p:sldId id="326" r:id="rId9"/>
    <p:sldId id="577" r:id="rId10"/>
    <p:sldId id="578" r:id="rId11"/>
    <p:sldId id="579" r:id="rId12"/>
    <p:sldId id="320" r:id="rId13"/>
    <p:sldId id="315" r:id="rId14"/>
    <p:sldId id="316" r:id="rId15"/>
    <p:sldId id="317" r:id="rId16"/>
    <p:sldId id="318" r:id="rId17"/>
    <p:sldId id="319" r:id="rId18"/>
    <p:sldId id="580" r:id="rId19"/>
    <p:sldId id="581" r:id="rId20"/>
    <p:sldId id="582" r:id="rId21"/>
    <p:sldId id="321" r:id="rId22"/>
    <p:sldId id="322" r:id="rId23"/>
    <p:sldId id="323" r:id="rId24"/>
    <p:sldId id="324" r:id="rId25"/>
    <p:sldId id="327" r:id="rId26"/>
    <p:sldId id="329" r:id="rId27"/>
    <p:sldId id="328" r:id="rId28"/>
    <p:sldId id="330" r:id="rId29"/>
    <p:sldId id="583" r:id="rId30"/>
    <p:sldId id="584" r:id="rId31"/>
    <p:sldId id="585" r:id="rId32"/>
    <p:sldId id="332" r:id="rId33"/>
    <p:sldId id="335" r:id="rId34"/>
    <p:sldId id="560" r:id="rId35"/>
    <p:sldId id="561" r:id="rId36"/>
    <p:sldId id="565" r:id="rId37"/>
    <p:sldId id="567" r:id="rId38"/>
    <p:sldId id="564" r:id="rId39"/>
    <p:sldId id="573" r:id="rId40"/>
    <p:sldId id="572" r:id="rId41"/>
    <p:sldId id="57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4F"/>
    <a:srgbClr val="FFF6DD"/>
    <a:srgbClr val="FF7B54"/>
    <a:srgbClr val="F89074"/>
    <a:srgbClr val="FDE9E9"/>
    <a:srgbClr val="FCD7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77" autoAdjust="0"/>
    <p:restoredTop sz="94660"/>
  </p:normalViewPr>
  <p:slideViewPr>
    <p:cSldViewPr snapToGrid="0">
      <p:cViewPr varScale="1">
        <p:scale>
          <a:sx n="82" d="100"/>
          <a:sy n="82" d="100"/>
        </p:scale>
        <p:origin x="2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366E3-D263-4BB4-B9E2-7578FE573858}"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00A8C-8D45-4588-AA5C-07CC6B9BA4E8}" type="slidenum">
              <a:rPr lang="en-US" smtClean="0"/>
              <a:t>‹#›</a:t>
            </a:fld>
            <a:endParaRPr lang="en-US"/>
          </a:p>
        </p:txBody>
      </p:sp>
    </p:spTree>
    <p:extLst>
      <p:ext uri="{BB962C8B-B14F-4D97-AF65-F5344CB8AC3E}">
        <p14:creationId xmlns:p14="http://schemas.microsoft.com/office/powerpoint/2010/main" val="256202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3bd779a4d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3bd779a4d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93bd779a4d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93bd779a4d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93bd779a4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93bd779a4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952d7eb04f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952d7eb04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44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952d7eb04f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952d7eb04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A750-E028-A75A-07EB-2BAB067E3F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D427BD-A9C8-CC2C-EC05-A84897CAD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D13D3-84E3-3F19-220B-2682C489A750}"/>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5" name="Footer Placeholder 4">
            <a:extLst>
              <a:ext uri="{FF2B5EF4-FFF2-40B4-BE49-F238E27FC236}">
                <a16:creationId xmlns:a16="http://schemas.microsoft.com/office/drawing/2014/main" id="{BC47BB99-8642-B8DF-7B0B-8848E00FE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8E750-D00D-244B-B60B-C16E7BB5105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6995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D04B-1222-ED28-CD4A-31C270656A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F88CF0-6B18-37E7-1522-C32618A3F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895A2-D7A0-3A28-24EF-DA850E19FB94}"/>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5" name="Footer Placeholder 4">
            <a:extLst>
              <a:ext uri="{FF2B5EF4-FFF2-40B4-BE49-F238E27FC236}">
                <a16:creationId xmlns:a16="http://schemas.microsoft.com/office/drawing/2014/main" id="{33AE21E9-0C10-A9AE-82B9-D4CBA7EF1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15AC7-808B-DFF0-1DCA-56BD339575A7}"/>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08841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CE0C9-9D66-5840-433C-D7F6FF31E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5EF840-A372-25F5-FA0F-6EBF767218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D7A3E-6031-95E0-6A7A-9BDCCA1430C4}"/>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5" name="Footer Placeholder 4">
            <a:extLst>
              <a:ext uri="{FF2B5EF4-FFF2-40B4-BE49-F238E27FC236}">
                <a16:creationId xmlns:a16="http://schemas.microsoft.com/office/drawing/2014/main" id="{80B8A5C6-BF52-6B49-BEA4-58A2E45DA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DB5E5-0DBC-5474-65AB-CAAF4F23A08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09472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12213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54536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15605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36508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4/20/2023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93985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4/20/2023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74228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4/20/2023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42703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10410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24A9-0BCF-706B-DCA3-F053AE597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14CBE-20B9-2A37-E12F-5AEC3FFC35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4AE91-C91F-6D4B-574B-8ADECFCD4D19}"/>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5" name="Footer Placeholder 4">
            <a:extLst>
              <a:ext uri="{FF2B5EF4-FFF2-40B4-BE49-F238E27FC236}">
                <a16:creationId xmlns:a16="http://schemas.microsoft.com/office/drawing/2014/main" id="{77AD8905-46FD-BB1C-08BC-B501E1814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E68D7-2056-0AB0-8902-D2768F10246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70898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8767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61242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56954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5047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74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2933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1065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4688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1840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95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9382-0615-A943-5B29-ECC520140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B27586-0700-D604-6B2F-B52B008B8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32A9E-93A0-C8F3-5957-D60B6E0E8735}"/>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5" name="Footer Placeholder 4">
            <a:extLst>
              <a:ext uri="{FF2B5EF4-FFF2-40B4-BE49-F238E27FC236}">
                <a16:creationId xmlns:a16="http://schemas.microsoft.com/office/drawing/2014/main" id="{CEF96B5C-0A2E-EBCD-C887-641A39EE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A4C5B-F8F6-1B22-6A6B-192E73A47A54}"/>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29578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9256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9526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8776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911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2073-07A7-BD4A-C70E-75556FA85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57EAF-24EB-DE8B-0951-3E291957CF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D60B43-6F60-6DD8-229C-6C6C92807B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285CDF-99C3-2896-A967-8D2039CB66B9}"/>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6" name="Footer Placeholder 5">
            <a:extLst>
              <a:ext uri="{FF2B5EF4-FFF2-40B4-BE49-F238E27FC236}">
                <a16:creationId xmlns:a16="http://schemas.microsoft.com/office/drawing/2014/main" id="{7A46B4A0-6B6D-0F3B-3079-BF30CFCCE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29742-7D63-9AF8-99F4-1ACFF85D7E1A}"/>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3618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3FC30-5121-7E7B-FF0A-5C1D8782A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84BF76-C61A-8619-3223-12A55279E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CE6AD-0EC0-28D4-D9C3-A262AE306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C05292-EB56-D923-7875-3AA4E2029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94E65-6B51-EE9B-5EC8-F3ABD3D8B0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F6DDE7-C6D6-8A4A-87C2-61265907D39C}"/>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8" name="Footer Placeholder 7">
            <a:extLst>
              <a:ext uri="{FF2B5EF4-FFF2-40B4-BE49-F238E27FC236}">
                <a16:creationId xmlns:a16="http://schemas.microsoft.com/office/drawing/2014/main" id="{62C5D592-F63A-2447-1CCA-82318C42E2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89F230-ACFC-3500-37AA-5E90DEF77B1D}"/>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4181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F8D8-FC84-5B90-85A6-FCE4E5883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482A8-EF45-48B9-9657-E6EA85DA01C4}"/>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4" name="Footer Placeholder 3">
            <a:extLst>
              <a:ext uri="{FF2B5EF4-FFF2-40B4-BE49-F238E27FC236}">
                <a16:creationId xmlns:a16="http://schemas.microsoft.com/office/drawing/2014/main" id="{DE5CE276-250D-97D1-8BB1-25F4C0632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BA2563-420B-8D8F-0919-64ED6BF89530}"/>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069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88127-0890-9BE9-E1F4-9143B3CCCC19}"/>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3" name="Footer Placeholder 2">
            <a:extLst>
              <a:ext uri="{FF2B5EF4-FFF2-40B4-BE49-F238E27FC236}">
                <a16:creationId xmlns:a16="http://schemas.microsoft.com/office/drawing/2014/main" id="{9DB5C7C5-C4E4-C40A-CC1A-DD4994B9C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4F96F9-68EA-3E3B-F8C1-F9F3EBB78D93}"/>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1467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95AC-B149-ACA5-C0E9-6C0EA7069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BC6F95-309D-2715-A4BD-60FAE55C5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AD4B21-42D7-97A1-98E2-12639BF0C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FC250-A85F-A640-73A3-0FC75930BD69}"/>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6" name="Footer Placeholder 5">
            <a:extLst>
              <a:ext uri="{FF2B5EF4-FFF2-40B4-BE49-F238E27FC236}">
                <a16:creationId xmlns:a16="http://schemas.microsoft.com/office/drawing/2014/main" id="{42F891EF-2D37-6486-EC2F-F32C5BB7B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91E93-D953-4B58-0684-550C6197843B}"/>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84478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DCA3-1F39-8228-A98C-FDCEB56E5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A85544-CDF7-0E7D-28EB-09EDC5CB7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B868D-FB6E-4A90-B88F-F87461D0E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94082-8390-7913-FD60-75823BB9DF18}"/>
              </a:ext>
            </a:extLst>
          </p:cNvPr>
          <p:cNvSpPr>
            <a:spLocks noGrp="1"/>
          </p:cNvSpPr>
          <p:nvPr>
            <p:ph type="dt" sz="half" idx="10"/>
          </p:nvPr>
        </p:nvSpPr>
        <p:spPr/>
        <p:txBody>
          <a:bodyPr/>
          <a:lstStyle/>
          <a:p>
            <a:fld id="{AE47DEA5-1345-4E11-AC8F-F3A3F1925F7A}" type="datetimeFigureOut">
              <a:rPr lang="en-US" smtClean="0"/>
              <a:t>4/20/2023</a:t>
            </a:fld>
            <a:endParaRPr lang="en-US"/>
          </a:p>
        </p:txBody>
      </p:sp>
      <p:sp>
        <p:nvSpPr>
          <p:cNvPr id="6" name="Footer Placeholder 5">
            <a:extLst>
              <a:ext uri="{FF2B5EF4-FFF2-40B4-BE49-F238E27FC236}">
                <a16:creationId xmlns:a16="http://schemas.microsoft.com/office/drawing/2014/main" id="{4072A5EE-6BAA-4880-84A6-EDAEEBC84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DAA5B-9136-178D-7257-BEEEB871C4C2}"/>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581599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B810C-8FD5-279A-2CAD-B9CE27BBD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1B1DF2-B42F-1F4D-EAB6-36471BDD3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03819-E2C5-E769-BB7B-EB57403835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7DEA5-1345-4E11-AC8F-F3A3F1925F7A}" type="datetimeFigureOut">
              <a:rPr lang="en-US" smtClean="0"/>
              <a:t>4/20/2023</a:t>
            </a:fld>
            <a:endParaRPr lang="en-US"/>
          </a:p>
        </p:txBody>
      </p:sp>
      <p:sp>
        <p:nvSpPr>
          <p:cNvPr id="5" name="Footer Placeholder 4">
            <a:extLst>
              <a:ext uri="{FF2B5EF4-FFF2-40B4-BE49-F238E27FC236}">
                <a16:creationId xmlns:a16="http://schemas.microsoft.com/office/drawing/2014/main" id="{0A63A466-52A2-F9F2-61D2-B0B90702B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FC3D58-ABEB-E1F6-ED58-4FF0F72E1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E1C8D-5EDE-4A6B-B182-4F5344A01F3D}" type="slidenum">
              <a:rPr lang="en-US" smtClean="0"/>
              <a:t>‹#›</a:t>
            </a:fld>
            <a:endParaRPr lang="en-US"/>
          </a:p>
        </p:txBody>
      </p:sp>
    </p:spTree>
    <p:extLst>
      <p:ext uri="{BB962C8B-B14F-4D97-AF65-F5344CB8AC3E}">
        <p14:creationId xmlns:p14="http://schemas.microsoft.com/office/powerpoint/2010/main" val="3242025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4/20/2023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14328652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886157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khoahoc.vietjack.com/question/1203157/dat-mot-chiec-thia-vao-coc-nuoc-nong-hinh-241-mot-luc-sau-cham-tay-vao-thia-ta-cam-thay-nong-dieu-gi" TargetMode="External"/><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50.png"/><Relationship Id="rId9" Type="http://schemas.openxmlformats.org/officeDocument/2006/relationships/image" Target="../media/image170.png"/></Relationships>
</file>

<file path=ppt/slides/_rels/slide22.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hyperlink" Target="https://khoahoc.vietjack.com/question/1203157/dat-mot-chiec-thia-vao-coc-nuoc-nong-hinh-241-mot-luc-sau-cham-tay-vao-thia-ta-cam-thay-nong-dieu-gi" TargetMode="External"/><Relationship Id="rId9" Type="http://schemas.openxmlformats.org/officeDocument/2006/relationships/image" Target="../media/image22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khoahoc.vietjack.com/question/1203157/dat-mot-chiec-thia-vao-coc-nuoc-nong-hinh-241-mot-luc-sau-cham-tay-vao-thia-ta-cam-thay-nong-dieu-gi" TargetMode="Externa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54348" y="1091703"/>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sp>
        <p:nvSpPr>
          <p:cNvPr id="2" name="Google Shape;7076;p53">
            <a:extLst>
              <a:ext uri="{FF2B5EF4-FFF2-40B4-BE49-F238E27FC236}">
                <a16:creationId xmlns:a16="http://schemas.microsoft.com/office/drawing/2014/main" id="{C8EF43DE-A0F7-89B5-D198-134CCBCF8A5C}"/>
              </a:ext>
            </a:extLst>
          </p:cNvPr>
          <p:cNvSpPr/>
          <p:nvPr/>
        </p:nvSpPr>
        <p:spPr>
          <a:xfrm>
            <a:off x="7732682" y="614783"/>
            <a:ext cx="2595553" cy="292274"/>
          </a:xfrm>
          <a:custGeom>
            <a:avLst/>
            <a:gdLst/>
            <a:ahLst/>
            <a:cxnLst/>
            <a:rect l="l" t="t" r="r" b="b"/>
            <a:pathLst>
              <a:path w="158881" h="17895" extrusionOk="0">
                <a:moveTo>
                  <a:pt x="0" y="0"/>
                </a:moveTo>
                <a:lnTo>
                  <a:pt x="17767" y="17895"/>
                </a:lnTo>
                <a:lnTo>
                  <a:pt x="35279" y="256"/>
                </a:lnTo>
                <a:lnTo>
                  <a:pt x="53046" y="17767"/>
                </a:lnTo>
                <a:lnTo>
                  <a:pt x="70685" y="256"/>
                </a:lnTo>
                <a:lnTo>
                  <a:pt x="88196" y="17767"/>
                </a:lnTo>
                <a:lnTo>
                  <a:pt x="105963" y="256"/>
                </a:lnTo>
                <a:lnTo>
                  <a:pt x="123730" y="17767"/>
                </a:lnTo>
                <a:lnTo>
                  <a:pt x="141369" y="128"/>
                </a:lnTo>
                <a:lnTo>
                  <a:pt x="158881" y="17895"/>
                </a:lnTo>
              </a:path>
            </a:pathLst>
          </a:custGeom>
          <a:noFill/>
          <a:ln w="38100" cap="flat" cmpd="sng">
            <a:solidFill>
              <a:schemeClr val="accent2">
                <a:lumMod val="75000"/>
              </a:schemeClr>
            </a:solidFill>
            <a:prstDash val="solid"/>
            <a:round/>
            <a:headEnd type="none" w="med" len="med"/>
            <a:tailEnd type="none" w="med" len="med"/>
          </a:ln>
        </p:spPr>
      </p:sp>
      <p:sp>
        <p:nvSpPr>
          <p:cNvPr id="4" name="TextBox 3">
            <a:extLst>
              <a:ext uri="{FF2B5EF4-FFF2-40B4-BE49-F238E27FC236}">
                <a16:creationId xmlns:a16="http://schemas.microsoft.com/office/drawing/2014/main" id="{7FD77970-FAE9-D790-A88E-DD892B4A701E}"/>
              </a:ext>
            </a:extLst>
          </p:cNvPr>
          <p:cNvSpPr txBox="1"/>
          <p:nvPr/>
        </p:nvSpPr>
        <p:spPr>
          <a:xfrm>
            <a:off x="6857999" y="1710273"/>
            <a:ext cx="4689436" cy="3896836"/>
          </a:xfrm>
          <a:prstGeom prst="rect">
            <a:avLst/>
          </a:prstGeom>
          <a:noFill/>
        </p:spPr>
        <p:txBody>
          <a:bodyPr wrap="square">
            <a:spAutoFit/>
          </a:bodyPr>
          <a:lstStyle/>
          <a:p>
            <a:pPr algn="ctr">
              <a:lnSpc>
                <a:spcPct val="150000"/>
              </a:lnSpc>
            </a:pPr>
            <a:r>
              <a:rPr lang="vi-VN" sz="2800" b="0" i="0" dirty="0">
                <a:solidFill>
                  <a:srgbClr val="333333"/>
                </a:solidFill>
                <a:effectLst/>
                <a:latin typeface="Roboto" panose="02000000000000000000" pitchFamily="2" charset="0"/>
              </a:rPr>
              <a:t>Đặt một chiếc thìa vào cốc nước nóng (hình 24.1). Một lúc sau chạm tay vào thìa, ta cảm thấy nóng. Điều gì đã thay đổi ở chiếc thìa mà nhiệt độ của thìa tăng lên?</a:t>
            </a:r>
            <a:endParaRPr lang="vi-VN" sz="2800" dirty="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911656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304717" y="1175793"/>
            <a:ext cx="3582566" cy="3247847"/>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3588929" y="4824856"/>
            <a:ext cx="5014140" cy="1446550"/>
          </a:xfrm>
          <a:prstGeom prst="rect">
            <a:avLst/>
          </a:prstGeom>
          <a:noFill/>
        </p:spPr>
        <p:txBody>
          <a:bodyPr wrap="square" rtlCol="0">
            <a:spAutoFit/>
          </a:bodyPr>
          <a:lstStyle/>
          <a:p>
            <a:pPr algn="ctr"/>
            <a:r>
              <a:rPr lang="en-US" sz="4400" dirty="0" err="1">
                <a:latin typeface="Roboto Black" panose="02000000000000000000" pitchFamily="2" charset="0"/>
                <a:ea typeface="Roboto Black" panose="02000000000000000000" pitchFamily="2" charset="0"/>
              </a:rPr>
              <a:t>Khái</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Niệm</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Về</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Năng</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Lượng</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Nhiệt</a:t>
            </a:r>
            <a:endParaRPr lang="en-US" sz="4400"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0786016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40575" y="347973"/>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98521" y="460455"/>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Niệm</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Về</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Năng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Lượng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130763" y="1228725"/>
            <a:ext cx="532718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49" y="1271587"/>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460036" y="1155690"/>
            <a:ext cx="4997915" cy="542456"/>
          </a:xfrm>
          <a:prstGeom prst="rect">
            <a:avLst/>
          </a:prstGeom>
          <a:noFill/>
        </p:spPr>
        <p:txBody>
          <a:bodyPr wrap="square" anchor="ctr" anchorCtr="0">
            <a:spAutoFit/>
          </a:bodyPr>
          <a:lstStyle/>
          <a:p>
            <a:pPr algn="ctr">
              <a:lnSpc>
                <a:spcPct val="150000"/>
              </a:lnSpc>
            </a:pPr>
            <a:r>
              <a:rPr lang="en-US" sz="2200" b="0" i="0" dirty="0" err="1">
                <a:solidFill>
                  <a:srgbClr val="333333"/>
                </a:solidFill>
                <a:effectLst/>
                <a:latin typeface="Roboto" panose="02000000000000000000" pitchFamily="2" charset="0"/>
              </a:rPr>
              <a:t>Năng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lượng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nhiệt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của</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một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vật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là</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gì</a:t>
            </a:r>
            <a:r>
              <a:rPr lang="en-US" sz="2200" b="0" i="0" dirty="0">
                <a:solidFill>
                  <a:srgbClr val="333333"/>
                </a:solidFill>
                <a:effectLst/>
                <a:latin typeface="Roboto" panose="02000000000000000000" pitchFamily="2" charset="0"/>
              </a:rPr>
              <a:t>?</a:t>
            </a:r>
            <a:endParaRPr lang="vi-VN" sz="2200" dirty="0">
              <a:hlinkClick r:id="rId4">
                <a:extLst>
                  <a:ext uri="{A12FA001-AC4F-418D-AE19-62706E023703}">
                    <ahyp:hlinkClr xmlns:ahyp="http://schemas.microsoft.com/office/drawing/2018/hyperlinkcolor" val="tx"/>
                  </a:ext>
                </a:extLst>
              </a:hlinkClick>
            </a:endParaRPr>
          </a:p>
        </p:txBody>
      </p:sp>
      <p:sp>
        <p:nvSpPr>
          <p:cNvPr id="4099" name="Oval 4098">
            <a:extLst>
              <a:ext uri="{FF2B5EF4-FFF2-40B4-BE49-F238E27FC236}">
                <a16:creationId xmlns:a16="http://schemas.microsoft.com/office/drawing/2014/main" id="{414B4C64-3379-A261-960D-6FD01BA1C2B0}"/>
              </a:ext>
            </a:extLst>
          </p:cNvPr>
          <p:cNvSpPr/>
          <p:nvPr/>
        </p:nvSpPr>
        <p:spPr>
          <a:xfrm>
            <a:off x="7470432" y="1993271"/>
            <a:ext cx="4300409" cy="4033631"/>
          </a:xfrm>
          <a:prstGeom prst="ellipse">
            <a:avLst/>
          </a:prstGeom>
          <a:gradFill flip="none" rotWithShape="1">
            <a:gsLst>
              <a:gs pos="0">
                <a:srgbClr val="4472C4">
                  <a:lumMod val="5000"/>
                  <a:lumOff val="95000"/>
                </a:srgbClr>
              </a:gs>
              <a:gs pos="89000">
                <a:srgbClr val="4472C4">
                  <a:lumMod val="45000"/>
                  <a:lumOff val="55000"/>
                </a:srgbClr>
              </a:gs>
              <a:gs pos="98000">
                <a:srgbClr val="4472C4">
                  <a:lumMod val="45000"/>
                  <a:lumOff val="55000"/>
                </a:srgbClr>
              </a:gs>
            </a:gsLst>
            <a:lin ang="54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8263815" y="36246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10077793" y="325968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9668311" y="394300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9021673" y="47942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8707579" y="336653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8440529" y="45745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8717668" y="395705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9974299" y="421805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9532822" y="442834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10353206" y="373143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9267074" y="354597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8254597" y="413077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9077878" y="294724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9452097" y="4913672"/>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10355174" y="321566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526392" y="2487287"/>
            <a:ext cx="2859472" cy="1446550"/>
          </a:xfrm>
          <a:prstGeom prst="rect">
            <a:avLst/>
          </a:prstGeom>
          <a:noFill/>
        </p:spPr>
        <p:txBody>
          <a:bodyPr wrap="square" anchor="ctr" anchorCtr="0">
            <a:spAutoFit/>
          </a:bodyPr>
          <a:lstStyle/>
          <a:p>
            <a:pPr algn="ctr"/>
            <a:r>
              <a:rPr lang="en-US" sz="2200" b="1" dirty="0" err="1">
                <a:solidFill>
                  <a:schemeClr val="tx1">
                    <a:lumMod val="95000"/>
                    <a:lumOff val="5000"/>
                  </a:schemeClr>
                </a:solidFill>
                <a:latin typeface="Roboto" panose="02000000000000000000" pitchFamily="2" charset="0"/>
              </a:rPr>
              <a:t>Nhiệt</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độ</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càng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cao</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chuyển</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động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hỗn</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loại</a:t>
            </a:r>
            <a:r>
              <a:rPr lang="en-US" sz="2200" b="1" dirty="0">
                <a:solidFill>
                  <a:schemeClr val="tx1">
                    <a:lumMod val="95000"/>
                    <a:lumOff val="5000"/>
                  </a:schemeClr>
                </a:solidFill>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của</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phân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tử</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tạo</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nên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càng</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nhanh</a:t>
            </a:r>
            <a:endParaRPr lang="vi-VN" sz="2200" b="1"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97977" y="2783461"/>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4397213" y="2753362"/>
            <a:ext cx="2250431" cy="914400"/>
            <a:chOff x="6850829" y="5216311"/>
            <a:chExt cx="2250431" cy="914400"/>
          </a:xfrm>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8807" y="5268076"/>
              <a:ext cx="2029508" cy="830997"/>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CHUYỂN ĐỘNG NHIỆT</a:t>
              </a:r>
            </a:p>
          </p:txBody>
        </p:sp>
      </p:grpSp>
      <p:pic>
        <p:nvPicPr>
          <p:cNvPr id="4124" name="Graphic 4123" descr="Arrow Slight curve">
            <a:extLst>
              <a:ext uri="{FF2B5EF4-FFF2-40B4-BE49-F238E27FC236}">
                <a16:creationId xmlns:a16="http://schemas.microsoft.com/office/drawing/2014/main" id="{5D1BC3D7-67AB-F446-D679-A466FE0D42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9846" y="4838967"/>
            <a:ext cx="914400" cy="914400"/>
          </a:xfrm>
          <a:prstGeom prst="rect">
            <a:avLst/>
          </a:prstGeom>
        </p:spPr>
      </p:pic>
      <p:grpSp>
        <p:nvGrpSpPr>
          <p:cNvPr id="4125" name="Group 4124">
            <a:extLst>
              <a:ext uri="{FF2B5EF4-FFF2-40B4-BE49-F238E27FC236}">
                <a16:creationId xmlns:a16="http://schemas.microsoft.com/office/drawing/2014/main" id="{ACEB67F9-2D2C-CF7F-C041-15E98E20E67C}"/>
              </a:ext>
            </a:extLst>
          </p:cNvPr>
          <p:cNvGrpSpPr/>
          <p:nvPr/>
        </p:nvGrpSpPr>
        <p:grpSpPr>
          <a:xfrm>
            <a:off x="4363692" y="4742263"/>
            <a:ext cx="2460971" cy="1322249"/>
            <a:chOff x="6850829" y="5097257"/>
            <a:chExt cx="2460971" cy="1322249"/>
          </a:xfrm>
        </p:grpSpPr>
        <p:sp>
          <p:nvSpPr>
            <p:cNvPr id="4126" name="Rectangle: Rounded Corners 4125">
              <a:extLst>
                <a:ext uri="{FF2B5EF4-FFF2-40B4-BE49-F238E27FC236}">
                  <a16:creationId xmlns:a16="http://schemas.microsoft.com/office/drawing/2014/main" id="{9B79CA1C-8129-9D66-295B-64578D8C5092}"/>
                </a:ext>
              </a:extLst>
            </p:cNvPr>
            <p:cNvSpPr/>
            <p:nvPr/>
          </p:nvSpPr>
          <p:spPr>
            <a:xfrm>
              <a:off x="6850829" y="5097257"/>
              <a:ext cx="2447655" cy="132224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7" name="TextBox 4126">
              <a:extLst>
                <a:ext uri="{FF2B5EF4-FFF2-40B4-BE49-F238E27FC236}">
                  <a16:creationId xmlns:a16="http://schemas.microsoft.com/office/drawing/2014/main" id="{5C765CA6-E386-DB40-14C5-1FD86FEBF00F}"/>
                </a:ext>
              </a:extLst>
            </p:cNvPr>
            <p:cNvSpPr txBox="1"/>
            <p:nvPr/>
          </p:nvSpPr>
          <p:spPr>
            <a:xfrm>
              <a:off x="6864146" y="5181567"/>
              <a:ext cx="2447654" cy="1200329"/>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NĂNG LƯỢNG NHIỆT </a:t>
              </a:r>
            </a:p>
            <a:p>
              <a:pPr algn="ctr"/>
              <a:r>
                <a:rPr lang="en-US" sz="2400" b="1" dirty="0">
                  <a:solidFill>
                    <a:schemeClr val="bg1"/>
                  </a:solidFill>
                  <a:latin typeface="Roboto" panose="02000000000000000000" pitchFamily="2" charset="0"/>
                  <a:ea typeface="Roboto" panose="02000000000000000000" pitchFamily="2" charset="0"/>
                </a:rPr>
                <a:t>(NHIỆT NĂNG)</a:t>
              </a:r>
            </a:p>
          </p:txBody>
        </p:sp>
      </p:grpSp>
      <p:sp>
        <p:nvSpPr>
          <p:cNvPr id="2" name="TextBox 1">
            <a:extLst>
              <a:ext uri="{FF2B5EF4-FFF2-40B4-BE49-F238E27FC236}">
                <a16:creationId xmlns:a16="http://schemas.microsoft.com/office/drawing/2014/main" id="{F6C35E28-D9DD-4D52-476D-8B9FC46AD820}"/>
              </a:ext>
            </a:extLst>
          </p:cNvPr>
          <p:cNvSpPr txBox="1"/>
          <p:nvPr/>
        </p:nvSpPr>
        <p:spPr>
          <a:xfrm>
            <a:off x="712262" y="4806889"/>
            <a:ext cx="2372957" cy="1107996"/>
          </a:xfrm>
          <a:prstGeom prst="rect">
            <a:avLst/>
          </a:prstGeom>
          <a:noFill/>
        </p:spPr>
        <p:txBody>
          <a:bodyPr wrap="square" anchor="ctr" anchorCtr="0">
            <a:spAutoFit/>
          </a:bodyPr>
          <a:lstStyle/>
          <a:p>
            <a:pPr algn="ctr"/>
            <a:r>
              <a:rPr lang="en-US" sz="2200" b="1" dirty="0" err="1">
                <a:solidFill>
                  <a:schemeClr val="tx1">
                    <a:lumMod val="95000"/>
                    <a:lumOff val="5000"/>
                  </a:schemeClr>
                </a:solidFill>
                <a:latin typeface="Roboto" panose="02000000000000000000" pitchFamily="2" charset="0"/>
              </a:rPr>
              <a:t>Năng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lượng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có</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được</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nhờ</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chuyển</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động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nhiệt</a:t>
            </a:r>
            <a:endParaRPr lang="vi-VN" sz="2200" b="1"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622415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1.66667E-6 7.40741E-7 L 0.04167 -0.00926 L 0.03034 -0.09398 L 0.11042 -0.18634 L 0.21302 -0.07176 L 0.16888 0.14884 " pathEditMode="relative" rAng="0" ptsTypes="AAAAAA">
                                      <p:cBhvr>
                                        <p:cTn id="71" dur="2000" fill="hold"/>
                                        <p:tgtEl>
                                          <p:spTgt spid="4106"/>
                                        </p:tgtEl>
                                        <p:attrNameLst>
                                          <p:attrName>ppt_x</p:attrName>
                                          <p:attrName>ppt_y</p:attrName>
                                        </p:attrNameLst>
                                      </p:cBhvr>
                                      <p:rCtr x="10651" y="-1875"/>
                                    </p:animMotion>
                                  </p:childTnLst>
                                </p:cTn>
                              </p:par>
                              <p:par>
                                <p:cTn id="72" presetID="0" presetClass="path" presetSubtype="0" repeatCount="indefinite" accel="50000" decel="50000" fill="remove" grpId="0" nodeType="withEffect">
                                  <p:stCondLst>
                                    <p:cond delay="0"/>
                                  </p:stCondLst>
                                  <p:childTnLst>
                                    <p:animMotion origin="layout" path="M -4.16667E-7 1.85185E-6 L -0.0543 -0.04977 L -0.0612 0.04653 L -0.04909 0.21666 L 0.05872 0.15764 " pathEditMode="relative" rAng="0" ptsTypes="AAAAA">
                                      <p:cBhvr>
                                        <p:cTn id="73" dur="2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5 L 0.10495 -0.0544 L 0.175 -0.00926 L 0.16927 0.10625 " pathEditMode="relative" rAng="0" ptsTypes="AAAAAA">
                                      <p:cBhvr>
                                        <p:cTn id="75" dur="2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1.04167E-6 -7.40741E-7 L 0.05208 0.01296 L 0.05469 -0.08241 L 0.125 -0.05833 L 0.15573 0.03426 L 0.10573 0.08982 L 0.08386 0.06667 " pathEditMode="relative" rAng="0" ptsTypes="AAAAAAA">
                                      <p:cBhvr>
                                        <p:cTn id="77" dur="2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1 0.04467 L 0.03724 0.00602 L 0.12904 0.03657 L 0.10586 0.15416 L -0.00052 0.09259 L -0.07136 0.06736 " pathEditMode="relative" rAng="0" ptsTypes="AAAAAA">
                                      <p:cBhvr>
                                        <p:cTn id="79" dur="2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0.0237 0.02453 L 0.11823 0.12986 L 0.17253 0.13541 L 0.12644 0.24305 L 0.00235 0.18703 L -0.02786 0.02013 " pathEditMode="relative" rAng="0" ptsTypes="AAAAAA">
                                      <p:cBhvr>
                                        <p:cTn id="81" dur="2000" fill="hold"/>
                                        <p:tgtEl>
                                          <p:spTgt spid="4110"/>
                                        </p:tgtEl>
                                        <p:attrNameLst>
                                          <p:attrName>ppt_x</p:attrName>
                                          <p:attrName>ppt_y</p:attrName>
                                        </p:attrNameLst>
                                      </p:cBhvr>
                                      <p:rCtr x="4857" y="10694"/>
                                    </p:animMotion>
                                  </p:childTnLst>
                                </p:cTn>
                              </p:par>
                              <p:par>
                                <p:cTn id="82" presetID="0" presetClass="path" presetSubtype="0" repeatCount="indefinite" accel="50000" decel="50000" fill="remove" grpId="0" nodeType="withEffect">
                                  <p:stCondLst>
                                    <p:cond delay="0"/>
                                  </p:stCondLst>
                                  <p:childTnLst>
                                    <p:animMotion origin="layout" path="M 4.58333E-6 4.44444E-6 L 0.06263 0.02569 L 0.15104 -0.05139 L 0.08307 -0.14213 L 0.15442 -0.25463 L 0.2095 -0.16528 " pathEditMode="relative" rAng="0" ptsTypes="AAAAAA">
                                      <p:cBhvr>
                                        <p:cTn id="83" dur="2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0313 0.10972 L -0.03138 -0.01319 L 0.01029 -0.17083 L -0.01914 -0.26991 L -0.07734 -0.26875 L -0.01849 -0.06829 " pathEditMode="relative" rAng="0" ptsTypes="AAAAAA">
                                      <p:cBhvr>
                                        <p:cTn id="85" dur="2000" fill="hold"/>
                                        <p:tgtEl>
                                          <p:spTgt spid="4103"/>
                                        </p:tgtEl>
                                        <p:attrNameLst>
                                          <p:attrName>ppt_x</p:attrName>
                                          <p:attrName>ppt_y</p:attrName>
                                        </p:attrNameLst>
                                      </p:cBhvr>
                                      <p:rCtr x="-3672" y="-18981"/>
                                    </p:animMotion>
                                  </p:childTnLst>
                                </p:cTn>
                              </p:par>
                              <p:par>
                                <p:cTn id="86" presetID="0" presetClass="path" presetSubtype="0" repeatCount="indefinite" accel="50000" decel="50000" fill="remove" grpId="0" nodeType="withEffect">
                                  <p:stCondLst>
                                    <p:cond delay="0"/>
                                  </p:stCondLst>
                                  <p:childTnLst>
                                    <p:animMotion origin="layout" path="M -0.02096 0.02315 L 0.08581 0.07083 L 0.09154 -0.0875 L 0.02213 -0.06111 L -0.00925 -0.17963 " pathEditMode="relative" rAng="0" ptsTypes="AAAAA">
                                      <p:cBhvr>
                                        <p:cTn id="87" dur="2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2 L 0.00091 0.10625 L 0.06067 0.06527 L -0.00391 -0.06459 L -0.05612 0.00277 L -0.0918 -0.04908 " pathEditMode="relative" rAng="0" ptsTypes="AAAAAA">
                                      <p:cBhvr>
                                        <p:cTn id="89" dur="2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9 0.03357 L -0.20157 -0.09629 L -0.07852 -0.27708 L -0.06875 -0.1419 L 0.00221 -0.02407 " pathEditMode="relative" rAng="0" ptsTypes="AAAAA">
                                      <p:cBhvr>
                                        <p:cTn id="91" dur="2000" fill="hold"/>
                                        <p:tgtEl>
                                          <p:spTgt spid="4107"/>
                                        </p:tgtEl>
                                        <p:attrNameLst>
                                          <p:attrName>ppt_x</p:attrName>
                                          <p:attrName>ppt_y</p:attrName>
                                        </p:attrNameLst>
                                      </p:cBhvr>
                                      <p:rCtr x="-5456" y="-15532"/>
                                    </p:animMotion>
                                  </p:childTnLst>
                                </p:cTn>
                              </p:par>
                              <p:par>
                                <p:cTn id="92" presetID="0" presetClass="path" presetSubtype="0" repeatCount="indefinite" accel="50000" decel="50000" fill="remove" grpId="0" nodeType="withEffect">
                                  <p:stCondLst>
                                    <p:cond delay="0"/>
                                  </p:stCondLst>
                                  <p:childTnLst>
                                    <p:animMotion origin="layout" path="M 3.33333E-6 0.01157 L -0.02526 -0.03889 L -0.06042 0.0081 L -0.21302 -0.01343 L -0.21446 0.05694 L -0.15664 0.26736 " pathEditMode="relative" rAng="0" ptsTypes="AAAAAA">
                                      <p:cBhvr>
                                        <p:cTn id="93" dur="2000" fill="hold"/>
                                        <p:tgtEl>
                                          <p:spTgt spid="4114"/>
                                        </p:tgtEl>
                                        <p:attrNameLst>
                                          <p:attrName>ppt_x</p:attrName>
                                          <p:attrName>ppt_y</p:attrName>
                                        </p:attrNameLst>
                                      </p:cBhvr>
                                      <p:rCtr x="-10729" y="10255"/>
                                    </p:animMotion>
                                  </p:childTnLst>
                                </p:cTn>
                              </p:par>
                              <p:par>
                                <p:cTn id="94" presetID="0" presetClass="path" presetSubtype="0" repeatCount="indefinite" accel="50000" decel="50000" fill="remove" grpId="0" nodeType="withEffect">
                                  <p:stCondLst>
                                    <p:cond delay="0"/>
                                  </p:stCondLst>
                                  <p:childTnLst>
                                    <p:animMotion origin="layout" path="M -0.00716 0.0419 L -0.04063 0.14398 L -0.10157 0.04907 L -0.1293 -0.07894 L -0.06537 -0.00255 " pathEditMode="relative" rAng="0" ptsTypes="AAAAA">
                                      <p:cBhvr>
                                        <p:cTn id="95" dur="2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6784 -0.00672 L 0.02135 -0.11389 L -0.11641 -0.07616 L -0.08021 0.05509 L -0.08841 0.24953 " pathEditMode="relative" rAng="0" ptsTypes="AAAAA">
                                      <p:cBhvr>
                                        <p:cTn id="97" dur="2000" fill="hold"/>
                                        <p:tgtEl>
                                          <p:spTgt spid="4101"/>
                                        </p:tgtEl>
                                        <p:attrNameLst>
                                          <p:attrName>ppt_x</p:attrName>
                                          <p:attrName>ppt_y</p:attrName>
                                        </p:attrNameLst>
                                      </p:cBhvr>
                                      <p:rCtr x="-9219" y="7454"/>
                                    </p:animMotion>
                                  </p:childTnLst>
                                </p:cTn>
                              </p:par>
                              <p:par>
                                <p:cTn id="98" presetID="0" presetClass="path" presetSubtype="0" repeatCount="indefinite" accel="50000" decel="50000" fill="remove" grpId="0" nodeType="withEffect">
                                  <p:stCondLst>
                                    <p:cond delay="0"/>
                                  </p:stCondLst>
                                  <p:childTnLst>
                                    <p:animMotion origin="layout" path="M 0.05338 0.06227 L 0.0095 0.07847 L -0.02878 -0.01481 L 0.02331 -0.10417 L -0.0405 -0.21875 L 0.07122 -0.22222 L 0.11914 -0.24768 " pathEditMode="relative" rAng="0" ptsTypes="AAAAAAA">
                                      <p:cBhvr>
                                        <p:cTn id="99" dur="2000" fill="hold"/>
                                        <p:tgtEl>
                                          <p:spTgt spid="4113"/>
                                        </p:tgtEl>
                                        <p:attrNameLst>
                                          <p:attrName>ppt_x</p:attrName>
                                          <p:attrName>ppt_y</p:attrName>
                                        </p:attrNameLst>
                                      </p:cBhvr>
                                      <p:rCtr x="-1406" y="-14699"/>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117"/>
                                        </p:tgtEl>
                                        <p:attrNameLst>
                                          <p:attrName>style.visibility</p:attrName>
                                        </p:attrNameLst>
                                      </p:cBhvr>
                                      <p:to>
                                        <p:strVal val="visible"/>
                                      </p:to>
                                    </p:set>
                                    <p:animEffect transition="in" filter="wipe(left)">
                                      <p:cBhvr>
                                        <p:cTn id="104" dur="500"/>
                                        <p:tgtEl>
                                          <p:spTgt spid="4117"/>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4122"/>
                                        </p:tgtEl>
                                        <p:attrNameLst>
                                          <p:attrName>style.visibility</p:attrName>
                                        </p:attrNameLst>
                                      </p:cBhvr>
                                      <p:to>
                                        <p:strVal val="visible"/>
                                      </p:to>
                                    </p:set>
                                    <p:animEffect transition="in" filter="randombar(horizontal)">
                                      <p:cBhvr>
                                        <p:cTn id="108" dur="500"/>
                                        <p:tgtEl>
                                          <p:spTgt spid="4122"/>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grpId="0" nodeType="clickEffect">
                                  <p:stCondLst>
                                    <p:cond delay="0"/>
                                  </p:stCondLst>
                                  <p:childTnLst>
                                    <p:set>
                                      <p:cBhvr>
                                        <p:cTn id="112" dur="1" fill="hold">
                                          <p:stCondLst>
                                            <p:cond delay="0"/>
                                          </p:stCondLst>
                                        </p:cTn>
                                        <p:tgtEl>
                                          <p:spTgt spid="2"/>
                                        </p:tgtEl>
                                        <p:attrNameLst>
                                          <p:attrName>style.visibility</p:attrName>
                                        </p:attrNameLst>
                                      </p:cBhvr>
                                      <p:to>
                                        <p:strVal val="visible"/>
                                      </p:to>
                                    </p:set>
                                    <p:animEffect transition="in" filter="randombar(horizontal)">
                                      <p:cBhvr>
                                        <p:cTn id="113" dur="500"/>
                                        <p:tgtEl>
                                          <p:spTgt spid="2"/>
                                        </p:tgtEl>
                                      </p:cBhvr>
                                    </p:animEffect>
                                  </p:childTnLst>
                                </p:cTn>
                              </p:par>
                            </p:childTnLst>
                          </p:cTn>
                        </p:par>
                        <p:par>
                          <p:cTn id="114" fill="hold">
                            <p:stCondLst>
                              <p:cond delay="500"/>
                            </p:stCondLst>
                            <p:childTnLst>
                              <p:par>
                                <p:cTn id="115" presetID="22" presetClass="entr" presetSubtype="8" fill="hold" nodeType="afterEffect">
                                  <p:stCondLst>
                                    <p:cond delay="0"/>
                                  </p:stCondLst>
                                  <p:childTnLst>
                                    <p:set>
                                      <p:cBhvr>
                                        <p:cTn id="116" dur="1" fill="hold">
                                          <p:stCondLst>
                                            <p:cond delay="0"/>
                                          </p:stCondLst>
                                        </p:cTn>
                                        <p:tgtEl>
                                          <p:spTgt spid="4124"/>
                                        </p:tgtEl>
                                        <p:attrNameLst>
                                          <p:attrName>style.visibility</p:attrName>
                                        </p:attrNameLst>
                                      </p:cBhvr>
                                      <p:to>
                                        <p:strVal val="visible"/>
                                      </p:to>
                                    </p:set>
                                    <p:animEffect transition="in" filter="wipe(left)">
                                      <p:cBhvr>
                                        <p:cTn id="117" dur="500"/>
                                        <p:tgtEl>
                                          <p:spTgt spid="4124"/>
                                        </p:tgtEl>
                                      </p:cBhvr>
                                    </p:animEffect>
                                  </p:childTnLst>
                                </p:cTn>
                              </p:par>
                            </p:childTnLst>
                          </p:cTn>
                        </p:par>
                        <p:par>
                          <p:cTn id="118" fill="hold">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4125"/>
                                        </p:tgtEl>
                                        <p:attrNameLst>
                                          <p:attrName>style.visibility</p:attrName>
                                        </p:attrNameLst>
                                      </p:cBhvr>
                                      <p:to>
                                        <p:strVal val="visible"/>
                                      </p:to>
                                    </p:set>
                                    <p:animEffect transition="in" filter="randombar(horizontal)">
                                      <p:cBhvr>
                                        <p:cTn id="121" dur="500"/>
                                        <p:tgtEl>
                                          <p:spTgt spid="4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34366" y="403020"/>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92312" y="515502"/>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Niệm</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Về</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Năng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Lượng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066325" y="1484293"/>
            <a:ext cx="8274251"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812" y="1527155"/>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407174" y="1419600"/>
            <a:ext cx="7991630" cy="542456"/>
          </a:xfrm>
          <a:prstGeom prst="rect">
            <a:avLst/>
          </a:prstGeom>
          <a:noFill/>
        </p:spPr>
        <p:txBody>
          <a:bodyPr wrap="square" anchor="ctr" anchorCtr="0">
            <a:spAutoFit/>
          </a:bodyPr>
          <a:lstStyle/>
          <a:p>
            <a:pPr algn="ctr">
              <a:lnSpc>
                <a:spcPct val="150000"/>
              </a:lnSpc>
            </a:pPr>
            <a:r>
              <a:rPr lang="en-US" sz="2200" b="0" i="0" dirty="0" err="1">
                <a:solidFill>
                  <a:srgbClr val="333333"/>
                </a:solidFill>
                <a:effectLst/>
                <a:latin typeface="Roboto" panose="02000000000000000000" pitchFamily="2" charset="0"/>
              </a:rPr>
              <a:t>Năng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lượng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nhiệt</a:t>
            </a:r>
            <a:r>
              <a:rPr lang="en-US" sz="2200" b="0" i="0" dirty="0">
                <a:solidFill>
                  <a:srgbClr val="333333"/>
                </a:solidFill>
                <a:effectLst/>
                <a:latin typeface="Roboto" panose="02000000000000000000" pitchFamily="2" charset="0"/>
              </a:rPr>
              <a:t> </a:t>
            </a:r>
            <a:r>
              <a:rPr lang="en-US" sz="2200" dirty="0" err="1">
                <a:solidFill>
                  <a:srgbClr val="333333"/>
                </a:solidFill>
                <a:latin typeface="Roboto" panose="02000000000000000000" pitchFamily="2" charset="0"/>
              </a:rPr>
              <a:t>thay</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đổi</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như</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thế</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nào</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khi</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thay</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đổi</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nhiệt</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độ</a:t>
            </a:r>
            <a:r>
              <a:rPr lang="en-US" sz="2200" dirty="0">
                <a:solidFill>
                  <a:srgbClr val="333333"/>
                </a:solidFill>
                <a:latin typeface="Roboto" panose="02000000000000000000" pitchFamily="2" charset="0"/>
              </a:rPr>
              <a:t>?</a:t>
            </a:r>
            <a:endParaRPr lang="vi-VN" sz="2200" dirty="0">
              <a:hlinkClick r:id="rId4">
                <a:extLst>
                  <a:ext uri="{A12FA001-AC4F-418D-AE19-62706E023703}">
                    <ahyp:hlinkClr xmlns:ahyp="http://schemas.microsoft.com/office/drawing/2018/hyperlinkcolor" val="tx"/>
                  </a:ext>
                </a:extLst>
              </a:hlinkClick>
            </a:endParaRPr>
          </a:p>
        </p:txBody>
      </p:sp>
      <p:pic>
        <p:nvPicPr>
          <p:cNvPr id="2" name="Picture 12">
            <a:extLst>
              <a:ext uri="{FF2B5EF4-FFF2-40B4-BE49-F238E27FC236}">
                <a16:creationId xmlns:a16="http://schemas.microsoft.com/office/drawing/2014/main" id="{BA0F665E-AD31-3D3B-6653-ACCA66970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374" y="2915149"/>
            <a:ext cx="1617818" cy="16178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19CF1D36-8D1A-0C80-C508-2E09A0407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759" y="2915150"/>
            <a:ext cx="1617817" cy="1617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1C2FE2-B2CE-6192-509F-3AF024603070}"/>
              </a:ext>
            </a:extLst>
          </p:cNvPr>
          <p:cNvSpPr txBox="1"/>
          <p:nvPr/>
        </p:nvSpPr>
        <p:spPr>
          <a:xfrm>
            <a:off x="2327598" y="4622687"/>
            <a:ext cx="2672722" cy="1137363"/>
          </a:xfrm>
          <a:prstGeom prst="rect">
            <a:avLst/>
          </a:prstGeom>
          <a:noFill/>
        </p:spPr>
        <p:txBody>
          <a:bodyPr wrap="square" anchor="ctr" anchorCtr="0">
            <a:spAutoFit/>
          </a:bodyPr>
          <a:lstStyle/>
          <a:p>
            <a:pPr algn="ctr">
              <a:lnSpc>
                <a:spcPct val="150000"/>
              </a:lnSpc>
            </a:pPr>
            <a:r>
              <a:rPr lang="en-US" sz="2400" b="0" i="0" dirty="0" err="1">
                <a:solidFill>
                  <a:schemeClr val="tx1">
                    <a:lumMod val="95000"/>
                    <a:lumOff val="5000"/>
                  </a:schemeClr>
                </a:solidFill>
                <a:effectLst/>
                <a:latin typeface="Roboto" panose="02000000000000000000" pitchFamily="2" charset="0"/>
              </a:rPr>
              <a:t>Nhiệt</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độ</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tăng</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nhiệt</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năng</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tăng</a:t>
            </a:r>
            <a:endParaRPr lang="vi-VN" sz="2400"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sp>
        <p:nvSpPr>
          <p:cNvPr id="25" name="TextBox 24">
            <a:extLst>
              <a:ext uri="{FF2B5EF4-FFF2-40B4-BE49-F238E27FC236}">
                <a16:creationId xmlns:a16="http://schemas.microsoft.com/office/drawing/2014/main" id="{5D332763-B4CF-4145-7F5F-134ABBC71360}"/>
              </a:ext>
            </a:extLst>
          </p:cNvPr>
          <p:cNvSpPr txBox="1"/>
          <p:nvPr/>
        </p:nvSpPr>
        <p:spPr>
          <a:xfrm>
            <a:off x="7377873" y="4622686"/>
            <a:ext cx="2592581" cy="1137363"/>
          </a:xfrm>
          <a:prstGeom prst="rect">
            <a:avLst/>
          </a:prstGeom>
          <a:noFill/>
        </p:spPr>
        <p:txBody>
          <a:bodyPr wrap="square" anchor="ctr" anchorCtr="0">
            <a:spAutoFit/>
          </a:bodyPr>
          <a:lstStyle/>
          <a:p>
            <a:pPr algn="ctr">
              <a:lnSpc>
                <a:spcPct val="150000"/>
              </a:lnSpc>
            </a:pPr>
            <a:r>
              <a:rPr lang="en-US" sz="2400" dirty="0" err="1">
                <a:solidFill>
                  <a:schemeClr val="tx1">
                    <a:lumMod val="95000"/>
                    <a:lumOff val="5000"/>
                  </a:schemeClr>
                </a:solidFill>
                <a:latin typeface="Roboto" panose="02000000000000000000" pitchFamily="2" charset="0"/>
              </a:rPr>
              <a:t>Nhiệt</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độ</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giảm</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nhiệt</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năng</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giảm</a:t>
            </a:r>
            <a:endParaRPr lang="vi-VN" sz="2400"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66627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06374" y="772510"/>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64320" y="884992"/>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Niệm</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Về</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Năng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Lượng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8" name="Rectangle: Rounded Corners 7">
            <a:extLst>
              <a:ext uri="{FF2B5EF4-FFF2-40B4-BE49-F238E27FC236}">
                <a16:creationId xmlns:a16="http://schemas.microsoft.com/office/drawing/2014/main" id="{46947E6E-63D1-A9DC-30F6-D9B806F1EE77}"/>
              </a:ext>
            </a:extLst>
          </p:cNvPr>
          <p:cNvSpPr/>
          <p:nvPr/>
        </p:nvSpPr>
        <p:spPr>
          <a:xfrm>
            <a:off x="798652" y="1674756"/>
            <a:ext cx="10594695" cy="4221085"/>
          </a:xfrm>
          <a:prstGeom prst="roundRect">
            <a:avLst>
              <a:gd name="adj" fmla="val 11686"/>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nvGrpSpPr>
          <p:cNvPr id="31" name="Group 30">
            <a:extLst>
              <a:ext uri="{FF2B5EF4-FFF2-40B4-BE49-F238E27FC236}">
                <a16:creationId xmlns:a16="http://schemas.microsoft.com/office/drawing/2014/main" id="{9BE68EEC-2FC0-EF92-0B98-3B1A6B96CC02}"/>
              </a:ext>
            </a:extLst>
          </p:cNvPr>
          <p:cNvGrpSpPr/>
          <p:nvPr/>
        </p:nvGrpSpPr>
        <p:grpSpPr>
          <a:xfrm>
            <a:off x="1211100" y="2062307"/>
            <a:ext cx="459081" cy="459081"/>
            <a:chOff x="3879653" y="3053859"/>
            <a:chExt cx="719700" cy="719700"/>
          </a:xfrm>
        </p:grpSpPr>
        <p:sp>
          <p:nvSpPr>
            <p:cNvPr id="11" name="Google Shape;7084;p53">
              <a:extLst>
                <a:ext uri="{FF2B5EF4-FFF2-40B4-BE49-F238E27FC236}">
                  <a16:creationId xmlns:a16="http://schemas.microsoft.com/office/drawing/2014/main" id="{782ACEA1-0064-869E-9DCF-49DD259484AE}"/>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7094;p53">
              <a:extLst>
                <a:ext uri="{FF2B5EF4-FFF2-40B4-BE49-F238E27FC236}">
                  <a16:creationId xmlns:a16="http://schemas.microsoft.com/office/drawing/2014/main" id="{3BA05EB8-3386-D906-1090-E172CCB73B0A}"/>
                </a:ext>
              </a:extLst>
            </p:cNvPr>
            <p:cNvGrpSpPr/>
            <p:nvPr/>
          </p:nvGrpSpPr>
          <p:grpSpPr>
            <a:xfrm>
              <a:off x="4025915" y="3339171"/>
              <a:ext cx="427175" cy="149075"/>
              <a:chOff x="4952850" y="2127900"/>
              <a:chExt cx="427175" cy="149075"/>
            </a:xfrm>
          </p:grpSpPr>
          <p:sp>
            <p:nvSpPr>
              <p:cNvPr id="14" name="Google Shape;7095;p53">
                <a:extLst>
                  <a:ext uri="{FF2B5EF4-FFF2-40B4-BE49-F238E27FC236}">
                    <a16:creationId xmlns:a16="http://schemas.microsoft.com/office/drawing/2014/main" id="{04EAB643-BDBB-961B-56C1-3A9D453002F1}"/>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7096;p53">
                <a:extLst>
                  <a:ext uri="{FF2B5EF4-FFF2-40B4-BE49-F238E27FC236}">
                    <a16:creationId xmlns:a16="http://schemas.microsoft.com/office/drawing/2014/main" id="{2472DA12-FA9E-BB00-50E9-9DA36FE31D36}"/>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7097;p53">
                <a:extLst>
                  <a:ext uri="{FF2B5EF4-FFF2-40B4-BE49-F238E27FC236}">
                    <a16:creationId xmlns:a16="http://schemas.microsoft.com/office/drawing/2014/main" id="{56406B71-CF8D-5C90-EED5-962C9515FAD6}"/>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7" name="Google Shape;7098;p53">
                <a:extLst>
                  <a:ext uri="{FF2B5EF4-FFF2-40B4-BE49-F238E27FC236}">
                    <a16:creationId xmlns:a16="http://schemas.microsoft.com/office/drawing/2014/main" id="{FFA3D594-6CE9-C39B-963A-8BB3934EFD68}"/>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 name="Google Shape;7099;p53">
                <a:extLst>
                  <a:ext uri="{FF2B5EF4-FFF2-40B4-BE49-F238E27FC236}">
                    <a16:creationId xmlns:a16="http://schemas.microsoft.com/office/drawing/2014/main" id="{7EDA81E5-FDD1-F638-CAB8-8FE9AD8EA2C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 name="Google Shape;7100;p53">
                <a:extLst>
                  <a:ext uri="{FF2B5EF4-FFF2-40B4-BE49-F238E27FC236}">
                    <a16:creationId xmlns:a16="http://schemas.microsoft.com/office/drawing/2014/main" id="{DB9BE55A-D404-76E5-B2D3-5BCAC6F030E5}"/>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 name="Google Shape;7101;p53">
                <a:extLst>
                  <a:ext uri="{FF2B5EF4-FFF2-40B4-BE49-F238E27FC236}">
                    <a16:creationId xmlns:a16="http://schemas.microsoft.com/office/drawing/2014/main" id="{9781801D-323C-1BE2-91D2-D5FF39CE53F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4096" name="TextBox 4095">
            <a:extLst>
              <a:ext uri="{FF2B5EF4-FFF2-40B4-BE49-F238E27FC236}">
                <a16:creationId xmlns:a16="http://schemas.microsoft.com/office/drawing/2014/main" id="{C90D9D86-DB5C-87D7-0242-9FEF40A65F2C}"/>
              </a:ext>
            </a:extLst>
          </p:cNvPr>
          <p:cNvSpPr txBox="1"/>
          <p:nvPr/>
        </p:nvSpPr>
        <p:spPr>
          <a:xfrm>
            <a:off x="1848761" y="2011160"/>
            <a:ext cx="8780653" cy="466281"/>
          </a:xfrm>
          <a:prstGeom prst="rect">
            <a:avLst/>
          </a:prstGeom>
          <a:noFill/>
        </p:spPr>
        <p:txBody>
          <a:bodyPr wrap="square" anchor="ctr" anchorCtr="0">
            <a:spAutoFit/>
          </a:bodyPr>
          <a:lstStyle/>
          <a:p>
            <a:pPr>
              <a:lnSpc>
                <a:spcPct val="120000"/>
              </a:lnSpc>
            </a:pPr>
            <a:r>
              <a:rPr lang="en-US" sz="2200" b="0" i="0" dirty="0" err="1">
                <a:solidFill>
                  <a:schemeClr val="tx1">
                    <a:lumMod val="95000"/>
                    <a:lumOff val="5000"/>
                  </a:schemeClr>
                </a:solidFill>
                <a:effectLst/>
                <a:latin typeface="Roboto" panose="02000000000000000000" pitchFamily="2" charset="0"/>
              </a:rPr>
              <a:t>Năng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lượng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là</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lượng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vật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có</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được</a:t>
            </a:r>
            <a:r>
              <a:rPr lang="en-US" sz="2200" b="0" i="0" dirty="0">
                <a:solidFill>
                  <a:schemeClr val="tx1">
                    <a:lumMod val="95000"/>
                    <a:lumOff val="5000"/>
                  </a:schemeClr>
                </a:solidFill>
                <a:effectLst/>
                <a:latin typeface="Roboto" panose="02000000000000000000" pitchFamily="2" charset="0"/>
              </a:rPr>
              <a:t> do </a:t>
            </a:r>
            <a:r>
              <a:rPr lang="en-US" sz="2200" b="0" i="0" dirty="0" err="1">
                <a:solidFill>
                  <a:schemeClr val="tx1">
                    <a:lumMod val="95000"/>
                    <a:lumOff val="5000"/>
                  </a:schemeClr>
                </a:solidFill>
                <a:effectLst/>
                <a:latin typeface="Roboto" panose="02000000000000000000" pitchFamily="2" charset="0"/>
              </a:rPr>
              <a:t>chuyển</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động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endParaRPr lang="vi-VN" sz="2200" dirty="0">
              <a:solidFill>
                <a:schemeClr val="tx1">
                  <a:lumMod val="95000"/>
                  <a:lumOff val="5000"/>
                </a:schemeClr>
              </a:solidFill>
              <a:hlinkClick r:id="rId3">
                <a:extLst>
                  <a:ext uri="{A12FA001-AC4F-418D-AE19-62706E023703}">
                    <ahyp:hlinkClr xmlns:ahyp="http://schemas.microsoft.com/office/drawing/2018/hyperlinkcolor" val="tx"/>
                  </a:ext>
                </a:extLst>
              </a:hlinkClick>
            </a:endParaRPr>
          </a:p>
        </p:txBody>
      </p:sp>
      <p:grpSp>
        <p:nvGrpSpPr>
          <p:cNvPr id="4097" name="Group 4096">
            <a:extLst>
              <a:ext uri="{FF2B5EF4-FFF2-40B4-BE49-F238E27FC236}">
                <a16:creationId xmlns:a16="http://schemas.microsoft.com/office/drawing/2014/main" id="{CB622C51-CB13-E8AB-1C06-62916BD49860}"/>
              </a:ext>
            </a:extLst>
          </p:cNvPr>
          <p:cNvGrpSpPr/>
          <p:nvPr/>
        </p:nvGrpSpPr>
        <p:grpSpPr>
          <a:xfrm>
            <a:off x="1211100" y="3828472"/>
            <a:ext cx="459081" cy="459081"/>
            <a:chOff x="3879653" y="3053859"/>
            <a:chExt cx="719700" cy="719700"/>
          </a:xfrm>
        </p:grpSpPr>
        <p:sp>
          <p:nvSpPr>
            <p:cNvPr id="4099" name="Google Shape;7084;p53">
              <a:extLst>
                <a:ext uri="{FF2B5EF4-FFF2-40B4-BE49-F238E27FC236}">
                  <a16:creationId xmlns:a16="http://schemas.microsoft.com/office/drawing/2014/main" id="{6132E084-C553-B5B2-510F-1AE2C1E740C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100" name="Google Shape;7094;p53">
              <a:extLst>
                <a:ext uri="{FF2B5EF4-FFF2-40B4-BE49-F238E27FC236}">
                  <a16:creationId xmlns:a16="http://schemas.microsoft.com/office/drawing/2014/main" id="{61291A98-8615-A27D-DF4C-8B20DF3E347C}"/>
                </a:ext>
              </a:extLst>
            </p:cNvPr>
            <p:cNvGrpSpPr/>
            <p:nvPr/>
          </p:nvGrpSpPr>
          <p:grpSpPr>
            <a:xfrm>
              <a:off x="4025915" y="3339171"/>
              <a:ext cx="427175" cy="149075"/>
              <a:chOff x="4952850" y="2127900"/>
              <a:chExt cx="427175" cy="149075"/>
            </a:xfrm>
          </p:grpSpPr>
          <p:sp>
            <p:nvSpPr>
              <p:cNvPr id="4101" name="Google Shape;7095;p53">
                <a:extLst>
                  <a:ext uri="{FF2B5EF4-FFF2-40B4-BE49-F238E27FC236}">
                    <a16:creationId xmlns:a16="http://schemas.microsoft.com/office/drawing/2014/main" id="{86344251-C2D3-C693-3463-CF8D610E855B}"/>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2" name="Google Shape;7096;p53">
                <a:extLst>
                  <a:ext uri="{FF2B5EF4-FFF2-40B4-BE49-F238E27FC236}">
                    <a16:creationId xmlns:a16="http://schemas.microsoft.com/office/drawing/2014/main" id="{08F731B9-9F9E-155C-6A59-D24459E12743}"/>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3" name="Google Shape;7097;p53">
                <a:extLst>
                  <a:ext uri="{FF2B5EF4-FFF2-40B4-BE49-F238E27FC236}">
                    <a16:creationId xmlns:a16="http://schemas.microsoft.com/office/drawing/2014/main" id="{DB24C413-7D38-8138-8797-FC159152929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4" name="Google Shape;7098;p53">
                <a:extLst>
                  <a:ext uri="{FF2B5EF4-FFF2-40B4-BE49-F238E27FC236}">
                    <a16:creationId xmlns:a16="http://schemas.microsoft.com/office/drawing/2014/main" id="{4269D79C-9B45-36BF-EAC9-1C30C856AE16}"/>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5" name="Google Shape;7099;p53">
                <a:extLst>
                  <a:ext uri="{FF2B5EF4-FFF2-40B4-BE49-F238E27FC236}">
                    <a16:creationId xmlns:a16="http://schemas.microsoft.com/office/drawing/2014/main" id="{270BCA11-B22C-29AE-CCC3-FF26A6FAB86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6" name="Google Shape;7100;p53">
                <a:extLst>
                  <a:ext uri="{FF2B5EF4-FFF2-40B4-BE49-F238E27FC236}">
                    <a16:creationId xmlns:a16="http://schemas.microsoft.com/office/drawing/2014/main" id="{CC0F0D5C-7D15-D46C-61CE-EB3FA30B915C}"/>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7" name="Google Shape;7101;p53">
                <a:extLst>
                  <a:ext uri="{FF2B5EF4-FFF2-40B4-BE49-F238E27FC236}">
                    <a16:creationId xmlns:a16="http://schemas.microsoft.com/office/drawing/2014/main" id="{750F50BB-7FB3-E462-707F-7D59B83D23FB}"/>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4108" name="TextBox 4107">
            <a:extLst>
              <a:ext uri="{FF2B5EF4-FFF2-40B4-BE49-F238E27FC236}">
                <a16:creationId xmlns:a16="http://schemas.microsoft.com/office/drawing/2014/main" id="{ABD3FAEA-1D1C-1F67-A0CB-CEBF976E5363}"/>
              </a:ext>
            </a:extLst>
          </p:cNvPr>
          <p:cNvSpPr txBox="1"/>
          <p:nvPr/>
        </p:nvSpPr>
        <p:spPr>
          <a:xfrm>
            <a:off x="1848762" y="3770136"/>
            <a:ext cx="6698080" cy="872547"/>
          </a:xfrm>
          <a:prstGeom prst="rect">
            <a:avLst/>
          </a:prstGeom>
          <a:noFill/>
        </p:spPr>
        <p:txBody>
          <a:bodyPr wrap="square" anchor="ctr" anchorCtr="0">
            <a:spAutoFit/>
          </a:bodyPr>
          <a:lstStyle/>
          <a:p>
            <a:pPr>
              <a:lnSpc>
                <a:spcPct val="120000"/>
              </a:lnSpc>
            </a:pPr>
            <a:r>
              <a:rPr lang="en-US" sz="2200" b="0" i="0" dirty="0">
                <a:solidFill>
                  <a:schemeClr val="tx1">
                    <a:lumMod val="95000"/>
                    <a:lumOff val="5000"/>
                  </a:schemeClr>
                </a:solidFill>
                <a:effectLst/>
                <a:latin typeface="Roboto" panose="02000000000000000000" pitchFamily="2" charset="0"/>
              </a:rPr>
              <a:t>Khi </a:t>
            </a:r>
            <a:r>
              <a:rPr lang="en-US" sz="2200" b="0" i="0" dirty="0" err="1">
                <a:solidFill>
                  <a:schemeClr val="tx1">
                    <a:lumMod val="95000"/>
                    <a:lumOff val="5000"/>
                  </a:schemeClr>
                </a:solidFill>
                <a:effectLst/>
                <a:latin typeface="Roboto" panose="02000000000000000000" pitchFamily="2" charset="0"/>
              </a:rPr>
              <a:t>làm</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độ</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của</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vật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thì</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của</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vật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và</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ngược</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lại</a:t>
            </a:r>
            <a:endParaRPr lang="vi-VN" sz="2200" dirty="0">
              <a:solidFill>
                <a:schemeClr val="tx1">
                  <a:lumMod val="95000"/>
                  <a:lumOff val="5000"/>
                </a:schemeClr>
              </a:solidFill>
              <a:hlinkClick r:id="rId3">
                <a:extLst>
                  <a:ext uri="{A12FA001-AC4F-418D-AE19-62706E023703}">
                    <ahyp:hlinkClr xmlns:ahyp="http://schemas.microsoft.com/office/drawing/2018/hyperlinkcolor" val="tx"/>
                  </a:ext>
                </a:extLst>
              </a:hlinkClick>
            </a:endParaRPr>
          </a:p>
        </p:txBody>
      </p:sp>
      <p:pic>
        <p:nvPicPr>
          <p:cNvPr id="4109" name="Picture 12">
            <a:extLst>
              <a:ext uri="{FF2B5EF4-FFF2-40B4-BE49-F238E27FC236}">
                <a16:creationId xmlns:a16="http://schemas.microsoft.com/office/drawing/2014/main" id="{BBD44882-B63A-FC70-7039-B1D56AEF1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1004" y="3514193"/>
            <a:ext cx="1097014" cy="109701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D8A890E2-0573-638E-CC1C-8C9159439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258" y="3487141"/>
            <a:ext cx="1097013" cy="1097013"/>
          </a:xfrm>
          <a:prstGeom prst="rect">
            <a:avLst/>
          </a:prstGeom>
          <a:noFill/>
          <a:extLst>
            <a:ext uri="{909E8E84-426E-40DD-AFC4-6F175D3DCCD1}">
              <a14:hiddenFill xmlns:a14="http://schemas.microsoft.com/office/drawing/2010/main">
                <a:solidFill>
                  <a:srgbClr val="FFFFFF"/>
                </a:solidFill>
              </a14:hiddenFill>
            </a:ext>
          </a:extLst>
        </p:spPr>
      </p:pic>
      <p:grpSp>
        <p:nvGrpSpPr>
          <p:cNvPr id="4119" name="Group 4118">
            <a:extLst>
              <a:ext uri="{FF2B5EF4-FFF2-40B4-BE49-F238E27FC236}">
                <a16:creationId xmlns:a16="http://schemas.microsoft.com/office/drawing/2014/main" id="{7F6A746F-C303-9685-F822-D52C8768AF36}"/>
              </a:ext>
            </a:extLst>
          </p:cNvPr>
          <p:cNvGrpSpPr/>
          <p:nvPr/>
        </p:nvGrpSpPr>
        <p:grpSpPr>
          <a:xfrm>
            <a:off x="1211100" y="4951671"/>
            <a:ext cx="459081" cy="459081"/>
            <a:chOff x="3879653" y="3053859"/>
            <a:chExt cx="719700" cy="719700"/>
          </a:xfrm>
        </p:grpSpPr>
        <p:sp>
          <p:nvSpPr>
            <p:cNvPr id="4120" name="Google Shape;7084;p53">
              <a:extLst>
                <a:ext uri="{FF2B5EF4-FFF2-40B4-BE49-F238E27FC236}">
                  <a16:creationId xmlns:a16="http://schemas.microsoft.com/office/drawing/2014/main" id="{7C0C9C17-C2EE-41F2-57EF-84527D42EAB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121" name="Google Shape;7094;p53">
              <a:extLst>
                <a:ext uri="{FF2B5EF4-FFF2-40B4-BE49-F238E27FC236}">
                  <a16:creationId xmlns:a16="http://schemas.microsoft.com/office/drawing/2014/main" id="{667C0EAF-CE11-C7A0-EB20-4CC7B77EAAA9}"/>
                </a:ext>
              </a:extLst>
            </p:cNvPr>
            <p:cNvGrpSpPr/>
            <p:nvPr/>
          </p:nvGrpSpPr>
          <p:grpSpPr>
            <a:xfrm>
              <a:off x="4025915" y="3339171"/>
              <a:ext cx="427175" cy="149075"/>
              <a:chOff x="4952850" y="2127900"/>
              <a:chExt cx="427175" cy="149075"/>
            </a:xfrm>
          </p:grpSpPr>
          <p:sp>
            <p:nvSpPr>
              <p:cNvPr id="4122" name="Google Shape;7095;p53">
                <a:extLst>
                  <a:ext uri="{FF2B5EF4-FFF2-40B4-BE49-F238E27FC236}">
                    <a16:creationId xmlns:a16="http://schemas.microsoft.com/office/drawing/2014/main" id="{E053B743-9464-3643-DDC7-E33A3111D61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3" name="Google Shape;7096;p53">
                <a:extLst>
                  <a:ext uri="{FF2B5EF4-FFF2-40B4-BE49-F238E27FC236}">
                    <a16:creationId xmlns:a16="http://schemas.microsoft.com/office/drawing/2014/main" id="{D5846ABA-8566-9CA8-46C8-771917C0A718}"/>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4" name="Google Shape;7097;p53">
                <a:extLst>
                  <a:ext uri="{FF2B5EF4-FFF2-40B4-BE49-F238E27FC236}">
                    <a16:creationId xmlns:a16="http://schemas.microsoft.com/office/drawing/2014/main" id="{BF83FEF6-558E-0B0B-9E68-33BE84ADB8E7}"/>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5" name="Google Shape;7098;p53">
                <a:extLst>
                  <a:ext uri="{FF2B5EF4-FFF2-40B4-BE49-F238E27FC236}">
                    <a16:creationId xmlns:a16="http://schemas.microsoft.com/office/drawing/2014/main" id="{1EE663E6-D7C5-2618-3114-3475C51A9511}"/>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6" name="Google Shape;7099;p53">
                <a:extLst>
                  <a:ext uri="{FF2B5EF4-FFF2-40B4-BE49-F238E27FC236}">
                    <a16:creationId xmlns:a16="http://schemas.microsoft.com/office/drawing/2014/main" id="{2453F19F-37DA-6DE1-CAE0-83021291FBFB}"/>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7" name="Google Shape;7100;p53">
                <a:extLst>
                  <a:ext uri="{FF2B5EF4-FFF2-40B4-BE49-F238E27FC236}">
                    <a16:creationId xmlns:a16="http://schemas.microsoft.com/office/drawing/2014/main" id="{2318F9C1-F174-520B-7797-EFC7D77E19B4}"/>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72" name="Google Shape;7101;p53">
                <a:extLst>
                  <a:ext uri="{FF2B5EF4-FFF2-40B4-BE49-F238E27FC236}">
                    <a16:creationId xmlns:a16="http://schemas.microsoft.com/office/drawing/2014/main" id="{33ADDB0F-2142-431A-28C6-6F9D984A34C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3075" name="TextBox 3074">
            <a:extLst>
              <a:ext uri="{FF2B5EF4-FFF2-40B4-BE49-F238E27FC236}">
                <a16:creationId xmlns:a16="http://schemas.microsoft.com/office/drawing/2014/main" id="{463DD247-B994-7DCD-1A8A-28626495BBD7}"/>
              </a:ext>
            </a:extLst>
          </p:cNvPr>
          <p:cNvSpPr txBox="1"/>
          <p:nvPr/>
        </p:nvSpPr>
        <p:spPr>
          <a:xfrm>
            <a:off x="1774786" y="4943188"/>
            <a:ext cx="8295794" cy="467564"/>
          </a:xfrm>
          <a:prstGeom prst="rect">
            <a:avLst/>
          </a:prstGeom>
          <a:noFill/>
        </p:spPr>
        <p:txBody>
          <a:bodyPr wrap="square" anchor="ctr" anchorCtr="0">
            <a:spAutoFit/>
          </a:bodyPr>
          <a:lstStyle>
            <a:defPPr>
              <a:defRPr lang="en-US"/>
            </a:defPPr>
            <a:lvl1pPr>
              <a:lnSpc>
                <a:spcPct val="120000"/>
              </a:lnSpc>
              <a:defRPr sz="2200" b="0" i="0">
                <a:solidFill>
                  <a:schemeClr val="tx1">
                    <a:lumMod val="95000"/>
                    <a:lumOff val="5000"/>
                  </a:schemeClr>
                </a:solidFill>
                <a:effectLst/>
                <a:latin typeface="Roboto" panose="02000000000000000000" pitchFamily="2" charset="0"/>
              </a:defRPr>
            </a:lvl1pPr>
          </a:lstStyle>
          <a:p>
            <a:r>
              <a:rPr lang="en-US" dirty="0" err="1"/>
              <a:t>Sự</a:t>
            </a:r>
            <a:r>
              <a:rPr lang="en-US" dirty="0"/>
              <a:t> </a:t>
            </a:r>
            <a:r>
              <a:rPr lang="en-US" dirty="0" err="1"/>
              <a:t>truyền</a:t>
            </a:r>
            <a:r>
              <a:rPr lang="en-US" dirty="0"/>
              <a:t> </a:t>
            </a:r>
            <a:r>
              <a:rPr lang="en-US" dirty="0" err="1"/>
              <a:t>năng</a:t>
            </a:r>
            <a:r>
              <a:rPr lang="en-US" dirty="0"/>
              <a:t> </a:t>
            </a:r>
            <a:r>
              <a:rPr lang="en-US" dirty="0" err="1"/>
              <a:t>lượng</a:t>
            </a:r>
            <a:r>
              <a:rPr lang="en-US" dirty="0"/>
              <a:t> </a:t>
            </a:r>
            <a:r>
              <a:rPr lang="en-US" dirty="0" err="1"/>
              <a:t>nhiệt</a:t>
            </a:r>
            <a:r>
              <a:rPr lang="en-US" dirty="0"/>
              <a:t> </a:t>
            </a:r>
            <a:r>
              <a:rPr lang="en-US" dirty="0" err="1"/>
              <a:t>gọi</a:t>
            </a:r>
            <a:r>
              <a:rPr lang="en-US" dirty="0"/>
              <a:t> </a:t>
            </a:r>
            <a:r>
              <a:rPr lang="en-US" dirty="0" err="1"/>
              <a:t>tắt</a:t>
            </a:r>
            <a:r>
              <a:rPr lang="en-US" dirty="0"/>
              <a:t> </a:t>
            </a:r>
            <a:r>
              <a:rPr lang="en-US" dirty="0" err="1"/>
              <a:t>là</a:t>
            </a:r>
            <a:r>
              <a:rPr lang="en-US" dirty="0"/>
              <a:t> </a:t>
            </a:r>
            <a:r>
              <a:rPr lang="en-US" dirty="0" err="1"/>
              <a:t>sự</a:t>
            </a:r>
            <a:r>
              <a:rPr lang="en-US" dirty="0"/>
              <a:t> </a:t>
            </a:r>
            <a:r>
              <a:rPr lang="en-US" dirty="0" err="1"/>
              <a:t>truyền</a:t>
            </a:r>
            <a:r>
              <a:rPr lang="en-US" dirty="0"/>
              <a:t> </a:t>
            </a:r>
            <a:r>
              <a:rPr lang="en-US" dirty="0" err="1"/>
              <a:t>nhiệt</a:t>
            </a:r>
            <a:endParaRPr lang="en-US" dirty="0"/>
          </a:p>
        </p:txBody>
      </p:sp>
      <p:grpSp>
        <p:nvGrpSpPr>
          <p:cNvPr id="2" name="Group 1">
            <a:extLst>
              <a:ext uri="{FF2B5EF4-FFF2-40B4-BE49-F238E27FC236}">
                <a16:creationId xmlns:a16="http://schemas.microsoft.com/office/drawing/2014/main" id="{119B3565-86CE-159F-A692-4884E7A77BA2}"/>
              </a:ext>
            </a:extLst>
          </p:cNvPr>
          <p:cNvGrpSpPr/>
          <p:nvPr/>
        </p:nvGrpSpPr>
        <p:grpSpPr>
          <a:xfrm>
            <a:off x="1211100" y="2872970"/>
            <a:ext cx="459081" cy="459081"/>
            <a:chOff x="3879653" y="3053859"/>
            <a:chExt cx="719700" cy="719700"/>
          </a:xfrm>
        </p:grpSpPr>
        <p:sp>
          <p:nvSpPr>
            <p:cNvPr id="3" name="Google Shape;7084;p53">
              <a:extLst>
                <a:ext uri="{FF2B5EF4-FFF2-40B4-BE49-F238E27FC236}">
                  <a16:creationId xmlns:a16="http://schemas.microsoft.com/office/drawing/2014/main" id="{87968317-292C-71B8-0CA0-55BB7D80148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 name="Google Shape;7094;p53">
              <a:extLst>
                <a:ext uri="{FF2B5EF4-FFF2-40B4-BE49-F238E27FC236}">
                  <a16:creationId xmlns:a16="http://schemas.microsoft.com/office/drawing/2014/main" id="{B5856116-B761-6180-3A28-393B209B7553}"/>
                </a:ext>
              </a:extLst>
            </p:cNvPr>
            <p:cNvGrpSpPr/>
            <p:nvPr/>
          </p:nvGrpSpPr>
          <p:grpSpPr>
            <a:xfrm>
              <a:off x="4025915" y="3339171"/>
              <a:ext cx="427175" cy="149075"/>
              <a:chOff x="4952850" y="2127900"/>
              <a:chExt cx="427175" cy="149075"/>
            </a:xfrm>
          </p:grpSpPr>
          <p:sp>
            <p:nvSpPr>
              <p:cNvPr id="7" name="Google Shape;7095;p53">
                <a:extLst>
                  <a:ext uri="{FF2B5EF4-FFF2-40B4-BE49-F238E27FC236}">
                    <a16:creationId xmlns:a16="http://schemas.microsoft.com/office/drawing/2014/main" id="{ADCCDA56-9654-2D54-70DD-8A3398AE45E4}"/>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7096;p53">
                <a:extLst>
                  <a:ext uri="{FF2B5EF4-FFF2-40B4-BE49-F238E27FC236}">
                    <a16:creationId xmlns:a16="http://schemas.microsoft.com/office/drawing/2014/main" id="{F857609E-5F65-B3CF-1173-FC0B1ADBCB14}"/>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 name="Google Shape;7097;p53">
                <a:extLst>
                  <a:ext uri="{FF2B5EF4-FFF2-40B4-BE49-F238E27FC236}">
                    <a16:creationId xmlns:a16="http://schemas.microsoft.com/office/drawing/2014/main" id="{AD4EE625-5275-0C01-68E9-DE5B0F5D8B1C}"/>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7098;p53">
                <a:extLst>
                  <a:ext uri="{FF2B5EF4-FFF2-40B4-BE49-F238E27FC236}">
                    <a16:creationId xmlns:a16="http://schemas.microsoft.com/office/drawing/2014/main" id="{12B133BD-D8AB-5C71-C798-C851871629BE}"/>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7099;p53">
                <a:extLst>
                  <a:ext uri="{FF2B5EF4-FFF2-40B4-BE49-F238E27FC236}">
                    <a16:creationId xmlns:a16="http://schemas.microsoft.com/office/drawing/2014/main" id="{7C9A7509-9281-4CAD-125D-D0AFE969FEA6}"/>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7100;p53">
                <a:extLst>
                  <a:ext uri="{FF2B5EF4-FFF2-40B4-BE49-F238E27FC236}">
                    <a16:creationId xmlns:a16="http://schemas.microsoft.com/office/drawing/2014/main" id="{F5ABA741-CAAF-C93B-32DD-FE4EFEEB836E}"/>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 name="Google Shape;7101;p53">
                <a:extLst>
                  <a:ext uri="{FF2B5EF4-FFF2-40B4-BE49-F238E27FC236}">
                    <a16:creationId xmlns:a16="http://schemas.microsoft.com/office/drawing/2014/main" id="{FFB190ED-196A-5B66-1888-697A69C17627}"/>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20" name="TextBox 19">
            <a:extLst>
              <a:ext uri="{FF2B5EF4-FFF2-40B4-BE49-F238E27FC236}">
                <a16:creationId xmlns:a16="http://schemas.microsoft.com/office/drawing/2014/main" id="{040179D2-C229-14C2-D14F-67C2B67155E6}"/>
              </a:ext>
            </a:extLst>
          </p:cNvPr>
          <p:cNvSpPr txBox="1"/>
          <p:nvPr/>
        </p:nvSpPr>
        <p:spPr>
          <a:xfrm>
            <a:off x="1848761" y="2821823"/>
            <a:ext cx="3758937" cy="466281"/>
          </a:xfrm>
          <a:prstGeom prst="rect">
            <a:avLst/>
          </a:prstGeom>
          <a:noFill/>
        </p:spPr>
        <p:txBody>
          <a:bodyPr wrap="square" anchor="ctr" anchorCtr="0">
            <a:spAutoFit/>
          </a:bodyPr>
          <a:lstStyle/>
          <a:p>
            <a:pPr>
              <a:lnSpc>
                <a:spcPct val="120000"/>
              </a:lnSpc>
            </a:pPr>
            <a:r>
              <a:rPr lang="en-US" sz="2200" b="0" i="0" dirty="0" err="1">
                <a:solidFill>
                  <a:schemeClr val="tx1">
                    <a:lumMod val="95000"/>
                    <a:lumOff val="5000"/>
                  </a:schemeClr>
                </a:solidFill>
                <a:effectLst/>
                <a:latin typeface="Roboto" panose="02000000000000000000" pitchFamily="2" charset="0"/>
              </a:rPr>
              <a:t>Mọi</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vật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đều</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có</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năng</a:t>
            </a:r>
            <a:endParaRPr lang="vi-VN" sz="2200" dirty="0">
              <a:solidFill>
                <a:schemeClr val="tx1">
                  <a:lumMod val="95000"/>
                  <a:lumOff val="5000"/>
                </a:schemeClr>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7463533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96"/>
                                        </p:tgtEl>
                                        <p:attrNameLst>
                                          <p:attrName>style.visibility</p:attrName>
                                        </p:attrNameLst>
                                      </p:cBhvr>
                                      <p:to>
                                        <p:strVal val="visible"/>
                                      </p:to>
                                    </p:set>
                                    <p:animEffect transition="in" filter="wipe(left)">
                                      <p:cBhvr>
                                        <p:cTn id="13" dur="500"/>
                                        <p:tgtEl>
                                          <p:spTgt spid="409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097"/>
                                        </p:tgtEl>
                                        <p:attrNameLst>
                                          <p:attrName>style.visibility</p:attrName>
                                        </p:attrNameLst>
                                      </p:cBhvr>
                                      <p:to>
                                        <p:strVal val="visible"/>
                                      </p:to>
                                    </p:set>
                                    <p:anim calcmode="lin" valueType="num">
                                      <p:cBhvr>
                                        <p:cTn id="29" dur="500" fill="hold"/>
                                        <p:tgtEl>
                                          <p:spTgt spid="4097"/>
                                        </p:tgtEl>
                                        <p:attrNameLst>
                                          <p:attrName>ppt_w</p:attrName>
                                        </p:attrNameLst>
                                      </p:cBhvr>
                                      <p:tavLst>
                                        <p:tav tm="0">
                                          <p:val>
                                            <p:fltVal val="0"/>
                                          </p:val>
                                        </p:tav>
                                        <p:tav tm="100000">
                                          <p:val>
                                            <p:strVal val="#ppt_w"/>
                                          </p:val>
                                        </p:tav>
                                      </p:tavLst>
                                    </p:anim>
                                    <p:anim calcmode="lin" valueType="num">
                                      <p:cBhvr>
                                        <p:cTn id="30" dur="500" fill="hold"/>
                                        <p:tgtEl>
                                          <p:spTgt spid="4097"/>
                                        </p:tgtEl>
                                        <p:attrNameLst>
                                          <p:attrName>ppt_h</p:attrName>
                                        </p:attrNameLst>
                                      </p:cBhvr>
                                      <p:tavLst>
                                        <p:tav tm="0">
                                          <p:val>
                                            <p:fltVal val="0"/>
                                          </p:val>
                                        </p:tav>
                                        <p:tav tm="100000">
                                          <p:val>
                                            <p:strVal val="#ppt_h"/>
                                          </p:val>
                                        </p:tav>
                                      </p:tavLst>
                                    </p:anim>
                                    <p:animEffect transition="in" filter="fade">
                                      <p:cBhvr>
                                        <p:cTn id="31" dur="500"/>
                                        <p:tgtEl>
                                          <p:spTgt spid="4097"/>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08"/>
                                        </p:tgtEl>
                                        <p:attrNameLst>
                                          <p:attrName>style.visibility</p:attrName>
                                        </p:attrNameLst>
                                      </p:cBhvr>
                                      <p:to>
                                        <p:strVal val="visible"/>
                                      </p:to>
                                    </p:set>
                                    <p:animEffect transition="in" filter="wipe(left)">
                                      <p:cBhvr>
                                        <p:cTn id="35" dur="500"/>
                                        <p:tgtEl>
                                          <p:spTgt spid="4108"/>
                                        </p:tgtEl>
                                      </p:cBhvr>
                                    </p:animEffect>
                                  </p:childTnLst>
                                </p:cTn>
                              </p:par>
                              <p:par>
                                <p:cTn id="36" presetID="53" presetClass="entr" presetSubtype="16" fill="hold" nodeType="withEffect">
                                  <p:stCondLst>
                                    <p:cond delay="0"/>
                                  </p:stCondLst>
                                  <p:childTnLst>
                                    <p:set>
                                      <p:cBhvr>
                                        <p:cTn id="37" dur="1" fill="hold">
                                          <p:stCondLst>
                                            <p:cond delay="0"/>
                                          </p:stCondLst>
                                        </p:cTn>
                                        <p:tgtEl>
                                          <p:spTgt spid="4110"/>
                                        </p:tgtEl>
                                        <p:attrNameLst>
                                          <p:attrName>style.visibility</p:attrName>
                                        </p:attrNameLst>
                                      </p:cBhvr>
                                      <p:to>
                                        <p:strVal val="visible"/>
                                      </p:to>
                                    </p:set>
                                    <p:anim calcmode="lin" valueType="num">
                                      <p:cBhvr>
                                        <p:cTn id="38" dur="500" fill="hold"/>
                                        <p:tgtEl>
                                          <p:spTgt spid="4110"/>
                                        </p:tgtEl>
                                        <p:attrNameLst>
                                          <p:attrName>ppt_w</p:attrName>
                                        </p:attrNameLst>
                                      </p:cBhvr>
                                      <p:tavLst>
                                        <p:tav tm="0">
                                          <p:val>
                                            <p:fltVal val="0"/>
                                          </p:val>
                                        </p:tav>
                                        <p:tav tm="100000">
                                          <p:val>
                                            <p:strVal val="#ppt_w"/>
                                          </p:val>
                                        </p:tav>
                                      </p:tavLst>
                                    </p:anim>
                                    <p:anim calcmode="lin" valueType="num">
                                      <p:cBhvr>
                                        <p:cTn id="39" dur="500" fill="hold"/>
                                        <p:tgtEl>
                                          <p:spTgt spid="4110"/>
                                        </p:tgtEl>
                                        <p:attrNameLst>
                                          <p:attrName>ppt_h</p:attrName>
                                        </p:attrNameLst>
                                      </p:cBhvr>
                                      <p:tavLst>
                                        <p:tav tm="0">
                                          <p:val>
                                            <p:fltVal val="0"/>
                                          </p:val>
                                        </p:tav>
                                        <p:tav tm="100000">
                                          <p:val>
                                            <p:strVal val="#ppt_h"/>
                                          </p:val>
                                        </p:tav>
                                      </p:tavLst>
                                    </p:anim>
                                    <p:animEffect transition="in" filter="fade">
                                      <p:cBhvr>
                                        <p:cTn id="40" dur="500"/>
                                        <p:tgtEl>
                                          <p:spTgt spid="4110"/>
                                        </p:tgtEl>
                                      </p:cBhvr>
                                    </p:animEffect>
                                  </p:childTnLst>
                                </p:cTn>
                              </p:par>
                              <p:par>
                                <p:cTn id="41" presetID="53" presetClass="entr" presetSubtype="16" fill="hold" nodeType="withEffect">
                                  <p:stCondLst>
                                    <p:cond delay="0"/>
                                  </p:stCondLst>
                                  <p:childTnLst>
                                    <p:set>
                                      <p:cBhvr>
                                        <p:cTn id="42" dur="1" fill="hold">
                                          <p:stCondLst>
                                            <p:cond delay="0"/>
                                          </p:stCondLst>
                                        </p:cTn>
                                        <p:tgtEl>
                                          <p:spTgt spid="4109"/>
                                        </p:tgtEl>
                                        <p:attrNameLst>
                                          <p:attrName>style.visibility</p:attrName>
                                        </p:attrNameLst>
                                      </p:cBhvr>
                                      <p:to>
                                        <p:strVal val="visible"/>
                                      </p:to>
                                    </p:set>
                                    <p:anim calcmode="lin" valueType="num">
                                      <p:cBhvr>
                                        <p:cTn id="43" dur="500" fill="hold"/>
                                        <p:tgtEl>
                                          <p:spTgt spid="4109"/>
                                        </p:tgtEl>
                                        <p:attrNameLst>
                                          <p:attrName>ppt_w</p:attrName>
                                        </p:attrNameLst>
                                      </p:cBhvr>
                                      <p:tavLst>
                                        <p:tav tm="0">
                                          <p:val>
                                            <p:fltVal val="0"/>
                                          </p:val>
                                        </p:tav>
                                        <p:tav tm="100000">
                                          <p:val>
                                            <p:strVal val="#ppt_w"/>
                                          </p:val>
                                        </p:tav>
                                      </p:tavLst>
                                    </p:anim>
                                    <p:anim calcmode="lin" valueType="num">
                                      <p:cBhvr>
                                        <p:cTn id="44" dur="500" fill="hold"/>
                                        <p:tgtEl>
                                          <p:spTgt spid="4109"/>
                                        </p:tgtEl>
                                        <p:attrNameLst>
                                          <p:attrName>ppt_h</p:attrName>
                                        </p:attrNameLst>
                                      </p:cBhvr>
                                      <p:tavLst>
                                        <p:tav tm="0">
                                          <p:val>
                                            <p:fltVal val="0"/>
                                          </p:val>
                                        </p:tav>
                                        <p:tav tm="100000">
                                          <p:val>
                                            <p:strVal val="#ppt_h"/>
                                          </p:val>
                                        </p:tav>
                                      </p:tavLst>
                                    </p:anim>
                                    <p:animEffect transition="in" filter="fade">
                                      <p:cBhvr>
                                        <p:cTn id="45" dur="500"/>
                                        <p:tgtEl>
                                          <p:spTgt spid="410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4119"/>
                                        </p:tgtEl>
                                        <p:attrNameLst>
                                          <p:attrName>style.visibility</p:attrName>
                                        </p:attrNameLst>
                                      </p:cBhvr>
                                      <p:to>
                                        <p:strVal val="visible"/>
                                      </p:to>
                                    </p:set>
                                    <p:anim calcmode="lin" valueType="num">
                                      <p:cBhvr>
                                        <p:cTn id="50" dur="500" fill="hold"/>
                                        <p:tgtEl>
                                          <p:spTgt spid="4119"/>
                                        </p:tgtEl>
                                        <p:attrNameLst>
                                          <p:attrName>ppt_w</p:attrName>
                                        </p:attrNameLst>
                                      </p:cBhvr>
                                      <p:tavLst>
                                        <p:tav tm="0">
                                          <p:val>
                                            <p:fltVal val="0"/>
                                          </p:val>
                                        </p:tav>
                                        <p:tav tm="100000">
                                          <p:val>
                                            <p:strVal val="#ppt_w"/>
                                          </p:val>
                                        </p:tav>
                                      </p:tavLst>
                                    </p:anim>
                                    <p:anim calcmode="lin" valueType="num">
                                      <p:cBhvr>
                                        <p:cTn id="51" dur="500" fill="hold"/>
                                        <p:tgtEl>
                                          <p:spTgt spid="4119"/>
                                        </p:tgtEl>
                                        <p:attrNameLst>
                                          <p:attrName>ppt_h</p:attrName>
                                        </p:attrNameLst>
                                      </p:cBhvr>
                                      <p:tavLst>
                                        <p:tav tm="0">
                                          <p:val>
                                            <p:fltVal val="0"/>
                                          </p:val>
                                        </p:tav>
                                        <p:tav tm="100000">
                                          <p:val>
                                            <p:strVal val="#ppt_h"/>
                                          </p:val>
                                        </p:tav>
                                      </p:tavLst>
                                    </p:anim>
                                    <p:animEffect transition="in" filter="fade">
                                      <p:cBhvr>
                                        <p:cTn id="52" dur="500"/>
                                        <p:tgtEl>
                                          <p:spTgt spid="4119"/>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075"/>
                                        </p:tgtEl>
                                        <p:attrNameLst>
                                          <p:attrName>style.visibility</p:attrName>
                                        </p:attrNameLst>
                                      </p:cBhvr>
                                      <p:to>
                                        <p:strVal val="visible"/>
                                      </p:to>
                                    </p:set>
                                    <p:animEffect transition="in" filter="wipe(left)">
                                      <p:cBhvr>
                                        <p:cTn id="5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4108" grpId="0"/>
      <p:bldP spid="307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54348" y="1091703"/>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sp>
        <p:nvSpPr>
          <p:cNvPr id="2" name="Google Shape;7076;p53">
            <a:extLst>
              <a:ext uri="{FF2B5EF4-FFF2-40B4-BE49-F238E27FC236}">
                <a16:creationId xmlns:a16="http://schemas.microsoft.com/office/drawing/2014/main" id="{C8EF43DE-A0F7-89B5-D198-134CCBCF8A5C}"/>
              </a:ext>
            </a:extLst>
          </p:cNvPr>
          <p:cNvSpPr/>
          <p:nvPr/>
        </p:nvSpPr>
        <p:spPr>
          <a:xfrm>
            <a:off x="7732682" y="614783"/>
            <a:ext cx="2595553" cy="292274"/>
          </a:xfrm>
          <a:custGeom>
            <a:avLst/>
            <a:gdLst/>
            <a:ahLst/>
            <a:cxnLst/>
            <a:rect l="l" t="t" r="r" b="b"/>
            <a:pathLst>
              <a:path w="158881" h="17895" extrusionOk="0">
                <a:moveTo>
                  <a:pt x="0" y="0"/>
                </a:moveTo>
                <a:lnTo>
                  <a:pt x="17767" y="17895"/>
                </a:lnTo>
                <a:lnTo>
                  <a:pt x="35279" y="256"/>
                </a:lnTo>
                <a:lnTo>
                  <a:pt x="53046" y="17767"/>
                </a:lnTo>
                <a:lnTo>
                  <a:pt x="70685" y="256"/>
                </a:lnTo>
                <a:lnTo>
                  <a:pt x="88196" y="17767"/>
                </a:lnTo>
                <a:lnTo>
                  <a:pt x="105963" y="256"/>
                </a:lnTo>
                <a:lnTo>
                  <a:pt x="123730" y="17767"/>
                </a:lnTo>
                <a:lnTo>
                  <a:pt x="141369" y="128"/>
                </a:lnTo>
                <a:lnTo>
                  <a:pt x="158881" y="17895"/>
                </a:lnTo>
              </a:path>
            </a:pathLst>
          </a:custGeom>
          <a:noFill/>
          <a:ln w="38100" cap="flat" cmpd="sng">
            <a:solidFill>
              <a:schemeClr val="accent2">
                <a:lumMod val="75000"/>
              </a:schemeClr>
            </a:solidFill>
            <a:prstDash val="solid"/>
            <a:round/>
            <a:headEnd type="none" w="med" len="med"/>
            <a:tailEnd type="none" w="med" len="med"/>
          </a:ln>
        </p:spPr>
      </p:sp>
      <p:sp>
        <p:nvSpPr>
          <p:cNvPr id="4" name="TextBox 3">
            <a:extLst>
              <a:ext uri="{FF2B5EF4-FFF2-40B4-BE49-F238E27FC236}">
                <a16:creationId xmlns:a16="http://schemas.microsoft.com/office/drawing/2014/main" id="{7FD77970-FAE9-D790-A88E-DD892B4A701E}"/>
              </a:ext>
            </a:extLst>
          </p:cNvPr>
          <p:cNvSpPr txBox="1"/>
          <p:nvPr/>
        </p:nvSpPr>
        <p:spPr>
          <a:xfrm>
            <a:off x="6857999" y="1710273"/>
            <a:ext cx="4689436" cy="389683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Đặt một chiếc thìa vào cốc nước nóng (hình 24.1). Một lúc sau chạm tay vào thìa, ta cảm thấy nóng. Điều gì đã thay đổi ở chiếc thìa mà nhiệt độ của thìa tăng lên?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54906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190854" y="740801"/>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pic>
        <p:nvPicPr>
          <p:cNvPr id="3" name="Graphic 2" descr="Line arrow Counter clockwise curve">
            <a:extLst>
              <a:ext uri="{FF2B5EF4-FFF2-40B4-BE49-F238E27FC236}">
                <a16:creationId xmlns:a16="http://schemas.microsoft.com/office/drawing/2014/main" id="{2348B238-8D43-93C4-97B6-91614A1604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21684">
            <a:off x="2958238" y="966984"/>
            <a:ext cx="858860" cy="858860"/>
          </a:xfrm>
          <a:prstGeom prst="rect">
            <a:avLst/>
          </a:prstGeom>
        </p:spPr>
      </p:pic>
      <p:grpSp>
        <p:nvGrpSpPr>
          <p:cNvPr id="5" name="Group 4">
            <a:extLst>
              <a:ext uri="{FF2B5EF4-FFF2-40B4-BE49-F238E27FC236}">
                <a16:creationId xmlns:a16="http://schemas.microsoft.com/office/drawing/2014/main" id="{D448C389-7BA7-23DB-D9B4-A7DFB8137C2A}"/>
              </a:ext>
            </a:extLst>
          </p:cNvPr>
          <p:cNvGrpSpPr/>
          <p:nvPr/>
        </p:nvGrpSpPr>
        <p:grpSpPr>
          <a:xfrm>
            <a:off x="981271" y="954171"/>
            <a:ext cx="1945432" cy="518281"/>
            <a:chOff x="6850829" y="5216311"/>
            <a:chExt cx="2182250" cy="518281"/>
          </a:xfrm>
        </p:grpSpPr>
        <p:sp>
          <p:nvSpPr>
            <p:cNvPr id="6" name="Rectangle: Rounded Corners 5">
              <a:extLst>
                <a:ext uri="{FF2B5EF4-FFF2-40B4-BE49-F238E27FC236}">
                  <a16:creationId xmlns:a16="http://schemas.microsoft.com/office/drawing/2014/main" id="{BDCB5B73-B0D0-EF0B-D5CC-4F39AC4288C2}"/>
                </a:ext>
              </a:extLst>
            </p:cNvPr>
            <p:cNvSpPr/>
            <p:nvPr/>
          </p:nvSpPr>
          <p:spPr>
            <a:xfrm>
              <a:off x="6850829" y="5216311"/>
              <a:ext cx="2182250" cy="51828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08364C-B7E8-A5F6-D9EA-8CD4145B2A03}"/>
                </a:ext>
              </a:extLst>
            </p:cNvPr>
            <p:cNvSpPr txBox="1"/>
            <p:nvPr/>
          </p:nvSpPr>
          <p:spPr>
            <a:xfrm>
              <a:off x="6908717" y="5216311"/>
              <a:ext cx="2029508" cy="461665"/>
            </a:xfrm>
            <a:prstGeom prst="rect">
              <a:avLst/>
            </a:prstGeom>
            <a:noFill/>
          </p:spPr>
          <p:txBody>
            <a:bodyPr wrap="square" rtlCol="0">
              <a:spAutoFit/>
            </a:bodyPr>
            <a:lstStyle/>
            <a:p>
              <a:pPr algn="ctr"/>
              <a:r>
                <a:rPr lang="en-US" sz="2400" b="1" dirty="0" err="1">
                  <a:solidFill>
                    <a:schemeClr val="bg1"/>
                  </a:solidFill>
                  <a:latin typeface="Roboto" panose="02000000000000000000" pitchFamily="2" charset="0"/>
                  <a:ea typeface="Roboto" panose="02000000000000000000" pitchFamily="2" charset="0"/>
                </a:rPr>
                <a:t>Nóng</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lên</a:t>
              </a:r>
              <a:endParaRPr lang="en-US" sz="2400" b="1" dirty="0">
                <a:solidFill>
                  <a:schemeClr val="bg1"/>
                </a:solidFill>
                <a:latin typeface="Roboto" panose="02000000000000000000" pitchFamily="2" charset="0"/>
                <a:ea typeface="Roboto" panose="02000000000000000000" pitchFamily="2" charset="0"/>
              </a:endParaRPr>
            </a:p>
          </p:txBody>
        </p:sp>
      </p:grpSp>
      <p:grpSp>
        <p:nvGrpSpPr>
          <p:cNvPr id="9" name="Group 8">
            <a:extLst>
              <a:ext uri="{FF2B5EF4-FFF2-40B4-BE49-F238E27FC236}">
                <a16:creationId xmlns:a16="http://schemas.microsoft.com/office/drawing/2014/main" id="{F4F8F9E2-6DE3-A47C-323D-7BA085A1AD0C}"/>
              </a:ext>
            </a:extLst>
          </p:cNvPr>
          <p:cNvGrpSpPr/>
          <p:nvPr/>
        </p:nvGrpSpPr>
        <p:grpSpPr>
          <a:xfrm>
            <a:off x="600919" y="5784338"/>
            <a:ext cx="10990161" cy="655612"/>
            <a:chOff x="6850829" y="5216311"/>
            <a:chExt cx="2250431" cy="655612"/>
          </a:xfrm>
        </p:grpSpPr>
        <p:sp>
          <p:nvSpPr>
            <p:cNvPr id="10" name="Rectangle: Rounded Corners 9">
              <a:extLst>
                <a:ext uri="{FF2B5EF4-FFF2-40B4-BE49-F238E27FC236}">
                  <a16:creationId xmlns:a16="http://schemas.microsoft.com/office/drawing/2014/main" id="{146DE65D-C532-8D6B-E73A-F270519D6082}"/>
                </a:ext>
              </a:extLst>
            </p:cNvPr>
            <p:cNvSpPr/>
            <p:nvPr/>
          </p:nvSpPr>
          <p:spPr>
            <a:xfrm>
              <a:off x="6850829" y="5216311"/>
              <a:ext cx="2250431" cy="655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1469672-4570-1CEF-D4AC-938AA21967D8}"/>
                </a:ext>
              </a:extLst>
            </p:cNvPr>
            <p:cNvSpPr txBox="1"/>
            <p:nvPr/>
          </p:nvSpPr>
          <p:spPr>
            <a:xfrm>
              <a:off x="6896758" y="5310197"/>
              <a:ext cx="2158573" cy="461665"/>
            </a:xfrm>
            <a:prstGeom prst="rect">
              <a:avLst/>
            </a:prstGeom>
            <a:noFill/>
          </p:spPr>
          <p:txBody>
            <a:bodyPr wrap="square" rtlCol="0">
              <a:spAutoFit/>
            </a:bodyPr>
            <a:lstStyle/>
            <a:p>
              <a:pPr algn="ctr"/>
              <a:r>
                <a:rPr lang="en-US" sz="2400" b="1" dirty="0" err="1">
                  <a:solidFill>
                    <a:schemeClr val="bg1"/>
                  </a:solidFill>
                  <a:latin typeface="Roboto" panose="02000000000000000000" pitchFamily="2" charset="0"/>
                  <a:ea typeface="Roboto" panose="02000000000000000000" pitchFamily="2" charset="0"/>
                </a:rPr>
                <a:t>Thìa</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nóng</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lên</a:t>
              </a:r>
              <a:r>
                <a:rPr lang="en-US" sz="2400" b="1" dirty="0">
                  <a:solidFill>
                    <a:schemeClr val="bg1"/>
                  </a:solidFill>
                  <a:latin typeface="Roboto" panose="02000000000000000000" pitchFamily="2" charset="0"/>
                  <a:ea typeface="Roboto" panose="02000000000000000000" pitchFamily="2" charset="0"/>
                </a:rPr>
                <a:t> do </a:t>
              </a:r>
              <a:r>
                <a:rPr lang="en-US" sz="2400" b="1" dirty="0" err="1">
                  <a:solidFill>
                    <a:schemeClr val="bg1"/>
                  </a:solidFill>
                  <a:latin typeface="Roboto" panose="02000000000000000000" pitchFamily="2" charset="0"/>
                  <a:ea typeface="Roboto" panose="02000000000000000000" pitchFamily="2" charset="0"/>
                </a:rPr>
                <a:t>đã</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nhận</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được</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nhiệt</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lượng</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từ</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cốc</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nước</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nóng</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truyền</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đến</a:t>
              </a:r>
              <a:endParaRPr lang="en-US" sz="2400" b="1" dirty="0">
                <a:solidFill>
                  <a:schemeClr val="bg1"/>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738502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975724" y="368184"/>
            <a:ext cx="10240551" cy="769441"/>
          </a:xfrm>
          <a:prstGeom prst="rect">
            <a:avLst/>
          </a:prstGeom>
          <a:noFill/>
        </p:spPr>
        <p:txBody>
          <a:bodyPr wrap="square" anchor="ctr" anchorCtr="0">
            <a:spAutoFit/>
          </a:bodyPr>
          <a:lstStyle/>
          <a:p>
            <a:pPr algn="ctr"/>
            <a:r>
              <a:rPr lang="vi-VN" sz="2200" dirty="0">
                <a:solidFill>
                  <a:srgbClr val="333333"/>
                </a:solidFill>
                <a:latin typeface="Roboto" panose="02000000000000000000" pitchFamily="2" charset="0"/>
              </a:rPr>
              <a:t>Mô tả, giải thích và thực hiện hai cách khác nhau để làm tăng năng lượng nhiệt của hai bàn tay mình.</a:t>
            </a:r>
            <a:endParaRPr lang="vi-VN" sz="2200" dirty="0">
              <a:solidFill>
                <a:srgbClr val="333333"/>
              </a:solidFill>
              <a:latin typeface="Roboto" panose="02000000000000000000" pitchFamily="2" charset="0"/>
              <a:hlinkClick r:id="rId3">
                <a:extLst>
                  <a:ext uri="{A12FA001-AC4F-418D-AE19-62706E023703}">
                    <ahyp:hlinkClr xmlns:ahyp="http://schemas.microsoft.com/office/drawing/2018/hyperlinkcolor" val="tx"/>
                  </a:ext>
                </a:extLst>
              </a:hlinkClick>
            </a:endParaRPr>
          </a:p>
        </p:txBody>
      </p:sp>
      <p:pic>
        <p:nvPicPr>
          <p:cNvPr id="1026" name="Picture 2" descr="Tay lạnh cóng vì mưa rét, đâu là cách làm ấm tay nhanh và an toàn nhất? -  KhoaHoc.tv">
            <a:extLst>
              <a:ext uri="{FF2B5EF4-FFF2-40B4-BE49-F238E27FC236}">
                <a16:creationId xmlns:a16="http://schemas.microsoft.com/office/drawing/2014/main" id="{7F02B5EA-83C6-A1CE-B09B-C7021929A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398" y="1419665"/>
            <a:ext cx="5966304" cy="4314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9DF032-AEC8-4314-3E5A-47CEA5740779}"/>
              </a:ext>
            </a:extLst>
          </p:cNvPr>
          <p:cNvSpPr txBox="1"/>
          <p:nvPr/>
        </p:nvSpPr>
        <p:spPr>
          <a:xfrm>
            <a:off x="6735250" y="5869014"/>
            <a:ext cx="4397050" cy="707886"/>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dirty="0" err="1"/>
              <a:t>Xoa</a:t>
            </a:r>
            <a:r>
              <a:rPr lang="en-US" dirty="0"/>
              <a:t> </a:t>
            </a:r>
            <a:r>
              <a:rPr lang="en-US" dirty="0" err="1"/>
              <a:t>hai</a:t>
            </a:r>
            <a:r>
              <a:rPr lang="en-US" dirty="0"/>
              <a:t> </a:t>
            </a:r>
            <a:r>
              <a:rPr lang="en-US" dirty="0" err="1"/>
              <a:t>bàn</a:t>
            </a:r>
            <a:r>
              <a:rPr lang="en-US" dirty="0"/>
              <a:t> </a:t>
            </a:r>
            <a:r>
              <a:rPr lang="en-US" dirty="0" err="1"/>
              <a:t>tay</a:t>
            </a:r>
            <a:r>
              <a:rPr lang="en-US" dirty="0"/>
              <a:t> </a:t>
            </a:r>
            <a:r>
              <a:rPr lang="en-US" dirty="0" err="1"/>
              <a:t>với</a:t>
            </a:r>
            <a:r>
              <a:rPr lang="en-US" dirty="0"/>
              <a:t> </a:t>
            </a:r>
            <a:r>
              <a:rPr lang="en-US" dirty="0" err="1"/>
              <a:t>nhau</a:t>
            </a:r>
            <a:r>
              <a:rPr lang="en-US" dirty="0"/>
              <a:t> </a:t>
            </a:r>
            <a:r>
              <a:rPr lang="en-US" dirty="0" err="1"/>
              <a:t>sau</a:t>
            </a:r>
            <a:r>
              <a:rPr lang="en-US" dirty="0"/>
              <a:t> </a:t>
            </a:r>
            <a:r>
              <a:rPr lang="en-US" dirty="0" err="1"/>
              <a:t>vài</a:t>
            </a:r>
            <a:r>
              <a:rPr lang="en-US" dirty="0"/>
              <a:t> </a:t>
            </a:r>
            <a:r>
              <a:rPr lang="en-US" dirty="0" err="1"/>
              <a:t>lần</a:t>
            </a:r>
            <a:r>
              <a:rPr lang="en-US" dirty="0"/>
              <a:t> </a:t>
            </a:r>
            <a:r>
              <a:rPr lang="en-US" dirty="0" err="1"/>
              <a:t>xoa</a:t>
            </a:r>
            <a:r>
              <a:rPr lang="en-US" dirty="0"/>
              <a:t> </a:t>
            </a:r>
            <a:r>
              <a:rPr lang="en-US" dirty="0" err="1"/>
              <a:t>sẽ</a:t>
            </a:r>
            <a:r>
              <a:rPr lang="en-US" dirty="0"/>
              <a:t> </a:t>
            </a:r>
            <a:r>
              <a:rPr lang="en-US" dirty="0" err="1"/>
              <a:t>thấy</a:t>
            </a:r>
            <a:r>
              <a:rPr lang="en-US" dirty="0"/>
              <a:t> </a:t>
            </a:r>
            <a:r>
              <a:rPr lang="en-US" dirty="0" err="1"/>
              <a:t>hai</a:t>
            </a:r>
            <a:r>
              <a:rPr lang="en-US" dirty="0"/>
              <a:t> </a:t>
            </a:r>
            <a:r>
              <a:rPr lang="en-US" dirty="0" err="1"/>
              <a:t>bàn</a:t>
            </a:r>
            <a:r>
              <a:rPr lang="en-US" dirty="0"/>
              <a:t> </a:t>
            </a:r>
            <a:r>
              <a:rPr lang="en-US" dirty="0" err="1"/>
              <a:t>tay</a:t>
            </a:r>
            <a:r>
              <a:rPr lang="en-US" dirty="0"/>
              <a:t> </a:t>
            </a:r>
            <a:r>
              <a:rPr lang="en-US" dirty="0" err="1"/>
              <a:t>nóng</a:t>
            </a:r>
            <a:r>
              <a:rPr lang="en-US" dirty="0"/>
              <a:t> </a:t>
            </a:r>
            <a:r>
              <a:rPr lang="en-US" dirty="0" err="1"/>
              <a:t>lên</a:t>
            </a:r>
            <a:r>
              <a:rPr lang="en-US" dirty="0"/>
              <a:t>.</a:t>
            </a:r>
          </a:p>
        </p:txBody>
      </p:sp>
      <p:sp>
        <p:nvSpPr>
          <p:cNvPr id="8" name="TextBox 7">
            <a:extLst>
              <a:ext uri="{FF2B5EF4-FFF2-40B4-BE49-F238E27FC236}">
                <a16:creationId xmlns:a16="http://schemas.microsoft.com/office/drawing/2014/main" id="{B323230F-1B9D-0370-E61B-936290682863}"/>
              </a:ext>
            </a:extLst>
          </p:cNvPr>
          <p:cNvSpPr txBox="1"/>
          <p:nvPr/>
        </p:nvSpPr>
        <p:spPr>
          <a:xfrm>
            <a:off x="859047" y="1545682"/>
            <a:ext cx="4280993" cy="4606389"/>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pPr>
              <a:lnSpc>
                <a:spcPct val="150000"/>
              </a:lnSpc>
            </a:pPr>
            <a:r>
              <a:rPr lang="vi-VN" dirty="0"/>
              <a:t>Khi xoa tay vào nhau các hạt cấu trúc phân tử, nguyên tử trong tay dao động nhiều hơn, chuyển động nhanh hơn làm tăng nhiệt năng. Hay có thể giải thích như sau, khi hai bàn tay xoa vào nhau có sự chuyển hóa năng lượng từ động năng sang nhiệt năng, làm hai bàn tay nóng lên.</a:t>
            </a:r>
            <a:endParaRPr lang="en-US" dirty="0"/>
          </a:p>
        </p:txBody>
      </p:sp>
    </p:spTree>
    <p:extLst>
      <p:ext uri="{BB962C8B-B14F-4D97-AF65-F5344CB8AC3E}">
        <p14:creationId xmlns:p14="http://schemas.microsoft.com/office/powerpoint/2010/main" val="1948377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975724" y="368184"/>
            <a:ext cx="10240551" cy="769441"/>
          </a:xfrm>
          <a:prstGeom prst="rect">
            <a:avLst/>
          </a:prstGeom>
          <a:noFill/>
        </p:spPr>
        <p:txBody>
          <a:bodyPr wrap="square" anchor="ctr" anchorCtr="0">
            <a:spAutoFit/>
          </a:bodyPr>
          <a:lstStyle/>
          <a:p>
            <a:pPr algn="ctr"/>
            <a:r>
              <a:rPr lang="vi-VN" sz="2200" dirty="0">
                <a:solidFill>
                  <a:srgbClr val="333333"/>
                </a:solidFill>
                <a:latin typeface="Roboto" panose="02000000000000000000" pitchFamily="2" charset="0"/>
              </a:rPr>
              <a:t>Mô tả, giải thích và thực hiện hai cách khác nhau để làm tăng năng lượng nhiệt của hai bàn tay mình.</a:t>
            </a:r>
            <a:endParaRPr lang="vi-VN" sz="2200" dirty="0">
              <a:solidFill>
                <a:srgbClr val="333333"/>
              </a:solidFill>
              <a:latin typeface="Roboto" panose="02000000000000000000" pitchFamily="2" charset="0"/>
              <a:hlinkClick r:id="rId3">
                <a:extLst>
                  <a:ext uri="{A12FA001-AC4F-418D-AE19-62706E023703}">
                    <ahyp:hlinkClr xmlns:ahyp="http://schemas.microsoft.com/office/drawing/2018/hyperlinkcolor" val="tx"/>
                  </a:ext>
                </a:extLst>
              </a:hlinkClick>
            </a:endParaRPr>
          </a:p>
        </p:txBody>
      </p:sp>
      <p:sp>
        <p:nvSpPr>
          <p:cNvPr id="6" name="TextBox 5">
            <a:extLst>
              <a:ext uri="{FF2B5EF4-FFF2-40B4-BE49-F238E27FC236}">
                <a16:creationId xmlns:a16="http://schemas.microsoft.com/office/drawing/2014/main" id="{139DF032-AEC8-4314-3E5A-47CEA5740779}"/>
              </a:ext>
            </a:extLst>
          </p:cNvPr>
          <p:cNvSpPr txBox="1"/>
          <p:nvPr/>
        </p:nvSpPr>
        <p:spPr>
          <a:xfrm>
            <a:off x="1549513" y="5289804"/>
            <a:ext cx="9404626" cy="400110"/>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vi-VN" dirty="0"/>
              <a:t>Hơ hai bàn tay mình trên ngọn lửa sau một lúc sẽ thấy hai bàn tay nóng lên.</a:t>
            </a:r>
            <a:endParaRPr lang="en-US" dirty="0"/>
          </a:p>
        </p:txBody>
      </p:sp>
      <p:sp>
        <p:nvSpPr>
          <p:cNvPr id="8" name="TextBox 7">
            <a:extLst>
              <a:ext uri="{FF2B5EF4-FFF2-40B4-BE49-F238E27FC236}">
                <a16:creationId xmlns:a16="http://schemas.microsoft.com/office/drawing/2014/main" id="{B323230F-1B9D-0370-E61B-936290682863}"/>
              </a:ext>
            </a:extLst>
          </p:cNvPr>
          <p:cNvSpPr txBox="1"/>
          <p:nvPr/>
        </p:nvSpPr>
        <p:spPr>
          <a:xfrm>
            <a:off x="2125384" y="5689914"/>
            <a:ext cx="7941230" cy="1051570"/>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pPr>
              <a:lnSpc>
                <a:spcPct val="150000"/>
              </a:lnSpc>
            </a:pPr>
            <a:r>
              <a:rPr lang="vi-VN" dirty="0"/>
              <a:t>Do ngọn lửa có năng lượng nhiệt lớn nên truyền nhiệt lượng cho hai bàn tay làm chúng nóng lên.</a:t>
            </a:r>
            <a:endParaRPr lang="en-US" dirty="0"/>
          </a:p>
        </p:txBody>
      </p:sp>
      <p:pic>
        <p:nvPicPr>
          <p:cNvPr id="5" name="Picture 2" descr="Bếp lửa ngày đông">
            <a:extLst>
              <a:ext uri="{FF2B5EF4-FFF2-40B4-BE49-F238E27FC236}">
                <a16:creationId xmlns:a16="http://schemas.microsoft.com/office/drawing/2014/main" id="{6770A62B-31E7-967F-35BC-A6484503B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872" y="1321747"/>
            <a:ext cx="57150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59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1170311" y="391139"/>
            <a:ext cx="9698496" cy="769441"/>
          </a:xfrm>
          <a:prstGeom prst="rect">
            <a:avLst/>
          </a:prstGeom>
          <a:noFill/>
        </p:spPr>
        <p:txBody>
          <a:bodyPr wrap="square" anchor="ctr" anchorCtr="0">
            <a:spAutoFit/>
          </a:bodyPr>
          <a:lstStyle>
            <a:defPPr>
              <a:defRPr lang="en-US"/>
            </a:defPPr>
            <a:lvl1pPr algn="ctr">
              <a:lnSpc>
                <a:spcPct val="150000"/>
              </a:lnSpc>
              <a:defRPr sz="2200">
                <a:solidFill>
                  <a:srgbClr val="333333"/>
                </a:solidFill>
                <a:latin typeface="Roboto" panose="02000000000000000000" pitchFamily="2" charset="0"/>
              </a:defRPr>
            </a:lvl1pPr>
          </a:lstStyle>
          <a:p>
            <a:pPr>
              <a:lnSpc>
                <a:spcPct val="100000"/>
              </a:lnSpc>
            </a:pPr>
            <a:r>
              <a:rPr lang="vi-VN" dirty="0"/>
              <a:t>Tìm ví dụ thực tế về sự chuyển hóa từ nhiệt năng sang các dạng năng lượng khác và ngược lại.</a:t>
            </a:r>
            <a:endParaRPr lang="vi-VN" dirty="0">
              <a:hlinkClick r:id="rId3">
                <a:extLst>
                  <a:ext uri="{A12FA001-AC4F-418D-AE19-62706E023703}">
                    <ahyp:hlinkClr xmlns:ahyp="http://schemas.microsoft.com/office/drawing/2018/hyperlinkcolor" val="tx"/>
                  </a:ext>
                </a:extLst>
              </a:hlinkClick>
            </a:endParaRPr>
          </a:p>
        </p:txBody>
      </p:sp>
      <p:sp>
        <p:nvSpPr>
          <p:cNvPr id="6" name="TextBox 5">
            <a:extLst>
              <a:ext uri="{FF2B5EF4-FFF2-40B4-BE49-F238E27FC236}">
                <a16:creationId xmlns:a16="http://schemas.microsoft.com/office/drawing/2014/main" id="{139DF032-AEC8-4314-3E5A-47CEA5740779}"/>
              </a:ext>
            </a:extLst>
          </p:cNvPr>
          <p:cNvSpPr txBox="1"/>
          <p:nvPr/>
        </p:nvSpPr>
        <p:spPr>
          <a:xfrm>
            <a:off x="701555" y="4608636"/>
            <a:ext cx="4397050" cy="461665"/>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sz="2400" dirty="0" err="1"/>
              <a:t>Nhiệt</a:t>
            </a:r>
            <a:r>
              <a:rPr lang="en-US" sz="2400" dirty="0"/>
              <a:t> </a:t>
            </a:r>
            <a:r>
              <a:rPr lang="en-US" sz="2400" dirty="0" err="1"/>
              <a:t>năng</a:t>
            </a:r>
            <a:r>
              <a:rPr lang="en-US" sz="2400" dirty="0"/>
              <a:t> </a:t>
            </a:r>
            <a:r>
              <a:rPr lang="en-US" sz="2400" dirty="0">
                <a:latin typeface="Times New Roman" panose="02020603050405020304" pitchFamily="18" charset="0"/>
                <a:cs typeface="Times New Roman" panose="02020603050405020304" pitchFamily="18" charset="0"/>
              </a:rPr>
              <a:t>→</a:t>
            </a:r>
            <a:r>
              <a:rPr lang="en-US" sz="2400" dirty="0"/>
              <a:t> </a:t>
            </a:r>
            <a:r>
              <a:rPr lang="en-US" sz="2400" dirty="0" err="1"/>
              <a:t>Điện</a:t>
            </a:r>
            <a:r>
              <a:rPr lang="en-US" sz="2400" dirty="0"/>
              <a:t> </a:t>
            </a:r>
            <a:r>
              <a:rPr lang="en-US" sz="2400" dirty="0" err="1"/>
              <a:t>năng</a:t>
            </a:r>
            <a:endParaRPr lang="en-US" sz="2400" dirty="0"/>
          </a:p>
        </p:txBody>
      </p:sp>
      <p:sp>
        <p:nvSpPr>
          <p:cNvPr id="8" name="TextBox 7">
            <a:extLst>
              <a:ext uri="{FF2B5EF4-FFF2-40B4-BE49-F238E27FC236}">
                <a16:creationId xmlns:a16="http://schemas.microsoft.com/office/drawing/2014/main" id="{B323230F-1B9D-0370-E61B-936290682863}"/>
              </a:ext>
            </a:extLst>
          </p:cNvPr>
          <p:cNvSpPr txBox="1"/>
          <p:nvPr/>
        </p:nvSpPr>
        <p:spPr>
          <a:xfrm>
            <a:off x="739839" y="5228236"/>
            <a:ext cx="4546248"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r>
              <a:rPr lang="vi-VN" dirty="0"/>
              <a:t>Trong nhà máy nhiệt điện, năng lượng của nhiên liệu bị đốt cháy được chuyển hóa thành điện năng.</a:t>
            </a:r>
            <a:endParaRPr lang="en-US" dirty="0"/>
          </a:p>
        </p:txBody>
      </p:sp>
      <p:pic>
        <p:nvPicPr>
          <p:cNvPr id="2052" name="Picture 4" descr="Kiến nghị dừng triển khai xây dựng các nhà máy nhiệt điện than mới ở Việt  Nam">
            <a:extLst>
              <a:ext uri="{FF2B5EF4-FFF2-40B4-BE49-F238E27FC236}">
                <a16:creationId xmlns:a16="http://schemas.microsoft.com/office/drawing/2014/main" id="{4602E60B-581B-FCA6-99C3-440FE240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3" y="1469354"/>
            <a:ext cx="5301440" cy="2981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0 bình đun nước mini tốt nhất 2020 - Autoshop">
            <a:extLst>
              <a:ext uri="{FF2B5EF4-FFF2-40B4-BE49-F238E27FC236}">
                <a16:creationId xmlns:a16="http://schemas.microsoft.com/office/drawing/2014/main" id="{9C9E28FB-B2AE-DC52-852F-47858839F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9297" y="1469354"/>
            <a:ext cx="4482794" cy="2992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D37AD2-5AC3-103E-3E38-0D5A8142A36A}"/>
              </a:ext>
            </a:extLst>
          </p:cNvPr>
          <p:cNvSpPr txBox="1"/>
          <p:nvPr/>
        </p:nvSpPr>
        <p:spPr>
          <a:xfrm>
            <a:off x="6750902" y="4605509"/>
            <a:ext cx="4397050" cy="461665"/>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sz="2400" dirty="0" err="1"/>
              <a:t>Điện</a:t>
            </a:r>
            <a:r>
              <a:rPr lang="en-US" sz="2400" dirty="0"/>
              <a:t> </a:t>
            </a:r>
            <a:r>
              <a:rPr lang="en-US" sz="2400" dirty="0" err="1"/>
              <a:t>năng</a:t>
            </a:r>
            <a:r>
              <a:rPr lang="en-US" sz="2400" dirty="0"/>
              <a:t> </a:t>
            </a:r>
            <a:r>
              <a:rPr lang="en-US" sz="2400" dirty="0">
                <a:latin typeface="Times New Roman" panose="02020603050405020304" pitchFamily="18" charset="0"/>
                <a:cs typeface="Times New Roman" panose="02020603050405020304" pitchFamily="18" charset="0"/>
              </a:rPr>
              <a:t>→</a:t>
            </a:r>
            <a:r>
              <a:rPr lang="en-US" sz="2400" dirty="0"/>
              <a:t> </a:t>
            </a:r>
            <a:r>
              <a:rPr lang="en-US" sz="2400" dirty="0" err="1"/>
              <a:t>Nhiệt</a:t>
            </a:r>
            <a:r>
              <a:rPr lang="en-US" sz="2400" dirty="0"/>
              <a:t> </a:t>
            </a:r>
            <a:r>
              <a:rPr lang="en-US" sz="2400" dirty="0" err="1"/>
              <a:t>năng</a:t>
            </a:r>
            <a:endParaRPr lang="en-US" sz="2400" dirty="0"/>
          </a:p>
        </p:txBody>
      </p:sp>
      <p:sp>
        <p:nvSpPr>
          <p:cNvPr id="7" name="TextBox 6">
            <a:extLst>
              <a:ext uri="{FF2B5EF4-FFF2-40B4-BE49-F238E27FC236}">
                <a16:creationId xmlns:a16="http://schemas.microsoft.com/office/drawing/2014/main" id="{0C427450-9505-31F6-4748-BE2F4E5424E5}"/>
              </a:ext>
            </a:extLst>
          </p:cNvPr>
          <p:cNvSpPr txBox="1"/>
          <p:nvPr/>
        </p:nvSpPr>
        <p:spPr>
          <a:xfrm>
            <a:off x="6401666" y="5225109"/>
            <a:ext cx="4958055"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r>
              <a:rPr lang="vi-VN" dirty="0"/>
              <a:t>Sử dụng ấm điện để đun nước, trong quá trình đun điện năng chuyển hóa thành nhiệt năng làm nóng nước.</a:t>
            </a:r>
            <a:endParaRPr lang="en-US" dirty="0"/>
          </a:p>
        </p:txBody>
      </p:sp>
    </p:spTree>
    <p:extLst>
      <p:ext uri="{BB962C8B-B14F-4D97-AF65-F5344CB8AC3E}">
        <p14:creationId xmlns:p14="http://schemas.microsoft.com/office/powerpoint/2010/main" val="3389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500" fill="hold"/>
                                        <p:tgtEl>
                                          <p:spTgt spid="2052"/>
                                        </p:tgtEl>
                                        <p:attrNameLst>
                                          <p:attrName>ppt_w</p:attrName>
                                        </p:attrNameLst>
                                      </p:cBhvr>
                                      <p:tavLst>
                                        <p:tav tm="0">
                                          <p:val>
                                            <p:fltVal val="0"/>
                                          </p:val>
                                        </p:tav>
                                        <p:tav tm="100000">
                                          <p:val>
                                            <p:strVal val="#ppt_w"/>
                                          </p:val>
                                        </p:tav>
                                      </p:tavLst>
                                    </p:anim>
                                    <p:anim calcmode="lin" valueType="num">
                                      <p:cBhvr>
                                        <p:cTn id="20" dur="500" fill="hold"/>
                                        <p:tgtEl>
                                          <p:spTgt spid="2052"/>
                                        </p:tgtEl>
                                        <p:attrNameLst>
                                          <p:attrName>ppt_h</p:attrName>
                                        </p:attrNameLst>
                                      </p:cBhvr>
                                      <p:tavLst>
                                        <p:tav tm="0">
                                          <p:val>
                                            <p:fltVal val="0"/>
                                          </p:val>
                                        </p:tav>
                                        <p:tav tm="100000">
                                          <p:val>
                                            <p:strVal val="#ppt_h"/>
                                          </p:val>
                                        </p:tav>
                                      </p:tavLst>
                                    </p:anim>
                                    <p:animEffect transition="in" filter="fade">
                                      <p:cBhvr>
                                        <p:cTn id="21" dur="500"/>
                                        <p:tgtEl>
                                          <p:spTgt spid="2052"/>
                                        </p:tgtEl>
                                      </p:cBhvr>
                                    </p:animEffect>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fltVal val="0"/>
                                          </p:val>
                                        </p:tav>
                                        <p:tav tm="100000">
                                          <p:val>
                                            <p:strVal val="#ppt_w"/>
                                          </p:val>
                                        </p:tav>
                                      </p:tavLst>
                                    </p:anim>
                                    <p:anim calcmode="lin" valueType="num">
                                      <p:cBhvr>
                                        <p:cTn id="37" dur="500" fill="hold"/>
                                        <p:tgtEl>
                                          <p:spTgt spid="2054"/>
                                        </p:tgtEl>
                                        <p:attrNameLst>
                                          <p:attrName>ppt_h</p:attrName>
                                        </p:attrNameLst>
                                      </p:cBhvr>
                                      <p:tavLst>
                                        <p:tav tm="0">
                                          <p:val>
                                            <p:fltVal val="0"/>
                                          </p:val>
                                        </p:tav>
                                        <p:tav tm="100000">
                                          <p:val>
                                            <p:strVal val="#ppt_h"/>
                                          </p:val>
                                        </p:tav>
                                      </p:tavLst>
                                    </p:anim>
                                    <p:animEffect transition="in" filter="fade">
                                      <p:cBhvr>
                                        <p:cTn id="38" dur="500"/>
                                        <p:tgtEl>
                                          <p:spTgt spid="2054"/>
                                        </p:tgtEl>
                                      </p:cBhvr>
                                    </p:animEffect>
                                  </p:childTnLst>
                                </p:cTn>
                              </p:par>
                            </p:childTnLst>
                          </p:cTn>
                        </p:par>
                        <p:par>
                          <p:cTn id="39" fill="hold">
                            <p:stCondLst>
                              <p:cond delay="500"/>
                            </p:stCondLst>
                            <p:childTnLst>
                              <p:par>
                                <p:cTn id="40" presetID="47"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4" presetClass="entr" presetSubtype="1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7AAE10-73CD-AADD-5BE6-24F28B3CA822}"/>
              </a:ext>
            </a:extLst>
          </p:cNvPr>
          <p:cNvGrpSpPr/>
          <p:nvPr/>
        </p:nvGrpSpPr>
        <p:grpSpPr>
          <a:xfrm>
            <a:off x="4041417" y="1336112"/>
            <a:ext cx="3903890" cy="3535599"/>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9D2BBFC-4580-56FD-FA1B-A16DB4E7B49B}"/>
              </a:ext>
            </a:extLst>
          </p:cNvPr>
          <p:cNvSpPr txBox="1"/>
          <p:nvPr/>
        </p:nvSpPr>
        <p:spPr>
          <a:xfrm>
            <a:off x="3174219" y="4937540"/>
            <a:ext cx="60259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575559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220D1C-6415-DC39-4B80-4A0922160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9031" y="1514346"/>
            <a:ext cx="8453934" cy="5141492"/>
          </a:xfrm>
          <a:prstGeom prst="rect">
            <a:avLst/>
          </a:prstGeom>
        </p:spPr>
      </p:pic>
      <p:sp>
        <p:nvSpPr>
          <p:cNvPr id="4" name="TextBox 3">
            <a:extLst>
              <a:ext uri="{FF2B5EF4-FFF2-40B4-BE49-F238E27FC236}">
                <a16:creationId xmlns:a16="http://schemas.microsoft.com/office/drawing/2014/main" id="{07833B49-2E98-1662-32D8-EE8A41259974}"/>
              </a:ext>
            </a:extLst>
          </p:cNvPr>
          <p:cNvSpPr txBox="1"/>
          <p:nvPr/>
        </p:nvSpPr>
        <p:spPr>
          <a:xfrm>
            <a:off x="1490751" y="397607"/>
            <a:ext cx="9420045" cy="995144"/>
          </a:xfrm>
          <a:prstGeom prst="rect">
            <a:avLst/>
          </a:prstGeom>
          <a:noFill/>
        </p:spPr>
        <p:txBody>
          <a:bodyPr wrap="square" rtlCol="0">
            <a:spAutoFit/>
          </a:bodyPr>
          <a:lstStyle/>
          <a:p>
            <a:pPr algn="ctr">
              <a:lnSpc>
                <a:spcPct val="150000"/>
              </a:lnSpc>
            </a:pPr>
            <a:r>
              <a:rPr lang="en-US" sz="4400" dirty="0">
                <a:latin typeface="Roboto Black" panose="02000000000000000000" pitchFamily="2" charset="0"/>
                <a:ea typeface="Roboto Black" panose="02000000000000000000" pitchFamily="2" charset="0"/>
              </a:rPr>
              <a:t>BÀI 24: NĂNG LƯỢNG NHIỆT</a:t>
            </a:r>
          </a:p>
        </p:txBody>
      </p:sp>
    </p:spTree>
    <p:extLst>
      <p:ext uri="{BB962C8B-B14F-4D97-AF65-F5344CB8AC3E}">
        <p14:creationId xmlns:p14="http://schemas.microsoft.com/office/powerpoint/2010/main" val="3913402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3581806" y="919451"/>
            <a:ext cx="532718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29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4050271" y="863828"/>
            <a:ext cx="4390258" cy="542456"/>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của</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một</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vật</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là</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gì</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sp>
        <p:nvSpPr>
          <p:cNvPr id="4099" name="Rectangle 4098">
            <a:extLst>
              <a:ext uri="{FF2B5EF4-FFF2-40B4-BE49-F238E27FC236}">
                <a16:creationId xmlns:a16="http://schemas.microsoft.com/office/drawing/2014/main" id="{414B4C64-3379-A261-960D-6FD01BA1C2B0}"/>
              </a:ext>
            </a:extLst>
          </p:cNvPr>
          <p:cNvSpPr/>
          <p:nvPr/>
        </p:nvSpPr>
        <p:spPr>
          <a:xfrm>
            <a:off x="1787070" y="1750015"/>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2279798" y="25470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4093776" y="218209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3684294" y="286541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2838905" y="344192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2723562" y="228894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2456512" y="349696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2733651" y="287946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3990282" y="314046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3548805" y="33507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4369189" y="265384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3283057" y="24683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2270580" y="30531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3093861" y="186965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4100015" y="3437097"/>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4371157" y="213807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2035594" y="4098832"/>
            <a:ext cx="3026421" cy="769441"/>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Các</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chuyển</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động</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không</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ngừng</a:t>
            </a:r>
            <a:endPar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9218" y="4818119"/>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2541558" y="4994087"/>
            <a:ext cx="1930698" cy="562465"/>
            <a:chOff x="6850829" y="5216311"/>
            <a:chExt cx="2250431" cy="655612"/>
          </a:xfrm>
          <a:solidFill>
            <a:srgbClr val="26264F"/>
          </a:solidFill>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1555" y="5289193"/>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Động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pic>
        <p:nvPicPr>
          <p:cNvPr id="4124" name="Graphic 4123" descr="Arrow Slight curve">
            <a:extLst>
              <a:ext uri="{FF2B5EF4-FFF2-40B4-BE49-F238E27FC236}">
                <a16:creationId xmlns:a16="http://schemas.microsoft.com/office/drawing/2014/main" id="{5D1BC3D7-67AB-F446-D679-A466FE0D42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699206" y="4818119"/>
            <a:ext cx="914400" cy="914400"/>
          </a:xfrm>
          <a:prstGeom prst="rect">
            <a:avLst/>
          </a:prstGeom>
        </p:spPr>
      </p:pic>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BA76E83-C085-7EC5-BFD1-C019A1881B6C}"/>
              </a:ext>
            </a:extLst>
          </p:cNvPr>
          <p:cNvGrpSpPr/>
          <p:nvPr/>
        </p:nvGrpSpPr>
        <p:grpSpPr>
          <a:xfrm>
            <a:off x="6708138" y="1795376"/>
            <a:ext cx="3524837" cy="2258891"/>
            <a:chOff x="6708138" y="1795376"/>
            <a:chExt cx="3524837" cy="2258891"/>
          </a:xfrm>
        </p:grpSpPr>
        <p:sp>
          <p:nvSpPr>
            <p:cNvPr id="12" name="Rectangle 11">
              <a:extLst>
                <a:ext uri="{FF2B5EF4-FFF2-40B4-BE49-F238E27FC236}">
                  <a16:creationId xmlns:a16="http://schemas.microsoft.com/office/drawing/2014/main" id="{ED22C319-9C61-6700-72C1-4F74090AC06B}"/>
                </a:ext>
              </a:extLst>
            </p:cNvPr>
            <p:cNvSpPr/>
            <p:nvPr/>
          </p:nvSpPr>
          <p:spPr>
            <a:xfrm>
              <a:off x="6708138" y="1795376"/>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9752737-B3D4-6DA9-0DF8-81072343AA74}"/>
                </a:ext>
              </a:extLst>
            </p:cNvPr>
            <p:cNvGrpSpPr/>
            <p:nvPr/>
          </p:nvGrpSpPr>
          <p:grpSpPr>
            <a:xfrm>
              <a:off x="7269449" y="2213058"/>
              <a:ext cx="2466039" cy="1575698"/>
              <a:chOff x="7904411" y="2471144"/>
              <a:chExt cx="1422874" cy="909158"/>
            </a:xfrm>
          </p:grpSpPr>
          <p:sp>
            <p:nvSpPr>
              <p:cNvPr id="13" name="Oval 12">
                <a:extLst>
                  <a:ext uri="{FF2B5EF4-FFF2-40B4-BE49-F238E27FC236}">
                    <a16:creationId xmlns:a16="http://schemas.microsoft.com/office/drawing/2014/main" id="{CA94A8E4-BB06-5420-AE8A-8BC53494320F}"/>
                  </a:ext>
                </a:extLst>
              </p:cNvPr>
              <p:cNvSpPr/>
              <p:nvPr/>
            </p:nvSpPr>
            <p:spPr>
              <a:xfrm>
                <a:off x="7904411" y="2471144"/>
                <a:ext cx="394174" cy="394174"/>
              </a:xfrm>
              <a:prstGeom prst="ellipse">
                <a:avLst/>
              </a:prstGeom>
              <a:solidFill>
                <a:srgbClr val="FF0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4" name="Oval 13">
                <a:extLst>
                  <a:ext uri="{FF2B5EF4-FFF2-40B4-BE49-F238E27FC236}">
                    <a16:creationId xmlns:a16="http://schemas.microsoft.com/office/drawing/2014/main" id="{E65524EC-147E-5F30-8C77-CD3CC0C26509}"/>
                  </a:ext>
                </a:extLst>
              </p:cNvPr>
              <p:cNvSpPr/>
              <p:nvPr/>
            </p:nvSpPr>
            <p:spPr>
              <a:xfrm>
                <a:off x="8933111" y="2986128"/>
                <a:ext cx="394174" cy="394174"/>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cxnSp>
            <p:nvCxnSpPr>
              <p:cNvPr id="16" name="Connector: Curved 15">
                <a:extLst>
                  <a:ext uri="{FF2B5EF4-FFF2-40B4-BE49-F238E27FC236}">
                    <a16:creationId xmlns:a16="http://schemas.microsoft.com/office/drawing/2014/main" id="{7FC91795-2E60-173E-3B0F-8CA6A3C85078}"/>
                  </a:ext>
                </a:extLst>
              </p:cNvPr>
              <p:cNvCxnSpPr>
                <a:stCxn id="13" idx="7"/>
                <a:endCxn id="14" idx="0"/>
              </p:cNvCxnSpPr>
              <p:nvPr/>
            </p:nvCxnSpPr>
            <p:spPr>
              <a:xfrm rot="16200000" flipH="1">
                <a:off x="8456901" y="2312831"/>
                <a:ext cx="457259" cy="889339"/>
              </a:xfrm>
              <a:prstGeom prst="curvedConnector3">
                <a:avLst>
                  <a:gd name="adj1" fmla="val -28099"/>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FCDA344-216E-DA12-7A8C-E61CB1422F36}"/>
                  </a:ext>
                </a:extLst>
              </p:cNvPr>
              <p:cNvCxnSpPr>
                <a:stCxn id="13" idx="6"/>
                <a:endCxn id="14" idx="1"/>
              </p:cNvCxnSpPr>
              <p:nvPr/>
            </p:nvCxnSpPr>
            <p:spPr>
              <a:xfrm>
                <a:off x="8298587" y="2668233"/>
                <a:ext cx="692251" cy="375623"/>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6C4610F4-4924-A3A3-84A5-3146503D0EC3}"/>
                  </a:ext>
                </a:extLst>
              </p:cNvPr>
              <p:cNvCxnSpPr>
                <a:stCxn id="13" idx="5"/>
                <a:endCxn id="14" idx="2"/>
              </p:cNvCxnSpPr>
              <p:nvPr/>
            </p:nvCxnSpPr>
            <p:spPr>
              <a:xfrm rot="16200000" flipH="1">
                <a:off x="8399176" y="2649280"/>
                <a:ext cx="375623" cy="692251"/>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90A6C274-94F0-3725-C4A0-CC30D4D620FC}"/>
                  </a:ext>
                </a:extLst>
              </p:cNvPr>
              <p:cNvCxnSpPr>
                <a:stCxn id="13" idx="4"/>
                <a:endCxn id="14" idx="3"/>
              </p:cNvCxnSpPr>
              <p:nvPr/>
            </p:nvCxnSpPr>
            <p:spPr>
              <a:xfrm rot="16200000" flipH="1">
                <a:off x="8317540" y="2649280"/>
                <a:ext cx="457259" cy="889339"/>
              </a:xfrm>
              <a:prstGeom prst="curvedConnector3">
                <a:avLst>
                  <a:gd name="adj1" fmla="val 105483"/>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FE1715AF-EBA4-B694-E2F5-A26343F8C8FD}"/>
              </a:ext>
            </a:extLst>
          </p:cNvPr>
          <p:cNvSpPr txBox="1"/>
          <p:nvPr/>
        </p:nvSpPr>
        <p:spPr>
          <a:xfrm>
            <a:off x="6957345" y="4150989"/>
            <a:ext cx="3026421" cy="769441"/>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Các</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tương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tác</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và</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có</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khoảng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cách</a:t>
            </a:r>
            <a:endPar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grpSp>
        <p:nvGrpSpPr>
          <p:cNvPr id="31" name="Group 30">
            <a:extLst>
              <a:ext uri="{FF2B5EF4-FFF2-40B4-BE49-F238E27FC236}">
                <a16:creationId xmlns:a16="http://schemas.microsoft.com/office/drawing/2014/main" id="{D29DD5A1-E202-3285-2A9E-7FBDB8EBBF42}"/>
              </a:ext>
            </a:extLst>
          </p:cNvPr>
          <p:cNvGrpSpPr/>
          <p:nvPr/>
        </p:nvGrpSpPr>
        <p:grpSpPr>
          <a:xfrm>
            <a:off x="7611032" y="5066075"/>
            <a:ext cx="1827558" cy="532418"/>
            <a:chOff x="6850829" y="5216311"/>
            <a:chExt cx="2250431" cy="655612"/>
          </a:xfrm>
          <a:solidFill>
            <a:srgbClr val="26264F"/>
          </a:solidFill>
        </p:grpSpPr>
        <p:sp>
          <p:nvSpPr>
            <p:cNvPr id="4096" name="Rectangle: Rounded Corners 4095">
              <a:extLst>
                <a:ext uri="{FF2B5EF4-FFF2-40B4-BE49-F238E27FC236}">
                  <a16:creationId xmlns:a16="http://schemas.microsoft.com/office/drawing/2014/main" id="{624B410E-25F8-9680-37F4-F8A29CB33010}"/>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97" name="TextBox 4096">
              <a:extLst>
                <a:ext uri="{FF2B5EF4-FFF2-40B4-BE49-F238E27FC236}">
                  <a16:creationId xmlns:a16="http://schemas.microsoft.com/office/drawing/2014/main" id="{27AB5AD1-4AC3-EE06-D395-F5BFB815A536}"/>
                </a:ext>
              </a:extLst>
            </p:cNvPr>
            <p:cNvSpPr txBox="1"/>
            <p:nvPr/>
          </p:nvSpPr>
          <p:spPr>
            <a:xfrm>
              <a:off x="6961291" y="5256826"/>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Roboto" panose="02000000000000000000" pitchFamily="2" charset="0"/>
                  <a:ea typeface="Roboto" panose="02000000000000000000" pitchFamily="2" charset="0"/>
                </a:rPr>
                <a:t>Thế</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4116" name="Plus Sign 4115">
            <a:extLst>
              <a:ext uri="{FF2B5EF4-FFF2-40B4-BE49-F238E27FC236}">
                <a16:creationId xmlns:a16="http://schemas.microsoft.com/office/drawing/2014/main" id="{3527AD30-6894-897B-21AA-8D4A37336798}"/>
              </a:ext>
            </a:extLst>
          </p:cNvPr>
          <p:cNvSpPr/>
          <p:nvPr/>
        </p:nvSpPr>
        <p:spPr>
          <a:xfrm>
            <a:off x="5619554" y="4922477"/>
            <a:ext cx="844179" cy="84417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8" name="Group 4117">
            <a:extLst>
              <a:ext uri="{FF2B5EF4-FFF2-40B4-BE49-F238E27FC236}">
                <a16:creationId xmlns:a16="http://schemas.microsoft.com/office/drawing/2014/main" id="{D178B518-8CE7-B0BA-C6C3-0F53E74EF91F}"/>
              </a:ext>
            </a:extLst>
          </p:cNvPr>
          <p:cNvGrpSpPr/>
          <p:nvPr/>
        </p:nvGrpSpPr>
        <p:grpSpPr>
          <a:xfrm>
            <a:off x="5062015" y="5938116"/>
            <a:ext cx="1946191" cy="655612"/>
            <a:chOff x="6850829" y="5216311"/>
            <a:chExt cx="1946191" cy="655612"/>
          </a:xfrm>
        </p:grpSpPr>
        <p:sp>
          <p:nvSpPr>
            <p:cNvPr id="4120" name="Rectangle: Rounded Corners 4119">
              <a:extLst>
                <a:ext uri="{FF2B5EF4-FFF2-40B4-BE49-F238E27FC236}">
                  <a16:creationId xmlns:a16="http://schemas.microsoft.com/office/drawing/2014/main" id="{AD97DF96-B847-7B5F-3CA8-5249B953EB7A}"/>
                </a:ext>
              </a:extLst>
            </p:cNvPr>
            <p:cNvSpPr/>
            <p:nvPr/>
          </p:nvSpPr>
          <p:spPr>
            <a:xfrm>
              <a:off x="6850829" y="5216311"/>
              <a:ext cx="194619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TextBox 3071">
              <a:extLst>
                <a:ext uri="{FF2B5EF4-FFF2-40B4-BE49-F238E27FC236}">
                  <a16:creationId xmlns:a16="http://schemas.microsoft.com/office/drawing/2014/main" id="{05A2458E-FAC5-FC40-1B1A-648CA8938ABD}"/>
                </a:ext>
              </a:extLst>
            </p:cNvPr>
            <p:cNvSpPr txBox="1"/>
            <p:nvPr/>
          </p:nvSpPr>
          <p:spPr>
            <a:xfrm>
              <a:off x="6938716" y="5319647"/>
              <a:ext cx="1858304"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NỘI NĂNG</a:t>
              </a:r>
            </a:p>
          </p:txBody>
        </p:sp>
      </p:grpSp>
    </p:spTree>
    <p:extLst>
      <p:ext uri="{BB962C8B-B14F-4D97-AF65-F5344CB8AC3E}">
        <p14:creationId xmlns:p14="http://schemas.microsoft.com/office/powerpoint/2010/main" val="3963430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2.5E-6 -4.44444E-6 L 0.03386 -0.00486 L 0.02461 -0.05208 L 0.09011 -0.10324 L 0.17396 -0.03981 L 0.13776 0.08334 " pathEditMode="relative" rAng="0" ptsTypes="AAAAAA">
                                      <p:cBhvr>
                                        <p:cTn id="71" dur="2000" fill="hold"/>
                                        <p:tgtEl>
                                          <p:spTgt spid="4106"/>
                                        </p:tgtEl>
                                        <p:attrNameLst>
                                          <p:attrName>ppt_x</p:attrName>
                                          <p:attrName>ppt_y</p:attrName>
                                        </p:attrNameLst>
                                      </p:cBhvr>
                                      <p:rCtr x="8698" y="-995"/>
                                    </p:animMotion>
                                  </p:childTnLst>
                                </p:cTn>
                              </p:par>
                              <p:par>
                                <p:cTn id="72" presetID="0" presetClass="path" presetSubtype="0" repeatCount="indefinite" accel="50000" decel="50000" fill="remove" grpId="0" nodeType="withEffect">
                                  <p:stCondLst>
                                    <p:cond delay="0"/>
                                  </p:stCondLst>
                                  <p:childTnLst>
                                    <p:animMotion origin="layout" path="M 4.79167E-6 -2.22222E-6 L -0.0543 -0.04977 L -0.0612 0.04653 L -0.04909 0.21667 L 0.05872 0.15764 " pathEditMode="relative" rAng="0" ptsTypes="AAAAA">
                                      <p:cBhvr>
                                        <p:cTn id="73" dur="2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4 -0.0544 L 0.175 -0.00926 L 0.16927 0.10625 " pathEditMode="relative" rAng="0" ptsTypes="AAAAAA">
                                      <p:cBhvr>
                                        <p:cTn id="75" dur="2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4.375E-6 -4.81481E-6 L 0.05208 0.01297 L 0.05468 -0.0824 L 0.125 -0.05833 L 0.15572 0.03426 L 0.10572 0.08982 L 0.08385 0.06667 " pathEditMode="relative" rAng="0" ptsTypes="AAAAAAA">
                                      <p:cBhvr>
                                        <p:cTn id="77" dur="2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59 L -0.07135 0.06736 " pathEditMode="relative" rAng="0" ptsTypes="AAAAAA">
                                      <p:cBhvr>
                                        <p:cTn id="79" dur="2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1.45833E-6 3.7037E-7 L 0.07578 0.07731 L 0.1194 0.08148 L 0.08242 0.16065 L -0.01706 0.11944 L -0.04128 -0.00301 " pathEditMode="relative" rAng="0" ptsTypes="AAAAAA">
                                      <p:cBhvr>
                                        <p:cTn id="81" dur="2000" fill="hold"/>
                                        <p:tgtEl>
                                          <p:spTgt spid="4110"/>
                                        </p:tgtEl>
                                        <p:attrNameLst>
                                          <p:attrName>ppt_x</p:attrName>
                                          <p:attrName>ppt_y</p:attrName>
                                        </p:attrNameLst>
                                      </p:cBhvr>
                                      <p:rCtr x="3906" y="7870"/>
                                    </p:animMotion>
                                  </p:childTnLst>
                                </p:cTn>
                              </p:par>
                              <p:par>
                                <p:cTn id="82" presetID="0" presetClass="path" presetSubtype="0" repeatCount="indefinite" accel="50000" decel="50000" fill="remove" grpId="0" nodeType="withEffect">
                                  <p:stCondLst>
                                    <p:cond delay="0"/>
                                  </p:stCondLst>
                                  <p:childTnLst>
                                    <p:animMotion origin="layout" path="M 2.77556E-17 3.7037E-7 L 0.06263 0.02569 L 0.15104 -0.05139 L 0.08307 -0.14213 L 0.15443 -0.25463 L 0.20951 -0.16528 " pathEditMode="relative" rAng="0" ptsTypes="AAAAAA">
                                      <p:cBhvr>
                                        <p:cTn id="83" dur="2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4648 0.00578 L -0.06602 -0.06019 L -0.04245 -0.14491 L -0.05911 -0.19769 L -0.0918 -0.19722 L -0.05872 -0.08982 " pathEditMode="relative" rAng="0" ptsTypes="AAAAAA">
                                      <p:cBhvr>
                                        <p:cTn id="85" dur="2000" fill="hold"/>
                                        <p:tgtEl>
                                          <p:spTgt spid="4103"/>
                                        </p:tgtEl>
                                        <p:attrNameLst>
                                          <p:attrName>ppt_x</p:attrName>
                                          <p:attrName>ppt_y</p:attrName>
                                        </p:attrNameLst>
                                      </p:cBhvr>
                                      <p:rCtr x="-2070" y="-10185"/>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2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8 0.06528 L -0.0039 -0.06458 L -0.05612 0.00278 L -0.0918 -0.04907 " pathEditMode="relative" rAng="0" ptsTypes="AAAAAA">
                                      <p:cBhvr>
                                        <p:cTn id="89" dur="2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6 L -0.1819 -0.07014 L -0.07435 -0.21436 L -0.06575 -0.10649 L -0.00364 -0.0125 " pathEditMode="relative" rAng="0" ptsTypes="AAAAA">
                                      <p:cBhvr>
                                        <p:cTn id="91" dur="2000" fill="hold"/>
                                        <p:tgtEl>
                                          <p:spTgt spid="4107"/>
                                        </p:tgtEl>
                                        <p:attrNameLst>
                                          <p:attrName>ppt_x</p:attrName>
                                          <p:attrName>ppt_y</p:attrName>
                                        </p:attrNameLst>
                                      </p:cBhvr>
                                      <p:rCtr x="-4766" y="-12407"/>
                                    </p:animMotion>
                                  </p:childTnLst>
                                </p:cTn>
                              </p:par>
                              <p:par>
                                <p:cTn id="92" presetID="0" presetClass="path" presetSubtype="0" repeatCount="indefinite" accel="50000" decel="50000" fill="remove" grpId="0" nodeType="withEffect">
                                  <p:stCondLst>
                                    <p:cond delay="0"/>
                                  </p:stCondLst>
                                  <p:childTnLst>
                                    <p:animMotion origin="layout" path="M -0.07669 -0.00278 L -0.09219 -0.04167 L -0.11367 -0.00532 L -0.20651 -0.02199 L -0.20729 0.03241 L -0.17213 0.19583 " pathEditMode="relative" rAng="0" ptsTypes="AAAAAA">
                                      <p:cBhvr>
                                        <p:cTn id="93" dur="2000" fill="hold"/>
                                        <p:tgtEl>
                                          <p:spTgt spid="4114"/>
                                        </p:tgtEl>
                                        <p:attrNameLst>
                                          <p:attrName>ppt_x</p:attrName>
                                          <p:attrName>ppt_y</p:attrName>
                                        </p:attrNameLst>
                                      </p:cBhvr>
                                      <p:rCtr x="-6536" y="7986"/>
                                    </p:animMotion>
                                  </p:childTnLst>
                                </p:cTn>
                              </p:par>
                              <p:par>
                                <p:cTn id="94" presetID="0" presetClass="path" presetSubtype="0" repeatCount="indefinite" accel="50000" decel="50000" fill="remove" grpId="0" nodeType="withEffect">
                                  <p:stCondLst>
                                    <p:cond delay="0"/>
                                  </p:stCondLst>
                                  <p:childTnLst>
                                    <p:animMotion origin="layout" path="M -0.00716 0.0419 L -0.04062 0.14398 L -0.10156 0.04908 L -0.1293 -0.07893 L -0.06536 -0.00254 " pathEditMode="relative" rAng="0" ptsTypes="AAAAA">
                                      <p:cBhvr>
                                        <p:cTn id="95" dur="2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7527 0.02639 L 0.03073 -0.05277 L -0.10092 -0.025 L -0.0664 0.07223 L -0.07435 0.21644 " pathEditMode="relative" rAng="0" ptsTypes="AAAAA">
                                      <p:cBhvr>
                                        <p:cTn id="97" dur="2000" fill="hold"/>
                                        <p:tgtEl>
                                          <p:spTgt spid="4101"/>
                                        </p:tgtEl>
                                        <p:attrNameLst>
                                          <p:attrName>ppt_x</p:attrName>
                                          <p:attrName>ppt_y</p:attrName>
                                        </p:attrNameLst>
                                      </p:cBhvr>
                                      <p:rCtr x="-8815" y="5532"/>
                                    </p:animMotion>
                                  </p:childTnLst>
                                </p:cTn>
                              </p:par>
                              <p:par>
                                <p:cTn id="98" presetID="0" presetClass="path" presetSubtype="0" repeatCount="indefinite" accel="50000" decel="50000" fill="remove" grpId="0" nodeType="withEffect">
                                  <p:stCondLst>
                                    <p:cond delay="0"/>
                                  </p:stCondLst>
                                  <p:childTnLst>
                                    <p:animMotion origin="layout" path="M 0.02005 -0.04629 L -0.00925 -0.03703 L -0.03464 -0.08865 L 4.16667E-6 -0.13796 L -0.04232 -0.20115 L 0.0319 -0.20301 L 0.06393 -0.21689 " pathEditMode="relative" rAng="0" ptsTypes="AAAAAAA">
                                      <p:cBhvr>
                                        <p:cTn id="99" dur="2000" fill="hold"/>
                                        <p:tgtEl>
                                          <p:spTgt spid="4113"/>
                                        </p:tgtEl>
                                        <p:attrNameLst>
                                          <p:attrName>ppt_x</p:attrName>
                                          <p:attrName>ppt_y</p:attrName>
                                        </p:attrNameLst>
                                      </p:cBhvr>
                                      <p:rCtr x="-924" y="-8079"/>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117"/>
                                        </p:tgtEl>
                                        <p:attrNameLst>
                                          <p:attrName>style.visibility</p:attrName>
                                        </p:attrNameLst>
                                      </p:cBhvr>
                                      <p:to>
                                        <p:strVal val="visible"/>
                                      </p:to>
                                    </p:set>
                                    <p:animEffect transition="in" filter="wipe(left)">
                                      <p:cBhvr>
                                        <p:cTn id="104" dur="500"/>
                                        <p:tgtEl>
                                          <p:spTgt spid="4117"/>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4122"/>
                                        </p:tgtEl>
                                        <p:attrNameLst>
                                          <p:attrName>style.visibility</p:attrName>
                                        </p:attrNameLst>
                                      </p:cBhvr>
                                      <p:to>
                                        <p:strVal val="visible"/>
                                      </p:to>
                                    </p:set>
                                    <p:animEffect transition="in" filter="randombar(horizontal)">
                                      <p:cBhvr>
                                        <p:cTn id="108" dur="500"/>
                                        <p:tgtEl>
                                          <p:spTgt spid="4122"/>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500" fill="hold"/>
                                        <p:tgtEl>
                                          <p:spTgt spid="29"/>
                                        </p:tgtEl>
                                        <p:attrNameLst>
                                          <p:attrName>ppt_w</p:attrName>
                                        </p:attrNameLst>
                                      </p:cBhvr>
                                      <p:tavLst>
                                        <p:tav tm="0">
                                          <p:val>
                                            <p:fltVal val="0"/>
                                          </p:val>
                                        </p:tav>
                                        <p:tav tm="100000">
                                          <p:val>
                                            <p:strVal val="#ppt_w"/>
                                          </p:val>
                                        </p:tav>
                                      </p:tavLst>
                                    </p:anim>
                                    <p:anim calcmode="lin" valueType="num">
                                      <p:cBhvr>
                                        <p:cTn id="114" dur="500" fill="hold"/>
                                        <p:tgtEl>
                                          <p:spTgt spid="29"/>
                                        </p:tgtEl>
                                        <p:attrNameLst>
                                          <p:attrName>ppt_h</p:attrName>
                                        </p:attrNameLst>
                                      </p:cBhvr>
                                      <p:tavLst>
                                        <p:tav tm="0">
                                          <p:val>
                                            <p:fltVal val="0"/>
                                          </p:val>
                                        </p:tav>
                                        <p:tav tm="100000">
                                          <p:val>
                                            <p:strVal val="#ppt_h"/>
                                          </p:val>
                                        </p:tav>
                                      </p:tavLst>
                                    </p:anim>
                                    <p:animEffect transition="in" filter="fade">
                                      <p:cBhvr>
                                        <p:cTn id="115" dur="500"/>
                                        <p:tgtEl>
                                          <p:spTgt spid="29"/>
                                        </p:tgtEl>
                                      </p:cBhvr>
                                    </p:animEffect>
                                  </p:childTnLst>
                                </p:cTn>
                              </p:par>
                            </p:childTnLst>
                          </p:cTn>
                        </p:par>
                        <p:par>
                          <p:cTn id="116" fill="hold">
                            <p:stCondLst>
                              <p:cond delay="500"/>
                            </p:stCondLst>
                            <p:childTnLst>
                              <p:par>
                                <p:cTn id="117" presetID="14" presetClass="entr" presetSubtype="10" fill="hold" grpId="0" nodeType="after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randombar(horizontal)">
                                      <p:cBhvr>
                                        <p:cTn id="119" dur="500"/>
                                        <p:tgtEl>
                                          <p:spTgt spid="30"/>
                                        </p:tgtEl>
                                      </p:cBhvr>
                                    </p:animEffect>
                                  </p:childTnLst>
                                </p:cTn>
                              </p:par>
                            </p:childTnLst>
                          </p:cTn>
                        </p:par>
                        <p:par>
                          <p:cTn id="120" fill="hold">
                            <p:stCondLst>
                              <p:cond delay="1000"/>
                            </p:stCondLst>
                            <p:childTnLst>
                              <p:par>
                                <p:cTn id="121" presetID="22" presetClass="entr" presetSubtype="2" fill="hold" nodeType="afterEffect">
                                  <p:stCondLst>
                                    <p:cond delay="0"/>
                                  </p:stCondLst>
                                  <p:childTnLst>
                                    <p:set>
                                      <p:cBhvr>
                                        <p:cTn id="122" dur="1" fill="hold">
                                          <p:stCondLst>
                                            <p:cond delay="0"/>
                                          </p:stCondLst>
                                        </p:cTn>
                                        <p:tgtEl>
                                          <p:spTgt spid="4124"/>
                                        </p:tgtEl>
                                        <p:attrNameLst>
                                          <p:attrName>style.visibility</p:attrName>
                                        </p:attrNameLst>
                                      </p:cBhvr>
                                      <p:to>
                                        <p:strVal val="visible"/>
                                      </p:to>
                                    </p:set>
                                    <p:animEffect transition="in" filter="wipe(right)">
                                      <p:cBhvr>
                                        <p:cTn id="123" dur="500"/>
                                        <p:tgtEl>
                                          <p:spTgt spid="4124"/>
                                        </p:tgtEl>
                                      </p:cBhvr>
                                    </p:animEffect>
                                  </p:childTnLst>
                                </p:cTn>
                              </p:par>
                            </p:childTnLst>
                          </p:cTn>
                        </p:par>
                        <p:par>
                          <p:cTn id="124" fill="hold">
                            <p:stCondLst>
                              <p:cond delay="1500"/>
                            </p:stCondLst>
                            <p:childTnLst>
                              <p:par>
                                <p:cTn id="125" presetID="14" presetClass="entr" presetSubtype="10" fill="hold" nodeType="after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randombar(horizontal)">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4116"/>
                                        </p:tgtEl>
                                        <p:attrNameLst>
                                          <p:attrName>style.visibility</p:attrName>
                                        </p:attrNameLst>
                                      </p:cBhvr>
                                      <p:to>
                                        <p:strVal val="visible"/>
                                      </p:to>
                                    </p:set>
                                    <p:anim calcmode="lin" valueType="num">
                                      <p:cBhvr>
                                        <p:cTn id="132" dur="500" fill="hold"/>
                                        <p:tgtEl>
                                          <p:spTgt spid="4116"/>
                                        </p:tgtEl>
                                        <p:attrNameLst>
                                          <p:attrName>ppt_w</p:attrName>
                                        </p:attrNameLst>
                                      </p:cBhvr>
                                      <p:tavLst>
                                        <p:tav tm="0">
                                          <p:val>
                                            <p:fltVal val="0"/>
                                          </p:val>
                                        </p:tav>
                                        <p:tav tm="100000">
                                          <p:val>
                                            <p:strVal val="#ppt_w"/>
                                          </p:val>
                                        </p:tav>
                                      </p:tavLst>
                                    </p:anim>
                                    <p:anim calcmode="lin" valueType="num">
                                      <p:cBhvr>
                                        <p:cTn id="133" dur="500" fill="hold"/>
                                        <p:tgtEl>
                                          <p:spTgt spid="4116"/>
                                        </p:tgtEl>
                                        <p:attrNameLst>
                                          <p:attrName>ppt_h</p:attrName>
                                        </p:attrNameLst>
                                      </p:cBhvr>
                                      <p:tavLst>
                                        <p:tav tm="0">
                                          <p:val>
                                            <p:fltVal val="0"/>
                                          </p:val>
                                        </p:tav>
                                        <p:tav tm="100000">
                                          <p:val>
                                            <p:strVal val="#ppt_h"/>
                                          </p:val>
                                        </p:tav>
                                      </p:tavLst>
                                    </p:anim>
                                    <p:animEffect transition="in" filter="fade">
                                      <p:cBhvr>
                                        <p:cTn id="134" dur="500"/>
                                        <p:tgtEl>
                                          <p:spTgt spid="4116"/>
                                        </p:tgtEl>
                                      </p:cBhvr>
                                    </p:animEffect>
                                  </p:childTnLst>
                                </p:cTn>
                              </p:par>
                            </p:childTnLst>
                          </p:cTn>
                        </p:par>
                        <p:par>
                          <p:cTn id="135" fill="hold">
                            <p:stCondLst>
                              <p:cond delay="500"/>
                            </p:stCondLst>
                            <p:childTnLst>
                              <p:par>
                                <p:cTn id="136" presetID="14" presetClass="entr" presetSubtype="10" fill="hold" nodeType="afterEffect">
                                  <p:stCondLst>
                                    <p:cond delay="0"/>
                                  </p:stCondLst>
                                  <p:childTnLst>
                                    <p:set>
                                      <p:cBhvr>
                                        <p:cTn id="137" dur="1" fill="hold">
                                          <p:stCondLst>
                                            <p:cond delay="0"/>
                                          </p:stCondLst>
                                        </p:cTn>
                                        <p:tgtEl>
                                          <p:spTgt spid="4118"/>
                                        </p:tgtEl>
                                        <p:attrNameLst>
                                          <p:attrName>style.visibility</p:attrName>
                                        </p:attrNameLst>
                                      </p:cBhvr>
                                      <p:to>
                                        <p:strVal val="visible"/>
                                      </p:to>
                                    </p:set>
                                    <p:animEffect transition="in" filter="randombar(horizontal)">
                                      <p:cBhvr>
                                        <p:cTn id="138" dur="5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30" grpId="0"/>
      <p:bldP spid="41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445095" y="919451"/>
            <a:ext cx="9565027"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8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2475289" y="845499"/>
            <a:ext cx="7976888" cy="542456"/>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của</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có</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liên</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hệ</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với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lượng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nhiệt</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không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Vì</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sao</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sp>
        <p:nvSpPr>
          <p:cNvPr id="4099" name="Rectangle 4098">
            <a:extLst>
              <a:ext uri="{FF2B5EF4-FFF2-40B4-BE49-F238E27FC236}">
                <a16:creationId xmlns:a16="http://schemas.microsoft.com/office/drawing/2014/main" id="{414B4C64-3379-A261-960D-6FD01BA1C2B0}"/>
              </a:ext>
            </a:extLst>
          </p:cNvPr>
          <p:cNvSpPr/>
          <p:nvPr/>
        </p:nvSpPr>
        <p:spPr>
          <a:xfrm>
            <a:off x="1338363" y="1750015"/>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1831091" y="25470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3645069" y="218209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3235587" y="286541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2390198" y="344192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2274855" y="228894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2007805" y="349696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2284944" y="287946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3541575" y="314046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3100098" y="33507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3920482" y="265384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2834350" y="24683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1821873" y="30531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2645154" y="186965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3651308" y="3437097"/>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3922450" y="213807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115" name="TextBox 4114">
                <a:extLst>
                  <a:ext uri="{FF2B5EF4-FFF2-40B4-BE49-F238E27FC236}">
                    <a16:creationId xmlns:a16="http://schemas.microsoft.com/office/drawing/2014/main" id="{0EC733D6-E7D5-148F-1E6E-708E44A23D93}"/>
                  </a:ext>
                </a:extLst>
              </p:cNvPr>
              <p:cNvSpPr txBox="1"/>
              <p:nvPr/>
            </p:nvSpPr>
            <p:spPr>
              <a:xfrm>
                <a:off x="974157" y="4218526"/>
                <a:ext cx="4187927" cy="1446550"/>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Nội</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càng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lớn</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động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lượng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nhiệt</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lớn</a:t>
                </a:r>
                <a:endParaRPr lang="en-US" sz="2200" b="1" dirty="0">
                  <a:solidFill>
                    <a:prstClr val="black">
                      <a:lumMod val="95000"/>
                      <a:lumOff val="5000"/>
                    </a:prstClr>
                  </a:solidFill>
                  <a:latin typeface="Roboto" panose="02000000000000000000" pitchFamily="2" charset="0"/>
                </a:endParaRPr>
              </a:p>
            </p:txBody>
          </p:sp>
        </mc:Choice>
        <mc:Fallback xmlns="">
          <p:sp>
            <p:nvSpPr>
              <p:cNvPr id="4115" name="TextBox 4114">
                <a:extLst>
                  <a:ext uri="{FF2B5EF4-FFF2-40B4-BE49-F238E27FC236}">
                    <a16:creationId xmlns:a16="http://schemas.microsoft.com/office/drawing/2014/main" id="{0EC733D6-E7D5-148F-1E6E-708E44A23D93}"/>
                  </a:ext>
                </a:extLst>
              </p:cNvPr>
              <p:cNvSpPr txBox="1">
                <a:spLocks noRot="1" noChangeAspect="1" noMove="1" noResize="1" noEditPoints="1" noAdjustHandles="1" noChangeArrowheads="1" noChangeShapeType="1" noTextEdit="1"/>
              </p:cNvSpPr>
              <p:nvPr/>
            </p:nvSpPr>
            <p:spPr>
              <a:xfrm>
                <a:off x="974157" y="4218526"/>
                <a:ext cx="4187927" cy="1446550"/>
              </a:xfrm>
              <a:prstGeom prst="rect">
                <a:avLst/>
              </a:prstGeom>
              <a:blipFill>
                <a:blip r:embed="rId4"/>
                <a:stretch>
                  <a:fillRect t="-2110" r="-1164" b="-8861"/>
                </a:stretch>
              </a:blipFill>
            </p:spPr>
            <p:txBody>
              <a:bodyPr/>
              <a:lstStyle/>
              <a:p>
                <a:r>
                  <a:rPr lang="en-US">
                    <a:noFill/>
                  </a:rPr>
                  <a:t> </a:t>
                </a:r>
              </a:p>
            </p:txBody>
          </p:sp>
        </mc:Fallback>
      </mc:AlternateContent>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1786" y="5755711"/>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2206187" y="5931679"/>
            <a:ext cx="7992172" cy="562465"/>
            <a:chOff x="6850829" y="5216311"/>
            <a:chExt cx="2250431" cy="655612"/>
          </a:xfrm>
          <a:solidFill>
            <a:srgbClr val="26264F"/>
          </a:solidFill>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1555" y="5289193"/>
              <a:ext cx="2029508" cy="53811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Nội</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của</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vật</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có</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liên</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hệ</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với</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lượng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nhiệt</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Free vector two thermometers for winter and summer">
            <a:extLst>
              <a:ext uri="{FF2B5EF4-FFF2-40B4-BE49-F238E27FC236}">
                <a16:creationId xmlns:a16="http://schemas.microsoft.com/office/drawing/2014/main" id="{1E028E5C-0035-37AA-0723-D208BE7366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609"/>
          <a:stretch/>
        </p:blipFill>
        <p:spPr bwMode="auto">
          <a:xfrm>
            <a:off x="8073284" y="1839587"/>
            <a:ext cx="1843861" cy="20516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437C40-4364-6882-3A50-C18073C7F90F}"/>
                  </a:ext>
                </a:extLst>
              </p:cNvPr>
              <p:cNvSpPr txBox="1"/>
              <p:nvPr/>
            </p:nvSpPr>
            <p:spPr>
              <a:xfrm>
                <a:off x="6822195" y="3947614"/>
                <a:ext cx="4187927"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độ</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càng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cao</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lượng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càng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lớn</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động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Nội</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lớn</a:t>
                </a:r>
                <a:endParaRPr lang="en-US" sz="2200" b="1" dirty="0">
                  <a:solidFill>
                    <a:prstClr val="black">
                      <a:lumMod val="95000"/>
                      <a:lumOff val="5000"/>
                    </a:prstClr>
                  </a:solidFill>
                  <a:latin typeface="Roboto" panose="02000000000000000000" pitchFamily="2" charset="0"/>
                </a:endParaRPr>
              </a:p>
            </p:txBody>
          </p:sp>
        </mc:Choice>
        <mc:Fallback xmlns="">
          <p:sp>
            <p:nvSpPr>
              <p:cNvPr id="23" name="TextBox 22">
                <a:extLst>
                  <a:ext uri="{FF2B5EF4-FFF2-40B4-BE49-F238E27FC236}">
                    <a16:creationId xmlns:a16="http://schemas.microsoft.com/office/drawing/2014/main" id="{F3437C40-4364-6882-3A50-C18073C7F90F}"/>
                  </a:ext>
                </a:extLst>
              </p:cNvPr>
              <p:cNvSpPr txBox="1">
                <a:spLocks noRot="1" noChangeAspect="1" noMove="1" noResize="1" noEditPoints="1" noAdjustHandles="1" noChangeArrowheads="1" noChangeShapeType="1" noTextEdit="1"/>
              </p:cNvSpPr>
              <p:nvPr/>
            </p:nvSpPr>
            <p:spPr>
              <a:xfrm>
                <a:off x="6822195" y="3947614"/>
                <a:ext cx="4187927" cy="1785104"/>
              </a:xfrm>
              <a:prstGeom prst="rect">
                <a:avLst/>
              </a:prstGeom>
              <a:blipFill>
                <a:blip r:embed="rId9"/>
                <a:stretch>
                  <a:fillRect t="-1712" b="-6849"/>
                </a:stretch>
              </a:blipFill>
            </p:spPr>
            <p:txBody>
              <a:bodyPr/>
              <a:lstStyle/>
              <a:p>
                <a:r>
                  <a:rPr lang="en-US">
                    <a:noFill/>
                  </a:rPr>
                  <a:t> </a:t>
                </a:r>
              </a:p>
            </p:txBody>
          </p:sp>
        </mc:Fallback>
      </mc:AlternateContent>
    </p:spTree>
    <p:extLst>
      <p:ext uri="{BB962C8B-B14F-4D97-AF65-F5344CB8AC3E}">
        <p14:creationId xmlns:p14="http://schemas.microsoft.com/office/powerpoint/2010/main" val="3441409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2.5E-6 -3.33333E-6 L 0.03385 -0.00486 L 0.02461 -0.05208 L 0.0901 -0.10324 L 0.17396 -0.03981 L 0.13776 0.08334 " pathEditMode="relative" rAng="0" ptsTypes="AAAAAA">
                                      <p:cBhvr>
                                        <p:cTn id="71" dur="1000" fill="hold"/>
                                        <p:tgtEl>
                                          <p:spTgt spid="4106"/>
                                        </p:tgtEl>
                                        <p:attrNameLst>
                                          <p:attrName>ppt_x</p:attrName>
                                          <p:attrName>ppt_y</p:attrName>
                                        </p:attrNameLst>
                                      </p:cBhvr>
                                      <p:rCtr x="8698" y="-995"/>
                                    </p:animMotion>
                                  </p:childTnLst>
                                </p:cTn>
                              </p:par>
                              <p:par>
                                <p:cTn id="72" presetID="0" presetClass="path" presetSubtype="0" repeatCount="indefinite" accel="50000" decel="50000" fill="remove" grpId="0" nodeType="withEffect">
                                  <p:stCondLst>
                                    <p:cond delay="0"/>
                                  </p:stCondLst>
                                  <p:childTnLst>
                                    <p:animMotion origin="layout" path="M 3.75E-6 -2.22222E-6 L -0.0543 -0.04977 L -0.0612 0.04653 L -0.04909 0.21667 L 0.05872 0.15764 " pathEditMode="relative" rAng="0" ptsTypes="AAAAA">
                                      <p:cBhvr>
                                        <p:cTn id="73" dur="1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5 -0.0544 L 0.175 -0.00926 L 0.16927 0.10625 " pathEditMode="relative" rAng="0" ptsTypes="AAAAAA">
                                      <p:cBhvr>
                                        <p:cTn id="75" dur="1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3.125E-6 -4.81481E-6 L 0.05208 0.01297 L 0.05468 -0.0824 L 0.125 -0.05833 L 0.15573 0.03426 L 0.10573 0.08982 L 0.08385 0.06667 " pathEditMode="relative" rAng="0" ptsTypes="AAAAAAA">
                                      <p:cBhvr>
                                        <p:cTn id="77" dur="1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59 L -0.07135 0.06736 " pathEditMode="relative" rAng="0" ptsTypes="AAAAAA">
                                      <p:cBhvr>
                                        <p:cTn id="79" dur="1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4.16667E-7 3.7037E-7 L 0.07578 0.07731 L 0.1194 0.08148 L 0.08242 0.16065 L -0.01706 0.11944 L -0.04128 -0.00301 " pathEditMode="relative" rAng="0" ptsTypes="AAAAAA">
                                      <p:cBhvr>
                                        <p:cTn id="81" dur="1000" fill="hold"/>
                                        <p:tgtEl>
                                          <p:spTgt spid="4110"/>
                                        </p:tgtEl>
                                        <p:attrNameLst>
                                          <p:attrName>ppt_x</p:attrName>
                                          <p:attrName>ppt_y</p:attrName>
                                        </p:attrNameLst>
                                      </p:cBhvr>
                                      <p:rCtr x="3906" y="7870"/>
                                    </p:animMotion>
                                  </p:childTnLst>
                                </p:cTn>
                              </p:par>
                              <p:par>
                                <p:cTn id="82" presetID="0" presetClass="path" presetSubtype="0" repeatCount="indefinite" accel="50000" decel="50000" fill="remove" grpId="0" nodeType="withEffect">
                                  <p:stCondLst>
                                    <p:cond delay="0"/>
                                  </p:stCondLst>
                                  <p:childTnLst>
                                    <p:animMotion origin="layout" path="M -1.25E-6 3.7037E-7 L 0.06263 0.02569 L 0.15104 -0.05139 L 0.08307 -0.14213 L 0.15443 -0.25463 L 0.20951 -0.16528 " pathEditMode="relative" rAng="0" ptsTypes="AAAAAA">
                                      <p:cBhvr>
                                        <p:cTn id="83" dur="1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4648 0.00578 L -0.06601 -0.06019 L -0.04245 -0.14491 L -0.05911 -0.19769 L -0.0918 -0.19722 L -0.05872 -0.08982 " pathEditMode="relative" rAng="0" ptsTypes="AAAAAA">
                                      <p:cBhvr>
                                        <p:cTn id="85" dur="1000" fill="hold"/>
                                        <p:tgtEl>
                                          <p:spTgt spid="4103"/>
                                        </p:tgtEl>
                                        <p:attrNameLst>
                                          <p:attrName>ppt_x</p:attrName>
                                          <p:attrName>ppt_y</p:attrName>
                                        </p:attrNameLst>
                                      </p:cBhvr>
                                      <p:rCtr x="-2070" y="-10185"/>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1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8 0.06528 L -0.0039 -0.06458 L -0.05612 0.00278 L -0.09179 -0.04907 " pathEditMode="relative" rAng="0" ptsTypes="AAAAAA">
                                      <p:cBhvr>
                                        <p:cTn id="89" dur="1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6 L -0.1819 -0.07014 L -0.07435 -0.21436 L -0.06575 -0.10649 L -0.00364 -0.0125 " pathEditMode="relative" rAng="0" ptsTypes="AAAAA">
                                      <p:cBhvr>
                                        <p:cTn id="91" dur="1000" fill="hold"/>
                                        <p:tgtEl>
                                          <p:spTgt spid="4107"/>
                                        </p:tgtEl>
                                        <p:attrNameLst>
                                          <p:attrName>ppt_x</p:attrName>
                                          <p:attrName>ppt_y</p:attrName>
                                        </p:attrNameLst>
                                      </p:cBhvr>
                                      <p:rCtr x="-4766" y="-12407"/>
                                    </p:animMotion>
                                  </p:childTnLst>
                                </p:cTn>
                              </p:par>
                              <p:par>
                                <p:cTn id="92" presetID="0" presetClass="path" presetSubtype="0" repeatCount="indefinite" accel="50000" decel="50000" fill="remove" grpId="0" nodeType="withEffect">
                                  <p:stCondLst>
                                    <p:cond delay="0"/>
                                  </p:stCondLst>
                                  <p:childTnLst>
                                    <p:animMotion origin="layout" path="M -0.07669 -0.00278 L -0.09218 -0.04167 L -0.11367 -0.00532 L -0.20651 -0.02199 L -0.20729 0.03241 L -0.17213 0.19583 " pathEditMode="relative" rAng="0" ptsTypes="AAAAAA">
                                      <p:cBhvr>
                                        <p:cTn id="93" dur="1000" fill="hold"/>
                                        <p:tgtEl>
                                          <p:spTgt spid="4114"/>
                                        </p:tgtEl>
                                        <p:attrNameLst>
                                          <p:attrName>ppt_x</p:attrName>
                                          <p:attrName>ppt_y</p:attrName>
                                        </p:attrNameLst>
                                      </p:cBhvr>
                                      <p:rCtr x="-6536" y="7986"/>
                                    </p:animMotion>
                                  </p:childTnLst>
                                </p:cTn>
                              </p:par>
                              <p:par>
                                <p:cTn id="94" presetID="0" presetClass="path" presetSubtype="0" repeatCount="indefinite" accel="50000" decel="50000" fill="remove" grpId="0" nodeType="withEffect">
                                  <p:stCondLst>
                                    <p:cond delay="0"/>
                                  </p:stCondLst>
                                  <p:childTnLst>
                                    <p:animMotion origin="layout" path="M -0.00716 0.0419 L -0.04062 0.14398 L -0.10156 0.04908 L -0.12929 -0.07893 L -0.06536 -0.00254 " pathEditMode="relative" rAng="0" ptsTypes="AAAAA">
                                      <p:cBhvr>
                                        <p:cTn id="95" dur="1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7526 0.02639 L 0.03073 -0.05277 L -0.10092 -0.025 L -0.06641 0.07223 L -0.07435 0.21644 " pathEditMode="relative" rAng="0" ptsTypes="AAAAA">
                                      <p:cBhvr>
                                        <p:cTn id="97" dur="1000" fill="hold"/>
                                        <p:tgtEl>
                                          <p:spTgt spid="4101"/>
                                        </p:tgtEl>
                                        <p:attrNameLst>
                                          <p:attrName>ppt_x</p:attrName>
                                          <p:attrName>ppt_y</p:attrName>
                                        </p:attrNameLst>
                                      </p:cBhvr>
                                      <p:rCtr x="-8815" y="5532"/>
                                    </p:animMotion>
                                  </p:childTnLst>
                                </p:cTn>
                              </p:par>
                              <p:par>
                                <p:cTn id="98" presetID="0" presetClass="path" presetSubtype="0" repeatCount="indefinite" accel="50000" decel="50000" fill="remove" grpId="0" nodeType="withEffect">
                                  <p:stCondLst>
                                    <p:cond delay="0"/>
                                  </p:stCondLst>
                                  <p:childTnLst>
                                    <p:animMotion origin="layout" path="M 0.02005 -0.04629 L -0.00925 -0.03703 L -0.03464 -0.08865 L 3.125E-6 -0.13796 L -0.04232 -0.20115 L 0.0319 -0.20301 L 0.06393 -0.21689 " pathEditMode="relative" rAng="0" ptsTypes="AAAAAAA">
                                      <p:cBhvr>
                                        <p:cTn id="99" dur="1000" fill="hold"/>
                                        <p:tgtEl>
                                          <p:spTgt spid="4113"/>
                                        </p:tgtEl>
                                        <p:attrNameLst>
                                          <p:attrName>ppt_x</p:attrName>
                                          <p:attrName>ppt_y</p:attrName>
                                        </p:attrNameLst>
                                      </p:cBhvr>
                                      <p:rCtr x="-924" y="-8079"/>
                                    </p:animMotion>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2"/>
                                        </p:tgtEl>
                                        <p:attrNameLst>
                                          <p:attrName>style.visibility</p:attrName>
                                        </p:attrNameLst>
                                      </p:cBhvr>
                                      <p:to>
                                        <p:strVal val="visible"/>
                                      </p:to>
                                    </p:set>
                                    <p:anim calcmode="lin" valueType="num">
                                      <p:cBhvr>
                                        <p:cTn id="104" dur="500" fill="hold"/>
                                        <p:tgtEl>
                                          <p:spTgt spid="22"/>
                                        </p:tgtEl>
                                        <p:attrNameLst>
                                          <p:attrName>ppt_w</p:attrName>
                                        </p:attrNameLst>
                                      </p:cBhvr>
                                      <p:tavLst>
                                        <p:tav tm="0">
                                          <p:val>
                                            <p:fltVal val="0"/>
                                          </p:val>
                                        </p:tav>
                                        <p:tav tm="100000">
                                          <p:val>
                                            <p:strVal val="#ppt_w"/>
                                          </p:val>
                                        </p:tav>
                                      </p:tavLst>
                                    </p:anim>
                                    <p:anim calcmode="lin" valueType="num">
                                      <p:cBhvr>
                                        <p:cTn id="105" dur="500" fill="hold"/>
                                        <p:tgtEl>
                                          <p:spTgt spid="22"/>
                                        </p:tgtEl>
                                        <p:attrNameLst>
                                          <p:attrName>ppt_h</p:attrName>
                                        </p:attrNameLst>
                                      </p:cBhvr>
                                      <p:tavLst>
                                        <p:tav tm="0">
                                          <p:val>
                                            <p:fltVal val="0"/>
                                          </p:val>
                                        </p:tav>
                                        <p:tav tm="100000">
                                          <p:val>
                                            <p:strVal val="#ppt_h"/>
                                          </p:val>
                                        </p:tav>
                                      </p:tavLst>
                                    </p:anim>
                                    <p:animEffect transition="in" filter="fade">
                                      <p:cBhvr>
                                        <p:cTn id="106" dur="500"/>
                                        <p:tgtEl>
                                          <p:spTgt spid="22"/>
                                        </p:tgtEl>
                                      </p:cBhvr>
                                    </p:animEffect>
                                  </p:childTnLst>
                                </p:cTn>
                              </p:par>
                            </p:childTnLst>
                          </p:cTn>
                        </p:par>
                        <p:par>
                          <p:cTn id="107" fill="hold">
                            <p:stCondLst>
                              <p:cond delay="500"/>
                            </p:stCondLst>
                            <p:childTnLst>
                              <p:par>
                                <p:cTn id="108" presetID="14" presetClass="entr" presetSubtype="1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randombar(horizontal)">
                                      <p:cBhvr>
                                        <p:cTn id="110" dur="500"/>
                                        <p:tgtEl>
                                          <p:spTgt spid="2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4117"/>
                                        </p:tgtEl>
                                        <p:attrNameLst>
                                          <p:attrName>style.visibility</p:attrName>
                                        </p:attrNameLst>
                                      </p:cBhvr>
                                      <p:to>
                                        <p:strVal val="visible"/>
                                      </p:to>
                                    </p:set>
                                    <p:animEffect transition="in" filter="wipe(left)">
                                      <p:cBhvr>
                                        <p:cTn id="115" dur="500"/>
                                        <p:tgtEl>
                                          <p:spTgt spid="4117"/>
                                        </p:tgtEl>
                                      </p:cBhvr>
                                    </p:animEffec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4122"/>
                                        </p:tgtEl>
                                        <p:attrNameLst>
                                          <p:attrName>style.visibility</p:attrName>
                                        </p:attrNameLst>
                                      </p:cBhvr>
                                      <p:to>
                                        <p:strVal val="visible"/>
                                      </p:to>
                                    </p:set>
                                    <p:animEffect transition="in" filter="randombar(horizontal)">
                                      <p:cBhvr>
                                        <p:cTn id="119" dur="500"/>
                                        <p:tgtEl>
                                          <p:spTgt spid="4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Vector cold warm hot measurement thermometer scale temperature medical blue yellow and red color flat">
            <a:extLst>
              <a:ext uri="{FF2B5EF4-FFF2-40B4-BE49-F238E27FC236}">
                <a16:creationId xmlns:a16="http://schemas.microsoft.com/office/drawing/2014/main" id="{700B8C11-D17E-2EF1-73E7-8B586232D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5" t="8006" r="9277" b="22514"/>
          <a:stretch/>
        </p:blipFill>
        <p:spPr bwMode="auto">
          <a:xfrm>
            <a:off x="1785944" y="1978459"/>
            <a:ext cx="867747" cy="14505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445095" y="919451"/>
            <a:ext cx="8277403"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8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904141" y="867842"/>
            <a:ext cx="7703191" cy="542456"/>
          </a:xfrm>
          <a:prstGeom prst="rect">
            <a:avLst/>
          </a:prstGeom>
          <a:noFill/>
        </p:spPr>
        <p:txBody>
          <a:bodyPr wrap="square" anchor="ctr" anchorCtr="0">
            <a:spAutoFit/>
          </a:bodyPr>
          <a:lstStyle/>
          <a:p>
            <a:pPr lvl="0" algn="ctr">
              <a:lnSpc>
                <a:spcPct val="150000"/>
              </a:lnSpc>
              <a:defRPr/>
            </a:pP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So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sánh</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lang="en-US" sz="2200" dirty="0" err="1">
                <a:solidFill>
                  <a:srgbClr val="333333"/>
                </a:solidFill>
                <a:latin typeface="Roboto" panose="02000000000000000000" pitchFamily="2" charset="0"/>
              </a:rPr>
              <a:t>động</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năng</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và</a:t>
            </a:r>
            <a:r>
              <a:rPr lang="en-US" sz="2200" dirty="0">
                <a:solidFill>
                  <a:srgbClr val="333333"/>
                </a:solidFill>
                <a:latin typeface="Roboto" panose="02000000000000000000" pitchFamily="2" charset="0"/>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cốc</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nước</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lang="en-US" sz="2200" noProof="0" dirty="0">
                <a:solidFill>
                  <a:srgbClr val="333333"/>
                </a:solidFill>
                <a:latin typeface="Roboto" panose="02000000000000000000" pitchFamily="2" charset="0"/>
              </a:rPr>
              <a:t>ở </a:t>
            </a:r>
            <a:r>
              <a:rPr lang="en-US" sz="2200" noProof="0" dirty="0" err="1">
                <a:solidFill>
                  <a:srgbClr val="333333"/>
                </a:solidFill>
                <a:latin typeface="Roboto" panose="02000000000000000000" pitchFamily="2" charset="0"/>
              </a:rPr>
              <a:t>hình</a:t>
            </a:r>
            <a:r>
              <a:rPr lang="en-US" sz="2200" noProof="0" dirty="0">
                <a:solidFill>
                  <a:srgbClr val="333333"/>
                </a:solidFill>
                <a:latin typeface="Roboto" panose="02000000000000000000" pitchFamily="2" charset="0"/>
              </a:rPr>
              <a:t> 26.4</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18">
            <a:extLst>
              <a:ext uri="{FF2B5EF4-FFF2-40B4-BE49-F238E27FC236}">
                <a16:creationId xmlns:a16="http://schemas.microsoft.com/office/drawing/2014/main" id="{9FCA1127-C5BC-38B9-3575-5E36A8BF7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034" y="2111039"/>
            <a:ext cx="1913787" cy="1913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2">
            <a:extLst>
              <a:ext uri="{FF2B5EF4-FFF2-40B4-BE49-F238E27FC236}">
                <a16:creationId xmlns:a16="http://schemas.microsoft.com/office/drawing/2014/main" id="{B4966C22-2CA3-D2E5-FBD5-61966988DD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055" y="2574285"/>
            <a:ext cx="1450541" cy="14505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ector cold warm hot measurement thermometer scale temperature medical blue yellow and red color flat">
            <a:extLst>
              <a:ext uri="{FF2B5EF4-FFF2-40B4-BE49-F238E27FC236}">
                <a16:creationId xmlns:a16="http://schemas.microsoft.com/office/drawing/2014/main" id="{B7C3273D-6F9B-2AE7-B665-2F336F78C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4" t="10091" r="65254" b="20429"/>
          <a:stretch/>
        </p:blipFill>
        <p:spPr bwMode="auto">
          <a:xfrm>
            <a:off x="9255967" y="1978459"/>
            <a:ext cx="702731" cy="14505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9D2A4B-FB95-6F93-0E67-464A8EB71208}"/>
                  </a:ext>
                </a:extLst>
              </p:cNvPr>
              <p:cNvSpPr txBox="1"/>
              <p:nvPr/>
            </p:nvSpPr>
            <p:spPr>
              <a:xfrm>
                <a:off x="1140811" y="4223406"/>
                <a:ext cx="4034090"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lang="en-US" sz="2200" b="1" dirty="0" err="1">
                    <a:solidFill>
                      <a:prstClr val="black">
                        <a:lumMod val="95000"/>
                        <a:lumOff val="5000"/>
                      </a:prstClr>
                    </a:solidFill>
                    <a:latin typeface="Roboto" panose="02000000000000000000" pitchFamily="2" charset="0"/>
                  </a:rPr>
                  <a:t>độ</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Tổng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Nội</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p>
            </p:txBody>
          </p:sp>
        </mc:Choice>
        <mc:Fallback xmlns="">
          <p:sp>
            <p:nvSpPr>
              <p:cNvPr id="11" name="TextBox 10">
                <a:extLst>
                  <a:ext uri="{FF2B5EF4-FFF2-40B4-BE49-F238E27FC236}">
                    <a16:creationId xmlns:a16="http://schemas.microsoft.com/office/drawing/2014/main" id="{069D2A4B-FB95-6F93-0E67-464A8EB71208}"/>
                  </a:ext>
                </a:extLst>
              </p:cNvPr>
              <p:cNvSpPr txBox="1">
                <a:spLocks noRot="1" noChangeAspect="1" noMove="1" noResize="1" noEditPoints="1" noAdjustHandles="1" noChangeArrowheads="1" noChangeShapeType="1" noTextEdit="1"/>
              </p:cNvSpPr>
              <p:nvPr/>
            </p:nvSpPr>
            <p:spPr>
              <a:xfrm>
                <a:off x="1140811" y="4223406"/>
                <a:ext cx="4034090" cy="1785104"/>
              </a:xfrm>
              <a:prstGeom prst="rect">
                <a:avLst/>
              </a:prstGeom>
              <a:blipFill>
                <a:blip r:embed="rId8"/>
                <a:stretch>
                  <a:fillRect t="-1706" r="-1057" b="-6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6AB2048-4511-2FA5-00CE-3CA9EBC58859}"/>
                  </a:ext>
                </a:extLst>
              </p:cNvPr>
              <p:cNvSpPr txBox="1"/>
              <p:nvPr/>
            </p:nvSpPr>
            <p:spPr>
              <a:xfrm>
                <a:off x="6392122" y="4223406"/>
                <a:ext cx="4188792"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lang="en-US" sz="2200" b="1" dirty="0" err="1">
                    <a:solidFill>
                      <a:prstClr val="black">
                        <a:lumMod val="95000"/>
                        <a:lumOff val="5000"/>
                      </a:prstClr>
                    </a:solidFill>
                    <a:latin typeface="Roboto" panose="02000000000000000000" pitchFamily="2" charset="0"/>
                  </a:rPr>
                  <a:t>độ</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chậm</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Tổng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Nội</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p>
            </p:txBody>
          </p:sp>
        </mc:Choice>
        <mc:Fallback xmlns="">
          <p:sp>
            <p:nvSpPr>
              <p:cNvPr id="12" name="TextBox 11">
                <a:extLst>
                  <a:ext uri="{FF2B5EF4-FFF2-40B4-BE49-F238E27FC236}">
                    <a16:creationId xmlns:a16="http://schemas.microsoft.com/office/drawing/2014/main" id="{86AB2048-4511-2FA5-00CE-3CA9EBC58859}"/>
                  </a:ext>
                </a:extLst>
              </p:cNvPr>
              <p:cNvSpPr txBox="1">
                <a:spLocks noRot="1" noChangeAspect="1" noMove="1" noResize="1" noEditPoints="1" noAdjustHandles="1" noChangeArrowheads="1" noChangeShapeType="1" noTextEdit="1"/>
              </p:cNvSpPr>
              <p:nvPr/>
            </p:nvSpPr>
            <p:spPr>
              <a:xfrm>
                <a:off x="6392122" y="4223406"/>
                <a:ext cx="4188792" cy="1785104"/>
              </a:xfrm>
              <a:prstGeom prst="rect">
                <a:avLst/>
              </a:prstGeom>
              <a:blipFill>
                <a:blip r:embed="rId9"/>
                <a:stretch>
                  <a:fillRect t="-1706" r="-437" b="-6826"/>
                </a:stretch>
              </a:blipFill>
            </p:spPr>
            <p:txBody>
              <a:bodyPr/>
              <a:lstStyle/>
              <a:p>
                <a:r>
                  <a:rPr lang="en-US">
                    <a:noFill/>
                  </a:rPr>
                  <a:t> </a:t>
                </a:r>
              </a:p>
            </p:txBody>
          </p:sp>
        </mc:Fallback>
      </mc:AlternateContent>
    </p:spTree>
    <p:extLst>
      <p:ext uri="{BB962C8B-B14F-4D97-AF65-F5344CB8AC3E}">
        <p14:creationId xmlns:p14="http://schemas.microsoft.com/office/powerpoint/2010/main" val="3760274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Vector cold warm hot measurement thermometer scale temperature medical blue yellow and red color flat">
            <a:extLst>
              <a:ext uri="{FF2B5EF4-FFF2-40B4-BE49-F238E27FC236}">
                <a16:creationId xmlns:a16="http://schemas.microsoft.com/office/drawing/2014/main" id="{DFA3DAAF-FE07-8CE9-573F-4E036ED4F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5" t="8006" r="9277" b="22514"/>
          <a:stretch/>
        </p:blipFill>
        <p:spPr bwMode="auto">
          <a:xfrm>
            <a:off x="1282091" y="2084608"/>
            <a:ext cx="867747" cy="14505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6DFD94-BBA6-7AC3-99F8-60E0F9BC207F}"/>
              </a:ext>
            </a:extLst>
          </p:cNvPr>
          <p:cNvSpPr txBox="1"/>
          <p:nvPr/>
        </p:nvSpPr>
        <p:spPr>
          <a:xfrm>
            <a:off x="966775" y="556087"/>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324159" y="445162"/>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CAFD548-4B1B-FF59-F7E1-82726A9F5AFE}"/>
              </a:ext>
            </a:extLst>
          </p:cNvPr>
          <p:cNvPicPr>
            <a:picLocks noChangeAspect="1"/>
          </p:cNvPicPr>
          <p:nvPr/>
        </p:nvPicPr>
        <p:blipFill>
          <a:blip r:embed="rId4"/>
          <a:stretch>
            <a:fillRect/>
          </a:stretch>
        </p:blipFill>
        <p:spPr>
          <a:xfrm>
            <a:off x="1981822" y="2553956"/>
            <a:ext cx="1662869" cy="3274357"/>
          </a:xfrm>
          <a:prstGeom prst="rect">
            <a:avLst/>
          </a:prstGeom>
        </p:spPr>
      </p:pic>
      <p:sp>
        <p:nvSpPr>
          <p:cNvPr id="16" name="Oval 15">
            <a:extLst>
              <a:ext uri="{FF2B5EF4-FFF2-40B4-BE49-F238E27FC236}">
                <a16:creationId xmlns:a16="http://schemas.microsoft.com/office/drawing/2014/main" id="{B0A9EB6A-62E9-9329-8C4F-094147D17D3F}"/>
              </a:ext>
            </a:extLst>
          </p:cNvPr>
          <p:cNvSpPr/>
          <p:nvPr/>
        </p:nvSpPr>
        <p:spPr>
          <a:xfrm rot="7426761">
            <a:off x="3654079" y="1641570"/>
            <a:ext cx="785118" cy="773954"/>
          </a:xfrm>
          <a:prstGeom prst="ellipse">
            <a:avLst/>
          </a:prstGeom>
          <a:solidFill>
            <a:schemeClr val="tx2">
              <a:lumMod val="20000"/>
              <a:lumOff val="80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BFA7EDE-D436-363F-8E6F-C16AE7674455}"/>
              </a:ext>
            </a:extLst>
          </p:cNvPr>
          <p:cNvSpPr txBox="1"/>
          <p:nvPr/>
        </p:nvSpPr>
        <p:spPr>
          <a:xfrm>
            <a:off x="5348954" y="2284311"/>
            <a:ext cx="6094324" cy="3416320"/>
          </a:xfrm>
          <a:prstGeom prst="rect">
            <a:avLst/>
          </a:prstGeom>
          <a:noFill/>
        </p:spPr>
        <p:txBody>
          <a:bodyPr wrap="square">
            <a:spAutoFit/>
          </a:bodyPr>
          <a:lstStyle/>
          <a:p>
            <a:r>
              <a:rPr lang="en-US" sz="3600" b="1" i="0" dirty="0">
                <a:solidFill>
                  <a:srgbClr val="26264F"/>
                </a:solidFill>
                <a:effectLst/>
                <a:latin typeface="Roboto" panose="02000000000000000000" pitchFamily="2" charset="0"/>
              </a:rPr>
              <a:t>T</a:t>
            </a:r>
            <a:r>
              <a:rPr lang="vi-VN" sz="3600" b="1" i="0" dirty="0">
                <a:solidFill>
                  <a:srgbClr val="26264F"/>
                </a:solidFill>
                <a:effectLst/>
                <a:latin typeface="Roboto" panose="02000000000000000000" pitchFamily="2" charset="0"/>
              </a:rPr>
              <a:t>hả một </a:t>
            </a:r>
            <a:r>
              <a:rPr lang="en-US" sz="3600" b="1" i="0" dirty="0" err="1">
                <a:solidFill>
                  <a:srgbClr val="26264F"/>
                </a:solidFill>
                <a:effectLst/>
                <a:latin typeface="Roboto" panose="02000000000000000000" pitchFamily="2" charset="0"/>
              </a:rPr>
              <a:t>quả</a:t>
            </a:r>
            <a:r>
              <a:rPr lang="en-US" sz="3600" b="1" i="0" dirty="0">
                <a:solidFill>
                  <a:srgbClr val="26264F"/>
                </a:solidFill>
                <a:effectLst/>
                <a:latin typeface="Roboto" panose="02000000000000000000" pitchFamily="2" charset="0"/>
              </a:rPr>
              <a:t> </a:t>
            </a:r>
            <a:r>
              <a:rPr lang="en-US" sz="3600" b="1" i="0" dirty="0" err="1">
                <a:solidFill>
                  <a:srgbClr val="26264F"/>
                </a:solidFill>
                <a:effectLst/>
                <a:latin typeface="Roboto" panose="02000000000000000000" pitchFamily="2" charset="0"/>
              </a:rPr>
              <a:t>cầu</a:t>
            </a:r>
            <a:r>
              <a:rPr lang="en-US" sz="3600" b="1" i="0" dirty="0">
                <a:solidFill>
                  <a:srgbClr val="26264F"/>
                </a:solidFill>
                <a:effectLst/>
                <a:latin typeface="Roboto" panose="02000000000000000000" pitchFamily="2" charset="0"/>
              </a:rPr>
              <a:t> ở </a:t>
            </a:r>
            <a:r>
              <a:rPr lang="en-US" sz="3600" b="1" i="0" dirty="0" err="1">
                <a:solidFill>
                  <a:srgbClr val="26264F"/>
                </a:solidFill>
                <a:effectLst/>
                <a:latin typeface="Roboto" panose="02000000000000000000" pitchFamily="2" charset="0"/>
              </a:rPr>
              <a:t>nhiệt</a:t>
            </a:r>
            <a:r>
              <a:rPr lang="en-US" sz="3600" b="1" i="0" dirty="0">
                <a:solidFill>
                  <a:srgbClr val="26264F"/>
                </a:solidFill>
                <a:effectLst/>
                <a:latin typeface="Roboto" panose="02000000000000000000" pitchFamily="2" charset="0"/>
              </a:rPr>
              <a:t> </a:t>
            </a:r>
            <a:r>
              <a:rPr lang="en-US" sz="3600" b="1" i="0" dirty="0" err="1">
                <a:solidFill>
                  <a:srgbClr val="26264F"/>
                </a:solidFill>
                <a:effectLst/>
                <a:latin typeface="Roboto" panose="02000000000000000000" pitchFamily="2" charset="0"/>
              </a:rPr>
              <a:t>độ</a:t>
            </a:r>
            <a:r>
              <a:rPr lang="en-US" sz="3600" b="1" i="0" dirty="0">
                <a:solidFill>
                  <a:srgbClr val="26264F"/>
                </a:solidFill>
                <a:effectLst/>
                <a:latin typeface="Roboto" panose="02000000000000000000" pitchFamily="2" charset="0"/>
              </a:rPr>
              <a:t> </a:t>
            </a:r>
            <a:r>
              <a:rPr lang="en-US" sz="3600" b="1" i="0" dirty="0" err="1">
                <a:solidFill>
                  <a:srgbClr val="26264F"/>
                </a:solidFill>
                <a:effectLst/>
                <a:latin typeface="Roboto" panose="02000000000000000000" pitchFamily="2" charset="0"/>
              </a:rPr>
              <a:t>phòng</a:t>
            </a:r>
            <a:r>
              <a:rPr lang="en-US" sz="3600" b="1" i="0" dirty="0">
                <a:solidFill>
                  <a:srgbClr val="26264F"/>
                </a:solidFill>
                <a:effectLst/>
                <a:latin typeface="Roboto" panose="02000000000000000000" pitchFamily="2" charset="0"/>
              </a:rPr>
              <a:t> </a:t>
            </a:r>
            <a:r>
              <a:rPr lang="vi-VN" sz="3600" b="1" i="0" dirty="0">
                <a:solidFill>
                  <a:srgbClr val="26264F"/>
                </a:solidFill>
                <a:effectLst/>
                <a:latin typeface="Roboto" panose="02000000000000000000" pitchFamily="2" charset="0"/>
              </a:rPr>
              <a:t>vào một cốc nước </a:t>
            </a:r>
            <a:r>
              <a:rPr lang="en-US" sz="3600" b="1" i="0" dirty="0" err="1">
                <a:solidFill>
                  <a:srgbClr val="26264F"/>
                </a:solidFill>
                <a:effectLst/>
                <a:latin typeface="Roboto" panose="02000000000000000000" pitchFamily="2" charset="0"/>
              </a:rPr>
              <a:t>nóng</a:t>
            </a:r>
            <a:r>
              <a:rPr lang="vi-VN" sz="3600" b="1" i="0" dirty="0">
                <a:solidFill>
                  <a:srgbClr val="26264F"/>
                </a:solidFill>
                <a:effectLst/>
                <a:latin typeface="Roboto" panose="02000000000000000000" pitchFamily="2" charset="0"/>
              </a:rPr>
              <a:t>. </a:t>
            </a:r>
            <a:r>
              <a:rPr lang="en-US" sz="3600" b="1" dirty="0" err="1">
                <a:solidFill>
                  <a:srgbClr val="26264F"/>
                </a:solidFill>
                <a:latin typeface="Roboto" panose="02000000000000000000" pitchFamily="2" charset="0"/>
              </a:rPr>
              <a:t>Động</a:t>
            </a:r>
            <a:r>
              <a:rPr lang="en-US" sz="3600" b="1" dirty="0">
                <a:solidFill>
                  <a:srgbClr val="26264F"/>
                </a:solidFill>
                <a:latin typeface="Roboto" panose="02000000000000000000" pitchFamily="2" charset="0"/>
              </a:rPr>
              <a:t> </a:t>
            </a:r>
            <a:r>
              <a:rPr lang="en-US" sz="3600" b="1" dirty="0" err="1">
                <a:solidFill>
                  <a:srgbClr val="26264F"/>
                </a:solidFill>
                <a:latin typeface="Roboto" panose="02000000000000000000" pitchFamily="2" charset="0"/>
              </a:rPr>
              <a:t>năng</a:t>
            </a:r>
            <a:r>
              <a:rPr lang="en-US" sz="3600" b="1" dirty="0">
                <a:solidFill>
                  <a:srgbClr val="26264F"/>
                </a:solidFill>
                <a:latin typeface="Roboto" panose="02000000000000000000" pitchFamily="2" charset="0"/>
              </a:rPr>
              <a:t> </a:t>
            </a:r>
            <a:r>
              <a:rPr lang="en-US" sz="3600" b="1" dirty="0" err="1">
                <a:solidFill>
                  <a:srgbClr val="26264F"/>
                </a:solidFill>
                <a:latin typeface="Roboto" panose="02000000000000000000" pitchFamily="2" charset="0"/>
              </a:rPr>
              <a:t>và</a:t>
            </a:r>
            <a:r>
              <a:rPr lang="en-US" sz="3600" b="1" dirty="0">
                <a:solidFill>
                  <a:srgbClr val="26264F"/>
                </a:solidFill>
                <a:latin typeface="Roboto" panose="02000000000000000000" pitchFamily="2" charset="0"/>
              </a:rPr>
              <a:t> </a:t>
            </a:r>
            <a:r>
              <a:rPr lang="en-US" sz="3600" b="1" i="0" dirty="0">
                <a:solidFill>
                  <a:srgbClr val="26264F"/>
                </a:solidFill>
                <a:effectLst/>
                <a:latin typeface="Roboto" panose="02000000000000000000" pitchFamily="2" charset="0"/>
              </a:rPr>
              <a:t>n</a:t>
            </a:r>
            <a:r>
              <a:rPr lang="vi-VN" sz="3600" b="1" i="0" dirty="0">
                <a:solidFill>
                  <a:srgbClr val="26264F"/>
                </a:solidFill>
                <a:effectLst/>
                <a:latin typeface="Roboto" panose="02000000000000000000" pitchFamily="2" charset="0"/>
              </a:rPr>
              <a:t>ội năng của </a:t>
            </a:r>
            <a:r>
              <a:rPr lang="en-US" sz="3600" b="1" i="0" dirty="0" err="1">
                <a:solidFill>
                  <a:srgbClr val="26264F"/>
                </a:solidFill>
                <a:effectLst/>
                <a:latin typeface="Roboto" panose="02000000000000000000" pitchFamily="2" charset="0"/>
              </a:rPr>
              <a:t>quả</a:t>
            </a:r>
            <a:r>
              <a:rPr lang="en-US" sz="3600" b="1" i="0" dirty="0">
                <a:solidFill>
                  <a:srgbClr val="26264F"/>
                </a:solidFill>
                <a:effectLst/>
                <a:latin typeface="Roboto" panose="02000000000000000000" pitchFamily="2" charset="0"/>
              </a:rPr>
              <a:t> </a:t>
            </a:r>
            <a:r>
              <a:rPr lang="en-US" sz="3600" b="1" i="0" dirty="0" err="1">
                <a:solidFill>
                  <a:srgbClr val="26264F"/>
                </a:solidFill>
                <a:effectLst/>
                <a:latin typeface="Roboto" panose="02000000000000000000" pitchFamily="2" charset="0"/>
              </a:rPr>
              <a:t>cầu</a:t>
            </a:r>
            <a:r>
              <a:rPr lang="en-US" sz="3600" b="1" i="0" dirty="0">
                <a:solidFill>
                  <a:srgbClr val="26264F"/>
                </a:solidFill>
                <a:effectLst/>
                <a:latin typeface="Roboto" panose="02000000000000000000" pitchFamily="2" charset="0"/>
              </a:rPr>
              <a:t> </a:t>
            </a:r>
            <a:r>
              <a:rPr lang="vi-VN" sz="3600" b="1" i="0" dirty="0">
                <a:solidFill>
                  <a:srgbClr val="26264F"/>
                </a:solidFill>
                <a:effectLst/>
                <a:latin typeface="Roboto" panose="02000000000000000000" pitchFamily="2" charset="0"/>
              </a:rPr>
              <a:t>và của nước trong cốc thay đổi thế nào? Giải thích</a:t>
            </a:r>
            <a:endParaRPr lang="en-US" sz="3600" b="1" dirty="0">
              <a:solidFill>
                <a:srgbClr val="26264F"/>
              </a:solidFill>
            </a:endParaRPr>
          </a:p>
        </p:txBody>
      </p:sp>
    </p:spTree>
    <p:extLst>
      <p:ext uri="{BB962C8B-B14F-4D97-AF65-F5344CB8AC3E}">
        <p14:creationId xmlns:p14="http://schemas.microsoft.com/office/powerpoint/2010/main" val="4197211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1.04167E-6 -0.00046 L -1.04167E-6 -0.00023 C -0.00781 -0.00092 -0.01914 -0.00277 -0.02669 -0.00046 C -0.02851 0.00023 -0.02982 0.00301 -0.03151 0.00463 C -0.03372 0.00672 -0.03607 0.0088 -0.03854 0.01065 C -0.04075 0.01204 -0.04336 0.01227 -0.04544 0.01436 C -0.05755 0.02477 -0.07174 0.04051 -0.07943 0.06065 C -0.08281 0.06922 -0.08711 0.07662 -0.08932 0.08635 C -0.09297 0.10394 -0.09127 0.09491 -0.09414 0.11297 C -0.0944 0.12223 -0.09466 0.13172 -0.09492 0.14098 C -0.09544 0.19699 -0.09544 0.19746 -0.09544 0.2301 L -0.09544 0.23033 " pathEditMode="relative" rAng="0" ptsTypes="AAAAAAAAAAAA">
                                      <p:cBhvr>
                                        <p:cTn id="6" dur="2000" fill="hold"/>
                                        <p:tgtEl>
                                          <p:spTgt spid="16"/>
                                        </p:tgtEl>
                                        <p:attrNameLst>
                                          <p:attrName>ppt_x</p:attrName>
                                          <p:attrName>ppt_y</p:attrName>
                                        </p:attrNameLst>
                                      </p:cBhvr>
                                      <p:rCtr x="-4779"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405128" y="1371815"/>
            <a:ext cx="10894243" cy="2798970"/>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6DFD94-BBA6-7AC3-99F8-60E0F9BC207F}"/>
              </a:ext>
            </a:extLst>
          </p:cNvPr>
          <p:cNvSpPr txBox="1"/>
          <p:nvPr/>
        </p:nvSpPr>
        <p:spPr>
          <a:xfrm>
            <a:off x="1197888" y="492810"/>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555272" y="381885"/>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CAFD548-4B1B-FF59-F7E1-82726A9F5AFE}"/>
              </a:ext>
            </a:extLst>
          </p:cNvPr>
          <p:cNvPicPr>
            <a:picLocks noChangeAspect="1"/>
          </p:cNvPicPr>
          <p:nvPr/>
        </p:nvPicPr>
        <p:blipFill>
          <a:blip r:embed="rId3"/>
          <a:stretch>
            <a:fillRect/>
          </a:stretch>
        </p:blipFill>
        <p:spPr>
          <a:xfrm>
            <a:off x="9873141" y="677068"/>
            <a:ext cx="1662869" cy="3274357"/>
          </a:xfrm>
          <a:prstGeom prst="rect">
            <a:avLst/>
          </a:prstGeom>
        </p:spPr>
      </p:pic>
      <p:sp>
        <p:nvSpPr>
          <p:cNvPr id="6" name="TextBox 5">
            <a:extLst>
              <a:ext uri="{FF2B5EF4-FFF2-40B4-BE49-F238E27FC236}">
                <a16:creationId xmlns:a16="http://schemas.microsoft.com/office/drawing/2014/main" id="{94840E89-28D7-142E-AF46-51E35B3B61B9}"/>
              </a:ext>
            </a:extLst>
          </p:cNvPr>
          <p:cNvSpPr txBox="1"/>
          <p:nvPr/>
        </p:nvSpPr>
        <p:spPr>
          <a:xfrm>
            <a:off x="812671" y="1458570"/>
            <a:ext cx="8891166" cy="2575064"/>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gn="l">
              <a:lnSpc>
                <a:spcPct val="150000"/>
              </a:lnSpc>
            </a:pPr>
            <a:r>
              <a:rPr lang="vi-VN" dirty="0">
                <a:solidFill>
                  <a:srgbClr val="26264F"/>
                </a:solidFill>
              </a:rPr>
              <a:t>Nội năng của </a:t>
            </a:r>
            <a:r>
              <a:rPr lang="en-US" dirty="0" err="1">
                <a:solidFill>
                  <a:srgbClr val="26264F"/>
                </a:solidFill>
              </a:rPr>
              <a:t>quả</a:t>
            </a:r>
            <a:r>
              <a:rPr lang="en-US" dirty="0">
                <a:solidFill>
                  <a:srgbClr val="26264F"/>
                </a:solidFill>
              </a:rPr>
              <a:t> </a:t>
            </a:r>
            <a:r>
              <a:rPr lang="en-US" dirty="0" err="1">
                <a:solidFill>
                  <a:srgbClr val="26264F"/>
                </a:solidFill>
              </a:rPr>
              <a:t>cầu</a:t>
            </a:r>
            <a:r>
              <a:rPr lang="en-US" dirty="0">
                <a:solidFill>
                  <a:srgbClr val="26264F"/>
                </a:solidFill>
              </a:rPr>
              <a:t> </a:t>
            </a:r>
            <a:r>
              <a:rPr lang="en-US" dirty="0" err="1">
                <a:solidFill>
                  <a:srgbClr val="26264F"/>
                </a:solidFill>
              </a:rPr>
              <a:t>tăng</a:t>
            </a:r>
            <a:r>
              <a:rPr lang="vi-VN" dirty="0">
                <a:solidFill>
                  <a:srgbClr val="26264F"/>
                </a:solidFill>
              </a:rPr>
              <a:t> </a:t>
            </a:r>
            <a:r>
              <a:rPr lang="en-US" dirty="0" err="1">
                <a:solidFill>
                  <a:srgbClr val="26264F"/>
                </a:solidFill>
              </a:rPr>
              <a:t>lên</a:t>
            </a:r>
            <a:r>
              <a:rPr lang="vi-VN" dirty="0">
                <a:solidFill>
                  <a:srgbClr val="26264F"/>
                </a:solidFill>
              </a:rPr>
              <a:t> còn nội năng của nước trong cốc </a:t>
            </a:r>
            <a:r>
              <a:rPr lang="en-US" dirty="0" err="1">
                <a:solidFill>
                  <a:srgbClr val="26264F"/>
                </a:solidFill>
              </a:rPr>
              <a:t>giảm</a:t>
            </a:r>
            <a:r>
              <a:rPr lang="en-US" dirty="0">
                <a:solidFill>
                  <a:srgbClr val="26264F"/>
                </a:solidFill>
              </a:rPr>
              <a:t> </a:t>
            </a:r>
            <a:r>
              <a:rPr lang="en-US" dirty="0" err="1">
                <a:solidFill>
                  <a:srgbClr val="26264F"/>
                </a:solidFill>
              </a:rPr>
              <a:t>đi</a:t>
            </a:r>
            <a:r>
              <a:rPr lang="vi-VN" dirty="0">
                <a:solidFill>
                  <a:srgbClr val="26264F"/>
                </a:solidFill>
              </a:rPr>
              <a:t>. Vì khi thả </a:t>
            </a:r>
            <a:r>
              <a:rPr lang="en-US" dirty="0" err="1">
                <a:solidFill>
                  <a:srgbClr val="26264F"/>
                </a:solidFill>
              </a:rPr>
              <a:t>quả</a:t>
            </a:r>
            <a:r>
              <a:rPr lang="en-US" dirty="0">
                <a:solidFill>
                  <a:srgbClr val="26264F"/>
                </a:solidFill>
              </a:rPr>
              <a:t> </a:t>
            </a:r>
            <a:r>
              <a:rPr lang="en-US" dirty="0" err="1">
                <a:solidFill>
                  <a:srgbClr val="26264F"/>
                </a:solidFill>
              </a:rPr>
              <a:t>cầu</a:t>
            </a:r>
            <a:r>
              <a:rPr lang="vi-VN" dirty="0">
                <a:solidFill>
                  <a:srgbClr val="26264F"/>
                </a:solidFill>
              </a:rPr>
              <a:t> vào cốc nước </a:t>
            </a:r>
            <a:r>
              <a:rPr lang="en-US" dirty="0" err="1">
                <a:solidFill>
                  <a:srgbClr val="26264F"/>
                </a:solidFill>
              </a:rPr>
              <a:t>nóng</a:t>
            </a:r>
            <a:r>
              <a:rPr lang="en-US" dirty="0">
                <a:solidFill>
                  <a:srgbClr val="26264F"/>
                </a:solidFill>
              </a:rPr>
              <a:t>, </a:t>
            </a:r>
            <a:r>
              <a:rPr lang="en-US" dirty="0" err="1">
                <a:solidFill>
                  <a:srgbClr val="26264F"/>
                </a:solidFill>
              </a:rPr>
              <a:t>nhiệt</a:t>
            </a:r>
            <a:r>
              <a:rPr lang="en-US" dirty="0">
                <a:solidFill>
                  <a:srgbClr val="26264F"/>
                </a:solidFill>
              </a:rPr>
              <a:t> </a:t>
            </a:r>
            <a:r>
              <a:rPr lang="en-US" dirty="0" err="1">
                <a:solidFill>
                  <a:srgbClr val="26264F"/>
                </a:solidFill>
              </a:rPr>
              <a:t>độ</a:t>
            </a:r>
            <a:r>
              <a:rPr lang="en-US" dirty="0">
                <a:solidFill>
                  <a:srgbClr val="26264F"/>
                </a:solidFill>
              </a:rPr>
              <a:t> </a:t>
            </a:r>
            <a:r>
              <a:rPr lang="en-US" dirty="0" err="1">
                <a:solidFill>
                  <a:srgbClr val="26264F"/>
                </a:solidFill>
              </a:rPr>
              <a:t>quả</a:t>
            </a:r>
            <a:r>
              <a:rPr lang="en-US" dirty="0">
                <a:solidFill>
                  <a:srgbClr val="26264F"/>
                </a:solidFill>
              </a:rPr>
              <a:t> </a:t>
            </a:r>
            <a:r>
              <a:rPr lang="en-US" dirty="0" err="1">
                <a:solidFill>
                  <a:srgbClr val="26264F"/>
                </a:solidFill>
              </a:rPr>
              <a:t>cầu</a:t>
            </a:r>
            <a:r>
              <a:rPr lang="en-US" dirty="0">
                <a:solidFill>
                  <a:srgbClr val="26264F"/>
                </a:solidFill>
              </a:rPr>
              <a:t> </a:t>
            </a:r>
            <a:r>
              <a:rPr lang="en-US" dirty="0" err="1">
                <a:solidFill>
                  <a:srgbClr val="26264F"/>
                </a:solidFill>
              </a:rPr>
              <a:t>tăng</a:t>
            </a:r>
            <a:r>
              <a:rPr lang="en-US" dirty="0">
                <a:solidFill>
                  <a:srgbClr val="26264F"/>
                </a:solidFill>
              </a:rPr>
              <a:t> </a:t>
            </a:r>
            <a:r>
              <a:rPr lang="en-US" dirty="0" err="1">
                <a:solidFill>
                  <a:srgbClr val="26264F"/>
                </a:solidFill>
              </a:rPr>
              <a:t>lên</a:t>
            </a:r>
            <a:r>
              <a:rPr lang="en-US" dirty="0">
                <a:solidFill>
                  <a:srgbClr val="26264F"/>
                </a:solidFill>
              </a:rPr>
              <a:t> </a:t>
            </a:r>
            <a:r>
              <a:rPr lang="en-US" dirty="0" err="1">
                <a:solidFill>
                  <a:srgbClr val="26264F"/>
                </a:solidFill>
              </a:rPr>
              <a:t>vì</a:t>
            </a:r>
            <a:r>
              <a:rPr lang="en-US" dirty="0">
                <a:solidFill>
                  <a:srgbClr val="26264F"/>
                </a:solidFill>
              </a:rPr>
              <a:t> </a:t>
            </a:r>
            <a:r>
              <a:rPr lang="en-US" dirty="0" err="1">
                <a:solidFill>
                  <a:srgbClr val="26264F"/>
                </a:solidFill>
              </a:rPr>
              <a:t>nhận</a:t>
            </a:r>
            <a:r>
              <a:rPr lang="en-US" dirty="0">
                <a:solidFill>
                  <a:srgbClr val="26264F"/>
                </a:solidFill>
              </a:rPr>
              <a:t> </a:t>
            </a:r>
            <a:r>
              <a:rPr lang="en-US" dirty="0" err="1">
                <a:solidFill>
                  <a:srgbClr val="26264F"/>
                </a:solidFill>
              </a:rPr>
              <a:t>thêm</a:t>
            </a:r>
            <a:r>
              <a:rPr lang="en-US" dirty="0">
                <a:solidFill>
                  <a:srgbClr val="26264F"/>
                </a:solidFill>
              </a:rPr>
              <a:t> </a:t>
            </a:r>
            <a:r>
              <a:rPr lang="en-US" dirty="0" err="1">
                <a:solidFill>
                  <a:srgbClr val="26264F"/>
                </a:solidFill>
              </a:rPr>
              <a:t>được</a:t>
            </a:r>
            <a:r>
              <a:rPr lang="en-US" dirty="0">
                <a:solidFill>
                  <a:srgbClr val="26264F"/>
                </a:solidFill>
              </a:rPr>
              <a:t> </a:t>
            </a:r>
            <a:r>
              <a:rPr lang="en-US" dirty="0" err="1">
                <a:solidFill>
                  <a:srgbClr val="26264F"/>
                </a:solidFill>
              </a:rPr>
              <a:t>nhiệt</a:t>
            </a:r>
            <a:r>
              <a:rPr lang="en-US" dirty="0">
                <a:solidFill>
                  <a:srgbClr val="26264F"/>
                </a:solidFill>
              </a:rPr>
              <a:t> </a:t>
            </a:r>
            <a:r>
              <a:rPr lang="en-US" dirty="0" err="1">
                <a:solidFill>
                  <a:srgbClr val="26264F"/>
                </a:solidFill>
              </a:rPr>
              <a:t>năng</a:t>
            </a:r>
            <a:r>
              <a:rPr lang="en-US" dirty="0">
                <a:solidFill>
                  <a:srgbClr val="26264F"/>
                </a:solidFill>
              </a:rPr>
              <a:t> </a:t>
            </a:r>
            <a:r>
              <a:rPr lang="en-US" dirty="0" err="1">
                <a:solidFill>
                  <a:srgbClr val="26264F"/>
                </a:solidFill>
              </a:rPr>
              <a:t>từ</a:t>
            </a:r>
            <a:r>
              <a:rPr lang="en-US" dirty="0">
                <a:solidFill>
                  <a:srgbClr val="26264F"/>
                </a:solidFill>
              </a:rPr>
              <a:t> </a:t>
            </a:r>
            <a:r>
              <a:rPr lang="en-US" dirty="0" err="1">
                <a:solidFill>
                  <a:srgbClr val="26264F"/>
                </a:solidFill>
              </a:rPr>
              <a:t>nước</a:t>
            </a:r>
            <a:r>
              <a:rPr lang="en-US" dirty="0">
                <a:solidFill>
                  <a:srgbClr val="26264F"/>
                </a:solidFill>
              </a:rPr>
              <a:t> </a:t>
            </a:r>
            <a:r>
              <a:rPr lang="en-US" dirty="0" err="1">
                <a:solidFill>
                  <a:srgbClr val="26264F"/>
                </a:solidFill>
              </a:rPr>
              <a:t>nóng</a:t>
            </a:r>
            <a:r>
              <a:rPr lang="en-US" dirty="0">
                <a:solidFill>
                  <a:srgbClr val="26264F"/>
                </a:solidFill>
              </a:rPr>
              <a:t> </a:t>
            </a:r>
            <a:r>
              <a:rPr lang="vi-VN" dirty="0">
                <a:solidFill>
                  <a:srgbClr val="26264F"/>
                </a:solidFill>
              </a:rPr>
              <a:t>khiến các </a:t>
            </a:r>
            <a:r>
              <a:rPr lang="en-US" dirty="0" err="1">
                <a:solidFill>
                  <a:srgbClr val="26264F"/>
                </a:solidFill>
              </a:rPr>
              <a:t>nguyên</a:t>
            </a:r>
            <a:r>
              <a:rPr lang="en-US" dirty="0">
                <a:solidFill>
                  <a:srgbClr val="26264F"/>
                </a:solidFill>
              </a:rPr>
              <a:t> </a:t>
            </a:r>
            <a:r>
              <a:rPr lang="en-US" dirty="0" err="1">
                <a:solidFill>
                  <a:srgbClr val="26264F"/>
                </a:solidFill>
              </a:rPr>
              <a:t>tử</a:t>
            </a:r>
            <a:r>
              <a:rPr lang="en-US" dirty="0">
                <a:solidFill>
                  <a:srgbClr val="26264F"/>
                </a:solidFill>
              </a:rPr>
              <a:t> </a:t>
            </a:r>
            <a:r>
              <a:rPr lang="en-US" dirty="0" err="1">
                <a:solidFill>
                  <a:srgbClr val="26264F"/>
                </a:solidFill>
              </a:rPr>
              <a:t>kim</a:t>
            </a:r>
            <a:r>
              <a:rPr lang="en-US" dirty="0">
                <a:solidFill>
                  <a:srgbClr val="26264F"/>
                </a:solidFill>
              </a:rPr>
              <a:t> </a:t>
            </a:r>
            <a:r>
              <a:rPr lang="en-US" dirty="0" err="1">
                <a:solidFill>
                  <a:srgbClr val="26264F"/>
                </a:solidFill>
              </a:rPr>
              <a:t>loại</a:t>
            </a:r>
            <a:r>
              <a:rPr lang="en-US" dirty="0">
                <a:solidFill>
                  <a:srgbClr val="26264F"/>
                </a:solidFill>
              </a:rPr>
              <a:t> </a:t>
            </a:r>
            <a:r>
              <a:rPr lang="vi-VN" dirty="0">
                <a:solidFill>
                  <a:srgbClr val="26264F"/>
                </a:solidFill>
              </a:rPr>
              <a:t>chuyển động nhanh</a:t>
            </a:r>
            <a:r>
              <a:rPr lang="en-US" dirty="0">
                <a:solidFill>
                  <a:srgbClr val="26264F"/>
                </a:solidFill>
              </a:rPr>
              <a:t> </a:t>
            </a:r>
            <a:r>
              <a:rPr lang="en-US" dirty="0" err="1">
                <a:solidFill>
                  <a:srgbClr val="26264F"/>
                </a:solidFill>
              </a:rPr>
              <a:t>hơn</a:t>
            </a:r>
            <a:r>
              <a:rPr lang="en-US" dirty="0">
                <a:solidFill>
                  <a:srgbClr val="26264F"/>
                </a:solidFill>
              </a:rPr>
              <a:t> </a:t>
            </a:r>
            <a:r>
              <a:rPr lang="vi-VN" dirty="0">
                <a:solidFill>
                  <a:srgbClr val="26264F"/>
                </a:solidFill>
              </a:rPr>
              <a:t>còn </a:t>
            </a:r>
            <a:r>
              <a:rPr lang="en-US" dirty="0" err="1">
                <a:solidFill>
                  <a:srgbClr val="26264F"/>
                </a:solidFill>
              </a:rPr>
              <a:t>nước</a:t>
            </a:r>
            <a:r>
              <a:rPr lang="en-US" dirty="0">
                <a:solidFill>
                  <a:srgbClr val="26264F"/>
                </a:solidFill>
              </a:rPr>
              <a:t> </a:t>
            </a:r>
            <a:r>
              <a:rPr lang="vi-VN" dirty="0">
                <a:solidFill>
                  <a:srgbClr val="26264F"/>
                </a:solidFill>
              </a:rPr>
              <a:t>bị giảm nhiệt độ làm các phân tử </a:t>
            </a:r>
            <a:r>
              <a:rPr lang="en-US" dirty="0" err="1">
                <a:solidFill>
                  <a:srgbClr val="26264F"/>
                </a:solidFill>
              </a:rPr>
              <a:t>nước</a:t>
            </a:r>
            <a:r>
              <a:rPr lang="vi-VN" dirty="0">
                <a:solidFill>
                  <a:srgbClr val="26264F"/>
                </a:solidFill>
              </a:rPr>
              <a:t> chuyển động chậm lại.</a:t>
            </a:r>
            <a:endParaRPr lang="en-US" dirty="0">
              <a:solidFill>
                <a:srgbClr val="26264F"/>
              </a:solidFill>
            </a:endParaRPr>
          </a:p>
        </p:txBody>
      </p:sp>
      <p:sp>
        <p:nvSpPr>
          <p:cNvPr id="5" name="Oval 4">
            <a:extLst>
              <a:ext uri="{FF2B5EF4-FFF2-40B4-BE49-F238E27FC236}">
                <a16:creationId xmlns:a16="http://schemas.microsoft.com/office/drawing/2014/main" id="{EBDEAF01-52D7-7ADD-0DA5-B77D5A03D147}"/>
              </a:ext>
            </a:extLst>
          </p:cNvPr>
          <p:cNvSpPr/>
          <p:nvPr/>
        </p:nvSpPr>
        <p:spPr>
          <a:xfrm rot="7426761">
            <a:off x="10312015" y="1167477"/>
            <a:ext cx="785118" cy="773954"/>
          </a:xfrm>
          <a:prstGeom prst="ellipse">
            <a:avLst/>
          </a:prstGeom>
          <a:solidFill>
            <a:schemeClr val="tx2">
              <a:lumMod val="20000"/>
              <a:lumOff val="80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Arrow Slight curve">
            <a:extLst>
              <a:ext uri="{FF2B5EF4-FFF2-40B4-BE49-F238E27FC236}">
                <a16:creationId xmlns:a16="http://schemas.microsoft.com/office/drawing/2014/main" id="{C900367C-03C2-BBB2-EE65-4CE4732166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128" y="4421987"/>
            <a:ext cx="914400" cy="914400"/>
          </a:xfrm>
          <a:prstGeom prst="rect">
            <a:avLst/>
          </a:prstGeom>
        </p:spPr>
      </p:pic>
      <p:grpSp>
        <p:nvGrpSpPr>
          <p:cNvPr id="10" name="Group 9">
            <a:extLst>
              <a:ext uri="{FF2B5EF4-FFF2-40B4-BE49-F238E27FC236}">
                <a16:creationId xmlns:a16="http://schemas.microsoft.com/office/drawing/2014/main" id="{9862E25E-A388-A4EA-D0CD-EBC7E6CD350C}"/>
              </a:ext>
            </a:extLst>
          </p:cNvPr>
          <p:cNvGrpSpPr/>
          <p:nvPr/>
        </p:nvGrpSpPr>
        <p:grpSpPr>
          <a:xfrm>
            <a:off x="1319527" y="4597955"/>
            <a:ext cx="9974626" cy="562465"/>
            <a:chOff x="6850828" y="5216311"/>
            <a:chExt cx="2808649" cy="655612"/>
          </a:xfrm>
          <a:solidFill>
            <a:srgbClr val="26264F"/>
          </a:solidFill>
        </p:grpSpPr>
        <p:sp>
          <p:nvSpPr>
            <p:cNvPr id="11" name="Rectangle: Rounded Corners 10">
              <a:extLst>
                <a:ext uri="{FF2B5EF4-FFF2-40B4-BE49-F238E27FC236}">
                  <a16:creationId xmlns:a16="http://schemas.microsoft.com/office/drawing/2014/main" id="{3AA82B89-FF89-50ED-5476-C50DE5CD0C5A}"/>
                </a:ext>
              </a:extLst>
            </p:cNvPr>
            <p:cNvSpPr/>
            <p:nvPr/>
          </p:nvSpPr>
          <p:spPr>
            <a:xfrm>
              <a:off x="6850829" y="5216311"/>
              <a:ext cx="2808648"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2DF4995-D945-A0F8-22C7-47B4F2F0FCF7}"/>
                </a:ext>
              </a:extLst>
            </p:cNvPr>
            <p:cNvSpPr txBox="1"/>
            <p:nvPr/>
          </p:nvSpPr>
          <p:spPr>
            <a:xfrm>
              <a:off x="6850828" y="5289193"/>
              <a:ext cx="2808649" cy="5381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prstClr val="white"/>
                  </a:solidFill>
                  <a:latin typeface="Roboto" panose="02000000000000000000" pitchFamily="2" charset="0"/>
                  <a:ea typeface="Roboto" panose="02000000000000000000" pitchFamily="2" charset="0"/>
                </a:rPr>
                <a:t>Động năng của phân tử nước giảm và của nguyên tử kim loại tăng lên.</a:t>
              </a:r>
              <a:endParaRPr lang="en-US" sz="2400" b="1" dirty="0">
                <a:solidFill>
                  <a:prstClr val="white"/>
                </a:solidFill>
                <a:latin typeface="Roboto" panose="02000000000000000000" pitchFamily="2" charset="0"/>
                <a:ea typeface="Roboto" panose="02000000000000000000" pitchFamily="2" charset="0"/>
              </a:endParaRPr>
            </a:p>
          </p:txBody>
        </p:sp>
      </p:grpSp>
      <p:pic>
        <p:nvPicPr>
          <p:cNvPr id="13" name="Graphic 12" descr="Arrow Slight curve">
            <a:extLst>
              <a:ext uri="{FF2B5EF4-FFF2-40B4-BE49-F238E27FC236}">
                <a16:creationId xmlns:a16="http://schemas.microsoft.com/office/drawing/2014/main" id="{3A255A6C-5A99-53E1-45A0-87FD730D92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128" y="5336387"/>
            <a:ext cx="914400" cy="914400"/>
          </a:xfrm>
          <a:prstGeom prst="rect">
            <a:avLst/>
          </a:prstGeom>
        </p:spPr>
      </p:pic>
      <p:grpSp>
        <p:nvGrpSpPr>
          <p:cNvPr id="17" name="Group 16">
            <a:extLst>
              <a:ext uri="{FF2B5EF4-FFF2-40B4-BE49-F238E27FC236}">
                <a16:creationId xmlns:a16="http://schemas.microsoft.com/office/drawing/2014/main" id="{F37CCB02-E5C8-E62D-0D8F-20E2CB68F3AC}"/>
              </a:ext>
            </a:extLst>
          </p:cNvPr>
          <p:cNvGrpSpPr/>
          <p:nvPr/>
        </p:nvGrpSpPr>
        <p:grpSpPr>
          <a:xfrm>
            <a:off x="1319527" y="5512355"/>
            <a:ext cx="9974626" cy="562465"/>
            <a:chOff x="6850828" y="5216311"/>
            <a:chExt cx="2808649" cy="655612"/>
          </a:xfrm>
          <a:solidFill>
            <a:srgbClr val="26264F"/>
          </a:solidFill>
        </p:grpSpPr>
        <p:sp>
          <p:nvSpPr>
            <p:cNvPr id="18" name="Rectangle: Rounded Corners 17">
              <a:extLst>
                <a:ext uri="{FF2B5EF4-FFF2-40B4-BE49-F238E27FC236}">
                  <a16:creationId xmlns:a16="http://schemas.microsoft.com/office/drawing/2014/main" id="{EA250733-2B49-E368-517A-C383A7BAD5D0}"/>
                </a:ext>
              </a:extLst>
            </p:cNvPr>
            <p:cNvSpPr/>
            <p:nvPr/>
          </p:nvSpPr>
          <p:spPr>
            <a:xfrm>
              <a:off x="6850829" y="5216311"/>
              <a:ext cx="2808648"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0332874-2D40-EA4E-256F-4E6B313E8BE4}"/>
                </a:ext>
              </a:extLst>
            </p:cNvPr>
            <p:cNvSpPr txBox="1"/>
            <p:nvPr/>
          </p:nvSpPr>
          <p:spPr>
            <a:xfrm>
              <a:off x="6850828" y="5289193"/>
              <a:ext cx="2808649" cy="53811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prstClr val="white"/>
                  </a:solidFill>
                  <a:latin typeface="Roboto" panose="02000000000000000000" pitchFamily="2" charset="0"/>
                  <a:ea typeface="Roboto" panose="02000000000000000000" pitchFamily="2" charset="0"/>
                </a:defRPr>
              </a:lvl1pPr>
            </a:lstStyle>
            <a:p>
              <a:r>
                <a:rPr lang="vi-VN" dirty="0"/>
                <a:t>Nội năng của phân tử nước giảm và nội năng của quả cầu tăng lên.</a:t>
              </a:r>
              <a:endParaRPr lang="en-US" dirty="0"/>
            </a:p>
          </p:txBody>
        </p:sp>
      </p:grpSp>
    </p:spTree>
    <p:extLst>
      <p:ext uri="{BB962C8B-B14F-4D97-AF65-F5344CB8AC3E}">
        <p14:creationId xmlns:p14="http://schemas.microsoft.com/office/powerpoint/2010/main" val="1655613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5" y="0"/>
            <a:ext cx="6858000" cy="6858000"/>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6932525" y="2005109"/>
            <a:ext cx="4770453" cy="3477875"/>
          </a:xfrm>
          <a:prstGeom prst="rect">
            <a:avLst/>
          </a:prstGeom>
          <a:noFill/>
        </p:spPr>
        <p:txBody>
          <a:bodyPr wrap="square">
            <a:spAutoFit/>
          </a:bodyPr>
          <a:lstStyle>
            <a:defPPr>
              <a:defRPr lang="en-US"/>
            </a:defPPr>
            <a:lvl1pPr>
              <a:defRPr sz="5400" b="1" i="0">
                <a:solidFill>
                  <a:srgbClr val="26264F"/>
                </a:solidFill>
                <a:effectLst/>
                <a:latin typeface="Roboto" panose="02000000000000000000" pitchFamily="2" charset="0"/>
              </a:defRPr>
            </a:lvl1pPr>
          </a:lstStyle>
          <a:p>
            <a:r>
              <a:rPr lang="vi-VN" sz="4400" dirty="0"/>
              <a:t>Tại sao từ khi bắt đầu đun tới khi nước bắt đầu sôi thì nhiệt độ của nước tăng dần?</a:t>
            </a:r>
            <a:endParaRPr lang="en-US" sz="4400" dirty="0"/>
          </a:p>
        </p:txBody>
      </p:sp>
    </p:spTree>
    <p:extLst>
      <p:ext uri="{BB962C8B-B14F-4D97-AF65-F5344CB8AC3E}">
        <p14:creationId xmlns:p14="http://schemas.microsoft.com/office/powerpoint/2010/main" val="337192664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1010742" y="1472951"/>
            <a:ext cx="6220483" cy="3912097"/>
          </a:xfrm>
          <a:prstGeom prst="rect">
            <a:avLst/>
          </a:prstGeom>
          <a:noFill/>
        </p:spPr>
        <p:txBody>
          <a:bodyPr wrap="square">
            <a:spAutoFit/>
          </a:bodyPr>
          <a:lstStyle/>
          <a:p>
            <a:pPr>
              <a:lnSpc>
                <a:spcPct val="150000"/>
              </a:lnSpc>
            </a:pPr>
            <a:r>
              <a:rPr lang="vi-VN" sz="2400" b="0" i="0" dirty="0">
                <a:solidFill>
                  <a:srgbClr val="000000"/>
                </a:solidFill>
                <a:effectLst/>
                <a:latin typeface="Roboto" panose="02000000000000000000" pitchFamily="2" charset="0"/>
              </a:rPr>
              <a:t>Khi nước được đun (truyền nhiệt từ nguồn nhiệt) thì các phân tử, nguyên tử của nước chuyển động nhanh lên làm nội năng của nước tăng và nhiệt độ của nước tăng theo. Vì nhiệt độ sôi của nước là 100</a:t>
            </a:r>
            <a:r>
              <a:rPr lang="vi-VN" sz="2400" b="0" i="0" baseline="30000" dirty="0">
                <a:solidFill>
                  <a:srgbClr val="000000"/>
                </a:solidFill>
                <a:effectLst/>
                <a:latin typeface="Roboto" panose="02000000000000000000" pitchFamily="2" charset="0"/>
              </a:rPr>
              <a:t>0</a:t>
            </a:r>
            <a:r>
              <a:rPr lang="vi-VN" sz="2400" b="0" i="0" dirty="0">
                <a:solidFill>
                  <a:srgbClr val="000000"/>
                </a:solidFill>
                <a:effectLst/>
                <a:latin typeface="Roboto" panose="02000000000000000000" pitchFamily="2" charset="0"/>
              </a:rPr>
              <a:t>C nên nước sẽ nhận nhiệt lượng từ nguồn nhiệt truyền cho nó tới khi nó sôi.</a:t>
            </a:r>
            <a:endParaRPr lang="en-US" sz="2400" dirty="0">
              <a:solidFill>
                <a:srgbClr val="26264F"/>
              </a:solidFill>
            </a:endParaRPr>
          </a:p>
        </p:txBody>
      </p:sp>
      <p:pic>
        <p:nvPicPr>
          <p:cNvPr id="3" name="Picture 2">
            <a:extLst>
              <a:ext uri="{FF2B5EF4-FFF2-40B4-BE49-F238E27FC236}">
                <a16:creationId xmlns:a16="http://schemas.microsoft.com/office/drawing/2014/main" id="{37F7E0F7-4EC5-5F2D-715E-25805951A160}"/>
              </a:ext>
            </a:extLst>
          </p:cNvPr>
          <p:cNvPicPr>
            <a:picLocks noChangeAspect="1"/>
          </p:cNvPicPr>
          <p:nvPr/>
        </p:nvPicPr>
        <p:blipFill>
          <a:blip r:embed="rId2"/>
          <a:stretch>
            <a:fillRect/>
          </a:stretch>
        </p:blipFill>
        <p:spPr>
          <a:xfrm>
            <a:off x="7697755" y="592681"/>
            <a:ext cx="4236527" cy="5672637"/>
          </a:xfrm>
          <a:prstGeom prst="rect">
            <a:avLst/>
          </a:prstGeom>
        </p:spPr>
      </p:pic>
    </p:spTree>
    <p:extLst>
      <p:ext uri="{BB962C8B-B14F-4D97-AF65-F5344CB8AC3E}">
        <p14:creationId xmlns:p14="http://schemas.microsoft.com/office/powerpoint/2010/main" val="186058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5" y="0"/>
            <a:ext cx="6858000" cy="6858000"/>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6804531" y="558865"/>
            <a:ext cx="4770453" cy="5632311"/>
          </a:xfrm>
          <a:prstGeom prst="rect">
            <a:avLst/>
          </a:prstGeom>
          <a:noFill/>
        </p:spPr>
        <p:txBody>
          <a:bodyPr wrap="square">
            <a:spAutoFit/>
          </a:bodyPr>
          <a:lstStyle>
            <a:defPPr>
              <a:defRPr lang="en-US"/>
            </a:defPPr>
            <a:lvl1pPr>
              <a:defRPr sz="4400" b="1" i="0">
                <a:solidFill>
                  <a:srgbClr val="26264F"/>
                </a:solidFill>
                <a:effectLst/>
                <a:latin typeface="Roboto" panose="02000000000000000000" pitchFamily="2" charset="0"/>
              </a:defRPr>
            </a:lvl1pPr>
          </a:lstStyle>
          <a:p>
            <a:r>
              <a:rPr lang="vi-VN" sz="4000" dirty="0"/>
              <a:t>Khi nước đã sôi, nhiệt độ của nước không tăng dù vẫn tiếp tục đun thì nhiệt năng mà nước nhận được từ đèn cồn đã chuyển hóa thành dạng năng lượng nào?</a:t>
            </a:r>
            <a:endParaRPr lang="en-US" sz="4000" dirty="0"/>
          </a:p>
        </p:txBody>
      </p:sp>
    </p:spTree>
    <p:extLst>
      <p:ext uri="{BB962C8B-B14F-4D97-AF65-F5344CB8AC3E}">
        <p14:creationId xmlns:p14="http://schemas.microsoft.com/office/powerpoint/2010/main" val="9320367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5088220" y="1749950"/>
            <a:ext cx="6562605" cy="3358099"/>
          </a:xfrm>
          <a:prstGeom prst="rect">
            <a:avLst/>
          </a:prstGeom>
          <a:noFill/>
        </p:spPr>
        <p:txBody>
          <a:bodyPr wrap="square">
            <a:spAutoFit/>
          </a:bodyPr>
          <a:lstStyle/>
          <a:p>
            <a:pPr>
              <a:lnSpc>
                <a:spcPct val="150000"/>
              </a:lnSpc>
            </a:pPr>
            <a:r>
              <a:rPr lang="vi-VN" sz="2400" b="0" i="0" dirty="0">
                <a:solidFill>
                  <a:srgbClr val="000000"/>
                </a:solidFill>
                <a:effectLst/>
                <a:latin typeface="Roboto" panose="02000000000000000000" pitchFamily="2" charset="0"/>
              </a:rPr>
              <a:t>Khi nước đã sôi ở 100</a:t>
            </a:r>
            <a:r>
              <a:rPr lang="vi-VN" sz="2400" b="0" i="0" baseline="30000" dirty="0">
                <a:solidFill>
                  <a:srgbClr val="000000"/>
                </a:solidFill>
                <a:effectLst/>
                <a:latin typeface="Roboto" panose="02000000000000000000" pitchFamily="2" charset="0"/>
              </a:rPr>
              <a:t>0</a:t>
            </a:r>
            <a:r>
              <a:rPr lang="vi-VN" sz="2400" b="0" i="0" dirty="0">
                <a:solidFill>
                  <a:srgbClr val="000000"/>
                </a:solidFill>
                <a:effectLst/>
                <a:latin typeface="Roboto" panose="02000000000000000000" pitchFamily="2" charset="0"/>
              </a:rPr>
              <a:t>C, ta tiếp tục đun thì nước dùng lượng nhiệt đó để chuyển từ thể lỏng sang thể hơi nên nhiệt độ nước không tăng mà vẫn giữ 100</a:t>
            </a:r>
            <a:r>
              <a:rPr lang="vi-VN" sz="2400" b="0" i="0" baseline="30000" dirty="0">
                <a:solidFill>
                  <a:srgbClr val="000000"/>
                </a:solidFill>
                <a:effectLst/>
                <a:latin typeface="Roboto" panose="02000000000000000000" pitchFamily="2" charset="0"/>
              </a:rPr>
              <a:t>0</a:t>
            </a:r>
            <a:r>
              <a:rPr lang="vi-VN" sz="2400" b="0" i="0" dirty="0">
                <a:solidFill>
                  <a:srgbClr val="000000"/>
                </a:solidFill>
                <a:effectLst/>
                <a:latin typeface="Roboto" panose="02000000000000000000" pitchFamily="2" charset="0"/>
              </a:rPr>
              <a:t>C đến khi cạn dần. Trong quá trình này, vẫn có sự chuyển hóa nhiệt năng thành động năng của phân tử nước.</a:t>
            </a:r>
            <a:endParaRPr lang="en-US" sz="2400" dirty="0">
              <a:solidFill>
                <a:srgbClr val="26264F"/>
              </a:solidFill>
            </a:endParaRPr>
          </a:p>
        </p:txBody>
      </p:sp>
      <p:pic>
        <p:nvPicPr>
          <p:cNvPr id="3" name="Picture 2">
            <a:extLst>
              <a:ext uri="{FF2B5EF4-FFF2-40B4-BE49-F238E27FC236}">
                <a16:creationId xmlns:a16="http://schemas.microsoft.com/office/drawing/2014/main" id="{37F7E0F7-4EC5-5F2D-715E-25805951A160}"/>
              </a:ext>
            </a:extLst>
          </p:cNvPr>
          <p:cNvPicPr>
            <a:picLocks noChangeAspect="1"/>
          </p:cNvPicPr>
          <p:nvPr/>
        </p:nvPicPr>
        <p:blipFill>
          <a:blip r:embed="rId2"/>
          <a:stretch>
            <a:fillRect/>
          </a:stretch>
        </p:blipFill>
        <p:spPr>
          <a:xfrm>
            <a:off x="541175" y="592681"/>
            <a:ext cx="4236527" cy="5672637"/>
          </a:xfrm>
          <a:prstGeom prst="rect">
            <a:avLst/>
          </a:prstGeom>
        </p:spPr>
      </p:pic>
    </p:spTree>
    <p:extLst>
      <p:ext uri="{BB962C8B-B14F-4D97-AF65-F5344CB8AC3E}">
        <p14:creationId xmlns:p14="http://schemas.microsoft.com/office/powerpoint/2010/main" val="18060151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1064320" y="884992"/>
            <a:ext cx="31904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Khái</a:t>
            </a:r>
            <a:r>
              <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Niệm</a:t>
            </a:r>
            <a:r>
              <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Về</a:t>
            </a:r>
            <a:r>
              <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endPar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8" name="Rectangle: Rounded Corners 7">
            <a:extLst>
              <a:ext uri="{FF2B5EF4-FFF2-40B4-BE49-F238E27FC236}">
                <a16:creationId xmlns:a16="http://schemas.microsoft.com/office/drawing/2014/main" id="{46947E6E-63D1-A9DC-30F6-D9B806F1EE77}"/>
              </a:ext>
            </a:extLst>
          </p:cNvPr>
          <p:cNvSpPr/>
          <p:nvPr/>
        </p:nvSpPr>
        <p:spPr>
          <a:xfrm>
            <a:off x="798652" y="1674757"/>
            <a:ext cx="10594695" cy="3848966"/>
          </a:xfrm>
          <a:prstGeom prst="roundRect">
            <a:avLst>
              <a:gd name="adj" fmla="val 11686"/>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9BE68EEC-2FC0-EF92-0B98-3B1A6B96CC02}"/>
              </a:ext>
            </a:extLst>
          </p:cNvPr>
          <p:cNvGrpSpPr/>
          <p:nvPr/>
        </p:nvGrpSpPr>
        <p:grpSpPr>
          <a:xfrm>
            <a:off x="1211100" y="2062307"/>
            <a:ext cx="459081" cy="459081"/>
            <a:chOff x="3879653" y="3053859"/>
            <a:chExt cx="719700" cy="719700"/>
          </a:xfrm>
        </p:grpSpPr>
        <p:sp>
          <p:nvSpPr>
            <p:cNvPr id="11" name="Google Shape;7084;p53">
              <a:extLst>
                <a:ext uri="{FF2B5EF4-FFF2-40B4-BE49-F238E27FC236}">
                  <a16:creationId xmlns:a16="http://schemas.microsoft.com/office/drawing/2014/main" id="{782ACEA1-0064-869E-9DCF-49DD259484AE}"/>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7094;p53">
              <a:extLst>
                <a:ext uri="{FF2B5EF4-FFF2-40B4-BE49-F238E27FC236}">
                  <a16:creationId xmlns:a16="http://schemas.microsoft.com/office/drawing/2014/main" id="{3BA05EB8-3386-D906-1090-E172CCB73B0A}"/>
                </a:ext>
              </a:extLst>
            </p:cNvPr>
            <p:cNvGrpSpPr/>
            <p:nvPr/>
          </p:nvGrpSpPr>
          <p:grpSpPr>
            <a:xfrm>
              <a:off x="4025915" y="3339171"/>
              <a:ext cx="427175" cy="149075"/>
              <a:chOff x="4952850" y="2127900"/>
              <a:chExt cx="427175" cy="149075"/>
            </a:xfrm>
          </p:grpSpPr>
          <p:sp>
            <p:nvSpPr>
              <p:cNvPr id="14" name="Google Shape;7095;p53">
                <a:extLst>
                  <a:ext uri="{FF2B5EF4-FFF2-40B4-BE49-F238E27FC236}">
                    <a16:creationId xmlns:a16="http://schemas.microsoft.com/office/drawing/2014/main" id="{04EAB643-BDBB-961B-56C1-3A9D453002F1}"/>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096;p53">
                <a:extLst>
                  <a:ext uri="{FF2B5EF4-FFF2-40B4-BE49-F238E27FC236}">
                    <a16:creationId xmlns:a16="http://schemas.microsoft.com/office/drawing/2014/main" id="{2472DA12-FA9E-BB00-50E9-9DA36FE31D36}"/>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097;p53">
                <a:extLst>
                  <a:ext uri="{FF2B5EF4-FFF2-40B4-BE49-F238E27FC236}">
                    <a16:creationId xmlns:a16="http://schemas.microsoft.com/office/drawing/2014/main" id="{56406B71-CF8D-5C90-EED5-962C9515FAD6}"/>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098;p53">
                <a:extLst>
                  <a:ext uri="{FF2B5EF4-FFF2-40B4-BE49-F238E27FC236}">
                    <a16:creationId xmlns:a16="http://schemas.microsoft.com/office/drawing/2014/main" id="{FFA3D594-6CE9-C39B-963A-8BB3934EFD68}"/>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099;p53">
                <a:extLst>
                  <a:ext uri="{FF2B5EF4-FFF2-40B4-BE49-F238E27FC236}">
                    <a16:creationId xmlns:a16="http://schemas.microsoft.com/office/drawing/2014/main" id="{7EDA81E5-FDD1-F638-CAB8-8FE9AD8EA2C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100;p53">
                <a:extLst>
                  <a:ext uri="{FF2B5EF4-FFF2-40B4-BE49-F238E27FC236}">
                    <a16:creationId xmlns:a16="http://schemas.microsoft.com/office/drawing/2014/main" id="{DB9BE55A-D404-76E5-B2D3-5BCAC6F030E5}"/>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101;p53">
                <a:extLst>
                  <a:ext uri="{FF2B5EF4-FFF2-40B4-BE49-F238E27FC236}">
                    <a16:creationId xmlns:a16="http://schemas.microsoft.com/office/drawing/2014/main" id="{9781801D-323C-1BE2-91D2-D5FF39CE53F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096" name="TextBox 4095">
            <a:extLst>
              <a:ext uri="{FF2B5EF4-FFF2-40B4-BE49-F238E27FC236}">
                <a16:creationId xmlns:a16="http://schemas.microsoft.com/office/drawing/2014/main" id="{C90D9D86-DB5C-87D7-0242-9FEF40A65F2C}"/>
              </a:ext>
            </a:extLst>
          </p:cNvPr>
          <p:cNvSpPr txBox="1"/>
          <p:nvPr/>
        </p:nvSpPr>
        <p:spPr>
          <a:xfrm>
            <a:off x="1848761" y="2003178"/>
            <a:ext cx="8780653" cy="872547"/>
          </a:xfrm>
          <a:prstGeom prst="rect">
            <a:avLst/>
          </a:prstGeom>
          <a:noFill/>
        </p:spPr>
        <p:txBody>
          <a:bodyPr wrap="square" anchor="ctr"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một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là</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tổng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động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và</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thế</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nguyên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cấu</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tạo</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nên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endParaRPr kumimoji="0" lang="vi-VN" sz="2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endParaRPr>
          </a:p>
        </p:txBody>
      </p:sp>
      <p:grpSp>
        <p:nvGrpSpPr>
          <p:cNvPr id="4119" name="Group 4118">
            <a:extLst>
              <a:ext uri="{FF2B5EF4-FFF2-40B4-BE49-F238E27FC236}">
                <a16:creationId xmlns:a16="http://schemas.microsoft.com/office/drawing/2014/main" id="{7F6A746F-C303-9685-F822-D52C8768AF36}"/>
              </a:ext>
            </a:extLst>
          </p:cNvPr>
          <p:cNvGrpSpPr/>
          <p:nvPr/>
        </p:nvGrpSpPr>
        <p:grpSpPr>
          <a:xfrm>
            <a:off x="1211100" y="4214250"/>
            <a:ext cx="459081" cy="459081"/>
            <a:chOff x="3879653" y="3053859"/>
            <a:chExt cx="719700" cy="719700"/>
          </a:xfrm>
        </p:grpSpPr>
        <p:sp>
          <p:nvSpPr>
            <p:cNvPr id="4120" name="Google Shape;7084;p53">
              <a:extLst>
                <a:ext uri="{FF2B5EF4-FFF2-40B4-BE49-F238E27FC236}">
                  <a16:creationId xmlns:a16="http://schemas.microsoft.com/office/drawing/2014/main" id="{7C0C9C17-C2EE-41F2-57EF-84527D42EAB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21" name="Google Shape;7094;p53">
              <a:extLst>
                <a:ext uri="{FF2B5EF4-FFF2-40B4-BE49-F238E27FC236}">
                  <a16:creationId xmlns:a16="http://schemas.microsoft.com/office/drawing/2014/main" id="{667C0EAF-CE11-C7A0-EB20-4CC7B77EAAA9}"/>
                </a:ext>
              </a:extLst>
            </p:cNvPr>
            <p:cNvGrpSpPr/>
            <p:nvPr/>
          </p:nvGrpSpPr>
          <p:grpSpPr>
            <a:xfrm>
              <a:off x="4025915" y="3339171"/>
              <a:ext cx="427175" cy="149075"/>
              <a:chOff x="4952850" y="2127900"/>
              <a:chExt cx="427175" cy="149075"/>
            </a:xfrm>
          </p:grpSpPr>
          <p:sp>
            <p:nvSpPr>
              <p:cNvPr id="4122" name="Google Shape;7095;p53">
                <a:extLst>
                  <a:ext uri="{FF2B5EF4-FFF2-40B4-BE49-F238E27FC236}">
                    <a16:creationId xmlns:a16="http://schemas.microsoft.com/office/drawing/2014/main" id="{E053B743-9464-3643-DDC7-E33A3111D61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3" name="Google Shape;7096;p53">
                <a:extLst>
                  <a:ext uri="{FF2B5EF4-FFF2-40B4-BE49-F238E27FC236}">
                    <a16:creationId xmlns:a16="http://schemas.microsoft.com/office/drawing/2014/main" id="{D5846ABA-8566-9CA8-46C8-771917C0A718}"/>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4" name="Google Shape;7097;p53">
                <a:extLst>
                  <a:ext uri="{FF2B5EF4-FFF2-40B4-BE49-F238E27FC236}">
                    <a16:creationId xmlns:a16="http://schemas.microsoft.com/office/drawing/2014/main" id="{BF83FEF6-558E-0B0B-9E68-33BE84ADB8E7}"/>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5" name="Google Shape;7098;p53">
                <a:extLst>
                  <a:ext uri="{FF2B5EF4-FFF2-40B4-BE49-F238E27FC236}">
                    <a16:creationId xmlns:a16="http://schemas.microsoft.com/office/drawing/2014/main" id="{1EE663E6-D7C5-2618-3114-3475C51A9511}"/>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6" name="Google Shape;7099;p53">
                <a:extLst>
                  <a:ext uri="{FF2B5EF4-FFF2-40B4-BE49-F238E27FC236}">
                    <a16:creationId xmlns:a16="http://schemas.microsoft.com/office/drawing/2014/main" id="{2453F19F-37DA-6DE1-CAE0-83021291FBFB}"/>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7" name="Google Shape;7100;p53">
                <a:extLst>
                  <a:ext uri="{FF2B5EF4-FFF2-40B4-BE49-F238E27FC236}">
                    <a16:creationId xmlns:a16="http://schemas.microsoft.com/office/drawing/2014/main" id="{2318F9C1-F174-520B-7797-EFC7D77E19B4}"/>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2" name="Google Shape;7101;p53">
                <a:extLst>
                  <a:ext uri="{FF2B5EF4-FFF2-40B4-BE49-F238E27FC236}">
                    <a16:creationId xmlns:a16="http://schemas.microsoft.com/office/drawing/2014/main" id="{33ADDB0F-2142-431A-28C6-6F9D984A34C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075" name="TextBox 3074">
            <a:extLst>
              <a:ext uri="{FF2B5EF4-FFF2-40B4-BE49-F238E27FC236}">
                <a16:creationId xmlns:a16="http://schemas.microsoft.com/office/drawing/2014/main" id="{463DD247-B994-7DCD-1A8A-28626495BBD7}"/>
              </a:ext>
            </a:extLst>
          </p:cNvPr>
          <p:cNvSpPr txBox="1"/>
          <p:nvPr/>
        </p:nvSpPr>
        <p:spPr>
          <a:xfrm>
            <a:off x="1763478" y="4245834"/>
            <a:ext cx="8890692" cy="873829"/>
          </a:xfrm>
          <a:prstGeom prst="rect">
            <a:avLst/>
          </a:prstGeom>
          <a:noFill/>
        </p:spPr>
        <p:txBody>
          <a:bodyPr wrap="square" anchor="ctr" anchorCtr="0">
            <a:spAutoFit/>
          </a:bodyPr>
          <a:lstStyle>
            <a:defPPr>
              <a:defRPr lang="en-US"/>
            </a:defPPr>
            <a:lvl1pPr>
              <a:lnSpc>
                <a:spcPct val="120000"/>
              </a:lnSpc>
              <a:defRPr sz="2200" b="0" i="0">
                <a:solidFill>
                  <a:schemeClr val="tx1">
                    <a:lumMod val="95000"/>
                    <a:lumOff val="5000"/>
                  </a:schemeClr>
                </a:solidFill>
                <a:effectLst/>
                <a:latin typeface="Roboto" panose="020000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Khi</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1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được</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làm</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nóng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các</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nguyên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chuyển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động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nhanh</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lên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và</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tăng</a:t>
            </a:r>
            <a:endParaRPr kumimoji="0" lang="en-US" sz="2200" b="0"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endParaRPr>
          </a:p>
        </p:txBody>
      </p:sp>
      <p:grpSp>
        <p:nvGrpSpPr>
          <p:cNvPr id="21" name="Group 20">
            <a:extLst>
              <a:ext uri="{FF2B5EF4-FFF2-40B4-BE49-F238E27FC236}">
                <a16:creationId xmlns:a16="http://schemas.microsoft.com/office/drawing/2014/main" id="{4685217F-204F-4CC9-E651-6BD547F6FA3E}"/>
              </a:ext>
            </a:extLst>
          </p:cNvPr>
          <p:cNvGrpSpPr/>
          <p:nvPr/>
        </p:nvGrpSpPr>
        <p:grpSpPr>
          <a:xfrm>
            <a:off x="476148" y="792968"/>
            <a:ext cx="645008" cy="584158"/>
            <a:chOff x="5305424" y="2127021"/>
            <a:chExt cx="1581150" cy="1431985"/>
          </a:xfrm>
        </p:grpSpPr>
        <p:sp>
          <p:nvSpPr>
            <p:cNvPr id="22" name="Rectangle: Rounded Corners 21">
              <a:extLst>
                <a:ext uri="{FF2B5EF4-FFF2-40B4-BE49-F238E27FC236}">
                  <a16:creationId xmlns:a16="http://schemas.microsoft.com/office/drawing/2014/main" id="{247CB70E-EEE0-FF06-A0C3-3C147390C426}"/>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a:extLst>
                <a:ext uri="{FF2B5EF4-FFF2-40B4-BE49-F238E27FC236}">
                  <a16:creationId xmlns:a16="http://schemas.microsoft.com/office/drawing/2014/main" id="{459A0B68-28A7-389E-7E63-5B1B47696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Graphic 23" descr="Arrow Slight curve">
            <a:extLst>
              <a:ext uri="{FF2B5EF4-FFF2-40B4-BE49-F238E27FC236}">
                <a16:creationId xmlns:a16="http://schemas.microsoft.com/office/drawing/2014/main" id="{4E06C04F-2684-7C8B-D60B-CE2E2B64F5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89501" y="3138908"/>
            <a:ext cx="914400" cy="914400"/>
          </a:xfrm>
          <a:prstGeom prst="rect">
            <a:avLst/>
          </a:prstGeom>
        </p:spPr>
      </p:pic>
      <p:grpSp>
        <p:nvGrpSpPr>
          <p:cNvPr id="25" name="Group 24">
            <a:extLst>
              <a:ext uri="{FF2B5EF4-FFF2-40B4-BE49-F238E27FC236}">
                <a16:creationId xmlns:a16="http://schemas.microsoft.com/office/drawing/2014/main" id="{DDC4DDE3-A1CF-38CC-8F83-9888F6A38F85}"/>
              </a:ext>
            </a:extLst>
          </p:cNvPr>
          <p:cNvGrpSpPr/>
          <p:nvPr/>
        </p:nvGrpSpPr>
        <p:grpSpPr>
          <a:xfrm>
            <a:off x="1848761" y="3211707"/>
            <a:ext cx="1930698" cy="562465"/>
            <a:chOff x="6850829" y="5216311"/>
            <a:chExt cx="2250431" cy="655612"/>
          </a:xfrm>
          <a:solidFill>
            <a:srgbClr val="26264F"/>
          </a:solidFill>
        </p:grpSpPr>
        <p:sp>
          <p:nvSpPr>
            <p:cNvPr id="4098" name="Rectangle: Rounded Corners 4097">
              <a:extLst>
                <a:ext uri="{FF2B5EF4-FFF2-40B4-BE49-F238E27FC236}">
                  <a16:creationId xmlns:a16="http://schemas.microsoft.com/office/drawing/2014/main" id="{77CB5D9E-9495-503D-9F93-DB2160A6F44D}"/>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11" name="TextBox 4110">
              <a:extLst>
                <a:ext uri="{FF2B5EF4-FFF2-40B4-BE49-F238E27FC236}">
                  <a16:creationId xmlns:a16="http://schemas.microsoft.com/office/drawing/2014/main" id="{DAA07735-AD37-E7D1-EAAD-734A29A65605}"/>
                </a:ext>
              </a:extLst>
            </p:cNvPr>
            <p:cNvSpPr txBox="1"/>
            <p:nvPr/>
          </p:nvSpPr>
          <p:spPr>
            <a:xfrm>
              <a:off x="6941555" y="5289193"/>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Động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4112" name="Group 4111">
            <a:extLst>
              <a:ext uri="{FF2B5EF4-FFF2-40B4-BE49-F238E27FC236}">
                <a16:creationId xmlns:a16="http://schemas.microsoft.com/office/drawing/2014/main" id="{0CDDE547-24ED-9576-4F0B-93E1484B16DA}"/>
              </a:ext>
            </a:extLst>
          </p:cNvPr>
          <p:cNvGrpSpPr/>
          <p:nvPr/>
        </p:nvGrpSpPr>
        <p:grpSpPr>
          <a:xfrm>
            <a:off x="5352456" y="3283695"/>
            <a:ext cx="1827558" cy="532418"/>
            <a:chOff x="6850829" y="5216311"/>
            <a:chExt cx="2250431" cy="655612"/>
          </a:xfrm>
          <a:solidFill>
            <a:srgbClr val="26264F"/>
          </a:solidFill>
        </p:grpSpPr>
        <p:sp>
          <p:nvSpPr>
            <p:cNvPr id="4113" name="Rectangle: Rounded Corners 4112">
              <a:extLst>
                <a:ext uri="{FF2B5EF4-FFF2-40B4-BE49-F238E27FC236}">
                  <a16:creationId xmlns:a16="http://schemas.microsoft.com/office/drawing/2014/main" id="{B75CDB61-FE11-D64F-0ECB-BFEA94433C05}"/>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14" name="TextBox 4113">
              <a:extLst>
                <a:ext uri="{FF2B5EF4-FFF2-40B4-BE49-F238E27FC236}">
                  <a16:creationId xmlns:a16="http://schemas.microsoft.com/office/drawing/2014/main" id="{6253C5E2-D9EF-1455-B00D-289521830D0F}"/>
                </a:ext>
              </a:extLst>
            </p:cNvPr>
            <p:cNvSpPr txBox="1"/>
            <p:nvPr/>
          </p:nvSpPr>
          <p:spPr>
            <a:xfrm>
              <a:off x="6961291" y="5256826"/>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Roboto" panose="02000000000000000000" pitchFamily="2" charset="0"/>
                  <a:ea typeface="Roboto" panose="02000000000000000000" pitchFamily="2" charset="0"/>
                </a:rPr>
                <a:t>Thế</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4115" name="Plus Sign 4114">
            <a:extLst>
              <a:ext uri="{FF2B5EF4-FFF2-40B4-BE49-F238E27FC236}">
                <a16:creationId xmlns:a16="http://schemas.microsoft.com/office/drawing/2014/main" id="{D5AC0B2C-5069-214F-1A28-57D8F78BB1CB}"/>
              </a:ext>
            </a:extLst>
          </p:cNvPr>
          <p:cNvSpPr/>
          <p:nvPr/>
        </p:nvSpPr>
        <p:spPr>
          <a:xfrm>
            <a:off x="4143868" y="3140097"/>
            <a:ext cx="844179" cy="84417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6" name="Group 4115">
            <a:extLst>
              <a:ext uri="{FF2B5EF4-FFF2-40B4-BE49-F238E27FC236}">
                <a16:creationId xmlns:a16="http://schemas.microsoft.com/office/drawing/2014/main" id="{C95F6D5D-ED93-E882-B9FA-A939EAAABD4D}"/>
              </a:ext>
            </a:extLst>
          </p:cNvPr>
          <p:cNvGrpSpPr/>
          <p:nvPr/>
        </p:nvGrpSpPr>
        <p:grpSpPr>
          <a:xfrm>
            <a:off x="8750741" y="3234380"/>
            <a:ext cx="1791448" cy="603484"/>
            <a:chOff x="6850829" y="5216311"/>
            <a:chExt cx="1946191" cy="655612"/>
          </a:xfrm>
        </p:grpSpPr>
        <p:sp>
          <p:nvSpPr>
            <p:cNvPr id="4117" name="Rectangle: Rounded Corners 4116">
              <a:extLst>
                <a:ext uri="{FF2B5EF4-FFF2-40B4-BE49-F238E27FC236}">
                  <a16:creationId xmlns:a16="http://schemas.microsoft.com/office/drawing/2014/main" id="{7E231055-F45E-FD95-099A-899239A1CB88}"/>
                </a:ext>
              </a:extLst>
            </p:cNvPr>
            <p:cNvSpPr/>
            <p:nvPr/>
          </p:nvSpPr>
          <p:spPr>
            <a:xfrm>
              <a:off x="6850829" y="5216311"/>
              <a:ext cx="194619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18" name="TextBox 4117">
              <a:extLst>
                <a:ext uri="{FF2B5EF4-FFF2-40B4-BE49-F238E27FC236}">
                  <a16:creationId xmlns:a16="http://schemas.microsoft.com/office/drawing/2014/main" id="{F4F602FC-312A-22B1-87D6-58DE1C1B6D03}"/>
                </a:ext>
              </a:extLst>
            </p:cNvPr>
            <p:cNvSpPr txBox="1"/>
            <p:nvPr/>
          </p:nvSpPr>
          <p:spPr>
            <a:xfrm>
              <a:off x="6938716" y="5319647"/>
              <a:ext cx="1858304"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NỘI NĂNG</a:t>
              </a:r>
            </a:p>
          </p:txBody>
        </p:sp>
      </p:grpSp>
    </p:spTree>
    <p:extLst>
      <p:ext uri="{BB962C8B-B14F-4D97-AF65-F5344CB8AC3E}">
        <p14:creationId xmlns:p14="http://schemas.microsoft.com/office/powerpoint/2010/main" val="15191773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96"/>
                                        </p:tgtEl>
                                        <p:attrNameLst>
                                          <p:attrName>style.visibility</p:attrName>
                                        </p:attrNameLst>
                                      </p:cBhvr>
                                      <p:to>
                                        <p:strVal val="visible"/>
                                      </p:to>
                                    </p:set>
                                    <p:animEffect transition="in" filter="wipe(left)">
                                      <p:cBhvr>
                                        <p:cTn id="13" dur="500"/>
                                        <p:tgtEl>
                                          <p:spTgt spid="4096"/>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4115"/>
                                        </p:tgtEl>
                                        <p:attrNameLst>
                                          <p:attrName>style.visibility</p:attrName>
                                        </p:attrNameLst>
                                      </p:cBhvr>
                                      <p:to>
                                        <p:strVal val="visible"/>
                                      </p:to>
                                    </p:set>
                                    <p:anim calcmode="lin" valueType="num">
                                      <p:cBhvr>
                                        <p:cTn id="21" dur="500" fill="hold"/>
                                        <p:tgtEl>
                                          <p:spTgt spid="4115"/>
                                        </p:tgtEl>
                                        <p:attrNameLst>
                                          <p:attrName>ppt_w</p:attrName>
                                        </p:attrNameLst>
                                      </p:cBhvr>
                                      <p:tavLst>
                                        <p:tav tm="0">
                                          <p:val>
                                            <p:fltVal val="0"/>
                                          </p:val>
                                        </p:tav>
                                        <p:tav tm="100000">
                                          <p:val>
                                            <p:strVal val="#ppt_w"/>
                                          </p:val>
                                        </p:tav>
                                      </p:tavLst>
                                    </p:anim>
                                    <p:anim calcmode="lin" valueType="num">
                                      <p:cBhvr>
                                        <p:cTn id="22" dur="500" fill="hold"/>
                                        <p:tgtEl>
                                          <p:spTgt spid="4115"/>
                                        </p:tgtEl>
                                        <p:attrNameLst>
                                          <p:attrName>ppt_h</p:attrName>
                                        </p:attrNameLst>
                                      </p:cBhvr>
                                      <p:tavLst>
                                        <p:tav tm="0">
                                          <p:val>
                                            <p:fltVal val="0"/>
                                          </p:val>
                                        </p:tav>
                                        <p:tav tm="100000">
                                          <p:val>
                                            <p:strVal val="#ppt_h"/>
                                          </p:val>
                                        </p:tav>
                                      </p:tavLst>
                                    </p:anim>
                                    <p:animEffect transition="in" filter="fade">
                                      <p:cBhvr>
                                        <p:cTn id="23" dur="500"/>
                                        <p:tgtEl>
                                          <p:spTgt spid="4115"/>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4112"/>
                                        </p:tgtEl>
                                        <p:attrNameLst>
                                          <p:attrName>style.visibility</p:attrName>
                                        </p:attrNameLst>
                                      </p:cBhvr>
                                      <p:to>
                                        <p:strVal val="visible"/>
                                      </p:to>
                                    </p:set>
                                    <p:animEffect transition="in" filter="randombar(horizontal)">
                                      <p:cBhvr>
                                        <p:cTn id="27" dur="500"/>
                                        <p:tgtEl>
                                          <p:spTgt spid="4112"/>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4116"/>
                                        </p:tgtEl>
                                        <p:attrNameLst>
                                          <p:attrName>style.visibility</p:attrName>
                                        </p:attrNameLst>
                                      </p:cBhvr>
                                      <p:to>
                                        <p:strVal val="visible"/>
                                      </p:to>
                                    </p:set>
                                    <p:animEffect transition="in" filter="randombar(horizontal)">
                                      <p:cBhvr>
                                        <p:cTn id="35" dur="500"/>
                                        <p:tgtEl>
                                          <p:spTgt spid="41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119"/>
                                        </p:tgtEl>
                                        <p:attrNameLst>
                                          <p:attrName>style.visibility</p:attrName>
                                        </p:attrNameLst>
                                      </p:cBhvr>
                                      <p:to>
                                        <p:strVal val="visible"/>
                                      </p:to>
                                    </p:set>
                                    <p:anim calcmode="lin" valueType="num">
                                      <p:cBhvr>
                                        <p:cTn id="40" dur="500" fill="hold"/>
                                        <p:tgtEl>
                                          <p:spTgt spid="4119"/>
                                        </p:tgtEl>
                                        <p:attrNameLst>
                                          <p:attrName>ppt_w</p:attrName>
                                        </p:attrNameLst>
                                      </p:cBhvr>
                                      <p:tavLst>
                                        <p:tav tm="0">
                                          <p:val>
                                            <p:fltVal val="0"/>
                                          </p:val>
                                        </p:tav>
                                        <p:tav tm="100000">
                                          <p:val>
                                            <p:strVal val="#ppt_w"/>
                                          </p:val>
                                        </p:tav>
                                      </p:tavLst>
                                    </p:anim>
                                    <p:anim calcmode="lin" valueType="num">
                                      <p:cBhvr>
                                        <p:cTn id="41" dur="500" fill="hold"/>
                                        <p:tgtEl>
                                          <p:spTgt spid="4119"/>
                                        </p:tgtEl>
                                        <p:attrNameLst>
                                          <p:attrName>ppt_h</p:attrName>
                                        </p:attrNameLst>
                                      </p:cBhvr>
                                      <p:tavLst>
                                        <p:tav tm="0">
                                          <p:val>
                                            <p:fltVal val="0"/>
                                          </p:val>
                                        </p:tav>
                                        <p:tav tm="100000">
                                          <p:val>
                                            <p:strVal val="#ppt_h"/>
                                          </p:val>
                                        </p:tav>
                                      </p:tavLst>
                                    </p:anim>
                                    <p:animEffect transition="in" filter="fade">
                                      <p:cBhvr>
                                        <p:cTn id="42" dur="500"/>
                                        <p:tgtEl>
                                          <p:spTgt spid="411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075"/>
                                        </p:tgtEl>
                                        <p:attrNameLst>
                                          <p:attrName>style.visibility</p:attrName>
                                        </p:attrNameLst>
                                      </p:cBhvr>
                                      <p:to>
                                        <p:strVal val="visible"/>
                                      </p:to>
                                    </p:set>
                                    <p:animEffect transition="in" filter="wipe(left)">
                                      <p:cBhvr>
                                        <p:cTn id="4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3075" grpId="0"/>
      <p:bldP spid="41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833B49-2E98-1662-32D8-EE8A41259974}"/>
              </a:ext>
            </a:extLst>
          </p:cNvPr>
          <p:cNvSpPr txBox="1"/>
          <p:nvPr/>
        </p:nvSpPr>
        <p:spPr>
          <a:xfrm>
            <a:off x="1385977" y="782627"/>
            <a:ext cx="9420045" cy="913070"/>
          </a:xfrm>
          <a:prstGeom prst="rect">
            <a:avLst/>
          </a:prstGeom>
          <a:noFill/>
        </p:spPr>
        <p:txBody>
          <a:bodyPr wrap="square" rtlCol="0">
            <a:spAutoFit/>
          </a:bodyPr>
          <a:lstStyle/>
          <a:p>
            <a:pPr algn="ctr">
              <a:lnSpc>
                <a:spcPct val="150000"/>
              </a:lnSpc>
            </a:pPr>
            <a:r>
              <a:rPr lang="en-US" sz="4000" dirty="0">
                <a:latin typeface="Roboto Black" panose="02000000000000000000" pitchFamily="2" charset="0"/>
                <a:ea typeface="Roboto Black" panose="02000000000000000000" pitchFamily="2" charset="0"/>
              </a:rPr>
              <a:t>NỘI DUNG BÀI HỌC</a:t>
            </a:r>
          </a:p>
        </p:txBody>
      </p:sp>
      <p:grpSp>
        <p:nvGrpSpPr>
          <p:cNvPr id="6" name="Group 5">
            <a:extLst>
              <a:ext uri="{FF2B5EF4-FFF2-40B4-BE49-F238E27FC236}">
                <a16:creationId xmlns:a16="http://schemas.microsoft.com/office/drawing/2014/main" id="{BCB350D6-F6A5-0696-3232-B6ACF714D112}"/>
              </a:ext>
            </a:extLst>
          </p:cNvPr>
          <p:cNvGrpSpPr/>
          <p:nvPr/>
        </p:nvGrpSpPr>
        <p:grpSpPr>
          <a:xfrm>
            <a:off x="5441442" y="2622321"/>
            <a:ext cx="1581150" cy="143342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77AAE10-73CD-AADD-5BE6-24F28B3CA822}"/>
              </a:ext>
            </a:extLst>
          </p:cNvPr>
          <p:cNvGrpSpPr/>
          <p:nvPr/>
        </p:nvGrpSpPr>
        <p:grpSpPr>
          <a:xfrm>
            <a:off x="9356216" y="2622321"/>
            <a:ext cx="1581150" cy="1431985"/>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042231D1-2CF6-2235-5E50-BFC3125BA01F}"/>
              </a:ext>
            </a:extLst>
          </p:cNvPr>
          <p:cNvGrpSpPr/>
          <p:nvPr/>
        </p:nvGrpSpPr>
        <p:grpSpPr>
          <a:xfrm>
            <a:off x="1422147" y="2622321"/>
            <a:ext cx="1581150" cy="1431985"/>
            <a:chOff x="9220198" y="2127021"/>
            <a:chExt cx="1581150" cy="1431985"/>
          </a:xfrm>
        </p:grpSpPr>
        <p:sp>
          <p:nvSpPr>
            <p:cNvPr id="11" name="Rectangle: Rounded Corners 10">
              <a:extLst>
                <a:ext uri="{FF2B5EF4-FFF2-40B4-BE49-F238E27FC236}">
                  <a16:creationId xmlns:a16="http://schemas.microsoft.com/office/drawing/2014/main" id="{83DDE65F-ABFD-EA46-E4B7-D548AAB848D5}"/>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E053198E-5D99-EBBA-4569-DFEE45E48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4672342" y="4423640"/>
            <a:ext cx="3119348" cy="954107"/>
          </a:xfrm>
          <a:prstGeom prst="rect">
            <a:avLst/>
          </a:prstGeom>
          <a:noFill/>
        </p:spPr>
        <p:txBody>
          <a:bodyPr wrap="square" rtlCol="0">
            <a:spAutoFit/>
          </a:bodyPr>
          <a:lstStyle/>
          <a:p>
            <a:pPr algn="ctr"/>
            <a:r>
              <a:rPr lang="en-US" sz="2800" dirty="0" err="1">
                <a:latin typeface="Roboto Black" panose="02000000000000000000" pitchFamily="2" charset="0"/>
                <a:ea typeface="Roboto Black" panose="02000000000000000000" pitchFamily="2" charset="0"/>
              </a:rPr>
              <a:t>Khái</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Niệm</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Về</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Năng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Lượng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Nhiệt</a:t>
            </a:r>
            <a:endParaRPr lang="en-US" sz="2800" dirty="0">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19D2BBFC-4580-56FD-FA1B-A16DB4E7B49B}"/>
              </a:ext>
            </a:extLst>
          </p:cNvPr>
          <p:cNvSpPr txBox="1"/>
          <p:nvPr/>
        </p:nvSpPr>
        <p:spPr>
          <a:xfrm>
            <a:off x="8587117" y="4639083"/>
            <a:ext cx="3119348" cy="523220"/>
          </a:xfrm>
          <a:prstGeom prst="rect">
            <a:avLst/>
          </a:prstGeom>
          <a:noFill/>
        </p:spPr>
        <p:txBody>
          <a:bodyPr wrap="square" rtlCol="0">
            <a:spAutoFit/>
          </a:bodyPr>
          <a:lstStyle/>
          <a:p>
            <a:pPr algn="ctr"/>
            <a:r>
              <a:rPr lang="en-US" sz="2800" dirty="0" err="1">
                <a:latin typeface="Roboto Black" panose="02000000000000000000" pitchFamily="2" charset="0"/>
                <a:ea typeface="Roboto Black" panose="02000000000000000000" pitchFamily="2" charset="0"/>
              </a:rPr>
              <a:t>Nội</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Năng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Của</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Vật</a:t>
            </a:r>
            <a:endParaRPr lang="en-US" sz="2800" dirty="0">
              <a:latin typeface="Roboto Black" panose="02000000000000000000" pitchFamily="2" charset="0"/>
              <a:ea typeface="Roboto Black" panose="02000000000000000000" pitchFamily="2" charset="0"/>
            </a:endParaRPr>
          </a:p>
        </p:txBody>
      </p:sp>
      <p:sp>
        <p:nvSpPr>
          <p:cNvPr id="17" name="TextBox 16">
            <a:extLst>
              <a:ext uri="{FF2B5EF4-FFF2-40B4-BE49-F238E27FC236}">
                <a16:creationId xmlns:a16="http://schemas.microsoft.com/office/drawing/2014/main" id="{B4480431-C08F-3FE7-2F49-52837B65B301}"/>
              </a:ext>
            </a:extLst>
          </p:cNvPr>
          <p:cNvSpPr txBox="1"/>
          <p:nvPr/>
        </p:nvSpPr>
        <p:spPr>
          <a:xfrm>
            <a:off x="653049" y="4423640"/>
            <a:ext cx="3119348" cy="954107"/>
          </a:xfrm>
          <a:prstGeom prst="rect">
            <a:avLst/>
          </a:prstGeom>
          <a:noFill/>
        </p:spPr>
        <p:txBody>
          <a:bodyPr wrap="square" rtlCol="0">
            <a:spAutoFit/>
          </a:bodyPr>
          <a:lstStyle/>
          <a:p>
            <a:pPr algn="ctr"/>
            <a:r>
              <a:rPr lang="en-US" sz="2800" dirty="0" err="1">
                <a:latin typeface="Roboto Black" panose="02000000000000000000" pitchFamily="2" charset="0"/>
                <a:ea typeface="Roboto Black" panose="02000000000000000000" pitchFamily="2" charset="0"/>
              </a:rPr>
              <a:t>Tính</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Chất</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Phân</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Tử</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Nguyên</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Tử</a:t>
            </a:r>
            <a:endParaRPr lang="en-US" sz="2800"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025275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1940158" y="2130251"/>
            <a:ext cx="8035488" cy="3724918"/>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6DFD94-BBA6-7AC3-99F8-60E0F9BC207F}"/>
              </a:ext>
            </a:extLst>
          </p:cNvPr>
          <p:cNvSpPr txBox="1"/>
          <p:nvPr/>
        </p:nvSpPr>
        <p:spPr>
          <a:xfrm>
            <a:off x="4855488" y="905253"/>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4212872" y="794328"/>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94840E89-28D7-142E-AF46-51E35B3B61B9}"/>
              </a:ext>
            </a:extLst>
          </p:cNvPr>
          <p:cNvSpPr txBox="1"/>
          <p:nvPr/>
        </p:nvSpPr>
        <p:spPr>
          <a:xfrm>
            <a:off x="2588143" y="2592326"/>
            <a:ext cx="7015714" cy="2800767"/>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nSpc>
                <a:spcPct val="150000"/>
              </a:lnSpc>
            </a:pPr>
            <a:r>
              <a:rPr lang="vi-VN" sz="2400" dirty="0">
                <a:solidFill>
                  <a:srgbClr val="26264F"/>
                </a:solidFill>
              </a:rPr>
              <a:t>Nội năng của </a:t>
            </a:r>
            <a:r>
              <a:rPr lang="en-US" sz="2400" dirty="0" err="1">
                <a:solidFill>
                  <a:srgbClr val="26264F"/>
                </a:solidFill>
              </a:rPr>
              <a:t>vật</a:t>
            </a:r>
            <a:r>
              <a:rPr lang="en-US" sz="2400" dirty="0">
                <a:solidFill>
                  <a:srgbClr val="26264F"/>
                </a:solidFill>
              </a:rPr>
              <a:t> </a:t>
            </a:r>
            <a:r>
              <a:rPr lang="en-US" sz="2400" dirty="0" err="1">
                <a:solidFill>
                  <a:srgbClr val="26264F"/>
                </a:solidFill>
              </a:rPr>
              <a:t>còn</a:t>
            </a:r>
            <a:r>
              <a:rPr lang="en-US" sz="2400" dirty="0">
                <a:solidFill>
                  <a:srgbClr val="26264F"/>
                </a:solidFill>
              </a:rPr>
              <a:t> </a:t>
            </a:r>
            <a:r>
              <a:rPr lang="en-US" sz="2400" dirty="0" err="1">
                <a:solidFill>
                  <a:srgbClr val="26264F"/>
                </a:solidFill>
              </a:rPr>
              <a:t>phụ</a:t>
            </a:r>
            <a:r>
              <a:rPr lang="en-US" sz="2400" dirty="0">
                <a:solidFill>
                  <a:srgbClr val="26264F"/>
                </a:solidFill>
              </a:rPr>
              <a:t> </a:t>
            </a:r>
            <a:r>
              <a:rPr lang="en-US" sz="2400" dirty="0" err="1">
                <a:solidFill>
                  <a:srgbClr val="26264F"/>
                </a:solidFill>
              </a:rPr>
              <a:t>thuộc</a:t>
            </a:r>
            <a:r>
              <a:rPr lang="en-US" sz="2400" dirty="0">
                <a:solidFill>
                  <a:srgbClr val="26264F"/>
                </a:solidFill>
              </a:rPr>
              <a:t> </a:t>
            </a:r>
            <a:r>
              <a:rPr lang="en-US" sz="2400" dirty="0" err="1">
                <a:solidFill>
                  <a:srgbClr val="26264F"/>
                </a:solidFill>
              </a:rPr>
              <a:t>vào</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của</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Cùng</a:t>
            </a:r>
            <a:r>
              <a:rPr lang="en-US" sz="2400" dirty="0">
                <a:solidFill>
                  <a:srgbClr val="26264F"/>
                </a:solidFill>
              </a:rPr>
              <a:t> </a:t>
            </a:r>
            <a:r>
              <a:rPr lang="en-US" sz="2400" dirty="0" err="1">
                <a:solidFill>
                  <a:srgbClr val="26264F"/>
                </a:solidFill>
              </a:rPr>
              <a:t>làm</a:t>
            </a:r>
            <a:r>
              <a:rPr lang="en-US" sz="2400" dirty="0">
                <a:solidFill>
                  <a:srgbClr val="26264F"/>
                </a:solidFill>
              </a:rPr>
              <a:t> </a:t>
            </a:r>
            <a:r>
              <a:rPr lang="en-US" sz="2400" dirty="0" err="1">
                <a:solidFill>
                  <a:srgbClr val="26264F"/>
                </a:solidFill>
              </a:rPr>
              <a:t>từ</a:t>
            </a:r>
            <a:r>
              <a:rPr lang="en-US" sz="2400" dirty="0">
                <a:solidFill>
                  <a:srgbClr val="26264F"/>
                </a:solidFill>
              </a:rPr>
              <a:t> 1 </a:t>
            </a:r>
            <a:r>
              <a:rPr lang="en-US" sz="2400" dirty="0" err="1">
                <a:solidFill>
                  <a:srgbClr val="26264F"/>
                </a:solidFill>
              </a:rPr>
              <a:t>chất</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lớn</a:t>
            </a:r>
            <a:r>
              <a:rPr lang="en-US" sz="2400" dirty="0">
                <a:solidFill>
                  <a:srgbClr val="26264F"/>
                </a:solidFill>
              </a:rPr>
              <a:t>, </a:t>
            </a:r>
            <a:r>
              <a:rPr lang="en-US" sz="2400" dirty="0" err="1">
                <a:solidFill>
                  <a:srgbClr val="26264F"/>
                </a:solidFill>
              </a:rPr>
              <a:t>chứa</a:t>
            </a:r>
            <a:r>
              <a:rPr lang="en-US" sz="2400" dirty="0">
                <a:solidFill>
                  <a:srgbClr val="26264F"/>
                </a:solidFill>
              </a:rPr>
              <a:t> </a:t>
            </a:r>
            <a:r>
              <a:rPr lang="en-US" sz="2400" dirty="0" err="1">
                <a:solidFill>
                  <a:srgbClr val="26264F"/>
                </a:solidFill>
              </a:rPr>
              <a:t>nhiều</a:t>
            </a:r>
            <a:r>
              <a:rPr lang="en-US" sz="2400" dirty="0">
                <a:solidFill>
                  <a:srgbClr val="26264F"/>
                </a:solidFill>
              </a:rPr>
              <a:t> </a:t>
            </a:r>
            <a:r>
              <a:rPr lang="en-US" sz="2400" dirty="0" err="1">
                <a:solidFill>
                  <a:srgbClr val="26264F"/>
                </a:solidFill>
              </a:rPr>
              <a:t>phân</a:t>
            </a:r>
            <a:r>
              <a:rPr lang="en-US" sz="2400" dirty="0">
                <a:solidFill>
                  <a:srgbClr val="26264F"/>
                </a:solidFill>
              </a:rPr>
              <a:t> </a:t>
            </a:r>
            <a:r>
              <a:rPr lang="en-US" sz="2400" dirty="0" err="1">
                <a:solidFill>
                  <a:srgbClr val="26264F"/>
                </a:solidFill>
              </a:rPr>
              <a:t>tử</a:t>
            </a:r>
            <a:r>
              <a:rPr lang="en-US" sz="2400" dirty="0">
                <a:solidFill>
                  <a:srgbClr val="26264F"/>
                </a:solidFill>
              </a:rPr>
              <a:t> </a:t>
            </a:r>
            <a:r>
              <a:rPr lang="en-US" sz="2400" dirty="0" err="1">
                <a:solidFill>
                  <a:srgbClr val="26264F"/>
                </a:solidFill>
              </a:rPr>
              <a:t>hơn</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nhỏ</a:t>
            </a:r>
            <a:r>
              <a:rPr lang="en-US" sz="2400" dirty="0">
                <a:solidFill>
                  <a:srgbClr val="26264F"/>
                </a:solidFill>
              </a:rPr>
              <a:t>, do </a:t>
            </a:r>
            <a:r>
              <a:rPr lang="en-US" sz="2400" dirty="0" err="1">
                <a:solidFill>
                  <a:srgbClr val="26264F"/>
                </a:solidFill>
              </a:rPr>
              <a:t>đó</a:t>
            </a:r>
            <a:r>
              <a:rPr lang="en-US" sz="2400" dirty="0">
                <a:solidFill>
                  <a:srgbClr val="26264F"/>
                </a:solidFill>
              </a:rPr>
              <a:t> ở </a:t>
            </a:r>
            <a:r>
              <a:rPr lang="en-US" sz="2400" dirty="0" err="1">
                <a:solidFill>
                  <a:srgbClr val="26264F"/>
                </a:solidFill>
              </a:rPr>
              <a:t>cùng</a:t>
            </a:r>
            <a:r>
              <a:rPr lang="en-US" sz="2400" dirty="0">
                <a:solidFill>
                  <a:srgbClr val="26264F"/>
                </a:solidFill>
              </a:rPr>
              <a:t> </a:t>
            </a:r>
            <a:r>
              <a:rPr lang="en-US" sz="2400" dirty="0" err="1">
                <a:solidFill>
                  <a:srgbClr val="26264F"/>
                </a:solidFill>
              </a:rPr>
              <a:t>nhiệt</a:t>
            </a:r>
            <a:r>
              <a:rPr lang="en-US" sz="2400" dirty="0">
                <a:solidFill>
                  <a:srgbClr val="26264F"/>
                </a:solidFill>
              </a:rPr>
              <a:t> </a:t>
            </a:r>
            <a:r>
              <a:rPr lang="en-US" sz="2400" dirty="0" err="1">
                <a:solidFill>
                  <a:srgbClr val="26264F"/>
                </a:solidFill>
              </a:rPr>
              <a:t>độ</a:t>
            </a:r>
            <a:r>
              <a:rPr lang="en-US" sz="2400" dirty="0">
                <a:solidFill>
                  <a:srgbClr val="26264F"/>
                </a:solidFill>
              </a:rPr>
              <a:t> </a:t>
            </a:r>
            <a:r>
              <a:rPr lang="en-US" sz="2400" dirty="0" err="1">
                <a:solidFill>
                  <a:srgbClr val="26264F"/>
                </a:solidFill>
              </a:rPr>
              <a:t>thì</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lớn</a:t>
            </a:r>
            <a:r>
              <a:rPr lang="en-US" sz="2400" dirty="0">
                <a:solidFill>
                  <a:srgbClr val="26264F"/>
                </a:solidFill>
              </a:rPr>
              <a:t> </a:t>
            </a:r>
            <a:r>
              <a:rPr lang="en-US" sz="2400" dirty="0" err="1">
                <a:solidFill>
                  <a:srgbClr val="26264F"/>
                </a:solidFill>
              </a:rPr>
              <a:t>hơn</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nội</a:t>
            </a:r>
            <a:r>
              <a:rPr lang="en-US" sz="2400" dirty="0">
                <a:solidFill>
                  <a:srgbClr val="26264F"/>
                </a:solidFill>
              </a:rPr>
              <a:t> </a:t>
            </a:r>
            <a:r>
              <a:rPr lang="en-US" sz="2400" dirty="0" err="1">
                <a:solidFill>
                  <a:srgbClr val="26264F"/>
                </a:solidFill>
              </a:rPr>
              <a:t>năng</a:t>
            </a:r>
            <a:r>
              <a:rPr lang="en-US" sz="2400" dirty="0">
                <a:solidFill>
                  <a:srgbClr val="26264F"/>
                </a:solidFill>
              </a:rPr>
              <a:t> </a:t>
            </a:r>
            <a:r>
              <a:rPr lang="en-US" sz="2400" dirty="0" err="1">
                <a:solidFill>
                  <a:srgbClr val="26264F"/>
                </a:solidFill>
              </a:rPr>
              <a:t>lớn</a:t>
            </a:r>
            <a:r>
              <a:rPr lang="en-US" sz="2400" dirty="0">
                <a:solidFill>
                  <a:srgbClr val="26264F"/>
                </a:solidFill>
              </a:rPr>
              <a:t> </a:t>
            </a:r>
            <a:r>
              <a:rPr lang="en-US" sz="2400" dirty="0" err="1">
                <a:solidFill>
                  <a:srgbClr val="26264F"/>
                </a:solidFill>
              </a:rPr>
              <a:t>hơn</a:t>
            </a:r>
            <a:endParaRPr lang="en-US" sz="2400" dirty="0">
              <a:solidFill>
                <a:srgbClr val="26264F"/>
              </a:solidFill>
            </a:endParaRPr>
          </a:p>
        </p:txBody>
      </p:sp>
    </p:spTree>
    <p:extLst>
      <p:ext uri="{BB962C8B-B14F-4D97-AF65-F5344CB8AC3E}">
        <p14:creationId xmlns:p14="http://schemas.microsoft.com/office/powerpoint/2010/main" val="3553243426"/>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DB3E1-40CC-A990-4168-82FC7DA35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4" y="182880"/>
            <a:ext cx="6858000" cy="6858000"/>
          </a:xfrm>
          <a:prstGeom prst="rect">
            <a:avLst/>
          </a:prstGeom>
        </p:spPr>
      </p:pic>
      <p:sp>
        <p:nvSpPr>
          <p:cNvPr id="4" name="TextBox 3">
            <a:extLst>
              <a:ext uri="{FF2B5EF4-FFF2-40B4-BE49-F238E27FC236}">
                <a16:creationId xmlns:a16="http://schemas.microsoft.com/office/drawing/2014/main" id="{9B53A97F-3E25-BA58-5C49-4202AF12C54E}"/>
              </a:ext>
            </a:extLst>
          </p:cNvPr>
          <p:cNvSpPr txBox="1"/>
          <p:nvPr/>
        </p:nvSpPr>
        <p:spPr>
          <a:xfrm>
            <a:off x="7185272" y="3200769"/>
            <a:ext cx="4898777" cy="1107996"/>
          </a:xfrm>
          <a:prstGeom prst="rect">
            <a:avLst/>
          </a:prstGeom>
          <a:noFill/>
        </p:spPr>
        <p:txBody>
          <a:bodyPr wrap="none" lIns="0" tIns="0" rIns="0" bIns="0" rtlCol="0">
            <a:spAutoFit/>
          </a:bodyPr>
          <a:lstStyle/>
          <a:p>
            <a:pPr>
              <a:defRPr/>
            </a:pPr>
            <a:r>
              <a:rPr lang="en-US" sz="7200" dirty="0">
                <a:solidFill>
                  <a:srgbClr val="222831">
                    <a:lumMod val="90000"/>
                    <a:lumOff val="10000"/>
                  </a:srgbClr>
                </a:solidFill>
                <a:latin typeface="Roboto Black" panose="02000000000000000000" pitchFamily="2" charset="0"/>
              </a:rPr>
              <a:t>LUYỆN TẬP</a:t>
            </a:r>
          </a:p>
        </p:txBody>
      </p:sp>
    </p:spTree>
    <p:extLst>
      <p:ext uri="{BB962C8B-B14F-4D97-AF65-F5344CB8AC3E}">
        <p14:creationId xmlns:p14="http://schemas.microsoft.com/office/powerpoint/2010/main" val="53292368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1"/>
          <p:cNvSpPr txBox="1">
            <a:spLocks noGrp="1"/>
          </p:cNvSpPr>
          <p:nvPr>
            <p:ph type="title"/>
          </p:nvPr>
        </p:nvSpPr>
        <p:spPr>
          <a:xfrm>
            <a:off x="415600" y="380787"/>
            <a:ext cx="11360800" cy="763600"/>
          </a:xfrm>
          <a:prstGeom prst="rect">
            <a:avLst/>
          </a:prstGeom>
        </p:spPr>
        <p:txBody>
          <a:bodyPr spcFirstLastPara="1" wrap="square" lIns="121900" tIns="121900" rIns="121900" bIns="121900" anchor="ctr" anchorCtr="0">
            <a:noAutofit/>
          </a:bodyPr>
          <a:lstStyle/>
          <a:p>
            <a:pPr algn="ctr"/>
            <a:r>
              <a:rPr lang="en" sz="3600" dirty="0">
                <a:latin typeface="Roboto Black" panose="02000000000000000000" pitchFamily="2" charset="0"/>
                <a:ea typeface="Roboto Black" panose="02000000000000000000" pitchFamily="2" charset="0"/>
                <a:cs typeface="Fira Sans Black"/>
                <a:sym typeface="Fira Sans Black"/>
              </a:rPr>
              <a:t>Câu 1: </a:t>
            </a:r>
            <a:r>
              <a:rPr lang="en-US" sz="3600" dirty="0" err="1">
                <a:latin typeface="Roboto Black" panose="02000000000000000000" pitchFamily="2" charset="0"/>
                <a:ea typeface="Roboto Black" panose="02000000000000000000" pitchFamily="2" charset="0"/>
              </a:rPr>
              <a:t>Nhiệt</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năng</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của</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một</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vật</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là</a:t>
            </a:r>
            <a:r>
              <a:rPr lang="en" sz="3600" dirty="0">
                <a:latin typeface="Roboto Black" panose="02000000000000000000" pitchFamily="2" charset="0"/>
                <a:ea typeface="Roboto Black" panose="02000000000000000000" pitchFamily="2" charset="0"/>
                <a:sym typeface="Fira Sans Black"/>
              </a:rPr>
              <a:t> </a:t>
            </a:r>
            <a:endParaRPr sz="3600" dirty="0">
              <a:latin typeface="Roboto Black" panose="02000000000000000000" pitchFamily="2" charset="0"/>
              <a:ea typeface="Roboto Black" panose="02000000000000000000" pitchFamily="2" charset="0"/>
              <a:sym typeface="Fira Sans"/>
            </a:endParaRPr>
          </a:p>
        </p:txBody>
      </p:sp>
      <p:grpSp>
        <p:nvGrpSpPr>
          <p:cNvPr id="274" name="Google Shape;274;p31"/>
          <p:cNvGrpSpPr/>
          <p:nvPr/>
        </p:nvGrpSpPr>
        <p:grpSpPr>
          <a:xfrm>
            <a:off x="415600" y="1240307"/>
            <a:ext cx="5460368" cy="1251501"/>
            <a:chOff x="464101" y="1543138"/>
            <a:chExt cx="4095276" cy="938626"/>
          </a:xfrm>
        </p:grpSpPr>
        <p:sp>
          <p:nvSpPr>
            <p:cNvPr id="275" name="Google Shape;275;p31"/>
            <p:cNvSpPr/>
            <p:nvPr/>
          </p:nvSpPr>
          <p:spPr>
            <a:xfrm>
              <a:off x="3732277" y="1654101"/>
              <a:ext cx="827100" cy="716700"/>
            </a:xfrm>
            <a:prstGeom prst="hexagon">
              <a:avLst>
                <a:gd name="adj" fmla="val 25000"/>
                <a:gd name="vf" fmla="val 115470"/>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9" name="Google Shape;279;p31"/>
          <p:cNvSpPr txBox="1"/>
          <p:nvPr/>
        </p:nvSpPr>
        <p:spPr>
          <a:xfrm>
            <a:off x="688139" y="1484257"/>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rPr>
              <a:t>A</a:t>
            </a:r>
            <a:endParaRPr kumimoji="0"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endParaRPr>
          </a:p>
        </p:txBody>
      </p:sp>
      <p:sp>
        <p:nvSpPr>
          <p:cNvPr id="280" name="Google Shape;280;p31"/>
          <p:cNvSpPr txBox="1"/>
          <p:nvPr/>
        </p:nvSpPr>
        <p:spPr>
          <a:xfrm>
            <a:off x="2071647" y="1417715"/>
            <a:ext cx="3495116"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Tổng</a:t>
            </a:r>
            <a:r>
              <a:rPr lang="en-US" dirty="0"/>
              <a:t> </a:t>
            </a:r>
            <a:r>
              <a:rPr lang="en-US" dirty="0" err="1"/>
              <a:t>thế</a:t>
            </a:r>
            <a:r>
              <a:rPr lang="en-US" dirty="0"/>
              <a:t> </a:t>
            </a:r>
            <a:r>
              <a:rPr lang="en-US" dirty="0" err="1"/>
              <a:t>năng</a:t>
            </a:r>
            <a:r>
              <a:rPr lang="en-US" dirty="0"/>
              <a:t> </a:t>
            </a:r>
            <a:r>
              <a:rPr lang="en-US" dirty="0" err="1"/>
              <a:t>của</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a:t>
            </a:r>
            <a:endParaRPr dirty="0">
              <a:sym typeface="Roboto"/>
            </a:endParaRPr>
          </a:p>
        </p:txBody>
      </p:sp>
      <p:grpSp>
        <p:nvGrpSpPr>
          <p:cNvPr id="281" name="Google Shape;281;p31"/>
          <p:cNvGrpSpPr/>
          <p:nvPr/>
        </p:nvGrpSpPr>
        <p:grpSpPr>
          <a:xfrm>
            <a:off x="1950649" y="2550885"/>
            <a:ext cx="5460368" cy="1251501"/>
            <a:chOff x="2519679" y="2669450"/>
            <a:chExt cx="4095276" cy="938626"/>
          </a:xfrm>
        </p:grpSpPr>
        <p:sp>
          <p:nvSpPr>
            <p:cNvPr id="282" name="Google Shape;282;p31"/>
            <p:cNvSpPr/>
            <p:nvPr/>
          </p:nvSpPr>
          <p:spPr>
            <a:xfrm>
              <a:off x="5787855" y="2780414"/>
              <a:ext cx="827100" cy="716700"/>
            </a:xfrm>
            <a:prstGeom prst="hexagon">
              <a:avLst>
                <a:gd name="adj" fmla="val 25000"/>
                <a:gd name="v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F350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6" name="Google Shape;286;p31"/>
          <p:cNvSpPr txBox="1"/>
          <p:nvPr/>
        </p:nvSpPr>
        <p:spPr>
          <a:xfrm>
            <a:off x="2223189" y="2794837"/>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B</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287" name="Google Shape;287;p31"/>
          <p:cNvSpPr txBox="1"/>
          <p:nvPr/>
        </p:nvSpPr>
        <p:spPr>
          <a:xfrm>
            <a:off x="3411463" y="2698756"/>
            <a:ext cx="3854854"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solidFill>
                  <a:schemeClr val="bg1"/>
                </a:solidFill>
              </a:rPr>
              <a:t>Tổng</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năng</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phân</a:t>
            </a:r>
            <a:r>
              <a:rPr lang="en-US" dirty="0">
                <a:solidFill>
                  <a:schemeClr val="bg1"/>
                </a:solidFill>
              </a:rPr>
              <a:t> </a:t>
            </a:r>
            <a:r>
              <a:rPr lang="en-US" dirty="0" err="1">
                <a:solidFill>
                  <a:schemeClr val="bg1"/>
                </a:solidFill>
              </a:rPr>
              <a:t>tử</a:t>
            </a:r>
            <a:r>
              <a:rPr lang="en-US" dirty="0">
                <a:solidFill>
                  <a:schemeClr val="bg1"/>
                </a:solidFill>
              </a:rPr>
              <a:t> </a:t>
            </a:r>
            <a:r>
              <a:rPr lang="en-US" dirty="0" err="1">
                <a:solidFill>
                  <a:schemeClr val="bg1"/>
                </a:solidFill>
              </a:rPr>
              <a:t>cấu</a:t>
            </a:r>
            <a:r>
              <a:rPr lang="en-US" dirty="0">
                <a:solidFill>
                  <a:schemeClr val="bg1"/>
                </a:solidFill>
              </a:rPr>
              <a:t> </a:t>
            </a:r>
            <a:r>
              <a:rPr lang="en-US" dirty="0" err="1">
                <a:solidFill>
                  <a:schemeClr val="bg1"/>
                </a:solidFill>
              </a:rPr>
              <a:t>tạo</a:t>
            </a:r>
            <a:r>
              <a:rPr lang="en-US" dirty="0">
                <a:solidFill>
                  <a:schemeClr val="bg1"/>
                </a:solidFill>
              </a:rPr>
              <a:t> </a:t>
            </a:r>
            <a:r>
              <a:rPr lang="en-US" dirty="0" err="1">
                <a:solidFill>
                  <a:schemeClr val="bg1"/>
                </a:solidFill>
              </a:rPr>
              <a:t>nên</a:t>
            </a:r>
            <a:r>
              <a:rPr lang="en-US" dirty="0">
                <a:solidFill>
                  <a:schemeClr val="bg1"/>
                </a:solidFill>
              </a:rPr>
              <a:t> </a:t>
            </a:r>
            <a:r>
              <a:rPr lang="en-US" dirty="0" err="1">
                <a:solidFill>
                  <a:schemeClr val="bg1"/>
                </a:solidFill>
              </a:rPr>
              <a:t>vật</a:t>
            </a:r>
            <a:r>
              <a:rPr lang="en-US" dirty="0">
                <a:solidFill>
                  <a:schemeClr val="bg1"/>
                </a:solidFill>
              </a:rPr>
              <a:t>.</a:t>
            </a:r>
            <a:endParaRPr dirty="0">
              <a:solidFill>
                <a:schemeClr val="bg1"/>
              </a:solidFill>
              <a:sym typeface="Roboto"/>
            </a:endParaRPr>
          </a:p>
        </p:txBody>
      </p:sp>
      <p:grpSp>
        <p:nvGrpSpPr>
          <p:cNvPr id="288" name="Google Shape;288;p31"/>
          <p:cNvGrpSpPr/>
          <p:nvPr/>
        </p:nvGrpSpPr>
        <p:grpSpPr>
          <a:xfrm>
            <a:off x="3394149" y="3898225"/>
            <a:ext cx="5460368" cy="1251501"/>
            <a:chOff x="4581763" y="3795763"/>
            <a:chExt cx="4095276" cy="938626"/>
          </a:xfrm>
        </p:grpSpPr>
        <p:sp>
          <p:nvSpPr>
            <p:cNvPr id="289" name="Google Shape;289;p31"/>
            <p:cNvSpPr/>
            <p:nvPr/>
          </p:nvSpPr>
          <p:spPr>
            <a:xfrm>
              <a:off x="7849939" y="3906726"/>
              <a:ext cx="827100" cy="716700"/>
            </a:xfrm>
            <a:prstGeom prst="hexagon">
              <a:avLst>
                <a:gd name="adj" fmla="val 25000"/>
                <a:gd name="vf" fmla="val 11547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31"/>
          <p:cNvSpPr txBox="1"/>
          <p:nvPr/>
        </p:nvSpPr>
        <p:spPr>
          <a:xfrm>
            <a:off x="3666689" y="414217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rPr>
              <a:t>C</a:t>
            </a:r>
            <a:endParaRPr kumimoji="0"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endParaRPr>
          </a:p>
        </p:txBody>
      </p:sp>
      <p:sp>
        <p:nvSpPr>
          <p:cNvPr id="294" name="Google Shape;294;p31"/>
          <p:cNvSpPr txBox="1"/>
          <p:nvPr/>
        </p:nvSpPr>
        <p:spPr>
          <a:xfrm>
            <a:off x="4964742" y="4094014"/>
            <a:ext cx="3753980"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Hiệu</a:t>
            </a:r>
            <a:r>
              <a:rPr lang="en-US" dirty="0"/>
              <a:t> </a:t>
            </a:r>
            <a:r>
              <a:rPr lang="en-US" dirty="0" err="1"/>
              <a:t>thế</a:t>
            </a:r>
            <a:r>
              <a:rPr lang="en-US" dirty="0"/>
              <a:t> </a:t>
            </a:r>
            <a:r>
              <a:rPr lang="en-US" dirty="0" err="1"/>
              <a:t>năng</a:t>
            </a:r>
            <a:r>
              <a:rPr lang="en-US" dirty="0"/>
              <a:t> </a:t>
            </a:r>
            <a:r>
              <a:rPr lang="en-US" dirty="0" err="1"/>
              <a:t>của</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a:t>
            </a:r>
            <a:endParaRPr dirty="0">
              <a:sym typeface="Roboto"/>
            </a:endParaRPr>
          </a:p>
        </p:txBody>
      </p:sp>
      <p:grpSp>
        <p:nvGrpSpPr>
          <p:cNvPr id="2" name="Google Shape;288;p31">
            <a:extLst>
              <a:ext uri="{FF2B5EF4-FFF2-40B4-BE49-F238E27FC236}">
                <a16:creationId xmlns:a16="http://schemas.microsoft.com/office/drawing/2014/main" id="{B1586D47-5693-0ED7-6B37-B3CF1CCD1CBF}"/>
              </a:ext>
            </a:extLst>
          </p:cNvPr>
          <p:cNvGrpSpPr/>
          <p:nvPr/>
        </p:nvGrpSpPr>
        <p:grpSpPr>
          <a:xfrm>
            <a:off x="5020104" y="5245564"/>
            <a:ext cx="5460368" cy="1251501"/>
            <a:chOff x="4581763" y="3795763"/>
            <a:chExt cx="4095276" cy="938626"/>
          </a:xfrm>
        </p:grpSpPr>
        <p:sp>
          <p:nvSpPr>
            <p:cNvPr id="3" name="Google Shape;289;p31">
              <a:extLst>
                <a:ext uri="{FF2B5EF4-FFF2-40B4-BE49-F238E27FC236}">
                  <a16:creationId xmlns:a16="http://schemas.microsoft.com/office/drawing/2014/main" id="{D7484DC5-D3AE-E2D9-873A-1B91F003EDA3}"/>
                </a:ext>
              </a:extLst>
            </p:cNvPr>
            <p:cNvSpPr/>
            <p:nvPr/>
          </p:nvSpPr>
          <p:spPr>
            <a:xfrm>
              <a:off x="7849939" y="3906726"/>
              <a:ext cx="827100" cy="716700"/>
            </a:xfrm>
            <a:prstGeom prst="hexagon">
              <a:avLst>
                <a:gd name="adj" fmla="val 25000"/>
                <a:gd name="vf" fmla="val 115470"/>
              </a:avLst>
            </a:pr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90;p31">
              <a:extLst>
                <a:ext uri="{FF2B5EF4-FFF2-40B4-BE49-F238E27FC236}">
                  <a16:creationId xmlns:a16="http://schemas.microsoft.com/office/drawing/2014/main" id="{EE113704-578A-AF02-E155-7522362EAD84}"/>
                </a:ext>
              </a:extLst>
            </p:cNvPr>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91;p31">
              <a:extLst>
                <a:ext uri="{FF2B5EF4-FFF2-40B4-BE49-F238E27FC236}">
                  <a16:creationId xmlns:a16="http://schemas.microsoft.com/office/drawing/2014/main" id="{23E6017D-5991-46BF-FFD4-6D91536B462D}"/>
                </a:ext>
              </a:extLst>
            </p:cNvPr>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92;p31">
              <a:extLst>
                <a:ext uri="{FF2B5EF4-FFF2-40B4-BE49-F238E27FC236}">
                  <a16:creationId xmlns:a16="http://schemas.microsoft.com/office/drawing/2014/main" id="{EB8D5B98-BE40-AC43-6B03-7026F96F00B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Google Shape;293;p31">
            <a:extLst>
              <a:ext uri="{FF2B5EF4-FFF2-40B4-BE49-F238E27FC236}">
                <a16:creationId xmlns:a16="http://schemas.microsoft.com/office/drawing/2014/main" id="{F22F3166-B65A-62D8-05AA-885560120BB0}"/>
              </a:ext>
            </a:extLst>
          </p:cNvPr>
          <p:cNvSpPr txBox="1"/>
          <p:nvPr/>
        </p:nvSpPr>
        <p:spPr>
          <a:xfrm>
            <a:off x="5292644" y="5489514"/>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D</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8" name="Google Shape;294;p31">
            <a:extLst>
              <a:ext uri="{FF2B5EF4-FFF2-40B4-BE49-F238E27FC236}">
                <a16:creationId xmlns:a16="http://schemas.microsoft.com/office/drawing/2014/main" id="{DE949822-3F02-D523-F133-9322AF94E240}"/>
              </a:ext>
            </a:extLst>
          </p:cNvPr>
          <p:cNvSpPr txBox="1"/>
          <p:nvPr/>
        </p:nvSpPr>
        <p:spPr>
          <a:xfrm>
            <a:off x="6560929" y="5375256"/>
            <a:ext cx="3846264"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r>
              <a:rPr lang="en-US" dirty="0" err="1"/>
              <a:t>Hiệu</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a:t>
            </a:r>
            <a:endParaRPr dirty="0">
              <a:sym typeface="Roboto"/>
            </a:endParaRPr>
          </a:p>
        </p:txBody>
      </p:sp>
      <p:sp>
        <p:nvSpPr>
          <p:cNvPr id="9" name="Rectangle: Rounded Corners 8">
            <a:extLst>
              <a:ext uri="{FF2B5EF4-FFF2-40B4-BE49-F238E27FC236}">
                <a16:creationId xmlns:a16="http://schemas.microsoft.com/office/drawing/2014/main" id="{BF93D45C-23E3-B3A3-6CC3-EF0D100FABDA}"/>
              </a:ext>
            </a:extLst>
          </p:cNvPr>
          <p:cNvSpPr/>
          <p:nvPr/>
        </p:nvSpPr>
        <p:spPr>
          <a:xfrm>
            <a:off x="1730829" y="2491808"/>
            <a:ext cx="6273599" cy="1388158"/>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109828" y="519693"/>
            <a:ext cx="11972343" cy="763600"/>
          </a:xfrm>
          <a:prstGeom prst="rect">
            <a:avLst/>
          </a:prstGeom>
          <a:noFill/>
          <a:ln>
            <a:noFill/>
          </a:ln>
        </p:spPr>
        <p:txBody>
          <a:bodyPr spcFirstLastPara="1" wrap="square" lIns="121900" tIns="121900" rIns="121900" bIns="121900" anchor="ctr" anchorCtr="0">
            <a:noAutofit/>
          </a:bodyPr>
          <a:lstStyle/>
          <a:p>
            <a:pPr algn="ctr"/>
            <a:r>
              <a:rPr lang="en" dirty="0">
                <a:latin typeface="Roboto Black" panose="02000000000000000000" pitchFamily="2" charset="0"/>
                <a:ea typeface="Roboto Black" panose="02000000000000000000" pitchFamily="2" charset="0"/>
                <a:sym typeface="Fira Sans Black"/>
              </a:rPr>
              <a:t>Câu 2: </a:t>
            </a:r>
            <a:r>
              <a:rPr lang="en-US" dirty="0" err="1">
                <a:latin typeface="Roboto Black" panose="02000000000000000000" pitchFamily="2" charset="0"/>
                <a:ea typeface="Roboto Black" panose="02000000000000000000" pitchFamily="2" charset="0"/>
              </a:rPr>
              <a:t>Chọn</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phát</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biểu</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đúng</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về</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mối</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quan</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hệ</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giữa</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nhiệt</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năng</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và</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nhiệt</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độ</a:t>
            </a:r>
            <a:r>
              <a:rPr lang="en-US" dirty="0">
                <a:latin typeface="Roboto Black" panose="02000000000000000000" pitchFamily="2" charset="0"/>
                <a:ea typeface="Roboto Black" panose="02000000000000000000" pitchFamily="2" charset="0"/>
              </a:rPr>
              <a:t>:</a:t>
            </a:r>
            <a:endParaRPr dirty="0">
              <a:latin typeface="Roboto Black" panose="02000000000000000000" pitchFamily="2" charset="0"/>
              <a:ea typeface="Roboto Black" panose="02000000000000000000" pitchFamily="2" charset="0"/>
              <a:sym typeface="Fira Sans"/>
            </a:endParaRPr>
          </a:p>
        </p:txBody>
      </p:sp>
      <p:grpSp>
        <p:nvGrpSpPr>
          <p:cNvPr id="302" name="Google Shape;302;p32"/>
          <p:cNvGrpSpPr/>
          <p:nvPr/>
        </p:nvGrpSpPr>
        <p:grpSpPr>
          <a:xfrm>
            <a:off x="2117210" y="1549620"/>
            <a:ext cx="7333974" cy="1029105"/>
            <a:chOff x="3170604" y="1140244"/>
            <a:chExt cx="5500481" cy="771829"/>
          </a:xfrm>
        </p:grpSpPr>
        <p:grpSp>
          <p:nvGrpSpPr>
            <p:cNvPr id="303" name="Google Shape;303;p32"/>
            <p:cNvGrpSpPr/>
            <p:nvPr/>
          </p:nvGrpSpPr>
          <p:grpSpPr>
            <a:xfrm>
              <a:off x="3170605" y="1140244"/>
              <a:ext cx="5500480" cy="771829"/>
              <a:chOff x="1025926" y="1749504"/>
              <a:chExt cx="6001614" cy="842148"/>
            </a:xfrm>
          </p:grpSpPr>
          <p:sp>
            <p:nvSpPr>
              <p:cNvPr id="304" name="Google Shape;304;p32"/>
              <p:cNvSpPr/>
              <p:nvPr/>
            </p:nvSpPr>
            <p:spPr>
              <a:xfrm>
                <a:off x="1025926" y="1749504"/>
                <a:ext cx="5514003"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2"/>
              <p:cNvSpPr/>
              <p:nvPr/>
            </p:nvSpPr>
            <p:spPr>
              <a:xfrm>
                <a:off x="6185440" y="1749552"/>
                <a:ext cx="842100" cy="842100"/>
              </a:xfrm>
              <a:prstGeom prst="flowChartDelay">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BA83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7" name="Google Shape;307;p32"/>
          <p:cNvSpPr/>
          <p:nvPr/>
        </p:nvSpPr>
        <p:spPr>
          <a:xfrm>
            <a:off x="1124403" y="1383595"/>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2"/>
          <p:cNvSpPr txBox="1"/>
          <p:nvPr/>
        </p:nvSpPr>
        <p:spPr>
          <a:xfrm>
            <a:off x="2609288" y="1627922"/>
            <a:ext cx="6738112" cy="9675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cao</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chậm</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nhỏ</a:t>
            </a:r>
            <a:r>
              <a:rPr lang="en-US" dirty="0"/>
              <a:t>.</a:t>
            </a:r>
            <a:endParaRPr dirty="0">
              <a:sym typeface="Roboto"/>
            </a:endParaRPr>
          </a:p>
        </p:txBody>
      </p:sp>
      <p:sp>
        <p:nvSpPr>
          <p:cNvPr id="309" name="Google Shape;309;p32"/>
          <p:cNvSpPr txBox="1"/>
          <p:nvPr/>
        </p:nvSpPr>
        <p:spPr>
          <a:xfrm>
            <a:off x="1405400" y="166571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A</a:t>
            </a:r>
            <a:endParaRPr kumimoji="0"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313" name="Google Shape;313;p32"/>
          <p:cNvGrpSpPr/>
          <p:nvPr/>
        </p:nvGrpSpPr>
        <p:grpSpPr>
          <a:xfrm flipH="1">
            <a:off x="2988205" y="2728120"/>
            <a:ext cx="7042542" cy="1029105"/>
            <a:chOff x="1025926" y="1749504"/>
            <a:chExt cx="5763127" cy="842148"/>
          </a:xfrm>
        </p:grpSpPr>
        <p:sp>
          <p:nvSpPr>
            <p:cNvPr id="314" name="Google Shape;314;p32"/>
            <p:cNvSpPr/>
            <p:nvPr/>
          </p:nvSpPr>
          <p:spPr>
            <a:xfrm>
              <a:off x="1025926" y="1749504"/>
              <a:ext cx="501045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5" name="Google Shape;315;p32"/>
            <p:cNvSpPr/>
            <p:nvPr/>
          </p:nvSpPr>
          <p:spPr>
            <a:xfrm>
              <a:off x="5946953" y="1749552"/>
              <a:ext cx="842100" cy="842100"/>
            </a:xfrm>
            <a:prstGeom prst="flowChartDelay">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6" name="Google Shape;316;p32"/>
          <p:cNvSpPr txBox="1"/>
          <p:nvPr/>
        </p:nvSpPr>
        <p:spPr>
          <a:xfrm flipH="1">
            <a:off x="3253559" y="2769496"/>
            <a:ext cx="6267318" cy="1026535"/>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pPr algn="r"/>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thấp</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nhanh</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lớn</a:t>
            </a:r>
            <a:r>
              <a:rPr lang="en-US" dirty="0"/>
              <a:t>.</a:t>
            </a:r>
            <a:endParaRPr dirty="0">
              <a:sym typeface="Roboto"/>
            </a:endParaRPr>
          </a:p>
        </p:txBody>
      </p:sp>
      <p:sp>
        <p:nvSpPr>
          <p:cNvPr id="317" name="Google Shape;317;p32"/>
          <p:cNvSpPr/>
          <p:nvPr/>
        </p:nvSpPr>
        <p:spPr>
          <a:xfrm flipH="1">
            <a:off x="9527785" y="2729364"/>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503E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32"/>
          <p:cNvSpPr/>
          <p:nvPr/>
        </p:nvSpPr>
        <p:spPr>
          <a:xfrm flipH="1">
            <a:off x="9590570" y="2578725"/>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32"/>
          <p:cNvSpPr txBox="1"/>
          <p:nvPr/>
        </p:nvSpPr>
        <p:spPr>
          <a:xfrm flipH="1">
            <a:off x="9871578" y="286084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B</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323" name="Google Shape;323;p32"/>
          <p:cNvGrpSpPr/>
          <p:nvPr/>
        </p:nvGrpSpPr>
        <p:grpSpPr>
          <a:xfrm>
            <a:off x="2213865" y="3928729"/>
            <a:ext cx="7347001" cy="1029105"/>
            <a:chOff x="1025926" y="1749504"/>
            <a:chExt cx="6012275" cy="842148"/>
          </a:xfrm>
        </p:grpSpPr>
        <p:sp>
          <p:nvSpPr>
            <p:cNvPr id="324" name="Google Shape;324;p32"/>
            <p:cNvSpPr/>
            <p:nvPr/>
          </p:nvSpPr>
          <p:spPr>
            <a:xfrm>
              <a:off x="1025926" y="1749504"/>
              <a:ext cx="5457346"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32"/>
            <p:cNvSpPr/>
            <p:nvPr/>
          </p:nvSpPr>
          <p:spPr>
            <a:xfrm>
              <a:off x="6196101" y="1749552"/>
              <a:ext cx="842100" cy="842100"/>
            </a:xfrm>
            <a:prstGeom prst="flowChartDelay">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26" name="Google Shape;326;p32"/>
          <p:cNvSpPr txBox="1"/>
          <p:nvPr/>
        </p:nvSpPr>
        <p:spPr>
          <a:xfrm>
            <a:off x="2766009" y="4061469"/>
            <a:ext cx="6410648" cy="763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thấp</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chậm</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lớn</a:t>
            </a:r>
            <a:r>
              <a:rPr lang="en-US" dirty="0"/>
              <a:t>.</a:t>
            </a:r>
            <a:endParaRPr dirty="0">
              <a:sym typeface="Roboto"/>
            </a:endParaRPr>
          </a:p>
        </p:txBody>
      </p:sp>
      <p:sp>
        <p:nvSpPr>
          <p:cNvPr id="327" name="Google Shape;327;p32"/>
          <p:cNvSpPr/>
          <p:nvPr/>
        </p:nvSpPr>
        <p:spPr>
          <a:xfrm>
            <a:off x="2213865" y="3929973"/>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32"/>
          <p:cNvSpPr/>
          <p:nvPr/>
        </p:nvSpPr>
        <p:spPr>
          <a:xfrm>
            <a:off x="1193637" y="3779334"/>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32"/>
          <p:cNvSpPr txBox="1"/>
          <p:nvPr/>
        </p:nvSpPr>
        <p:spPr>
          <a:xfrm>
            <a:off x="1474634" y="4061454"/>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C</a:t>
            </a:r>
            <a:endParaRPr kumimoji="0"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3" name="Google Shape;313;p32">
            <a:extLst>
              <a:ext uri="{FF2B5EF4-FFF2-40B4-BE49-F238E27FC236}">
                <a16:creationId xmlns:a16="http://schemas.microsoft.com/office/drawing/2014/main" id="{EC592B14-7B7C-2D9D-4391-AD6E300DF5B3}"/>
              </a:ext>
            </a:extLst>
          </p:cNvPr>
          <p:cNvGrpSpPr/>
          <p:nvPr/>
        </p:nvGrpSpPr>
        <p:grpSpPr>
          <a:xfrm flipH="1">
            <a:off x="2988205" y="5256557"/>
            <a:ext cx="7042542" cy="1029105"/>
            <a:chOff x="1025926" y="1749504"/>
            <a:chExt cx="5763127" cy="842148"/>
          </a:xfrm>
          <a:solidFill>
            <a:schemeClr val="accent4">
              <a:lumMod val="50000"/>
            </a:schemeClr>
          </a:solidFill>
        </p:grpSpPr>
        <p:sp>
          <p:nvSpPr>
            <p:cNvPr id="8" name="Google Shape;314;p32">
              <a:extLst>
                <a:ext uri="{FF2B5EF4-FFF2-40B4-BE49-F238E27FC236}">
                  <a16:creationId xmlns:a16="http://schemas.microsoft.com/office/drawing/2014/main" id="{02AF5DBA-D10E-EF9D-DF67-4D459C20D150}"/>
                </a:ext>
              </a:extLst>
            </p:cNvPr>
            <p:cNvSpPr/>
            <p:nvPr/>
          </p:nvSpPr>
          <p:spPr>
            <a:xfrm>
              <a:off x="1025926" y="1749504"/>
              <a:ext cx="5081719"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315;p32">
              <a:extLst>
                <a:ext uri="{FF2B5EF4-FFF2-40B4-BE49-F238E27FC236}">
                  <a16:creationId xmlns:a16="http://schemas.microsoft.com/office/drawing/2014/main" id="{8903D044-80EF-C345-20A3-5B6F68E4E85E}"/>
                </a:ext>
              </a:extLst>
            </p:cNvPr>
            <p:cNvSpPr/>
            <p:nvPr/>
          </p:nvSpPr>
          <p:spPr>
            <a:xfrm>
              <a:off x="5946953" y="1749552"/>
              <a:ext cx="842100" cy="842100"/>
            </a:xfrm>
            <a:prstGeom prst="flowChartDelay">
              <a:avLst/>
            </a:pr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Google Shape;316;p32">
            <a:extLst>
              <a:ext uri="{FF2B5EF4-FFF2-40B4-BE49-F238E27FC236}">
                <a16:creationId xmlns:a16="http://schemas.microsoft.com/office/drawing/2014/main" id="{CCC0B624-EBCE-543F-6E57-F3726E5BE39A}"/>
              </a:ext>
            </a:extLst>
          </p:cNvPr>
          <p:cNvSpPr txBox="1"/>
          <p:nvPr/>
        </p:nvSpPr>
        <p:spPr>
          <a:xfrm flipH="1">
            <a:off x="3526971" y="5389297"/>
            <a:ext cx="5951633" cy="763600"/>
          </a:xfrm>
          <a:prstGeom prst="rect">
            <a:avLst/>
          </a:prstGeom>
          <a:noFill/>
          <a:ln>
            <a:noFill/>
          </a:ln>
        </p:spPr>
        <p:txBody>
          <a:bodyPr spcFirstLastPara="1" wrap="square" lIns="121900" tIns="121900" rIns="121900" bIns="121900" anchor="ctr" anchorCtr="0">
            <a:noAutofit/>
          </a:bodyPr>
          <a:lstStyle>
            <a:defPPr>
              <a:defRPr lang="en-US"/>
            </a:defPPr>
            <a:lvl1pPr marR="0" lvl="0" indent="0" algn="r"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cao</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nhanh</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lớn</a:t>
            </a:r>
            <a:r>
              <a:rPr lang="en-US" dirty="0"/>
              <a:t>.</a:t>
            </a:r>
            <a:endParaRPr dirty="0">
              <a:sym typeface="Roboto"/>
            </a:endParaRPr>
          </a:p>
        </p:txBody>
      </p:sp>
      <p:sp>
        <p:nvSpPr>
          <p:cNvPr id="5" name="Google Shape;317;p32">
            <a:extLst>
              <a:ext uri="{FF2B5EF4-FFF2-40B4-BE49-F238E27FC236}">
                <a16:creationId xmlns:a16="http://schemas.microsoft.com/office/drawing/2014/main" id="{743198DF-8C64-6277-F6D7-A2C9483642F6}"/>
              </a:ext>
            </a:extLst>
          </p:cNvPr>
          <p:cNvSpPr/>
          <p:nvPr/>
        </p:nvSpPr>
        <p:spPr>
          <a:xfrm flipH="1">
            <a:off x="9527785" y="5257801"/>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18;p32">
            <a:extLst>
              <a:ext uri="{FF2B5EF4-FFF2-40B4-BE49-F238E27FC236}">
                <a16:creationId xmlns:a16="http://schemas.microsoft.com/office/drawing/2014/main" id="{7E1A1533-F2A6-BB62-228E-D070ADF7F6A3}"/>
              </a:ext>
            </a:extLst>
          </p:cNvPr>
          <p:cNvSpPr/>
          <p:nvPr/>
        </p:nvSpPr>
        <p:spPr>
          <a:xfrm flipH="1">
            <a:off x="9590570" y="5107162"/>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319;p32">
            <a:extLst>
              <a:ext uri="{FF2B5EF4-FFF2-40B4-BE49-F238E27FC236}">
                <a16:creationId xmlns:a16="http://schemas.microsoft.com/office/drawing/2014/main" id="{8D8DAB46-86DD-1316-29B2-7978ABF70465}"/>
              </a:ext>
            </a:extLst>
          </p:cNvPr>
          <p:cNvSpPr txBox="1"/>
          <p:nvPr/>
        </p:nvSpPr>
        <p:spPr>
          <a:xfrm flipH="1">
            <a:off x="9871578" y="5389282"/>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D</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10" name="Rectangle: Rounded Corners 9">
            <a:extLst>
              <a:ext uri="{FF2B5EF4-FFF2-40B4-BE49-F238E27FC236}">
                <a16:creationId xmlns:a16="http://schemas.microsoft.com/office/drawing/2014/main" id="{068861C4-B0AB-8B31-CEA9-17DCD726681D}"/>
              </a:ext>
            </a:extLst>
          </p:cNvPr>
          <p:cNvSpPr/>
          <p:nvPr/>
        </p:nvSpPr>
        <p:spPr>
          <a:xfrm>
            <a:off x="2411504" y="5046899"/>
            <a:ext cx="8800782" cy="1388158"/>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9"/>
          <p:cNvSpPr txBox="1">
            <a:spLocks noGrp="1"/>
          </p:cNvSpPr>
          <p:nvPr>
            <p:ph type="title"/>
          </p:nvPr>
        </p:nvSpPr>
        <p:spPr>
          <a:xfrm>
            <a:off x="415600" y="614671"/>
            <a:ext cx="11360800" cy="763600"/>
          </a:xfrm>
          <a:prstGeom prst="rect">
            <a:avLst/>
          </a:prstGeom>
          <a:noFill/>
          <a:ln>
            <a:noFill/>
          </a:ln>
        </p:spPr>
        <p:txBody>
          <a:bodyPr spcFirstLastPara="1" wrap="square" lIns="121900" tIns="121900" rIns="121900" bIns="121900" anchor="ctr" anchorCtr="0">
            <a:noAutofit/>
          </a:bodyPr>
          <a:lstStyle/>
          <a:p>
            <a:pPr algn="ctr"/>
            <a:r>
              <a:rPr lang="en" sz="3600" dirty="0">
                <a:latin typeface="Roboto Black" panose="02000000000000000000" pitchFamily="2" charset="0"/>
                <a:ea typeface="Roboto Black" panose="02000000000000000000" pitchFamily="2" charset="0"/>
                <a:sym typeface="Fira Sans Black"/>
              </a:rPr>
              <a:t>Câu 3: Nội năng của một vật là gì?</a:t>
            </a:r>
            <a:endParaRPr sz="3600" dirty="0">
              <a:latin typeface="Roboto Black" panose="02000000000000000000" pitchFamily="2" charset="0"/>
              <a:ea typeface="Roboto Black" panose="02000000000000000000" pitchFamily="2" charset="0"/>
              <a:sym typeface="Fira Sans"/>
            </a:endParaRPr>
          </a:p>
        </p:txBody>
      </p:sp>
      <p:sp>
        <p:nvSpPr>
          <p:cNvPr id="666" name="Google Shape;666;p39"/>
          <p:cNvSpPr/>
          <p:nvPr/>
        </p:nvSpPr>
        <p:spPr>
          <a:xfrm>
            <a:off x="1493499" y="2162394"/>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7" name="Google Shape;667;p39"/>
          <p:cNvSpPr/>
          <p:nvPr/>
        </p:nvSpPr>
        <p:spPr>
          <a:xfrm>
            <a:off x="4252367" y="1640518"/>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8" name="Google Shape;668;p39"/>
          <p:cNvSpPr/>
          <p:nvPr/>
        </p:nvSpPr>
        <p:spPr>
          <a:xfrm>
            <a:off x="4400045" y="1789574"/>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9" name="Google Shape;669;p39"/>
          <p:cNvSpPr/>
          <p:nvPr/>
        </p:nvSpPr>
        <p:spPr>
          <a:xfrm>
            <a:off x="1493511" y="3487813"/>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0" name="Google Shape;670;p39"/>
          <p:cNvSpPr/>
          <p:nvPr/>
        </p:nvSpPr>
        <p:spPr>
          <a:xfrm>
            <a:off x="1493511" y="3487813"/>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3" name="Google Shape;673;p39"/>
          <p:cNvSpPr txBox="1"/>
          <p:nvPr/>
        </p:nvSpPr>
        <p:spPr>
          <a:xfrm flipH="1">
            <a:off x="1760987" y="2511112"/>
            <a:ext cx="2490238"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Roboto"/>
                <a:ea typeface="Roboto"/>
                <a:cs typeface="Roboto"/>
                <a:sym typeface="Roboto"/>
              </a:rPr>
              <a:t>Thế năng của vật</a:t>
            </a:r>
            <a:endParaRPr kumimoji="0"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674" name="Google Shape;674;p39"/>
          <p:cNvSpPr txBox="1"/>
          <p:nvPr/>
        </p:nvSpPr>
        <p:spPr>
          <a:xfrm flipH="1">
            <a:off x="4446188" y="1801067"/>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A</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676" name="Google Shape;676;p39"/>
          <p:cNvSpPr/>
          <p:nvPr/>
        </p:nvSpPr>
        <p:spPr>
          <a:xfrm>
            <a:off x="6946712" y="2162394"/>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7" name="Google Shape;677;p39"/>
          <p:cNvSpPr/>
          <p:nvPr/>
        </p:nvSpPr>
        <p:spPr>
          <a:xfrm>
            <a:off x="9726489" y="1640518"/>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8" name="Google Shape;678;p39"/>
          <p:cNvSpPr/>
          <p:nvPr/>
        </p:nvSpPr>
        <p:spPr>
          <a:xfrm>
            <a:off x="9874167" y="1789574"/>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9" name="Google Shape;679;p39"/>
          <p:cNvSpPr/>
          <p:nvPr/>
        </p:nvSpPr>
        <p:spPr>
          <a:xfrm>
            <a:off x="6946724" y="3487813"/>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0" name="Google Shape;680;p39"/>
          <p:cNvSpPr/>
          <p:nvPr/>
        </p:nvSpPr>
        <p:spPr>
          <a:xfrm>
            <a:off x="6946724" y="3487813"/>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3" name="Google Shape;683;p39"/>
          <p:cNvSpPr txBox="1"/>
          <p:nvPr/>
        </p:nvSpPr>
        <p:spPr>
          <a:xfrm flipH="1">
            <a:off x="7228652" y="2567594"/>
            <a:ext cx="2856943"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Roboto"/>
                <a:ea typeface="Roboto"/>
                <a:cs typeface="Roboto"/>
                <a:sym typeface="Roboto"/>
              </a:rPr>
              <a:t>Tổng động năng và nhiệt năng của vật</a:t>
            </a:r>
            <a:endParaRPr kumimoji="0"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684" name="Google Shape;684;p39"/>
          <p:cNvSpPr txBox="1"/>
          <p:nvPr/>
        </p:nvSpPr>
        <p:spPr>
          <a:xfrm flipH="1">
            <a:off x="9925945" y="1801067"/>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B</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686" name="Google Shape;686;p39"/>
          <p:cNvSpPr/>
          <p:nvPr/>
        </p:nvSpPr>
        <p:spPr>
          <a:xfrm>
            <a:off x="6946712" y="4525227"/>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7" name="Google Shape;687;p39"/>
          <p:cNvSpPr/>
          <p:nvPr/>
        </p:nvSpPr>
        <p:spPr>
          <a:xfrm>
            <a:off x="9778267" y="4003351"/>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8" name="Google Shape;688;p39"/>
          <p:cNvSpPr/>
          <p:nvPr/>
        </p:nvSpPr>
        <p:spPr>
          <a:xfrm>
            <a:off x="9925945" y="4152407"/>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9" name="Google Shape;689;p39"/>
          <p:cNvSpPr/>
          <p:nvPr/>
        </p:nvSpPr>
        <p:spPr>
          <a:xfrm>
            <a:off x="6946724" y="5850646"/>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0" name="Google Shape;690;p39"/>
          <p:cNvSpPr/>
          <p:nvPr/>
        </p:nvSpPr>
        <p:spPr>
          <a:xfrm>
            <a:off x="6946724" y="5850646"/>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3" name="Google Shape;693;p39"/>
          <p:cNvSpPr txBox="1"/>
          <p:nvPr/>
        </p:nvSpPr>
        <p:spPr>
          <a:xfrm flipH="1">
            <a:off x="7138464" y="4602363"/>
            <a:ext cx="2661751" cy="106187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Hiệu</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động</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năng</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và</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thế</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năng</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của</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các</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phân</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tử</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tạo</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nên</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vật</a:t>
            </a:r>
            <a:endParaRPr kumimoji="0" lang="en-US"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694" name="Google Shape;694;p39"/>
          <p:cNvSpPr txBox="1"/>
          <p:nvPr/>
        </p:nvSpPr>
        <p:spPr>
          <a:xfrm flipH="1">
            <a:off x="9968759" y="4155796"/>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D</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696" name="Google Shape;696;p39"/>
          <p:cNvSpPr/>
          <p:nvPr/>
        </p:nvSpPr>
        <p:spPr>
          <a:xfrm>
            <a:off x="1490511" y="4525227"/>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7" name="Google Shape;697;p39"/>
          <p:cNvSpPr/>
          <p:nvPr/>
        </p:nvSpPr>
        <p:spPr>
          <a:xfrm>
            <a:off x="4205082" y="4003351"/>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8" name="Google Shape;698;p39"/>
          <p:cNvSpPr/>
          <p:nvPr/>
        </p:nvSpPr>
        <p:spPr>
          <a:xfrm>
            <a:off x="4352760" y="4152407"/>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9" name="Google Shape;699;p39"/>
          <p:cNvSpPr/>
          <p:nvPr/>
        </p:nvSpPr>
        <p:spPr>
          <a:xfrm>
            <a:off x="1490523" y="5850646"/>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00" name="Google Shape;700;p39"/>
          <p:cNvSpPr/>
          <p:nvPr/>
        </p:nvSpPr>
        <p:spPr>
          <a:xfrm>
            <a:off x="1490523" y="5850646"/>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03" name="Google Shape;703;p39"/>
          <p:cNvSpPr txBox="1"/>
          <p:nvPr/>
        </p:nvSpPr>
        <p:spPr>
          <a:xfrm flipH="1">
            <a:off x="1592036" y="4864996"/>
            <a:ext cx="2760724"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Roboto"/>
                <a:ea typeface="Roboto"/>
                <a:cs typeface="Roboto"/>
                <a:sym typeface="Roboto"/>
              </a:rPr>
              <a:t>Tổng động năng và thế năng của các phân tử tạo nên vật</a:t>
            </a:r>
            <a:endParaRPr kumimoji="0"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704" name="Google Shape;704;p39"/>
          <p:cNvSpPr txBox="1"/>
          <p:nvPr/>
        </p:nvSpPr>
        <p:spPr>
          <a:xfrm flipH="1">
            <a:off x="4398903" y="4155800"/>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C</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2" name="Rectangle: Rounded Corners 1">
            <a:extLst>
              <a:ext uri="{FF2B5EF4-FFF2-40B4-BE49-F238E27FC236}">
                <a16:creationId xmlns:a16="http://schemas.microsoft.com/office/drawing/2014/main" id="{0074E638-83CD-2881-FABA-758D57167063}"/>
              </a:ext>
            </a:extLst>
          </p:cNvPr>
          <p:cNvSpPr/>
          <p:nvPr/>
        </p:nvSpPr>
        <p:spPr>
          <a:xfrm>
            <a:off x="925707" y="3913834"/>
            <a:ext cx="5170293" cy="2398705"/>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2"/>
          <p:cNvSpPr txBox="1">
            <a:spLocks noGrp="1"/>
          </p:cNvSpPr>
          <p:nvPr>
            <p:ph type="title"/>
          </p:nvPr>
        </p:nvSpPr>
        <p:spPr>
          <a:xfrm>
            <a:off x="2701435" y="409202"/>
            <a:ext cx="6502779" cy="763600"/>
          </a:xfrm>
          <a:prstGeom prst="rect">
            <a:avLst/>
          </a:prstGeom>
          <a:noFill/>
          <a:ln>
            <a:noFill/>
          </a:ln>
        </p:spPr>
        <p:txBody>
          <a:bodyPr spcFirstLastPara="1" wrap="square" lIns="121900" tIns="121900" rIns="121900" bIns="121900" anchor="ctr" anchorCtr="0">
            <a:noAutofit/>
          </a:bodyPr>
          <a:lstStyle/>
          <a:p>
            <a:pPr algn="ctr"/>
            <a:r>
              <a:rPr lang="en-US" sz="3600" dirty="0" err="1">
                <a:latin typeface="Roboto Black" panose="02000000000000000000" pitchFamily="2" charset="0"/>
                <a:ea typeface="Roboto Black" panose="02000000000000000000" pitchFamily="2" charset="0"/>
              </a:rPr>
              <a:t>Câu</a:t>
            </a:r>
            <a:r>
              <a:rPr lang="en-US" sz="3600" dirty="0">
                <a:latin typeface="Roboto Black" panose="02000000000000000000" pitchFamily="2" charset="0"/>
                <a:ea typeface="Roboto Black" panose="02000000000000000000" pitchFamily="2" charset="0"/>
              </a:rPr>
              <a:t> 4: </a:t>
            </a:r>
            <a:r>
              <a:rPr lang="vi-VN" sz="3600" dirty="0">
                <a:latin typeface="Roboto Black" panose="02000000000000000000" pitchFamily="2" charset="0"/>
                <a:ea typeface="Roboto Black" panose="02000000000000000000" pitchFamily="2" charset="0"/>
              </a:rPr>
              <a:t>Nhiệt lượng là</a:t>
            </a:r>
            <a:r>
              <a:rPr lang="en-US" sz="3600" dirty="0">
                <a:latin typeface="Roboto Black" panose="02000000000000000000" pitchFamily="2" charset="0"/>
                <a:ea typeface="Roboto Black" panose="02000000000000000000" pitchFamily="2" charset="0"/>
              </a:rPr>
              <a:t>:</a:t>
            </a:r>
            <a:endParaRPr sz="3600" dirty="0">
              <a:latin typeface="Roboto Black" panose="02000000000000000000" pitchFamily="2" charset="0"/>
              <a:ea typeface="Roboto Black" panose="02000000000000000000" pitchFamily="2" charset="0"/>
              <a:sym typeface="Fira Sans"/>
            </a:endParaRPr>
          </a:p>
        </p:txBody>
      </p:sp>
      <p:sp>
        <p:nvSpPr>
          <p:cNvPr id="791" name="Google Shape;791;p42"/>
          <p:cNvSpPr/>
          <p:nvPr/>
        </p:nvSpPr>
        <p:spPr>
          <a:xfrm>
            <a:off x="-768107" y="537281"/>
            <a:ext cx="253839" cy="253721"/>
          </a:xfrm>
          <a:custGeom>
            <a:avLst/>
            <a:gdLst/>
            <a:ahLst/>
            <a:cxnLst/>
            <a:rect l="l" t="t" r="r" b="b"/>
            <a:pathLst>
              <a:path w="2169" h="2168" fill="none" extrusionOk="0">
                <a:moveTo>
                  <a:pt x="0" y="937"/>
                </a:moveTo>
                <a:cubicBezTo>
                  <a:pt x="0" y="1753"/>
                  <a:pt x="1004" y="2168"/>
                  <a:pt x="1593" y="1592"/>
                </a:cubicBezTo>
                <a:cubicBezTo>
                  <a:pt x="2168" y="1004"/>
                  <a:pt x="1753" y="0"/>
                  <a:pt x="924" y="0"/>
                </a:cubicBezTo>
                <a:cubicBezTo>
                  <a:pt x="415" y="0"/>
                  <a:pt x="0" y="415"/>
                  <a:pt x="0" y="937"/>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42"/>
          <p:cNvSpPr/>
          <p:nvPr/>
        </p:nvSpPr>
        <p:spPr>
          <a:xfrm>
            <a:off x="-660088" y="568528"/>
            <a:ext cx="78411" cy="78411"/>
          </a:xfrm>
          <a:custGeom>
            <a:avLst/>
            <a:gdLst/>
            <a:ahLst/>
            <a:cxnLst/>
            <a:rect l="l" t="t" r="r" b="b"/>
            <a:pathLst>
              <a:path w="670" h="670" fill="none" extrusionOk="0">
                <a:moveTo>
                  <a:pt x="670" y="670"/>
                </a:moveTo>
                <a:cubicBezTo>
                  <a:pt x="670" y="295"/>
                  <a:pt x="375" y="1"/>
                  <a:pt x="1" y="1"/>
                </a:cubicBezTo>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42"/>
          <p:cNvSpPr/>
          <p:nvPr/>
        </p:nvSpPr>
        <p:spPr>
          <a:xfrm>
            <a:off x="-818196" y="723594"/>
            <a:ext cx="81453" cy="81569"/>
          </a:xfrm>
          <a:custGeom>
            <a:avLst/>
            <a:gdLst/>
            <a:ahLst/>
            <a:cxnLst/>
            <a:rect l="l" t="t" r="r" b="b"/>
            <a:pathLst>
              <a:path w="696" h="697" fill="none" extrusionOk="0">
                <a:moveTo>
                  <a:pt x="696" y="0"/>
                </a:moveTo>
                <a:lnTo>
                  <a:pt x="0" y="696"/>
                </a:lnTo>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42"/>
          <p:cNvSpPr/>
          <p:nvPr/>
        </p:nvSpPr>
        <p:spPr>
          <a:xfrm>
            <a:off x="-849561" y="4217439"/>
            <a:ext cx="327449" cy="318088"/>
          </a:xfrm>
          <a:custGeom>
            <a:avLst/>
            <a:gdLst/>
            <a:ahLst/>
            <a:cxnLst/>
            <a:rect l="l" t="t" r="r" b="b"/>
            <a:pathLst>
              <a:path w="2798" h="2718" fill="none" extrusionOk="0">
                <a:moveTo>
                  <a:pt x="0" y="1366"/>
                </a:moveTo>
                <a:cubicBezTo>
                  <a:pt x="0" y="1499"/>
                  <a:pt x="402" y="1566"/>
                  <a:pt x="429" y="1687"/>
                </a:cubicBezTo>
                <a:cubicBezTo>
                  <a:pt x="469" y="1794"/>
                  <a:pt x="201" y="2088"/>
                  <a:pt x="268" y="2182"/>
                </a:cubicBezTo>
                <a:cubicBezTo>
                  <a:pt x="335" y="2275"/>
                  <a:pt x="696" y="2115"/>
                  <a:pt x="803" y="2182"/>
                </a:cubicBezTo>
                <a:cubicBezTo>
                  <a:pt x="910" y="2249"/>
                  <a:pt x="844" y="2650"/>
                  <a:pt x="964" y="2690"/>
                </a:cubicBezTo>
                <a:cubicBezTo>
                  <a:pt x="1098" y="2717"/>
                  <a:pt x="1272" y="2369"/>
                  <a:pt x="1406" y="2369"/>
                </a:cubicBezTo>
                <a:cubicBezTo>
                  <a:pt x="1539" y="2369"/>
                  <a:pt x="1727" y="2717"/>
                  <a:pt x="1834" y="2690"/>
                </a:cubicBezTo>
                <a:cubicBezTo>
                  <a:pt x="1954" y="2650"/>
                  <a:pt x="1901" y="2249"/>
                  <a:pt x="2008" y="2182"/>
                </a:cubicBezTo>
                <a:cubicBezTo>
                  <a:pt x="2101" y="2115"/>
                  <a:pt x="2463" y="2289"/>
                  <a:pt x="2543" y="2182"/>
                </a:cubicBezTo>
                <a:cubicBezTo>
                  <a:pt x="2623" y="2088"/>
                  <a:pt x="2342" y="1794"/>
                  <a:pt x="2369" y="1687"/>
                </a:cubicBezTo>
                <a:cubicBezTo>
                  <a:pt x="2409" y="1566"/>
                  <a:pt x="2797" y="1499"/>
                  <a:pt x="2797" y="1366"/>
                </a:cubicBezTo>
                <a:cubicBezTo>
                  <a:pt x="2797" y="1232"/>
                  <a:pt x="2409" y="1165"/>
                  <a:pt x="2369" y="1044"/>
                </a:cubicBezTo>
                <a:cubicBezTo>
                  <a:pt x="2329" y="924"/>
                  <a:pt x="2610" y="643"/>
                  <a:pt x="2543" y="549"/>
                </a:cubicBezTo>
                <a:cubicBezTo>
                  <a:pt x="2476" y="456"/>
                  <a:pt x="2115" y="616"/>
                  <a:pt x="2008" y="549"/>
                </a:cubicBezTo>
                <a:cubicBezTo>
                  <a:pt x="1901" y="469"/>
                  <a:pt x="1954" y="81"/>
                  <a:pt x="1834" y="41"/>
                </a:cubicBezTo>
                <a:cubicBezTo>
                  <a:pt x="1713" y="14"/>
                  <a:pt x="1539" y="349"/>
                  <a:pt x="1406" y="349"/>
                </a:cubicBezTo>
                <a:cubicBezTo>
                  <a:pt x="1272" y="349"/>
                  <a:pt x="1084" y="1"/>
                  <a:pt x="964" y="41"/>
                </a:cubicBezTo>
                <a:cubicBezTo>
                  <a:pt x="857" y="81"/>
                  <a:pt x="897" y="469"/>
                  <a:pt x="803" y="549"/>
                </a:cubicBezTo>
                <a:cubicBezTo>
                  <a:pt x="696" y="616"/>
                  <a:pt x="348" y="442"/>
                  <a:pt x="268" y="549"/>
                </a:cubicBezTo>
                <a:cubicBezTo>
                  <a:pt x="188" y="643"/>
                  <a:pt x="469" y="924"/>
                  <a:pt x="429" y="1044"/>
                </a:cubicBezTo>
                <a:cubicBezTo>
                  <a:pt x="402" y="1165"/>
                  <a:pt x="0" y="1232"/>
                  <a:pt x="0" y="136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42"/>
          <p:cNvSpPr/>
          <p:nvPr/>
        </p:nvSpPr>
        <p:spPr>
          <a:xfrm>
            <a:off x="-735222" y="4327096"/>
            <a:ext cx="117499" cy="117499"/>
          </a:xfrm>
          <a:custGeom>
            <a:avLst/>
            <a:gdLst/>
            <a:ahLst/>
            <a:cxnLst/>
            <a:rect l="l" t="t" r="r" b="b"/>
            <a:pathLst>
              <a:path w="1004" h="1004" fill="none" extrusionOk="0">
                <a:moveTo>
                  <a:pt x="0" y="429"/>
                </a:moveTo>
                <a:cubicBezTo>
                  <a:pt x="0" y="803"/>
                  <a:pt x="469" y="1004"/>
                  <a:pt x="736" y="723"/>
                </a:cubicBezTo>
                <a:cubicBezTo>
                  <a:pt x="1004" y="455"/>
                  <a:pt x="817" y="0"/>
                  <a:pt x="429" y="0"/>
                </a:cubicBezTo>
                <a:cubicBezTo>
                  <a:pt x="201" y="0"/>
                  <a:pt x="0" y="188"/>
                  <a:pt x="0" y="429"/>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42"/>
          <p:cNvSpPr/>
          <p:nvPr/>
        </p:nvSpPr>
        <p:spPr>
          <a:xfrm>
            <a:off x="-830718" y="2382040"/>
            <a:ext cx="137861" cy="134819"/>
          </a:xfrm>
          <a:custGeom>
            <a:avLst/>
            <a:gdLst/>
            <a:ahLst/>
            <a:cxnLst/>
            <a:rect l="l" t="t" r="r" b="b"/>
            <a:pathLst>
              <a:path w="1178" h="1152" fill="none" extrusionOk="0">
                <a:moveTo>
                  <a:pt x="27" y="589"/>
                </a:moveTo>
                <a:cubicBezTo>
                  <a:pt x="94" y="1004"/>
                  <a:pt x="629" y="1151"/>
                  <a:pt x="897" y="830"/>
                </a:cubicBezTo>
                <a:cubicBezTo>
                  <a:pt x="1178" y="509"/>
                  <a:pt x="950" y="14"/>
                  <a:pt x="522" y="0"/>
                </a:cubicBezTo>
                <a:cubicBezTo>
                  <a:pt x="228" y="27"/>
                  <a:pt x="0" y="295"/>
                  <a:pt x="27" y="589"/>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42"/>
          <p:cNvSpPr/>
          <p:nvPr/>
        </p:nvSpPr>
        <p:spPr>
          <a:xfrm>
            <a:off x="-896491" y="2544949"/>
            <a:ext cx="252200" cy="133180"/>
          </a:xfrm>
          <a:custGeom>
            <a:avLst/>
            <a:gdLst/>
            <a:ahLst/>
            <a:cxnLst/>
            <a:rect l="l" t="t" r="r" b="b"/>
            <a:pathLst>
              <a:path w="2155" h="1138" fill="none" extrusionOk="0">
                <a:moveTo>
                  <a:pt x="2154" y="736"/>
                </a:moveTo>
                <a:cubicBezTo>
                  <a:pt x="2154" y="335"/>
                  <a:pt x="1673" y="0"/>
                  <a:pt x="1084" y="0"/>
                </a:cubicBezTo>
                <a:cubicBezTo>
                  <a:pt x="482" y="0"/>
                  <a:pt x="0" y="335"/>
                  <a:pt x="0" y="736"/>
                </a:cubicBezTo>
                <a:cubicBezTo>
                  <a:pt x="0" y="1138"/>
                  <a:pt x="2154" y="1138"/>
                  <a:pt x="2154" y="73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42"/>
          <p:cNvSpPr/>
          <p:nvPr/>
        </p:nvSpPr>
        <p:spPr>
          <a:xfrm>
            <a:off x="-624043" y="2435290"/>
            <a:ext cx="111296" cy="109775"/>
          </a:xfrm>
          <a:custGeom>
            <a:avLst/>
            <a:gdLst/>
            <a:ahLst/>
            <a:cxnLst/>
            <a:rect l="l" t="t" r="r" b="b"/>
            <a:pathLst>
              <a:path w="951" h="938" fill="none" extrusionOk="0">
                <a:moveTo>
                  <a:pt x="14" y="482"/>
                </a:moveTo>
                <a:cubicBezTo>
                  <a:pt x="81" y="817"/>
                  <a:pt x="509" y="937"/>
                  <a:pt x="736" y="669"/>
                </a:cubicBezTo>
                <a:cubicBezTo>
                  <a:pt x="950" y="402"/>
                  <a:pt x="763" y="0"/>
                  <a:pt x="415" y="0"/>
                </a:cubicBezTo>
                <a:cubicBezTo>
                  <a:pt x="174" y="27"/>
                  <a:pt x="0" y="241"/>
                  <a:pt x="14" y="482"/>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42"/>
          <p:cNvSpPr/>
          <p:nvPr/>
        </p:nvSpPr>
        <p:spPr>
          <a:xfrm>
            <a:off x="-630361" y="2568354"/>
            <a:ext cx="158341" cy="103572"/>
          </a:xfrm>
          <a:custGeom>
            <a:avLst/>
            <a:gdLst/>
            <a:ahLst/>
            <a:cxnLst/>
            <a:rect l="l" t="t" r="r" b="b"/>
            <a:pathLst>
              <a:path w="1353" h="885" fill="none" extrusionOk="0">
                <a:moveTo>
                  <a:pt x="135" y="536"/>
                </a:moveTo>
                <a:cubicBezTo>
                  <a:pt x="135" y="376"/>
                  <a:pt x="81" y="228"/>
                  <a:pt x="1" y="95"/>
                </a:cubicBezTo>
                <a:cubicBezTo>
                  <a:pt x="148" y="28"/>
                  <a:pt x="309" y="1"/>
                  <a:pt x="469" y="1"/>
                </a:cubicBezTo>
                <a:cubicBezTo>
                  <a:pt x="964" y="1"/>
                  <a:pt x="1352" y="268"/>
                  <a:pt x="1352" y="590"/>
                </a:cubicBezTo>
                <a:cubicBezTo>
                  <a:pt x="1352" y="817"/>
                  <a:pt x="536" y="884"/>
                  <a:pt x="14" y="804"/>
                </a:cubicBezTo>
                <a:cubicBezTo>
                  <a:pt x="95" y="737"/>
                  <a:pt x="135" y="643"/>
                  <a:pt x="135" y="53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42"/>
          <p:cNvSpPr/>
          <p:nvPr/>
        </p:nvSpPr>
        <p:spPr>
          <a:xfrm>
            <a:off x="379129" y="1967933"/>
            <a:ext cx="5370988" cy="1803374"/>
          </a:xfrm>
          <a:custGeom>
            <a:avLst/>
            <a:gdLst/>
            <a:ahLst/>
            <a:cxnLst/>
            <a:rect l="l" t="t" r="r" b="b"/>
            <a:pathLst>
              <a:path w="25947" h="11657" extrusionOk="0">
                <a:moveTo>
                  <a:pt x="1271" y="1"/>
                </a:moveTo>
                <a:lnTo>
                  <a:pt x="22053" y="1"/>
                </a:lnTo>
                <a:cubicBezTo>
                  <a:pt x="22749" y="1"/>
                  <a:pt x="23324" y="563"/>
                  <a:pt x="23324" y="1259"/>
                </a:cubicBezTo>
                <a:lnTo>
                  <a:pt x="23324" y="4497"/>
                </a:lnTo>
                <a:lnTo>
                  <a:pt x="25947" y="5835"/>
                </a:lnTo>
                <a:lnTo>
                  <a:pt x="23324" y="7173"/>
                </a:lnTo>
                <a:lnTo>
                  <a:pt x="23324" y="10385"/>
                </a:lnTo>
                <a:cubicBezTo>
                  <a:pt x="23324" y="11081"/>
                  <a:pt x="22749" y="11656"/>
                  <a:pt x="22053" y="11656"/>
                </a:cubicBezTo>
                <a:lnTo>
                  <a:pt x="1271" y="11656"/>
                </a:lnTo>
                <a:cubicBezTo>
                  <a:pt x="576" y="11656"/>
                  <a:pt x="0" y="11081"/>
                  <a:pt x="0" y="10385"/>
                </a:cubicBezTo>
                <a:lnTo>
                  <a:pt x="0" y="1259"/>
                </a:lnTo>
                <a:cubicBezTo>
                  <a:pt x="0" y="563"/>
                  <a:pt x="576" y="1"/>
                  <a:pt x="12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42"/>
          <p:cNvSpPr/>
          <p:nvPr/>
        </p:nvSpPr>
        <p:spPr>
          <a:xfrm>
            <a:off x="459446" y="2025947"/>
            <a:ext cx="4667606" cy="1685335"/>
          </a:xfrm>
          <a:custGeom>
            <a:avLst/>
            <a:gdLst/>
            <a:ahLst/>
            <a:cxnLst/>
            <a:rect l="l" t="t" r="r" b="b"/>
            <a:pathLst>
              <a:path w="22549" h="10894" extrusionOk="0">
                <a:moveTo>
                  <a:pt x="883" y="1"/>
                </a:moveTo>
                <a:cubicBezTo>
                  <a:pt x="402" y="1"/>
                  <a:pt x="0" y="402"/>
                  <a:pt x="0" y="884"/>
                </a:cubicBezTo>
                <a:lnTo>
                  <a:pt x="0" y="10010"/>
                </a:lnTo>
                <a:cubicBezTo>
                  <a:pt x="0" y="10492"/>
                  <a:pt x="402" y="10893"/>
                  <a:pt x="883" y="10893"/>
                </a:cubicBezTo>
                <a:lnTo>
                  <a:pt x="21665" y="10893"/>
                </a:lnTo>
                <a:cubicBezTo>
                  <a:pt x="22147" y="10893"/>
                  <a:pt x="22548" y="10492"/>
                  <a:pt x="22548" y="10010"/>
                </a:cubicBezTo>
                <a:lnTo>
                  <a:pt x="22548" y="7695"/>
                </a:lnTo>
                <a:cubicBezTo>
                  <a:pt x="21304" y="7695"/>
                  <a:pt x="20300" y="6691"/>
                  <a:pt x="20300" y="5447"/>
                </a:cubicBezTo>
                <a:cubicBezTo>
                  <a:pt x="20300" y="4202"/>
                  <a:pt x="21304" y="3199"/>
                  <a:pt x="22548" y="3199"/>
                </a:cubicBezTo>
                <a:lnTo>
                  <a:pt x="22548" y="884"/>
                </a:lnTo>
                <a:cubicBezTo>
                  <a:pt x="22548" y="402"/>
                  <a:pt x="22147" y="1"/>
                  <a:pt x="21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42"/>
          <p:cNvSpPr/>
          <p:nvPr/>
        </p:nvSpPr>
        <p:spPr>
          <a:xfrm>
            <a:off x="567499" y="2106702"/>
            <a:ext cx="4451502" cy="1523825"/>
          </a:xfrm>
          <a:custGeom>
            <a:avLst/>
            <a:gdLst/>
            <a:ahLst/>
            <a:cxnLst/>
            <a:rect l="l" t="t" r="r" b="b"/>
            <a:pathLst>
              <a:path w="21505" h="9850" extrusionOk="0">
                <a:moveTo>
                  <a:pt x="361" y="0"/>
                </a:moveTo>
                <a:cubicBezTo>
                  <a:pt x="174" y="0"/>
                  <a:pt x="13" y="161"/>
                  <a:pt x="13" y="362"/>
                </a:cubicBezTo>
                <a:lnTo>
                  <a:pt x="13" y="9488"/>
                </a:lnTo>
                <a:cubicBezTo>
                  <a:pt x="0" y="9689"/>
                  <a:pt x="161" y="9849"/>
                  <a:pt x="361" y="9849"/>
                </a:cubicBezTo>
                <a:lnTo>
                  <a:pt x="21143" y="9849"/>
                </a:lnTo>
                <a:cubicBezTo>
                  <a:pt x="21344" y="9849"/>
                  <a:pt x="21504" y="9689"/>
                  <a:pt x="21504" y="9501"/>
                </a:cubicBezTo>
                <a:lnTo>
                  <a:pt x="21504" y="7655"/>
                </a:lnTo>
                <a:cubicBezTo>
                  <a:pt x="20206" y="7400"/>
                  <a:pt x="19256" y="6263"/>
                  <a:pt x="19256" y="4925"/>
                </a:cubicBezTo>
                <a:cubicBezTo>
                  <a:pt x="19256" y="3600"/>
                  <a:pt x="20206" y="2463"/>
                  <a:pt x="21504" y="2208"/>
                </a:cubicBezTo>
                <a:lnTo>
                  <a:pt x="21504" y="362"/>
                </a:lnTo>
                <a:cubicBezTo>
                  <a:pt x="21504" y="161"/>
                  <a:pt x="21344" y="0"/>
                  <a:pt x="21143" y="0"/>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42"/>
          <p:cNvSpPr/>
          <p:nvPr/>
        </p:nvSpPr>
        <p:spPr>
          <a:xfrm>
            <a:off x="622765" y="2148161"/>
            <a:ext cx="4340760" cy="1440904"/>
          </a:xfrm>
          <a:custGeom>
            <a:avLst/>
            <a:gdLst/>
            <a:ahLst/>
            <a:cxnLst/>
            <a:rect l="l" t="t" r="r" b="b"/>
            <a:pathLst>
              <a:path w="20970" h="9314" fill="none" extrusionOk="0">
                <a:moveTo>
                  <a:pt x="94" y="9314"/>
                </a:moveTo>
                <a:cubicBezTo>
                  <a:pt x="41" y="9314"/>
                  <a:pt x="1" y="9273"/>
                  <a:pt x="1" y="9220"/>
                </a:cubicBezTo>
                <a:lnTo>
                  <a:pt x="1" y="94"/>
                </a:lnTo>
                <a:cubicBezTo>
                  <a:pt x="1" y="40"/>
                  <a:pt x="41" y="0"/>
                  <a:pt x="94" y="0"/>
                </a:cubicBezTo>
                <a:lnTo>
                  <a:pt x="20876" y="0"/>
                </a:lnTo>
                <a:cubicBezTo>
                  <a:pt x="20929" y="0"/>
                  <a:pt x="20970" y="40"/>
                  <a:pt x="20970" y="94"/>
                </a:cubicBezTo>
                <a:lnTo>
                  <a:pt x="20970" y="1726"/>
                </a:lnTo>
                <a:cubicBezTo>
                  <a:pt x="19645" y="2074"/>
                  <a:pt x="18722" y="3279"/>
                  <a:pt x="18722" y="4657"/>
                </a:cubicBezTo>
                <a:cubicBezTo>
                  <a:pt x="18722" y="6035"/>
                  <a:pt x="19645" y="7239"/>
                  <a:pt x="20970" y="7601"/>
                </a:cubicBezTo>
                <a:lnTo>
                  <a:pt x="20970" y="9220"/>
                </a:lnTo>
                <a:cubicBezTo>
                  <a:pt x="20970" y="9273"/>
                  <a:pt x="20929" y="9314"/>
                  <a:pt x="20876" y="9314"/>
                </a:cubicBezTo>
                <a:close/>
              </a:path>
            </a:pathLst>
          </a:custGeom>
          <a:noFill/>
          <a:ln w="3000" cap="flat" cmpd="sng">
            <a:solidFill>
              <a:schemeClr val="accent1"/>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42"/>
          <p:cNvSpPr/>
          <p:nvPr/>
        </p:nvSpPr>
        <p:spPr>
          <a:xfrm>
            <a:off x="379129" y="1966080"/>
            <a:ext cx="928272" cy="784649"/>
          </a:xfrm>
          <a:custGeom>
            <a:avLst/>
            <a:gdLst/>
            <a:ahLst/>
            <a:cxnLst/>
            <a:rect l="l" t="t" r="r" b="b"/>
            <a:pathLst>
              <a:path w="5822" h="5822" extrusionOk="0">
                <a:moveTo>
                  <a:pt x="1" y="2021"/>
                </a:moveTo>
                <a:lnTo>
                  <a:pt x="1" y="5821"/>
                </a:lnTo>
                <a:cubicBezTo>
                  <a:pt x="3212" y="5821"/>
                  <a:pt x="5822" y="3212"/>
                  <a:pt x="5822" y="0"/>
                </a:cubicBezTo>
                <a:lnTo>
                  <a:pt x="2021" y="0"/>
                </a:lnTo>
                <a:cubicBezTo>
                  <a:pt x="897" y="0"/>
                  <a:pt x="1" y="910"/>
                  <a:pt x="1" y="202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A</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812" name="Google Shape;812;p42"/>
          <p:cNvSpPr/>
          <p:nvPr/>
        </p:nvSpPr>
        <p:spPr>
          <a:xfrm>
            <a:off x="397909" y="4498367"/>
            <a:ext cx="5370985" cy="1803220"/>
          </a:xfrm>
          <a:custGeom>
            <a:avLst/>
            <a:gdLst/>
            <a:ahLst/>
            <a:cxnLst/>
            <a:rect l="l" t="t" r="r" b="b"/>
            <a:pathLst>
              <a:path w="25947" h="11656" extrusionOk="0">
                <a:moveTo>
                  <a:pt x="1271" y="1"/>
                </a:moveTo>
                <a:lnTo>
                  <a:pt x="22053" y="1"/>
                </a:lnTo>
                <a:cubicBezTo>
                  <a:pt x="22749" y="1"/>
                  <a:pt x="23324" y="563"/>
                  <a:pt x="23324" y="1258"/>
                </a:cubicBezTo>
                <a:lnTo>
                  <a:pt x="23324" y="4483"/>
                </a:lnTo>
                <a:lnTo>
                  <a:pt x="25947" y="5822"/>
                </a:lnTo>
                <a:lnTo>
                  <a:pt x="23324" y="7160"/>
                </a:lnTo>
                <a:lnTo>
                  <a:pt x="23324" y="10385"/>
                </a:lnTo>
                <a:cubicBezTo>
                  <a:pt x="23324" y="11094"/>
                  <a:pt x="22749" y="11656"/>
                  <a:pt x="22053" y="11656"/>
                </a:cubicBezTo>
                <a:lnTo>
                  <a:pt x="1271" y="11656"/>
                </a:lnTo>
                <a:cubicBezTo>
                  <a:pt x="576" y="11656"/>
                  <a:pt x="0" y="11094"/>
                  <a:pt x="0" y="10385"/>
                </a:cubicBezTo>
                <a:lnTo>
                  <a:pt x="0" y="1258"/>
                </a:lnTo>
                <a:cubicBezTo>
                  <a:pt x="0" y="563"/>
                  <a:pt x="576" y="1"/>
                  <a:pt x="1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42"/>
          <p:cNvSpPr/>
          <p:nvPr/>
        </p:nvSpPr>
        <p:spPr>
          <a:xfrm>
            <a:off x="478225" y="4556383"/>
            <a:ext cx="4667606" cy="1685182"/>
          </a:xfrm>
          <a:custGeom>
            <a:avLst/>
            <a:gdLst/>
            <a:ahLst/>
            <a:cxnLst/>
            <a:rect l="l" t="t" r="r" b="b"/>
            <a:pathLst>
              <a:path w="22549" h="10893" extrusionOk="0">
                <a:moveTo>
                  <a:pt x="883" y="0"/>
                </a:moveTo>
                <a:cubicBezTo>
                  <a:pt x="402" y="0"/>
                  <a:pt x="0" y="402"/>
                  <a:pt x="0" y="883"/>
                </a:cubicBezTo>
                <a:lnTo>
                  <a:pt x="0" y="10010"/>
                </a:lnTo>
                <a:cubicBezTo>
                  <a:pt x="0" y="10505"/>
                  <a:pt x="402" y="10893"/>
                  <a:pt x="883" y="10893"/>
                </a:cubicBezTo>
                <a:lnTo>
                  <a:pt x="21665" y="10893"/>
                </a:lnTo>
                <a:cubicBezTo>
                  <a:pt x="22147" y="10893"/>
                  <a:pt x="22548" y="10505"/>
                  <a:pt x="22548" y="10010"/>
                </a:cubicBezTo>
                <a:lnTo>
                  <a:pt x="22548" y="7695"/>
                </a:lnTo>
                <a:cubicBezTo>
                  <a:pt x="21304" y="7695"/>
                  <a:pt x="20300" y="6691"/>
                  <a:pt x="20300" y="5447"/>
                </a:cubicBezTo>
                <a:cubicBezTo>
                  <a:pt x="20300" y="4202"/>
                  <a:pt x="21304" y="3198"/>
                  <a:pt x="22548" y="3198"/>
                </a:cubicBezTo>
                <a:lnTo>
                  <a:pt x="22548" y="883"/>
                </a:lnTo>
                <a:cubicBezTo>
                  <a:pt x="22548" y="402"/>
                  <a:pt x="22147" y="0"/>
                  <a:pt x="21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42"/>
          <p:cNvSpPr/>
          <p:nvPr/>
        </p:nvSpPr>
        <p:spPr>
          <a:xfrm>
            <a:off x="586280" y="4637136"/>
            <a:ext cx="4451502" cy="1523671"/>
          </a:xfrm>
          <a:custGeom>
            <a:avLst/>
            <a:gdLst/>
            <a:ahLst/>
            <a:cxnLst/>
            <a:rect l="l" t="t" r="r" b="b"/>
            <a:pathLst>
              <a:path w="21505" h="9849" extrusionOk="0">
                <a:moveTo>
                  <a:pt x="361" y="0"/>
                </a:moveTo>
                <a:cubicBezTo>
                  <a:pt x="161" y="0"/>
                  <a:pt x="0" y="161"/>
                  <a:pt x="0" y="361"/>
                </a:cubicBezTo>
                <a:lnTo>
                  <a:pt x="0" y="9488"/>
                </a:lnTo>
                <a:cubicBezTo>
                  <a:pt x="0" y="9688"/>
                  <a:pt x="161" y="9849"/>
                  <a:pt x="361" y="9849"/>
                </a:cubicBezTo>
                <a:lnTo>
                  <a:pt x="21143" y="9849"/>
                </a:lnTo>
                <a:cubicBezTo>
                  <a:pt x="21344" y="9849"/>
                  <a:pt x="21504" y="9688"/>
                  <a:pt x="21504" y="9501"/>
                </a:cubicBezTo>
                <a:lnTo>
                  <a:pt x="21504" y="7654"/>
                </a:lnTo>
                <a:cubicBezTo>
                  <a:pt x="20193" y="7400"/>
                  <a:pt x="19256" y="6263"/>
                  <a:pt x="19256" y="4925"/>
                </a:cubicBezTo>
                <a:cubicBezTo>
                  <a:pt x="19256" y="3600"/>
                  <a:pt x="20193" y="2462"/>
                  <a:pt x="21504" y="2208"/>
                </a:cubicBezTo>
                <a:lnTo>
                  <a:pt x="21504" y="361"/>
                </a:lnTo>
                <a:cubicBezTo>
                  <a:pt x="21504" y="161"/>
                  <a:pt x="21344" y="0"/>
                  <a:pt x="21143" y="0"/>
                </a:cubicBezTo>
                <a:close/>
              </a:path>
            </a:pathLst>
          </a:custGeom>
          <a:solidFill>
            <a:srgbClr val="FFFFFF"/>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42"/>
          <p:cNvSpPr/>
          <p:nvPr/>
        </p:nvSpPr>
        <p:spPr>
          <a:xfrm>
            <a:off x="641548" y="4678443"/>
            <a:ext cx="4340758" cy="1441059"/>
          </a:xfrm>
          <a:custGeom>
            <a:avLst/>
            <a:gdLst/>
            <a:ahLst/>
            <a:cxnLst/>
            <a:rect l="l" t="t" r="r" b="b"/>
            <a:pathLst>
              <a:path w="20970" h="9315" fill="none" extrusionOk="0">
                <a:moveTo>
                  <a:pt x="94" y="9314"/>
                </a:moveTo>
                <a:cubicBezTo>
                  <a:pt x="41" y="9314"/>
                  <a:pt x="1" y="9274"/>
                  <a:pt x="1" y="9221"/>
                </a:cubicBezTo>
                <a:lnTo>
                  <a:pt x="1" y="94"/>
                </a:lnTo>
                <a:cubicBezTo>
                  <a:pt x="1" y="41"/>
                  <a:pt x="41" y="1"/>
                  <a:pt x="94" y="1"/>
                </a:cubicBezTo>
                <a:lnTo>
                  <a:pt x="20876" y="1"/>
                </a:lnTo>
                <a:cubicBezTo>
                  <a:pt x="20929" y="1"/>
                  <a:pt x="20970" y="41"/>
                  <a:pt x="20970" y="94"/>
                </a:cubicBezTo>
                <a:lnTo>
                  <a:pt x="20970" y="1727"/>
                </a:lnTo>
                <a:cubicBezTo>
                  <a:pt x="19645" y="2088"/>
                  <a:pt x="18722" y="3279"/>
                  <a:pt x="18722" y="4658"/>
                </a:cubicBezTo>
                <a:cubicBezTo>
                  <a:pt x="18722" y="6036"/>
                  <a:pt x="19645" y="7240"/>
                  <a:pt x="20970" y="7601"/>
                </a:cubicBezTo>
                <a:lnTo>
                  <a:pt x="20970" y="9221"/>
                </a:lnTo>
                <a:cubicBezTo>
                  <a:pt x="20970" y="9274"/>
                  <a:pt x="20929" y="9314"/>
                  <a:pt x="20876" y="9314"/>
                </a:cubicBezTo>
                <a:close/>
              </a:path>
            </a:pathLst>
          </a:custGeom>
          <a:noFill/>
          <a:ln w="3000" cap="flat" cmpd="sng">
            <a:solidFill>
              <a:schemeClr val="accent3"/>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42"/>
          <p:cNvSpPr/>
          <p:nvPr/>
        </p:nvSpPr>
        <p:spPr>
          <a:xfrm>
            <a:off x="397909" y="4496360"/>
            <a:ext cx="928270" cy="784649"/>
          </a:xfrm>
          <a:custGeom>
            <a:avLst/>
            <a:gdLst/>
            <a:ahLst/>
            <a:cxnLst/>
            <a:rect l="l" t="t" r="r" b="b"/>
            <a:pathLst>
              <a:path w="5822" h="5822" extrusionOk="0">
                <a:moveTo>
                  <a:pt x="1" y="2021"/>
                </a:moveTo>
                <a:lnTo>
                  <a:pt x="1" y="5822"/>
                </a:lnTo>
                <a:cubicBezTo>
                  <a:pt x="3212" y="5822"/>
                  <a:pt x="5822" y="3212"/>
                  <a:pt x="5822" y="1"/>
                </a:cubicBezTo>
                <a:lnTo>
                  <a:pt x="2021" y="1"/>
                </a:lnTo>
                <a:cubicBezTo>
                  <a:pt x="897" y="1"/>
                  <a:pt x="1" y="911"/>
                  <a:pt x="1" y="20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D</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820" name="Google Shape;820;p42"/>
          <p:cNvSpPr/>
          <p:nvPr/>
        </p:nvSpPr>
        <p:spPr>
          <a:xfrm>
            <a:off x="6456856" y="4503384"/>
            <a:ext cx="5217467" cy="1794803"/>
          </a:xfrm>
          <a:custGeom>
            <a:avLst/>
            <a:gdLst/>
            <a:ahLst/>
            <a:cxnLst/>
            <a:rect l="l" t="t" r="r" b="b"/>
            <a:pathLst>
              <a:path w="25934" h="11656" extrusionOk="0">
                <a:moveTo>
                  <a:pt x="2623" y="4497"/>
                </a:moveTo>
                <a:lnTo>
                  <a:pt x="2623" y="1272"/>
                </a:lnTo>
                <a:cubicBezTo>
                  <a:pt x="2623" y="563"/>
                  <a:pt x="3185" y="1"/>
                  <a:pt x="3881" y="1"/>
                </a:cubicBezTo>
                <a:lnTo>
                  <a:pt x="24663" y="1"/>
                </a:lnTo>
                <a:cubicBezTo>
                  <a:pt x="25372" y="1"/>
                  <a:pt x="25934" y="563"/>
                  <a:pt x="25934" y="1272"/>
                </a:cubicBezTo>
                <a:lnTo>
                  <a:pt x="25934" y="10398"/>
                </a:lnTo>
                <a:cubicBezTo>
                  <a:pt x="25934" y="11094"/>
                  <a:pt x="25372" y="11656"/>
                  <a:pt x="24663" y="11656"/>
                </a:cubicBezTo>
                <a:lnTo>
                  <a:pt x="3894" y="11656"/>
                </a:lnTo>
                <a:cubicBezTo>
                  <a:pt x="3199" y="11656"/>
                  <a:pt x="2623" y="11094"/>
                  <a:pt x="2637" y="10398"/>
                </a:cubicBezTo>
                <a:lnTo>
                  <a:pt x="2637" y="7160"/>
                </a:lnTo>
                <a:lnTo>
                  <a:pt x="0" y="582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42"/>
          <p:cNvSpPr/>
          <p:nvPr/>
        </p:nvSpPr>
        <p:spPr>
          <a:xfrm>
            <a:off x="7059803" y="4563126"/>
            <a:ext cx="4536466" cy="1677470"/>
          </a:xfrm>
          <a:custGeom>
            <a:avLst/>
            <a:gdLst/>
            <a:ahLst/>
            <a:cxnLst/>
            <a:rect l="l" t="t" r="r" b="b"/>
            <a:pathLst>
              <a:path w="22549" h="10894" extrusionOk="0">
                <a:moveTo>
                  <a:pt x="884" y="1"/>
                </a:moveTo>
                <a:cubicBezTo>
                  <a:pt x="402" y="1"/>
                  <a:pt x="1" y="389"/>
                  <a:pt x="1" y="884"/>
                </a:cubicBezTo>
                <a:lnTo>
                  <a:pt x="1" y="3199"/>
                </a:lnTo>
                <a:cubicBezTo>
                  <a:pt x="1245" y="3199"/>
                  <a:pt x="2249" y="4202"/>
                  <a:pt x="2249" y="5447"/>
                </a:cubicBezTo>
                <a:cubicBezTo>
                  <a:pt x="2249" y="6678"/>
                  <a:pt x="1245" y="7682"/>
                  <a:pt x="14" y="7695"/>
                </a:cubicBezTo>
                <a:lnTo>
                  <a:pt x="14" y="10010"/>
                </a:lnTo>
                <a:cubicBezTo>
                  <a:pt x="14" y="10492"/>
                  <a:pt x="402" y="10893"/>
                  <a:pt x="897" y="10893"/>
                </a:cubicBezTo>
                <a:lnTo>
                  <a:pt x="21666" y="10893"/>
                </a:lnTo>
                <a:cubicBezTo>
                  <a:pt x="22161" y="10893"/>
                  <a:pt x="22549" y="10492"/>
                  <a:pt x="22549" y="10010"/>
                </a:cubicBezTo>
                <a:lnTo>
                  <a:pt x="22549" y="884"/>
                </a:lnTo>
                <a:cubicBezTo>
                  <a:pt x="22549" y="389"/>
                  <a:pt x="22161" y="1"/>
                  <a:pt x="21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2"/>
          <p:cNvSpPr/>
          <p:nvPr/>
        </p:nvSpPr>
        <p:spPr>
          <a:xfrm>
            <a:off x="7167637" y="4641505"/>
            <a:ext cx="4326430" cy="1516560"/>
          </a:xfrm>
          <a:custGeom>
            <a:avLst/>
            <a:gdLst/>
            <a:ahLst/>
            <a:cxnLst/>
            <a:rect l="l" t="t" r="r" b="b"/>
            <a:pathLst>
              <a:path w="21505" h="9849" extrusionOk="0">
                <a:moveTo>
                  <a:pt x="361" y="0"/>
                </a:moveTo>
                <a:cubicBezTo>
                  <a:pt x="161" y="0"/>
                  <a:pt x="0" y="161"/>
                  <a:pt x="0" y="361"/>
                </a:cubicBezTo>
                <a:lnTo>
                  <a:pt x="0" y="2208"/>
                </a:lnTo>
                <a:cubicBezTo>
                  <a:pt x="1311" y="2462"/>
                  <a:pt x="2248" y="3600"/>
                  <a:pt x="2248" y="4924"/>
                </a:cubicBezTo>
                <a:cubicBezTo>
                  <a:pt x="2248" y="6263"/>
                  <a:pt x="1311" y="7400"/>
                  <a:pt x="0" y="7654"/>
                </a:cubicBezTo>
                <a:lnTo>
                  <a:pt x="0" y="9501"/>
                </a:lnTo>
                <a:cubicBezTo>
                  <a:pt x="0" y="9688"/>
                  <a:pt x="161" y="9849"/>
                  <a:pt x="361" y="9849"/>
                </a:cubicBezTo>
                <a:lnTo>
                  <a:pt x="21143" y="9849"/>
                </a:lnTo>
                <a:cubicBezTo>
                  <a:pt x="21344" y="9849"/>
                  <a:pt x="21504" y="9688"/>
                  <a:pt x="21504" y="9501"/>
                </a:cubicBezTo>
                <a:lnTo>
                  <a:pt x="21504" y="361"/>
                </a:lnTo>
                <a:cubicBezTo>
                  <a:pt x="21504" y="161"/>
                  <a:pt x="21344" y="0"/>
                  <a:pt x="21143"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42"/>
          <p:cNvSpPr/>
          <p:nvPr/>
        </p:nvSpPr>
        <p:spPr>
          <a:xfrm>
            <a:off x="7221353" y="4684774"/>
            <a:ext cx="4218798" cy="1434180"/>
          </a:xfrm>
          <a:custGeom>
            <a:avLst/>
            <a:gdLst/>
            <a:ahLst/>
            <a:cxnLst/>
            <a:rect l="l" t="t" r="r" b="b"/>
            <a:pathLst>
              <a:path w="20970" h="9314" fill="none" extrusionOk="0">
                <a:moveTo>
                  <a:pt x="94" y="9314"/>
                </a:moveTo>
                <a:cubicBezTo>
                  <a:pt x="41" y="9314"/>
                  <a:pt x="1" y="9273"/>
                  <a:pt x="1" y="9220"/>
                </a:cubicBezTo>
                <a:lnTo>
                  <a:pt x="1" y="7587"/>
                </a:lnTo>
                <a:cubicBezTo>
                  <a:pt x="1326" y="7226"/>
                  <a:pt x="2249" y="6022"/>
                  <a:pt x="2249" y="4657"/>
                </a:cubicBezTo>
                <a:cubicBezTo>
                  <a:pt x="2249" y="3279"/>
                  <a:pt x="1326" y="2074"/>
                  <a:pt x="1" y="1713"/>
                </a:cubicBezTo>
                <a:lnTo>
                  <a:pt x="1" y="94"/>
                </a:lnTo>
                <a:cubicBezTo>
                  <a:pt x="1" y="40"/>
                  <a:pt x="41" y="0"/>
                  <a:pt x="94" y="0"/>
                </a:cubicBezTo>
                <a:lnTo>
                  <a:pt x="20876" y="0"/>
                </a:lnTo>
                <a:cubicBezTo>
                  <a:pt x="20930" y="0"/>
                  <a:pt x="20970" y="40"/>
                  <a:pt x="20970" y="94"/>
                </a:cubicBezTo>
                <a:lnTo>
                  <a:pt x="20970" y="9220"/>
                </a:lnTo>
                <a:cubicBezTo>
                  <a:pt x="20970" y="9260"/>
                  <a:pt x="20930" y="9314"/>
                  <a:pt x="20876" y="9314"/>
                </a:cubicBezTo>
                <a:close/>
              </a:path>
            </a:pathLst>
          </a:custGeom>
          <a:noFill/>
          <a:ln w="3000" cap="flat" cmpd="sng">
            <a:solidFill>
              <a:schemeClr val="accent4"/>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42"/>
          <p:cNvSpPr/>
          <p:nvPr/>
        </p:nvSpPr>
        <p:spPr>
          <a:xfrm>
            <a:off x="10805165" y="4501661"/>
            <a:ext cx="904204" cy="782865"/>
          </a:xfrm>
          <a:custGeom>
            <a:avLst/>
            <a:gdLst/>
            <a:ahLst/>
            <a:cxnLst/>
            <a:rect l="l" t="t" r="r" b="b"/>
            <a:pathLst>
              <a:path w="5835" h="5836" extrusionOk="0">
                <a:moveTo>
                  <a:pt x="5835" y="2035"/>
                </a:moveTo>
                <a:lnTo>
                  <a:pt x="5835" y="5835"/>
                </a:lnTo>
                <a:cubicBezTo>
                  <a:pt x="2610" y="5835"/>
                  <a:pt x="0" y="3226"/>
                  <a:pt x="0" y="1"/>
                </a:cubicBezTo>
                <a:lnTo>
                  <a:pt x="3801" y="1"/>
                </a:lnTo>
                <a:cubicBezTo>
                  <a:pt x="4925" y="1"/>
                  <a:pt x="5835" y="911"/>
                  <a:pt x="5835" y="2035"/>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C</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828" name="Google Shape;828;p42"/>
          <p:cNvSpPr/>
          <p:nvPr/>
        </p:nvSpPr>
        <p:spPr>
          <a:xfrm flipH="1">
            <a:off x="6467231" y="1972020"/>
            <a:ext cx="5220083" cy="1794804"/>
          </a:xfrm>
          <a:custGeom>
            <a:avLst/>
            <a:gdLst/>
            <a:ahLst/>
            <a:cxnLst/>
            <a:rect l="l" t="t" r="r" b="b"/>
            <a:pathLst>
              <a:path w="25947" h="11656" extrusionOk="0">
                <a:moveTo>
                  <a:pt x="1271" y="0"/>
                </a:moveTo>
                <a:lnTo>
                  <a:pt x="22053" y="0"/>
                </a:lnTo>
                <a:cubicBezTo>
                  <a:pt x="22749" y="0"/>
                  <a:pt x="23324" y="562"/>
                  <a:pt x="23324" y="1258"/>
                </a:cubicBezTo>
                <a:lnTo>
                  <a:pt x="23324" y="4496"/>
                </a:lnTo>
                <a:lnTo>
                  <a:pt x="25947" y="5835"/>
                </a:lnTo>
                <a:lnTo>
                  <a:pt x="23324" y="7173"/>
                </a:lnTo>
                <a:lnTo>
                  <a:pt x="23324" y="10398"/>
                </a:lnTo>
                <a:cubicBezTo>
                  <a:pt x="23324" y="11093"/>
                  <a:pt x="22749" y="11656"/>
                  <a:pt x="22053" y="11656"/>
                </a:cubicBezTo>
                <a:lnTo>
                  <a:pt x="1271" y="11656"/>
                </a:lnTo>
                <a:cubicBezTo>
                  <a:pt x="576" y="11656"/>
                  <a:pt x="0" y="11093"/>
                  <a:pt x="0" y="10398"/>
                </a:cubicBezTo>
                <a:lnTo>
                  <a:pt x="0" y="1258"/>
                </a:lnTo>
                <a:cubicBezTo>
                  <a:pt x="0" y="562"/>
                  <a:pt x="576" y="0"/>
                  <a:pt x="127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42"/>
          <p:cNvSpPr/>
          <p:nvPr/>
        </p:nvSpPr>
        <p:spPr>
          <a:xfrm flipH="1">
            <a:off x="7072789" y="2029609"/>
            <a:ext cx="4536465" cy="1677471"/>
          </a:xfrm>
          <a:custGeom>
            <a:avLst/>
            <a:gdLst/>
            <a:ahLst/>
            <a:cxnLst/>
            <a:rect l="l" t="t" r="r" b="b"/>
            <a:pathLst>
              <a:path w="22549" h="10894" extrusionOk="0">
                <a:moveTo>
                  <a:pt x="883" y="1"/>
                </a:moveTo>
                <a:cubicBezTo>
                  <a:pt x="402" y="1"/>
                  <a:pt x="0" y="402"/>
                  <a:pt x="0" y="884"/>
                </a:cubicBezTo>
                <a:lnTo>
                  <a:pt x="0" y="10010"/>
                </a:lnTo>
                <a:cubicBezTo>
                  <a:pt x="0" y="10505"/>
                  <a:pt x="402" y="10893"/>
                  <a:pt x="883" y="10893"/>
                </a:cubicBezTo>
                <a:lnTo>
                  <a:pt x="21665" y="10893"/>
                </a:lnTo>
                <a:cubicBezTo>
                  <a:pt x="22147" y="10893"/>
                  <a:pt x="22548" y="10505"/>
                  <a:pt x="22548" y="10010"/>
                </a:cubicBezTo>
                <a:lnTo>
                  <a:pt x="22548" y="7695"/>
                </a:lnTo>
                <a:cubicBezTo>
                  <a:pt x="21304" y="7695"/>
                  <a:pt x="20300" y="6692"/>
                  <a:pt x="20300" y="5447"/>
                </a:cubicBezTo>
                <a:cubicBezTo>
                  <a:pt x="20300" y="4203"/>
                  <a:pt x="21304" y="3199"/>
                  <a:pt x="22548" y="3199"/>
                </a:cubicBezTo>
                <a:lnTo>
                  <a:pt x="22548" y="884"/>
                </a:lnTo>
                <a:cubicBezTo>
                  <a:pt x="22548" y="402"/>
                  <a:pt x="22147" y="1"/>
                  <a:pt x="21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42"/>
          <p:cNvSpPr/>
          <p:nvPr/>
        </p:nvSpPr>
        <p:spPr>
          <a:xfrm flipH="1">
            <a:off x="7177804" y="2109987"/>
            <a:ext cx="4326431" cy="1516713"/>
          </a:xfrm>
          <a:custGeom>
            <a:avLst/>
            <a:gdLst/>
            <a:ahLst/>
            <a:cxnLst/>
            <a:rect l="l" t="t" r="r" b="b"/>
            <a:pathLst>
              <a:path w="21505" h="9850" extrusionOk="0">
                <a:moveTo>
                  <a:pt x="361" y="1"/>
                </a:moveTo>
                <a:cubicBezTo>
                  <a:pt x="161" y="1"/>
                  <a:pt x="0" y="161"/>
                  <a:pt x="0" y="362"/>
                </a:cubicBezTo>
                <a:lnTo>
                  <a:pt x="0" y="9488"/>
                </a:lnTo>
                <a:cubicBezTo>
                  <a:pt x="0" y="9689"/>
                  <a:pt x="161" y="9850"/>
                  <a:pt x="361" y="9850"/>
                </a:cubicBezTo>
                <a:lnTo>
                  <a:pt x="21143" y="9850"/>
                </a:lnTo>
                <a:cubicBezTo>
                  <a:pt x="21344" y="9850"/>
                  <a:pt x="21504" y="9689"/>
                  <a:pt x="21504" y="9502"/>
                </a:cubicBezTo>
                <a:lnTo>
                  <a:pt x="21504" y="7655"/>
                </a:lnTo>
                <a:cubicBezTo>
                  <a:pt x="20193" y="7401"/>
                  <a:pt x="19256" y="6263"/>
                  <a:pt x="19256" y="4925"/>
                </a:cubicBezTo>
                <a:cubicBezTo>
                  <a:pt x="19256" y="3600"/>
                  <a:pt x="20193" y="2463"/>
                  <a:pt x="21504" y="2209"/>
                </a:cubicBezTo>
                <a:lnTo>
                  <a:pt x="21504" y="362"/>
                </a:lnTo>
                <a:cubicBezTo>
                  <a:pt x="21504" y="161"/>
                  <a:pt x="21344" y="1"/>
                  <a:pt x="21143" y="1"/>
                </a:cubicBez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1" name="Google Shape;831;p42"/>
          <p:cNvSpPr/>
          <p:nvPr/>
        </p:nvSpPr>
        <p:spPr>
          <a:xfrm flipH="1">
            <a:off x="7231721" y="2151254"/>
            <a:ext cx="4218799" cy="1434181"/>
          </a:xfrm>
          <a:custGeom>
            <a:avLst/>
            <a:gdLst/>
            <a:ahLst/>
            <a:cxnLst/>
            <a:rect l="l" t="t" r="r" b="b"/>
            <a:pathLst>
              <a:path w="20970" h="9314" fill="none" extrusionOk="0">
                <a:moveTo>
                  <a:pt x="94" y="9314"/>
                </a:moveTo>
                <a:cubicBezTo>
                  <a:pt x="41" y="9314"/>
                  <a:pt x="1" y="9274"/>
                  <a:pt x="1" y="9220"/>
                </a:cubicBezTo>
                <a:lnTo>
                  <a:pt x="1" y="94"/>
                </a:lnTo>
                <a:cubicBezTo>
                  <a:pt x="1" y="41"/>
                  <a:pt x="41" y="0"/>
                  <a:pt x="94" y="0"/>
                </a:cubicBezTo>
                <a:lnTo>
                  <a:pt x="20876" y="0"/>
                </a:lnTo>
                <a:cubicBezTo>
                  <a:pt x="20929" y="0"/>
                  <a:pt x="20970" y="41"/>
                  <a:pt x="20970" y="94"/>
                </a:cubicBezTo>
                <a:lnTo>
                  <a:pt x="20970" y="1727"/>
                </a:lnTo>
                <a:cubicBezTo>
                  <a:pt x="19645" y="2075"/>
                  <a:pt x="18722" y="3279"/>
                  <a:pt x="18722" y="4657"/>
                </a:cubicBezTo>
                <a:cubicBezTo>
                  <a:pt x="18722" y="6035"/>
                  <a:pt x="19645" y="7240"/>
                  <a:pt x="20970" y="7601"/>
                </a:cubicBezTo>
                <a:lnTo>
                  <a:pt x="20970" y="9220"/>
                </a:lnTo>
                <a:cubicBezTo>
                  <a:pt x="20970" y="9274"/>
                  <a:pt x="20929" y="9314"/>
                  <a:pt x="20876" y="9314"/>
                </a:cubicBezTo>
                <a:close/>
              </a:path>
            </a:pathLst>
          </a:custGeom>
          <a:noFill/>
          <a:ln w="3000" cap="flat" cmpd="sng">
            <a:solidFill>
              <a:schemeClr val="accent2"/>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42"/>
          <p:cNvSpPr/>
          <p:nvPr/>
        </p:nvSpPr>
        <p:spPr>
          <a:xfrm flipH="1">
            <a:off x="10817794" y="1970023"/>
            <a:ext cx="902189" cy="780987"/>
          </a:xfrm>
          <a:custGeom>
            <a:avLst/>
            <a:gdLst/>
            <a:ahLst/>
            <a:cxnLst/>
            <a:rect l="l" t="t" r="r" b="b"/>
            <a:pathLst>
              <a:path w="5822" h="5822" extrusionOk="0">
                <a:moveTo>
                  <a:pt x="1" y="2021"/>
                </a:moveTo>
                <a:lnTo>
                  <a:pt x="1" y="5821"/>
                </a:lnTo>
                <a:cubicBezTo>
                  <a:pt x="3212" y="5821"/>
                  <a:pt x="5822" y="3212"/>
                  <a:pt x="5822" y="0"/>
                </a:cubicBezTo>
                <a:lnTo>
                  <a:pt x="2021" y="0"/>
                </a:lnTo>
                <a:cubicBezTo>
                  <a:pt x="911" y="0"/>
                  <a:pt x="1" y="910"/>
                  <a:pt x="1" y="202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B</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cxnSp>
        <p:nvCxnSpPr>
          <p:cNvPr id="840" name="Google Shape;840;p42"/>
          <p:cNvCxnSpPr/>
          <p:nvPr/>
        </p:nvCxnSpPr>
        <p:spPr>
          <a:xfrm>
            <a:off x="6104425" y="1484567"/>
            <a:ext cx="0" cy="4805200"/>
          </a:xfrm>
          <a:prstGeom prst="straightConnector1">
            <a:avLst/>
          </a:prstGeom>
          <a:noFill/>
          <a:ln w="28575" cap="flat" cmpd="sng">
            <a:solidFill>
              <a:schemeClr val="accent2"/>
            </a:solidFill>
            <a:prstDash val="solid"/>
            <a:round/>
            <a:headEnd type="none" w="med" len="med"/>
            <a:tailEnd type="none" w="med" len="med"/>
          </a:ln>
        </p:spPr>
      </p:cxnSp>
      <p:sp>
        <p:nvSpPr>
          <p:cNvPr id="841" name="Google Shape;841;p42"/>
          <p:cNvSpPr/>
          <p:nvPr/>
        </p:nvSpPr>
        <p:spPr>
          <a:xfrm>
            <a:off x="5952825" y="2730367"/>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42"/>
          <p:cNvSpPr/>
          <p:nvPr/>
        </p:nvSpPr>
        <p:spPr>
          <a:xfrm>
            <a:off x="5952825" y="3990757"/>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42"/>
          <p:cNvSpPr/>
          <p:nvPr/>
        </p:nvSpPr>
        <p:spPr>
          <a:xfrm>
            <a:off x="5952825" y="5251149"/>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42"/>
          <p:cNvSpPr txBox="1"/>
          <p:nvPr/>
        </p:nvSpPr>
        <p:spPr>
          <a:xfrm>
            <a:off x="990206" y="2337456"/>
            <a:ext cx="3806019" cy="1138326"/>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vi-VN" dirty="0"/>
              <a:t>Phần nhiệt năng mà vật nhận được hay mất bớt đi trong quá trình truyền nhiệt.</a:t>
            </a:r>
            <a:endParaRPr dirty="0">
              <a:sym typeface="Roboto"/>
            </a:endParaRPr>
          </a:p>
        </p:txBody>
      </p:sp>
      <p:sp>
        <p:nvSpPr>
          <p:cNvPr id="846" name="Google Shape;846;p42"/>
          <p:cNvSpPr txBox="1"/>
          <p:nvPr/>
        </p:nvSpPr>
        <p:spPr>
          <a:xfrm>
            <a:off x="7700114" y="2160602"/>
            <a:ext cx="3201336" cy="143418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r"/>
            <a:r>
              <a:rPr lang="en-US" dirty="0"/>
              <a:t> </a:t>
            </a:r>
            <a:r>
              <a:rPr lang="en-US" dirty="0" err="1"/>
              <a:t>Phần</a:t>
            </a:r>
            <a:r>
              <a:rPr lang="en-US" dirty="0"/>
              <a:t> </a:t>
            </a:r>
            <a:r>
              <a:rPr lang="en-US" dirty="0" err="1"/>
              <a:t>nhiệt</a:t>
            </a:r>
            <a:r>
              <a:rPr lang="en-US" dirty="0"/>
              <a:t> </a:t>
            </a:r>
            <a:r>
              <a:rPr lang="en-US" dirty="0" err="1"/>
              <a:t>năng</a:t>
            </a:r>
            <a:r>
              <a:rPr lang="en-US" dirty="0"/>
              <a:t> </a:t>
            </a:r>
            <a:r>
              <a:rPr lang="en-US" dirty="0" err="1"/>
              <a:t>mà</a:t>
            </a:r>
            <a:r>
              <a:rPr lang="en-US" dirty="0"/>
              <a:t> </a:t>
            </a:r>
            <a:r>
              <a:rPr lang="en-US" dirty="0" err="1"/>
              <a:t>vật</a:t>
            </a:r>
            <a:r>
              <a:rPr lang="en-US" dirty="0"/>
              <a:t> </a:t>
            </a:r>
            <a:r>
              <a:rPr lang="en-US" dirty="0" err="1"/>
              <a:t>nhận</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truyền</a:t>
            </a:r>
            <a:r>
              <a:rPr lang="en-US" dirty="0"/>
              <a:t> </a:t>
            </a:r>
            <a:r>
              <a:rPr lang="en-US" dirty="0" err="1"/>
              <a:t>nhiệt</a:t>
            </a:r>
            <a:r>
              <a:rPr lang="en-US" dirty="0"/>
              <a:t>.</a:t>
            </a:r>
            <a:endParaRPr dirty="0">
              <a:sym typeface="Roboto"/>
            </a:endParaRPr>
          </a:p>
        </p:txBody>
      </p:sp>
      <p:sp>
        <p:nvSpPr>
          <p:cNvPr id="848" name="Google Shape;848;p42"/>
          <p:cNvSpPr txBox="1"/>
          <p:nvPr/>
        </p:nvSpPr>
        <p:spPr>
          <a:xfrm>
            <a:off x="7421419" y="4765530"/>
            <a:ext cx="3565590" cy="1353424"/>
          </a:xfrm>
          <a:prstGeom prst="rect">
            <a:avLst/>
          </a:prstGeom>
          <a:noFill/>
          <a:ln>
            <a:noFill/>
          </a:ln>
        </p:spPr>
        <p:txBody>
          <a:bodyPr spcFirstLastPara="1" wrap="square" lIns="121900" tIns="121900" rIns="121900" bIns="121900" anchor="ctr" anchorCtr="0">
            <a:noAutofit/>
          </a:bodyPr>
          <a:lstStyle>
            <a:defPPr>
              <a:defRPr lang="en-US"/>
            </a:defPPr>
            <a:lvl1pPr marR="0" lvl="0" indent="0" algn="r"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vi-VN" dirty="0"/>
              <a:t>Phần cơ năng mà vật nhận được hay mất bớt đi trong quá trình thực hiện công.</a:t>
            </a:r>
            <a:endParaRPr dirty="0">
              <a:sym typeface="Roboto"/>
            </a:endParaRPr>
          </a:p>
        </p:txBody>
      </p:sp>
      <p:sp>
        <p:nvSpPr>
          <p:cNvPr id="850" name="Google Shape;850;p42"/>
          <p:cNvSpPr txBox="1"/>
          <p:nvPr/>
        </p:nvSpPr>
        <p:spPr>
          <a:xfrm>
            <a:off x="1106672" y="4813143"/>
            <a:ext cx="3602761" cy="1292511"/>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Phần</a:t>
            </a:r>
            <a:r>
              <a:rPr lang="en-US" dirty="0"/>
              <a:t> </a:t>
            </a:r>
            <a:r>
              <a:rPr lang="en-US" dirty="0" err="1"/>
              <a:t>nhiệt</a:t>
            </a:r>
            <a:r>
              <a:rPr lang="en-US" dirty="0"/>
              <a:t> </a:t>
            </a:r>
            <a:r>
              <a:rPr lang="en-US" dirty="0" err="1"/>
              <a:t>năng</a:t>
            </a:r>
            <a:r>
              <a:rPr lang="en-US" dirty="0"/>
              <a:t> </a:t>
            </a:r>
            <a:r>
              <a:rPr lang="en-US" dirty="0" err="1"/>
              <a:t>mà</a:t>
            </a:r>
            <a:r>
              <a:rPr lang="en-US" dirty="0"/>
              <a:t> </a:t>
            </a:r>
            <a:r>
              <a:rPr lang="en-US" dirty="0" err="1"/>
              <a:t>vật</a:t>
            </a:r>
            <a:r>
              <a:rPr lang="en-US" dirty="0"/>
              <a:t> </a:t>
            </a:r>
            <a:r>
              <a:rPr lang="en-US" dirty="0" err="1"/>
              <a:t>mất</a:t>
            </a:r>
            <a:r>
              <a:rPr lang="en-US" dirty="0"/>
              <a:t> </a:t>
            </a:r>
            <a:r>
              <a:rPr lang="en-US" dirty="0" err="1"/>
              <a:t>bớt</a:t>
            </a:r>
            <a:r>
              <a:rPr lang="en-US" dirty="0"/>
              <a:t> </a:t>
            </a:r>
            <a:r>
              <a:rPr lang="en-US" dirty="0" err="1"/>
              <a:t>đi</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truyền</a:t>
            </a:r>
            <a:r>
              <a:rPr lang="en-US" dirty="0"/>
              <a:t> </a:t>
            </a:r>
            <a:r>
              <a:rPr lang="en-US" dirty="0" err="1"/>
              <a:t>nhiệt</a:t>
            </a:r>
            <a:r>
              <a:rPr lang="en-US" dirty="0"/>
              <a:t>.</a:t>
            </a:r>
            <a:endParaRPr dirty="0">
              <a:sym typeface="Roboto"/>
            </a:endParaRPr>
          </a:p>
        </p:txBody>
      </p:sp>
      <p:sp>
        <p:nvSpPr>
          <p:cNvPr id="2" name="Rectangle: Rounded Corners 1">
            <a:extLst>
              <a:ext uri="{FF2B5EF4-FFF2-40B4-BE49-F238E27FC236}">
                <a16:creationId xmlns:a16="http://schemas.microsoft.com/office/drawing/2014/main" id="{74DD8919-5D7D-649A-3708-82166613847A}"/>
              </a:ext>
            </a:extLst>
          </p:cNvPr>
          <p:cNvSpPr/>
          <p:nvPr/>
        </p:nvSpPr>
        <p:spPr>
          <a:xfrm>
            <a:off x="241478" y="1741211"/>
            <a:ext cx="5692202" cy="2249546"/>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cxnSp>
        <p:nvCxnSpPr>
          <p:cNvPr id="426" name="Google Shape;426;p35"/>
          <p:cNvCxnSpPr/>
          <p:nvPr/>
        </p:nvCxnSpPr>
        <p:spPr>
          <a:xfrm>
            <a:off x="556217" y="3813426"/>
            <a:ext cx="10960800" cy="0"/>
          </a:xfrm>
          <a:prstGeom prst="straightConnector1">
            <a:avLst/>
          </a:prstGeom>
          <a:noFill/>
          <a:ln w="28575" cap="flat" cmpd="sng">
            <a:solidFill>
              <a:schemeClr val="accent1"/>
            </a:solidFill>
            <a:prstDash val="solid"/>
            <a:round/>
            <a:headEnd type="none" w="med" len="med"/>
            <a:tailEnd type="none" w="med" len="med"/>
          </a:ln>
        </p:spPr>
      </p:cxnSp>
      <p:sp>
        <p:nvSpPr>
          <p:cNvPr id="427" name="Google Shape;427;p35"/>
          <p:cNvSpPr/>
          <p:nvPr/>
        </p:nvSpPr>
        <p:spPr>
          <a:xfrm>
            <a:off x="10821857" y="3875960"/>
            <a:ext cx="7095" cy="173"/>
          </a:xfrm>
          <a:custGeom>
            <a:avLst/>
            <a:gdLst/>
            <a:ahLst/>
            <a:cxnLst/>
            <a:rect l="l" t="t" r="r" b="b"/>
            <a:pathLst>
              <a:path w="41" h="1" extrusionOk="0">
                <a:moveTo>
                  <a:pt x="40" y="1"/>
                </a:moveTo>
                <a:lnTo>
                  <a:pt x="40" y="1"/>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35"/>
          <p:cNvSpPr txBox="1"/>
          <p:nvPr/>
        </p:nvSpPr>
        <p:spPr>
          <a:xfrm flipH="1">
            <a:off x="357190"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600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0" name="Google Shape;430;p35"/>
          <p:cNvSpPr txBox="1"/>
          <p:nvPr/>
        </p:nvSpPr>
        <p:spPr>
          <a:xfrm flipH="1">
            <a:off x="3454806"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200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2" name="Google Shape;432;p35"/>
          <p:cNvSpPr txBox="1"/>
          <p:nvPr/>
        </p:nvSpPr>
        <p:spPr>
          <a:xfrm flipH="1">
            <a:off x="6563252"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100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4" name="Google Shape;434;p35"/>
          <p:cNvSpPr txBox="1"/>
          <p:nvPr/>
        </p:nvSpPr>
        <p:spPr>
          <a:xfrm flipH="1">
            <a:off x="9626953" y="5095526"/>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400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437" name="Google Shape;437;p35"/>
          <p:cNvGrpSpPr/>
          <p:nvPr/>
        </p:nvGrpSpPr>
        <p:grpSpPr>
          <a:xfrm>
            <a:off x="1221382" y="3818159"/>
            <a:ext cx="275899" cy="1178569"/>
            <a:chOff x="963194" y="1824699"/>
            <a:chExt cx="206924" cy="883927"/>
          </a:xfrm>
        </p:grpSpPr>
        <p:sp>
          <p:nvSpPr>
            <p:cNvPr id="438" name="Google Shape;438;p35"/>
            <p:cNvSpPr/>
            <p:nvPr/>
          </p:nvSpPr>
          <p:spPr>
            <a:xfrm>
              <a:off x="1065050"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1"/>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35"/>
            <p:cNvSpPr/>
            <p:nvPr/>
          </p:nvSpPr>
          <p:spPr>
            <a:xfrm>
              <a:off x="9631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1" name="Google Shape;441;p35"/>
          <p:cNvSpPr/>
          <p:nvPr/>
        </p:nvSpPr>
        <p:spPr>
          <a:xfrm>
            <a:off x="912334" y="3371160"/>
            <a:ext cx="893993" cy="891761"/>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A</a:t>
            </a:r>
            <a:endParaRPr kumimoji="0" sz="3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49" name="Google Shape;449;p35"/>
          <p:cNvGrpSpPr/>
          <p:nvPr/>
        </p:nvGrpSpPr>
        <p:grpSpPr>
          <a:xfrm>
            <a:off x="4318998" y="3818160"/>
            <a:ext cx="275899" cy="1178569"/>
            <a:chOff x="3286444" y="1824699"/>
            <a:chExt cx="206924" cy="883927"/>
          </a:xfrm>
        </p:grpSpPr>
        <p:sp>
          <p:nvSpPr>
            <p:cNvPr id="450" name="Google Shape;450;p35"/>
            <p:cNvSpPr/>
            <p:nvPr/>
          </p:nvSpPr>
          <p:spPr>
            <a:xfrm>
              <a:off x="3390724" y="1824699"/>
              <a:ext cx="130" cy="710484"/>
            </a:xfrm>
            <a:custGeom>
              <a:avLst/>
              <a:gdLst/>
              <a:ahLst/>
              <a:cxnLst/>
              <a:rect l="l" t="t" r="r" b="b"/>
              <a:pathLst>
                <a:path w="1" h="5474" fill="none" extrusionOk="0">
                  <a:moveTo>
                    <a:pt x="0" y="0"/>
                  </a:moveTo>
                  <a:lnTo>
                    <a:pt x="0" y="5473"/>
                  </a:lnTo>
                </a:path>
              </a:pathLst>
            </a:custGeom>
            <a:noFill/>
            <a:ln w="28575" cap="flat" cmpd="sng">
              <a:solidFill>
                <a:schemeClr val="accent2"/>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35"/>
            <p:cNvSpPr/>
            <p:nvPr/>
          </p:nvSpPr>
          <p:spPr>
            <a:xfrm>
              <a:off x="328644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3" name="Google Shape;453;p35"/>
          <p:cNvSpPr/>
          <p:nvPr/>
        </p:nvSpPr>
        <p:spPr>
          <a:xfrm>
            <a:off x="4011075" y="3371161"/>
            <a:ext cx="891744" cy="891761"/>
          </a:xfrm>
          <a:custGeom>
            <a:avLst/>
            <a:gdLst/>
            <a:ahLst/>
            <a:cxnLst/>
            <a:rect l="l" t="t" r="r" b="b"/>
            <a:pathLst>
              <a:path w="5153" h="5153" extrusionOk="0">
                <a:moveTo>
                  <a:pt x="2583" y="1"/>
                </a:moveTo>
                <a:cubicBezTo>
                  <a:pt x="1152" y="1"/>
                  <a:pt x="1" y="1152"/>
                  <a:pt x="1" y="2583"/>
                </a:cubicBezTo>
                <a:cubicBezTo>
                  <a:pt x="1" y="4002"/>
                  <a:pt x="1152" y="5153"/>
                  <a:pt x="2583" y="5153"/>
                </a:cubicBezTo>
                <a:cubicBezTo>
                  <a:pt x="4002" y="5153"/>
                  <a:pt x="5153" y="4002"/>
                  <a:pt x="5153" y="2583"/>
                </a:cubicBezTo>
                <a:cubicBezTo>
                  <a:pt x="5153" y="1152"/>
                  <a:pt x="4002"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B</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58" name="Google Shape;458;p35"/>
          <p:cNvGrpSpPr/>
          <p:nvPr/>
        </p:nvGrpSpPr>
        <p:grpSpPr>
          <a:xfrm>
            <a:off x="7427444" y="3818160"/>
            <a:ext cx="275899" cy="1178569"/>
            <a:chOff x="5611169" y="1824699"/>
            <a:chExt cx="206924" cy="883927"/>
          </a:xfrm>
        </p:grpSpPr>
        <p:sp>
          <p:nvSpPr>
            <p:cNvPr id="459" name="Google Shape;459;p35"/>
            <p:cNvSpPr/>
            <p:nvPr/>
          </p:nvSpPr>
          <p:spPr>
            <a:xfrm>
              <a:off x="5714646"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3"/>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35"/>
            <p:cNvSpPr/>
            <p:nvPr/>
          </p:nvSpPr>
          <p:spPr>
            <a:xfrm>
              <a:off x="5611169"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2" name="Google Shape;462;p35"/>
          <p:cNvSpPr/>
          <p:nvPr/>
        </p:nvSpPr>
        <p:spPr>
          <a:xfrm>
            <a:off x="7119521" y="3371161"/>
            <a:ext cx="891744" cy="891761"/>
          </a:xfrm>
          <a:custGeom>
            <a:avLst/>
            <a:gdLst/>
            <a:ahLst/>
            <a:cxnLst/>
            <a:rect l="l" t="t" r="r" b="b"/>
            <a:pathLst>
              <a:path w="5153" h="5153" extrusionOk="0">
                <a:moveTo>
                  <a:pt x="2584" y="1"/>
                </a:moveTo>
                <a:cubicBezTo>
                  <a:pt x="1152" y="1"/>
                  <a:pt x="1" y="1152"/>
                  <a:pt x="1" y="2583"/>
                </a:cubicBezTo>
                <a:cubicBezTo>
                  <a:pt x="1" y="4002"/>
                  <a:pt x="1152" y="5153"/>
                  <a:pt x="2584" y="5153"/>
                </a:cubicBezTo>
                <a:cubicBezTo>
                  <a:pt x="4002" y="5153"/>
                  <a:pt x="5153" y="4002"/>
                  <a:pt x="5153" y="2583"/>
                </a:cubicBezTo>
                <a:cubicBezTo>
                  <a:pt x="5153" y="1152"/>
                  <a:pt x="4002" y="1"/>
                  <a:pt x="25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C</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70" name="Google Shape;470;p35"/>
          <p:cNvGrpSpPr/>
          <p:nvPr/>
        </p:nvGrpSpPr>
        <p:grpSpPr>
          <a:xfrm>
            <a:off x="10518382" y="3818160"/>
            <a:ext cx="275899" cy="1178569"/>
            <a:chOff x="7935894" y="1824699"/>
            <a:chExt cx="206924" cy="883927"/>
          </a:xfrm>
        </p:grpSpPr>
        <p:sp>
          <p:nvSpPr>
            <p:cNvPr id="471" name="Google Shape;471;p35"/>
            <p:cNvSpPr/>
            <p:nvPr/>
          </p:nvSpPr>
          <p:spPr>
            <a:xfrm>
              <a:off x="8038437"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4"/>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35"/>
            <p:cNvSpPr/>
            <p:nvPr/>
          </p:nvSpPr>
          <p:spPr>
            <a:xfrm>
              <a:off x="79358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4" name="Google Shape;474;p35"/>
          <p:cNvSpPr/>
          <p:nvPr/>
        </p:nvSpPr>
        <p:spPr>
          <a:xfrm>
            <a:off x="10209334" y="3371161"/>
            <a:ext cx="893993" cy="891761"/>
          </a:xfrm>
          <a:custGeom>
            <a:avLst/>
            <a:gdLst/>
            <a:ahLst/>
            <a:cxnLst/>
            <a:rect l="l" t="t" r="r" b="b"/>
            <a:pathLst>
              <a:path w="5166" h="5153" extrusionOk="0">
                <a:moveTo>
                  <a:pt x="2583" y="1"/>
                </a:moveTo>
                <a:cubicBezTo>
                  <a:pt x="1164" y="1"/>
                  <a:pt x="0" y="1152"/>
                  <a:pt x="0" y="2583"/>
                </a:cubicBezTo>
                <a:cubicBezTo>
                  <a:pt x="0" y="4002"/>
                  <a:pt x="1164" y="5153"/>
                  <a:pt x="2583" y="5153"/>
                </a:cubicBezTo>
                <a:cubicBezTo>
                  <a:pt x="4015" y="5153"/>
                  <a:pt x="5165" y="4002"/>
                  <a:pt x="5165" y="2583"/>
                </a:cubicBezTo>
                <a:cubicBezTo>
                  <a:pt x="5165" y="1152"/>
                  <a:pt x="4015"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D</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81" name="Google Shape;481;p35"/>
          <p:cNvSpPr txBox="1">
            <a:spLocks noGrp="1"/>
          </p:cNvSpPr>
          <p:nvPr>
            <p:ph type="title"/>
          </p:nvPr>
        </p:nvSpPr>
        <p:spPr>
          <a:xfrm>
            <a:off x="357190" y="828974"/>
            <a:ext cx="11360800" cy="1766105"/>
          </a:xfrm>
          <a:prstGeom prst="rect">
            <a:avLst/>
          </a:prstGeom>
          <a:noFill/>
          <a:ln>
            <a:noFill/>
          </a:ln>
        </p:spPr>
        <p:txBody>
          <a:bodyPr spcFirstLastPara="1" wrap="square" lIns="121900" tIns="121900" rIns="121900" bIns="121900" anchor="ctr" anchorCtr="0">
            <a:noAutofit/>
          </a:bodyPr>
          <a:lstStyle/>
          <a:p>
            <a:pPr algn="ctr"/>
            <a:r>
              <a:rPr lang="en-US" sz="3600" dirty="0" err="1">
                <a:latin typeface="Roboto Black" panose="02000000000000000000" pitchFamily="2" charset="0"/>
                <a:ea typeface="Roboto Black" panose="02000000000000000000" pitchFamily="2" charset="0"/>
              </a:rPr>
              <a:t>Câu</a:t>
            </a:r>
            <a:r>
              <a:rPr lang="en-US" sz="3600" dirty="0">
                <a:latin typeface="Roboto Black" panose="02000000000000000000" pitchFamily="2" charset="0"/>
                <a:ea typeface="Roboto Black" panose="02000000000000000000" pitchFamily="2" charset="0"/>
              </a:rPr>
              <a:t> 5: </a:t>
            </a:r>
            <a:r>
              <a:rPr lang="vi-VN" sz="3600" dirty="0">
                <a:latin typeface="Roboto Black" panose="02000000000000000000" pitchFamily="2" charset="0"/>
                <a:ea typeface="Roboto Black" panose="02000000000000000000" pitchFamily="2" charset="0"/>
              </a:rPr>
              <a:t>Một vật có nhiệt năng 200J, sau khi nung nóng nhiệt năng của nó là 400J. Hỏi nhiệt lượng mà vật nhận được là bao nhiêu?</a:t>
            </a:r>
            <a:endParaRPr sz="3600" dirty="0">
              <a:latin typeface="Roboto Black" panose="02000000000000000000" pitchFamily="2" charset="0"/>
              <a:ea typeface="Roboto Black" panose="02000000000000000000" pitchFamily="2" charset="0"/>
              <a:sym typeface="Fira Sans"/>
            </a:endParaRPr>
          </a:p>
        </p:txBody>
      </p:sp>
      <p:sp>
        <p:nvSpPr>
          <p:cNvPr id="2" name="Rectangle: Rounded Corners 1">
            <a:extLst>
              <a:ext uri="{FF2B5EF4-FFF2-40B4-BE49-F238E27FC236}">
                <a16:creationId xmlns:a16="http://schemas.microsoft.com/office/drawing/2014/main" id="{3A408B19-12D9-4440-A34D-C0062650CFEF}"/>
              </a:ext>
            </a:extLst>
          </p:cNvPr>
          <p:cNvSpPr/>
          <p:nvPr/>
        </p:nvSpPr>
        <p:spPr>
          <a:xfrm>
            <a:off x="3168261" y="3117225"/>
            <a:ext cx="2710025" cy="2782832"/>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52"/>
          <p:cNvSpPr txBox="1">
            <a:spLocks noGrp="1"/>
          </p:cNvSpPr>
          <p:nvPr>
            <p:ph type="title"/>
          </p:nvPr>
        </p:nvSpPr>
        <p:spPr>
          <a:xfrm>
            <a:off x="415600" y="380787"/>
            <a:ext cx="11360800" cy="3527184"/>
          </a:xfrm>
          <a:prstGeom prst="rect">
            <a:avLst/>
          </a:prstGeom>
          <a:noFill/>
          <a:ln>
            <a:noFill/>
          </a:ln>
        </p:spPr>
        <p:txBody>
          <a:bodyPr spcFirstLastPara="1" wrap="square" lIns="121900" tIns="121900" rIns="121900" bIns="121900" anchor="ctr" anchorCtr="0">
            <a:noAutofit/>
          </a:bodyPr>
          <a:lstStyle/>
          <a:p>
            <a:pPr algn="ctr"/>
            <a:r>
              <a:rPr lang="en-US" sz="3600" dirty="0" err="1">
                <a:latin typeface="Roboto Black" panose="02000000000000000000" pitchFamily="2" charset="0"/>
                <a:ea typeface="Roboto Black" panose="02000000000000000000" pitchFamily="2" charset="0"/>
              </a:rPr>
              <a:t>Câu</a:t>
            </a:r>
            <a:r>
              <a:rPr lang="en-US" sz="3600" dirty="0">
                <a:latin typeface="Roboto Black" panose="02000000000000000000" pitchFamily="2" charset="0"/>
                <a:ea typeface="Roboto Black" panose="02000000000000000000" pitchFamily="2" charset="0"/>
              </a:rPr>
              <a:t> 6: </a:t>
            </a:r>
            <a:r>
              <a:rPr lang="vi-VN" sz="3600" dirty="0">
                <a:latin typeface="Roboto Black" panose="02000000000000000000" pitchFamily="2" charset="0"/>
                <a:ea typeface="Roboto Black" panose="02000000000000000000" pitchFamily="2" charset="0"/>
              </a:rPr>
              <a:t>Giả sử có hai cốc giống nhau, chứa cùng một lượng nước như nhau. Đặt một lượng thuốc tím bằng nhau vào một vị trí ở đáy mỗi cốc nước. Nếu nhiệt độ hai cốc nước khác nhau thì thuốc tím ở cốc nước nào lan ra nhanh hơn? Vì sao?</a:t>
            </a:r>
            <a:endParaRPr sz="3600" dirty="0">
              <a:latin typeface="Roboto Black" panose="02000000000000000000" pitchFamily="2" charset="0"/>
              <a:ea typeface="Roboto Black" panose="02000000000000000000" pitchFamily="2" charset="0"/>
              <a:sym typeface="Fira Sans"/>
            </a:endParaRPr>
          </a:p>
        </p:txBody>
      </p:sp>
      <p:pic>
        <p:nvPicPr>
          <p:cNvPr id="2" name="Picture 12">
            <a:extLst>
              <a:ext uri="{FF2B5EF4-FFF2-40B4-BE49-F238E27FC236}">
                <a16:creationId xmlns:a16="http://schemas.microsoft.com/office/drawing/2014/main" id="{17110EC3-7BA1-8AA5-2BCA-FBC4A659B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818" y="3907971"/>
            <a:ext cx="1169424" cy="11694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AEE350B7-F874-C60E-6F2A-02847A5DF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2104" y="3907971"/>
            <a:ext cx="1169424" cy="1169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5162090B-0937-3EC2-22A4-E338A8BDE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6229" y="4352576"/>
            <a:ext cx="1982563" cy="1982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a:extLst>
              <a:ext uri="{FF2B5EF4-FFF2-40B4-BE49-F238E27FC236}">
                <a16:creationId xmlns:a16="http://schemas.microsoft.com/office/drawing/2014/main" id="{C16BBD64-A472-9F9B-B5D9-9B3D90F86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5184" y="4352576"/>
            <a:ext cx="2102252" cy="210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77724"/>
      </p:ext>
    </p:extLst>
  </p:cSld>
  <p:clrMapOvr>
    <a:masterClrMapping/>
  </p:clrMapOvr>
  <p:transition spd="slow">
    <p:push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542" name="Google Shape;1542;p52"/>
          <p:cNvSpPr/>
          <p:nvPr/>
        </p:nvSpPr>
        <p:spPr>
          <a:xfrm rot="5400000">
            <a:off x="3484705" y="-1778535"/>
            <a:ext cx="4844143" cy="10415069"/>
          </a:xfrm>
          <a:custGeom>
            <a:avLst/>
            <a:gdLst/>
            <a:ahLst/>
            <a:cxnLst/>
            <a:rect l="l" t="t" r="r" b="b"/>
            <a:pathLst>
              <a:path w="14022" h="28992" extrusionOk="0">
                <a:moveTo>
                  <a:pt x="7026" y="28991"/>
                </a:moveTo>
                <a:cubicBezTo>
                  <a:pt x="6690" y="28991"/>
                  <a:pt x="6354" y="28899"/>
                  <a:pt x="6064" y="28731"/>
                </a:cubicBezTo>
                <a:lnTo>
                  <a:pt x="962" y="25784"/>
                </a:lnTo>
                <a:cubicBezTo>
                  <a:pt x="367" y="25448"/>
                  <a:pt x="0" y="24821"/>
                  <a:pt x="0" y="24134"/>
                </a:cubicBezTo>
                <a:lnTo>
                  <a:pt x="0" y="4919"/>
                </a:lnTo>
                <a:cubicBezTo>
                  <a:pt x="0" y="4247"/>
                  <a:pt x="367" y="3621"/>
                  <a:pt x="962" y="3285"/>
                </a:cubicBezTo>
                <a:lnTo>
                  <a:pt x="6064" y="337"/>
                </a:lnTo>
                <a:cubicBezTo>
                  <a:pt x="6660" y="1"/>
                  <a:pt x="7378" y="1"/>
                  <a:pt x="7958" y="337"/>
                </a:cubicBezTo>
                <a:lnTo>
                  <a:pt x="13075" y="3285"/>
                </a:lnTo>
                <a:cubicBezTo>
                  <a:pt x="13655" y="3621"/>
                  <a:pt x="14022" y="4247"/>
                  <a:pt x="14022" y="4919"/>
                </a:cubicBezTo>
                <a:lnTo>
                  <a:pt x="14022" y="24149"/>
                </a:lnTo>
                <a:cubicBezTo>
                  <a:pt x="14022" y="24821"/>
                  <a:pt x="13655" y="25448"/>
                  <a:pt x="13075" y="25784"/>
                </a:cubicBezTo>
                <a:lnTo>
                  <a:pt x="7958" y="28731"/>
                </a:lnTo>
                <a:cubicBezTo>
                  <a:pt x="7683" y="28899"/>
                  <a:pt x="7347" y="28991"/>
                  <a:pt x="7026" y="28991"/>
                </a:cubicBezTo>
                <a:close/>
                <a:moveTo>
                  <a:pt x="7026" y="489"/>
                </a:moveTo>
                <a:cubicBezTo>
                  <a:pt x="6767" y="489"/>
                  <a:pt x="6507" y="551"/>
                  <a:pt x="6278" y="688"/>
                </a:cubicBezTo>
                <a:lnTo>
                  <a:pt x="1176" y="3636"/>
                </a:lnTo>
                <a:cubicBezTo>
                  <a:pt x="718" y="3896"/>
                  <a:pt x="428" y="4384"/>
                  <a:pt x="428" y="4919"/>
                </a:cubicBezTo>
                <a:lnTo>
                  <a:pt x="428" y="24149"/>
                </a:lnTo>
                <a:cubicBezTo>
                  <a:pt x="428" y="24669"/>
                  <a:pt x="718" y="25157"/>
                  <a:pt x="1176" y="25417"/>
                </a:cubicBezTo>
                <a:lnTo>
                  <a:pt x="6278" y="28380"/>
                </a:lnTo>
                <a:cubicBezTo>
                  <a:pt x="6736" y="28640"/>
                  <a:pt x="7301" y="28640"/>
                  <a:pt x="7759" y="28380"/>
                </a:cubicBezTo>
                <a:lnTo>
                  <a:pt x="12876" y="25417"/>
                </a:lnTo>
                <a:cubicBezTo>
                  <a:pt x="13334" y="25157"/>
                  <a:pt x="13609" y="24669"/>
                  <a:pt x="13609" y="24149"/>
                </a:cubicBezTo>
                <a:lnTo>
                  <a:pt x="13609" y="4919"/>
                </a:lnTo>
                <a:cubicBezTo>
                  <a:pt x="13609" y="4384"/>
                  <a:pt x="13319" y="3896"/>
                  <a:pt x="12876" y="3636"/>
                </a:cubicBezTo>
                <a:lnTo>
                  <a:pt x="7759" y="688"/>
                </a:lnTo>
                <a:cubicBezTo>
                  <a:pt x="7530" y="566"/>
                  <a:pt x="7286" y="489"/>
                  <a:pt x="7026" y="4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2"/>
          <p:cNvSpPr/>
          <p:nvPr/>
        </p:nvSpPr>
        <p:spPr>
          <a:xfrm>
            <a:off x="4696173" y="5426209"/>
            <a:ext cx="69359" cy="69359"/>
          </a:xfrm>
          <a:custGeom>
            <a:avLst/>
            <a:gdLst/>
            <a:ahLst/>
            <a:cxnLst/>
            <a:rect l="l" t="t" r="r" b="b"/>
            <a:pathLst>
              <a:path w="704" h="704" extrusionOk="0">
                <a:moveTo>
                  <a:pt x="703" y="352"/>
                </a:moveTo>
                <a:cubicBezTo>
                  <a:pt x="703" y="551"/>
                  <a:pt x="535" y="703"/>
                  <a:pt x="352" y="703"/>
                </a:cubicBezTo>
                <a:cubicBezTo>
                  <a:pt x="154" y="703"/>
                  <a:pt x="1" y="551"/>
                  <a:pt x="1" y="352"/>
                </a:cubicBezTo>
                <a:cubicBezTo>
                  <a:pt x="1" y="153"/>
                  <a:pt x="154" y="1"/>
                  <a:pt x="352" y="1"/>
                </a:cubicBezTo>
                <a:cubicBezTo>
                  <a:pt x="535" y="1"/>
                  <a:pt x="703" y="153"/>
                  <a:pt x="703" y="352"/>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2"/>
          <p:cNvSpPr/>
          <p:nvPr/>
        </p:nvSpPr>
        <p:spPr>
          <a:xfrm>
            <a:off x="4724744" y="5346508"/>
            <a:ext cx="61871" cy="48176"/>
          </a:xfrm>
          <a:custGeom>
            <a:avLst/>
            <a:gdLst/>
            <a:ahLst/>
            <a:cxnLst/>
            <a:rect l="l" t="t" r="r" b="b"/>
            <a:pathLst>
              <a:path w="628" h="489" extrusionOk="0">
                <a:moveTo>
                  <a:pt x="490" y="92"/>
                </a:moveTo>
                <a:cubicBezTo>
                  <a:pt x="627" y="229"/>
                  <a:pt x="520" y="489"/>
                  <a:pt x="322" y="489"/>
                </a:cubicBezTo>
                <a:cubicBezTo>
                  <a:pt x="108" y="489"/>
                  <a:pt x="1" y="229"/>
                  <a:pt x="154" y="92"/>
                </a:cubicBezTo>
                <a:cubicBezTo>
                  <a:pt x="245" y="0"/>
                  <a:pt x="398" y="0"/>
                  <a:pt x="490" y="92"/>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2"/>
          <p:cNvSpPr/>
          <p:nvPr/>
        </p:nvSpPr>
        <p:spPr>
          <a:xfrm>
            <a:off x="4696173" y="5426209"/>
            <a:ext cx="69359" cy="69359"/>
          </a:xfrm>
          <a:custGeom>
            <a:avLst/>
            <a:gdLst/>
            <a:ahLst/>
            <a:cxnLst/>
            <a:rect l="l" t="t" r="r" b="b"/>
            <a:pathLst>
              <a:path w="704" h="704" extrusionOk="0">
                <a:moveTo>
                  <a:pt x="352" y="1"/>
                </a:moveTo>
                <a:cubicBezTo>
                  <a:pt x="154" y="1"/>
                  <a:pt x="1" y="153"/>
                  <a:pt x="1" y="352"/>
                </a:cubicBezTo>
                <a:cubicBezTo>
                  <a:pt x="1" y="551"/>
                  <a:pt x="154" y="703"/>
                  <a:pt x="352" y="703"/>
                </a:cubicBezTo>
                <a:cubicBezTo>
                  <a:pt x="535" y="703"/>
                  <a:pt x="703" y="551"/>
                  <a:pt x="703" y="352"/>
                </a:cubicBezTo>
                <a:cubicBezTo>
                  <a:pt x="703" y="153"/>
                  <a:pt x="535" y="1"/>
                  <a:pt x="35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2"/>
          <p:cNvSpPr/>
          <p:nvPr/>
        </p:nvSpPr>
        <p:spPr>
          <a:xfrm>
            <a:off x="4732329" y="5348380"/>
            <a:ext cx="48275" cy="45911"/>
          </a:xfrm>
          <a:custGeom>
            <a:avLst/>
            <a:gdLst/>
            <a:ahLst/>
            <a:cxnLst/>
            <a:rect l="l" t="t" r="r" b="b"/>
            <a:pathLst>
              <a:path w="490" h="466" extrusionOk="0">
                <a:moveTo>
                  <a:pt x="240" y="0"/>
                </a:moveTo>
                <a:cubicBezTo>
                  <a:pt x="117" y="0"/>
                  <a:pt x="0" y="92"/>
                  <a:pt x="0" y="225"/>
                </a:cubicBezTo>
                <a:cubicBezTo>
                  <a:pt x="0" y="370"/>
                  <a:pt x="119" y="465"/>
                  <a:pt x="242" y="465"/>
                </a:cubicBezTo>
                <a:cubicBezTo>
                  <a:pt x="302" y="465"/>
                  <a:pt x="363" y="443"/>
                  <a:pt x="413" y="394"/>
                </a:cubicBezTo>
                <a:cubicBezTo>
                  <a:pt x="489" y="302"/>
                  <a:pt x="489" y="164"/>
                  <a:pt x="413" y="73"/>
                </a:cubicBezTo>
                <a:cubicBezTo>
                  <a:pt x="362" y="22"/>
                  <a:pt x="301" y="0"/>
                  <a:pt x="24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52"/>
          <p:cNvSpPr txBox="1"/>
          <p:nvPr/>
        </p:nvSpPr>
        <p:spPr>
          <a:xfrm flipH="1">
            <a:off x="1508950" y="1530998"/>
            <a:ext cx="8621486" cy="4242641"/>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ctr">
              <a:lnSpc>
                <a:spcPct val="150000"/>
              </a:lnSpc>
            </a:pPr>
            <a:r>
              <a:rPr lang="vi-VN" sz="3200" dirty="0"/>
              <a:t>Nếu nhiệt độ hai cốc nước khác nhau thì thuốc tím ở cốc nước có nhiệt độ cao hơn sẽ lan ra nhanh hơn vì cốc nước có nhiệt độ cao hơn thì có năng lượng nhiệt lớn hơn các phân tử nước sẽ chuyển động nhanh hơn.</a:t>
            </a:r>
            <a:endParaRPr sz="3200" dirty="0">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220D1C-6415-DC39-4B80-4A0922160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9031" y="1514346"/>
            <a:ext cx="8453934" cy="5141492"/>
          </a:xfrm>
          <a:prstGeom prst="rect">
            <a:avLst/>
          </a:prstGeom>
        </p:spPr>
      </p:pic>
      <p:sp>
        <p:nvSpPr>
          <p:cNvPr id="4" name="TextBox 3">
            <a:extLst>
              <a:ext uri="{FF2B5EF4-FFF2-40B4-BE49-F238E27FC236}">
                <a16:creationId xmlns:a16="http://schemas.microsoft.com/office/drawing/2014/main" id="{07833B49-2E98-1662-32D8-EE8A41259974}"/>
              </a:ext>
            </a:extLst>
          </p:cNvPr>
          <p:cNvSpPr txBox="1"/>
          <p:nvPr/>
        </p:nvSpPr>
        <p:spPr>
          <a:xfrm>
            <a:off x="1490751" y="397607"/>
            <a:ext cx="9420045" cy="9951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cs typeface="+mn-cs"/>
              </a:rPr>
              <a:t>Thanks!!!</a:t>
            </a:r>
            <a:endParaRPr kumimoji="0" lang="en-US" sz="4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211196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3588929" y="4824856"/>
            <a:ext cx="5014140" cy="1446550"/>
          </a:xfrm>
          <a:prstGeom prst="rect">
            <a:avLst/>
          </a:prstGeom>
          <a:noFill/>
        </p:spPr>
        <p:txBody>
          <a:bodyPr wrap="square" rtlCol="0">
            <a:spAutoFit/>
          </a:bodyPr>
          <a:lstStyle/>
          <a:p>
            <a:pPr algn="ctr"/>
            <a:r>
              <a:rPr lang="en-US" sz="4400" dirty="0" err="1">
                <a:latin typeface="Roboto Black" panose="02000000000000000000" pitchFamily="2" charset="0"/>
                <a:ea typeface="Roboto Black" panose="02000000000000000000" pitchFamily="2" charset="0"/>
              </a:rPr>
              <a:t>Tính</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Chất</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Phân</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Tử</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Nguyên</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Tử</a:t>
            </a:r>
            <a:endParaRPr lang="en-US" sz="4400" dirty="0">
              <a:latin typeface="Roboto Black" panose="02000000000000000000" pitchFamily="2" charset="0"/>
              <a:ea typeface="Roboto Black" panose="02000000000000000000" pitchFamily="2" charset="0"/>
            </a:endParaRPr>
          </a:p>
        </p:txBody>
      </p:sp>
      <p:grpSp>
        <p:nvGrpSpPr>
          <p:cNvPr id="2" name="Group 1">
            <a:extLst>
              <a:ext uri="{FF2B5EF4-FFF2-40B4-BE49-F238E27FC236}">
                <a16:creationId xmlns:a16="http://schemas.microsoft.com/office/drawing/2014/main" id="{02448C64-E279-749B-27AD-7BEFF810D6FC}"/>
              </a:ext>
            </a:extLst>
          </p:cNvPr>
          <p:cNvGrpSpPr/>
          <p:nvPr/>
        </p:nvGrpSpPr>
        <p:grpSpPr>
          <a:xfrm>
            <a:off x="4417108" y="1270601"/>
            <a:ext cx="3357783" cy="3041011"/>
            <a:chOff x="9220198" y="2127021"/>
            <a:chExt cx="1581150" cy="1431985"/>
          </a:xfrm>
        </p:grpSpPr>
        <p:sp>
          <p:nvSpPr>
            <p:cNvPr id="3" name="Rectangle: Rounded Corners 2">
              <a:extLst>
                <a:ext uri="{FF2B5EF4-FFF2-40B4-BE49-F238E27FC236}">
                  <a16:creationId xmlns:a16="http://schemas.microsoft.com/office/drawing/2014/main" id="{B42A7450-E4F2-FECC-CF7F-B8A075474644}"/>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50CFCAD0-EDDB-8F71-6212-07E590D6B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58562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6E71ECB-49C5-1877-A55F-93D3DCDF345A}"/>
              </a:ext>
            </a:extLst>
          </p:cNvPr>
          <p:cNvSpPr/>
          <p:nvPr/>
        </p:nvSpPr>
        <p:spPr>
          <a:xfrm>
            <a:off x="865801" y="1224551"/>
            <a:ext cx="4015073" cy="2751849"/>
          </a:xfrm>
          <a:prstGeom prst="rect">
            <a:avLst/>
          </a:prstGeom>
          <a:gradFill flip="none" rotWithShape="1">
            <a:gsLst>
              <a:gs pos="0">
                <a:schemeClr val="accent1">
                  <a:lumMod val="5000"/>
                  <a:lumOff val="95000"/>
                </a:schemeClr>
              </a:gs>
              <a:gs pos="89000">
                <a:schemeClr val="accent1">
                  <a:lumMod val="45000"/>
                  <a:lumOff val="55000"/>
                </a:schemeClr>
              </a:gs>
              <a:gs pos="98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ECC5DC5-68E6-FE60-B056-06DFDF4537BB}"/>
              </a:ext>
            </a:extLst>
          </p:cNvPr>
          <p:cNvSpPr/>
          <p:nvPr/>
        </p:nvSpPr>
        <p:spPr>
          <a:xfrm>
            <a:off x="1430271" y="226828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598599E-5CC7-EE76-200F-FE0F8AF0B277}"/>
              </a:ext>
            </a:extLst>
          </p:cNvPr>
          <p:cNvSpPr/>
          <p:nvPr/>
        </p:nvSpPr>
        <p:spPr>
          <a:xfrm>
            <a:off x="3411471" y="197158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1863C4B-A438-8AD9-1111-2D8CB6488954}"/>
              </a:ext>
            </a:extLst>
          </p:cNvPr>
          <p:cNvSpPr/>
          <p:nvPr/>
        </p:nvSpPr>
        <p:spPr>
          <a:xfrm>
            <a:off x="2995655" y="2493239"/>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4B4B613-0522-D198-07D4-419F58D16D4E}"/>
              </a:ext>
            </a:extLst>
          </p:cNvPr>
          <p:cNvSpPr/>
          <p:nvPr/>
        </p:nvSpPr>
        <p:spPr>
          <a:xfrm>
            <a:off x="2097021" y="300087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93121CC-B7DF-AFFA-E48F-A0061BA2EE65}"/>
              </a:ext>
            </a:extLst>
          </p:cNvPr>
          <p:cNvSpPr/>
          <p:nvPr/>
        </p:nvSpPr>
        <p:spPr>
          <a:xfrm>
            <a:off x="1817955" y="199024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10C2699-B95F-D40C-A2CD-D7FB1DF2A330}"/>
              </a:ext>
            </a:extLst>
          </p:cNvPr>
          <p:cNvSpPr/>
          <p:nvPr/>
        </p:nvSpPr>
        <p:spPr>
          <a:xfrm>
            <a:off x="1570499" y="316815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1A66D86-7832-17FC-5BE9-3B4284CE40D8}"/>
              </a:ext>
            </a:extLst>
          </p:cNvPr>
          <p:cNvSpPr/>
          <p:nvPr/>
        </p:nvSpPr>
        <p:spPr>
          <a:xfrm>
            <a:off x="2033177" y="249323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C7527DD9-08CC-C6F5-17C8-B0A980B8FB6A}"/>
              </a:ext>
            </a:extLst>
          </p:cNvPr>
          <p:cNvSpPr/>
          <p:nvPr/>
        </p:nvSpPr>
        <p:spPr>
          <a:xfrm>
            <a:off x="3289808" y="275424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328C65BD-86F7-3AC9-8A87-9675163012D8}"/>
              </a:ext>
            </a:extLst>
          </p:cNvPr>
          <p:cNvSpPr/>
          <p:nvPr/>
        </p:nvSpPr>
        <p:spPr>
          <a:xfrm>
            <a:off x="2547871" y="2790754"/>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BE59DBE-17BD-96E8-5354-15E43D4D5DCC}"/>
              </a:ext>
            </a:extLst>
          </p:cNvPr>
          <p:cNvSpPr/>
          <p:nvPr/>
        </p:nvSpPr>
        <p:spPr>
          <a:xfrm>
            <a:off x="3825272" y="246484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F0188A-8061-602A-4D2F-C1AF0A901CCF}"/>
              </a:ext>
            </a:extLst>
          </p:cNvPr>
          <p:cNvSpPr/>
          <p:nvPr/>
        </p:nvSpPr>
        <p:spPr>
          <a:xfrm>
            <a:off x="2582583" y="208216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A9620302-587A-5947-9981-B1662AE5FA37}"/>
              </a:ext>
            </a:extLst>
          </p:cNvPr>
          <p:cNvSpPr/>
          <p:nvPr/>
        </p:nvSpPr>
        <p:spPr>
          <a:xfrm>
            <a:off x="1570106" y="2666962"/>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88F8258B-3271-15C9-56CC-8625AF5D8E8B}"/>
              </a:ext>
            </a:extLst>
          </p:cNvPr>
          <p:cNvSpPr/>
          <p:nvPr/>
        </p:nvSpPr>
        <p:spPr>
          <a:xfrm>
            <a:off x="2485200" y="158096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A61007F4-8042-A315-554E-347B3E09774A}"/>
              </a:ext>
            </a:extLst>
          </p:cNvPr>
          <p:cNvSpPr/>
          <p:nvPr/>
        </p:nvSpPr>
        <p:spPr>
          <a:xfrm>
            <a:off x="2995656" y="3220605"/>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BB48CE5E-C5B1-F951-1604-3C1FC0B74837}"/>
              </a:ext>
            </a:extLst>
          </p:cNvPr>
          <p:cNvSpPr/>
          <p:nvPr/>
        </p:nvSpPr>
        <p:spPr>
          <a:xfrm>
            <a:off x="3935139" y="181895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0CEBDF2-DEA6-FF60-5F26-F90645FDF1A4}"/>
              </a:ext>
            </a:extLst>
          </p:cNvPr>
          <p:cNvSpPr/>
          <p:nvPr/>
        </p:nvSpPr>
        <p:spPr>
          <a:xfrm>
            <a:off x="869539" y="1216428"/>
            <a:ext cx="4015072" cy="2751848"/>
          </a:xfrm>
          <a:prstGeom prst="rect">
            <a:avLst/>
          </a:prstGeom>
          <a:gradFill flip="none" rotWithShape="1">
            <a:gsLst>
              <a:gs pos="0">
                <a:schemeClr val="accent1">
                  <a:lumMod val="5000"/>
                  <a:lumOff val="95000"/>
                </a:schemeClr>
              </a:gs>
              <a:gs pos="89000">
                <a:schemeClr val="accent1">
                  <a:lumMod val="45000"/>
                  <a:lumOff val="55000"/>
                </a:schemeClr>
              </a:gs>
              <a:gs pos="98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67F125E5-F97C-E336-8B00-1F4E3397FA45}"/>
              </a:ext>
            </a:extLst>
          </p:cNvPr>
          <p:cNvSpPr/>
          <p:nvPr/>
        </p:nvSpPr>
        <p:spPr>
          <a:xfrm>
            <a:off x="1488388" y="226828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38D38FC-1A83-185C-7636-19E7E1C7800D}"/>
              </a:ext>
            </a:extLst>
          </p:cNvPr>
          <p:cNvSpPr/>
          <p:nvPr/>
        </p:nvSpPr>
        <p:spPr>
          <a:xfrm>
            <a:off x="3469588" y="197158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7929C9D3-6383-F6CF-51B6-5EBF757315CB}"/>
              </a:ext>
            </a:extLst>
          </p:cNvPr>
          <p:cNvSpPr/>
          <p:nvPr/>
        </p:nvSpPr>
        <p:spPr>
          <a:xfrm>
            <a:off x="3053772" y="2493239"/>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2A9FF47-95B5-50E8-DC44-0C054F6B45DD}"/>
              </a:ext>
            </a:extLst>
          </p:cNvPr>
          <p:cNvSpPr/>
          <p:nvPr/>
        </p:nvSpPr>
        <p:spPr>
          <a:xfrm>
            <a:off x="2155138" y="300087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C051E4B0-6851-BD95-215F-30AC97A22906}"/>
              </a:ext>
            </a:extLst>
          </p:cNvPr>
          <p:cNvSpPr/>
          <p:nvPr/>
        </p:nvSpPr>
        <p:spPr>
          <a:xfrm>
            <a:off x="1876072" y="199024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95ECD8F0-B225-0C2F-AEC4-01919B1FA1F8}"/>
              </a:ext>
            </a:extLst>
          </p:cNvPr>
          <p:cNvSpPr/>
          <p:nvPr/>
        </p:nvSpPr>
        <p:spPr>
          <a:xfrm>
            <a:off x="1628616" y="316815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CDD3451-395D-9D4B-5983-1C40BF3A2F03}"/>
              </a:ext>
            </a:extLst>
          </p:cNvPr>
          <p:cNvSpPr/>
          <p:nvPr/>
        </p:nvSpPr>
        <p:spPr>
          <a:xfrm>
            <a:off x="2091294" y="249323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2C39EFC-786A-D408-4E7D-171F59FC0188}"/>
              </a:ext>
            </a:extLst>
          </p:cNvPr>
          <p:cNvSpPr/>
          <p:nvPr/>
        </p:nvSpPr>
        <p:spPr>
          <a:xfrm>
            <a:off x="3347925" y="275424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12408EC-E4D6-0801-0A57-62459C64569D}"/>
              </a:ext>
            </a:extLst>
          </p:cNvPr>
          <p:cNvSpPr/>
          <p:nvPr/>
        </p:nvSpPr>
        <p:spPr>
          <a:xfrm>
            <a:off x="2605988" y="2790754"/>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E6D986F-FDB8-CD34-0CD6-4840CA8C3DC8}"/>
              </a:ext>
            </a:extLst>
          </p:cNvPr>
          <p:cNvSpPr/>
          <p:nvPr/>
        </p:nvSpPr>
        <p:spPr>
          <a:xfrm>
            <a:off x="3883389" y="246484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3E1EE38-792A-2A93-5190-B20C095FE1FB}"/>
              </a:ext>
            </a:extLst>
          </p:cNvPr>
          <p:cNvSpPr/>
          <p:nvPr/>
        </p:nvSpPr>
        <p:spPr>
          <a:xfrm>
            <a:off x="2640700" y="208216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BF09F7E-F058-5727-3E23-ACA6FFA174DE}"/>
              </a:ext>
            </a:extLst>
          </p:cNvPr>
          <p:cNvSpPr/>
          <p:nvPr/>
        </p:nvSpPr>
        <p:spPr>
          <a:xfrm>
            <a:off x="1628223" y="2666962"/>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210C73B-FFDC-B6D0-C592-B072C81B8EF6}"/>
              </a:ext>
            </a:extLst>
          </p:cNvPr>
          <p:cNvSpPr/>
          <p:nvPr/>
        </p:nvSpPr>
        <p:spPr>
          <a:xfrm>
            <a:off x="2543317" y="158096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29BD11F-72FB-1D87-171A-F28E1FD322D4}"/>
              </a:ext>
            </a:extLst>
          </p:cNvPr>
          <p:cNvSpPr/>
          <p:nvPr/>
        </p:nvSpPr>
        <p:spPr>
          <a:xfrm>
            <a:off x="3053773" y="3220605"/>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1F3B1554-B042-5CCD-EAB9-CBEA0F8692F5}"/>
              </a:ext>
            </a:extLst>
          </p:cNvPr>
          <p:cNvSpPr/>
          <p:nvPr/>
        </p:nvSpPr>
        <p:spPr>
          <a:xfrm>
            <a:off x="3993256" y="181895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58C3E19-50DB-A4D2-03EC-89A36541CCE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172" b="97461" l="9766" r="89844">
                        <a14:foregroundMark x1="52930" y1="7227" x2="53320" y2="10938"/>
                        <a14:foregroundMark x1="50586" y1="1172" x2="51563" y2="3125"/>
                        <a14:foregroundMark x1="34180" y1="90820" x2="57617" y2="93750"/>
                        <a14:foregroundMark x1="57617" y1="93750" x2="64258" y2="90625"/>
                        <a14:foregroundMark x1="44336" y1="97656" x2="52734" y2="97656"/>
                        <a14:foregroundMark x1="9766" y1="54492" x2="10156" y2="64844"/>
                        <a14:foregroundMark x1="87500" y1="51953" x2="89453" y2="64648"/>
                      </a14:backgroundRemoval>
                    </a14:imgEffect>
                  </a14:imgLayer>
                </a14:imgProps>
              </a:ext>
            </a:extLst>
          </a:blip>
          <a:stretch>
            <a:fillRect/>
          </a:stretch>
        </p:blipFill>
        <p:spPr>
          <a:xfrm>
            <a:off x="2402872" y="4054797"/>
            <a:ext cx="881035" cy="881035"/>
          </a:xfrm>
          <a:prstGeom prst="rect">
            <a:avLst/>
          </a:prstGeom>
        </p:spPr>
      </p:pic>
      <p:sp>
        <p:nvSpPr>
          <p:cNvPr id="35" name="TextBox 34">
            <a:extLst>
              <a:ext uri="{FF2B5EF4-FFF2-40B4-BE49-F238E27FC236}">
                <a16:creationId xmlns:a16="http://schemas.microsoft.com/office/drawing/2014/main" id="{D842D4C4-2423-C540-1D18-6018ECB13CD9}"/>
              </a:ext>
            </a:extLst>
          </p:cNvPr>
          <p:cNvSpPr txBox="1"/>
          <p:nvPr/>
        </p:nvSpPr>
        <p:spPr>
          <a:xfrm>
            <a:off x="777290" y="4892965"/>
            <a:ext cx="4015072" cy="1569660"/>
          </a:xfrm>
          <a:prstGeom prst="rect">
            <a:avLst/>
          </a:prstGeom>
          <a:noFill/>
        </p:spPr>
        <p:txBody>
          <a:bodyPr wrap="square" anchor="ctr" anchorCtr="0">
            <a:spAutoFit/>
          </a:bodyPr>
          <a:lstStyle/>
          <a:p>
            <a:pPr algn="ctr"/>
            <a:r>
              <a:rPr lang="en-US" sz="2400" b="1" i="0" dirty="0" err="1">
                <a:solidFill>
                  <a:schemeClr val="tx1">
                    <a:lumMod val="95000"/>
                    <a:lumOff val="5000"/>
                  </a:schemeClr>
                </a:solidFill>
                <a:effectLst/>
                <a:latin typeface="Roboto" panose="02000000000000000000" pitchFamily="2" charset="0"/>
              </a:rPr>
              <a:t>Nhiệt</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độ</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của</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vật</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càng</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cao</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chuyển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động</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hỗn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loạn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của</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các</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phân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tử</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nguyên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tử</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cấu</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tạo</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nên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vật</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càng</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nhanh</a:t>
            </a:r>
            <a:endParaRPr lang="vi-VN" sz="2400" b="1"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grpSp>
        <p:nvGrpSpPr>
          <p:cNvPr id="73" name="Group 72">
            <a:extLst>
              <a:ext uri="{FF2B5EF4-FFF2-40B4-BE49-F238E27FC236}">
                <a16:creationId xmlns:a16="http://schemas.microsoft.com/office/drawing/2014/main" id="{59F1B42E-227A-E8B6-9D48-6BB405C447E0}"/>
              </a:ext>
            </a:extLst>
          </p:cNvPr>
          <p:cNvGrpSpPr/>
          <p:nvPr/>
        </p:nvGrpSpPr>
        <p:grpSpPr>
          <a:xfrm>
            <a:off x="7307390" y="1210969"/>
            <a:ext cx="4015072" cy="2751848"/>
            <a:chOff x="7307390" y="790627"/>
            <a:chExt cx="4015072" cy="2751848"/>
          </a:xfrm>
        </p:grpSpPr>
        <p:sp>
          <p:nvSpPr>
            <p:cNvPr id="36" name="Rectangle 35">
              <a:extLst>
                <a:ext uri="{FF2B5EF4-FFF2-40B4-BE49-F238E27FC236}">
                  <a16:creationId xmlns:a16="http://schemas.microsoft.com/office/drawing/2014/main" id="{6260FD1D-CA7F-E0D6-1283-7CD535E181D1}"/>
                </a:ext>
              </a:extLst>
            </p:cNvPr>
            <p:cNvSpPr/>
            <p:nvPr/>
          </p:nvSpPr>
          <p:spPr>
            <a:xfrm>
              <a:off x="7307390" y="790627"/>
              <a:ext cx="4015072" cy="2751848"/>
            </a:xfrm>
            <a:prstGeom prst="rect">
              <a:avLst/>
            </a:prstGeom>
            <a:gradFill flip="none" rotWithShape="1">
              <a:gsLst>
                <a:gs pos="0">
                  <a:schemeClr val="accent1">
                    <a:lumMod val="5000"/>
                    <a:lumOff val="95000"/>
                  </a:schemeClr>
                </a:gs>
                <a:gs pos="89000">
                  <a:schemeClr val="accent1">
                    <a:lumMod val="45000"/>
                    <a:lumOff val="55000"/>
                  </a:schemeClr>
                </a:gs>
                <a:gs pos="98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DCE98FC6-B15A-B176-C791-03AD8039BDDE}"/>
                </a:ext>
              </a:extLst>
            </p:cNvPr>
            <p:cNvGrpSpPr/>
            <p:nvPr/>
          </p:nvGrpSpPr>
          <p:grpSpPr>
            <a:xfrm>
              <a:off x="7780270" y="2658664"/>
              <a:ext cx="858127" cy="439115"/>
              <a:chOff x="8200148" y="2361148"/>
              <a:chExt cx="858127" cy="439115"/>
            </a:xfrm>
          </p:grpSpPr>
          <p:sp>
            <p:nvSpPr>
              <p:cNvPr id="37" name="Oval 36">
                <a:extLst>
                  <a:ext uri="{FF2B5EF4-FFF2-40B4-BE49-F238E27FC236}">
                    <a16:creationId xmlns:a16="http://schemas.microsoft.com/office/drawing/2014/main" id="{15BD4F36-74D4-B296-F619-42BCEA343C8B}"/>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2B3CAD3B-7C4A-8F87-B84A-7B673202B002}"/>
                  </a:ext>
                </a:extLst>
              </p:cNvPr>
              <p:cNvCxnSpPr>
                <a:stCxn id="37"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2F313BB-1FC3-26A0-65BF-23EB9A3F86AB}"/>
                </a:ext>
              </a:extLst>
            </p:cNvPr>
            <p:cNvGrpSpPr/>
            <p:nvPr/>
          </p:nvGrpSpPr>
          <p:grpSpPr>
            <a:xfrm flipH="1">
              <a:off x="8880818" y="2658486"/>
              <a:ext cx="858127" cy="439115"/>
              <a:chOff x="8200148" y="2361148"/>
              <a:chExt cx="858127" cy="439115"/>
            </a:xfrm>
          </p:grpSpPr>
          <p:sp>
            <p:nvSpPr>
              <p:cNvPr id="42" name="Oval 41">
                <a:extLst>
                  <a:ext uri="{FF2B5EF4-FFF2-40B4-BE49-F238E27FC236}">
                    <a16:creationId xmlns:a16="http://schemas.microsoft.com/office/drawing/2014/main" id="{7727023C-B5B2-7FF3-4FA7-3F27B3D7E60E}"/>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5947C27D-E03E-20E4-10FA-3906448F7442}"/>
                  </a:ext>
                </a:extLst>
              </p:cNvPr>
              <p:cNvCxnSpPr>
                <a:stCxn id="42"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DE6B8F7-3BF4-EEFA-DEB3-C540EE77FF47}"/>
                </a:ext>
              </a:extLst>
            </p:cNvPr>
            <p:cNvGrpSpPr/>
            <p:nvPr/>
          </p:nvGrpSpPr>
          <p:grpSpPr>
            <a:xfrm>
              <a:off x="9891701" y="2667928"/>
              <a:ext cx="858127" cy="439115"/>
              <a:chOff x="8200148" y="2361148"/>
              <a:chExt cx="858127" cy="439115"/>
            </a:xfrm>
          </p:grpSpPr>
          <p:sp>
            <p:nvSpPr>
              <p:cNvPr id="44" name="Oval 43">
                <a:extLst>
                  <a:ext uri="{FF2B5EF4-FFF2-40B4-BE49-F238E27FC236}">
                    <a16:creationId xmlns:a16="http://schemas.microsoft.com/office/drawing/2014/main" id="{33F0AA78-11E8-AD9B-FC48-727A52288A5A}"/>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FB071D36-0666-FDA2-0148-6BB62CB1F06E}"/>
                  </a:ext>
                </a:extLst>
              </p:cNvPr>
              <p:cNvCxnSpPr>
                <a:stCxn id="44"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1C00D85C-05B8-D785-C684-4FDCEFA5274B}"/>
                </a:ext>
              </a:extLst>
            </p:cNvPr>
            <p:cNvGrpSpPr/>
            <p:nvPr/>
          </p:nvGrpSpPr>
          <p:grpSpPr>
            <a:xfrm rot="5400000">
              <a:off x="7518534" y="1853338"/>
              <a:ext cx="858127" cy="439115"/>
              <a:chOff x="8200148" y="2361148"/>
              <a:chExt cx="858127" cy="439115"/>
            </a:xfrm>
          </p:grpSpPr>
          <p:sp>
            <p:nvSpPr>
              <p:cNvPr id="47" name="Oval 46">
                <a:extLst>
                  <a:ext uri="{FF2B5EF4-FFF2-40B4-BE49-F238E27FC236}">
                    <a16:creationId xmlns:a16="http://schemas.microsoft.com/office/drawing/2014/main" id="{BAC31CDC-AD8C-D497-9E6F-70482C4EE15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Straight Arrow Connector 47">
                <a:extLst>
                  <a:ext uri="{FF2B5EF4-FFF2-40B4-BE49-F238E27FC236}">
                    <a16:creationId xmlns:a16="http://schemas.microsoft.com/office/drawing/2014/main" id="{20B59F06-4F13-25CD-958D-EBC8CF0EDDE9}"/>
                  </a:ext>
                </a:extLst>
              </p:cNvPr>
              <p:cNvCxnSpPr>
                <a:stCxn id="47"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72A14683-B205-FA80-C0A9-31938A4B61C3}"/>
                </a:ext>
              </a:extLst>
            </p:cNvPr>
            <p:cNvGrpSpPr/>
            <p:nvPr/>
          </p:nvGrpSpPr>
          <p:grpSpPr>
            <a:xfrm flipH="1">
              <a:off x="9233893" y="1602809"/>
              <a:ext cx="858127" cy="439115"/>
              <a:chOff x="8200148" y="2361148"/>
              <a:chExt cx="858127" cy="439115"/>
            </a:xfrm>
          </p:grpSpPr>
          <p:sp>
            <p:nvSpPr>
              <p:cNvPr id="50" name="Oval 49">
                <a:extLst>
                  <a:ext uri="{FF2B5EF4-FFF2-40B4-BE49-F238E27FC236}">
                    <a16:creationId xmlns:a16="http://schemas.microsoft.com/office/drawing/2014/main" id="{557131E6-BD2D-6147-03CF-1B82DC02D7DA}"/>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a:extLst>
                  <a:ext uri="{FF2B5EF4-FFF2-40B4-BE49-F238E27FC236}">
                    <a16:creationId xmlns:a16="http://schemas.microsoft.com/office/drawing/2014/main" id="{57F64E62-8ED5-BBB0-0254-0787BC2FB4FD}"/>
                  </a:ext>
                </a:extLst>
              </p:cNvPr>
              <p:cNvCxnSpPr>
                <a:stCxn id="50"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658F1AF-879C-9305-BF63-A0F39BFE22FA}"/>
                </a:ext>
              </a:extLst>
            </p:cNvPr>
            <p:cNvGrpSpPr/>
            <p:nvPr/>
          </p:nvGrpSpPr>
          <p:grpSpPr>
            <a:xfrm>
              <a:off x="8265616" y="1602987"/>
              <a:ext cx="858127" cy="439115"/>
              <a:chOff x="8200148" y="2361148"/>
              <a:chExt cx="858127" cy="439115"/>
            </a:xfrm>
          </p:grpSpPr>
          <p:sp>
            <p:nvSpPr>
              <p:cNvPr id="53" name="Oval 52">
                <a:extLst>
                  <a:ext uri="{FF2B5EF4-FFF2-40B4-BE49-F238E27FC236}">
                    <a16:creationId xmlns:a16="http://schemas.microsoft.com/office/drawing/2014/main" id="{128A8297-242A-EE28-F696-0154948C784D}"/>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59176808-7CF4-9201-D2DB-98BA37408AAA}"/>
                  </a:ext>
                </a:extLst>
              </p:cNvPr>
              <p:cNvCxnSpPr>
                <a:stCxn id="53"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6918A5D6-92AD-703E-D856-7A6F79DA347A}"/>
                </a:ext>
              </a:extLst>
            </p:cNvPr>
            <p:cNvGrpSpPr/>
            <p:nvPr/>
          </p:nvGrpSpPr>
          <p:grpSpPr>
            <a:xfrm flipH="1">
              <a:off x="9299830" y="2121206"/>
              <a:ext cx="858127" cy="439115"/>
              <a:chOff x="8200148" y="2361148"/>
              <a:chExt cx="858127" cy="439115"/>
            </a:xfrm>
          </p:grpSpPr>
          <p:sp>
            <p:nvSpPr>
              <p:cNvPr id="56" name="Oval 55">
                <a:extLst>
                  <a:ext uri="{FF2B5EF4-FFF2-40B4-BE49-F238E27FC236}">
                    <a16:creationId xmlns:a16="http://schemas.microsoft.com/office/drawing/2014/main" id="{C1B97EE5-5F2B-F013-5AD1-CD4D2E60A5F0}"/>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Straight Arrow Connector 56">
                <a:extLst>
                  <a:ext uri="{FF2B5EF4-FFF2-40B4-BE49-F238E27FC236}">
                    <a16:creationId xmlns:a16="http://schemas.microsoft.com/office/drawing/2014/main" id="{2D1F202F-7F36-5A2D-5949-F294D1AB2C69}"/>
                  </a:ext>
                </a:extLst>
              </p:cNvPr>
              <p:cNvCxnSpPr>
                <a:stCxn id="56"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8D7CD35-1B0E-09F0-8C46-5DD77203EE99}"/>
                </a:ext>
              </a:extLst>
            </p:cNvPr>
            <p:cNvGrpSpPr/>
            <p:nvPr/>
          </p:nvGrpSpPr>
          <p:grpSpPr>
            <a:xfrm>
              <a:off x="10310713" y="2130648"/>
              <a:ext cx="858127" cy="439115"/>
              <a:chOff x="8200148" y="2361148"/>
              <a:chExt cx="858127" cy="439115"/>
            </a:xfrm>
          </p:grpSpPr>
          <p:sp>
            <p:nvSpPr>
              <p:cNvPr id="59" name="Oval 58">
                <a:extLst>
                  <a:ext uri="{FF2B5EF4-FFF2-40B4-BE49-F238E27FC236}">
                    <a16:creationId xmlns:a16="http://schemas.microsoft.com/office/drawing/2014/main" id="{E0F02026-ECB0-D5F1-BD77-8E4ADAC373D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0" name="Straight Arrow Connector 59">
                <a:extLst>
                  <a:ext uri="{FF2B5EF4-FFF2-40B4-BE49-F238E27FC236}">
                    <a16:creationId xmlns:a16="http://schemas.microsoft.com/office/drawing/2014/main" id="{30E793EB-6D4C-A1C7-D23A-DE2CD4F4F9E4}"/>
                  </a:ext>
                </a:extLst>
              </p:cNvPr>
              <p:cNvCxnSpPr>
                <a:stCxn id="59"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1F98AD10-8C97-355A-EA1B-628CB159F84F}"/>
                </a:ext>
              </a:extLst>
            </p:cNvPr>
            <p:cNvGrpSpPr/>
            <p:nvPr/>
          </p:nvGrpSpPr>
          <p:grpSpPr>
            <a:xfrm>
              <a:off x="8919993" y="1022709"/>
              <a:ext cx="858127" cy="439115"/>
              <a:chOff x="8200148" y="2361148"/>
              <a:chExt cx="858127" cy="439115"/>
            </a:xfrm>
          </p:grpSpPr>
          <p:sp>
            <p:nvSpPr>
              <p:cNvPr id="62" name="Oval 61">
                <a:extLst>
                  <a:ext uri="{FF2B5EF4-FFF2-40B4-BE49-F238E27FC236}">
                    <a16:creationId xmlns:a16="http://schemas.microsoft.com/office/drawing/2014/main" id="{97D58B10-3FF7-6BF3-2481-83DC1B49668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3" name="Straight Arrow Connector 62">
                <a:extLst>
                  <a:ext uri="{FF2B5EF4-FFF2-40B4-BE49-F238E27FC236}">
                    <a16:creationId xmlns:a16="http://schemas.microsoft.com/office/drawing/2014/main" id="{5ED1F267-8500-5B04-A3FF-9C50F72CDC82}"/>
                  </a:ext>
                </a:extLst>
              </p:cNvPr>
              <p:cNvCxnSpPr>
                <a:stCxn id="62"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5AFF2674-F9C0-552B-FCE8-0F20A5448A3A}"/>
                </a:ext>
              </a:extLst>
            </p:cNvPr>
            <p:cNvGrpSpPr/>
            <p:nvPr/>
          </p:nvGrpSpPr>
          <p:grpSpPr>
            <a:xfrm flipH="1">
              <a:off x="10020541" y="1022531"/>
              <a:ext cx="858127" cy="439115"/>
              <a:chOff x="8200148" y="2361148"/>
              <a:chExt cx="858127" cy="439115"/>
            </a:xfrm>
          </p:grpSpPr>
          <p:sp>
            <p:nvSpPr>
              <p:cNvPr id="65" name="Oval 64">
                <a:extLst>
                  <a:ext uri="{FF2B5EF4-FFF2-40B4-BE49-F238E27FC236}">
                    <a16:creationId xmlns:a16="http://schemas.microsoft.com/office/drawing/2014/main" id="{366F5ADF-7D74-D647-B6C7-C68C12A1CD2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6" name="Straight Arrow Connector 65">
                <a:extLst>
                  <a:ext uri="{FF2B5EF4-FFF2-40B4-BE49-F238E27FC236}">
                    <a16:creationId xmlns:a16="http://schemas.microsoft.com/office/drawing/2014/main" id="{1ACFCD8B-F203-A6EE-0AEF-989C16F4D4B8}"/>
                  </a:ext>
                </a:extLst>
              </p:cNvPr>
              <p:cNvCxnSpPr>
                <a:stCxn id="65"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DABF38D-632B-7B8F-85A9-F09EA290A769}"/>
                </a:ext>
              </a:extLst>
            </p:cNvPr>
            <p:cNvGrpSpPr/>
            <p:nvPr/>
          </p:nvGrpSpPr>
          <p:grpSpPr>
            <a:xfrm rot="1952711">
              <a:off x="8465465" y="2099193"/>
              <a:ext cx="858127" cy="439115"/>
              <a:chOff x="8200148" y="2361148"/>
              <a:chExt cx="858127" cy="439115"/>
            </a:xfrm>
          </p:grpSpPr>
          <p:sp>
            <p:nvSpPr>
              <p:cNvPr id="68" name="Oval 67">
                <a:extLst>
                  <a:ext uri="{FF2B5EF4-FFF2-40B4-BE49-F238E27FC236}">
                    <a16:creationId xmlns:a16="http://schemas.microsoft.com/office/drawing/2014/main" id="{56E8D3A5-6F55-7DD1-CDF5-C0EC11E76DB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Straight Arrow Connector 68">
                <a:extLst>
                  <a:ext uri="{FF2B5EF4-FFF2-40B4-BE49-F238E27FC236}">
                    <a16:creationId xmlns:a16="http://schemas.microsoft.com/office/drawing/2014/main" id="{45FB1B6B-CD40-B969-14C0-404202237AED}"/>
                  </a:ext>
                </a:extLst>
              </p:cNvPr>
              <p:cNvCxnSpPr>
                <a:stCxn id="68"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F9D5259-695D-CE41-5D7F-DC05DFB48966}"/>
                </a:ext>
              </a:extLst>
            </p:cNvPr>
            <p:cNvGrpSpPr/>
            <p:nvPr/>
          </p:nvGrpSpPr>
          <p:grpSpPr>
            <a:xfrm rot="12034855">
              <a:off x="7837649" y="1055468"/>
              <a:ext cx="858127" cy="439115"/>
              <a:chOff x="8200148" y="2361148"/>
              <a:chExt cx="858127" cy="439115"/>
            </a:xfrm>
          </p:grpSpPr>
          <p:sp>
            <p:nvSpPr>
              <p:cNvPr id="71" name="Oval 70">
                <a:extLst>
                  <a:ext uri="{FF2B5EF4-FFF2-40B4-BE49-F238E27FC236}">
                    <a16:creationId xmlns:a16="http://schemas.microsoft.com/office/drawing/2014/main" id="{1DEB7F1B-1937-4DF4-05D6-60B1C4177DC0}"/>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2" name="Straight Arrow Connector 71">
                <a:extLst>
                  <a:ext uri="{FF2B5EF4-FFF2-40B4-BE49-F238E27FC236}">
                    <a16:creationId xmlns:a16="http://schemas.microsoft.com/office/drawing/2014/main" id="{15AC9482-5067-70AA-893D-4CE684CB1B40}"/>
                  </a:ext>
                </a:extLst>
              </p:cNvPr>
              <p:cNvCxnSpPr>
                <a:stCxn id="71"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4" name="TextBox 73">
            <a:extLst>
              <a:ext uri="{FF2B5EF4-FFF2-40B4-BE49-F238E27FC236}">
                <a16:creationId xmlns:a16="http://schemas.microsoft.com/office/drawing/2014/main" id="{5E10EAA2-865C-F8D5-9968-32AB7184867D}"/>
              </a:ext>
            </a:extLst>
          </p:cNvPr>
          <p:cNvSpPr txBox="1"/>
          <p:nvPr/>
        </p:nvSpPr>
        <p:spPr>
          <a:xfrm>
            <a:off x="7292294" y="4929481"/>
            <a:ext cx="4015072" cy="1569660"/>
          </a:xfrm>
          <a:prstGeom prst="rect">
            <a:avLst/>
          </a:prstGeom>
          <a:noFill/>
        </p:spPr>
        <p:txBody>
          <a:bodyPr wrap="square" anchor="ctr" anchorCtr="0">
            <a:spAutoFit/>
          </a:bodyPr>
          <a:lstStyle/>
          <a:p>
            <a:pPr algn="ctr"/>
            <a:r>
              <a:rPr lang="en-US" sz="2400" b="1" i="0" dirty="0" err="1">
                <a:solidFill>
                  <a:schemeClr val="tx1">
                    <a:lumMod val="95000"/>
                    <a:lumOff val="5000"/>
                  </a:schemeClr>
                </a:solidFill>
                <a:effectLst/>
                <a:latin typeface="Roboto" panose="02000000000000000000" pitchFamily="2" charset="0"/>
              </a:rPr>
              <a:t>Giữa</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các</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nguyên</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tử</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phân</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tử</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có</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lực</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đẩy</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và</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lực</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hút</a:t>
            </a:r>
            <a:endParaRPr lang="en-US" sz="2400" b="1" dirty="0">
              <a:solidFill>
                <a:schemeClr val="tx1">
                  <a:lumMod val="95000"/>
                  <a:lumOff val="5000"/>
                </a:schemeClr>
              </a:solidFill>
              <a:latin typeface="Roboto" panose="02000000000000000000" pitchFamily="2" charset="0"/>
            </a:endParaRPr>
          </a:p>
          <a:p>
            <a:pPr algn="ctr"/>
            <a:r>
              <a:rPr lang="en-US" sz="2400" b="1" i="0" dirty="0">
                <a:solidFill>
                  <a:schemeClr val="tx1">
                    <a:lumMod val="95000"/>
                    <a:lumOff val="5000"/>
                  </a:schemeClr>
                </a:solidFill>
                <a:effectLst/>
                <a:latin typeface="Roboto" panose="02000000000000000000" pitchFamily="2" charset="0"/>
              </a:rPr>
              <a:t> </a:t>
            </a:r>
            <a:r>
              <a:rPr lang="en-US" sz="24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Roboto" panose="02000000000000000000" pitchFamily="2" charset="0"/>
              </a:rPr>
              <a:t>lực</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tương</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tác</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phân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tử</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nguyên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tử</a:t>
            </a:r>
            <a:endParaRPr lang="vi-VN" sz="2400" b="1" dirty="0">
              <a:solidFill>
                <a:schemeClr val="tx1">
                  <a:lumMod val="95000"/>
                  <a:lumOff val="5000"/>
                </a:schemeClr>
              </a:solidFill>
              <a:latin typeface="Roboto" panose="02000000000000000000" pitchFamily="2" charset="0"/>
              <a:hlinkClick r:id="rId4">
                <a:extLst>
                  <a:ext uri="{A12FA001-AC4F-418D-AE19-62706E023703}">
                    <ahyp:hlinkClr xmlns:ahyp="http://schemas.microsoft.com/office/drawing/2018/hyperlinkcolor" val="tx"/>
                  </a:ext>
                </a:extLst>
              </a:hlinkClick>
            </a:endParaRPr>
          </a:p>
        </p:txBody>
      </p:sp>
      <p:sp>
        <p:nvSpPr>
          <p:cNvPr id="75" name="TextBox 74">
            <a:extLst>
              <a:ext uri="{FF2B5EF4-FFF2-40B4-BE49-F238E27FC236}">
                <a16:creationId xmlns:a16="http://schemas.microsoft.com/office/drawing/2014/main" id="{924E7528-B6DF-93F0-1497-04B0007EFCF0}"/>
              </a:ext>
            </a:extLst>
          </p:cNvPr>
          <p:cNvSpPr txBox="1"/>
          <p:nvPr/>
        </p:nvSpPr>
        <p:spPr>
          <a:xfrm>
            <a:off x="2073463" y="561053"/>
            <a:ext cx="7774981" cy="461665"/>
          </a:xfrm>
          <a:prstGeom prst="rect">
            <a:avLst/>
          </a:prstGeom>
          <a:noFill/>
        </p:spPr>
        <p:txBody>
          <a:bodyPr wrap="square" anchor="ctr" anchorCtr="0">
            <a:spAutoFit/>
          </a:bodyPr>
          <a:lstStyle/>
          <a:p>
            <a:pPr algn="ctr"/>
            <a:r>
              <a:rPr lang="en-US" sz="2400" b="1" i="0" dirty="0">
                <a:solidFill>
                  <a:schemeClr val="tx1">
                    <a:lumMod val="95000"/>
                    <a:lumOff val="5000"/>
                  </a:schemeClr>
                </a:solidFill>
                <a:effectLst/>
                <a:latin typeface="Roboto" panose="02000000000000000000" pitchFamily="2" charset="0"/>
              </a:rPr>
              <a:t>HAI TÍNH CHẤT CƠ BẢN CỦA PHÂN TỬ, NGUYÊN TỬ</a:t>
            </a:r>
            <a:endParaRPr lang="vi-VN" sz="2400" b="1"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53061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repeatCount="indefinite" accel="50000" decel="50000" autoRev="1" fill="remove" grpId="0" nodeType="clickEffect">
                                  <p:stCondLst>
                                    <p:cond delay="0"/>
                                  </p:stCondLst>
                                  <p:childTnLst>
                                    <p:animMotion origin="layout" path="M 0.00052 -0.00139 L 0.03489 -0.0088 L 0.02552 -0.07639 L 0.09114 -0.15046 L 0.175 -0.0588 L 0.13906 0.11713 " pathEditMode="relative" rAng="0" ptsTypes="AAAAAA">
                                      <p:cBhvr>
                                        <p:cTn id="11" dur="3000" fill="hold"/>
                                        <p:tgtEl>
                                          <p:spTgt spid="26"/>
                                        </p:tgtEl>
                                        <p:attrNameLst>
                                          <p:attrName>ppt_x</p:attrName>
                                          <p:attrName>ppt_y</p:attrName>
                                        </p:attrNameLst>
                                      </p:cBhvr>
                                      <p:rCtr x="8724" y="-1528"/>
                                    </p:animMotion>
                                  </p:childTnLst>
                                </p:cTn>
                              </p:par>
                              <p:par>
                                <p:cTn id="12" presetID="0" presetClass="path" presetSubtype="0" repeatCount="indefinite" accel="50000" decel="50000" autoRev="1" fill="remove" grpId="0" nodeType="withEffect">
                                  <p:stCondLst>
                                    <p:cond delay="0"/>
                                  </p:stCondLst>
                                  <p:childTnLst>
                                    <p:animMotion origin="layout" path="M 0.00208 0.00232 L -0.04219 -0.03842 L -0.04792 0.04028 L -0.03802 0.17917 L 0.05 0.13102 " pathEditMode="relative" rAng="0" ptsTypes="AAAAA">
                                      <p:cBhvr>
                                        <p:cTn id="13" dur="3000" fill="hold"/>
                                        <p:tgtEl>
                                          <p:spTgt spid="24"/>
                                        </p:tgtEl>
                                        <p:attrNameLst>
                                          <p:attrName>ppt_x</p:attrName>
                                          <p:attrName>ppt_y</p:attrName>
                                        </p:attrNameLst>
                                      </p:cBhvr>
                                      <p:rCtr x="-104" y="6806"/>
                                    </p:animMotion>
                                  </p:childTnLst>
                                </p:cTn>
                              </p:par>
                              <p:par>
                                <p:cTn id="14" presetID="0" presetClass="path" presetSubtype="0" repeatCount="indefinite" accel="50000" decel="50000" autoRev="1" fill="remove" grpId="0" nodeType="withEffect">
                                  <p:stCondLst>
                                    <p:cond delay="0"/>
                                  </p:stCondLst>
                                  <p:childTnLst>
                                    <p:animMotion origin="layout" path="M -0.00469 -0.02662 L 0.04062 0.12986 L 0.12135 0.06319 L 0.1276 -0.0544 L 0.21198 0.00023 L 0.20521 0.13912 " pathEditMode="relative" rAng="0" ptsTypes="AAAAAA">
                                      <p:cBhvr>
                                        <p:cTn id="15" dur="3000" fill="hold"/>
                                        <p:tgtEl>
                                          <p:spTgt spid="20"/>
                                        </p:tgtEl>
                                        <p:attrNameLst>
                                          <p:attrName>ppt_x</p:attrName>
                                          <p:attrName>ppt_y</p:attrName>
                                        </p:attrNameLst>
                                      </p:cBhvr>
                                      <p:rCtr x="10833" y="6898"/>
                                    </p:animMotion>
                                  </p:childTnLst>
                                </p:cTn>
                              </p:par>
                              <p:par>
                                <p:cTn id="16" presetID="0" presetClass="path" presetSubtype="0" repeatCount="indefinite" accel="50000" decel="50000" autoRev="1" fill="remove" grpId="0" nodeType="withEffect">
                                  <p:stCondLst>
                                    <p:cond delay="0"/>
                                  </p:stCondLst>
                                  <p:childTnLst>
                                    <p:animMotion origin="layout" path="M 5E-6 -3.7037E-6 L 0.05209 0.01297 L 0.05469 -0.0824 L 0.12501 -0.05833 L 0.15573 0.03426 L 0.10573 0.08982 L 0.08386 0.06667 " pathEditMode="relative" rAng="0" ptsTypes="AAAAAAA">
                                      <p:cBhvr>
                                        <p:cTn id="17" dur="3000" fill="hold"/>
                                        <p:tgtEl>
                                          <p:spTgt spid="31"/>
                                        </p:tgtEl>
                                        <p:attrNameLst>
                                          <p:attrName>ppt_x</p:attrName>
                                          <p:attrName>ppt_y</p:attrName>
                                        </p:attrNameLst>
                                      </p:cBhvr>
                                      <p:rCtr x="7786" y="370"/>
                                    </p:animMotion>
                                  </p:childTnLst>
                                </p:cTn>
                              </p:par>
                              <p:par>
                                <p:cTn id="18" presetID="0" presetClass="path" presetSubtype="0" repeatCount="indefinite" accel="50000" decel="50000" autoRev="1" fill="remove" grpId="0" nodeType="withEffect">
                                  <p:stCondLst>
                                    <p:cond delay="0"/>
                                  </p:stCondLst>
                                  <p:childTnLst>
                                    <p:animMotion origin="layout" path="M 5E-6 1.11111E-6 L 0.04792 -0.03148 L 0.13907 -0.00648 L 0.11615 0.08889 L 0.01042 0.03889 L -0.06041 0.01852 " pathEditMode="relative" rAng="0" ptsTypes="AAAAAA">
                                      <p:cBhvr>
                                        <p:cTn id="19" dur="3000" fill="hold"/>
                                        <p:tgtEl>
                                          <p:spTgt spid="32"/>
                                        </p:tgtEl>
                                        <p:attrNameLst>
                                          <p:attrName>ppt_x</p:attrName>
                                          <p:attrName>ppt_y</p:attrName>
                                        </p:attrNameLst>
                                      </p:cBhvr>
                                      <p:rCtr x="3932" y="2870"/>
                                    </p:animMotion>
                                  </p:childTnLst>
                                </p:cTn>
                              </p:par>
                              <p:par>
                                <p:cTn id="20" presetID="0" presetClass="path" presetSubtype="0" repeatCount="indefinite" accel="50000" decel="50000" autoRev="1" fill="remove" grpId="0" nodeType="withEffect">
                                  <p:stCondLst>
                                    <p:cond delay="0"/>
                                  </p:stCondLst>
                                  <p:childTnLst>
                                    <p:animMotion origin="layout" path="M 2.29167E-6 2.96296E-6 L 0.07812 0.08703 L 0.12291 0.09166 L 0.08489 0.18055 L -0.01771 0.13426 L -0.04271 -0.00371 " pathEditMode="relative" rAng="0" ptsTypes="AAAAAA">
                                      <p:cBhvr>
                                        <p:cTn id="21" dur="3000" fill="hold"/>
                                        <p:tgtEl>
                                          <p:spTgt spid="30"/>
                                        </p:tgtEl>
                                        <p:attrNameLst>
                                          <p:attrName>ppt_x</p:attrName>
                                          <p:attrName>ppt_y</p:attrName>
                                        </p:attrNameLst>
                                      </p:cBhvr>
                                      <p:rCtr x="4010" y="8843"/>
                                    </p:animMotion>
                                  </p:childTnLst>
                                </p:cTn>
                              </p:par>
                              <p:par>
                                <p:cTn id="22" presetID="0" presetClass="path" presetSubtype="0" repeatCount="indefinite" accel="50000" decel="50000" autoRev="1" fill="remove" grpId="0" nodeType="withEffect">
                                  <p:stCondLst>
                                    <p:cond delay="0"/>
                                  </p:stCondLst>
                                  <p:childTnLst>
                                    <p:animMotion origin="layout" path="M -0.00026 0.00162 L 0.05183 0.02292 L 0.12527 -0.04097 L 0.06876 -0.11643 L 0.128 -0.20995 L 0.1737 -0.13565 " pathEditMode="relative" rAng="0" ptsTypes="AAAAAA">
                                      <p:cBhvr>
                                        <p:cTn id="23" dur="3000" fill="hold"/>
                                        <p:tgtEl>
                                          <p:spTgt spid="25"/>
                                        </p:tgtEl>
                                        <p:attrNameLst>
                                          <p:attrName>ppt_x</p:attrName>
                                          <p:attrName>ppt_y</p:attrName>
                                        </p:attrNameLst>
                                      </p:cBhvr>
                                      <p:rCtr x="8698" y="-9514"/>
                                    </p:animMotion>
                                  </p:childTnLst>
                                </p:cTn>
                              </p:par>
                              <p:par>
                                <p:cTn id="24" presetID="0" presetClass="path" presetSubtype="0" repeatCount="indefinite" accel="50000" decel="50000" autoRev="1" fill="remove" grpId="0" nodeType="withEffect">
                                  <p:stCondLst>
                                    <p:cond delay="0"/>
                                  </p:stCondLst>
                                  <p:childTnLst>
                                    <p:animMotion origin="layout" path="M -0.01562 0.00625 L -0.0375 -0.05787 L -0.01119 -0.14027 L -0.02968 -0.19212 L -0.06666 -0.19143 L -0.02929 -0.08657 " pathEditMode="relative" rAng="0" ptsTypes="AAAAAA">
                                      <p:cBhvr>
                                        <p:cTn id="25" dur="3000" fill="hold"/>
                                        <p:tgtEl>
                                          <p:spTgt spid="23"/>
                                        </p:tgtEl>
                                        <p:attrNameLst>
                                          <p:attrName>ppt_x</p:attrName>
                                          <p:attrName>ppt_y</p:attrName>
                                        </p:attrNameLst>
                                      </p:cBhvr>
                                      <p:rCtr x="-2331" y="-9931"/>
                                    </p:animMotion>
                                  </p:childTnLst>
                                </p:cTn>
                              </p:par>
                              <p:par>
                                <p:cTn id="26" presetID="0" presetClass="path" presetSubtype="0" repeatCount="indefinite" accel="50000" decel="50000" autoRev="1" fill="remove" grpId="0" nodeType="withEffect">
                                  <p:stCondLst>
                                    <p:cond delay="0"/>
                                  </p:stCondLst>
                                  <p:childTnLst>
                                    <p:animMotion origin="layout" path="M -0.00429 0.00069 L 0.12279 0.04514 L 0.12943 -0.1037 L 0.04727 -0.0787 L 0.00977 -0.19051 " pathEditMode="relative" rAng="0" ptsTypes="AAAAA">
                                      <p:cBhvr>
                                        <p:cTn id="27" dur="3000" fill="hold"/>
                                        <p:tgtEl>
                                          <p:spTgt spid="28"/>
                                        </p:tgtEl>
                                        <p:attrNameLst>
                                          <p:attrName>ppt_x</p:attrName>
                                          <p:attrName>ppt_y</p:attrName>
                                        </p:attrNameLst>
                                      </p:cBhvr>
                                      <p:rCtr x="6680" y="-7338"/>
                                    </p:animMotion>
                                  </p:childTnLst>
                                </p:cTn>
                              </p:par>
                              <p:par>
                                <p:cTn id="28" presetID="0" presetClass="path" presetSubtype="0" repeatCount="indefinite" accel="50000" decel="50000" autoRev="1" fill="remove" grpId="0" nodeType="withEffect">
                                  <p:stCondLst>
                                    <p:cond delay="0"/>
                                  </p:stCondLst>
                                  <p:childTnLst>
                                    <p:animMotion origin="layout" path="M -2.08333E-6 -7.40741E-7 L 0.02396 0.1257 L 0.09844 0.08009 L 0.01797 -0.06458 L -0.04726 0.01065 L -0.09179 -0.04722 " pathEditMode="relative" rAng="0" ptsTypes="AAAAAA">
                                      <p:cBhvr>
                                        <p:cTn id="29" dur="3000" fill="hold"/>
                                        <p:tgtEl>
                                          <p:spTgt spid="22"/>
                                        </p:tgtEl>
                                        <p:attrNameLst>
                                          <p:attrName>ppt_x</p:attrName>
                                          <p:attrName>ppt_y</p:attrName>
                                        </p:attrNameLst>
                                      </p:cBhvr>
                                      <p:rCtr x="326" y="3056"/>
                                    </p:animMotion>
                                  </p:childTnLst>
                                </p:cTn>
                              </p:par>
                              <p:par>
                                <p:cTn id="30" presetID="0" presetClass="path" presetSubtype="0" repeatCount="indefinite" accel="50000" decel="50000" autoRev="1" fill="remove" grpId="0" nodeType="withEffect">
                                  <p:stCondLst>
                                    <p:cond delay="0"/>
                                  </p:stCondLst>
                                  <p:childTnLst>
                                    <p:animMotion origin="layout" path="M -6.25E-7 4.81481E-6 L -0.0793 -0.06575 L -0.01693 -0.15741 L -0.01198 -0.08889 L 0.02396 -0.02917 " pathEditMode="relative" rAng="0" ptsTypes="AAAAA">
                                      <p:cBhvr>
                                        <p:cTn id="31" dur="3000" fill="hold"/>
                                        <p:tgtEl>
                                          <p:spTgt spid="27"/>
                                        </p:tgtEl>
                                        <p:attrNameLst>
                                          <p:attrName>ppt_x</p:attrName>
                                          <p:attrName>ppt_y</p:attrName>
                                        </p:attrNameLst>
                                      </p:cBhvr>
                                      <p:rCtr x="-2773" y="-7870"/>
                                    </p:animMotion>
                                  </p:childTnLst>
                                </p:cTn>
                              </p:par>
                              <p:par>
                                <p:cTn id="32" presetID="0" presetClass="path" presetSubtype="0" repeatCount="indefinite" accel="50000" decel="50000" autoRev="1" fill="remove" grpId="0" nodeType="withEffect">
                                  <p:stCondLst>
                                    <p:cond delay="0"/>
                                  </p:stCondLst>
                                  <p:childTnLst>
                                    <p:animMotion origin="layout" path="M -0.00092 -0.01759 L -0.0254 -0.06296 L -0.05964 -0.0206 L -0.20795 -0.03981 L -0.20951 0.02292 L -0.15313 0.21134 " pathEditMode="relative" rAng="0" ptsTypes="AAAAAA">
                                      <p:cBhvr>
                                        <p:cTn id="33" dur="3000" fill="hold"/>
                                        <p:tgtEl>
                                          <p:spTgt spid="34"/>
                                        </p:tgtEl>
                                        <p:attrNameLst>
                                          <p:attrName>ppt_x</p:attrName>
                                          <p:attrName>ppt_y</p:attrName>
                                        </p:attrNameLst>
                                      </p:cBhvr>
                                      <p:rCtr x="-10430" y="9167"/>
                                    </p:animMotion>
                                  </p:childTnLst>
                                </p:cTn>
                              </p:par>
                              <p:par>
                                <p:cTn id="34" presetID="0" presetClass="path" presetSubtype="0" repeatCount="indefinite" accel="50000" decel="50000" autoRev="1" fill="remove" grpId="0" nodeType="withEffect">
                                  <p:stCondLst>
                                    <p:cond delay="0"/>
                                  </p:stCondLst>
                                  <p:childTnLst>
                                    <p:animMotion origin="layout" path="M -8.33333E-7 -4.07407E-6 L -0.04036 0.12477 L -0.1138 0.0088 L -0.14739 -0.14768 L -0.07018 -0.05416 " pathEditMode="relative" rAng="0" ptsTypes="AAAAA">
                                      <p:cBhvr>
                                        <p:cTn id="35" dur="3000" fill="hold"/>
                                        <p:tgtEl>
                                          <p:spTgt spid="29"/>
                                        </p:tgtEl>
                                        <p:attrNameLst>
                                          <p:attrName>ppt_x</p:attrName>
                                          <p:attrName>ppt_y</p:attrName>
                                        </p:attrNameLst>
                                      </p:cBhvr>
                                      <p:rCtr x="-7370" y="-1157"/>
                                    </p:animMotion>
                                  </p:childTnLst>
                                </p:cTn>
                              </p:par>
                              <p:par>
                                <p:cTn id="36" presetID="0" presetClass="path" presetSubtype="0" repeatCount="indefinite" accel="50000" decel="50000" autoRev="1" fill="remove" grpId="0" nodeType="withEffect">
                                  <p:stCondLst>
                                    <p:cond delay="0"/>
                                  </p:stCondLst>
                                  <p:childTnLst>
                                    <p:animMotion origin="layout" path="M 3.33333E-6 -4.81481E-6 L -0.04297 -0.07916 L -0.17175 -0.05115 L -0.13763 0.04538 L -0.14519 0.1875 " pathEditMode="relative" rAng="0" ptsTypes="AAAAA">
                                      <p:cBhvr>
                                        <p:cTn id="37" dur="3000" fill="hold"/>
                                        <p:tgtEl>
                                          <p:spTgt spid="21"/>
                                        </p:tgtEl>
                                        <p:attrNameLst>
                                          <p:attrName>ppt_x</p:attrName>
                                          <p:attrName>ppt_y</p:attrName>
                                        </p:attrNameLst>
                                      </p:cBhvr>
                                      <p:rCtr x="-8594" y="5417"/>
                                    </p:animMotion>
                                  </p:childTnLst>
                                </p:cTn>
                              </p:par>
                              <p:par>
                                <p:cTn id="38" presetID="0" presetClass="path" presetSubtype="0" repeatCount="indefinite" accel="50000" decel="50000" autoRev="1" fill="remove" grpId="0" nodeType="withEffect">
                                  <p:stCondLst>
                                    <p:cond delay="0"/>
                                  </p:stCondLst>
                                  <p:childTnLst>
                                    <p:animMotion origin="layout" path="M 0.00091 -0.02639 L -0.0306 -0.01482 L -0.05807 -0.08171 L -0.0207 -0.14583 L -0.06653 -0.22801 L 0.01367 -0.23056 L 0.04805 -0.24884 " pathEditMode="relative" rAng="0" ptsTypes="AAAAAAA">
                                      <p:cBhvr>
                                        <p:cTn id="39" dur="3000" fill="hold"/>
                                        <p:tgtEl>
                                          <p:spTgt spid="33"/>
                                        </p:tgtEl>
                                        <p:attrNameLst>
                                          <p:attrName>ppt_x</p:attrName>
                                          <p:attrName>ppt_y</p:attrName>
                                        </p:attrNameLst>
                                      </p:cBhvr>
                                      <p:rCtr x="-1016" y="-10556"/>
                                    </p:animMotion>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2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32"/>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3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8"/>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4"/>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3"/>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hidden"/>
                                      </p:to>
                                    </p:set>
                                  </p:childTnLst>
                                </p:cTn>
                              </p:par>
                              <p:par>
                                <p:cTn id="74" presetID="1" presetClass="entr" presetSubtype="0" fill="hold" grpId="1" nodeType="withEffect">
                                  <p:stCondLst>
                                    <p:cond delay="0"/>
                                  </p:stCondLst>
                                  <p:childTnLst>
                                    <p:set>
                                      <p:cBhvr>
                                        <p:cTn id="75" dur="1" fill="hold">
                                          <p:stCondLst>
                                            <p:cond delay="0"/>
                                          </p:stCondLst>
                                        </p:cTn>
                                        <p:tgtEl>
                                          <p:spTgt spid="9"/>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7"/>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3"/>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3"/>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8"/>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6"/>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1"/>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5"/>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0"/>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2"/>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2"/>
                                        </p:tgtEl>
                                        <p:attrNameLst>
                                          <p:attrName>style.visibility</p:attrName>
                                        </p:attrNameLst>
                                      </p:cBhvr>
                                      <p:to>
                                        <p:strVal val="visible"/>
                                      </p:to>
                                    </p:set>
                                  </p:childTnLst>
                                </p:cTn>
                              </p:par>
                            </p:childTnLst>
                          </p:cTn>
                        </p:par>
                        <p:par>
                          <p:cTn id="106" fill="hold">
                            <p:stCondLst>
                              <p:cond delay="0"/>
                            </p:stCondLst>
                            <p:childTnLst>
                              <p:par>
                                <p:cTn id="107" presetID="22" presetClass="entr" presetSubtype="4" fill="hold"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down)">
                                      <p:cBhvr>
                                        <p:cTn id="109" dur="500"/>
                                        <p:tgtEl>
                                          <p:spTgt spid="18"/>
                                        </p:tgtEl>
                                      </p:cBhvr>
                                    </p:animEffect>
                                  </p:childTnLst>
                                </p:cTn>
                              </p:par>
                            </p:childTnLst>
                          </p:cTn>
                        </p:par>
                        <p:par>
                          <p:cTn id="110" fill="hold">
                            <p:stCondLst>
                              <p:cond delay="500"/>
                            </p:stCondLst>
                            <p:childTnLst>
                              <p:par>
                                <p:cTn id="111" presetID="0" presetClass="path" presetSubtype="0" repeatCount="indefinite" accel="50000" decel="50000" autoRev="1" fill="remove" grpId="0" nodeType="afterEffect">
                                  <p:stCondLst>
                                    <p:cond delay="0"/>
                                  </p:stCondLst>
                                  <p:childTnLst>
                                    <p:animMotion origin="layout" path="M 0.00052 -0.00139 L 0.0349 -0.0088 L 0.02552 -0.07639 L 0.09115 -0.15046 L 0.175 -0.0588 L 0.13907 0.11713 " pathEditMode="relative" rAng="0" ptsTypes="AAAAAA">
                                      <p:cBhvr>
                                        <p:cTn id="112" dur="1000" fill="hold"/>
                                        <p:tgtEl>
                                          <p:spTgt spid="9"/>
                                        </p:tgtEl>
                                        <p:attrNameLst>
                                          <p:attrName>ppt_x</p:attrName>
                                          <p:attrName>ppt_y</p:attrName>
                                        </p:attrNameLst>
                                      </p:cBhvr>
                                      <p:rCtr x="8724" y="-1528"/>
                                    </p:animMotion>
                                  </p:childTnLst>
                                </p:cTn>
                              </p:par>
                              <p:par>
                                <p:cTn id="113" presetID="0" presetClass="path" presetSubtype="0" repeatCount="indefinite" accel="50000" decel="50000" autoRev="1" fill="remove" grpId="0" nodeType="withEffect">
                                  <p:stCondLst>
                                    <p:cond delay="0"/>
                                  </p:stCondLst>
                                  <p:childTnLst>
                                    <p:animMotion origin="layout" path="M 0.00209 0.00232 L -0.04219 -0.03842 L -0.04792 0.04028 L -0.03803 0.17917 L 0.05001 0.13102 " pathEditMode="relative" rAng="0" ptsTypes="AAAAA">
                                      <p:cBhvr>
                                        <p:cTn id="114" dur="1000" fill="hold"/>
                                        <p:tgtEl>
                                          <p:spTgt spid="7"/>
                                        </p:tgtEl>
                                        <p:attrNameLst>
                                          <p:attrName>ppt_x</p:attrName>
                                          <p:attrName>ppt_y</p:attrName>
                                        </p:attrNameLst>
                                      </p:cBhvr>
                                      <p:rCtr x="-104" y="6806"/>
                                    </p:animMotion>
                                  </p:childTnLst>
                                </p:cTn>
                              </p:par>
                              <p:par>
                                <p:cTn id="115" presetID="0" presetClass="path" presetSubtype="0" repeatCount="indefinite" accel="50000" decel="50000" autoRev="1" fill="remove" grpId="0" nodeType="withEffect">
                                  <p:stCondLst>
                                    <p:cond delay="0"/>
                                  </p:stCondLst>
                                  <p:childTnLst>
                                    <p:animMotion origin="layout" path="M -0.00468 -0.02662 L 0.04063 0.12986 L 0.12136 0.06319 L 0.12761 -0.0544 L 0.21198 0.00023 L 0.20521 0.13912 " pathEditMode="relative" rAng="0" ptsTypes="AAAAAA">
                                      <p:cBhvr>
                                        <p:cTn id="116" dur="1000" fill="hold"/>
                                        <p:tgtEl>
                                          <p:spTgt spid="3"/>
                                        </p:tgtEl>
                                        <p:attrNameLst>
                                          <p:attrName>ppt_x</p:attrName>
                                          <p:attrName>ppt_y</p:attrName>
                                        </p:attrNameLst>
                                      </p:cBhvr>
                                      <p:rCtr x="10833" y="6898"/>
                                    </p:animMotion>
                                  </p:childTnLst>
                                </p:cTn>
                              </p:par>
                              <p:par>
                                <p:cTn id="117" presetID="0" presetClass="path" presetSubtype="0" repeatCount="indefinite" accel="50000" decel="50000" autoRev="1" fill="remove" grpId="0" nodeType="withEffect">
                                  <p:stCondLst>
                                    <p:cond delay="0"/>
                                  </p:stCondLst>
                                  <p:childTnLst>
                                    <p:animMotion origin="layout" path="M -2.5E-6 -3.7037E-6 L 0.05209 0.01297 L 0.05469 -0.0824 L 0.125 -0.05833 L 0.15573 0.03426 L 0.10573 0.08982 L 0.08386 0.06667 " pathEditMode="relative" rAng="0" ptsTypes="AAAAAAA">
                                      <p:cBhvr>
                                        <p:cTn id="118" dur="1000" fill="hold"/>
                                        <p:tgtEl>
                                          <p:spTgt spid="14"/>
                                        </p:tgtEl>
                                        <p:attrNameLst>
                                          <p:attrName>ppt_x</p:attrName>
                                          <p:attrName>ppt_y</p:attrName>
                                        </p:attrNameLst>
                                      </p:cBhvr>
                                      <p:rCtr x="7786" y="370"/>
                                    </p:animMotion>
                                  </p:childTnLst>
                                </p:cTn>
                              </p:par>
                              <p:par>
                                <p:cTn id="119" presetID="0" presetClass="path" presetSubtype="0" repeatCount="indefinite" accel="50000" decel="50000" autoRev="1" fill="remove" grpId="0" nodeType="withEffect">
                                  <p:stCondLst>
                                    <p:cond delay="0"/>
                                  </p:stCondLst>
                                  <p:childTnLst>
                                    <p:animMotion origin="layout" path="M -2.70833E-6 1.11111E-6 L 0.04792 -0.03148 L 0.13907 -0.00648 L 0.11615 0.08889 L 0.01042 0.03889 L -0.06041 0.01852 " pathEditMode="relative" rAng="0" ptsTypes="AAAAAA">
                                      <p:cBhvr>
                                        <p:cTn id="120" dur="1000" fill="hold"/>
                                        <p:tgtEl>
                                          <p:spTgt spid="15"/>
                                        </p:tgtEl>
                                        <p:attrNameLst>
                                          <p:attrName>ppt_x</p:attrName>
                                          <p:attrName>ppt_y</p:attrName>
                                        </p:attrNameLst>
                                      </p:cBhvr>
                                      <p:rCtr x="3932" y="2870"/>
                                    </p:animMotion>
                                  </p:childTnLst>
                                </p:cTn>
                              </p:par>
                              <p:par>
                                <p:cTn id="121" presetID="0" presetClass="path" presetSubtype="0" repeatCount="indefinite" accel="50000" decel="50000" autoRev="1" fill="remove" grpId="0" nodeType="withEffect">
                                  <p:stCondLst>
                                    <p:cond delay="0"/>
                                  </p:stCondLst>
                                  <p:childTnLst>
                                    <p:animMotion origin="layout" path="M 4.58333E-6 2.96296E-6 L 0.07812 0.08703 L 0.12291 0.09166 L 0.08489 0.18055 L -0.01771 0.13426 L -0.04271 -0.00371 " pathEditMode="relative" rAng="0" ptsTypes="AAAAAA">
                                      <p:cBhvr>
                                        <p:cTn id="122" dur="1000" fill="hold"/>
                                        <p:tgtEl>
                                          <p:spTgt spid="13"/>
                                        </p:tgtEl>
                                        <p:attrNameLst>
                                          <p:attrName>ppt_x</p:attrName>
                                          <p:attrName>ppt_y</p:attrName>
                                        </p:attrNameLst>
                                      </p:cBhvr>
                                      <p:rCtr x="4010" y="8843"/>
                                    </p:animMotion>
                                  </p:childTnLst>
                                </p:cTn>
                              </p:par>
                              <p:par>
                                <p:cTn id="123" presetID="0" presetClass="path" presetSubtype="0" repeatCount="indefinite" accel="50000" decel="50000" autoRev="1" fill="remove" grpId="0" nodeType="withEffect">
                                  <p:stCondLst>
                                    <p:cond delay="0"/>
                                  </p:stCondLst>
                                  <p:childTnLst>
                                    <p:animMotion origin="layout" path="M -0.00026 0.00162 L 0.05183 0.02292 L 0.12526 -0.04097 L 0.06875 -0.11643 L 0.128 -0.20995 L 0.1737 -0.13565 " pathEditMode="relative" rAng="0" ptsTypes="AAAAAA">
                                      <p:cBhvr>
                                        <p:cTn id="124" dur="1000" fill="hold"/>
                                        <p:tgtEl>
                                          <p:spTgt spid="8"/>
                                        </p:tgtEl>
                                        <p:attrNameLst>
                                          <p:attrName>ppt_x</p:attrName>
                                          <p:attrName>ppt_y</p:attrName>
                                        </p:attrNameLst>
                                      </p:cBhvr>
                                      <p:rCtr x="8698" y="-9514"/>
                                    </p:animMotion>
                                  </p:childTnLst>
                                </p:cTn>
                              </p:par>
                              <p:par>
                                <p:cTn id="125" presetID="0" presetClass="path" presetSubtype="0" repeatCount="indefinite" accel="50000" decel="50000" autoRev="1" fill="remove" grpId="0" nodeType="withEffect">
                                  <p:stCondLst>
                                    <p:cond delay="0"/>
                                  </p:stCondLst>
                                  <p:childTnLst>
                                    <p:animMotion origin="layout" path="M -0.01562 0.00625 L -0.0375 -0.05787 L -0.0112 -0.14027 L -0.02969 -0.19212 L -0.06666 -0.19143 L -0.0293 -0.08657 " pathEditMode="relative" rAng="0" ptsTypes="AAAAAA">
                                      <p:cBhvr>
                                        <p:cTn id="126" dur="1000" fill="hold"/>
                                        <p:tgtEl>
                                          <p:spTgt spid="6"/>
                                        </p:tgtEl>
                                        <p:attrNameLst>
                                          <p:attrName>ppt_x</p:attrName>
                                          <p:attrName>ppt_y</p:attrName>
                                        </p:attrNameLst>
                                      </p:cBhvr>
                                      <p:rCtr x="-2331" y="-9931"/>
                                    </p:animMotion>
                                  </p:childTnLst>
                                </p:cTn>
                              </p:par>
                              <p:par>
                                <p:cTn id="127" presetID="0" presetClass="path" presetSubtype="0" repeatCount="indefinite" accel="50000" decel="50000" autoRev="1" fill="remove" grpId="0" nodeType="withEffect">
                                  <p:stCondLst>
                                    <p:cond delay="0"/>
                                  </p:stCondLst>
                                  <p:childTnLst>
                                    <p:animMotion origin="layout" path="M -0.0043 0.00069 L 0.12279 0.04514 L 0.12943 -0.1037 L 0.04727 -0.0787 L 0.00977 -0.19051 " pathEditMode="relative" rAng="0" ptsTypes="AAAAA">
                                      <p:cBhvr>
                                        <p:cTn id="128" dur="1000" fill="hold"/>
                                        <p:tgtEl>
                                          <p:spTgt spid="11"/>
                                        </p:tgtEl>
                                        <p:attrNameLst>
                                          <p:attrName>ppt_x</p:attrName>
                                          <p:attrName>ppt_y</p:attrName>
                                        </p:attrNameLst>
                                      </p:cBhvr>
                                      <p:rCtr x="6680" y="-7338"/>
                                    </p:animMotion>
                                  </p:childTnLst>
                                </p:cTn>
                              </p:par>
                              <p:par>
                                <p:cTn id="129" presetID="0" presetClass="path" presetSubtype="0" repeatCount="indefinite" accel="50000" decel="50000" autoRev="1" fill="remove" grpId="0" nodeType="withEffect">
                                  <p:stCondLst>
                                    <p:cond delay="0"/>
                                  </p:stCondLst>
                                  <p:childTnLst>
                                    <p:animMotion origin="layout" path="M 4.16667E-7 -7.40741E-7 L 0.02396 0.1257 L 0.09844 0.08009 L 0.01797 -0.06458 L -0.04727 0.01065 L -0.0918 -0.04722 " pathEditMode="relative" rAng="0" ptsTypes="AAAAAA">
                                      <p:cBhvr>
                                        <p:cTn id="130" dur="1000" fill="hold"/>
                                        <p:tgtEl>
                                          <p:spTgt spid="5"/>
                                        </p:tgtEl>
                                        <p:attrNameLst>
                                          <p:attrName>ppt_x</p:attrName>
                                          <p:attrName>ppt_y</p:attrName>
                                        </p:attrNameLst>
                                      </p:cBhvr>
                                      <p:rCtr x="326" y="3056"/>
                                    </p:animMotion>
                                  </p:childTnLst>
                                </p:cTn>
                              </p:par>
                              <p:par>
                                <p:cTn id="131" presetID="0" presetClass="path" presetSubtype="0" repeatCount="indefinite" accel="50000" decel="50000" autoRev="1" fill="remove" grpId="0" nodeType="withEffect">
                                  <p:stCondLst>
                                    <p:cond delay="0"/>
                                  </p:stCondLst>
                                  <p:childTnLst>
                                    <p:animMotion origin="layout" path="M 1.66667E-6 4.81481E-6 L -0.0793 -0.06575 L -0.01693 -0.15741 L -0.01198 -0.08889 L 0.02396 -0.02917 " pathEditMode="relative" rAng="0" ptsTypes="AAAAA">
                                      <p:cBhvr>
                                        <p:cTn id="132" dur="1000" fill="hold"/>
                                        <p:tgtEl>
                                          <p:spTgt spid="10"/>
                                        </p:tgtEl>
                                        <p:attrNameLst>
                                          <p:attrName>ppt_x</p:attrName>
                                          <p:attrName>ppt_y</p:attrName>
                                        </p:attrNameLst>
                                      </p:cBhvr>
                                      <p:rCtr x="-2773" y="-7870"/>
                                    </p:animMotion>
                                  </p:childTnLst>
                                </p:cTn>
                              </p:par>
                              <p:par>
                                <p:cTn id="133" presetID="0" presetClass="path" presetSubtype="0" repeatCount="indefinite" accel="50000" decel="50000" autoRev="1" fill="remove" grpId="0" nodeType="withEffect">
                                  <p:stCondLst>
                                    <p:cond delay="0"/>
                                  </p:stCondLst>
                                  <p:childTnLst>
                                    <p:animMotion origin="layout" path="M -0.00091 -0.01759 L -0.02539 -0.06296 L -0.05963 -0.0206 L -0.20794 -0.03981 L -0.2095 0.02292 L -0.15312 0.21134 " pathEditMode="relative" rAng="0" ptsTypes="AAAAAA">
                                      <p:cBhvr>
                                        <p:cTn id="134" dur="1000" fill="hold"/>
                                        <p:tgtEl>
                                          <p:spTgt spid="17"/>
                                        </p:tgtEl>
                                        <p:attrNameLst>
                                          <p:attrName>ppt_x</p:attrName>
                                          <p:attrName>ppt_y</p:attrName>
                                        </p:attrNameLst>
                                      </p:cBhvr>
                                      <p:rCtr x="-10430" y="9167"/>
                                    </p:animMotion>
                                  </p:childTnLst>
                                </p:cTn>
                              </p:par>
                              <p:par>
                                <p:cTn id="135" presetID="0" presetClass="path" presetSubtype="0" repeatCount="indefinite" accel="50000" decel="50000" autoRev="1" fill="remove" grpId="0" nodeType="withEffect">
                                  <p:stCondLst>
                                    <p:cond delay="0"/>
                                  </p:stCondLst>
                                  <p:childTnLst>
                                    <p:animMotion origin="layout" path="M 1.45833E-6 -4.07407E-6 L -0.04037 0.12477 L -0.1138 0.0088 L -0.1474 -0.14768 L -0.07018 -0.05416 " pathEditMode="relative" rAng="0" ptsTypes="AAAAA">
                                      <p:cBhvr>
                                        <p:cTn id="136" dur="1000" fill="hold"/>
                                        <p:tgtEl>
                                          <p:spTgt spid="12"/>
                                        </p:tgtEl>
                                        <p:attrNameLst>
                                          <p:attrName>ppt_x</p:attrName>
                                          <p:attrName>ppt_y</p:attrName>
                                        </p:attrNameLst>
                                      </p:cBhvr>
                                      <p:rCtr x="-7370" y="-1157"/>
                                    </p:animMotion>
                                  </p:childTnLst>
                                </p:cTn>
                              </p:par>
                              <p:par>
                                <p:cTn id="137" presetID="0" presetClass="path" presetSubtype="0" repeatCount="indefinite" accel="50000" decel="50000" autoRev="1" fill="remove" grpId="0" nodeType="withEffect">
                                  <p:stCondLst>
                                    <p:cond delay="0"/>
                                  </p:stCondLst>
                                  <p:childTnLst>
                                    <p:animMotion origin="layout" path="M -4.16667E-6 -4.81481E-6 L -0.04296 -0.07916 L -0.17174 -0.05115 L -0.13763 0.04538 L -0.14518 0.1875 " pathEditMode="relative" rAng="0" ptsTypes="AAAAA">
                                      <p:cBhvr>
                                        <p:cTn id="138" dur="1000" fill="hold"/>
                                        <p:tgtEl>
                                          <p:spTgt spid="4"/>
                                        </p:tgtEl>
                                        <p:attrNameLst>
                                          <p:attrName>ppt_x</p:attrName>
                                          <p:attrName>ppt_y</p:attrName>
                                        </p:attrNameLst>
                                      </p:cBhvr>
                                      <p:rCtr x="-8594" y="5417"/>
                                    </p:animMotion>
                                  </p:childTnLst>
                                </p:cTn>
                              </p:par>
                              <p:par>
                                <p:cTn id="139" presetID="0" presetClass="path" presetSubtype="0" repeatCount="indefinite" accel="50000" decel="50000" autoRev="1" fill="remove" grpId="0" nodeType="withEffect">
                                  <p:stCondLst>
                                    <p:cond delay="0"/>
                                  </p:stCondLst>
                                  <p:childTnLst>
                                    <p:animMotion origin="layout" path="M 0.00091 -0.02639 L -0.0306 -0.01482 L -0.05807 -0.08171 L -0.0207 -0.14583 L -0.06654 -0.22801 L 0.01367 -0.23056 L 0.04805 -0.24884 " pathEditMode="relative" rAng="0" ptsTypes="AAAAAAA">
                                      <p:cBhvr>
                                        <p:cTn id="140" dur="1000" fill="hold"/>
                                        <p:tgtEl>
                                          <p:spTgt spid="16"/>
                                        </p:tgtEl>
                                        <p:attrNameLst>
                                          <p:attrName>ppt_x</p:attrName>
                                          <p:attrName>ppt_y</p:attrName>
                                        </p:attrNameLst>
                                      </p:cBhvr>
                                      <p:rCtr x="-1016" y="-10556"/>
                                    </p:animMotion>
                                  </p:childTnLst>
                                </p:cTn>
                              </p:par>
                              <p:par>
                                <p:cTn id="141" presetID="14" presetClass="entr" presetSubtype="10" fill="hold" grpId="0" nodeType="withEffect">
                                  <p:stCondLst>
                                    <p:cond delay="0"/>
                                  </p:stCondLst>
                                  <p:childTnLst>
                                    <p:set>
                                      <p:cBhvr>
                                        <p:cTn id="142" dur="1" fill="hold">
                                          <p:stCondLst>
                                            <p:cond delay="0"/>
                                          </p:stCondLst>
                                        </p:cTn>
                                        <p:tgtEl>
                                          <p:spTgt spid="35"/>
                                        </p:tgtEl>
                                        <p:attrNameLst>
                                          <p:attrName>style.visibility</p:attrName>
                                        </p:attrNameLst>
                                      </p:cBhvr>
                                      <p:to>
                                        <p:strVal val="visible"/>
                                      </p:to>
                                    </p:set>
                                    <p:animEffect transition="in" filter="randombar(horizontal)">
                                      <p:cBhvr>
                                        <p:cTn id="143" dur="500"/>
                                        <p:tgtEl>
                                          <p:spTgt spid="35"/>
                                        </p:tgtEl>
                                      </p:cBhvr>
                                    </p:animEffect>
                                  </p:childTnLst>
                                </p:cTn>
                              </p:par>
                            </p:childTnLst>
                          </p:cTn>
                        </p:par>
                      </p:childTnLst>
                    </p:cTn>
                  </p:par>
                  <p:par>
                    <p:cTn id="144" fill="hold">
                      <p:stCondLst>
                        <p:cond delay="indefinite"/>
                      </p:stCondLst>
                      <p:childTnLst>
                        <p:par>
                          <p:cTn id="145" fill="hold">
                            <p:stCondLst>
                              <p:cond delay="0"/>
                            </p:stCondLst>
                            <p:childTnLst>
                              <p:par>
                                <p:cTn id="146" presetID="14" presetClass="entr" presetSubtype="10" fill="hold" nodeType="clickEffect">
                                  <p:stCondLst>
                                    <p:cond delay="0"/>
                                  </p:stCondLst>
                                  <p:childTnLst>
                                    <p:set>
                                      <p:cBhvr>
                                        <p:cTn id="147" dur="1" fill="hold">
                                          <p:stCondLst>
                                            <p:cond delay="0"/>
                                          </p:stCondLst>
                                        </p:cTn>
                                        <p:tgtEl>
                                          <p:spTgt spid="73"/>
                                        </p:tgtEl>
                                        <p:attrNameLst>
                                          <p:attrName>style.visibility</p:attrName>
                                        </p:attrNameLst>
                                      </p:cBhvr>
                                      <p:to>
                                        <p:strVal val="visible"/>
                                      </p:to>
                                    </p:set>
                                    <p:animEffect transition="in" filter="randombar(horizontal)">
                                      <p:cBhvr>
                                        <p:cTn id="148" dur="500"/>
                                        <p:tgtEl>
                                          <p:spTgt spid="73"/>
                                        </p:tgtEl>
                                      </p:cBhvr>
                                    </p:animEffect>
                                  </p:childTnLst>
                                </p:cTn>
                              </p:par>
                              <p:par>
                                <p:cTn id="149" presetID="14" presetClass="entr" presetSubtype="10" fill="hold" grpId="0" nodeType="withEffect">
                                  <p:stCondLst>
                                    <p:cond delay="0"/>
                                  </p:stCondLst>
                                  <p:childTnLst>
                                    <p:set>
                                      <p:cBhvr>
                                        <p:cTn id="150" dur="1" fill="hold">
                                          <p:stCondLst>
                                            <p:cond delay="0"/>
                                          </p:stCondLst>
                                        </p:cTn>
                                        <p:tgtEl>
                                          <p:spTgt spid="74"/>
                                        </p:tgtEl>
                                        <p:attrNameLst>
                                          <p:attrName>style.visibility</p:attrName>
                                        </p:attrNameLst>
                                      </p:cBhvr>
                                      <p:to>
                                        <p:strVal val="visible"/>
                                      </p:to>
                                    </p:set>
                                    <p:animEffect transition="in" filter="randombar(horizontal)">
                                      <p:cBhvr>
                                        <p:cTn id="15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35"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82A010-E852-E3AF-DF07-91A92057856F}"/>
              </a:ext>
            </a:extLst>
          </p:cNvPr>
          <p:cNvGrpSpPr/>
          <p:nvPr/>
        </p:nvGrpSpPr>
        <p:grpSpPr>
          <a:xfrm>
            <a:off x="111692" y="-283210"/>
            <a:ext cx="11968616" cy="7261790"/>
            <a:chOff x="111692" y="-283210"/>
            <a:chExt cx="11968616" cy="7261790"/>
          </a:xfrm>
        </p:grpSpPr>
        <p:pic>
          <p:nvPicPr>
            <p:cNvPr id="3" name="Picture 2">
              <a:extLst>
                <a:ext uri="{FF2B5EF4-FFF2-40B4-BE49-F238E27FC236}">
                  <a16:creationId xmlns:a16="http://schemas.microsoft.com/office/drawing/2014/main" id="{144D9F29-DCCC-15B2-1205-E72305042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2" y="-283210"/>
              <a:ext cx="11968616" cy="7261790"/>
            </a:xfrm>
            <a:prstGeom prst="rect">
              <a:avLst/>
            </a:prstGeom>
          </p:spPr>
        </p:pic>
        <p:sp>
          <p:nvSpPr>
            <p:cNvPr id="4" name="Rectangle 3">
              <a:extLst>
                <a:ext uri="{FF2B5EF4-FFF2-40B4-BE49-F238E27FC236}">
                  <a16:creationId xmlns:a16="http://schemas.microsoft.com/office/drawing/2014/main" id="{ED9A0721-E5C4-D8E8-96F4-E92F84D781BD}"/>
                </a:ext>
              </a:extLst>
            </p:cNvPr>
            <p:cNvSpPr/>
            <p:nvPr/>
          </p:nvSpPr>
          <p:spPr>
            <a:xfrm>
              <a:off x="411982" y="371789"/>
              <a:ext cx="361741" cy="34164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0506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20 Thi nghiem Brown">
            <a:hlinkClick r:id="" action="ppaction://media"/>
            <a:extLst>
              <a:ext uri="{FF2B5EF4-FFF2-40B4-BE49-F238E27FC236}">
                <a16:creationId xmlns:a16="http://schemas.microsoft.com/office/drawing/2014/main" id="{5E767C0D-A81F-7A05-A29F-2AC15FDF63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80397"/>
          </a:xfrm>
          <a:prstGeom prst="rect">
            <a:avLst/>
          </a:prstGeom>
        </p:spPr>
      </p:pic>
    </p:spTree>
    <p:extLst>
      <p:ext uri="{BB962C8B-B14F-4D97-AF65-F5344CB8AC3E}">
        <p14:creationId xmlns:p14="http://schemas.microsoft.com/office/powerpoint/2010/main" val="2234590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429987" y="1098857"/>
            <a:ext cx="4655197"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26264F"/>
                </a:solidFill>
                <a:latin typeface="Roboto" panose="02000000000000000000" pitchFamily="2" charset="0"/>
              </a:rPr>
              <a:t>Ở nhiệt độ trong phòng, các phân tử trong không khí có thể chuyển động với tốc độ từ hàng trăm tới hàng nghìn m/s. Tại sao khi mở một lọ nước hoa ở đầu lớp thì phải một lúc sau, người ở cuối lớp mới ngửi thấy mùi thơm?</a:t>
            </a:r>
            <a:endParaRPr lang="en-US" sz="3200" b="1" dirty="0">
              <a:solidFill>
                <a:srgbClr val="26264F"/>
              </a:solidFill>
              <a:latin typeface="Roboto" panose="02000000000000000000" pitchFamily="2" charset="0"/>
            </a:endParaRPr>
          </a:p>
        </p:txBody>
      </p:sp>
      <p:pic>
        <p:nvPicPr>
          <p:cNvPr id="1026" name="Picture 2" descr="Nước hoa tinh dầu thơm phòng để bàn - Giao mẫu ngẫu nhiên - Khử mùi, sáp  thơm | VinMart.co">
            <a:extLst>
              <a:ext uri="{FF2B5EF4-FFF2-40B4-BE49-F238E27FC236}">
                <a16:creationId xmlns:a16="http://schemas.microsoft.com/office/drawing/2014/main" id="{5D6F524E-A15A-6D2A-3FFD-5CACBA2E1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219" y="0"/>
            <a:ext cx="6923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1150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1286459" y="413629"/>
            <a:ext cx="9619082" cy="2800767"/>
          </a:xfrm>
          <a:prstGeom prst="rect">
            <a:avLst/>
          </a:prstGeom>
          <a:noFill/>
        </p:spPr>
        <p:txBody>
          <a:bodyPr wrap="square" anchor="ctr" anchorCtr="0">
            <a:spAutoFit/>
          </a:bodyPr>
          <a:lstStyle>
            <a:defPPr>
              <a:defRPr lang="en-US"/>
            </a:defPPr>
            <a:lvl1pPr algn="ctr">
              <a:lnSpc>
                <a:spcPct val="150000"/>
              </a:lnSpc>
              <a:defRPr sz="2200" b="0" i="0">
                <a:solidFill>
                  <a:srgbClr val="333333"/>
                </a:solidFill>
                <a:effectLst/>
                <a:latin typeface="Roboto" panose="02000000000000000000" pitchFamily="2" charset="0"/>
              </a:defRPr>
            </a:lvl1pPr>
          </a:lstStyle>
          <a:p>
            <a:r>
              <a:rPr lang="vi-VN" sz="2400" dirty="0"/>
              <a:t>Vì các phân tử nước hoa và các phân tử không khí đều chuyển động hỗn loạn không ngừng nên trong quá trình di chuyển, các phân tử nước hoa bị va chạm với các phân tử không khí làm thời gian chuyển động từ đầu lớp tới cuối lớp lâu hơn nên phải một lúc sau người ở cuối lớp mới ngửi thấy mùi thơm.</a:t>
            </a:r>
            <a:endParaRPr lang="en-US" sz="2400" dirty="0"/>
          </a:p>
        </p:txBody>
      </p:sp>
      <p:pic>
        <p:nvPicPr>
          <p:cNvPr id="1026" name="Picture 2" descr="Nước hoa tinh dầu thơm phòng để bàn - Giao mẫu ngẫu nhiên - Khử mùi, sáp  thơm | VinMart.co">
            <a:extLst>
              <a:ext uri="{FF2B5EF4-FFF2-40B4-BE49-F238E27FC236}">
                <a16:creationId xmlns:a16="http://schemas.microsoft.com/office/drawing/2014/main" id="{5D6F524E-A15A-6D2A-3FFD-5CACBA2E1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9383" y="3282064"/>
            <a:ext cx="3393233" cy="336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973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3367</TotalTime>
  <Words>1795</Words>
  <Application>Microsoft Office PowerPoint</Application>
  <PresentationFormat>Widescreen</PresentationFormat>
  <Paragraphs>132</Paragraphs>
  <Slides>39</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Arial</vt:lpstr>
      <vt:lpstr>Calibri</vt:lpstr>
      <vt:lpstr>Calibri Light</vt:lpstr>
      <vt:lpstr>Cambria Math</vt:lpstr>
      <vt:lpstr>Roboto</vt:lpstr>
      <vt:lpstr>Roboto Black</vt:lpstr>
      <vt:lpstr>Times New Roman</vt:lpstr>
      <vt:lpstr>Office Theme</vt:lpstr>
      <vt:lpstr>4_Office Theme</vt:lpstr>
      <vt:lpstr>Campaign Planning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Nhiệt năng của một vật là </vt:lpstr>
      <vt:lpstr>Câu 2: Chọn phát biểu đúng về mối quan hệ giữa nhiệt năng và nhiệt độ:</vt:lpstr>
      <vt:lpstr>Câu 3: Nội năng của một vật là gì?</vt:lpstr>
      <vt:lpstr>Câu 4: Nhiệt lượng là:</vt:lpstr>
      <vt:lpstr>Câu 5: Một vật có nhiệt năng 200J, sau khi nung nóng nhiệt năng của nó là 400J. Hỏi nhiệt lượng mà vật nhận được là bao nhiêu?</vt:lpstr>
      <vt:lpstr>Câu 6: Giả sử có hai cốc giống nhau, chứa cùng một lượng nước như nhau. Đặt một lượng thuốc tím bằng nhau vào một vị trí ở đáy mỗi cốc nước. Nếu nhiệt độ hai cốc nước khác nhau thì thuốc tím ở cốc nước nào lan ra nhanh hơn? Vì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Oanh</cp:lastModifiedBy>
  <cp:revision>28</cp:revision>
  <dcterms:created xsi:type="dcterms:W3CDTF">2023-03-21T03:38:58Z</dcterms:created>
  <dcterms:modified xsi:type="dcterms:W3CDTF">2023-04-20T13:56:29Z</dcterms:modified>
</cp:coreProperties>
</file>