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sldIdLst>
    <p:sldId id="263" r:id="rId5"/>
    <p:sldId id="267" r:id="rId6"/>
    <p:sldId id="257" r:id="rId7"/>
    <p:sldId id="270" r:id="rId8"/>
    <p:sldId id="264" r:id="rId9"/>
    <p:sldId id="729" r:id="rId10"/>
    <p:sldId id="726" r:id="rId11"/>
    <p:sldId id="312" r:id="rId12"/>
    <p:sldId id="727" r:id="rId13"/>
    <p:sldId id="728" r:id="rId14"/>
    <p:sldId id="730" r:id="rId15"/>
    <p:sldId id="731" r:id="rId16"/>
    <p:sldId id="732" r:id="rId17"/>
    <p:sldId id="258" r:id="rId18"/>
    <p:sldId id="259" r:id="rId19"/>
    <p:sldId id="261" r:id="rId20"/>
    <p:sldId id="260" r:id="rId21"/>
    <p:sldId id="262" r:id="rId22"/>
    <p:sldId id="268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54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59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568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84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31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0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1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57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49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16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6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31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88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6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4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616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06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27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00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76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6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289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45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52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03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1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310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5D7EC94-E50E-45E8-B185-7F4CA53C5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DC25593-2BC3-4D56-9F37-35E14C758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C29F5C5-DEF4-4329-8872-BE683E4D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713365E-C1FC-4500-963B-6034AC7D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430E159-7E2F-41AE-8422-40CF591A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6659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7AA689D-0A94-427F-B4F9-90D37308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663026F-7476-452B-9258-FE6C4D1D6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42B2735-93CA-415D-8BF4-BB4317EAC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714ED13-55DB-4E99-8D07-BC385DC5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FB674B9-91A9-4A22-AA2A-87036EE2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013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745EC89-0E68-443C-A7E4-435876DB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EF03CC1-8459-44F9-BA04-090501AD1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AFFA970-B25A-4D60-9AED-B515460B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10AE9CA-A142-4617-8A12-1C2404B2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5244126-5698-4922-B337-E5440D3F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0228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0786DC3-FD1C-4036-BE08-47559D44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97B794C-B00C-4710-883E-BF1862ECE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CAC9223-9750-44F3-B201-37BD3850F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81F4399-9DF4-4336-80C8-BEA7237C9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7F90B0E-7CC9-45DD-A21D-45959867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DE1BF8B-E869-48CC-975D-F35A8DFA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798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550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080869B-B4B6-4C53-9921-4CD13143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219B59F-FBB7-485F-A13F-CEEE14592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1A24B0CB-ADD4-4A37-906D-2D81E5472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FBD53EBC-EE01-49FD-A86B-C725B9133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334394B1-8A00-4358-8292-45D31FECB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64F60666-AFF5-4E6E-8582-E15AD362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991701FA-CFB8-451D-AF4E-7BD690FF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5DD1DAF6-F306-42E7-8CD2-4BF9A813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9710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21E799-602C-439B-B246-152D5151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8FA137A-D2E1-4DDC-8282-436C1BA3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2D7F4C2-7677-484E-852C-8DEB556C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DB873549-8903-4142-B36A-29021013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6901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7C3CCBB8-B4DE-4A1F-B8F0-6F1E1DA1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4BE8975-1717-4B9A-8DF9-5399DAB6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D98D1DB-5E23-4021-A6C7-7935EC983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5391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7E317A-7716-475D-9C7D-CD352943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C4CD069-DEAB-4CC9-915E-4357BF55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44F2074-9287-4D09-B0EE-EA5255E62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D36560D-C91B-484E-8409-7D0EFE30E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79D946F-583A-4B2E-B5E0-374664E5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D630AB0-45D6-4DC8-9158-72B7F1C1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5812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9FBBEC6-55E9-4C2C-BED7-8A240E7C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09056873-6C1A-47F5-A29C-4B465E92F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655951C-5CEC-42FB-AF5A-BB67BE577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6A66E21-ECA7-4B4E-B50F-AFC1093A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4CFE412-4DB6-4858-9F47-ADE1242D9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D006F01-E9F1-4AFC-ABBB-5582339D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8032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C8E2F26-2666-4075-9A3E-250A39D2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ED73EE0-F52F-4037-BEEF-6C0C1CC6F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CDB8246-4B4B-4E82-B206-3C9F983A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43CD0B3-8BDF-41C2-93BE-DE3EA4B2A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F099B4F-C314-4314-AEF8-35C95BEA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8423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5C5AD4A1-3F53-49AD-AF7A-D63F431ED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9CDA3C6D-BADB-4985-B6DA-C9AAD269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DE975B4-140C-43B0-8102-1270298B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7BD02A7-FBAF-4A48-B470-0BDFFAF9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568896A-AF58-449C-BC37-C1EB2F84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978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08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99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03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17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03/11/64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1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4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03/11/64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1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400282A0-9799-4FF4-9048-D9220F0B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E0AE12C-43AC-410D-9921-8E5850031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B816206-5465-4ACF-9B0D-B2EFF463B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F9135-533D-44ED-8ED7-6A049D269F49}" type="datetimeFigureOut">
              <a:rPr lang="th-TH" smtClean="0"/>
              <a:t>03/11/64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ECBACDB-80B4-4D19-B18E-695DCA633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30AD9D0-32E4-4872-9C5B-86B73D3EB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341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gi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3.gif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11" Type="http://schemas.openxmlformats.org/officeDocument/2006/relationships/image" Target="../media/image26.png"/><Relationship Id="rId5" Type="http://schemas.openxmlformats.org/officeDocument/2006/relationships/image" Target="../media/image13.gif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gi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gi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71908" y="38508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7">
              <a:defRPr/>
            </a:pPr>
            <a:endParaRPr lang="th-TH">
              <a:solidFill>
                <a:prstClr val="white"/>
              </a:solidFill>
              <a:latin typeface="Hot Pizza" panose="02000000000000000000" pitchFamily="2" charset="0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" y="189357"/>
            <a:ext cx="1491729" cy="1110489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35910" y="5753599"/>
            <a:ext cx="975260" cy="1012296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555" y="11746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144449" y="588571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21197" y="755665"/>
            <a:ext cx="1080779" cy="7307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20A0FD7-0DEA-459C-8044-BD457B53EE40}"/>
              </a:ext>
            </a:extLst>
          </p:cNvPr>
          <p:cNvSpPr txBox="1"/>
          <p:nvPr/>
        </p:nvSpPr>
        <p:spPr>
          <a:xfrm>
            <a:off x="1491731" y="452213"/>
            <a:ext cx="2414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3200" b="1" dirty="0">
                <a:solidFill>
                  <a:prstClr val="black"/>
                </a:solidFill>
                <a:latin typeface="Hot Pizza" panose="02000000000000000000" pitchFamily="2" charset="0"/>
                <a:cs typeface="Arial"/>
                <a:sym typeface="Arial"/>
              </a:rPr>
              <a:t>Grade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794481" y="1104118"/>
            <a:ext cx="1027697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sz="11500" b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Unit 7: </a:t>
            </a:r>
          </a:p>
          <a:p>
            <a:pPr algn="ctr" defTabSz="914354">
              <a:defRPr/>
            </a:pPr>
            <a:r>
              <a:rPr lang="en-US" sz="11500" b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TELEVISION</a:t>
            </a:r>
          </a:p>
          <a:p>
            <a:pPr algn="ctr" defTabSz="914354">
              <a:defRPr/>
            </a:pPr>
            <a:r>
              <a:rPr lang="en-US" sz="5400" dirty="0">
                <a:solidFill>
                  <a:prstClr val="black"/>
                </a:solidFill>
                <a:latin typeface="Hot Pizza" panose="02000000000000000000" pitchFamily="2" charset="0"/>
                <a:cs typeface="Arial"/>
                <a:sym typeface="Arial"/>
              </a:rPr>
              <a:t>Part 2: 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439670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198"/>
            <a:ext cx="8715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3. </a:t>
            </a:r>
            <a:r>
              <a:rPr lang="en-US" sz="5400" b="0" i="0" dirty="0">
                <a:effectLst/>
              </a:rPr>
              <a:t>I love …………like </a:t>
            </a:r>
            <a:r>
              <a:rPr lang="en-US" sz="5400" b="0" i="1" dirty="0">
                <a:effectLst/>
              </a:rPr>
              <a:t>Happy Feet</a:t>
            </a:r>
            <a:r>
              <a:rPr lang="en-US" sz="5400" b="0" i="0" dirty="0">
                <a:effectLst/>
              </a:rPr>
              <a:t> and </a:t>
            </a:r>
            <a:r>
              <a:rPr lang="en-US" sz="5400" b="0" i="1" dirty="0">
                <a:effectLst/>
              </a:rPr>
              <a:t>Coco</a:t>
            </a:r>
            <a:r>
              <a:rPr lang="en-US" sz="5400" b="0" i="0" dirty="0">
                <a:effectLst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2" y="2660000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74079" y="4921247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659804" y="3848056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2803376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 </a:t>
            </a: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game show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36214" y="507977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c.</a:t>
            </a: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comedies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53515" y="3983811"/>
            <a:ext cx="413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 animated films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45545" y="3885222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95596" y="4956134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5" y="2749126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2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198"/>
            <a:ext cx="8715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4. </a:t>
            </a:r>
            <a:r>
              <a:rPr lang="en-US" sz="4800" b="0" i="0" dirty="0">
                <a:effectLst/>
              </a:rPr>
              <a:t>I love </a:t>
            </a:r>
            <a:r>
              <a:rPr lang="en-US" sz="4800" b="0" i="1" dirty="0">
                <a:effectLst/>
              </a:rPr>
              <a:t>Children are Always Right</a:t>
            </a:r>
            <a:r>
              <a:rPr lang="en-US" sz="4800" b="0" i="0" dirty="0">
                <a:effectLst/>
              </a:rPr>
              <a:t>, a …………..for kids.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564709" y="2596902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2" y="381118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666065" y="4964164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126844" y="2740278"/>
            <a:ext cx="413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 Animated film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3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 viewer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59776" y="509991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c. game show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287266" y="5012625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18" y="3888460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20342" y="2686028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70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198"/>
            <a:ext cx="8715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5. </a:t>
            </a:r>
            <a:r>
              <a:rPr lang="en-US" sz="4800" b="0" i="0" dirty="0">
                <a:effectLst/>
              </a:rPr>
              <a:t>My father often watches ………. They're so funny.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2" y="512317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2" y="381118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565250" y="2507969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526655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c. viewers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3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 Animated film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058961" y="2643724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 comedies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86451" y="2556430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18" y="3888460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5" y="5212301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91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198"/>
            <a:ext cx="8715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6. </a:t>
            </a:r>
            <a:r>
              <a:rPr lang="en-US" sz="5400" b="0" i="0" dirty="0">
                <a:effectLst/>
              </a:rPr>
              <a:t>A popular </a:t>
            </a:r>
            <a:r>
              <a:rPr lang="en-US" sz="5400" b="0" i="0" dirty="0" err="1">
                <a:effectLst/>
              </a:rPr>
              <a:t>programme</a:t>
            </a:r>
            <a:r>
              <a:rPr lang="en-US" sz="5400" b="0" i="0" dirty="0">
                <a:effectLst/>
              </a:rPr>
              <a:t> has a lot of ……...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564709" y="2596902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2" y="381118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666065" y="4964164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126844" y="2740278"/>
            <a:ext cx="413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 channels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3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 characters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59776" y="509991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c. viewers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287266" y="5012625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18" y="3888460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20342" y="2686028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5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3532" y="129394"/>
            <a:ext cx="1491729" cy="1110489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426315" y="4885617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7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3"/>
            <a:ext cx="1080779" cy="7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6360" y="478489"/>
            <a:ext cx="6950440" cy="761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0496" y="2789164"/>
            <a:ext cx="7551007" cy="36925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12126" y="1502548"/>
            <a:ext cx="1528354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character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78811" y="1393252"/>
            <a:ext cx="1489975" cy="526857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animated films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5310" y="1502548"/>
            <a:ext cx="159855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viewers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473481" y="1502548"/>
            <a:ext cx="1398022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comedies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339854" y="2165385"/>
            <a:ext cx="1428933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game show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90868" y="2182519"/>
            <a:ext cx="1403001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channel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41930-3276-4CCB-9DD2-AEAB48C6B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040" y="1415665"/>
            <a:ext cx="1948727" cy="24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71 L -0.02226 0.1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2.22222E-6 L 0.09974 0.28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6 0.01111 L -0.06745 0.432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2.96296E-6 L 0.21745 0.4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1296 L -0.22487 0.584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555 L 0.01992 0.662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58684" y="78066"/>
            <a:ext cx="897616" cy="931703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7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3"/>
            <a:ext cx="1080779" cy="7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757" y="371072"/>
            <a:ext cx="7042474" cy="919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1072" y="1950431"/>
            <a:ext cx="7389855" cy="449487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40136" y="1502548"/>
            <a:ext cx="1421521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popular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78084" y="1515930"/>
            <a:ext cx="1358678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cute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99605" y="1522301"/>
            <a:ext cx="1358678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live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21126" y="1528672"/>
            <a:ext cx="1694696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educational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432249" y="1503500"/>
            <a:ext cx="1358678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boring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853769" y="1502548"/>
            <a:ext cx="135867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funny </a:t>
            </a:r>
          </a:p>
        </p:txBody>
      </p:sp>
    </p:spTree>
    <p:extLst>
      <p:ext uri="{BB962C8B-B14F-4D97-AF65-F5344CB8AC3E}">
        <p14:creationId xmlns:p14="http://schemas.microsoft.com/office/powerpoint/2010/main" val="3097190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2.22222E-6 L 0.16237 0.06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37 L -0.29987 0.182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11111E-6 L 0.10703 0.247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2.96296E-6 L -0.05469 0.418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2.22222E-6 L -0.43437 0.4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2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96296E-6 L -0.31289 0.65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0" i="0" dirty="0">
              <a:effectLst/>
              <a:latin typeface="Roboto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3532" y="129394"/>
            <a:ext cx="1491729" cy="1110489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426315" y="4885617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7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3"/>
            <a:ext cx="1080779" cy="730755"/>
          </a:xfrm>
          <a:prstGeom prst="rect">
            <a:avLst/>
          </a:prstGeom>
        </p:spPr>
      </p:pic>
      <p:pic>
        <p:nvPicPr>
          <p:cNvPr id="4" name="English Sounds - The Two TH Consonants [θ] and [ð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4105" y="1172751"/>
            <a:ext cx="9331274" cy="5244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9206" y="392250"/>
            <a:ext cx="673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How to pronounce </a:t>
            </a:r>
            <a:r>
              <a:rPr lang="el-GR" sz="32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/θ/</a:t>
            </a:r>
            <a:r>
              <a:rPr lang="en-US" sz="32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and /ð/</a:t>
            </a:r>
            <a:endParaRPr lang="en-US" sz="3200" b="1" i="0" dirty="0">
              <a:effectLst/>
              <a:latin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F7770-A2E7-4E03-9D99-14FDF0C43B1C}"/>
              </a:ext>
            </a:extLst>
          </p:cNvPr>
          <p:cNvSpPr txBox="1"/>
          <p:nvPr/>
        </p:nvSpPr>
        <p:spPr>
          <a:xfrm>
            <a:off x="1326621" y="1956846"/>
            <a:ext cx="9538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Jokerman" panose="04090605060D06020702" pitchFamily="82" charset="0"/>
              </a:rPr>
              <a:t>PRONUNCIATION </a:t>
            </a:r>
            <a:endParaRPr lang="en-US" sz="8000" b="1" i="0" dirty="0">
              <a:solidFill>
                <a:srgbClr val="FF0000"/>
              </a:solidFill>
              <a:effectLst/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62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3532" y="129394"/>
            <a:ext cx="1491729" cy="1110489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426315" y="4885617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7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3"/>
            <a:ext cx="1080779" cy="7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7169" y="726593"/>
            <a:ext cx="4860432" cy="1071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6495" y="2040344"/>
            <a:ext cx="7059010" cy="4039164"/>
          </a:xfrm>
          <a:prstGeom prst="rect">
            <a:avLst/>
          </a:prstGeom>
        </p:spPr>
      </p:pic>
      <p:pic>
        <p:nvPicPr>
          <p:cNvPr id="4" name="Track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76416" y="977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0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58684" y="78066"/>
            <a:ext cx="897616" cy="931703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7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3"/>
            <a:ext cx="1080779" cy="730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013" y="535189"/>
            <a:ext cx="6763694" cy="847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013" y="1846246"/>
            <a:ext cx="8062890" cy="39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00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71908" y="38508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t Pizza" panose="02000000000000000000" pitchFamily="2" charset="0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" y="189356"/>
            <a:ext cx="1491729" cy="1110489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35909" y="5753599"/>
            <a:ext cx="975260" cy="1012296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555" y="117468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144449" y="588571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21197" y="755664"/>
            <a:ext cx="1080779" cy="7307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745864" y="659376"/>
            <a:ext cx="102769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ot Pizza" panose="02000000000000000000" pitchFamily="2" charset="0"/>
                <a:ea typeface="+mn-ea"/>
                <a:cs typeface="Arial"/>
                <a:sym typeface="Arial"/>
              </a:rPr>
              <a:t>Sum 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5C563A-7BD3-4532-8233-2CF884323599}"/>
              </a:ext>
            </a:extLst>
          </p:cNvPr>
          <p:cNvSpPr txBox="1"/>
          <p:nvPr/>
        </p:nvSpPr>
        <p:spPr>
          <a:xfrm>
            <a:off x="1306136" y="1495570"/>
            <a:ext cx="95797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/>
                <a:sym typeface="Arial"/>
              </a:rPr>
              <a:t>By the end of the lesson students will be able to: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 the lexical items related to the topic </a:t>
            </a:r>
            <a:r>
              <a:rPr lang="en-US" sz="3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Television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;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 the vocabulary and structures to talk about TV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programmes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;</a:t>
            </a:r>
          </a:p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pronounce and recognize the sounds /θ/ and /ð/.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HOMEWORK: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Do exercises …….. on  page . …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Prepare for “A closer look 2” part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269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71908" y="38508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th-TH">
              <a:solidFill>
                <a:prstClr val="white"/>
              </a:solidFill>
              <a:latin typeface="Hot Pizza" panose="02000000000000000000" pitchFamily="2" charset="0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" y="189356"/>
            <a:ext cx="1491729" cy="1110489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35909" y="5753599"/>
            <a:ext cx="975260" cy="1012296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555" y="117468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144449" y="588571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21197" y="755664"/>
            <a:ext cx="1080779" cy="7307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745864" y="659376"/>
            <a:ext cx="102769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5400" dirty="0">
                <a:solidFill>
                  <a:prstClr val="black"/>
                </a:solidFill>
                <a:latin typeface="Hot Pizza" panose="02000000000000000000" pitchFamily="2" charset="0"/>
                <a:cs typeface="Arial"/>
                <a:sym typeface="Arial"/>
              </a:rPr>
              <a:t>Objectives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70144-E202-43FE-9E96-A0CD0DB18710}"/>
              </a:ext>
            </a:extLst>
          </p:cNvPr>
          <p:cNvSpPr txBox="1"/>
          <p:nvPr/>
        </p:nvSpPr>
        <p:spPr>
          <a:xfrm>
            <a:off x="1311362" y="2061751"/>
            <a:ext cx="94222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By the end of the lesson, students will be able to: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 the lexical items related to the topic </a:t>
            </a:r>
            <a:r>
              <a:rPr lang="en-US" sz="3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Television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;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 the vocabulary and structures to talk about TV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programmes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;</a:t>
            </a:r>
          </a:p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pronounce and recognize the sounds /θ/ and /ð/.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409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350"/>
                            </p:stCondLst>
                            <p:childTnLst>
                              <p:par>
                                <p:cTn id="2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F6A17-26DA-4E91-BB2F-240E4A36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59689-C9D9-41A5-9351-F05D91077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D293BEB4-6250-4458-8EE5-640A64AB5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0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80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67396" y="325119"/>
            <a:ext cx="11652326" cy="65328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Cer</a:t>
            </a: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88208" y="79014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7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091D00-0A35-40F9-86B0-AF5CCEDE12A7}"/>
              </a:ext>
            </a:extLst>
          </p:cNvPr>
          <p:cNvSpPr txBox="1"/>
          <p:nvPr/>
        </p:nvSpPr>
        <p:spPr>
          <a:xfrm>
            <a:off x="618309" y="1070919"/>
            <a:ext cx="6349218" cy="5413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75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MC (Master of Ceremony) (n)</a:t>
            </a: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mæs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tər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ʌv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ser·əˌmoʊ·ni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weatherman /ˈ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weð·ərˌmæn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 (n) </a:t>
            </a: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viewer /ˈ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vju·ər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 (n) </a:t>
            </a: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newsreader /ˈ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njuːzˌri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dər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 (n)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event /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ɪˈvent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 (n) </a:t>
            </a: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schedule /ˈ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skedʒ.uːl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 (n)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remote control /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rɪˈmoʊt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kənˈtroʊl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 (n)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7BC2B-7FE7-4391-AFCE-FB7CED624DBB}"/>
              </a:ext>
            </a:extLst>
          </p:cNvPr>
          <p:cNvSpPr txBox="1"/>
          <p:nvPr/>
        </p:nvSpPr>
        <p:spPr>
          <a:xfrm>
            <a:off x="6324878" y="1070919"/>
            <a:ext cx="6349218" cy="5413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0"/>
              </a:spcAft>
            </a:pP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vi)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0"/>
              </a:spcAft>
            </a:pP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vi)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0A2101-427F-4715-BA85-40C13A651313}"/>
              </a:ext>
            </a:extLst>
          </p:cNvPr>
          <p:cNvSpPr txBox="1"/>
          <p:nvPr/>
        </p:nvSpPr>
        <p:spPr>
          <a:xfrm>
            <a:off x="3905752" y="99033"/>
            <a:ext cx="6335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MC là gì? Cần điều gì để hiện thực hóa ước mơ MC của bạn?">
            <a:extLst>
              <a:ext uri="{FF2B5EF4-FFF2-40B4-BE49-F238E27FC236}">
                <a16:creationId xmlns:a16="http://schemas.microsoft.com/office/drawing/2014/main" id="{1AE7B188-67AC-4421-AA6F-8759E9A3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94" y="1768162"/>
            <a:ext cx="4751109" cy="316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 tin dự báo thời tiết mới nhất đêm nay và ngày mai 15.4 | Tin tức mới  nhất 24h - Đọc Báo Lao Động online - Laodong.vn">
            <a:extLst>
              <a:ext uri="{FF2B5EF4-FFF2-40B4-BE49-F238E27FC236}">
                <a16:creationId xmlns:a16="http://schemas.microsoft.com/office/drawing/2014/main" id="{6F070A29-26D9-4A3F-A76B-09AA165C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068" y="3022880"/>
            <a:ext cx="4518504" cy="30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gười xem tiếng Anh là gì? Một số thành ngữ tiếng Anh thông dụng">
            <a:extLst>
              <a:ext uri="{FF2B5EF4-FFF2-40B4-BE49-F238E27FC236}">
                <a16:creationId xmlns:a16="http://schemas.microsoft.com/office/drawing/2014/main" id="{66BEAD7C-B407-466B-B43F-74BD46A14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12" y="3656898"/>
            <a:ext cx="4238670" cy="300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wsreader In Television Studio Stock Photo - Download Image Now - iStock">
            <a:extLst>
              <a:ext uri="{FF2B5EF4-FFF2-40B4-BE49-F238E27FC236}">
                <a16:creationId xmlns:a16="http://schemas.microsoft.com/office/drawing/2014/main" id="{8FD2BD5E-583C-4C34-B6BC-1B0D4DFD7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95" y="938707"/>
            <a:ext cx="4399134" cy="2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ạt động activation và event có gì khác nhau? | Dịch Vụ Tổ Chức Sự Kiện  EMA Sài Gòn">
            <a:extLst>
              <a:ext uri="{FF2B5EF4-FFF2-40B4-BE49-F238E27FC236}">
                <a16:creationId xmlns:a16="http://schemas.microsoft.com/office/drawing/2014/main" id="{E99ED7F8-B659-4E38-A0F9-EB88C05A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21" y="1430462"/>
            <a:ext cx="4551608" cy="30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w to Make a Monthly Work Schedule Template | Wrike">
            <a:extLst>
              <a:ext uri="{FF2B5EF4-FFF2-40B4-BE49-F238E27FC236}">
                <a16:creationId xmlns:a16="http://schemas.microsoft.com/office/drawing/2014/main" id="{3964193E-A4B9-4FF3-A73B-F0363160F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0"/>
          <a:stretch/>
        </p:blipFill>
        <p:spPr bwMode="auto">
          <a:xfrm>
            <a:off x="7301567" y="1171438"/>
            <a:ext cx="4620595" cy="397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iversal Remote Controller Replacement For Samsung Hdtv Led Smart Tv  Control - Walmart.com">
            <a:extLst>
              <a:ext uri="{FF2B5EF4-FFF2-40B4-BE49-F238E27FC236}">
                <a16:creationId xmlns:a16="http://schemas.microsoft.com/office/drawing/2014/main" id="{2616267E-C3AD-4564-A051-D438B9E3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94" y="1154575"/>
            <a:ext cx="4650997" cy="465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146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Cer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88208" y="79014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7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091D00-0A35-40F9-86B0-AF5CCEDE12A7}"/>
              </a:ext>
            </a:extLst>
          </p:cNvPr>
          <p:cNvSpPr txBox="1"/>
          <p:nvPr/>
        </p:nvSpPr>
        <p:spPr>
          <a:xfrm>
            <a:off x="618309" y="1070919"/>
            <a:ext cx="6349218" cy="472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1. MC (Master of Ceremony) (n)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2. weatherman (n) </a:t>
            </a: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3. viewer (n) </a:t>
            </a: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4. newsreader (n)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5. event (n) </a:t>
            </a: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6. schedule (n)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7. remote control (n)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7BC2B-7FE7-4391-AFCE-FB7CED624DBB}"/>
              </a:ext>
            </a:extLst>
          </p:cNvPr>
          <p:cNvSpPr txBox="1"/>
          <p:nvPr/>
        </p:nvSpPr>
        <p:spPr>
          <a:xfrm>
            <a:off x="6324878" y="1070919"/>
            <a:ext cx="6349218" cy="472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750"/>
              </a:spcAft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0"/>
              </a:spcAft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0"/>
              </a:spcAft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vi)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vi)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0"/>
              </a:spcAft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0A2101-427F-4715-BA85-40C13A651313}"/>
              </a:ext>
            </a:extLst>
          </p:cNvPr>
          <p:cNvSpPr txBox="1"/>
          <p:nvPr/>
        </p:nvSpPr>
        <p:spPr>
          <a:xfrm>
            <a:off x="2847792" y="180595"/>
            <a:ext cx="63354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Checking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AE10CB-0236-45F2-950E-7F54242355F7}"/>
              </a:ext>
            </a:extLst>
          </p:cNvPr>
          <p:cNvCxnSpPr/>
          <p:nvPr/>
        </p:nvCxnSpPr>
        <p:spPr>
          <a:xfrm>
            <a:off x="5331655" y="1434905"/>
            <a:ext cx="993223" cy="132236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490FFC-B753-4285-9290-8F31CA803111}"/>
              </a:ext>
            </a:extLst>
          </p:cNvPr>
          <p:cNvCxnSpPr>
            <a:cxnSpLocks/>
          </p:cNvCxnSpPr>
          <p:nvPr/>
        </p:nvCxnSpPr>
        <p:spPr>
          <a:xfrm>
            <a:off x="3416443" y="2096086"/>
            <a:ext cx="2936128" cy="340919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8B4487-8911-4752-9AB6-9879C5AD15C8}"/>
              </a:ext>
            </a:extLst>
          </p:cNvPr>
          <p:cNvCxnSpPr>
            <a:cxnSpLocks/>
          </p:cNvCxnSpPr>
          <p:nvPr/>
        </p:nvCxnSpPr>
        <p:spPr>
          <a:xfrm>
            <a:off x="2632795" y="2757268"/>
            <a:ext cx="3664390" cy="148555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BB94C9-B7DD-47F3-BC6C-0571E7883B7D}"/>
              </a:ext>
            </a:extLst>
          </p:cNvPr>
          <p:cNvCxnSpPr>
            <a:cxnSpLocks/>
          </p:cNvCxnSpPr>
          <p:nvPr/>
        </p:nvCxnSpPr>
        <p:spPr>
          <a:xfrm>
            <a:off x="3303137" y="3535876"/>
            <a:ext cx="3049434" cy="136812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9FCF83-09D8-496B-8A02-683D5BD8E656}"/>
              </a:ext>
            </a:extLst>
          </p:cNvPr>
          <p:cNvCxnSpPr>
            <a:cxnSpLocks/>
          </p:cNvCxnSpPr>
          <p:nvPr/>
        </p:nvCxnSpPr>
        <p:spPr>
          <a:xfrm flipV="1">
            <a:off x="2532720" y="1494809"/>
            <a:ext cx="3792158" cy="261946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918C3D-2D99-4435-8E13-1B1E4A17038B}"/>
              </a:ext>
            </a:extLst>
          </p:cNvPr>
          <p:cNvCxnSpPr>
            <a:cxnSpLocks/>
          </p:cNvCxnSpPr>
          <p:nvPr/>
        </p:nvCxnSpPr>
        <p:spPr>
          <a:xfrm flipV="1">
            <a:off x="2847792" y="2153310"/>
            <a:ext cx="3504779" cy="266802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92DFDF-5A76-484E-A2B7-FCD7B92B294F}"/>
              </a:ext>
            </a:extLst>
          </p:cNvPr>
          <p:cNvCxnSpPr>
            <a:cxnSpLocks/>
          </p:cNvCxnSpPr>
          <p:nvPr/>
        </p:nvCxnSpPr>
        <p:spPr>
          <a:xfrm flipV="1">
            <a:off x="3768173" y="3528655"/>
            <a:ext cx="2529012" cy="198390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115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3532" y="129394"/>
            <a:ext cx="1491729" cy="1110489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426315" y="4885617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7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3"/>
            <a:ext cx="1080779" cy="7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6255" y="340147"/>
            <a:ext cx="5563376" cy="771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2803" y="2719958"/>
            <a:ext cx="7059010" cy="353426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2126" y="1502548"/>
            <a:ext cx="1528354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Talent show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46017" y="1516891"/>
            <a:ext cx="1554280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979908" y="1531234"/>
            <a:ext cx="1554280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comedy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13799" y="1545577"/>
            <a:ext cx="1500018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317943" y="2177350"/>
            <a:ext cx="2526378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Educational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423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926 L -0.09244 0.19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19479 0.171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74 L 0.06054 0.384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185 L 0.35951 0.506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2.59259E-6 L 0.21028 0.62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6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3532" y="129394"/>
            <a:ext cx="1491729" cy="1110489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426315" y="4885617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7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3"/>
            <a:ext cx="1080779" cy="7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6360" y="478489"/>
            <a:ext cx="6950440" cy="761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0496" y="2789164"/>
            <a:ext cx="7551007" cy="36925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12126" y="1502548"/>
            <a:ext cx="1528354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78811" y="1393252"/>
            <a:ext cx="1489975" cy="526857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animated films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5310" y="1502548"/>
            <a:ext cx="159855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viewers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473481" y="1502548"/>
            <a:ext cx="1398022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comedies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339854" y="2165385"/>
            <a:ext cx="1428933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 show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90868" y="2182519"/>
            <a:ext cx="1403001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</a:p>
        </p:txBody>
      </p:sp>
    </p:spTree>
    <p:extLst>
      <p:ext uri="{BB962C8B-B14F-4D97-AF65-F5344CB8AC3E}">
        <p14:creationId xmlns:p14="http://schemas.microsoft.com/office/powerpoint/2010/main" val="2568010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กล่องข้อความ 4">
            <a:extLst>
              <a:ext uri="{FF2B5EF4-FFF2-40B4-BE49-F238E27FC236}">
                <a16:creationId xmlns:a16="http://schemas.microsoft.com/office/drawing/2014/main" id="{0270DFCC-6EED-4155-B976-9926132E952F}"/>
              </a:ext>
            </a:extLst>
          </p:cNvPr>
          <p:cNvSpPr txBox="1"/>
          <p:nvPr/>
        </p:nvSpPr>
        <p:spPr>
          <a:xfrm>
            <a:off x="1637057" y="1542565"/>
            <a:ext cx="8715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Choose the best  answer</a:t>
            </a:r>
          </a:p>
        </p:txBody>
      </p:sp>
      <p:sp>
        <p:nvSpPr>
          <p:cNvPr id="32" name="กล่องข้อความ 4">
            <a:extLst>
              <a:ext uri="{FF2B5EF4-FFF2-40B4-BE49-F238E27FC236}">
                <a16:creationId xmlns:a16="http://schemas.microsoft.com/office/drawing/2014/main" id="{66D82565-33A7-453E-B3A3-8B94804B8535}"/>
              </a:ext>
            </a:extLst>
          </p:cNvPr>
          <p:cNvSpPr txBox="1"/>
          <p:nvPr/>
        </p:nvSpPr>
        <p:spPr>
          <a:xfrm>
            <a:off x="2047874" y="4776826"/>
            <a:ext cx="8715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Note: click anywhere to run the time.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Click a, b or c to 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619149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0 L -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198"/>
            <a:ext cx="8715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lang="en-US" sz="5400" b="0" i="0" dirty="0">
                <a:effectLst/>
              </a:rPr>
              <a:t>Do you watch </a:t>
            </a:r>
            <a:r>
              <a:rPr lang="en-US" sz="5400" b="0" i="1" dirty="0">
                <a:effectLst/>
              </a:rPr>
              <a:t>Bibi</a:t>
            </a:r>
            <a:r>
              <a:rPr lang="en-US" sz="5400" b="0" i="0" dirty="0">
                <a:effectLst/>
              </a:rPr>
              <a:t>, the popular………..  for children?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2" y="2660000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74079" y="4921247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659804" y="3848056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2803376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 Animated film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36214" y="507977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c. comedies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53515" y="398381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 channel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45545" y="3885222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95596" y="4956134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5" y="2749126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82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0" y="244530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198"/>
            <a:ext cx="8715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2. </a:t>
            </a:r>
            <a:r>
              <a:rPr lang="en-US" sz="4800" b="0" i="0" dirty="0">
                <a:solidFill>
                  <a:srgbClr val="333333"/>
                </a:solidFill>
                <a:effectLst/>
              </a:rPr>
              <a:t>Which …….. do you prefer: Jerry the mouse or Tom the cat?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2" y="512317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2" y="3811185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565250" y="2507969"/>
            <a:ext cx="512254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526655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c. Game show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3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Animated film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058961" y="2643724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 character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0" y="778987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1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2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3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4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5</a:t>
              </a:r>
              <a:endPara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45" y="811405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3" y="789192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86451" y="2556430"/>
            <a:ext cx="883658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18" y="3888460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4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5" y="5212301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12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584</Words>
  <Application>Microsoft Office PowerPoint</Application>
  <PresentationFormat>Widescreen</PresentationFormat>
  <Paragraphs>134</Paragraphs>
  <Slides>20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Aharoni</vt:lpstr>
      <vt:lpstr>Arial</vt:lpstr>
      <vt:lpstr>Arial</vt:lpstr>
      <vt:lpstr>Book Antiqua</vt:lpstr>
      <vt:lpstr>Bookman Old Style</vt:lpstr>
      <vt:lpstr>Calibri</vt:lpstr>
      <vt:lpstr>Calibri Light</vt:lpstr>
      <vt:lpstr>Hot Pizza</vt:lpstr>
      <vt:lpstr>Jokerman</vt:lpstr>
      <vt:lpstr>Roboto</vt:lpstr>
      <vt:lpstr>1_ธีมของ Office</vt:lpstr>
      <vt:lpstr>2_ธีมของ Office</vt:lpstr>
      <vt:lpstr>3_ธีมของ Office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Lê Kim Oanh</cp:lastModifiedBy>
  <cp:revision>9</cp:revision>
  <dcterms:created xsi:type="dcterms:W3CDTF">2021-09-25T08:31:40Z</dcterms:created>
  <dcterms:modified xsi:type="dcterms:W3CDTF">2021-11-03T15:00:45Z</dcterms:modified>
</cp:coreProperties>
</file>