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61" r:id="rId5"/>
    <p:sldId id="257" r:id="rId6"/>
    <p:sldId id="262" r:id="rId7"/>
    <p:sldId id="258" r:id="rId8"/>
    <p:sldId id="264" r:id="rId9"/>
    <p:sldId id="265" r:id="rId10"/>
    <p:sldId id="263" r:id="rId11"/>
    <p:sldId id="266" r:id="rId12"/>
    <p:sldId id="259" r:id="rId13"/>
    <p:sldId id="267" r:id="rId14"/>
    <p:sldId id="260" r:id="rId15"/>
    <p:sldId id="269" r:id="rId16"/>
    <p:sldId id="270" r:id="rId17"/>
    <p:sldId id="268" r:id="rId18"/>
    <p:sldId id="271" r:id="rId19"/>
    <p:sldId id="274" r:id="rId20"/>
    <p:sldId id="272" r:id="rId21"/>
    <p:sldId id="275" r:id="rId22"/>
    <p:sldId id="273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726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B9F0-698E-48BB-85F6-33328E6F76EB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E4AE-6C24-4B8F-9B94-82E7B8B05883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B9F0-698E-48BB-85F6-33328E6F76EB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E4AE-6C24-4B8F-9B94-82E7B8B05883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B9F0-698E-48BB-85F6-33328E6F76EB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E4AE-6C24-4B8F-9B94-82E7B8B05883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80BA-AD23-4503-B6A8-1A3A214F23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C65-27C2-4788-827E-70504856C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80BA-AD23-4503-B6A8-1A3A214F23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C65-27C2-4788-827E-70504856C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80BA-AD23-4503-B6A8-1A3A214F23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C65-27C2-4788-827E-70504856C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80BA-AD23-4503-B6A8-1A3A214F23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C65-27C2-4788-827E-70504856C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80BA-AD23-4503-B6A8-1A3A214F23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C65-27C2-4788-827E-70504856C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80BA-AD23-4503-B6A8-1A3A214F23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C65-27C2-4788-827E-70504856C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80BA-AD23-4503-B6A8-1A3A214F23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C65-27C2-4788-827E-70504856C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80BA-AD23-4503-B6A8-1A3A214F23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C65-27C2-4788-827E-70504856C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B9F0-698E-48BB-85F6-33328E6F76EB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E4AE-6C24-4B8F-9B94-82E7B8B05883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80BA-AD23-4503-B6A8-1A3A214F23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C65-27C2-4788-827E-70504856C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80BA-AD23-4503-B6A8-1A3A214F23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C65-27C2-4788-827E-70504856C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80BA-AD23-4503-B6A8-1A3A214F23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C65-27C2-4788-827E-70504856C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B9F0-698E-48BB-85F6-33328E6F76EB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E4AE-6C24-4B8F-9B94-82E7B8B05883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B9F0-698E-48BB-85F6-33328E6F76EB}" type="datetimeFigureOut">
              <a:rPr lang="vi-VN" smtClean="0"/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E4AE-6C24-4B8F-9B94-82E7B8B05883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B9F0-698E-48BB-85F6-33328E6F76EB}" type="datetimeFigureOut">
              <a:rPr lang="vi-VN" smtClean="0"/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E4AE-6C24-4B8F-9B94-82E7B8B05883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B9F0-698E-48BB-85F6-33328E6F76EB}" type="datetimeFigureOut">
              <a:rPr lang="vi-VN" smtClean="0"/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E4AE-6C24-4B8F-9B94-82E7B8B05883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B9F0-698E-48BB-85F6-33328E6F76EB}" type="datetimeFigureOut">
              <a:rPr lang="vi-VN" smtClean="0"/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E4AE-6C24-4B8F-9B94-82E7B8B05883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B9F0-698E-48BB-85F6-33328E6F76EB}" type="datetimeFigureOut">
              <a:rPr lang="vi-VN" smtClean="0"/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E4AE-6C24-4B8F-9B94-82E7B8B05883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B9F0-698E-48BB-85F6-33328E6F76EB}" type="datetimeFigureOut">
              <a:rPr lang="vi-VN" smtClean="0"/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E4AE-6C24-4B8F-9B94-82E7B8B05883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0B9F0-698E-48BB-85F6-33328E6F76EB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5E4AE-6C24-4B8F-9B94-82E7B8B05883}" type="slidenum">
              <a:rPr lang="vi-VN" smtClean="0"/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80BA-AD23-4503-B6A8-1A3A214F23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03C65-27C2-4788-827E-70504856C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11050">
            <a:off x="7726616" y="5060558"/>
            <a:ext cx="1584325" cy="186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62"/>
          <p:cNvSpPr>
            <a:spLocks noChangeArrowheads="1"/>
          </p:cNvSpPr>
          <p:nvPr/>
        </p:nvSpPr>
        <p:spPr bwMode="gray">
          <a:xfrm>
            <a:off x="67945" y="1700530"/>
            <a:ext cx="8310245" cy="3143250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12700" algn="ctr">
            <a:solidFill>
              <a:sysClr val="window" lastClr="FFFFFF"/>
            </a:solidFill>
            <a:rou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kern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TIẾT 24,28,32: 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4000" b="1" kern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DUNG DỊCH </a:t>
            </a:r>
            <a:endParaRPr kumimoji="0" lang="en-US" sz="4000" b="1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 NỒNG ĐỘ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768" y="-27384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  <a:latin typeface="+mj-lt"/>
              </a:rPr>
              <a:t>ĐÁP ÁN THẢO LUẬN</a:t>
            </a:r>
            <a:endParaRPr lang="vi-VN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836712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3200" i="1" dirty="0">
                <a:solidFill>
                  <a:srgbClr val="0070C0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Độ tan của một chất trong nước là số gam của chất đó hòa tan trong 100g nước để tạo thành dung dịch bão hòa ở nhiệt độ, áp suất nhất định.</a:t>
            </a:r>
            <a:endParaRPr lang="vi-VN" sz="3200" i="1" dirty="0">
              <a:solidFill>
                <a:srgbClr val="0070C0"/>
              </a:solidFill>
              <a:effectLst/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9213" y="332656"/>
            <a:ext cx="43188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 algn="just">
              <a:lnSpc>
                <a:spcPct val="150000"/>
              </a:lnSpc>
              <a:spcAft>
                <a:spcPts val="1000"/>
              </a:spcAft>
              <a:buFontTx/>
              <a:buChar char="-"/>
              <a:tabLst>
                <a:tab pos="142875" algn="l"/>
              </a:tabLst>
            </a:pP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</a:t>
            </a:r>
            <a:r>
              <a:rPr lang="nl-NL" sz="3200" dirty="0">
                <a:solidFill>
                  <a:srgbClr val="000000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ộ tan của chất là gì? </a:t>
            </a:r>
            <a:endParaRPr lang="vi-VN" sz="3200" dirty="0">
              <a:solidFill>
                <a:srgbClr val="000000"/>
              </a:solidFill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2852936"/>
            <a:ext cx="78472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50000"/>
              </a:lnSpc>
              <a:spcAft>
                <a:spcPts val="1000"/>
              </a:spcAft>
              <a:buFontTx/>
              <a:buChar char="-"/>
              <a:tabLst>
                <a:tab pos="142875" algn="l"/>
              </a:tabLst>
            </a:pPr>
            <a:r>
              <a:rPr lang="nl-NL" sz="3200" dirty="0">
                <a:solidFill>
                  <a:srgbClr val="000000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Viết công thức tính độ tan của chất.</a:t>
            </a:r>
            <a:endParaRPr lang="vi-VN" sz="3200" dirty="0">
              <a:solidFill>
                <a:prstClr val="black"/>
              </a:solidFill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1259632" y="3356992"/>
                <a:ext cx="6192688" cy="35871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2800" dirty="0">
                    <a:solidFill>
                      <a:srgbClr val="000000"/>
                    </a:solidFill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Công thức:   S=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/>
                            <a:ea typeface="Calibri" panose="020F0502020204030204"/>
                            <a:cs typeface="Times New Roman" panose="02020603050405020304"/>
                          </a:rPr>
                        </m:ctrlPr>
                      </m:fPr>
                      <m:num>
                        <m:r>
                          <a:rPr lang="nl-NL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/>
                            <a:ea typeface="Calibri" panose="020F0502020204030204"/>
                            <a:cs typeface="Times New Roman" panose="02020603050405020304"/>
                          </a:rPr>
                          <m:t>𝑚𝑐𝑡</m:t>
                        </m:r>
                      </m:num>
                      <m:den>
                        <m:r>
                          <a:rPr lang="nl-NL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/>
                            <a:ea typeface="Calibri" panose="020F0502020204030204"/>
                            <a:cs typeface="Times New Roman" panose="02020603050405020304"/>
                          </a:rPr>
                          <m:t>𝑚𝑛</m:t>
                        </m:r>
                        <m:r>
                          <a:rPr lang="nl-NL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/>
                            <a:ea typeface="Calibri" panose="020F0502020204030204"/>
                            <a:cs typeface="Times New Roman" panose="02020603050405020304"/>
                          </a:rPr>
                          <m:t>ướ</m:t>
                        </m:r>
                        <m:r>
                          <a:rPr lang="nl-NL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/>
                            <a:ea typeface="Calibri" panose="020F0502020204030204"/>
                            <a:cs typeface="Times New Roman" panose="02020603050405020304"/>
                          </a:rPr>
                          <m:t>𝑐</m:t>
                        </m:r>
                      </m:den>
                    </m:f>
                  </m:oMath>
                </a14:m>
                <a:r>
                  <a:rPr lang="nl-NL" sz="2800" dirty="0">
                    <a:solidFill>
                      <a:srgbClr val="000000"/>
                    </a:solidFill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. 100</a:t>
                </a:r>
                <a:endParaRPr lang="vi-VN" sz="2800" dirty="0">
                  <a:effectLst/>
                  <a:latin typeface="Times New Roman" panose="02020603050405020304"/>
                  <a:ea typeface="Calibri" panose="020F0502020204030204"/>
                  <a:cs typeface="Times New Roman" panose="02020603050405020304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2800" dirty="0">
                    <a:solidFill>
                      <a:srgbClr val="000000"/>
                    </a:solidFill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    Trong đó</a:t>
                </a:r>
                <a:endParaRPr lang="vi-VN" sz="2800" dirty="0">
                  <a:effectLst/>
                  <a:latin typeface="Times New Roman" panose="02020603050405020304"/>
                  <a:ea typeface="Calibri" panose="020F0502020204030204"/>
                  <a:cs typeface="Times New Roman" panose="02020603050405020304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2800" dirty="0">
                    <a:solidFill>
                      <a:srgbClr val="000000"/>
                    </a:solidFill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S: độ tan (g/100g nước)</a:t>
                </a:r>
                <a:endParaRPr lang="vi-VN" sz="2800" dirty="0">
                  <a:effectLst/>
                  <a:latin typeface="Times New Roman" panose="02020603050405020304"/>
                  <a:ea typeface="Calibri" panose="020F0502020204030204"/>
                  <a:cs typeface="Times New Roman" panose="02020603050405020304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2800" dirty="0">
                    <a:solidFill>
                      <a:srgbClr val="000000"/>
                    </a:solidFill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m</a:t>
                </a:r>
                <a:r>
                  <a:rPr lang="nl-NL" sz="2800" baseline="-25000" dirty="0">
                    <a:solidFill>
                      <a:srgbClr val="000000"/>
                    </a:solidFill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ct</a:t>
                </a:r>
                <a:r>
                  <a:rPr lang="nl-NL" sz="2800" dirty="0">
                    <a:solidFill>
                      <a:srgbClr val="000000"/>
                    </a:solidFill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: khối lượng chất tan (g)</a:t>
                </a:r>
                <a:endParaRPr lang="vi-VN" sz="2800" dirty="0">
                  <a:effectLst/>
                  <a:latin typeface="Times New Roman" panose="02020603050405020304"/>
                  <a:ea typeface="Calibri" panose="020F0502020204030204"/>
                  <a:cs typeface="Times New Roman" panose="02020603050405020304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2800" dirty="0">
                    <a:solidFill>
                      <a:srgbClr val="000000"/>
                    </a:solidFill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m</a:t>
                </a:r>
                <a:r>
                  <a:rPr lang="nl-NL" sz="2800" baseline="-25000" dirty="0">
                    <a:solidFill>
                      <a:srgbClr val="000000"/>
                    </a:solidFill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nước</a:t>
                </a:r>
                <a:r>
                  <a:rPr lang="nl-NL" sz="2800" dirty="0">
                    <a:solidFill>
                      <a:srgbClr val="000000"/>
                    </a:solidFill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 = khối lượng nước (g)</a:t>
                </a:r>
                <a:endParaRPr lang="vi-VN" sz="2800" dirty="0">
                  <a:effectLst/>
                  <a:latin typeface="Times New Roman" panose="02020603050405020304"/>
                  <a:ea typeface="Calibri" panose="020F0502020204030204"/>
                  <a:cs typeface="Times New Roman" panose="02020603050405020304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356992"/>
                <a:ext cx="6192688" cy="3587136"/>
              </a:xfrm>
              <a:prstGeom prst="rect">
                <a:avLst/>
              </a:prstGeom>
              <a:blipFill rotWithShape="1">
                <a:blip r:embed="rId1"/>
                <a:stretch>
                  <a:fillRect l="-7" t="-11" r="10" b="1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5576" y="20608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8146" y="18864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8146" y="620688"/>
            <a:ext cx="8712968" cy="2219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3200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Độ tan của một chất trong nước là số gam của chất đó hòa tan trong 100g nước để tạo thành dung dịch bão hòa ở nhiệt độ, áp suất nhất định.</a:t>
            </a:r>
            <a:endParaRPr lang="vi-VN" sz="3200" dirty="0">
              <a:effectLst/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755576" y="2708920"/>
                <a:ext cx="6192688" cy="39981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3200" dirty="0">
                    <a:solidFill>
                      <a:srgbClr val="000000"/>
                    </a:solidFill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Công thức:   S=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/>
                            <a:ea typeface="Calibri" panose="020F0502020204030204"/>
                            <a:cs typeface="Times New Roman" panose="02020603050405020304"/>
                          </a:rPr>
                        </m:ctrlPr>
                      </m:fPr>
                      <m:num>
                        <m:r>
                          <a:rPr lang="nl-NL" sz="3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/>
                            <a:ea typeface="Calibri" panose="020F0502020204030204"/>
                            <a:cs typeface="Times New Roman" panose="02020603050405020304"/>
                          </a:rPr>
                          <m:t>𝑚𝑐𝑡</m:t>
                        </m:r>
                      </m:num>
                      <m:den>
                        <m:r>
                          <a:rPr lang="nl-NL" sz="3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/>
                            <a:ea typeface="Calibri" panose="020F0502020204030204"/>
                            <a:cs typeface="Times New Roman" panose="02020603050405020304"/>
                          </a:rPr>
                          <m:t>𝑚𝑛</m:t>
                        </m:r>
                        <m:r>
                          <a:rPr lang="nl-NL" sz="3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/>
                            <a:ea typeface="Calibri" panose="020F0502020204030204"/>
                            <a:cs typeface="Times New Roman" panose="02020603050405020304"/>
                          </a:rPr>
                          <m:t>ướ</m:t>
                        </m:r>
                        <m:r>
                          <a:rPr lang="nl-NL" sz="3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/>
                            <a:ea typeface="Calibri" panose="020F0502020204030204"/>
                            <a:cs typeface="Times New Roman" panose="02020603050405020304"/>
                          </a:rPr>
                          <m:t>𝑐</m:t>
                        </m:r>
                      </m:den>
                    </m:f>
                  </m:oMath>
                </a14:m>
                <a:r>
                  <a:rPr lang="nl-NL" sz="3200" dirty="0">
                    <a:solidFill>
                      <a:srgbClr val="000000"/>
                    </a:solidFill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. 100</a:t>
                </a:r>
                <a:endParaRPr lang="vi-VN" sz="3200" dirty="0">
                  <a:effectLst/>
                  <a:latin typeface="Times New Roman" panose="02020603050405020304"/>
                  <a:ea typeface="Calibri" panose="020F0502020204030204"/>
                  <a:cs typeface="Times New Roman" panose="02020603050405020304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3200" dirty="0">
                    <a:solidFill>
                      <a:srgbClr val="000000"/>
                    </a:solidFill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    Trong đó</a:t>
                </a:r>
                <a:endParaRPr lang="vi-VN" sz="3200" dirty="0">
                  <a:effectLst/>
                  <a:latin typeface="Times New Roman" panose="02020603050405020304"/>
                  <a:ea typeface="Calibri" panose="020F0502020204030204"/>
                  <a:cs typeface="Times New Roman" panose="02020603050405020304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3200" dirty="0">
                    <a:solidFill>
                      <a:srgbClr val="000000"/>
                    </a:solidFill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S: độ tan (g/100g nước)</a:t>
                </a:r>
                <a:endParaRPr lang="vi-VN" sz="3200" dirty="0">
                  <a:effectLst/>
                  <a:latin typeface="Times New Roman" panose="02020603050405020304"/>
                  <a:ea typeface="Calibri" panose="020F0502020204030204"/>
                  <a:cs typeface="Times New Roman" panose="02020603050405020304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3200" dirty="0">
                    <a:solidFill>
                      <a:srgbClr val="000000"/>
                    </a:solidFill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m</a:t>
                </a:r>
                <a:r>
                  <a:rPr lang="nl-NL" sz="3200" baseline="-25000" dirty="0">
                    <a:solidFill>
                      <a:srgbClr val="000000"/>
                    </a:solidFill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ct</a:t>
                </a:r>
                <a:r>
                  <a:rPr lang="nl-NL" sz="3200" dirty="0">
                    <a:solidFill>
                      <a:srgbClr val="000000"/>
                    </a:solidFill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: khối lượng chất tan (g)</a:t>
                </a:r>
                <a:endParaRPr lang="vi-VN" sz="3200" dirty="0">
                  <a:effectLst/>
                  <a:latin typeface="Times New Roman" panose="02020603050405020304"/>
                  <a:ea typeface="Calibri" panose="020F0502020204030204"/>
                  <a:cs typeface="Times New Roman" panose="02020603050405020304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3200" dirty="0">
                    <a:solidFill>
                      <a:srgbClr val="000000"/>
                    </a:solidFill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m</a:t>
                </a:r>
                <a:r>
                  <a:rPr lang="nl-NL" sz="3200" baseline="-25000" dirty="0">
                    <a:solidFill>
                      <a:srgbClr val="000000"/>
                    </a:solidFill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nước</a:t>
                </a:r>
                <a:r>
                  <a:rPr lang="nl-NL" sz="3200" dirty="0">
                    <a:solidFill>
                      <a:srgbClr val="000000"/>
                    </a:solidFill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 = khối lượng nước (g)</a:t>
                </a:r>
                <a:endParaRPr lang="vi-VN" sz="3200" dirty="0">
                  <a:effectLst/>
                  <a:latin typeface="Times New Roman" panose="02020603050405020304"/>
                  <a:ea typeface="Calibri" panose="020F0502020204030204"/>
                  <a:cs typeface="Times New Roman" panose="02020603050405020304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708920"/>
                <a:ext cx="6192688" cy="3998146"/>
              </a:xfrm>
              <a:prstGeom prst="rect">
                <a:avLst/>
              </a:prstGeom>
              <a:blipFill rotWithShape="1">
                <a:blip r:embed="rId1"/>
                <a:stretch>
                  <a:fillRect l="-9" r="2" b="-1472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496" y="620688"/>
            <a:ext cx="92890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1. Ở 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nhiệt độ 25 </a:t>
            </a:r>
            <a:r>
              <a:rPr lang="vi-VN" sz="3200" baseline="30000" dirty="0">
                <a:solidFill>
                  <a:srgbClr val="000000"/>
                </a:solidFill>
                <a:latin typeface="+mj-lt"/>
              </a:rPr>
              <a:t>o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C, khi cho 12 gam muối X vào 20 gam nước, khuấy kĩ thì còn lại 5 gam muối không tan. Tính độ tan của muối X.</a:t>
            </a:r>
            <a:endParaRPr lang="vi-VN" sz="32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-2738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496" y="3673619"/>
            <a:ext cx="9108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2. Ở 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18 </a:t>
            </a:r>
            <a:r>
              <a:rPr lang="vi-VN" sz="3200" baseline="30000" dirty="0">
                <a:solidFill>
                  <a:srgbClr val="000000"/>
                </a:solidFill>
                <a:latin typeface="+mj-lt"/>
              </a:rPr>
              <a:t>o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C, khi hoà tan hết 53 gam Na</a:t>
            </a:r>
            <a:r>
              <a:rPr lang="vi-VN" sz="3200" baseline="-25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CO</a:t>
            </a:r>
            <a:r>
              <a:rPr lang="vi-VN" sz="3200" baseline="-25000" dirty="0">
                <a:solidFill>
                  <a:srgbClr val="000000"/>
                </a:solidFill>
                <a:latin typeface="+mj-lt"/>
              </a:rPr>
              <a:t>3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 trong 250 gam nước thì được dung dịch bão hoà. Tính độ tan của Na</a:t>
            </a:r>
            <a:r>
              <a:rPr lang="vi-VN" sz="3200" baseline="-25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CO</a:t>
            </a:r>
            <a:r>
              <a:rPr lang="vi-VN" sz="3200" baseline="-25000" dirty="0">
                <a:solidFill>
                  <a:srgbClr val="000000"/>
                </a:solidFill>
                <a:latin typeface="+mj-lt"/>
              </a:rPr>
              <a:t>3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 trong nước ở nhiệt độ trên.</a:t>
            </a:r>
            <a:endParaRPr lang="vi-VN" sz="32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496" y="620688"/>
            <a:ext cx="92890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 smtClean="0">
                <a:solidFill>
                  <a:srgbClr val="000000"/>
                </a:solidFill>
                <a:latin typeface="Times New Roman" panose="02020603050405020304"/>
              </a:rPr>
              <a:t>1. Ở </a:t>
            </a:r>
            <a:r>
              <a:rPr lang="vi-VN" sz="3200" dirty="0">
                <a:solidFill>
                  <a:srgbClr val="000000"/>
                </a:solidFill>
                <a:latin typeface="Times New Roman" panose="02020603050405020304"/>
              </a:rPr>
              <a:t>nhiệt độ 25 </a:t>
            </a:r>
            <a:r>
              <a:rPr lang="vi-VN" sz="3200" baseline="30000" dirty="0">
                <a:solidFill>
                  <a:srgbClr val="000000"/>
                </a:solidFill>
                <a:latin typeface="Times New Roman" panose="02020603050405020304"/>
              </a:rPr>
              <a:t>o</a:t>
            </a:r>
            <a:r>
              <a:rPr lang="vi-VN" sz="3200" dirty="0">
                <a:solidFill>
                  <a:srgbClr val="000000"/>
                </a:solidFill>
                <a:latin typeface="Times New Roman" panose="02020603050405020304"/>
              </a:rPr>
              <a:t>C, khi cho 12 gam muối X vào 20 gam nước, khuấy kĩ thì còn lại 5 gam muối không tan. Tính độ tan của muối X.</a:t>
            </a:r>
            <a:endParaRPr lang="vi-VN" sz="3200" dirty="0">
              <a:solidFill>
                <a:prstClr val="black"/>
              </a:solidFill>
              <a:latin typeface="Times New Roman" panose="020206030504050203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-2738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952150" y="2257910"/>
                <a:ext cx="7940330" cy="29408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2800" dirty="0" smtClean="0">
                    <a:solidFill>
                      <a:srgbClr val="0070C0"/>
                    </a:solidFill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Độ</a:t>
                </a:r>
                <a:r>
                  <a:rPr lang="vi-VN" sz="2800" dirty="0">
                    <a:solidFill>
                      <a:srgbClr val="0070C0"/>
                    </a:solidFill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 tan của muối X được tính </a:t>
                </a:r>
                <a:r>
                  <a:rPr lang="vi-VN" sz="2800" dirty="0" smtClean="0">
                    <a:solidFill>
                      <a:srgbClr val="0070C0"/>
                    </a:solidFill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theo c</a:t>
                </a:r>
                <a:r>
                  <a:rPr lang="nl-NL" sz="2800" dirty="0" smtClean="0">
                    <a:solidFill>
                      <a:srgbClr val="0070C0"/>
                    </a:solidFill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ông </a:t>
                </a:r>
                <a:r>
                  <a:rPr lang="nl-NL" sz="2800" dirty="0">
                    <a:solidFill>
                      <a:srgbClr val="0070C0"/>
                    </a:solidFill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thức:  </a:t>
                </a:r>
                <a:endParaRPr lang="vi-VN" sz="2800" dirty="0" smtClean="0">
                  <a:solidFill>
                    <a:srgbClr val="0070C0"/>
                  </a:solidFill>
                  <a:latin typeface="Times New Roman" panose="02020603050405020304"/>
                  <a:ea typeface="Calibri" panose="020F0502020204030204"/>
                  <a:cs typeface="Times New Roman" panose="02020603050405020304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2800" dirty="0" smtClean="0">
                    <a:solidFill>
                      <a:srgbClr val="0070C0"/>
                    </a:solidFill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 </a:t>
                </a:r>
                <a:r>
                  <a:rPr lang="nl-NL" sz="2800" dirty="0">
                    <a:solidFill>
                      <a:srgbClr val="0070C0"/>
                    </a:solidFill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S=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/>
                            <a:ea typeface="Calibri" panose="020F0502020204030204"/>
                            <a:cs typeface="Times New Roman" panose="02020603050405020304"/>
                          </a:rPr>
                        </m:ctrlPr>
                      </m:fPr>
                      <m:num>
                        <m:r>
                          <a:rPr lang="nl-NL" sz="28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/>
                            <a:ea typeface="Calibri" panose="020F0502020204030204"/>
                            <a:cs typeface="Times New Roman" panose="02020603050405020304"/>
                          </a:rPr>
                          <m:t>𝑚𝑐𝑡</m:t>
                        </m:r>
                      </m:num>
                      <m:den>
                        <m:r>
                          <a:rPr lang="nl-NL" sz="28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/>
                            <a:ea typeface="Calibri" panose="020F0502020204030204"/>
                            <a:cs typeface="Times New Roman" panose="02020603050405020304"/>
                          </a:rPr>
                          <m:t>𝑚𝑛</m:t>
                        </m:r>
                        <m:r>
                          <a:rPr lang="nl-NL" sz="28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/>
                            <a:ea typeface="Calibri" panose="020F0502020204030204"/>
                            <a:cs typeface="Times New Roman" panose="02020603050405020304"/>
                          </a:rPr>
                          <m:t>ướ</m:t>
                        </m:r>
                        <m:r>
                          <a:rPr lang="nl-NL" sz="28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/>
                            <a:ea typeface="Calibri" panose="020F0502020204030204"/>
                            <a:cs typeface="Times New Roman" panose="02020603050405020304"/>
                          </a:rPr>
                          <m:t>𝑐</m:t>
                        </m:r>
                      </m:den>
                    </m:f>
                  </m:oMath>
                </a14:m>
                <a:r>
                  <a:rPr lang="nl-NL" sz="2800" dirty="0">
                    <a:solidFill>
                      <a:srgbClr val="0070C0"/>
                    </a:solidFill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. 100</a:t>
                </a:r>
                <a:endParaRPr lang="vi-VN" sz="2800" dirty="0">
                  <a:solidFill>
                    <a:srgbClr val="0070C0"/>
                  </a:solidFill>
                  <a:effectLst/>
                  <a:latin typeface="Times New Roman" panose="02020603050405020304"/>
                  <a:ea typeface="Calibri" panose="020F0502020204030204"/>
                  <a:cs typeface="Times New Roman" panose="02020603050405020304"/>
                </a:endParaRPr>
              </a:p>
              <a:p>
                <a:pPr lvl="0" algn="just"/>
                <a:r>
                  <a:rPr lang="nl-NL" sz="2800" dirty="0">
                    <a:solidFill>
                      <a:srgbClr val="0070C0"/>
                    </a:solidFill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 </a:t>
                </a:r>
                <a:r>
                  <a:rPr lang="vi-VN" sz="2800" dirty="0">
                    <a:solidFill>
                      <a:srgbClr val="0070C0"/>
                    </a:solidFill>
                    <a:latin typeface="Times New Roman" panose="02020603050405020304"/>
                  </a:rPr>
                  <a:t>Trong đó: m</a:t>
                </a:r>
                <a:r>
                  <a:rPr lang="vi-VN" sz="2800" baseline="-25000" dirty="0">
                    <a:solidFill>
                      <a:srgbClr val="0070C0"/>
                    </a:solidFill>
                    <a:latin typeface="Times New Roman" panose="02020603050405020304"/>
                  </a:rPr>
                  <a:t>nước</a:t>
                </a:r>
                <a:r>
                  <a:rPr lang="vi-VN" sz="2800" dirty="0">
                    <a:solidFill>
                      <a:srgbClr val="0070C0"/>
                    </a:solidFill>
                    <a:latin typeface="Times New Roman" panose="02020603050405020304"/>
                  </a:rPr>
                  <a:t> = 20 gam; m</a:t>
                </a:r>
                <a:r>
                  <a:rPr lang="vi-VN" sz="2800" baseline="-25000" dirty="0">
                    <a:solidFill>
                      <a:srgbClr val="0070C0"/>
                    </a:solidFill>
                    <a:latin typeface="Times New Roman" panose="02020603050405020304"/>
                  </a:rPr>
                  <a:t>ct</a:t>
                </a:r>
                <a:r>
                  <a:rPr lang="vi-VN" sz="2800" dirty="0">
                    <a:solidFill>
                      <a:srgbClr val="0070C0"/>
                    </a:solidFill>
                    <a:latin typeface="Times New Roman" panose="02020603050405020304"/>
                  </a:rPr>
                  <a:t> = 12 – 5 = 7 gam</a:t>
                </a:r>
                <a:r>
                  <a:rPr lang="vi-VN" sz="2800" dirty="0" smtClean="0">
                    <a:solidFill>
                      <a:srgbClr val="0070C0"/>
                    </a:solidFill>
                    <a:latin typeface="Times New Roman" panose="02020603050405020304"/>
                  </a:rPr>
                  <a:t>.</a:t>
                </a:r>
                <a:endParaRPr lang="vi-VN" sz="2800" dirty="0" smtClean="0">
                  <a:solidFill>
                    <a:srgbClr val="0070C0"/>
                  </a:solidFill>
                  <a:latin typeface="Times New Roman" panose="02020603050405020304"/>
                </a:endParaRPr>
              </a:p>
              <a:p>
                <a:pPr lvl="0" algn="just"/>
                <a:endParaRPr lang="vi-VN" sz="2800" dirty="0" smtClean="0">
                  <a:solidFill>
                    <a:srgbClr val="0070C0"/>
                  </a:solidFill>
                  <a:latin typeface="Times New Roman" panose="02020603050405020304"/>
                </a:endParaRPr>
              </a:p>
              <a:p>
                <a:pPr lvl="0" algn="just"/>
                <a:r>
                  <a:rPr lang="vi-VN" sz="2800" dirty="0" smtClean="0">
                    <a:solidFill>
                      <a:srgbClr val="0070C0"/>
                    </a:solidFill>
                    <a:latin typeface="Times New Roman" panose="02020603050405020304"/>
                  </a:rPr>
                  <a:t>Vậy</a:t>
                </a:r>
                <a:r>
                  <a:rPr lang="vi-VN" sz="2800" dirty="0">
                    <a:solidFill>
                      <a:srgbClr val="0070C0"/>
                    </a:solidFill>
                    <a:latin typeface="Times New Roman" panose="02020603050405020304"/>
                  </a:rPr>
                  <a:t> S=7/20.100=35(g/100 g nước</a:t>
                </a:r>
                <a:r>
                  <a:rPr lang="vi-VN" sz="2800" dirty="0" smtClean="0">
                    <a:solidFill>
                      <a:srgbClr val="0070C0"/>
                    </a:solidFill>
                    <a:latin typeface="Times New Roman" panose="02020603050405020304"/>
                  </a:rPr>
                  <a:t>).</a:t>
                </a:r>
                <a:endParaRPr lang="vi-VN" sz="2800" dirty="0">
                  <a:solidFill>
                    <a:srgbClr val="0070C0"/>
                  </a:solidFill>
                  <a:latin typeface="Times New Roman" panose="02020603050405020304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150" y="2257910"/>
                <a:ext cx="7940330" cy="2940805"/>
              </a:xfrm>
              <a:prstGeom prst="rect">
                <a:avLst/>
              </a:prstGeom>
              <a:blipFill rotWithShape="1">
                <a:blip r:embed="rId1"/>
                <a:stretch>
                  <a:fillRect l="-4" t="-16" r="7" b="2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1760" y="-2738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496" y="602439"/>
            <a:ext cx="9108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 smtClean="0">
                <a:solidFill>
                  <a:srgbClr val="000000"/>
                </a:solidFill>
                <a:latin typeface="Times New Roman" panose="02020603050405020304"/>
              </a:rPr>
              <a:t>2. Ở </a:t>
            </a:r>
            <a:r>
              <a:rPr lang="vi-VN" sz="3200" dirty="0">
                <a:solidFill>
                  <a:srgbClr val="000000"/>
                </a:solidFill>
                <a:latin typeface="Times New Roman" panose="02020603050405020304"/>
              </a:rPr>
              <a:t>18 </a:t>
            </a:r>
            <a:r>
              <a:rPr lang="vi-VN" sz="3200" baseline="30000" dirty="0">
                <a:solidFill>
                  <a:srgbClr val="000000"/>
                </a:solidFill>
                <a:latin typeface="Times New Roman" panose="02020603050405020304"/>
              </a:rPr>
              <a:t>o</a:t>
            </a:r>
            <a:r>
              <a:rPr lang="vi-VN" sz="3200" dirty="0">
                <a:solidFill>
                  <a:srgbClr val="000000"/>
                </a:solidFill>
                <a:latin typeface="Times New Roman" panose="02020603050405020304"/>
              </a:rPr>
              <a:t>C, khi hoà tan hết 53 gam Na</a:t>
            </a:r>
            <a:r>
              <a:rPr lang="vi-VN" sz="3200" baseline="-25000" dirty="0">
                <a:solidFill>
                  <a:srgbClr val="000000"/>
                </a:solidFill>
                <a:latin typeface="Times New Roman" panose="02020603050405020304"/>
              </a:rPr>
              <a:t>2</a:t>
            </a:r>
            <a:r>
              <a:rPr lang="vi-VN" sz="3200" dirty="0">
                <a:solidFill>
                  <a:srgbClr val="000000"/>
                </a:solidFill>
                <a:latin typeface="Times New Roman" panose="02020603050405020304"/>
              </a:rPr>
              <a:t>CO</a:t>
            </a:r>
            <a:r>
              <a:rPr lang="vi-VN" sz="3200" baseline="-25000" dirty="0">
                <a:solidFill>
                  <a:srgbClr val="000000"/>
                </a:solidFill>
                <a:latin typeface="Times New Roman" panose="02020603050405020304"/>
              </a:rPr>
              <a:t>3</a:t>
            </a:r>
            <a:r>
              <a:rPr lang="vi-VN" sz="3200" dirty="0">
                <a:solidFill>
                  <a:srgbClr val="000000"/>
                </a:solidFill>
                <a:latin typeface="Times New Roman" panose="02020603050405020304"/>
              </a:rPr>
              <a:t> trong 250 gam nước thì được dung dịch bão hoà. Tính độ tan của Na</a:t>
            </a:r>
            <a:r>
              <a:rPr lang="vi-VN" sz="3200" baseline="-25000" dirty="0">
                <a:solidFill>
                  <a:srgbClr val="000000"/>
                </a:solidFill>
                <a:latin typeface="Times New Roman" panose="02020603050405020304"/>
              </a:rPr>
              <a:t>2</a:t>
            </a:r>
            <a:r>
              <a:rPr lang="vi-VN" sz="3200" dirty="0">
                <a:solidFill>
                  <a:srgbClr val="000000"/>
                </a:solidFill>
                <a:latin typeface="Times New Roman" panose="02020603050405020304"/>
              </a:rPr>
              <a:t>CO</a:t>
            </a:r>
            <a:r>
              <a:rPr lang="vi-VN" sz="3200" baseline="-25000" dirty="0">
                <a:solidFill>
                  <a:srgbClr val="000000"/>
                </a:solidFill>
                <a:latin typeface="Times New Roman" panose="02020603050405020304"/>
              </a:rPr>
              <a:t>3</a:t>
            </a:r>
            <a:r>
              <a:rPr lang="vi-VN" sz="3200" dirty="0">
                <a:solidFill>
                  <a:srgbClr val="000000"/>
                </a:solidFill>
                <a:latin typeface="Times New Roman" panose="02020603050405020304"/>
              </a:rPr>
              <a:t> trong nước ở nhiệt độ trên.</a:t>
            </a:r>
            <a:endParaRPr lang="vi-VN" sz="3200" dirty="0">
              <a:solidFill>
                <a:prstClr val="black"/>
              </a:solidFill>
              <a:latin typeface="Times New Roman" panose="02020603050405020304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39552" y="2564904"/>
                <a:ext cx="7180171" cy="18908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vi-VN" sz="3200" dirty="0" smtClean="0">
                    <a:solidFill>
                      <a:srgbClr val="0070C0"/>
                    </a:solidFill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Độ tan của Na</a:t>
                </a:r>
                <a:r>
                  <a:rPr lang="vi-VN" sz="3200" baseline="-25000" dirty="0" smtClean="0">
                    <a:solidFill>
                      <a:srgbClr val="0070C0"/>
                    </a:solidFill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2</a:t>
                </a:r>
                <a:r>
                  <a:rPr lang="vi-VN" sz="3200" dirty="0" smtClean="0">
                    <a:solidFill>
                      <a:srgbClr val="0070C0"/>
                    </a:solidFill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CO</a:t>
                </a:r>
                <a:r>
                  <a:rPr lang="vi-VN" sz="3200" baseline="-25000" dirty="0">
                    <a:solidFill>
                      <a:srgbClr val="0070C0"/>
                    </a:solidFill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3  </a:t>
                </a:r>
                <a:r>
                  <a:rPr lang="vi-VN" sz="3200" dirty="0">
                    <a:solidFill>
                      <a:srgbClr val="0070C0"/>
                    </a:solidFill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 trong nước </a:t>
                </a:r>
                <a:r>
                  <a:rPr lang="vi-VN" sz="3200" dirty="0" smtClean="0">
                    <a:solidFill>
                      <a:srgbClr val="0070C0"/>
                    </a:solidFill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ở 18</a:t>
                </a:r>
                <a:r>
                  <a:rPr lang="vi-VN" sz="3200" baseline="30000" dirty="0" smtClean="0">
                    <a:solidFill>
                      <a:srgbClr val="0070C0"/>
                    </a:solidFill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0</a:t>
                </a:r>
                <a:r>
                  <a:rPr lang="vi-VN" sz="3200" dirty="0">
                    <a:solidFill>
                      <a:srgbClr val="0070C0"/>
                    </a:solidFill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C </a:t>
                </a:r>
                <a:r>
                  <a:rPr lang="vi-VN" sz="3200" dirty="0" smtClean="0">
                    <a:solidFill>
                      <a:srgbClr val="0070C0"/>
                    </a:solidFill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là:</a:t>
                </a:r>
                <a:endParaRPr lang="vi-VN" sz="3200" dirty="0">
                  <a:solidFill>
                    <a:srgbClr val="0070C0"/>
                  </a:solidFill>
                  <a:latin typeface="Times New Roman" panose="02020603050405020304"/>
                  <a:ea typeface="Calibri" panose="020F0502020204030204"/>
                  <a:cs typeface="Times New Roman" panose="02020603050405020304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3200" dirty="0" smtClean="0">
                    <a:solidFill>
                      <a:srgbClr val="0070C0"/>
                    </a:solidFill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S</a:t>
                </a:r>
                <a:r>
                  <a:rPr lang="nl-NL" sz="3200" dirty="0">
                    <a:solidFill>
                      <a:srgbClr val="0070C0"/>
                    </a:solidFill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/>
                            <a:ea typeface="Calibri" panose="020F0502020204030204"/>
                            <a:cs typeface="Times New Roman" panose="02020603050405020304"/>
                          </a:rPr>
                        </m:ctrlPr>
                      </m:fPr>
                      <m:num>
                        <m:r>
                          <a:rPr lang="nl-NL" sz="32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/>
                            <a:ea typeface="Calibri" panose="020F0502020204030204"/>
                            <a:cs typeface="Times New Roman" panose="02020603050405020304"/>
                          </a:rPr>
                          <m:t>53</m:t>
                        </m:r>
                      </m:num>
                      <m:den>
                        <m:r>
                          <a:rPr lang="nl-NL" sz="32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/>
                            <a:ea typeface="Calibri" panose="020F0502020204030204"/>
                            <a:cs typeface="Times New Roman" panose="02020603050405020304"/>
                          </a:rPr>
                          <m:t>250</m:t>
                        </m:r>
                      </m:den>
                    </m:f>
                  </m:oMath>
                </a14:m>
                <a:r>
                  <a:rPr lang="nl-NL" sz="3200" dirty="0">
                    <a:solidFill>
                      <a:srgbClr val="0070C0"/>
                    </a:solidFill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. 100 = 21,2 (g/100g)</a:t>
                </a:r>
                <a:endParaRPr lang="vi-VN" sz="3200" dirty="0">
                  <a:solidFill>
                    <a:srgbClr val="0070C0"/>
                  </a:solidFill>
                  <a:effectLst/>
                  <a:latin typeface="Times New Roman" panose="02020603050405020304"/>
                  <a:ea typeface="Calibri" panose="020F0502020204030204"/>
                  <a:cs typeface="Times New Roman" panose="02020603050405020304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564904"/>
                <a:ext cx="7180171" cy="1890839"/>
              </a:xfrm>
              <a:prstGeom prst="rect">
                <a:avLst/>
              </a:prstGeom>
              <a:blipFill rotWithShape="1">
                <a:blip r:embed="rId1"/>
                <a:stretch>
                  <a:fillRect l="-6" t="-2963" b="3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2"/>
          <p:cNvSpPr>
            <a:spLocks noChangeArrowheads="1"/>
          </p:cNvSpPr>
          <p:nvPr/>
        </p:nvSpPr>
        <p:spPr bwMode="gray">
          <a:xfrm>
            <a:off x="1331640" y="0"/>
            <a:ext cx="5792936" cy="845454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12700" algn="ctr">
            <a:solidFill>
              <a:sysClr val="window" lastClr="FFFFFF"/>
            </a:solidFill>
            <a:rou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 </a:t>
            </a:r>
            <a:r>
              <a:rPr lang="en-US" sz="2800" b="1" kern="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 ĐỘ VÀ DUNG DỊCH</a:t>
            </a:r>
            <a:endParaRPr lang="en-US" sz="2800" b="1" kern="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836712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tan,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0608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431617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049" y="2060848"/>
            <a:ext cx="444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dung dịch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3573016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Trả lời câu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hỏi: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2780928"/>
            <a:ext cx="444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phần </a:t>
            </a:r>
            <a:r>
              <a:rPr lang="vi-V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4437111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 smtClean="0">
                <a:latin typeface="Times New Roman" panose="02020603050405020304"/>
                <a:ea typeface="Calibri" panose="020F0502020204030204"/>
              </a:rPr>
              <a:t>- Thế </a:t>
            </a:r>
            <a:r>
              <a:rPr lang="nl-NL" sz="3200" dirty="0">
                <a:latin typeface="Times New Roman" panose="02020603050405020304"/>
                <a:ea typeface="Calibri" panose="020F0502020204030204"/>
              </a:rPr>
              <a:t>nào là nồng độ phần </a:t>
            </a:r>
            <a:r>
              <a:rPr lang="nl-NL" sz="3200" dirty="0" smtClean="0">
                <a:latin typeface="Times New Roman" panose="02020603050405020304"/>
                <a:ea typeface="Calibri" panose="020F0502020204030204"/>
              </a:rPr>
              <a:t>trăm? </a:t>
            </a:r>
            <a:endParaRPr lang="nl-NL" sz="3200" dirty="0" smtClean="0">
              <a:latin typeface="Times New Roman" panose="02020603050405020304"/>
              <a:ea typeface="Calibri" panose="020F0502020204030204"/>
            </a:endParaRPr>
          </a:p>
          <a:p>
            <a:endParaRPr lang="nl-NL" sz="3200" dirty="0" smtClean="0">
              <a:latin typeface="Times New Roman" panose="02020603050405020304"/>
              <a:ea typeface="Calibri" panose="020F0502020204030204"/>
            </a:endParaRPr>
          </a:p>
          <a:p>
            <a:r>
              <a:rPr lang="nl-NL" sz="3200" dirty="0" smtClean="0">
                <a:latin typeface="Times New Roman" panose="02020603050405020304"/>
                <a:ea typeface="Calibri" panose="020F0502020204030204"/>
              </a:rPr>
              <a:t>- Công </a:t>
            </a:r>
            <a:r>
              <a:rPr lang="nl-NL" sz="3200" dirty="0">
                <a:latin typeface="Times New Roman" panose="02020603050405020304"/>
                <a:ea typeface="Calibri" panose="020F0502020204030204"/>
              </a:rPr>
              <a:t>thức tính nồng độ phần </a:t>
            </a:r>
            <a:r>
              <a:rPr lang="nl-NL" sz="3200" dirty="0" smtClean="0">
                <a:latin typeface="Times New Roman" panose="02020603050405020304"/>
                <a:ea typeface="Calibri" panose="020F0502020204030204"/>
              </a:rPr>
              <a:t>trăm</a:t>
            </a:r>
            <a:endParaRPr lang="vi-VN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404664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 smtClean="0">
                <a:latin typeface="Times New Roman" panose="02020603050405020304"/>
                <a:ea typeface="Calibri" panose="020F0502020204030204"/>
              </a:rPr>
              <a:t>- Thế </a:t>
            </a:r>
            <a:r>
              <a:rPr lang="nl-NL" sz="3200" dirty="0">
                <a:latin typeface="Times New Roman" panose="02020603050405020304"/>
                <a:ea typeface="Calibri" panose="020F0502020204030204"/>
              </a:rPr>
              <a:t>nào là nồng độ phần </a:t>
            </a:r>
            <a:r>
              <a:rPr lang="nl-NL" sz="3200" dirty="0" smtClean="0">
                <a:latin typeface="Times New Roman" panose="02020603050405020304"/>
                <a:ea typeface="Calibri" panose="020F0502020204030204"/>
              </a:rPr>
              <a:t>trăm? </a:t>
            </a:r>
            <a:endParaRPr lang="nl-NL" sz="3200" dirty="0" smtClean="0">
              <a:latin typeface="Times New Roman" panose="02020603050405020304"/>
              <a:ea typeface="Calibri" panose="020F0502020204030204"/>
            </a:endParaRPr>
          </a:p>
          <a:p>
            <a:endParaRPr lang="vi-VN" sz="3200" dirty="0" smtClean="0">
              <a:latin typeface="Times New Roman" panose="02020603050405020304"/>
              <a:ea typeface="Calibri" panose="020F0502020204030204"/>
            </a:endParaRPr>
          </a:p>
          <a:p>
            <a:endParaRPr lang="vi-VN" sz="3200" dirty="0">
              <a:latin typeface="Times New Roman" panose="02020603050405020304"/>
              <a:ea typeface="Calibri" panose="020F0502020204030204"/>
            </a:endParaRPr>
          </a:p>
          <a:p>
            <a:endParaRPr lang="nl-NL" sz="3200" dirty="0" smtClean="0">
              <a:latin typeface="Times New Roman" panose="02020603050405020304"/>
              <a:ea typeface="Calibri" panose="020F0502020204030204"/>
            </a:endParaRPr>
          </a:p>
          <a:p>
            <a:r>
              <a:rPr lang="nl-NL" sz="3200" dirty="0" smtClean="0">
                <a:latin typeface="Times New Roman" panose="02020603050405020304"/>
                <a:ea typeface="Calibri" panose="020F0502020204030204"/>
              </a:rPr>
              <a:t>- Công </a:t>
            </a:r>
            <a:r>
              <a:rPr lang="nl-NL" sz="3200" dirty="0">
                <a:latin typeface="Times New Roman" panose="02020603050405020304"/>
                <a:ea typeface="Calibri" panose="020F0502020204030204"/>
              </a:rPr>
              <a:t>thức tính nồng độ phần </a:t>
            </a:r>
            <a:r>
              <a:rPr lang="nl-NL" sz="3200" dirty="0" smtClean="0">
                <a:latin typeface="Times New Roman" panose="02020603050405020304"/>
                <a:ea typeface="Calibri" panose="020F0502020204030204"/>
              </a:rPr>
              <a:t>trăm</a:t>
            </a:r>
            <a:endParaRPr lang="vi-VN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483768" y="-27384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  <a:latin typeface="+mj-lt"/>
              </a:rPr>
              <a:t>ĐÁP ÁN THẢO LUẬN</a:t>
            </a:r>
            <a:endParaRPr lang="vi-VN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764704"/>
            <a:ext cx="8208912" cy="1481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3200" i="1" dirty="0">
                <a:solidFill>
                  <a:srgbClr val="0070C0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Nồng độ phần trăm (C%) của một dung dịch cho biết số gam chất tan trong 100 g dung dịch.</a:t>
            </a:r>
            <a:endParaRPr lang="vi-VN" sz="3200" i="1" dirty="0">
              <a:solidFill>
                <a:srgbClr val="0070C0"/>
              </a:solidFill>
              <a:effectLst/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</p:txBody>
      </p:sp>
      <p:pic>
        <p:nvPicPr>
          <p:cNvPr id="8" name="Picture 7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01008"/>
            <a:ext cx="2670800" cy="216024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131840" y="3031863"/>
            <a:ext cx="5544616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vi-VN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Trong đó</a:t>
            </a:r>
            <a:r>
              <a:rPr lang="vi-VN" sz="3200" i="1" dirty="0" smtClean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:</a:t>
            </a:r>
            <a:endParaRPr lang="vi-VN" sz="3200" i="1" dirty="0" smtClean="0">
              <a:solidFill>
                <a:srgbClr val="0070C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endParaRPr lang="vi-VN" sz="3200" i="1" dirty="0">
              <a:solidFill>
                <a:srgbClr val="0070C0"/>
              </a:solidFill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marL="342900" lvl="0" indent="-342900" algn="just">
              <a:lnSpc>
                <a:spcPts val="2400"/>
              </a:lnSpc>
              <a:spcAft>
                <a:spcPts val="0"/>
              </a:spcAft>
              <a:buSzPts val="1000"/>
              <a:buFont typeface="Symbol" panose="05050102010706020507"/>
              <a:buChar char=""/>
              <a:tabLst>
                <a:tab pos="457200" algn="l"/>
              </a:tabLst>
            </a:pPr>
            <a:r>
              <a:rPr lang="vi-VN" sz="3200" b="1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C%:</a:t>
            </a:r>
            <a:r>
              <a:rPr lang="vi-VN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 nồng độ phần </a:t>
            </a:r>
            <a:r>
              <a:rPr lang="vi-VN" sz="3200" i="1" dirty="0" smtClean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trăm</a:t>
            </a:r>
            <a:endParaRPr lang="vi-VN" sz="3200" i="1" dirty="0" smtClean="0">
              <a:solidFill>
                <a:srgbClr val="0070C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342900" lvl="0" indent="-342900" algn="just">
              <a:lnSpc>
                <a:spcPts val="2400"/>
              </a:lnSpc>
              <a:spcAft>
                <a:spcPts val="0"/>
              </a:spcAft>
              <a:buSzPts val="1000"/>
              <a:buFont typeface="Symbol" panose="05050102010706020507"/>
              <a:buChar char=""/>
              <a:tabLst>
                <a:tab pos="457200" algn="l"/>
              </a:tabLst>
            </a:pPr>
            <a:endParaRPr lang="vi-VN" sz="3200" i="1" dirty="0">
              <a:solidFill>
                <a:srgbClr val="0070C0"/>
              </a:solidFill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marL="342900" lvl="0" indent="-342900" algn="just">
              <a:lnSpc>
                <a:spcPts val="2400"/>
              </a:lnSpc>
              <a:spcAft>
                <a:spcPts val="0"/>
              </a:spcAft>
              <a:buSzPts val="1000"/>
              <a:buFont typeface="Symbol" panose="05050102010706020507"/>
              <a:buChar char=""/>
              <a:tabLst>
                <a:tab pos="457200" algn="l"/>
              </a:tabLst>
            </a:pPr>
            <a:r>
              <a:rPr lang="vi-VN" sz="3200" b="1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m</a:t>
            </a:r>
            <a:r>
              <a:rPr lang="vi-VN" sz="3200" b="1" i="1" baseline="-25000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ct</a:t>
            </a:r>
            <a:r>
              <a:rPr lang="vi-VN" sz="3200" b="1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:</a:t>
            </a:r>
            <a:r>
              <a:rPr lang="vi-VN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 khối lượng chất tan</a:t>
            </a:r>
            <a:endParaRPr lang="vi-VN" sz="3200" i="1" dirty="0">
              <a:solidFill>
                <a:srgbClr val="0070C0"/>
              </a:solidFill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/>
              <a:buChar char=""/>
              <a:tabLst>
                <a:tab pos="457200" algn="l"/>
              </a:tabLst>
            </a:pPr>
            <a:r>
              <a:rPr lang="vi-VN" sz="3200" b="1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m</a:t>
            </a:r>
            <a:r>
              <a:rPr lang="vi-VN" sz="3200" b="1" i="1" baseline="-25000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dd</a:t>
            </a:r>
            <a:r>
              <a:rPr lang="vi-VN" sz="3200" b="1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: </a:t>
            </a:r>
            <a:r>
              <a:rPr lang="vi-VN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khối lượng dung dịch</a:t>
            </a:r>
            <a:endParaRPr lang="vi-VN" sz="3200" i="1" dirty="0">
              <a:solidFill>
                <a:srgbClr val="0070C0"/>
              </a:solidFill>
              <a:effectLst/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32326" y="5013176"/>
            <a:ext cx="5960153" cy="195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Công thức tính mdd:</a:t>
            </a:r>
            <a:endParaRPr lang="vi-VN" sz="2800" i="1" dirty="0">
              <a:solidFill>
                <a:srgbClr val="0070C0"/>
              </a:solidFill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m</a:t>
            </a:r>
            <a:r>
              <a:rPr lang="vi-VN" sz="2800" i="1" baseline="-25000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dd</a:t>
            </a:r>
            <a:r>
              <a:rPr lang="vi-VN" sz="28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 = m</a:t>
            </a:r>
            <a:r>
              <a:rPr lang="vi-VN" sz="2800" i="1" baseline="-25000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ct</a:t>
            </a:r>
            <a:r>
              <a:rPr lang="vi-VN" sz="28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 + m</a:t>
            </a:r>
            <a:r>
              <a:rPr lang="vi-VN" sz="2800" i="1" baseline="-25000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dm</a:t>
            </a:r>
            <a:r>
              <a:rPr lang="vi-VN" sz="28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 (trong đó m</a:t>
            </a:r>
            <a:r>
              <a:rPr lang="vi-VN" sz="2800" i="1" baseline="-25000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dm</a:t>
            </a:r>
            <a:r>
              <a:rPr lang="vi-VN" sz="28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 là khối lượng của dung môi)</a:t>
            </a:r>
            <a:endParaRPr lang="vi-VN" sz="2800" i="1" dirty="0">
              <a:solidFill>
                <a:srgbClr val="0070C0"/>
              </a:solidFill>
              <a:effectLst/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5576" y="20608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2727" y="116632"/>
            <a:ext cx="444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III/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dung dịch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0376" y="701407"/>
            <a:ext cx="444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phần </a:t>
            </a:r>
            <a:r>
              <a:rPr lang="vi-V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0376" y="1124744"/>
            <a:ext cx="8208912" cy="1481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3200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Nồng độ phần trăm (C%) của một dung dịch cho biết số gam chất tan trong 100 g dung dịch.</a:t>
            </a:r>
            <a:endParaRPr lang="vi-VN" sz="3200" dirty="0">
              <a:effectLst/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2556193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3200" dirty="0">
                <a:solidFill>
                  <a:prstClr val="black"/>
                </a:solidFill>
                <a:latin typeface="Times New Roman" panose="02020603050405020304"/>
                <a:ea typeface="Calibri" panose="020F0502020204030204"/>
              </a:rPr>
              <a:t>- Công thức tính nồng độ phần trăm</a:t>
            </a:r>
            <a:endParaRPr lang="vi-VN" sz="3200" dirty="0">
              <a:solidFill>
                <a:prstClr val="black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93743"/>
            <a:ext cx="2670800" cy="216024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3198214" y="3162161"/>
            <a:ext cx="5544616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vi-VN" sz="32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Trong đó</a:t>
            </a:r>
            <a:r>
              <a:rPr lang="vi-VN" sz="3200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:</a:t>
            </a:r>
            <a:endParaRPr lang="vi-VN" sz="3200" dirty="0" smtClean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endParaRPr lang="vi-VN" sz="3200" dirty="0"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marL="342900" lvl="0" indent="-342900" algn="just">
              <a:lnSpc>
                <a:spcPts val="2400"/>
              </a:lnSpc>
              <a:spcAft>
                <a:spcPts val="0"/>
              </a:spcAft>
              <a:buSzPts val="1000"/>
              <a:buFont typeface="Symbol" panose="05050102010706020507"/>
              <a:buChar char=""/>
              <a:tabLst>
                <a:tab pos="457200" algn="l"/>
              </a:tabLst>
            </a:pPr>
            <a:r>
              <a:rPr lang="vi-VN" sz="32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C%:</a:t>
            </a:r>
            <a:r>
              <a:rPr lang="vi-VN" sz="32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 nồng độ phần </a:t>
            </a:r>
            <a:r>
              <a:rPr lang="vi-VN" sz="3200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trăm</a:t>
            </a:r>
            <a:endParaRPr lang="vi-VN" sz="3200" dirty="0" smtClean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342900" lvl="0" indent="-342900" algn="just">
              <a:lnSpc>
                <a:spcPts val="2400"/>
              </a:lnSpc>
              <a:spcAft>
                <a:spcPts val="0"/>
              </a:spcAft>
              <a:buSzPts val="1000"/>
              <a:buFont typeface="Symbol" panose="05050102010706020507"/>
              <a:buChar char=""/>
              <a:tabLst>
                <a:tab pos="457200" algn="l"/>
              </a:tabLst>
            </a:pPr>
            <a:endParaRPr lang="vi-VN" sz="3200" dirty="0"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marL="342900" lvl="0" indent="-342900" algn="just">
              <a:lnSpc>
                <a:spcPts val="2400"/>
              </a:lnSpc>
              <a:spcAft>
                <a:spcPts val="0"/>
              </a:spcAft>
              <a:buSzPts val="1000"/>
              <a:buFont typeface="Symbol" panose="05050102010706020507"/>
              <a:buChar char=""/>
              <a:tabLst>
                <a:tab pos="457200" algn="l"/>
              </a:tabLst>
            </a:pPr>
            <a:r>
              <a:rPr lang="vi-VN" sz="32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m</a:t>
            </a:r>
            <a:r>
              <a:rPr lang="vi-VN" sz="3200" b="1" baseline="-250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ct</a:t>
            </a:r>
            <a:r>
              <a:rPr lang="vi-VN" sz="32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:</a:t>
            </a:r>
            <a:r>
              <a:rPr lang="vi-VN" sz="32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 khối lượng chất tan</a:t>
            </a:r>
            <a:endParaRPr lang="vi-VN" sz="3200" dirty="0"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/>
              <a:buChar char=""/>
              <a:tabLst>
                <a:tab pos="457200" algn="l"/>
              </a:tabLst>
            </a:pPr>
            <a:r>
              <a:rPr lang="vi-VN" sz="32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m</a:t>
            </a:r>
            <a:r>
              <a:rPr lang="vi-VN" sz="3200" b="1" baseline="-250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dd</a:t>
            </a:r>
            <a:r>
              <a:rPr lang="vi-VN" sz="32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: </a:t>
            </a:r>
            <a:r>
              <a:rPr lang="vi-VN" sz="32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khối lượng dung dịch</a:t>
            </a:r>
            <a:endParaRPr lang="vi-VN" sz="3200" dirty="0">
              <a:effectLst/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1713" y="5301208"/>
            <a:ext cx="88924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Công thức tính mdd:</a:t>
            </a:r>
            <a:endParaRPr lang="vi-VN" sz="2800" dirty="0"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m</a:t>
            </a:r>
            <a:r>
              <a:rPr lang="vi-VN" sz="2800" baseline="-250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dd</a:t>
            </a:r>
            <a:r>
              <a:rPr lang="vi-VN" sz="28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 = m</a:t>
            </a:r>
            <a:r>
              <a:rPr lang="vi-VN" sz="2800" baseline="-250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ct</a:t>
            </a:r>
            <a:r>
              <a:rPr lang="vi-VN" sz="28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 + m</a:t>
            </a:r>
            <a:r>
              <a:rPr lang="vi-VN" sz="2800" baseline="-250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dm</a:t>
            </a:r>
            <a:r>
              <a:rPr lang="vi-VN" sz="28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 (trong đó m</a:t>
            </a:r>
            <a:r>
              <a:rPr lang="vi-VN" sz="2800" baseline="-250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dm</a:t>
            </a:r>
            <a:r>
              <a:rPr lang="vi-VN" sz="28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 là khối lượng của dung môi)</a:t>
            </a:r>
            <a:endParaRPr lang="vi-VN" sz="2800" dirty="0">
              <a:effectLst/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1760" y="-2738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571683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1. Tính 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khối lượng H</a:t>
            </a:r>
            <a:r>
              <a:rPr lang="vi-VN" sz="3200" baseline="-25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SO</a:t>
            </a:r>
            <a:r>
              <a:rPr lang="vi-VN" sz="3200" baseline="-25000" dirty="0">
                <a:solidFill>
                  <a:srgbClr val="000000"/>
                </a:solidFill>
                <a:latin typeface="+mj-lt"/>
              </a:rPr>
              <a:t>4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 có trong 20 gam dung dịch H</a:t>
            </a:r>
            <a:r>
              <a:rPr lang="vi-VN" sz="3200" baseline="-25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SO</a:t>
            </a:r>
            <a:r>
              <a:rPr lang="vi-VN" sz="3200" baseline="-25000" dirty="0">
                <a:solidFill>
                  <a:srgbClr val="000000"/>
                </a:solidFill>
                <a:latin typeface="+mj-lt"/>
              </a:rPr>
              <a:t>4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 98%.</a:t>
            </a:r>
            <a:endParaRPr lang="vi-VN" sz="32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4634" y="1844824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000000"/>
                </a:solidFill>
                <a:latin typeface="+mj-lt"/>
              </a:rPr>
              <a:t>Nồng độ phần trăm được xác định bằng biểu thức:</a:t>
            </a:r>
            <a:endParaRPr lang="vi-VN" sz="32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2852936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C% =</a:t>
            </a:r>
            <a:endParaRPr lang="vi-VN" sz="3200" dirty="0">
              <a:latin typeface="+mj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699792" y="3145323"/>
            <a:ext cx="7200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27784" y="2556193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m</a:t>
            </a:r>
            <a:r>
              <a:rPr lang="vi-VN" sz="3200" baseline="-25000" dirty="0" smtClean="0">
                <a:latin typeface="+mj-lt"/>
              </a:rPr>
              <a:t>ct</a:t>
            </a:r>
            <a:endParaRPr lang="vi-VN" sz="32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7824" y="3852337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+mj-lt"/>
              </a:rPr>
              <a:t>m</a:t>
            </a:r>
            <a:r>
              <a:rPr lang="vi-VN" sz="3200" baseline="-25000" dirty="0" smtClean="0">
                <a:latin typeface="+mj-lt"/>
              </a:rPr>
              <a:t>dd</a:t>
            </a:r>
            <a:endParaRPr lang="vi-VN" sz="32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19872" y="2852936"/>
            <a:ext cx="1188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100%</a:t>
            </a:r>
            <a:endParaRPr lang="vi-VN" sz="3200" dirty="0">
              <a:latin typeface="+mj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94634" y="4437112"/>
            <a:ext cx="67696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76320" y="4144724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m</a:t>
            </a:r>
            <a:r>
              <a:rPr lang="vi-VN" sz="3200" baseline="-25000" dirty="0" smtClean="0">
                <a:latin typeface="+mj-lt"/>
              </a:rPr>
              <a:t>ct</a:t>
            </a:r>
            <a:r>
              <a:rPr lang="vi-VN" sz="3200" dirty="0" smtClean="0">
                <a:latin typeface="+mj-lt"/>
              </a:rPr>
              <a:t>=</a:t>
            </a:r>
            <a:endParaRPr lang="vi-VN" sz="3200" dirty="0">
              <a:latin typeface="+mj-lt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411760" y="4437112"/>
            <a:ext cx="11684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23344" y="3852337"/>
            <a:ext cx="908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C% </a:t>
            </a:r>
            <a:endParaRPr lang="vi-VN" sz="32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80995" y="306896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+mj-lt"/>
              </a:rPr>
              <a:t>m</a:t>
            </a:r>
            <a:r>
              <a:rPr lang="vi-VN" sz="3200" baseline="-25000" dirty="0" smtClean="0">
                <a:latin typeface="+mj-lt"/>
              </a:rPr>
              <a:t>dd</a:t>
            </a:r>
            <a:endParaRPr lang="vi-VN" sz="32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39752" y="4572417"/>
            <a:ext cx="1188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100%</a:t>
            </a:r>
            <a:endParaRPr lang="vi-VN" sz="32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51920" y="414908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=</a:t>
            </a:r>
            <a:endParaRPr lang="vi-VN" sz="28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71386" y="3674301"/>
            <a:ext cx="1524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98%.20 </a:t>
            </a:r>
            <a:endParaRPr lang="vi-VN" sz="32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3968" y="4512202"/>
            <a:ext cx="1188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100%</a:t>
            </a:r>
            <a:endParaRPr lang="vi-VN" sz="3200" dirty="0"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283968" y="4437112"/>
            <a:ext cx="11881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80112" y="414908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=</a:t>
            </a:r>
            <a:endParaRPr lang="vi-VN" sz="28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26888" y="4001768"/>
            <a:ext cx="1569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16,9 g </a:t>
            </a:r>
            <a:endParaRPr lang="vi-VN" sz="32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  <p:bldP spid="11" grpId="0"/>
      <p:bldP spid="12" grpId="0"/>
      <p:bldP spid="15" grpId="0"/>
      <p:bldP spid="18" grpId="0"/>
      <p:bldP spid="19" grpId="0"/>
      <p:bldP spid="21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2"/>
          <p:cNvSpPr>
            <a:spLocks noChangeArrowheads="1"/>
          </p:cNvSpPr>
          <p:nvPr/>
        </p:nvSpPr>
        <p:spPr bwMode="gray">
          <a:xfrm>
            <a:off x="1331640" y="0"/>
            <a:ext cx="5792936" cy="845454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12700" algn="ctr">
            <a:solidFill>
              <a:sysClr val="window" lastClr="FFFFFF"/>
            </a:solidFill>
            <a:rou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</a:t>
            </a:r>
            <a:r>
              <a:rPr lang="en-US" sz="2800" b="1" kern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kern="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 ĐỘ VÀ DUNG DỊCH</a:t>
            </a:r>
            <a:endParaRPr lang="en-US" sz="2800" b="1" kern="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836712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tan,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0608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431617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049" y="2060848"/>
            <a:ext cx="444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III/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dung dịch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3573016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vi-V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Trả lời câu </a:t>
            </a:r>
            <a:r>
              <a:rPr lang="vi-V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hỏi:</a:t>
            </a:r>
            <a:endParaRPr lang="vi-VN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2780928"/>
            <a:ext cx="444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</a:t>
            </a:r>
            <a:r>
              <a:rPr lang="vi-V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4437111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 smtClean="0">
                <a:solidFill>
                  <a:prstClr val="black"/>
                </a:solidFill>
                <a:latin typeface="Times New Roman" panose="02020603050405020304"/>
                <a:ea typeface="Calibri" panose="020F0502020204030204"/>
              </a:rPr>
              <a:t>- Thế </a:t>
            </a:r>
            <a:r>
              <a:rPr lang="nl-NL" sz="3200" dirty="0">
                <a:solidFill>
                  <a:prstClr val="black"/>
                </a:solidFill>
                <a:latin typeface="Times New Roman" panose="02020603050405020304"/>
                <a:ea typeface="Calibri" panose="020F0502020204030204"/>
              </a:rPr>
              <a:t>nào là nồng độ </a:t>
            </a:r>
            <a:r>
              <a:rPr lang="nl-NL" sz="3200" dirty="0" smtClean="0">
                <a:solidFill>
                  <a:prstClr val="black"/>
                </a:solidFill>
                <a:latin typeface="Times New Roman" panose="02020603050405020304"/>
                <a:ea typeface="Calibri" panose="020F0502020204030204"/>
              </a:rPr>
              <a:t>mol? </a:t>
            </a:r>
            <a:endParaRPr lang="nl-NL" sz="3200" dirty="0" smtClean="0">
              <a:solidFill>
                <a:prstClr val="black"/>
              </a:solidFill>
              <a:latin typeface="Times New Roman" panose="02020603050405020304"/>
              <a:ea typeface="Calibri" panose="020F0502020204030204"/>
            </a:endParaRPr>
          </a:p>
          <a:p>
            <a:endParaRPr lang="nl-NL" sz="3200" dirty="0" smtClean="0">
              <a:solidFill>
                <a:prstClr val="black"/>
              </a:solidFill>
              <a:latin typeface="Times New Roman" panose="02020603050405020304"/>
              <a:ea typeface="Calibri" panose="020F0502020204030204"/>
            </a:endParaRPr>
          </a:p>
          <a:p>
            <a:r>
              <a:rPr lang="nl-NL" sz="3200" dirty="0" smtClean="0">
                <a:solidFill>
                  <a:prstClr val="black"/>
                </a:solidFill>
                <a:latin typeface="Times New Roman" panose="02020603050405020304"/>
                <a:ea typeface="Calibri" panose="020F0502020204030204"/>
              </a:rPr>
              <a:t>- Công </a:t>
            </a:r>
            <a:r>
              <a:rPr lang="nl-NL" sz="3200" dirty="0">
                <a:solidFill>
                  <a:prstClr val="black"/>
                </a:solidFill>
                <a:latin typeface="Times New Roman" panose="02020603050405020304"/>
                <a:ea typeface="Calibri" panose="020F0502020204030204"/>
              </a:rPr>
              <a:t>thức tính nồng độ </a:t>
            </a:r>
            <a:r>
              <a:rPr lang="nl-NL" sz="3200" dirty="0" smtClean="0">
                <a:solidFill>
                  <a:prstClr val="black"/>
                </a:solidFill>
                <a:latin typeface="Times New Roman" panose="02020603050405020304"/>
                <a:ea typeface="Calibri" panose="020F0502020204030204"/>
              </a:rPr>
              <a:t>mol.</a:t>
            </a:r>
            <a:endParaRPr lang="vi-VN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1" y="0"/>
            <a:ext cx="9144000" cy="674716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AutoShape 62"/>
          <p:cNvSpPr>
            <a:spLocks noChangeArrowheads="1"/>
          </p:cNvSpPr>
          <p:nvPr/>
        </p:nvSpPr>
        <p:spPr bwMode="gray">
          <a:xfrm>
            <a:off x="1475657" y="1025770"/>
            <a:ext cx="5792936" cy="845454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algn="ctr">
            <a:solidFill>
              <a:schemeClr val="bg1"/>
            </a:solidFill>
            <a:rou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</a:t>
            </a:r>
            <a:r>
              <a:rPr 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 ĐỘ VÀ DUNG DỊCH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gray">
          <a:xfrm>
            <a:off x="899592" y="2103400"/>
            <a:ext cx="2458131" cy="3341824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56471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</a:ln>
          <a:effectLst/>
          <a:scene3d>
            <a:camera prst="orthographicFront"/>
            <a:lightRig rig="flat" dir="t">
              <a:rot lat="0" lon="0" rev="2400000"/>
            </a:lightRig>
          </a:scene3d>
          <a:sp3d prstMaterial="softEdge">
            <a:bevelT w="762000" h="965200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</a:t>
            </a:r>
            <a:endParaRPr lang="en-US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DUNG </a:t>
            </a:r>
            <a:endParaRPr lang="en-US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AutoShape 62"/>
          <p:cNvSpPr>
            <a:spLocks noChangeArrowheads="1"/>
          </p:cNvSpPr>
          <p:nvPr/>
        </p:nvSpPr>
        <p:spPr bwMode="gray">
          <a:xfrm>
            <a:off x="3357722" y="2402811"/>
            <a:ext cx="4166605" cy="493939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algn="ctr">
            <a:solidFill>
              <a:schemeClr val="bg1"/>
            </a:solidFill>
            <a:rou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Dung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tan, 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dung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endParaRPr lang="en-US" sz="2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AutoShape 63"/>
          <p:cNvSpPr>
            <a:spLocks noChangeArrowheads="1"/>
          </p:cNvSpPr>
          <p:nvPr/>
        </p:nvSpPr>
        <p:spPr bwMode="gray">
          <a:xfrm>
            <a:off x="2814578" y="2400478"/>
            <a:ext cx="563144" cy="739775"/>
          </a:xfrm>
          <a:prstGeom prst="diamond">
            <a:avLst/>
          </a:prstGeom>
          <a:solidFill>
            <a:schemeClr val="accent2"/>
          </a:solidFill>
          <a:ln w="25400" algn="ctr">
            <a:solidFill>
              <a:schemeClr val="bg1"/>
            </a:solidFill>
            <a:miter lim="800000"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62"/>
          <p:cNvSpPr>
            <a:spLocks noChangeArrowheads="1"/>
          </p:cNvSpPr>
          <p:nvPr/>
        </p:nvSpPr>
        <p:spPr bwMode="gray">
          <a:xfrm>
            <a:off x="3518596" y="3177251"/>
            <a:ext cx="1125412" cy="493939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algn="ctr">
            <a:solidFill>
              <a:schemeClr val="bg1"/>
            </a:solidFill>
            <a:rou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</a:t>
            </a:r>
            <a:endParaRPr lang="en-US" sz="2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AutoShape 63"/>
          <p:cNvSpPr>
            <a:spLocks noChangeArrowheads="1"/>
          </p:cNvSpPr>
          <p:nvPr/>
        </p:nvSpPr>
        <p:spPr bwMode="gray">
          <a:xfrm>
            <a:off x="2940388" y="3143799"/>
            <a:ext cx="563144" cy="739775"/>
          </a:xfrm>
          <a:prstGeom prst="diamond">
            <a:avLst/>
          </a:prstGeom>
          <a:solidFill>
            <a:schemeClr val="accent2"/>
          </a:solidFill>
          <a:ln w="25400" algn="ctr">
            <a:solidFill>
              <a:schemeClr val="bg1"/>
            </a:solidFill>
            <a:miter lim="800000"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900" dirty="0">
                <a:solidFill>
                  <a:srgbClr val="000066"/>
                </a:solidFill>
                <a:latin typeface="Arial" panose="020B0604020202020204" pitchFamily="34" charset="0"/>
              </a:rPr>
              <a:t>2</a:t>
            </a:r>
            <a:endParaRPr lang="en-US" sz="1900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1" name="AutoShape 62"/>
          <p:cNvSpPr>
            <a:spLocks noChangeArrowheads="1"/>
          </p:cNvSpPr>
          <p:nvPr/>
        </p:nvSpPr>
        <p:spPr bwMode="gray">
          <a:xfrm>
            <a:off x="3503532" y="4006491"/>
            <a:ext cx="3467981" cy="493939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algn="ctr">
            <a:solidFill>
              <a:schemeClr val="bg1"/>
            </a:solidFill>
            <a:rou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dung dịch</a:t>
            </a:r>
            <a:endParaRPr lang="en-US" sz="2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63"/>
          <p:cNvSpPr>
            <a:spLocks noChangeArrowheads="1"/>
          </p:cNvSpPr>
          <p:nvPr/>
        </p:nvSpPr>
        <p:spPr bwMode="gray">
          <a:xfrm>
            <a:off x="2940388" y="3883574"/>
            <a:ext cx="563144" cy="739775"/>
          </a:xfrm>
          <a:prstGeom prst="diamond">
            <a:avLst/>
          </a:prstGeom>
          <a:solidFill>
            <a:schemeClr val="accent2"/>
          </a:solidFill>
          <a:ln w="25400" algn="ctr">
            <a:solidFill>
              <a:schemeClr val="bg1"/>
            </a:solidFill>
            <a:miter lim="800000"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900" dirty="0">
                <a:solidFill>
                  <a:srgbClr val="000066"/>
                </a:solidFill>
                <a:latin typeface="Arial" panose="020B0604020202020204" pitchFamily="34" charset="0"/>
              </a:rPr>
              <a:t>3</a:t>
            </a:r>
            <a:endParaRPr lang="en-US" sz="1900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4" name="AutoShape 63"/>
          <p:cNvSpPr>
            <a:spLocks noChangeArrowheads="1"/>
          </p:cNvSpPr>
          <p:nvPr/>
        </p:nvSpPr>
        <p:spPr bwMode="gray">
          <a:xfrm>
            <a:off x="2911148" y="4623349"/>
            <a:ext cx="563144" cy="739775"/>
          </a:xfrm>
          <a:prstGeom prst="diamond">
            <a:avLst/>
          </a:prstGeom>
          <a:solidFill>
            <a:schemeClr val="accent2"/>
          </a:solidFill>
          <a:ln w="25400" algn="ctr">
            <a:solidFill>
              <a:schemeClr val="bg1"/>
            </a:solidFill>
            <a:miter lim="800000"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900" dirty="0">
                <a:solidFill>
                  <a:srgbClr val="000066"/>
                </a:solidFill>
                <a:latin typeface="Arial" panose="020B0604020202020204" pitchFamily="34" charset="0"/>
              </a:rPr>
              <a:t>4</a:t>
            </a:r>
            <a:endParaRPr lang="en-US" sz="1900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7" name="AutoShape 62"/>
          <p:cNvSpPr>
            <a:spLocks noChangeArrowheads="1"/>
          </p:cNvSpPr>
          <p:nvPr/>
        </p:nvSpPr>
        <p:spPr bwMode="gray">
          <a:xfrm>
            <a:off x="3518594" y="4746266"/>
            <a:ext cx="4365773" cy="69895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algn="ctr">
            <a:solidFill>
              <a:schemeClr val="bg1"/>
            </a:solidFill>
            <a:rou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endParaRPr lang="en-US" sz="24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en-US" sz="2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endParaRPr lang="en-US" sz="2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" grpId="0" animBg="1"/>
      <p:bldP spid="15" grpId="0" animBg="1"/>
      <p:bldP spid="16" grpId="0" animBg="1"/>
      <p:bldP spid="18" grpId="0" animBg="1"/>
      <p:bldP spid="11" grpId="0" animBg="1"/>
      <p:bldP spid="12" grpId="0" animBg="1"/>
      <p:bldP spid="14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768" y="-27384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  <a:latin typeface="+mj-lt"/>
              </a:rPr>
              <a:t>ĐÁP ÁN THẢO LUẬN</a:t>
            </a:r>
            <a:endParaRPr lang="vi-VN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611188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 smtClean="0">
                <a:solidFill>
                  <a:prstClr val="black"/>
                </a:solidFill>
                <a:latin typeface="Times New Roman" panose="02020603050405020304"/>
                <a:ea typeface="Calibri" panose="020F0502020204030204"/>
              </a:rPr>
              <a:t>- Thế </a:t>
            </a:r>
            <a:r>
              <a:rPr lang="nl-NL" sz="3200" dirty="0">
                <a:solidFill>
                  <a:prstClr val="black"/>
                </a:solidFill>
                <a:latin typeface="Times New Roman" panose="02020603050405020304"/>
                <a:ea typeface="Calibri" panose="020F0502020204030204"/>
              </a:rPr>
              <a:t>nào là nồng độ </a:t>
            </a:r>
            <a:r>
              <a:rPr lang="nl-NL" sz="3200" dirty="0" smtClean="0">
                <a:solidFill>
                  <a:prstClr val="black"/>
                </a:solidFill>
                <a:latin typeface="Times New Roman" panose="02020603050405020304"/>
                <a:ea typeface="Calibri" panose="020F0502020204030204"/>
              </a:rPr>
              <a:t>mol? </a:t>
            </a:r>
            <a:endParaRPr lang="nl-NL" sz="3200" dirty="0" smtClean="0">
              <a:solidFill>
                <a:prstClr val="black"/>
              </a:solidFill>
              <a:latin typeface="Times New Roman" panose="02020603050405020304"/>
              <a:ea typeface="Calibri" panose="020F0502020204030204"/>
            </a:endParaRPr>
          </a:p>
          <a:p>
            <a:endParaRPr lang="vi-VN" sz="3200" dirty="0" smtClean="0">
              <a:solidFill>
                <a:prstClr val="black"/>
              </a:solidFill>
              <a:latin typeface="Times New Roman" panose="02020603050405020304"/>
              <a:ea typeface="Calibri" panose="020F0502020204030204"/>
            </a:endParaRPr>
          </a:p>
          <a:p>
            <a:endParaRPr lang="vi-VN" sz="3200" dirty="0">
              <a:solidFill>
                <a:prstClr val="black"/>
              </a:solidFill>
              <a:latin typeface="Times New Roman" panose="02020603050405020304"/>
              <a:ea typeface="Calibri" panose="020F0502020204030204"/>
            </a:endParaRPr>
          </a:p>
          <a:p>
            <a:endParaRPr lang="nl-NL" sz="3200" dirty="0" smtClean="0">
              <a:solidFill>
                <a:prstClr val="black"/>
              </a:solidFill>
              <a:latin typeface="Times New Roman" panose="02020603050405020304"/>
              <a:ea typeface="Calibri" panose="020F0502020204030204"/>
            </a:endParaRPr>
          </a:p>
          <a:p>
            <a:r>
              <a:rPr lang="nl-NL" sz="3200" dirty="0" smtClean="0">
                <a:solidFill>
                  <a:prstClr val="black"/>
                </a:solidFill>
                <a:latin typeface="Times New Roman" panose="02020603050405020304"/>
                <a:ea typeface="Calibri" panose="020F0502020204030204"/>
              </a:rPr>
              <a:t>- Công </a:t>
            </a:r>
            <a:r>
              <a:rPr lang="nl-NL" sz="3200" dirty="0">
                <a:solidFill>
                  <a:prstClr val="black"/>
                </a:solidFill>
                <a:latin typeface="Times New Roman" panose="02020603050405020304"/>
                <a:ea typeface="Calibri" panose="020F0502020204030204"/>
              </a:rPr>
              <a:t>thức tính nồng độ </a:t>
            </a:r>
            <a:r>
              <a:rPr lang="nl-NL" sz="3200" dirty="0" smtClean="0">
                <a:solidFill>
                  <a:prstClr val="black"/>
                </a:solidFill>
                <a:latin typeface="Times New Roman" panose="02020603050405020304"/>
                <a:ea typeface="Calibri" panose="020F0502020204030204"/>
              </a:rPr>
              <a:t>mol.</a:t>
            </a:r>
            <a:endParaRPr lang="vi-VN" sz="32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2343" y="1124744"/>
            <a:ext cx="86044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-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Nồng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độ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mol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 (C</a:t>
            </a:r>
            <a:r>
              <a:rPr lang="en-US" sz="3200" i="1" baseline="-25000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M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)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của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một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 dung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dịch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cho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biết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số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mol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chất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 tan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có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trong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 1lít dung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dịch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.</a:t>
            </a:r>
            <a:endParaRPr lang="vi-VN" sz="2800" i="1" dirty="0">
              <a:solidFill>
                <a:srgbClr val="0070C0"/>
              </a:solidFill>
              <a:effectLst/>
              <a:latin typeface="Times New Roman" panose="02020603050405020304"/>
              <a:ea typeface="Times New Roman" panose="02020603050405020304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51520" y="3140968"/>
                <a:ext cx="3877408" cy="751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i="1" dirty="0" smtClean="0">
                    <a:solidFill>
                      <a:srgbClr val="0070C0"/>
                    </a:solidFill>
                    <a:latin typeface="Times New Roman" panose="02020603050405020304"/>
                    <a:ea typeface="Times New Roman" panose="02020603050405020304"/>
                  </a:rPr>
                  <a:t>- </a:t>
                </a:r>
                <a:r>
                  <a:rPr lang="en-US" sz="3200" i="1" dirty="0" err="1">
                    <a:solidFill>
                      <a:srgbClr val="0070C0"/>
                    </a:solidFill>
                    <a:latin typeface="Times New Roman" panose="02020603050405020304"/>
                    <a:ea typeface="Times New Roman" panose="02020603050405020304"/>
                  </a:rPr>
                  <a:t>Công</a:t>
                </a:r>
                <a:r>
                  <a:rPr lang="en-US" sz="3200" i="1" dirty="0">
                    <a:solidFill>
                      <a:srgbClr val="0070C0"/>
                    </a:solidFill>
                    <a:latin typeface="Times New Roman" panose="02020603050405020304"/>
                    <a:ea typeface="Times New Roman" panose="02020603050405020304"/>
                  </a:rPr>
                  <a:t> </a:t>
                </a:r>
                <a:r>
                  <a:rPr lang="en-US" sz="3200" i="1" dirty="0" err="1">
                    <a:solidFill>
                      <a:srgbClr val="0070C0"/>
                    </a:solidFill>
                    <a:latin typeface="Times New Roman" panose="02020603050405020304"/>
                    <a:ea typeface="Times New Roman" panose="02020603050405020304"/>
                  </a:rPr>
                  <a:t>thức</a:t>
                </a:r>
                <a:r>
                  <a:rPr lang="en-US" sz="3200" i="1" dirty="0">
                    <a:solidFill>
                      <a:srgbClr val="0070C0"/>
                    </a:solidFill>
                    <a:latin typeface="Times New Roman" panose="02020603050405020304"/>
                    <a:ea typeface="Times New Roman" panose="02020603050405020304"/>
                  </a:rPr>
                  <a:t>:    C</a:t>
                </a:r>
                <a:r>
                  <a:rPr lang="en-US" sz="3200" i="1" baseline="-25000" dirty="0">
                    <a:solidFill>
                      <a:srgbClr val="0070C0"/>
                    </a:solidFill>
                    <a:effectLst/>
                    <a:latin typeface="Times New Roman" panose="02020603050405020304"/>
                    <a:ea typeface="Times New Roman" panose="02020603050405020304"/>
                  </a:rPr>
                  <a:t>M</a:t>
                </a:r>
                <a:r>
                  <a:rPr lang="en-US" sz="3200" i="1" dirty="0">
                    <a:solidFill>
                      <a:srgbClr val="0070C0"/>
                    </a:solidFill>
                    <a:effectLst/>
                    <a:latin typeface="Times New Roman" panose="02020603050405020304"/>
                    <a:ea typeface="Times New Roman" panose="02020603050405020304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/>
                            <a:ea typeface="Times New Roman" panose="02020603050405020304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/>
                            <a:ea typeface="Times New Roman" panose="02020603050405020304"/>
                          </a:rPr>
                          <m:t>𝑛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/>
                            <a:ea typeface="Times New Roman" panose="02020603050405020304"/>
                          </a:rPr>
                          <m:t>𝑉</m:t>
                        </m:r>
                      </m:den>
                    </m:f>
                  </m:oMath>
                </a14:m>
                <a:endParaRPr lang="vi-VN" sz="2800" i="1" dirty="0">
                  <a:solidFill>
                    <a:srgbClr val="0070C0"/>
                  </a:solidFill>
                  <a:effectLst/>
                  <a:latin typeface="Times New Roman" panose="02020603050405020304"/>
                  <a:ea typeface="Times New Roman" panose="02020603050405020304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140968"/>
                <a:ext cx="3877408" cy="751424"/>
              </a:xfrm>
              <a:prstGeom prst="rect">
                <a:avLst/>
              </a:prstGeom>
              <a:blipFill rotWithShape="1">
                <a:blip r:embed="rId1"/>
                <a:stretch>
                  <a:fillRect l="-2" t="-34" r="4" b="-1542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971600" y="3947880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Trong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6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đó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:</a:t>
            </a:r>
            <a:endParaRPr lang="vi-VN" sz="3200" i="1" dirty="0">
              <a:solidFill>
                <a:srgbClr val="0070C0"/>
              </a:solidFill>
              <a:latin typeface="Times New Roman" panose="02020603050405020304"/>
              <a:ea typeface="Times New Roman" panose="02020603050405020304"/>
            </a:endParaRPr>
          </a:p>
          <a:p>
            <a:r>
              <a:rPr lang="en-US" sz="36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C</a:t>
            </a:r>
            <a:r>
              <a:rPr lang="en-US" sz="3600" i="1" baseline="-25000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M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 : </a:t>
            </a:r>
            <a:r>
              <a:rPr lang="en-US" sz="36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nồng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6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độ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 dung </a:t>
            </a:r>
            <a:r>
              <a:rPr lang="en-US" sz="36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dịch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 (</a:t>
            </a:r>
            <a:r>
              <a:rPr lang="en-US" sz="36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mol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/</a:t>
            </a:r>
            <a:r>
              <a:rPr lang="en-US" sz="36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lít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)</a:t>
            </a:r>
            <a:endParaRPr lang="vi-VN" sz="3200" i="1" dirty="0">
              <a:solidFill>
                <a:srgbClr val="0070C0"/>
              </a:solidFill>
              <a:latin typeface="Times New Roman" panose="02020603050405020304"/>
              <a:ea typeface="Times New Roman" panose="02020603050405020304"/>
            </a:endParaRPr>
          </a:p>
          <a:p>
            <a:r>
              <a:rPr lang="fr-FR" sz="36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n: </a:t>
            </a:r>
            <a:r>
              <a:rPr lang="fr-FR" sz="36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số</a:t>
            </a:r>
            <a:r>
              <a:rPr lang="fr-FR" sz="36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 mol </a:t>
            </a:r>
            <a:r>
              <a:rPr lang="fr-FR" sz="36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chất</a:t>
            </a:r>
            <a:r>
              <a:rPr lang="fr-FR" sz="36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 tan (mol)</a:t>
            </a:r>
            <a:endParaRPr lang="vi-VN" sz="3200" i="1" dirty="0">
              <a:solidFill>
                <a:srgbClr val="0070C0"/>
              </a:solidFill>
              <a:latin typeface="Times New Roman" panose="02020603050405020304"/>
              <a:ea typeface="Times New Roman" panose="02020603050405020304"/>
            </a:endParaRPr>
          </a:p>
          <a:p>
            <a:r>
              <a:rPr lang="en-US" sz="36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V : </a:t>
            </a:r>
            <a:r>
              <a:rPr lang="en-US" sz="36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thể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6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tích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 dung </a:t>
            </a:r>
            <a:r>
              <a:rPr lang="en-US" sz="36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dịch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 (</a:t>
            </a:r>
            <a:r>
              <a:rPr lang="en-US" sz="3600" i="1" dirty="0" err="1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lít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)</a:t>
            </a:r>
            <a:endParaRPr lang="vi-VN" sz="3200" i="1" dirty="0">
              <a:solidFill>
                <a:srgbClr val="0070C0"/>
              </a:solidFill>
              <a:effectLst/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5576" y="20608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2727" y="116632"/>
            <a:ext cx="444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III/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dung dịch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0376" y="701407"/>
            <a:ext cx="444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</a:t>
            </a:r>
            <a:r>
              <a:rPr lang="vi-V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2343" y="1271662"/>
            <a:ext cx="86044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/>
                <a:ea typeface="Times New Roman" panose="02020603050405020304"/>
              </a:rPr>
              <a:t>- </a:t>
            </a:r>
            <a:r>
              <a:rPr lang="en-US" sz="3200" dirty="0" err="1">
                <a:latin typeface="Times New Roman" panose="02020603050405020304"/>
                <a:ea typeface="Times New Roman" panose="02020603050405020304"/>
              </a:rPr>
              <a:t>Nồng</a:t>
            </a:r>
            <a:r>
              <a:rPr lang="en-US" sz="32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200" dirty="0" err="1">
                <a:latin typeface="Times New Roman" panose="02020603050405020304"/>
                <a:ea typeface="Times New Roman" panose="02020603050405020304"/>
              </a:rPr>
              <a:t>độ</a:t>
            </a:r>
            <a:r>
              <a:rPr lang="en-US" sz="32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200" dirty="0" err="1">
                <a:latin typeface="Times New Roman" panose="02020603050405020304"/>
                <a:ea typeface="Times New Roman" panose="02020603050405020304"/>
              </a:rPr>
              <a:t>mol</a:t>
            </a:r>
            <a:r>
              <a:rPr lang="en-US" sz="3200" dirty="0">
                <a:latin typeface="Times New Roman" panose="02020603050405020304"/>
                <a:ea typeface="Times New Roman" panose="02020603050405020304"/>
              </a:rPr>
              <a:t> (C</a:t>
            </a:r>
            <a:r>
              <a:rPr lang="en-US" sz="3200" baseline="-25000" dirty="0">
                <a:latin typeface="Times New Roman" panose="02020603050405020304"/>
                <a:ea typeface="Times New Roman" panose="02020603050405020304"/>
              </a:rPr>
              <a:t>M</a:t>
            </a:r>
            <a:r>
              <a:rPr lang="en-US" sz="3200" dirty="0">
                <a:latin typeface="Times New Roman" panose="02020603050405020304"/>
                <a:ea typeface="Times New Roman" panose="02020603050405020304"/>
              </a:rPr>
              <a:t>) </a:t>
            </a:r>
            <a:r>
              <a:rPr lang="en-US" sz="3200" dirty="0" err="1">
                <a:latin typeface="Times New Roman" panose="02020603050405020304"/>
                <a:ea typeface="Times New Roman" panose="02020603050405020304"/>
              </a:rPr>
              <a:t>của</a:t>
            </a:r>
            <a:r>
              <a:rPr lang="en-US" sz="32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200" dirty="0" err="1">
                <a:latin typeface="Times New Roman" panose="02020603050405020304"/>
                <a:ea typeface="Times New Roman" panose="02020603050405020304"/>
              </a:rPr>
              <a:t>một</a:t>
            </a:r>
            <a:r>
              <a:rPr lang="en-US" sz="3200" dirty="0">
                <a:latin typeface="Times New Roman" panose="02020603050405020304"/>
                <a:ea typeface="Times New Roman" panose="02020603050405020304"/>
              </a:rPr>
              <a:t> dung </a:t>
            </a:r>
            <a:r>
              <a:rPr lang="en-US" sz="3200" dirty="0" err="1">
                <a:latin typeface="Times New Roman" panose="02020603050405020304"/>
                <a:ea typeface="Times New Roman" panose="02020603050405020304"/>
              </a:rPr>
              <a:t>dịch</a:t>
            </a:r>
            <a:r>
              <a:rPr lang="en-US" sz="32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200" dirty="0" err="1">
                <a:latin typeface="Times New Roman" panose="02020603050405020304"/>
                <a:ea typeface="Times New Roman" panose="02020603050405020304"/>
              </a:rPr>
              <a:t>cho</a:t>
            </a:r>
            <a:r>
              <a:rPr lang="en-US" sz="32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200" dirty="0" err="1">
                <a:latin typeface="Times New Roman" panose="02020603050405020304"/>
                <a:ea typeface="Times New Roman" panose="02020603050405020304"/>
              </a:rPr>
              <a:t>biết</a:t>
            </a:r>
            <a:r>
              <a:rPr lang="en-US" sz="32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200" dirty="0" err="1">
                <a:latin typeface="Times New Roman" panose="02020603050405020304"/>
                <a:ea typeface="Times New Roman" panose="02020603050405020304"/>
              </a:rPr>
              <a:t>số</a:t>
            </a:r>
            <a:r>
              <a:rPr lang="en-US" sz="32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200" dirty="0" err="1">
                <a:latin typeface="Times New Roman" panose="02020603050405020304"/>
                <a:ea typeface="Times New Roman" panose="02020603050405020304"/>
              </a:rPr>
              <a:t>mol</a:t>
            </a:r>
            <a:r>
              <a:rPr lang="en-US" sz="32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200" dirty="0" err="1">
                <a:latin typeface="Times New Roman" panose="02020603050405020304"/>
                <a:ea typeface="Times New Roman" panose="02020603050405020304"/>
              </a:rPr>
              <a:t>chất</a:t>
            </a:r>
            <a:r>
              <a:rPr lang="en-US" sz="3200" dirty="0">
                <a:latin typeface="Times New Roman" panose="02020603050405020304"/>
                <a:ea typeface="Times New Roman" panose="02020603050405020304"/>
              </a:rPr>
              <a:t> tan </a:t>
            </a:r>
            <a:r>
              <a:rPr lang="en-US" sz="3200" dirty="0" err="1">
                <a:latin typeface="Times New Roman" panose="02020603050405020304"/>
                <a:ea typeface="Times New Roman" panose="02020603050405020304"/>
              </a:rPr>
              <a:t>có</a:t>
            </a:r>
            <a:r>
              <a:rPr lang="en-US" sz="32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200" dirty="0" err="1">
                <a:latin typeface="Times New Roman" panose="02020603050405020304"/>
                <a:ea typeface="Times New Roman" panose="02020603050405020304"/>
              </a:rPr>
              <a:t>trong</a:t>
            </a:r>
            <a:r>
              <a:rPr lang="en-US" sz="3200" dirty="0">
                <a:latin typeface="Times New Roman" panose="02020603050405020304"/>
                <a:ea typeface="Times New Roman" panose="02020603050405020304"/>
              </a:rPr>
              <a:t> 1lít dung </a:t>
            </a:r>
            <a:r>
              <a:rPr lang="en-US" sz="3200" dirty="0" err="1">
                <a:latin typeface="Times New Roman" panose="02020603050405020304"/>
                <a:ea typeface="Times New Roman" panose="02020603050405020304"/>
              </a:rPr>
              <a:t>dịch</a:t>
            </a:r>
            <a:r>
              <a:rPr lang="en-US" sz="3200" dirty="0">
                <a:latin typeface="Times New Roman" panose="02020603050405020304"/>
                <a:ea typeface="Times New Roman" panose="02020603050405020304"/>
              </a:rPr>
              <a:t>.</a:t>
            </a:r>
            <a:endParaRPr lang="vi-VN" sz="2800" dirty="0">
              <a:effectLst/>
              <a:latin typeface="Times New Roman" panose="02020603050405020304"/>
              <a:ea typeface="Times New Roman" panose="02020603050405020304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224880" y="2348880"/>
                <a:ext cx="3877408" cy="751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/>
                    <a:ea typeface="Times New Roman" panose="02020603050405020304"/>
                  </a:rPr>
                  <a:t>- </a:t>
                </a:r>
                <a:r>
                  <a:rPr lang="en-US" sz="3200" dirty="0" err="1">
                    <a:solidFill>
                      <a:schemeClr val="tx1"/>
                    </a:solidFill>
                    <a:latin typeface="Times New Roman" panose="02020603050405020304"/>
                    <a:ea typeface="Times New Roman" panose="02020603050405020304"/>
                  </a:rPr>
                  <a:t>Công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/>
                    <a:ea typeface="Times New Roman" panose="02020603050405020304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Times New Roman" panose="02020603050405020304"/>
                    <a:ea typeface="Times New Roman" panose="02020603050405020304"/>
                  </a:rPr>
                  <a:t>thức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/>
                    <a:ea typeface="Times New Roman" panose="02020603050405020304"/>
                  </a:rPr>
                  <a:t>:    C</a:t>
                </a:r>
                <a:r>
                  <a:rPr lang="en-US" sz="3200" baseline="-25000" dirty="0">
                    <a:solidFill>
                      <a:schemeClr val="tx1"/>
                    </a:solidFill>
                    <a:effectLst/>
                    <a:latin typeface="Times New Roman" panose="02020603050405020304"/>
                    <a:ea typeface="Times New Roman" panose="02020603050405020304"/>
                  </a:rPr>
                  <a:t>M</a:t>
                </a:r>
                <a:r>
                  <a:rPr lang="en-US" sz="3200" dirty="0">
                    <a:solidFill>
                      <a:schemeClr val="tx1"/>
                    </a:solidFill>
                    <a:effectLst/>
                    <a:latin typeface="Times New Roman" panose="02020603050405020304"/>
                    <a:ea typeface="Times New Roman" panose="02020603050405020304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/>
                            <a:ea typeface="Times New Roman" panose="02020603050405020304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/>
                            <a:ea typeface="Times New Roman" panose="02020603050405020304"/>
                          </a:rPr>
                          <m:t>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/>
                            <a:ea typeface="Times New Roman" panose="02020603050405020304"/>
                          </a:rPr>
                          <m:t>V</m:t>
                        </m:r>
                      </m:den>
                    </m:f>
                  </m:oMath>
                </a14:m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/>
                  <a:ea typeface="Times New Roman" panose="02020603050405020304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80" y="2348880"/>
                <a:ext cx="3877408" cy="751424"/>
              </a:xfrm>
              <a:prstGeom prst="rect">
                <a:avLst/>
              </a:prstGeom>
              <a:blipFill rotWithShape="1">
                <a:blip r:embed="rId1"/>
                <a:stretch>
                  <a:fillRect l="-2" t="-2" r="5" b="-1490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868163" y="3212976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Times New Roman" panose="02020603050405020304"/>
                <a:ea typeface="Times New Roman" panose="02020603050405020304"/>
              </a:rPr>
              <a:t>Trong</a:t>
            </a:r>
            <a:r>
              <a:rPr lang="en-US" sz="36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600" dirty="0" err="1">
                <a:latin typeface="Times New Roman" panose="02020603050405020304"/>
                <a:ea typeface="Times New Roman" panose="02020603050405020304"/>
              </a:rPr>
              <a:t>đó</a:t>
            </a:r>
            <a:r>
              <a:rPr lang="en-US" sz="3600" dirty="0">
                <a:latin typeface="Times New Roman" panose="02020603050405020304"/>
                <a:ea typeface="Times New Roman" panose="02020603050405020304"/>
              </a:rPr>
              <a:t>:</a:t>
            </a:r>
            <a:endParaRPr lang="vi-VN" sz="3200" dirty="0">
              <a:latin typeface="Times New Roman" panose="02020603050405020304"/>
              <a:ea typeface="Times New Roman" panose="02020603050405020304"/>
            </a:endParaRPr>
          </a:p>
          <a:p>
            <a:r>
              <a:rPr lang="en-US" sz="3600" dirty="0">
                <a:latin typeface="Times New Roman" panose="02020603050405020304"/>
                <a:ea typeface="Times New Roman" panose="02020603050405020304"/>
              </a:rPr>
              <a:t>C</a:t>
            </a:r>
            <a:r>
              <a:rPr lang="en-US" sz="3600" baseline="-25000" dirty="0">
                <a:latin typeface="Times New Roman" panose="02020603050405020304"/>
                <a:ea typeface="Times New Roman" panose="02020603050405020304"/>
              </a:rPr>
              <a:t>M</a:t>
            </a:r>
            <a:r>
              <a:rPr lang="en-US" sz="3600" dirty="0">
                <a:latin typeface="Times New Roman" panose="02020603050405020304"/>
                <a:ea typeface="Times New Roman" panose="02020603050405020304"/>
              </a:rPr>
              <a:t> : </a:t>
            </a:r>
            <a:r>
              <a:rPr lang="en-US" sz="3600" dirty="0" err="1">
                <a:latin typeface="Times New Roman" panose="02020603050405020304"/>
                <a:ea typeface="Times New Roman" panose="02020603050405020304"/>
              </a:rPr>
              <a:t>nồng</a:t>
            </a:r>
            <a:r>
              <a:rPr lang="en-US" sz="36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600" dirty="0" err="1">
                <a:latin typeface="Times New Roman" panose="02020603050405020304"/>
                <a:ea typeface="Times New Roman" panose="02020603050405020304"/>
              </a:rPr>
              <a:t>độ</a:t>
            </a:r>
            <a:r>
              <a:rPr lang="en-US" sz="3600" dirty="0">
                <a:latin typeface="Times New Roman" panose="02020603050405020304"/>
                <a:ea typeface="Times New Roman" panose="02020603050405020304"/>
              </a:rPr>
              <a:t> dung </a:t>
            </a:r>
            <a:r>
              <a:rPr lang="en-US" sz="3600" dirty="0" err="1">
                <a:latin typeface="Times New Roman" panose="02020603050405020304"/>
                <a:ea typeface="Times New Roman" panose="02020603050405020304"/>
              </a:rPr>
              <a:t>dịch</a:t>
            </a:r>
            <a:r>
              <a:rPr lang="en-US" sz="3600" dirty="0">
                <a:latin typeface="Times New Roman" panose="02020603050405020304"/>
                <a:ea typeface="Times New Roman" panose="02020603050405020304"/>
              </a:rPr>
              <a:t> (</a:t>
            </a:r>
            <a:r>
              <a:rPr lang="en-US" sz="3600" dirty="0" err="1">
                <a:latin typeface="Times New Roman" panose="02020603050405020304"/>
                <a:ea typeface="Times New Roman" panose="02020603050405020304"/>
              </a:rPr>
              <a:t>mol</a:t>
            </a:r>
            <a:r>
              <a:rPr lang="en-US" sz="3600" dirty="0">
                <a:latin typeface="Times New Roman" panose="02020603050405020304"/>
                <a:ea typeface="Times New Roman" panose="02020603050405020304"/>
              </a:rPr>
              <a:t>/</a:t>
            </a:r>
            <a:r>
              <a:rPr lang="en-US" sz="3600" dirty="0" err="1">
                <a:latin typeface="Times New Roman" panose="02020603050405020304"/>
                <a:ea typeface="Times New Roman" panose="02020603050405020304"/>
              </a:rPr>
              <a:t>lít</a:t>
            </a:r>
            <a:r>
              <a:rPr lang="en-US" sz="3600" dirty="0">
                <a:latin typeface="Times New Roman" panose="02020603050405020304"/>
                <a:ea typeface="Times New Roman" panose="02020603050405020304"/>
              </a:rPr>
              <a:t>)</a:t>
            </a:r>
            <a:endParaRPr lang="vi-VN" sz="3200" dirty="0">
              <a:latin typeface="Times New Roman" panose="02020603050405020304"/>
              <a:ea typeface="Times New Roman" panose="02020603050405020304"/>
            </a:endParaRPr>
          </a:p>
          <a:p>
            <a:r>
              <a:rPr lang="fr-FR" sz="3600" dirty="0">
                <a:latin typeface="Times New Roman" panose="02020603050405020304"/>
                <a:ea typeface="Times New Roman" panose="02020603050405020304"/>
              </a:rPr>
              <a:t>n: </a:t>
            </a:r>
            <a:r>
              <a:rPr lang="fr-FR" sz="3600" dirty="0" err="1">
                <a:latin typeface="Times New Roman" panose="02020603050405020304"/>
                <a:ea typeface="Times New Roman" panose="02020603050405020304"/>
              </a:rPr>
              <a:t>số</a:t>
            </a:r>
            <a:r>
              <a:rPr lang="fr-FR" sz="3600" dirty="0">
                <a:latin typeface="Times New Roman" panose="02020603050405020304"/>
                <a:ea typeface="Times New Roman" panose="02020603050405020304"/>
              </a:rPr>
              <a:t> mol </a:t>
            </a:r>
            <a:r>
              <a:rPr lang="fr-FR" sz="3600" dirty="0" err="1">
                <a:latin typeface="Times New Roman" panose="02020603050405020304"/>
                <a:ea typeface="Times New Roman" panose="02020603050405020304"/>
              </a:rPr>
              <a:t>chất</a:t>
            </a:r>
            <a:r>
              <a:rPr lang="fr-FR" sz="3600" dirty="0">
                <a:latin typeface="Times New Roman" panose="02020603050405020304"/>
                <a:ea typeface="Times New Roman" panose="02020603050405020304"/>
              </a:rPr>
              <a:t> tan (mol)</a:t>
            </a:r>
            <a:endParaRPr lang="vi-VN" sz="3200" dirty="0">
              <a:latin typeface="Times New Roman" panose="02020603050405020304"/>
              <a:ea typeface="Times New Roman" panose="02020603050405020304"/>
            </a:endParaRPr>
          </a:p>
          <a:p>
            <a:r>
              <a:rPr lang="en-US" sz="3600" dirty="0">
                <a:latin typeface="Times New Roman" panose="02020603050405020304"/>
                <a:ea typeface="Times New Roman" panose="02020603050405020304"/>
              </a:rPr>
              <a:t>V : </a:t>
            </a:r>
            <a:r>
              <a:rPr lang="en-US" sz="3600" dirty="0" err="1">
                <a:latin typeface="Times New Roman" panose="02020603050405020304"/>
                <a:ea typeface="Times New Roman" panose="02020603050405020304"/>
              </a:rPr>
              <a:t>thể</a:t>
            </a:r>
            <a:r>
              <a:rPr lang="en-US" sz="36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600" dirty="0" err="1">
                <a:latin typeface="Times New Roman" panose="02020603050405020304"/>
                <a:ea typeface="Times New Roman" panose="02020603050405020304"/>
              </a:rPr>
              <a:t>tích</a:t>
            </a:r>
            <a:r>
              <a:rPr lang="en-US" sz="3600" dirty="0">
                <a:latin typeface="Times New Roman" panose="02020603050405020304"/>
                <a:ea typeface="Times New Roman" panose="02020603050405020304"/>
              </a:rPr>
              <a:t> dung </a:t>
            </a:r>
            <a:r>
              <a:rPr lang="en-US" sz="3600" dirty="0" err="1">
                <a:latin typeface="Times New Roman" panose="02020603050405020304"/>
                <a:ea typeface="Times New Roman" panose="02020603050405020304"/>
              </a:rPr>
              <a:t>dịch</a:t>
            </a:r>
            <a:r>
              <a:rPr lang="en-US" sz="3600" dirty="0">
                <a:latin typeface="Times New Roman" panose="02020603050405020304"/>
                <a:ea typeface="Times New Roman" panose="02020603050405020304"/>
              </a:rPr>
              <a:t> (</a:t>
            </a:r>
            <a:r>
              <a:rPr lang="en-US" sz="3600" dirty="0" err="1">
                <a:latin typeface="Times New Roman" panose="02020603050405020304"/>
                <a:ea typeface="Times New Roman" panose="02020603050405020304"/>
              </a:rPr>
              <a:t>lít</a:t>
            </a:r>
            <a:r>
              <a:rPr lang="en-US" sz="3600" dirty="0">
                <a:latin typeface="Times New Roman" panose="02020603050405020304"/>
                <a:ea typeface="Times New Roman" panose="02020603050405020304"/>
              </a:rPr>
              <a:t>)</a:t>
            </a:r>
            <a:endParaRPr lang="vi-VN" sz="3200" dirty="0">
              <a:effectLst/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1760" y="-2738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168" y="464473"/>
            <a:ext cx="89608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dirty="0" smtClean="0">
                <a:solidFill>
                  <a:srgbClr val="000000"/>
                </a:solidFill>
                <a:latin typeface="+mj-lt"/>
              </a:rPr>
              <a:t>2. Trộn </a:t>
            </a:r>
            <a:r>
              <a:rPr lang="vi-VN" sz="2800" dirty="0">
                <a:solidFill>
                  <a:srgbClr val="000000"/>
                </a:solidFill>
                <a:latin typeface="+mj-lt"/>
              </a:rPr>
              <a:t>lẫn 2 lít dung dịch urea 0,02 M (dung dịch A) với 3 lít dung dịch urea 0,1 M (dung dịch B), thu được 5 lít dung dịch C.</a:t>
            </a:r>
            <a:endParaRPr lang="vi-VN" sz="280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vi-VN" sz="2800" dirty="0">
                <a:solidFill>
                  <a:srgbClr val="000000"/>
                </a:solidFill>
                <a:latin typeface="+mj-lt"/>
              </a:rPr>
              <a:t>a) Tính số mol urea trong dung dịch A, B và C.</a:t>
            </a:r>
            <a:endParaRPr lang="vi-VN" sz="280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vi-VN" sz="2800" dirty="0">
                <a:solidFill>
                  <a:srgbClr val="000000"/>
                </a:solidFill>
                <a:latin typeface="+mj-lt"/>
              </a:rPr>
              <a:t>b) Tính nồng độ mol của dung dịch C. Nhận xét về giá trị nồng độ mol của dung dịch C so với nồng độ mol của dung dịch A và B.</a:t>
            </a:r>
            <a:endParaRPr lang="vi-VN" sz="28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1126" y="3887470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rgbClr val="000000"/>
                </a:solidFill>
                <a:latin typeface="+mj-lt"/>
              </a:rPr>
              <a:t>Nồng độ mol được xác định bằng biểu thức: </a:t>
            </a:r>
            <a:endParaRPr lang="vi-VN" sz="28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99498" y="328062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+mj-lt"/>
              </a:rPr>
              <a:t>Giải</a:t>
            </a:r>
            <a:endParaRPr lang="vi-VN" sz="32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755576" y="4390789"/>
                <a:ext cx="1343060" cy="751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>
                    <a:solidFill>
                      <a:srgbClr val="333333"/>
                    </a:solidFill>
                    <a:latin typeface="Times New Roman" panose="02020603050405020304"/>
                    <a:ea typeface="Times New Roman" panose="02020603050405020304"/>
                  </a:rPr>
                  <a:t>C</a:t>
                </a:r>
                <a:r>
                  <a:rPr lang="en-US" sz="3200" baseline="-25000" dirty="0">
                    <a:solidFill>
                      <a:srgbClr val="333333"/>
                    </a:solidFill>
                    <a:effectLst/>
                    <a:latin typeface="Times New Roman" panose="02020603050405020304"/>
                    <a:ea typeface="Times New Roman" panose="02020603050405020304"/>
                  </a:rPr>
                  <a:t>M</a:t>
                </a:r>
                <a:r>
                  <a:rPr lang="en-US" sz="3200" dirty="0">
                    <a:solidFill>
                      <a:srgbClr val="333333"/>
                    </a:solidFill>
                    <a:effectLst/>
                    <a:latin typeface="Times New Roman" panose="02020603050405020304"/>
                    <a:ea typeface="Times New Roman" panose="02020603050405020304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solidFill>
                              <a:srgbClr val="333333"/>
                            </a:solidFill>
                            <a:effectLst/>
                            <a:latin typeface="Cambria Math" panose="02040503050406030204"/>
                            <a:ea typeface="Times New Roman" panose="02020603050405020304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333333"/>
                            </a:solidFill>
                            <a:effectLst/>
                            <a:latin typeface="Cambria Math" panose="02040503050406030204"/>
                            <a:ea typeface="Times New Roman" panose="02020603050405020304"/>
                          </a:rPr>
                          <m:t>𝑛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333333"/>
                            </a:solidFill>
                            <a:effectLst/>
                            <a:latin typeface="Cambria Math" panose="02040503050406030204"/>
                            <a:ea typeface="Times New Roman" panose="02020603050405020304"/>
                          </a:rPr>
                          <m:t>𝑉</m:t>
                        </m:r>
                      </m:den>
                    </m:f>
                  </m:oMath>
                </a14:m>
                <a:endParaRPr lang="vi-VN" sz="2800" dirty="0">
                  <a:effectLst/>
                  <a:latin typeface="Times New Roman" panose="02020603050405020304"/>
                  <a:ea typeface="Times New Roman" panose="02020603050405020304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390789"/>
                <a:ext cx="1343060" cy="751424"/>
              </a:xfrm>
              <a:prstGeom prst="rect">
                <a:avLst/>
              </a:prstGeom>
              <a:blipFill rotWithShape="1">
                <a:blip r:embed="rId1"/>
                <a:stretch>
                  <a:fillRect l="-42" t="-53" r="44" b="-1523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>
            <a:off x="2411760" y="4766501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147831" y="4410690"/>
            <a:ext cx="16401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dirty="0">
                <a:solidFill>
                  <a:srgbClr val="000000"/>
                </a:solidFill>
                <a:latin typeface="Times New Roman" panose="02020603050405020304"/>
                <a:ea typeface="Calibri" panose="020F0502020204030204"/>
              </a:rPr>
              <a:t>n= C</a:t>
            </a:r>
            <a:r>
              <a:rPr lang="nl-NL" sz="3200" baseline="-25000" dirty="0">
                <a:solidFill>
                  <a:srgbClr val="000000"/>
                </a:solidFill>
                <a:latin typeface="Times New Roman" panose="02020603050405020304"/>
                <a:ea typeface="Calibri" panose="020F0502020204030204"/>
              </a:rPr>
              <a:t>M</a:t>
            </a:r>
            <a:r>
              <a:rPr lang="nl-NL" sz="3200" dirty="0">
                <a:solidFill>
                  <a:srgbClr val="000000"/>
                </a:solidFill>
                <a:latin typeface="Times New Roman" panose="02020603050405020304"/>
                <a:ea typeface="Calibri" panose="020F0502020204030204"/>
              </a:rPr>
              <a:t>.V</a:t>
            </a:r>
            <a:endParaRPr lang="vi-VN" sz="3200" dirty="0"/>
          </a:p>
        </p:txBody>
      </p:sp>
      <p:sp>
        <p:nvSpPr>
          <p:cNvPr id="29" name="Rectangle 28"/>
          <p:cNvSpPr/>
          <p:nvPr/>
        </p:nvSpPr>
        <p:spPr>
          <a:xfrm>
            <a:off x="216024" y="5142213"/>
            <a:ext cx="83884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Số 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mol urea trong dung dịch A là</a:t>
            </a:r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:</a:t>
            </a:r>
            <a:endParaRPr lang="vi-VN" sz="3200" dirty="0" smtClean="0">
              <a:solidFill>
                <a:srgbClr val="000000"/>
              </a:solidFill>
              <a:latin typeface="+mj-lt"/>
            </a:endParaRPr>
          </a:p>
          <a:p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n</a:t>
            </a:r>
            <a:r>
              <a:rPr lang="vi-VN" sz="3200" baseline="-25000" dirty="0">
                <a:solidFill>
                  <a:srgbClr val="000000"/>
                </a:solidFill>
                <a:latin typeface="+mj-lt"/>
              </a:rPr>
              <a:t>(A)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 = 0,02 . 2 = 0,04 (mol).</a:t>
            </a:r>
            <a:endParaRPr lang="vi-VN" sz="32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25" grpId="0"/>
      <p:bldP spid="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60648"/>
            <a:ext cx="62646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000000"/>
                </a:solidFill>
                <a:latin typeface="+mj-lt"/>
              </a:rPr>
              <a:t>Số mol urea trong dung dịch B là</a:t>
            </a:r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:</a:t>
            </a:r>
            <a:endParaRPr lang="vi-VN" sz="3200" dirty="0" smtClean="0">
              <a:solidFill>
                <a:srgbClr val="000000"/>
              </a:solidFill>
              <a:latin typeface="+mj-lt"/>
            </a:endParaRPr>
          </a:p>
          <a:p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n</a:t>
            </a:r>
            <a:r>
              <a:rPr lang="vi-VN" sz="3200" baseline="-25000" dirty="0">
                <a:solidFill>
                  <a:srgbClr val="000000"/>
                </a:solidFill>
                <a:latin typeface="+mj-lt"/>
              </a:rPr>
              <a:t>(B)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 = 0,1 . 3 = 0,3 (mol).</a:t>
            </a:r>
            <a:endParaRPr lang="vi-VN" sz="32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636" y="1484784"/>
            <a:ext cx="6462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000000"/>
                </a:solidFill>
                <a:latin typeface="+mj-lt"/>
              </a:rPr>
              <a:t>Số mol urea trong dung dịch C là: </a:t>
            </a:r>
            <a:endParaRPr lang="vi-VN" sz="3200" dirty="0" smtClean="0">
              <a:solidFill>
                <a:srgbClr val="000000"/>
              </a:solidFill>
              <a:latin typeface="+mj-lt"/>
            </a:endParaRPr>
          </a:p>
          <a:p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n</a:t>
            </a:r>
            <a:r>
              <a:rPr lang="vi-VN" sz="3200" baseline="-25000" dirty="0" smtClean="0">
                <a:solidFill>
                  <a:srgbClr val="000000"/>
                </a:solidFill>
                <a:latin typeface="+mj-lt"/>
              </a:rPr>
              <a:t>(C</a:t>
            </a:r>
            <a:r>
              <a:rPr lang="vi-VN" sz="3200" baseline="-25000" dirty="0">
                <a:solidFill>
                  <a:srgbClr val="000000"/>
                </a:solidFill>
                <a:latin typeface="+mj-lt"/>
              </a:rPr>
              <a:t>)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 = 0,04 + 0,3 = 0,34 (mol).</a:t>
            </a:r>
            <a:endParaRPr lang="vi-VN" sz="32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504" y="2708920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000000"/>
                </a:solidFill>
                <a:latin typeface="+mj-lt"/>
              </a:rPr>
              <a:t>b) Nồng độ mol của dung dịch C </a:t>
            </a:r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là:</a:t>
            </a:r>
            <a:endParaRPr lang="vi-VN" sz="3200" dirty="0" smtClean="0">
              <a:solidFill>
                <a:srgbClr val="000000"/>
              </a:solidFill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611560" y="3459934"/>
                <a:ext cx="1342034" cy="7512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/>
                    <a:ea typeface="Times New Roman" panose="02020603050405020304"/>
                  </a:rPr>
                  <a:t>C</a:t>
                </a:r>
                <a:r>
                  <a:rPr lang="en-US" sz="3200" baseline="-25000" dirty="0">
                    <a:solidFill>
                      <a:prstClr val="black"/>
                    </a:solidFill>
                    <a:latin typeface="Times New Roman" panose="02020603050405020304"/>
                    <a:ea typeface="Times New Roman" panose="02020603050405020304"/>
                  </a:rPr>
                  <a:t>M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/>
                    <a:ea typeface="Times New Roman" panose="02020603050405020304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Times New Roman" panose="02020603050405020304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Times New Roman" panose="02020603050405020304"/>
                          </a:rPr>
                          <m:t>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Times New Roman" panose="02020603050405020304"/>
                          </a:rPr>
                          <m:t>V</m:t>
                        </m:r>
                      </m:den>
                    </m:f>
                  </m:oMath>
                </a14:m>
                <a:endParaRPr lang="vi-VN" sz="2800" dirty="0">
                  <a:solidFill>
                    <a:prstClr val="black"/>
                  </a:solidFill>
                  <a:latin typeface="Times New Roman" panose="02020603050405020304"/>
                  <a:ea typeface="Times New Roman" panose="02020603050405020304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459934"/>
                <a:ext cx="1342034" cy="751296"/>
              </a:xfrm>
              <a:prstGeom prst="rect">
                <a:avLst/>
              </a:prstGeom>
              <a:blipFill rotWithShape="1">
                <a:blip r:embed="rId1"/>
                <a:stretch>
                  <a:fillRect l="-4" t="-60" r="25" b="-1449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953594" y="357397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</a:t>
            </a:r>
            <a:endParaRPr lang="vi-VN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411760" y="3212976"/>
            <a:ext cx="117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0,34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411760" y="3835582"/>
            <a:ext cx="11782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86733" y="3861048"/>
            <a:ext cx="589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90006" y="3505363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</a:t>
            </a:r>
            <a:endParaRPr lang="vi-VN" sz="2800" dirty="0"/>
          </a:p>
        </p:txBody>
      </p:sp>
      <p:sp>
        <p:nvSpPr>
          <p:cNvPr id="17" name="Rectangle 16"/>
          <p:cNvSpPr/>
          <p:nvPr/>
        </p:nvSpPr>
        <p:spPr>
          <a:xfrm>
            <a:off x="3985942" y="3505363"/>
            <a:ext cx="18485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dirty="0">
                <a:solidFill>
                  <a:srgbClr val="000000"/>
                </a:solidFill>
                <a:latin typeface="+mj-lt"/>
              </a:rPr>
              <a:t>0,068(M).</a:t>
            </a:r>
            <a:endParaRPr lang="vi-VN" sz="320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4425922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000000"/>
                </a:solidFill>
                <a:latin typeface="+mj-lt"/>
              </a:rPr>
              <a:t>Ta có: Nồng độ mol của dung dịch A &lt; Nồng độ mol của dung dịch C &lt; Nồng độ mol của dung dịch B.</a:t>
            </a:r>
            <a:endParaRPr lang="vi-VN" sz="32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5" grpId="0"/>
      <p:bldP spid="16" grpId="0"/>
      <p:bldP spid="17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2"/>
          <p:cNvSpPr>
            <a:spLocks noChangeArrowheads="1"/>
          </p:cNvSpPr>
          <p:nvPr/>
        </p:nvSpPr>
        <p:spPr bwMode="gray">
          <a:xfrm>
            <a:off x="1331640" y="0"/>
            <a:ext cx="5792936" cy="845454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12700" algn="ctr">
            <a:solidFill>
              <a:sysClr val="window" lastClr="FFFFFF"/>
            </a:solidFill>
            <a:rou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</a:t>
            </a:r>
            <a:r>
              <a:rPr lang="en-US" sz="2800" b="1" kern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kern="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 ĐỘ VÀ DUNG DỊCH</a:t>
            </a:r>
            <a:endParaRPr lang="en-US" sz="2800" b="1" kern="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836712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tan,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0608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431617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049" y="2060848"/>
            <a:ext cx="444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III/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dung dịch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2708920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IV/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pha chế dung dịch theo nồng độ cho trước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1760" y="-2738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 NHÓM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404664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3200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Pha 100 gam dung dịch muối ăn nồng độ 0,9% </a:t>
            </a:r>
            <a:endParaRPr lang="vi-VN" sz="3200" dirty="0"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3200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Tiến hành:</a:t>
            </a:r>
            <a:endParaRPr lang="vi-VN" sz="3200" dirty="0"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3200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+ Xác định khối lượng muối ăn và nước.</a:t>
            </a:r>
            <a:endParaRPr lang="vi-VN" sz="3200" dirty="0"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3200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+ Cân m</a:t>
            </a:r>
            <a:r>
              <a:rPr lang="nl-NL" sz="3200" baseline="-25000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1 </a:t>
            </a:r>
            <a:r>
              <a:rPr lang="nl-NL" sz="3200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gam muối ăn cho vào cốc thủy tinh.</a:t>
            </a:r>
            <a:endParaRPr lang="vi-VN" sz="3200" dirty="0"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3200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+ Cân m</a:t>
            </a:r>
            <a:r>
              <a:rPr lang="nl-NL" sz="3200" baseline="-25000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2</a:t>
            </a:r>
            <a:r>
              <a:rPr lang="nl-NL" sz="3200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gam nước cất, rót vào cốc, lắc đều cho muối tan hết.</a:t>
            </a:r>
            <a:endParaRPr lang="vi-VN" sz="3200" dirty="0">
              <a:effectLst/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1760" y="-2738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 NHÓM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404664"/>
            <a:ext cx="854979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Tại 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sao phải dùng muối ăn khan để pha dung dịch</a:t>
            </a:r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?</a:t>
            </a:r>
            <a:endParaRPr lang="vi-VN" sz="3200" dirty="0" smtClean="0">
              <a:solidFill>
                <a:srgbClr val="000000"/>
              </a:solidFill>
              <a:latin typeface="+mj-lt"/>
            </a:endParaRPr>
          </a:p>
          <a:p>
            <a:r>
              <a:rPr lang="vi-VN" sz="36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</a:rPr>
              <a:t>Dùng muối ăn khan pha dung dịch để xác định được chính xác khối lượng chất tan.</a:t>
            </a:r>
            <a:endParaRPr lang="vi-VN" sz="3200" i="1" dirty="0">
              <a:solidFill>
                <a:srgbClr val="0070C0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/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2. 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Dung dịch muối ăn nồng độ 0,9% có thể được dùng để làm gì?</a:t>
            </a:r>
            <a:endParaRPr lang="vi-VN" sz="32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573016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i="1" dirty="0">
                <a:solidFill>
                  <a:srgbClr val="0070C0"/>
                </a:solidFill>
                <a:latin typeface="+mj-lt"/>
              </a:rPr>
              <a:t>- Làm thuốc nhỏ mắt, thuốc nhỏ mũi, thuốc nhỏ tai, súc miệng và rửa vết thương, giúp làm sạch, loại bỏ chất bẩn, vi khuẩn, ngăn ngừa viêm nhiễm…</a:t>
            </a:r>
            <a:endParaRPr lang="vi-VN" sz="3200" i="1" dirty="0">
              <a:solidFill>
                <a:srgbClr val="0070C0"/>
              </a:solidFill>
              <a:latin typeface="+mj-lt"/>
            </a:endParaRPr>
          </a:p>
          <a:p>
            <a:pPr algn="just"/>
            <a:r>
              <a:rPr lang="vi-VN" sz="3200" i="1" dirty="0">
                <a:solidFill>
                  <a:srgbClr val="0070C0"/>
                </a:solidFill>
                <a:latin typeface="+mj-lt"/>
              </a:rPr>
              <a:t>- Dùng làm dịch truyền vào cơ thể để điều trị tình trạng mất nước do một số bệnh lí gây ra như đái tháo đường, viêm dạ dày …</a:t>
            </a:r>
            <a:endParaRPr lang="vi-VN" sz="3200" b="0" i="1" dirty="0">
              <a:solidFill>
                <a:srgbClr val="0070C0"/>
              </a:solidFill>
              <a:effectLst/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79647" y="4077072"/>
            <a:ext cx="504056" cy="57606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816" y="227308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124744"/>
            <a:ext cx="8676456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28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Câu 1: 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Độ tan của một chất trong nước ở nhiệt độ xác định là   </a:t>
            </a:r>
            <a:endParaRPr lang="vi-VN" sz="2400" dirty="0">
              <a:latin typeface="Times New Roman" panose="02020603050405020304"/>
              <a:ea typeface="Times New Roman" panose="02020603050405020304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A. Số gam chất đó có thể tan trong 100 gam dung dịch.</a:t>
            </a:r>
            <a:endParaRPr lang="vi-VN" sz="2400" dirty="0">
              <a:latin typeface="Times New Roman" panose="02020603050405020304"/>
              <a:ea typeface="Times New Roman" panose="02020603050405020304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B. Số gam chất đó có thể tan trong 100 gam nước.</a:t>
            </a:r>
            <a:endParaRPr lang="vi-VN" sz="2400" dirty="0">
              <a:latin typeface="Times New Roman" panose="02020603050405020304"/>
              <a:ea typeface="Times New Roman" panose="02020603050405020304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C. Số gam chất đó có thể tan trong 100 gam dung môi để tạo thành dung dịch bão hòa.</a:t>
            </a:r>
            <a:endParaRPr lang="vi-VN" sz="2400" dirty="0">
              <a:latin typeface="Times New Roman" panose="02020603050405020304"/>
              <a:ea typeface="Times New Roman" panose="02020603050405020304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D. Số gam chất đó có thể tan trong 100 gam nước để tạo thành dung dịch bão hòa.</a:t>
            </a:r>
            <a:endParaRPr lang="vi-VN" sz="2400" dirty="0">
              <a:effectLst/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39552" y="4243129"/>
            <a:ext cx="504056" cy="57606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67651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836712"/>
            <a:ext cx="8208912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" marR="28575" algn="just">
              <a:lnSpc>
                <a:spcPct val="115000"/>
              </a:lnSpc>
              <a:spcAft>
                <a:spcPts val="0"/>
              </a:spcAft>
            </a:pPr>
            <a:r>
              <a:rPr lang="vi-VN" sz="32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Câu 2: </a:t>
            </a: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Có một cốc đựng dung dịch NaCl bão hòa ở nhiệt độ phòng. Làm thế nào để dung dịch đó trở thành chưa bão hòa?  </a:t>
            </a:r>
            <a:endParaRPr lang="vi-VN" sz="2800" dirty="0">
              <a:latin typeface="Times New Roman" panose="02020603050405020304"/>
              <a:ea typeface="Times New Roman" panose="02020603050405020304"/>
            </a:endParaRPr>
          </a:p>
          <a:p>
            <a:pPr marL="28575" marR="28575"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A. Cho thêm tinh thể NaCl vào dung dịch. </a:t>
            </a:r>
            <a:endParaRPr lang="vi-VN" sz="2800" dirty="0">
              <a:latin typeface="Times New Roman" panose="02020603050405020304"/>
              <a:ea typeface="Times New Roman" panose="02020603050405020304"/>
            </a:endParaRPr>
          </a:p>
          <a:p>
            <a:pPr marL="28575" marR="28575"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B. Cho thêm nước cất vào dung dịch.</a:t>
            </a:r>
            <a:endParaRPr lang="vi-VN" sz="2800" dirty="0">
              <a:latin typeface="Times New Roman" panose="02020603050405020304"/>
              <a:ea typeface="Times New Roman" panose="02020603050405020304"/>
            </a:endParaRPr>
          </a:p>
          <a:p>
            <a:pPr marL="28575" marR="28575"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C. Đun nóng dung dịch.           </a:t>
            </a:r>
            <a:endParaRPr lang="vi-VN" sz="2800" dirty="0">
              <a:latin typeface="Times New Roman" panose="02020603050405020304"/>
              <a:ea typeface="Times New Roman" panose="02020603050405020304"/>
            </a:endParaRPr>
          </a:p>
          <a:p>
            <a:pPr marL="28575" marR="28575"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D. cả B và C đều đúng</a:t>
            </a:r>
            <a:endParaRPr lang="vi-VN" sz="2800" dirty="0">
              <a:effectLst/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33760" y="5805264"/>
            <a:ext cx="504056" cy="57606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724128" y="2948874"/>
            <a:ext cx="504056" cy="57606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-27384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619516"/>
            <a:ext cx="849694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32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Câu 3: </a:t>
            </a: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Hòa tan 14,36 gam NaCl vào 40 gam nước ở nhiệt độ 20</a:t>
            </a:r>
            <a:r>
              <a:rPr lang="vi-VN" sz="3200" baseline="300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o</a:t>
            </a: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C thì thu được dung dịch bão hòa. Độ tan của NaCl ở nhiệt độ đó là:  </a:t>
            </a:r>
            <a:endParaRPr lang="vi-VN" sz="2800" dirty="0">
              <a:latin typeface="Times New Roman" panose="02020603050405020304"/>
              <a:ea typeface="Times New Roman" panose="02020603050405020304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A. 35,5 gam. </a:t>
            </a:r>
            <a:r>
              <a:rPr lang="vi-VN" sz="2800" dirty="0" smtClean="0">
                <a:latin typeface="Times New Roman" panose="02020603050405020304"/>
                <a:ea typeface="Times New Roman" panose="02020603050405020304"/>
              </a:rPr>
              <a:t>				</a:t>
            </a:r>
            <a:r>
              <a:rPr lang="vi-VN" sz="3200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B</a:t>
            </a: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. 35,9 gam. </a:t>
            </a:r>
            <a:endParaRPr lang="vi-VN" sz="2800" dirty="0">
              <a:latin typeface="Times New Roman" panose="02020603050405020304"/>
              <a:ea typeface="Times New Roman" panose="02020603050405020304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C. 36,5 gam. </a:t>
            </a:r>
            <a:r>
              <a:rPr lang="vi-VN" sz="2800" dirty="0" smtClean="0">
                <a:latin typeface="Times New Roman" panose="02020603050405020304"/>
                <a:ea typeface="Times New Roman" panose="02020603050405020304"/>
              </a:rPr>
              <a:t>				</a:t>
            </a:r>
            <a:r>
              <a:rPr lang="vi-VN" sz="3200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D</a:t>
            </a: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. 37,2 gam.</a:t>
            </a:r>
            <a:endParaRPr lang="vi-VN" sz="2800" dirty="0">
              <a:effectLst/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3760" y="3524938"/>
            <a:ext cx="871296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32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Câu 4:</a:t>
            </a: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 Ở 20</a:t>
            </a:r>
            <a:r>
              <a:rPr lang="vi-VN" sz="3200" baseline="300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o</a:t>
            </a: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C, khi hòa tan 40 gam kali nitrat vào 95 gam nước thì được dung dịch bão hòa.  Vậy ở 20</a:t>
            </a:r>
            <a:r>
              <a:rPr lang="vi-VN" sz="3200" baseline="300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o</a:t>
            </a: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C, độ tan của kali nitrat là:</a:t>
            </a:r>
            <a:endParaRPr lang="vi-VN" sz="2800" dirty="0">
              <a:latin typeface="Times New Roman" panose="02020603050405020304"/>
              <a:ea typeface="Times New Roman" panose="02020603050405020304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A. 40,1 </a:t>
            </a:r>
            <a:r>
              <a:rPr lang="vi-VN" sz="3200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gam.</a:t>
            </a:r>
            <a:r>
              <a:rPr lang="vi-VN" sz="2800" dirty="0" smtClean="0">
                <a:latin typeface="Times New Roman" panose="02020603050405020304"/>
                <a:ea typeface="Times New Roman" panose="02020603050405020304"/>
              </a:rPr>
              <a:t>				</a:t>
            </a:r>
            <a:r>
              <a:rPr lang="vi-VN" sz="3200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B</a:t>
            </a: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. 44,2 gam.        </a:t>
            </a:r>
            <a:endParaRPr lang="vi-VN" sz="2800" dirty="0">
              <a:latin typeface="Times New Roman" panose="02020603050405020304"/>
              <a:ea typeface="Times New Roman" panose="02020603050405020304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C. 42,1 gam.        </a:t>
            </a:r>
            <a:r>
              <a:rPr lang="vi-VN" sz="2800" dirty="0" smtClean="0">
                <a:latin typeface="Times New Roman" panose="02020603050405020304"/>
                <a:ea typeface="Times New Roman" panose="02020603050405020304"/>
              </a:rPr>
              <a:t>			</a:t>
            </a:r>
            <a:r>
              <a:rPr lang="vi-VN" sz="3200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D</a:t>
            </a: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. 43,5 gam.</a:t>
            </a:r>
            <a:endParaRPr lang="vi-VN" sz="2800" dirty="0">
              <a:effectLst/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2"/>
          <p:cNvSpPr>
            <a:spLocks noChangeArrowheads="1"/>
          </p:cNvSpPr>
          <p:nvPr/>
        </p:nvSpPr>
        <p:spPr bwMode="gray">
          <a:xfrm>
            <a:off x="1331640" y="0"/>
            <a:ext cx="5792936" cy="845454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12700" algn="ctr">
            <a:solidFill>
              <a:sysClr val="window" lastClr="FFFFFF"/>
            </a:solidFill>
            <a:rou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 4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NỒNG ĐỘ VÀ DUNG DỊCH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980728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tan,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560" y="1484784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2449" y="2421960"/>
            <a:ext cx="88702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i="1" dirty="0">
                <a:latin typeface="+mj-lt"/>
              </a:rPr>
              <a:t>Chuẩn bị: </a:t>
            </a:r>
            <a:r>
              <a:rPr lang="vi-VN" sz="3200" dirty="0">
                <a:latin typeface="+mj-lt"/>
              </a:rPr>
              <a:t>nước, muối ăn, sữa bột (hoặc bột sắn, bột gạo, …), copper(II) sulfate; cốc thuỷ tinh, đũa khuấy</a:t>
            </a:r>
            <a:r>
              <a:rPr lang="vi-VN" sz="3200" dirty="0" smtClean="0">
                <a:latin typeface="+mj-lt"/>
              </a:rPr>
              <a:t>.</a:t>
            </a:r>
            <a:endParaRPr lang="vi-VN" sz="3200" dirty="0">
              <a:latin typeface="+mj-lt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2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84199" y="3789040"/>
            <a:ext cx="504056" cy="57606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-27384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980728"/>
            <a:ext cx="8568952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32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Câu 5:</a:t>
            </a: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 Tính độ tan của K</a:t>
            </a:r>
            <a:r>
              <a:rPr lang="vi-VN" sz="3200" baseline="-250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2</a:t>
            </a: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CO</a:t>
            </a:r>
            <a:r>
              <a:rPr lang="vi-VN" sz="3200" baseline="-250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3</a:t>
            </a: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 trong nước ở 20°C. Biết rằng ở nhiệt độ này hòa tan hết 45 gam muối trong 150 gam nước thì dung dịch bão hòa.  </a:t>
            </a:r>
            <a:endParaRPr lang="vi-VN" sz="2800" dirty="0">
              <a:latin typeface="Times New Roman" panose="02020603050405020304"/>
              <a:ea typeface="Times New Roman" panose="02020603050405020304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A. 20 gam </a:t>
            </a:r>
            <a:endParaRPr lang="vi-VN" sz="2800" dirty="0">
              <a:latin typeface="Times New Roman" panose="02020603050405020304"/>
              <a:ea typeface="Times New Roman" panose="02020603050405020304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B. 45 gam </a:t>
            </a:r>
            <a:endParaRPr lang="vi-VN" sz="2800" dirty="0">
              <a:latin typeface="Times New Roman" panose="02020603050405020304"/>
              <a:ea typeface="Times New Roman" panose="02020603050405020304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C. 30 gam                    </a:t>
            </a:r>
            <a:endParaRPr lang="vi-VN" sz="2800" dirty="0">
              <a:latin typeface="Times New Roman" panose="02020603050405020304"/>
              <a:ea typeface="Times New Roman" panose="02020603050405020304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D. 12 gam</a:t>
            </a:r>
            <a:endParaRPr lang="vi-VN" sz="2800" dirty="0">
              <a:effectLst/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7824" y="-27384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836712"/>
            <a:ext cx="835292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/>
                <a:ea typeface="Times New Roman" panose="02020603050405020304"/>
              </a:rPr>
              <a:t>Bài </a:t>
            </a:r>
            <a:r>
              <a:rPr lang="vi-VN" sz="2800" dirty="0" smtClean="0">
                <a:latin typeface="Times New Roman" panose="02020603050405020304"/>
                <a:ea typeface="Times New Roman" panose="02020603050405020304"/>
              </a:rPr>
              <a:t>7.</a:t>
            </a:r>
            <a:r>
              <a:rPr lang="vi-VN" sz="2800" dirty="0" smtClean="0">
                <a:solidFill>
                  <a:srgbClr val="212529"/>
                </a:solidFill>
                <a:latin typeface="Times New Roman" panose="02020603050405020304"/>
                <a:ea typeface="Times New Roman" panose="02020603050405020304"/>
              </a:rPr>
              <a:t>Ở </a:t>
            </a:r>
            <a:r>
              <a:rPr lang="vi-VN" sz="2800" dirty="0">
                <a:solidFill>
                  <a:srgbClr val="212529"/>
                </a:solidFill>
                <a:latin typeface="Times New Roman" panose="02020603050405020304"/>
                <a:ea typeface="Times New Roman" panose="02020603050405020304"/>
              </a:rPr>
              <a:t>25</a:t>
            </a:r>
            <a:r>
              <a:rPr lang="vi-VN" sz="2800" dirty="0">
                <a:solidFill>
                  <a:srgbClr val="212529"/>
                </a:solidFill>
                <a:latin typeface="Cambria Math" panose="02040503050406030204"/>
                <a:ea typeface="Times New Roman" panose="02020603050405020304"/>
                <a:cs typeface="Cambria Math" panose="02040503050406030204"/>
              </a:rPr>
              <a:t> </a:t>
            </a:r>
            <a:r>
              <a:rPr lang="vi-VN" sz="2800" baseline="30000" dirty="0">
                <a:solidFill>
                  <a:srgbClr val="212529"/>
                </a:solidFill>
                <a:latin typeface="Cambria Math" panose="02040503050406030204"/>
                <a:ea typeface="Times New Roman" panose="02020603050405020304"/>
                <a:cs typeface="Cambria Math" panose="02040503050406030204"/>
              </a:rPr>
              <a:t>0</a:t>
            </a:r>
            <a:r>
              <a:rPr lang="vi-VN" sz="2800" dirty="0">
                <a:solidFill>
                  <a:srgbClr val="212529"/>
                </a:solidFill>
                <a:latin typeface="Cambria Math" panose="02040503050406030204"/>
                <a:ea typeface="Times New Roman" panose="02020603050405020304"/>
                <a:cs typeface="Cambria Math" panose="02040503050406030204"/>
              </a:rPr>
              <a:t>C</a:t>
            </a:r>
            <a:r>
              <a:rPr lang="vi-VN" sz="2800" dirty="0">
                <a:solidFill>
                  <a:srgbClr val="212529"/>
                </a:solidFill>
                <a:latin typeface="Times New Roman" panose="02020603050405020304"/>
                <a:ea typeface="Times New Roman" panose="02020603050405020304"/>
              </a:rPr>
              <a:t>, hòa tan hết 33 gam NaCl vào 150 gam nước được dung dịch bão hòa. Xác định độ tan của NaCl ở nhiệt độ đó</a:t>
            </a:r>
            <a:endParaRPr lang="vi-VN" sz="2400" dirty="0">
              <a:latin typeface="Times New Roman" panose="02020603050405020304"/>
              <a:ea typeface="Times New Roman" panose="02020603050405020304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Bài 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8. 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Ở 20°C°C, hòa tan m gam KNO</a:t>
            </a:r>
            <a:r>
              <a:rPr lang="vi-VN" sz="2800" baseline="-250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3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 vào 150 gam nước thì được dung dịch bão hòa. Biết độ tan của KNO</a:t>
            </a:r>
            <a:r>
              <a:rPr lang="vi-VN" sz="2800" baseline="-250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3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 ở nhiệt độ đó là 30 gam. Tính giá trị của m.</a:t>
            </a:r>
            <a:endParaRPr lang="vi-VN" sz="2400" dirty="0">
              <a:latin typeface="Times New Roman" panose="02020603050405020304"/>
              <a:ea typeface="Times New Roman" panose="02020603050405020304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solidFill>
                  <a:srgbClr val="313131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Bài </a:t>
            </a:r>
            <a:r>
              <a:rPr lang="vi-VN" sz="2800" dirty="0" smtClean="0">
                <a:solidFill>
                  <a:srgbClr val="313131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9.</a:t>
            </a:r>
            <a:r>
              <a:rPr lang="vi-VN" sz="2800" dirty="0">
                <a:solidFill>
                  <a:srgbClr val="313131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 Bạn hãy tính khối lượng của NaOH có trong 200g dung dịch NaOH 15%</a:t>
            </a:r>
            <a:endParaRPr lang="vi-VN" sz="2800" dirty="0"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solidFill>
                  <a:srgbClr val="313131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Bài </a:t>
            </a:r>
            <a:r>
              <a:rPr lang="vi-VN" sz="2800" dirty="0" smtClean="0">
                <a:solidFill>
                  <a:srgbClr val="313131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10.</a:t>
            </a:r>
            <a:r>
              <a:rPr lang="vi-VN" sz="2800" dirty="0">
                <a:solidFill>
                  <a:srgbClr val="313131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 Hãy tính khối lượng chất tan cần dùng để pha chế 2,5 lít dung dịch NaCl 0,9M</a:t>
            </a:r>
            <a:endParaRPr lang="vi-VN" sz="2800" dirty="0">
              <a:effectLst/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88640"/>
            <a:ext cx="85689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i="1" dirty="0" smtClean="0">
                <a:latin typeface="+mj-lt"/>
              </a:rPr>
              <a:t>Tiến </a:t>
            </a:r>
            <a:r>
              <a:rPr lang="vi-VN" sz="3200" i="1" dirty="0">
                <a:latin typeface="+mj-lt"/>
              </a:rPr>
              <a:t>hành:</a:t>
            </a:r>
            <a:endParaRPr lang="vi-VN" sz="3200" dirty="0">
              <a:latin typeface="+mj-lt"/>
            </a:endParaRPr>
          </a:p>
          <a:p>
            <a:r>
              <a:rPr lang="vi-VN" sz="3200" dirty="0">
                <a:latin typeface="+mj-lt"/>
              </a:rPr>
              <a:t>- Cho khoảng 20 mL nước vào bốn cốc thuỷ tinh, đánh số (1), (2), (3) và (4).</a:t>
            </a:r>
            <a:endParaRPr lang="vi-VN" sz="3200" dirty="0">
              <a:latin typeface="+mj-lt"/>
            </a:endParaRPr>
          </a:p>
          <a:p>
            <a:r>
              <a:rPr lang="vi-VN" sz="3200" dirty="0">
                <a:latin typeface="+mj-lt"/>
              </a:rPr>
              <a:t>- Cho vào cốc (1) 1 thìa (khoảng 3g) muối ăn hạt, cốc (2) 1 thìa copper(II) sulfate, cốc (3) 1 thìa sữa bột, cốc (4) 4 thìa muối ăn. Khuấy đều khoảng 2 phút, sau đó để yên.</a:t>
            </a:r>
            <a:endParaRPr lang="vi-VN" sz="3200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28070"/>
            <a:ext cx="8280920" cy="2869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1760" y="4462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620688"/>
            <a:ext cx="9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(1), (2), (3) 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nhận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Chỉ ra chất tan, dung môi trong dung dịch thu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được.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2492896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Dung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dịch ở cốc (4) có phải là dung dịch bão hòa ở nhiệt độ phòng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Giải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thích.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96" y="4005064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Thế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nào là dung dịch, chất tan, dung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môi.</a:t>
            </a:r>
            <a:endParaRPr lang="vi-V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Dung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dịch bão hòa, dung dịch chưa bão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hòa?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1760" y="4462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620688"/>
            <a:ext cx="9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(1), (2), (3) ,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dung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nhận </a:t>
            </a:r>
            <a:r>
              <a:rPr lang="vi-V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vi-V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Chỉ ra chất tan, dung môi trong dung dịch thu </a:t>
            </a:r>
            <a:r>
              <a:rPr lang="vi-V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được.</a:t>
            </a:r>
            <a:endParaRPr lang="vi-VN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4223990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Dung </a:t>
            </a:r>
            <a:r>
              <a:rPr lang="vi-V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 ở cốc (4) có phải là dung dịch bão hòa ở nhiệt độ phòng </a:t>
            </a:r>
            <a:r>
              <a:rPr lang="vi-V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vi-V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Giải </a:t>
            </a:r>
            <a:r>
              <a:rPr lang="vi-V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thích.</a:t>
            </a:r>
            <a:endParaRPr lang="vi-VN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2132856"/>
            <a:ext cx="8568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800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Cốc </a:t>
            </a:r>
            <a:r>
              <a:rPr lang="vi-VN" sz="2800" i="1" dirty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 và cốc (2) chứa dung dịch. Do hai cốc này là hỗn hợp </a:t>
            </a:r>
            <a:r>
              <a:rPr lang="vi-VN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2800" i="1" dirty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nhất của chất tan và dung môi.</a:t>
            </a:r>
            <a:endParaRPr lang="vi-VN" sz="2800" i="1" dirty="0">
              <a:solidFill>
                <a:srgbClr val="1F497D">
                  <a:lumMod val="60000"/>
                  <a:lumOff val="4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2800" i="1" dirty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Cốc (1): chất tan là muối ăn; dung môi là nước.</a:t>
            </a:r>
            <a:endParaRPr lang="vi-VN" sz="2800" i="1" dirty="0">
              <a:solidFill>
                <a:srgbClr val="1F497D">
                  <a:lumMod val="60000"/>
                  <a:lumOff val="4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2800" i="1" dirty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Cốc (2): chất tan là copper(II) sulfate; dung môi là nước.</a:t>
            </a:r>
            <a:endParaRPr lang="vi-VN" sz="2800" i="1" dirty="0">
              <a:solidFill>
                <a:srgbClr val="1F497D">
                  <a:lumMod val="60000"/>
                  <a:lumOff val="4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4" y="5373216"/>
            <a:ext cx="88924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i="1" dirty="0">
                <a:solidFill>
                  <a:srgbClr val="0070C0"/>
                </a:solidFill>
                <a:latin typeface="Times New Roman" panose="02020603050405020304"/>
              </a:rPr>
              <a:t>Phần dung dịch ở cốc (4) là dung dịch bão hoà ở nhiệt độ phòng. Do ở điều kiện này dung dịch không thể hoà tan thêm chất tan được </a:t>
            </a:r>
            <a:r>
              <a:rPr lang="vi-VN" sz="2800" i="1" dirty="0" smtClean="0">
                <a:solidFill>
                  <a:srgbClr val="0070C0"/>
                </a:solidFill>
                <a:latin typeface="Times New Roman" panose="02020603050405020304"/>
              </a:rPr>
              <a:t>nữa.</a:t>
            </a:r>
            <a:endParaRPr lang="vi-VN" sz="2800" i="1" dirty="0">
              <a:solidFill>
                <a:srgbClr val="0070C0"/>
              </a:solidFill>
              <a:latin typeface="Times New Roman" panose="0202060305040502030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1760" y="4462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24" y="476672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nào là dung dịch, chất tan, dung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môi. Dung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dịch bão hòa, dung dịch chưa bão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hòa?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624" y="1422859"/>
            <a:ext cx="88569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vi-VN" sz="3200" i="1" dirty="0" smtClean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- </a:t>
            </a:r>
            <a:r>
              <a:rPr lang="nl-NL" sz="3200" i="1" dirty="0" smtClean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Dung </a:t>
            </a:r>
            <a:r>
              <a:rPr lang="nl-NL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dịch là hỗn hợp đồng nhất giữa chất tan và dung môi</a:t>
            </a:r>
            <a:r>
              <a:rPr lang="nl-NL" sz="3200" i="1" dirty="0" smtClean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.</a:t>
            </a:r>
            <a:r>
              <a:rPr lang="nl-NL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nl-NL" sz="3200" i="1" dirty="0" smtClean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- </a:t>
            </a:r>
            <a:r>
              <a:rPr lang="nl-NL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Dung môi thường là nước ở thể lỏng.</a:t>
            </a:r>
            <a:endParaRPr lang="vi-VN" sz="3200" i="1" dirty="0">
              <a:solidFill>
                <a:srgbClr val="0070C0"/>
              </a:solidFill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nl-NL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- Chất tan có thể ở thể rắn, lỏng, khí.</a:t>
            </a:r>
            <a:endParaRPr lang="vi-VN" sz="3200" i="1" dirty="0">
              <a:solidFill>
                <a:srgbClr val="0070C0"/>
              </a:solidFill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nl-NL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- Dung dịch chưa bão hòa là dung dịch có thể hòa tan thêm chất tan.</a:t>
            </a:r>
            <a:endParaRPr lang="vi-VN" sz="3200" i="1" dirty="0">
              <a:solidFill>
                <a:srgbClr val="0070C0"/>
              </a:solidFill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nl-NL" sz="3200" i="1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- Dung dịch bão hòa là dung dịch không thể hòa tan thêm chất tan</a:t>
            </a:r>
            <a:r>
              <a:rPr lang="nl-NL" sz="3200" i="1" dirty="0" smtClean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.</a:t>
            </a:r>
            <a:endParaRPr lang="vi-VN" sz="3200" i="1" dirty="0">
              <a:solidFill>
                <a:srgbClr val="0070C0"/>
              </a:solidFill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2"/>
          <p:cNvSpPr>
            <a:spLocks noChangeArrowheads="1"/>
          </p:cNvSpPr>
          <p:nvPr/>
        </p:nvSpPr>
        <p:spPr bwMode="gray">
          <a:xfrm>
            <a:off x="1331640" y="0"/>
            <a:ext cx="5792936" cy="845454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12700" algn="ctr">
            <a:solidFill>
              <a:sysClr val="window" lastClr="FFFFFF"/>
            </a:solidFill>
            <a:rou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</a:t>
            </a:r>
            <a:r>
              <a:rPr lang="en-US" sz="2800" b="1" kern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kern="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 ĐỘ VÀ DUNG DỊCH</a:t>
            </a:r>
            <a:endParaRPr lang="en-US" sz="2800" b="1" kern="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836712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tan,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0608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624" y="1124744"/>
            <a:ext cx="88569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87680" marR="30480" indent="-4572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nl-NL" sz="3200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Dung </a:t>
            </a:r>
            <a:r>
              <a:rPr lang="nl-NL" sz="32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dịch là hỗn hợp đồng nhất giữa chất tan và dung môi</a:t>
            </a:r>
            <a:r>
              <a:rPr lang="nl-NL" sz="3200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.</a:t>
            </a:r>
            <a:endParaRPr lang="nl-NL" sz="3200" dirty="0" smtClean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nl-NL" sz="3200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nl-NL" sz="32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- Dung môi thường là nước ở thể lỏng.</a:t>
            </a:r>
            <a:endParaRPr lang="vi-VN" sz="3200" dirty="0"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nl-NL" sz="32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- Chất tan có thể ở thể rắn, lỏng, khí.</a:t>
            </a:r>
            <a:endParaRPr lang="vi-VN" sz="3200" dirty="0"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nl-NL" sz="32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- Dung dịch chưa bão hòa là dung dịch có thể hòa tan thêm chất tan.</a:t>
            </a:r>
            <a:endParaRPr lang="vi-VN" sz="3200" dirty="0"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nl-NL" sz="32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- Dung dịch bão hòa là dung dịch không thể hòa tan thêm chất tan</a:t>
            </a:r>
            <a:r>
              <a:rPr lang="nl-NL" sz="3200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.</a:t>
            </a:r>
            <a:endParaRPr lang="vi-VN" sz="3200" dirty="0"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2"/>
          <p:cNvSpPr>
            <a:spLocks noChangeArrowheads="1"/>
          </p:cNvSpPr>
          <p:nvPr/>
        </p:nvSpPr>
        <p:spPr bwMode="gray">
          <a:xfrm>
            <a:off x="1331640" y="0"/>
            <a:ext cx="5792936" cy="845454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12700" algn="ctr">
            <a:solidFill>
              <a:sysClr val="window" lastClr="FFFFFF"/>
            </a:solidFill>
            <a:rou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</a:t>
            </a:r>
            <a:r>
              <a:rPr lang="en-US" sz="2800" b="1" kern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kern="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 ĐỘ VÀ DUNG DỊCH</a:t>
            </a:r>
            <a:endParaRPr lang="en-US" sz="2800" b="1" kern="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836712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tan,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0608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431617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2124145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Trả lời câu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hỏi: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2967335"/>
            <a:ext cx="8136904" cy="2564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1000"/>
              </a:spcAft>
              <a:buFontTx/>
              <a:buChar char="-"/>
              <a:tabLst>
                <a:tab pos="142875" algn="l"/>
              </a:tabLst>
            </a:pPr>
            <a:r>
              <a:rPr lang="vi-VN" sz="3200" dirty="0" smtClean="0">
                <a:solidFill>
                  <a:srgbClr val="000000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</a:t>
            </a:r>
            <a:r>
              <a:rPr lang="nl-NL" sz="3200" dirty="0" smtClean="0">
                <a:solidFill>
                  <a:srgbClr val="000000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ộ </a:t>
            </a:r>
            <a:r>
              <a:rPr lang="nl-NL" sz="3200" dirty="0">
                <a:solidFill>
                  <a:srgbClr val="000000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tan của chất là gì? </a:t>
            </a:r>
            <a:endParaRPr lang="vi-VN" sz="3200" dirty="0" smtClean="0">
              <a:solidFill>
                <a:srgbClr val="000000"/>
              </a:solidFill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142875" algn="l"/>
              </a:tabLst>
            </a:pPr>
            <a:endParaRPr lang="vi-VN" sz="3200" dirty="0" smtClean="0">
              <a:solidFill>
                <a:srgbClr val="000000"/>
              </a:solidFill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marL="457200" indent="-457200" algn="just">
              <a:lnSpc>
                <a:spcPct val="150000"/>
              </a:lnSpc>
              <a:spcAft>
                <a:spcPts val="1000"/>
              </a:spcAft>
              <a:buFontTx/>
              <a:buChar char="-"/>
              <a:tabLst>
                <a:tab pos="142875" algn="l"/>
              </a:tabLst>
            </a:pPr>
            <a:r>
              <a:rPr lang="nl-NL" sz="3200" dirty="0" smtClean="0">
                <a:solidFill>
                  <a:srgbClr val="000000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Viết </a:t>
            </a:r>
            <a:r>
              <a:rPr lang="nl-NL" sz="3200" dirty="0">
                <a:solidFill>
                  <a:srgbClr val="000000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công thức tính độ tan của chất.</a:t>
            </a:r>
            <a:endParaRPr lang="vi-VN" sz="3200" dirty="0">
              <a:effectLst/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8756</Words>
  <Application>WPS Presentation</Application>
  <PresentationFormat>On-screen Show (4:3)</PresentationFormat>
  <Paragraphs>376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31</vt:i4>
      </vt:variant>
    </vt:vector>
  </HeadingPairs>
  <TitlesOfParts>
    <vt:vector size="44" baseType="lpstr">
      <vt:lpstr>Arial</vt:lpstr>
      <vt:lpstr>SimSun</vt:lpstr>
      <vt:lpstr>Wingdings</vt:lpstr>
      <vt:lpstr>Times New Roman</vt:lpstr>
      <vt:lpstr>Times New Roman</vt:lpstr>
      <vt:lpstr>Calibri</vt:lpstr>
      <vt:lpstr>Cambria Math</vt:lpstr>
      <vt:lpstr>Microsoft YaHei</vt:lpstr>
      <vt:lpstr>Arial Unicode MS</vt:lpstr>
      <vt:lpstr>Symbol</vt:lpstr>
      <vt:lpstr>Calibri Light</vt:lpstr>
      <vt:lpstr>Office Theme</vt:lpstr>
      <vt:lpstr>1_Office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VnTeach.Com</dc:creator>
  <cp:keywords>VnTeach.Com</cp:keywords>
  <cp:lastModifiedBy>Viet Roadtomaxbounty</cp:lastModifiedBy>
  <cp:revision>3</cp:revision>
  <dcterms:created xsi:type="dcterms:W3CDTF">2024-10-22T12:23:00Z</dcterms:created>
  <dcterms:modified xsi:type="dcterms:W3CDTF">2024-10-22T12:28:52Z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71995D82350F4E57AD777644C607D2E3_12</vt:lpwstr>
  </property>
  <property fmtid="{D5CDD505-2E9C-101B-9397-08002B2CF9AE}" pid="3" name="KSOProductBuildVer">
    <vt:lpwstr>1033-12.2.0.18283</vt:lpwstr>
  </property>
</Properties>
</file>