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79" r:id="rId3"/>
    <p:sldId id="267" r:id="rId5"/>
    <p:sldId id="256" r:id="rId6"/>
    <p:sldId id="263" r:id="rId7"/>
    <p:sldId id="264" r:id="rId8"/>
    <p:sldId id="265" r:id="rId9"/>
    <p:sldId id="266" r:id="rId10"/>
    <p:sldId id="258" r:id="rId11"/>
    <p:sldId id="293" r:id="rId12"/>
    <p:sldId id="260" r:id="rId13"/>
    <p:sldId id="261" r:id="rId14"/>
    <p:sldId id="276" r:id="rId15"/>
    <p:sldId id="278" r:id="rId16"/>
    <p:sldId id="292" r:id="rId17"/>
    <p:sldId id="339" r:id="rId18"/>
    <p:sldId id="294" r:id="rId19"/>
    <p:sldId id="296" r:id="rId20"/>
    <p:sldId id="295" r:id="rId21"/>
    <p:sldId id="297" r:id="rId22"/>
    <p:sldId id="298" r:id="rId23"/>
    <p:sldId id="300" r:id="rId24"/>
    <p:sldId id="335" r:id="rId25"/>
    <p:sldId id="336" r:id="rId26"/>
    <p:sldId id="337" r:id="rId27"/>
    <p:sldId id="338" r:id="rId28"/>
    <p:sldId id="325" r:id="rId29"/>
    <p:sldId id="322" r:id="rId30"/>
    <p:sldId id="324" r:id="rId31"/>
    <p:sldId id="308" r:id="rId32"/>
    <p:sldId id="326" r:id="rId33"/>
    <p:sldId id="363" r:id="rId34"/>
    <p:sldId id="342" r:id="rId35"/>
    <p:sldId id="340" r:id="rId36"/>
    <p:sldId id="343" r:id="rId37"/>
    <p:sldId id="341" r:id="rId38"/>
    <p:sldId id="346" r:id="rId39"/>
    <p:sldId id="347" r:id="rId40"/>
    <p:sldId id="348" r:id="rId41"/>
    <p:sldId id="35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2BD6738-1C65-42C9-A9CD-9EDE6D3FA8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33"/>
        <p:cNvGrpSpPr/>
        <p:nvPr/>
      </p:nvGrpSpPr>
      <p:grpSpPr>
        <a:xfrm>
          <a:off x="0" y="0"/>
          <a:ext cx="0" cy="0"/>
          <a:chOff x="0" y="0"/>
          <a:chExt cx="0" cy="0"/>
        </a:xfrm>
      </p:grpSpPr>
      <p:sp>
        <p:nvSpPr>
          <p:cNvPr id="1434" name="Google Shape;1434;g10580015cdb_1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5" name="Google Shape;1435;g10580015cdb_1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title 3">
  <p:cSld name="CUSTOM_3_1_1">
    <p:spTree>
      <p:nvGrpSpPr>
        <p:cNvPr id="1" name="Shape 349"/>
        <p:cNvGrpSpPr/>
        <p:nvPr/>
      </p:nvGrpSpPr>
      <p:grpSpPr>
        <a:xfrm>
          <a:off x="0" y="0"/>
          <a:ext cx="0" cy="0"/>
          <a:chOff x="0" y="0"/>
          <a:chExt cx="0" cy="0"/>
        </a:xfrm>
      </p:grpSpPr>
      <p:sp>
        <p:nvSpPr>
          <p:cNvPr id="350" name="Google Shape;350;p23"/>
          <p:cNvSpPr/>
          <p:nvPr/>
        </p:nvSpPr>
        <p:spPr>
          <a:xfrm>
            <a:off x="720200" y="2132433"/>
            <a:ext cx="8124533" cy="2522367"/>
          </a:xfrm>
          <a:custGeom>
            <a:avLst/>
            <a:gdLst/>
            <a:ahLst/>
            <a:cxnLst/>
            <a:rect l="l" t="t" r="r" b="b"/>
            <a:pathLst>
              <a:path w="276784" h="75671" extrusionOk="0">
                <a:moveTo>
                  <a:pt x="275204" y="26049"/>
                </a:moveTo>
                <a:cubicBezTo>
                  <a:pt x="273844" y="18468"/>
                  <a:pt x="271351" y="13738"/>
                  <a:pt x="263643" y="9803"/>
                </a:cubicBezTo>
                <a:cubicBezTo>
                  <a:pt x="255935" y="5868"/>
                  <a:pt x="243464" y="4064"/>
                  <a:pt x="228954" y="2439"/>
                </a:cubicBezTo>
                <a:cubicBezTo>
                  <a:pt x="214444" y="815"/>
                  <a:pt x="200616" y="273"/>
                  <a:pt x="176584" y="56"/>
                </a:cubicBezTo>
                <a:cubicBezTo>
                  <a:pt x="152552" y="-161"/>
                  <a:pt x="110880" y="263"/>
                  <a:pt x="84762" y="1139"/>
                </a:cubicBezTo>
                <a:cubicBezTo>
                  <a:pt x="58644" y="2015"/>
                  <a:pt x="33706" y="1989"/>
                  <a:pt x="19876" y="5310"/>
                </a:cubicBezTo>
                <a:cubicBezTo>
                  <a:pt x="6046" y="8631"/>
                  <a:pt x="3779" y="11979"/>
                  <a:pt x="1784" y="21067"/>
                </a:cubicBezTo>
                <a:cubicBezTo>
                  <a:pt x="-211" y="30156"/>
                  <a:pt x="-2750" y="50960"/>
                  <a:pt x="7906" y="59841"/>
                </a:cubicBezTo>
                <a:cubicBezTo>
                  <a:pt x="18562" y="68722"/>
                  <a:pt x="28538" y="72188"/>
                  <a:pt x="65719" y="74354"/>
                </a:cubicBezTo>
                <a:cubicBezTo>
                  <a:pt x="102900" y="76520"/>
                  <a:pt x="196646" y="76015"/>
                  <a:pt x="230994" y="72838"/>
                </a:cubicBezTo>
                <a:cubicBezTo>
                  <a:pt x="265342" y="69661"/>
                  <a:pt x="264437" y="63090"/>
                  <a:pt x="271805" y="55292"/>
                </a:cubicBezTo>
                <a:cubicBezTo>
                  <a:pt x="279173" y="47494"/>
                  <a:pt x="276564" y="33631"/>
                  <a:pt x="275204" y="26049"/>
                </a:cubicBezTo>
                <a:close/>
              </a:path>
            </a:pathLst>
          </a:custGeom>
          <a:solidFill>
            <a:schemeClr val="lt1"/>
          </a:solidFill>
          <a:ln>
            <a:noFill/>
          </a:ln>
        </p:spPr>
      </p:sp>
      <p:sp>
        <p:nvSpPr>
          <p:cNvPr id="351" name="Google Shape;351;p23"/>
          <p:cNvSpPr txBox="1">
            <a:spLocks noGrp="1"/>
          </p:cNvSpPr>
          <p:nvPr>
            <p:ph type="title"/>
          </p:nvPr>
        </p:nvSpPr>
        <p:spPr>
          <a:xfrm>
            <a:off x="3216960" y="2410533"/>
            <a:ext cx="6452400" cy="11224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600"/>
              <a:buNone/>
              <a:defRPr sz="5735"/>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p:txBody>
      </p:sp>
      <p:sp>
        <p:nvSpPr>
          <p:cNvPr id="352" name="Google Shape;352;p23"/>
          <p:cNvSpPr txBox="1">
            <a:spLocks noGrp="1"/>
          </p:cNvSpPr>
          <p:nvPr>
            <p:ph type="title" idx="2" hasCustomPrompt="1"/>
          </p:nvPr>
        </p:nvSpPr>
        <p:spPr>
          <a:xfrm>
            <a:off x="601427" y="2566329"/>
            <a:ext cx="2791200" cy="170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10665" b="1">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53" name="Google Shape;353;p23"/>
          <p:cNvSpPr txBox="1">
            <a:spLocks noGrp="1"/>
          </p:cNvSpPr>
          <p:nvPr>
            <p:ph type="subTitle" idx="1"/>
          </p:nvPr>
        </p:nvSpPr>
        <p:spPr>
          <a:xfrm>
            <a:off x="3216967" y="3420033"/>
            <a:ext cx="4643200" cy="93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54" name="Google Shape;354;p23"/>
          <p:cNvSpPr/>
          <p:nvPr/>
        </p:nvSpPr>
        <p:spPr>
          <a:xfrm>
            <a:off x="3232367" y="291300"/>
            <a:ext cx="122400" cy="122400"/>
          </a:xfrm>
          <a:prstGeom prst="ellipse">
            <a:avLst/>
          </a:prstGeom>
          <a:solidFill>
            <a:srgbClr val="D68C60">
              <a:alpha val="208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55" name="Google Shape;355;p23"/>
          <p:cNvGrpSpPr/>
          <p:nvPr/>
        </p:nvGrpSpPr>
        <p:grpSpPr>
          <a:xfrm rot="-1557774">
            <a:off x="1083500" y="970896"/>
            <a:ext cx="407743" cy="480569"/>
            <a:chOff x="8153693" y="218473"/>
            <a:chExt cx="305799" cy="360418"/>
          </a:xfrm>
        </p:grpSpPr>
        <p:sp>
          <p:nvSpPr>
            <p:cNvPr id="356" name="Google Shape;356;p23"/>
            <p:cNvSpPr/>
            <p:nvPr/>
          </p:nvSpPr>
          <p:spPr>
            <a:xfrm>
              <a:off x="8153693" y="234117"/>
              <a:ext cx="170963" cy="344774"/>
            </a:xfrm>
            <a:custGeom>
              <a:avLst/>
              <a:gdLst/>
              <a:ahLst/>
              <a:cxnLst/>
              <a:rect l="l" t="t" r="r" b="b"/>
              <a:pathLst>
                <a:path w="14470" h="29181" extrusionOk="0">
                  <a:moveTo>
                    <a:pt x="14439" y="0"/>
                  </a:moveTo>
                  <a:cubicBezTo>
                    <a:pt x="10974" y="0"/>
                    <a:pt x="6354" y="213"/>
                    <a:pt x="639" y="1064"/>
                  </a:cubicBezTo>
                  <a:cubicBezTo>
                    <a:pt x="335" y="5745"/>
                    <a:pt x="1" y="13283"/>
                    <a:pt x="1" y="18146"/>
                  </a:cubicBezTo>
                  <a:cubicBezTo>
                    <a:pt x="1" y="21490"/>
                    <a:pt x="31" y="25229"/>
                    <a:pt x="92" y="28572"/>
                  </a:cubicBezTo>
                  <a:lnTo>
                    <a:pt x="5654" y="29180"/>
                  </a:lnTo>
                  <a:cubicBezTo>
                    <a:pt x="5563" y="25502"/>
                    <a:pt x="5503" y="21399"/>
                    <a:pt x="5503" y="17843"/>
                  </a:cubicBezTo>
                  <a:cubicBezTo>
                    <a:pt x="8238" y="17539"/>
                    <a:pt x="11065" y="17326"/>
                    <a:pt x="13801" y="17265"/>
                  </a:cubicBezTo>
                  <a:lnTo>
                    <a:pt x="12949" y="12736"/>
                  </a:lnTo>
                  <a:cubicBezTo>
                    <a:pt x="10335" y="12736"/>
                    <a:pt x="8025" y="13010"/>
                    <a:pt x="5563" y="13344"/>
                  </a:cubicBezTo>
                  <a:cubicBezTo>
                    <a:pt x="5654" y="11247"/>
                    <a:pt x="5715" y="7417"/>
                    <a:pt x="5806" y="5380"/>
                  </a:cubicBezTo>
                  <a:cubicBezTo>
                    <a:pt x="8694" y="5137"/>
                    <a:pt x="11734" y="5076"/>
                    <a:pt x="14469" y="5076"/>
                  </a:cubicBezTo>
                  <a:lnTo>
                    <a:pt x="14439" y="5076"/>
                  </a:lnTo>
                  <a:lnTo>
                    <a:pt x="14439" y="0"/>
                  </a:lnTo>
                  <a:close/>
                </a:path>
              </a:pathLst>
            </a:custGeom>
            <a:solidFill>
              <a:srgbClr val="D68C60">
                <a:alpha val="208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23"/>
            <p:cNvSpPr/>
            <p:nvPr/>
          </p:nvSpPr>
          <p:spPr>
            <a:xfrm>
              <a:off x="8387291" y="218473"/>
              <a:ext cx="72201" cy="355549"/>
            </a:xfrm>
            <a:custGeom>
              <a:avLst/>
              <a:gdLst/>
              <a:ahLst/>
              <a:cxnLst/>
              <a:rect l="l" t="t" r="r" b="b"/>
              <a:pathLst>
                <a:path w="6111" h="30093" extrusionOk="0">
                  <a:moveTo>
                    <a:pt x="365" y="1"/>
                  </a:moveTo>
                  <a:cubicBezTo>
                    <a:pt x="122" y="5077"/>
                    <a:pt x="1" y="9423"/>
                    <a:pt x="1" y="13861"/>
                  </a:cubicBezTo>
                  <a:cubicBezTo>
                    <a:pt x="1" y="18755"/>
                    <a:pt x="153" y="23770"/>
                    <a:pt x="517" y="29606"/>
                  </a:cubicBezTo>
                  <a:lnTo>
                    <a:pt x="6110" y="30092"/>
                  </a:lnTo>
                  <a:cubicBezTo>
                    <a:pt x="5745" y="25472"/>
                    <a:pt x="5593" y="20031"/>
                    <a:pt x="5593" y="14590"/>
                  </a:cubicBezTo>
                  <a:cubicBezTo>
                    <a:pt x="5593" y="9727"/>
                    <a:pt x="5685" y="4864"/>
                    <a:pt x="5958" y="548"/>
                  </a:cubicBezTo>
                  <a:lnTo>
                    <a:pt x="365" y="1"/>
                  </a:lnTo>
                  <a:close/>
                </a:path>
              </a:pathLst>
            </a:custGeom>
            <a:solidFill>
              <a:srgbClr val="D68C60">
                <a:alpha val="208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sp>
        <p:nvSpPr>
          <p:cNvPr id="358" name="Google Shape;358;p23"/>
          <p:cNvSpPr/>
          <p:nvPr/>
        </p:nvSpPr>
        <p:spPr>
          <a:xfrm>
            <a:off x="7615767" y="719317"/>
            <a:ext cx="122400" cy="122400"/>
          </a:xfrm>
          <a:prstGeom prst="ellipse">
            <a:avLst/>
          </a:prstGeom>
          <a:solidFill>
            <a:srgbClr val="D68C60">
              <a:alpha val="208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59" name="Google Shape;359;p23"/>
          <p:cNvGrpSpPr/>
          <p:nvPr/>
        </p:nvGrpSpPr>
        <p:grpSpPr>
          <a:xfrm rot="693631">
            <a:off x="3437472" y="5337896"/>
            <a:ext cx="481020" cy="496081"/>
            <a:chOff x="5593472" y="1340072"/>
            <a:chExt cx="360770" cy="372066"/>
          </a:xfrm>
        </p:grpSpPr>
        <p:sp>
          <p:nvSpPr>
            <p:cNvPr id="360" name="Google Shape;360;p23"/>
            <p:cNvSpPr/>
            <p:nvPr/>
          </p:nvSpPr>
          <p:spPr>
            <a:xfrm>
              <a:off x="5593472" y="1340072"/>
              <a:ext cx="228053" cy="372066"/>
            </a:xfrm>
            <a:custGeom>
              <a:avLst/>
              <a:gdLst/>
              <a:ahLst/>
              <a:cxnLst/>
              <a:rect l="l" t="t" r="r" b="b"/>
              <a:pathLst>
                <a:path w="19302" h="31491" extrusionOk="0">
                  <a:moveTo>
                    <a:pt x="9970" y="4773"/>
                  </a:moveTo>
                  <a:cubicBezTo>
                    <a:pt x="11733" y="4773"/>
                    <a:pt x="13466" y="5897"/>
                    <a:pt x="13466" y="8572"/>
                  </a:cubicBezTo>
                  <a:cubicBezTo>
                    <a:pt x="13466" y="10639"/>
                    <a:pt x="10274" y="13892"/>
                    <a:pt x="6110" y="15837"/>
                  </a:cubicBezTo>
                  <a:cubicBezTo>
                    <a:pt x="6171" y="12463"/>
                    <a:pt x="6171" y="8937"/>
                    <a:pt x="6171" y="5472"/>
                  </a:cubicBezTo>
                  <a:cubicBezTo>
                    <a:pt x="7569" y="4986"/>
                    <a:pt x="8815" y="4773"/>
                    <a:pt x="9970" y="4773"/>
                  </a:cubicBezTo>
                  <a:close/>
                  <a:moveTo>
                    <a:pt x="9940" y="1"/>
                  </a:moveTo>
                  <a:cubicBezTo>
                    <a:pt x="6900" y="1"/>
                    <a:pt x="3466" y="730"/>
                    <a:pt x="487" y="2128"/>
                  </a:cubicBezTo>
                  <a:cubicBezTo>
                    <a:pt x="548" y="4560"/>
                    <a:pt x="548" y="6992"/>
                    <a:pt x="548" y="9423"/>
                  </a:cubicBezTo>
                  <a:cubicBezTo>
                    <a:pt x="548" y="16262"/>
                    <a:pt x="396" y="23132"/>
                    <a:pt x="1" y="29971"/>
                  </a:cubicBezTo>
                  <a:lnTo>
                    <a:pt x="5654" y="30609"/>
                  </a:lnTo>
                  <a:cubicBezTo>
                    <a:pt x="5837" y="26718"/>
                    <a:pt x="5958" y="22524"/>
                    <a:pt x="6049" y="18694"/>
                  </a:cubicBezTo>
                  <a:cubicBezTo>
                    <a:pt x="9606" y="23436"/>
                    <a:pt x="12888" y="27782"/>
                    <a:pt x="15350" y="31491"/>
                  </a:cubicBezTo>
                  <a:lnTo>
                    <a:pt x="19302" y="28573"/>
                  </a:lnTo>
                  <a:cubicBezTo>
                    <a:pt x="16870" y="25047"/>
                    <a:pt x="14195" y="21460"/>
                    <a:pt x="11612" y="18208"/>
                  </a:cubicBezTo>
                  <a:cubicBezTo>
                    <a:pt x="15259" y="15806"/>
                    <a:pt x="18512" y="12524"/>
                    <a:pt x="18512" y="8815"/>
                  </a:cubicBezTo>
                  <a:cubicBezTo>
                    <a:pt x="18512" y="2949"/>
                    <a:pt x="14469" y="1"/>
                    <a:pt x="9940" y="1"/>
                  </a:cubicBezTo>
                  <a:close/>
                </a:path>
              </a:pathLst>
            </a:custGeom>
            <a:solidFill>
              <a:srgbClr val="D68C60">
                <a:alpha val="208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23"/>
            <p:cNvSpPr/>
            <p:nvPr/>
          </p:nvSpPr>
          <p:spPr>
            <a:xfrm>
              <a:off x="5882041" y="1356385"/>
              <a:ext cx="72201" cy="355549"/>
            </a:xfrm>
            <a:custGeom>
              <a:avLst/>
              <a:gdLst/>
              <a:ahLst/>
              <a:cxnLst/>
              <a:rect l="l" t="t" r="r" b="b"/>
              <a:pathLst>
                <a:path w="6111" h="30093" extrusionOk="0">
                  <a:moveTo>
                    <a:pt x="365" y="1"/>
                  </a:moveTo>
                  <a:cubicBezTo>
                    <a:pt x="122" y="5077"/>
                    <a:pt x="1" y="9423"/>
                    <a:pt x="1" y="13861"/>
                  </a:cubicBezTo>
                  <a:cubicBezTo>
                    <a:pt x="1" y="18755"/>
                    <a:pt x="153" y="23770"/>
                    <a:pt x="517" y="29606"/>
                  </a:cubicBezTo>
                  <a:lnTo>
                    <a:pt x="6110" y="30092"/>
                  </a:lnTo>
                  <a:cubicBezTo>
                    <a:pt x="5745" y="25472"/>
                    <a:pt x="5593" y="20031"/>
                    <a:pt x="5593" y="14590"/>
                  </a:cubicBezTo>
                  <a:cubicBezTo>
                    <a:pt x="5593" y="9727"/>
                    <a:pt x="5685" y="4864"/>
                    <a:pt x="5958" y="548"/>
                  </a:cubicBezTo>
                  <a:lnTo>
                    <a:pt x="365" y="1"/>
                  </a:lnTo>
                  <a:close/>
                </a:path>
              </a:pathLst>
            </a:custGeom>
            <a:solidFill>
              <a:srgbClr val="D68C60">
                <a:alpha val="208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sp>
        <p:nvSpPr>
          <p:cNvPr id="362" name="Google Shape;362;p23"/>
          <p:cNvSpPr/>
          <p:nvPr/>
        </p:nvSpPr>
        <p:spPr>
          <a:xfrm>
            <a:off x="458651" y="2103884"/>
            <a:ext cx="122400" cy="122400"/>
          </a:xfrm>
          <a:prstGeom prst="ellipse">
            <a:avLst/>
          </a:prstGeom>
          <a:solidFill>
            <a:srgbClr val="D68C60">
              <a:alpha val="208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23"/>
          <p:cNvSpPr/>
          <p:nvPr/>
        </p:nvSpPr>
        <p:spPr>
          <a:xfrm>
            <a:off x="10810500" y="1219200"/>
            <a:ext cx="122400" cy="122400"/>
          </a:xfrm>
          <a:prstGeom prst="ellipse">
            <a:avLst/>
          </a:prstGeom>
          <a:solidFill>
            <a:srgbClr val="D68C60">
              <a:alpha val="208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64" name="Google Shape;364;p23"/>
          <p:cNvGrpSpPr/>
          <p:nvPr/>
        </p:nvGrpSpPr>
        <p:grpSpPr>
          <a:xfrm rot="-1531023">
            <a:off x="4729485" y="971737"/>
            <a:ext cx="632824" cy="478877"/>
            <a:chOff x="2322102" y="3096168"/>
            <a:chExt cx="474595" cy="359141"/>
          </a:xfrm>
        </p:grpSpPr>
        <p:sp>
          <p:nvSpPr>
            <p:cNvPr id="365" name="Google Shape;365;p23"/>
            <p:cNvSpPr/>
            <p:nvPr/>
          </p:nvSpPr>
          <p:spPr>
            <a:xfrm>
              <a:off x="2322102" y="3098152"/>
              <a:ext cx="195018" cy="355183"/>
            </a:xfrm>
            <a:custGeom>
              <a:avLst/>
              <a:gdLst/>
              <a:ahLst/>
              <a:cxnLst/>
              <a:rect l="l" t="t" r="r" b="b"/>
              <a:pathLst>
                <a:path w="16506" h="30062" extrusionOk="0">
                  <a:moveTo>
                    <a:pt x="15716" y="1"/>
                  </a:moveTo>
                  <a:cubicBezTo>
                    <a:pt x="15716" y="1"/>
                    <a:pt x="11855" y="122"/>
                    <a:pt x="7995" y="426"/>
                  </a:cubicBezTo>
                  <a:cubicBezTo>
                    <a:pt x="4013" y="761"/>
                    <a:pt x="1" y="1429"/>
                    <a:pt x="1" y="1429"/>
                  </a:cubicBezTo>
                  <a:lnTo>
                    <a:pt x="913" y="6232"/>
                  </a:lnTo>
                  <a:cubicBezTo>
                    <a:pt x="913" y="6232"/>
                    <a:pt x="3132" y="5897"/>
                    <a:pt x="5959" y="5563"/>
                  </a:cubicBezTo>
                  <a:lnTo>
                    <a:pt x="5959" y="5563"/>
                  </a:lnTo>
                  <a:cubicBezTo>
                    <a:pt x="5715" y="10457"/>
                    <a:pt x="5685" y="12341"/>
                    <a:pt x="5685" y="15746"/>
                  </a:cubicBezTo>
                  <a:cubicBezTo>
                    <a:pt x="5685" y="20396"/>
                    <a:pt x="5837" y="25229"/>
                    <a:pt x="6111" y="29606"/>
                  </a:cubicBezTo>
                  <a:lnTo>
                    <a:pt x="11278" y="30062"/>
                  </a:lnTo>
                  <a:cubicBezTo>
                    <a:pt x="11187" y="25411"/>
                    <a:pt x="11126" y="20670"/>
                    <a:pt x="11126" y="15746"/>
                  </a:cubicBezTo>
                  <a:cubicBezTo>
                    <a:pt x="11126" y="11885"/>
                    <a:pt x="11247" y="8937"/>
                    <a:pt x="11399" y="4986"/>
                  </a:cubicBezTo>
                  <a:cubicBezTo>
                    <a:pt x="14226" y="4712"/>
                    <a:pt x="16506" y="4590"/>
                    <a:pt x="16506" y="4590"/>
                  </a:cubicBezTo>
                  <a:lnTo>
                    <a:pt x="15716" y="1"/>
                  </a:lnTo>
                  <a:close/>
                </a:path>
              </a:pathLst>
            </a:custGeom>
            <a:solidFill>
              <a:srgbClr val="D68C60">
                <a:alpha val="208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23"/>
            <p:cNvSpPr/>
            <p:nvPr/>
          </p:nvSpPr>
          <p:spPr>
            <a:xfrm>
              <a:off x="2555352" y="3096168"/>
              <a:ext cx="241345" cy="359141"/>
            </a:xfrm>
            <a:custGeom>
              <a:avLst/>
              <a:gdLst/>
              <a:ahLst/>
              <a:cxnLst/>
              <a:rect l="l" t="t" r="r" b="b"/>
              <a:pathLst>
                <a:path w="20427" h="30397" extrusionOk="0">
                  <a:moveTo>
                    <a:pt x="10791" y="5411"/>
                  </a:moveTo>
                  <a:lnTo>
                    <a:pt x="12858" y="18086"/>
                  </a:lnTo>
                  <a:lnTo>
                    <a:pt x="8208" y="18238"/>
                  </a:lnTo>
                  <a:lnTo>
                    <a:pt x="8208" y="18238"/>
                  </a:lnTo>
                  <a:lnTo>
                    <a:pt x="10791" y="5411"/>
                  </a:lnTo>
                  <a:close/>
                  <a:moveTo>
                    <a:pt x="7387" y="1"/>
                  </a:moveTo>
                  <a:lnTo>
                    <a:pt x="1" y="29910"/>
                  </a:lnTo>
                  <a:lnTo>
                    <a:pt x="5776" y="30397"/>
                  </a:lnTo>
                  <a:lnTo>
                    <a:pt x="7357" y="22646"/>
                  </a:lnTo>
                  <a:lnTo>
                    <a:pt x="13497" y="22372"/>
                  </a:lnTo>
                  <a:lnTo>
                    <a:pt x="14439" y="28117"/>
                  </a:lnTo>
                  <a:lnTo>
                    <a:pt x="20427" y="28603"/>
                  </a:lnTo>
                  <a:lnTo>
                    <a:pt x="20427" y="28603"/>
                  </a:lnTo>
                  <a:lnTo>
                    <a:pt x="15016" y="639"/>
                  </a:lnTo>
                  <a:lnTo>
                    <a:pt x="7387" y="1"/>
                  </a:lnTo>
                  <a:close/>
                </a:path>
              </a:pathLst>
            </a:custGeom>
            <a:solidFill>
              <a:srgbClr val="D68C60">
                <a:alpha val="208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367" name="Google Shape;367;p23"/>
          <p:cNvGrpSpPr/>
          <p:nvPr/>
        </p:nvGrpSpPr>
        <p:grpSpPr>
          <a:xfrm>
            <a:off x="8074735" y="5460052"/>
            <a:ext cx="551397" cy="480288"/>
            <a:chOff x="5594126" y="266289"/>
            <a:chExt cx="413548" cy="360216"/>
          </a:xfrm>
        </p:grpSpPr>
        <p:sp>
          <p:nvSpPr>
            <p:cNvPr id="368" name="Google Shape;368;p23"/>
            <p:cNvSpPr/>
            <p:nvPr/>
          </p:nvSpPr>
          <p:spPr>
            <a:xfrm>
              <a:off x="5594126" y="266289"/>
              <a:ext cx="199685" cy="360216"/>
            </a:xfrm>
            <a:custGeom>
              <a:avLst/>
              <a:gdLst/>
              <a:ahLst/>
              <a:cxnLst/>
              <a:rect l="l" t="t" r="r" b="b"/>
              <a:pathLst>
                <a:path w="16901" h="30488" extrusionOk="0">
                  <a:moveTo>
                    <a:pt x="7599" y="4864"/>
                  </a:moveTo>
                  <a:cubicBezTo>
                    <a:pt x="9393" y="4864"/>
                    <a:pt x="11277" y="6718"/>
                    <a:pt x="11277" y="9758"/>
                  </a:cubicBezTo>
                  <a:cubicBezTo>
                    <a:pt x="11277" y="12645"/>
                    <a:pt x="9119" y="15229"/>
                    <a:pt x="5654" y="16354"/>
                  </a:cubicBezTo>
                  <a:cubicBezTo>
                    <a:pt x="5684" y="12584"/>
                    <a:pt x="5776" y="8907"/>
                    <a:pt x="5897" y="5046"/>
                  </a:cubicBezTo>
                  <a:cubicBezTo>
                    <a:pt x="6444" y="4986"/>
                    <a:pt x="6961" y="4864"/>
                    <a:pt x="7599" y="4864"/>
                  </a:cubicBezTo>
                  <a:close/>
                  <a:moveTo>
                    <a:pt x="7599" y="1"/>
                  </a:moveTo>
                  <a:cubicBezTo>
                    <a:pt x="5198" y="1"/>
                    <a:pt x="2766" y="426"/>
                    <a:pt x="396" y="1308"/>
                  </a:cubicBezTo>
                  <a:cubicBezTo>
                    <a:pt x="152" y="7873"/>
                    <a:pt x="0" y="13770"/>
                    <a:pt x="0" y="20031"/>
                  </a:cubicBezTo>
                  <a:cubicBezTo>
                    <a:pt x="0" y="23132"/>
                    <a:pt x="31" y="26475"/>
                    <a:pt x="152" y="29971"/>
                  </a:cubicBezTo>
                  <a:lnTo>
                    <a:pt x="5745" y="30487"/>
                  </a:lnTo>
                  <a:cubicBezTo>
                    <a:pt x="5654" y="27205"/>
                    <a:pt x="5624" y="23952"/>
                    <a:pt x="5624" y="20974"/>
                  </a:cubicBezTo>
                  <a:cubicBezTo>
                    <a:pt x="12067" y="19180"/>
                    <a:pt x="16900" y="15077"/>
                    <a:pt x="16900" y="9727"/>
                  </a:cubicBezTo>
                  <a:cubicBezTo>
                    <a:pt x="16900" y="3648"/>
                    <a:pt x="12037" y="1"/>
                    <a:pt x="7599" y="1"/>
                  </a:cubicBezTo>
                  <a:close/>
                </a:path>
              </a:pathLst>
            </a:custGeom>
            <a:solidFill>
              <a:srgbClr val="D68C60">
                <a:alpha val="208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23"/>
            <p:cNvSpPr/>
            <p:nvPr/>
          </p:nvSpPr>
          <p:spPr>
            <a:xfrm>
              <a:off x="5833131" y="272405"/>
              <a:ext cx="174543" cy="344419"/>
            </a:xfrm>
            <a:custGeom>
              <a:avLst/>
              <a:gdLst/>
              <a:ahLst/>
              <a:cxnLst/>
              <a:rect l="l" t="t" r="r" b="b"/>
              <a:pathLst>
                <a:path w="14773" h="29151" extrusionOk="0">
                  <a:moveTo>
                    <a:pt x="14439" y="1"/>
                  </a:moveTo>
                  <a:cubicBezTo>
                    <a:pt x="10974" y="1"/>
                    <a:pt x="6323" y="183"/>
                    <a:pt x="639" y="1065"/>
                  </a:cubicBezTo>
                  <a:cubicBezTo>
                    <a:pt x="335" y="5745"/>
                    <a:pt x="1" y="13253"/>
                    <a:pt x="1" y="18116"/>
                  </a:cubicBezTo>
                  <a:cubicBezTo>
                    <a:pt x="1" y="22038"/>
                    <a:pt x="61" y="25290"/>
                    <a:pt x="153" y="28573"/>
                  </a:cubicBezTo>
                  <a:lnTo>
                    <a:pt x="6475" y="29150"/>
                  </a:lnTo>
                  <a:cubicBezTo>
                    <a:pt x="10335" y="29150"/>
                    <a:pt x="12858" y="28421"/>
                    <a:pt x="14773" y="27539"/>
                  </a:cubicBezTo>
                  <a:lnTo>
                    <a:pt x="14135" y="22980"/>
                  </a:lnTo>
                  <a:cubicBezTo>
                    <a:pt x="11764" y="23436"/>
                    <a:pt x="8755" y="23983"/>
                    <a:pt x="5533" y="24226"/>
                  </a:cubicBezTo>
                  <a:cubicBezTo>
                    <a:pt x="5502" y="22038"/>
                    <a:pt x="5502" y="19971"/>
                    <a:pt x="5502" y="17083"/>
                  </a:cubicBezTo>
                  <a:cubicBezTo>
                    <a:pt x="7904" y="16870"/>
                    <a:pt x="11399" y="16536"/>
                    <a:pt x="13770" y="16475"/>
                  </a:cubicBezTo>
                  <a:lnTo>
                    <a:pt x="12980" y="11977"/>
                  </a:lnTo>
                  <a:cubicBezTo>
                    <a:pt x="10335" y="12007"/>
                    <a:pt x="8056" y="12129"/>
                    <a:pt x="5563" y="12493"/>
                  </a:cubicBezTo>
                  <a:cubicBezTo>
                    <a:pt x="5624" y="10183"/>
                    <a:pt x="5685" y="7752"/>
                    <a:pt x="5776" y="5381"/>
                  </a:cubicBezTo>
                  <a:cubicBezTo>
                    <a:pt x="8603" y="5168"/>
                    <a:pt x="11703" y="5077"/>
                    <a:pt x="14439" y="5077"/>
                  </a:cubicBezTo>
                  <a:lnTo>
                    <a:pt x="14439" y="1"/>
                  </a:lnTo>
                  <a:close/>
                </a:path>
              </a:pathLst>
            </a:custGeom>
            <a:solidFill>
              <a:srgbClr val="D68C60">
                <a:alpha val="208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sp>
        <p:nvSpPr>
          <p:cNvPr id="370" name="Google Shape;370;p23"/>
          <p:cNvSpPr/>
          <p:nvPr/>
        </p:nvSpPr>
        <p:spPr>
          <a:xfrm>
            <a:off x="9169233" y="2103884"/>
            <a:ext cx="122400" cy="122400"/>
          </a:xfrm>
          <a:prstGeom prst="ellipse">
            <a:avLst/>
          </a:prstGeom>
          <a:solidFill>
            <a:srgbClr val="D68C60">
              <a:alpha val="208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23"/>
          <p:cNvSpPr/>
          <p:nvPr/>
        </p:nvSpPr>
        <p:spPr>
          <a:xfrm>
            <a:off x="6125167" y="5638984"/>
            <a:ext cx="122400" cy="122400"/>
          </a:xfrm>
          <a:prstGeom prst="ellipse">
            <a:avLst/>
          </a:prstGeom>
          <a:solidFill>
            <a:srgbClr val="D68C60">
              <a:alpha val="208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23"/>
          <p:cNvSpPr/>
          <p:nvPr/>
        </p:nvSpPr>
        <p:spPr>
          <a:xfrm>
            <a:off x="1226167" y="5460051"/>
            <a:ext cx="122400" cy="122400"/>
          </a:xfrm>
          <a:prstGeom prst="ellipse">
            <a:avLst/>
          </a:prstGeom>
          <a:solidFill>
            <a:srgbClr val="D68C60">
              <a:alpha val="208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9"/>
          <p:cNvPicPr>
            <a:picLocks noChangeAspect="1"/>
          </p:cNvPicPr>
          <p:nvPr/>
        </p:nvPicPr>
        <p:blipFill>
          <a:blip r:embed="rId13"/>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9" Type="http://schemas.openxmlformats.org/officeDocument/2006/relationships/image" Target="../media/image20.jpeg"/><Relationship Id="rId8" Type="http://schemas.openxmlformats.org/officeDocument/2006/relationships/image" Target="../media/image19.jpeg"/><Relationship Id="rId7" Type="http://schemas.openxmlformats.org/officeDocument/2006/relationships/image" Target="../media/image18.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 Id="rId3" Type="http://schemas.openxmlformats.org/officeDocument/2006/relationships/oleObject" Target="../embeddings/oleObject2.bin"/><Relationship Id="rId2" Type="http://schemas.openxmlformats.org/officeDocument/2006/relationships/image" Target="../media/image14.wmf"/><Relationship Id="rId17" Type="http://schemas.openxmlformats.org/officeDocument/2006/relationships/vmlDrawing" Target="../drawings/vmlDrawing1.vml"/><Relationship Id="rId16" Type="http://schemas.openxmlformats.org/officeDocument/2006/relationships/slideLayout" Target="../slideLayouts/slideLayout7.xml"/><Relationship Id="rId15" Type="http://schemas.openxmlformats.org/officeDocument/2006/relationships/image" Target="../media/image26.jpeg"/><Relationship Id="rId14" Type="http://schemas.openxmlformats.org/officeDocument/2006/relationships/image" Target="../media/image25.jpeg"/><Relationship Id="rId13" Type="http://schemas.openxmlformats.org/officeDocument/2006/relationships/image" Target="../media/image24.jpeg"/><Relationship Id="rId12" Type="http://schemas.openxmlformats.org/officeDocument/2006/relationships/image" Target="../media/image23.png"/><Relationship Id="rId11" Type="http://schemas.openxmlformats.org/officeDocument/2006/relationships/image" Target="../media/image22.png"/><Relationship Id="rId10" Type="http://schemas.openxmlformats.org/officeDocument/2006/relationships/image" Target="../media/image21.jpeg"/><Relationship Id="rId1"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GIF"/><Relationship Id="rId1"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4.xml"/><Relationship Id="rId3" Type="http://schemas.openxmlformats.org/officeDocument/2006/relationships/oleObject" Target="../embeddings/oleObject4.bin"/><Relationship Id="rId2" Type="http://schemas.openxmlformats.org/officeDocument/2006/relationships/image" Target="../media/image29.wmf"/><Relationship Id="rId1"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tags" Target="../tags/tag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slideLayout" Target="../slideLayouts/slideLayout4.xml"/><Relationship Id="rId3" Type="http://schemas.openxmlformats.org/officeDocument/2006/relationships/oleObject" Target="../embeddings/oleObject6.bin"/><Relationship Id="rId2" Type="http://schemas.openxmlformats.org/officeDocument/2006/relationships/image" Target="../media/image29.wmf"/><Relationship Id="rId1"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39.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2.xml"/><Relationship Id="rId2" Type="http://schemas.openxmlformats.org/officeDocument/2006/relationships/image" Target="../media/image33.wmf"/><Relationship Id="rId1" Type="http://schemas.openxmlformats.org/officeDocument/2006/relationships/oleObject" Target="../embeddings/oleObject7.bin"/></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3826" y="119270"/>
            <a:ext cx="10972800" cy="6858000"/>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13800" b="1" cap="all" dirty="0">
                <a:solidFill>
                  <a:schemeClr val="bg2">
                    <a:lumMod val="20000"/>
                    <a:lumOff val="8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HÓA HỌC</a:t>
            </a:r>
            <a:endParaRPr lang="en-US" sz="13800" b="1" cap="all" dirty="0">
              <a:solidFill>
                <a:schemeClr val="bg2">
                  <a:lumMod val="20000"/>
                  <a:lumOff val="8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TextBox 4"/>
          <p:cNvSpPr txBox="1"/>
          <p:nvPr/>
        </p:nvSpPr>
        <p:spPr>
          <a:xfrm>
            <a:off x="1706880" y="976023"/>
            <a:ext cx="8778240" cy="1272540"/>
          </a:xfrm>
          <a:prstGeom prst="rect">
            <a:avLst/>
          </a:prstGeom>
          <a:noFill/>
        </p:spPr>
        <p:txBody>
          <a:bodyPr wrap="square">
            <a:spAutoFit/>
          </a:bodyPr>
          <a:lstStyle/>
          <a:p>
            <a:pPr defTabSz="1097280"/>
            <a:r>
              <a:rPr lang="en-US" sz="3840" b="1" i="1" dirty="0">
                <a:solidFill>
                  <a:schemeClr val="bg2">
                    <a:lumMod val="20000"/>
                    <a:lumOff val="8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TRƯỜNG THCS CẤN HỮU</a:t>
            </a:r>
            <a:br>
              <a:rPr lang="en-US" sz="3840" b="1" dirty="0">
                <a:solidFill>
                  <a:schemeClr val="bg2">
                    <a:lumMod val="20000"/>
                    <a:lumOff val="8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rPr>
            </a:br>
            <a:endParaRPr lang="en-US" sz="3840" b="1" dirty="0">
              <a:solidFill>
                <a:schemeClr val="bg2">
                  <a:lumMod val="20000"/>
                  <a:lumOff val="8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10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838200" y="1176020"/>
            <a:ext cx="10822940" cy="5005070"/>
          </a:xfrm>
          <a:prstGeom prst="rect">
            <a:avLst/>
          </a:prstGeom>
        </p:spPr>
      </p:pic>
      <p:sp>
        <p:nvSpPr>
          <p:cNvPr id="5" name="Title 1"/>
          <p:cNvSpPr>
            <a:spLocks noGrp="1"/>
          </p:cNvSpPr>
          <p:nvPr/>
        </p:nvSpPr>
        <p:spPr>
          <a:xfrm>
            <a:off x="1779270" y="329565"/>
            <a:ext cx="7995285" cy="7429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altLang="en-US" sz="4400" dirty="0">
                <a:latin typeface="Times New Roman" panose="02020603050405020304" charset="0"/>
                <a:cs typeface="Times New Roman" panose="02020603050405020304" charset="0"/>
              </a:rPr>
              <a:t>2. Ứng dụng của </a:t>
            </a:r>
            <a:r>
              <a:rPr lang="vi-VN" altLang="en-US" sz="4400" dirty="0">
                <a:latin typeface="Times New Roman" panose="02020603050405020304" charset="0"/>
                <a:cs typeface="Times New Roman" panose="02020603050405020304" charset="0"/>
              </a:rPr>
              <a:t>sulfur</a:t>
            </a:r>
            <a:endParaRPr lang="vi-VN" altLang="en-US" sz="4400" dirty="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591185" y="603885"/>
            <a:ext cx="10515600" cy="1076960"/>
          </a:xfrm>
        </p:spPr>
        <p:txBody>
          <a:bodyPr>
            <a:noAutofit/>
          </a:bodyPr>
          <a:p>
            <a:pPr marL="0" indent="0">
              <a:lnSpc>
                <a:spcPct val="100000"/>
              </a:lnSpc>
              <a:buNone/>
            </a:pPr>
            <a:r>
              <a:rPr lang="en-US" sz="4000">
                <a:latin typeface="Times New Roman" panose="02020603050405020304" charset="0"/>
                <a:cs typeface="Times New Roman" panose="02020603050405020304" charset="0"/>
              </a:rPr>
              <a:t>2. Ứng dụng của sulfur </a:t>
            </a:r>
            <a:endParaRPr lang="en-US" sz="4000">
              <a:latin typeface="Times New Roman" panose="02020603050405020304" charset="0"/>
              <a:cs typeface="Times New Roman" panose="02020603050405020304" charset="0"/>
            </a:endParaRPr>
          </a:p>
          <a:p>
            <a:pPr marL="0" indent="0">
              <a:lnSpc>
                <a:spcPct val="100000"/>
              </a:lnSpc>
              <a:buNone/>
            </a:pPr>
            <a:endParaRPr lang="vi-VN" altLang="en-US" sz="4000">
              <a:latin typeface="Times New Roman" panose="02020603050405020304" charset="0"/>
              <a:cs typeface="Times New Roman" panose="02020603050405020304" charset="0"/>
            </a:endParaRPr>
          </a:p>
        </p:txBody>
      </p:sp>
      <p:sp>
        <p:nvSpPr>
          <p:cNvPr id="2" name="Text Box 1"/>
          <p:cNvSpPr txBox="1"/>
          <p:nvPr/>
        </p:nvSpPr>
        <p:spPr>
          <a:xfrm>
            <a:off x="684530" y="2152015"/>
            <a:ext cx="10897870" cy="1568450"/>
          </a:xfrm>
          <a:prstGeom prst="rect">
            <a:avLst/>
          </a:prstGeom>
          <a:noFill/>
        </p:spPr>
        <p:txBody>
          <a:bodyPr wrap="square" rtlCol="0" anchor="t">
            <a:spAutoFit/>
          </a:bodyPr>
          <a:p>
            <a:pPr marL="0" indent="0">
              <a:lnSpc>
                <a:spcPct val="100000"/>
              </a:lnSpc>
              <a:buNone/>
            </a:pPr>
            <a:r>
              <a:rPr lang="en-US" sz="4800">
                <a:latin typeface="Times New Roman" panose="02020603050405020304" charset="0"/>
                <a:cs typeface="Times New Roman" panose="02020603050405020304" charset="0"/>
                <a:sym typeface="+mn-ea"/>
              </a:rPr>
              <a:t>+ Sản xuất diêm; sản xuất sulfuric acid; sản xuất thuốc trừ sâu; </a:t>
            </a:r>
            <a:r>
              <a:rPr lang="vi-VN" altLang="en-US" sz="4800">
                <a:latin typeface="Times New Roman" panose="02020603050405020304" charset="0"/>
                <a:cs typeface="Times New Roman" panose="02020603050405020304" charset="0"/>
                <a:sym typeface="+mn-ea"/>
              </a:rPr>
              <a:t>sản </a:t>
            </a:r>
            <a:r>
              <a:rPr lang="en-US" sz="4800">
                <a:latin typeface="Times New Roman" panose="02020603050405020304" charset="0"/>
                <a:cs typeface="Times New Roman" panose="02020603050405020304" charset="0"/>
                <a:sym typeface="+mn-ea"/>
              </a:rPr>
              <a:t>xuất </a:t>
            </a:r>
            <a:r>
              <a:rPr lang="vi-VN" altLang="en-US" sz="4800">
                <a:latin typeface="Times New Roman" panose="02020603050405020304" charset="0"/>
                <a:cs typeface="Times New Roman" panose="02020603050405020304" charset="0"/>
                <a:sym typeface="+mn-ea"/>
              </a:rPr>
              <a:t>săm , lốp xe	</a:t>
            </a:r>
            <a:endParaRPr lang="vi-VN" altLang="en-US" sz="4800">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12"/>
          <p:cNvGraphicFramePr>
            <a:graphicFrameLocks noChangeAspect="1"/>
          </p:cNvGraphicFramePr>
          <p:nvPr/>
        </p:nvGraphicFramePr>
        <p:xfrm>
          <a:off x="4102100" y="1841500"/>
          <a:ext cx="914400" cy="198438"/>
        </p:xfrm>
        <a:graphic>
          <a:graphicData uri="http://schemas.openxmlformats.org/presentationml/2006/ole">
            <mc:AlternateContent xmlns:mc="http://schemas.openxmlformats.org/markup-compatibility/2006">
              <mc:Choice xmlns:v="urn:schemas-microsoft-com:vml" Requires="v">
                <p:oleObj spid="_x0000_s6158" name="Equation" r:id="rId1" imgW="434975" imgH="676910" progId="Equation.DSMT4">
                  <p:embed/>
                </p:oleObj>
              </mc:Choice>
              <mc:Fallback>
                <p:oleObj name="Equation" r:id="rId1" imgW="434975" imgH="676910" progId="Equation.DSMT4">
                  <p:embed/>
                  <p:pic>
                    <p:nvPicPr>
                      <p:cNvPr id="0" name="Object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2100" y="1841500"/>
                        <a:ext cx="9144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47" name="Object 13"/>
          <p:cNvGraphicFramePr>
            <a:graphicFrameLocks noChangeAspect="1"/>
          </p:cNvGraphicFramePr>
          <p:nvPr/>
        </p:nvGraphicFramePr>
        <p:xfrm>
          <a:off x="4102100" y="1841500"/>
          <a:ext cx="914400" cy="198438"/>
        </p:xfrm>
        <a:graphic>
          <a:graphicData uri="http://schemas.openxmlformats.org/presentationml/2006/ole">
            <mc:AlternateContent xmlns:mc="http://schemas.openxmlformats.org/markup-compatibility/2006">
              <mc:Choice xmlns:v="urn:schemas-microsoft-com:vml" Requires="v">
                <p:oleObj spid="_x0000_s6159" name="Equation" r:id="rId3" imgW="434975" imgH="676910" progId="Equation.DSMT4">
                  <p:embed/>
                </p:oleObj>
              </mc:Choice>
              <mc:Fallback>
                <p:oleObj name="Equation" r:id="rId3" imgW="434975" imgH="676910" progId="Equation.DSMT4">
                  <p:embed/>
                  <p:pic>
                    <p:nvPicPr>
                      <p:cNvPr id="0" name="Object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2100" y="1841500"/>
                        <a:ext cx="9144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8" name="AutoShape 56" descr="2Q=="/>
          <p:cNvSpPr>
            <a:spLocks noChangeAspect="1" noChangeArrowheads="1"/>
          </p:cNvSpPr>
          <p:nvPr/>
        </p:nvSpPr>
        <p:spPr bwMode="auto">
          <a:xfrm>
            <a:off x="4767264" y="2571750"/>
            <a:ext cx="26574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sp>
        <p:nvSpPr>
          <p:cNvPr id="6149" name="AutoShape 58" descr="2Q=="/>
          <p:cNvSpPr>
            <a:spLocks noChangeAspect="1" noChangeArrowheads="1"/>
          </p:cNvSpPr>
          <p:nvPr/>
        </p:nvSpPr>
        <p:spPr bwMode="auto">
          <a:xfrm>
            <a:off x="4767264" y="2571750"/>
            <a:ext cx="26574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sp>
        <p:nvSpPr>
          <p:cNvPr id="6150" name="AutoShape 60" descr="2Q=="/>
          <p:cNvSpPr>
            <a:spLocks noChangeAspect="1" noChangeArrowheads="1"/>
          </p:cNvSpPr>
          <p:nvPr/>
        </p:nvSpPr>
        <p:spPr bwMode="auto">
          <a:xfrm>
            <a:off x="4767264" y="2571750"/>
            <a:ext cx="26574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pic>
        <p:nvPicPr>
          <p:cNvPr id="6151" name="Picture 50" descr="ANd9GcRJX3iAy-ZBaot0YLTDzGGBgsrnlpMJPV8RPU-uETnwy8PFJMZDf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8201" y="76200"/>
            <a:ext cx="2168525" cy="19240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grpSp>
        <p:nvGrpSpPr>
          <p:cNvPr id="6152" name="Group 70"/>
          <p:cNvGrpSpPr/>
          <p:nvPr/>
        </p:nvGrpSpPr>
        <p:grpSpPr bwMode="auto">
          <a:xfrm>
            <a:off x="1524000" y="0"/>
            <a:ext cx="4572000" cy="2209800"/>
            <a:chOff x="384" y="2514"/>
            <a:chExt cx="2050" cy="1274"/>
          </a:xfrm>
        </p:grpSpPr>
        <p:pic>
          <p:nvPicPr>
            <p:cNvPr id="6174" name="Picture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2514"/>
              <a:ext cx="1018" cy="1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5" name="Picture 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0" y="2514"/>
              <a:ext cx="994" cy="1248"/>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grpSp>
      <p:pic>
        <p:nvPicPr>
          <p:cNvPr id="6153" name="Picture 46" descr="Hóa chất tinh khiết Chữ 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5029200"/>
            <a:ext cx="1752600" cy="1752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154" name="Line 78"/>
          <p:cNvSpPr>
            <a:spLocks noChangeShapeType="1"/>
          </p:cNvSpPr>
          <p:nvPr/>
        </p:nvSpPr>
        <p:spPr bwMode="auto">
          <a:xfrm flipV="1">
            <a:off x="6629400" y="2209800"/>
            <a:ext cx="1295400" cy="1066800"/>
          </a:xfrm>
          <a:prstGeom prst="line">
            <a:avLst/>
          </a:prstGeom>
          <a:noFill/>
          <a:ln w="76200">
            <a:solidFill>
              <a:schemeClr val="hlink"/>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5" name="Line 81"/>
          <p:cNvSpPr>
            <a:spLocks noChangeShapeType="1"/>
          </p:cNvSpPr>
          <p:nvPr/>
        </p:nvSpPr>
        <p:spPr bwMode="auto">
          <a:xfrm flipH="1" flipV="1">
            <a:off x="3962400" y="3505200"/>
            <a:ext cx="1371600" cy="152400"/>
          </a:xfrm>
          <a:prstGeom prst="line">
            <a:avLst/>
          </a:prstGeom>
          <a:noFill/>
          <a:ln w="76200">
            <a:solidFill>
              <a:schemeClr val="hlink"/>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6" name="Line 83"/>
          <p:cNvSpPr>
            <a:spLocks noChangeShapeType="1"/>
          </p:cNvSpPr>
          <p:nvPr/>
        </p:nvSpPr>
        <p:spPr bwMode="auto">
          <a:xfrm flipH="1" flipV="1">
            <a:off x="4343400" y="2362200"/>
            <a:ext cx="1219200" cy="914400"/>
          </a:xfrm>
          <a:prstGeom prst="line">
            <a:avLst/>
          </a:prstGeom>
          <a:noFill/>
          <a:ln w="76200">
            <a:solidFill>
              <a:schemeClr val="hlink"/>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 name="Picture 44" descr="ANd9GcTQfimBdsp9VTS6zlHWGpgNrN-IIxTpSvploE-Krhg9myxpwvw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4800601"/>
            <a:ext cx="2478088"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5188" y="5105400"/>
            <a:ext cx="81121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4" descr="D:\ẢNH\large_10_2011_d018b02ba9e7e16f49153ab40b5cb234.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2717800"/>
            <a:ext cx="24384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61" name="Group 40"/>
          <p:cNvGrpSpPr/>
          <p:nvPr/>
        </p:nvGrpSpPr>
        <p:grpSpPr bwMode="auto">
          <a:xfrm>
            <a:off x="7924800" y="4537076"/>
            <a:ext cx="2649538" cy="2244725"/>
            <a:chOff x="4315264" y="5029200"/>
            <a:chExt cx="2388740" cy="1703143"/>
          </a:xfrm>
        </p:grpSpPr>
        <p:pic>
          <p:nvPicPr>
            <p:cNvPr id="6171" name="Picture 6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02327" y="5029200"/>
              <a:ext cx="727075" cy="1676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172" name="Picture 6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15264" y="5055944"/>
              <a:ext cx="666750" cy="167639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173" name="Picture 5" descr="D:\ẢNH\1Image_Pro_eb8f271a-0e7a-41bf-af4e-fd382f479a75.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82711" y="5029200"/>
              <a:ext cx="921293" cy="1676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pic>
        <p:nvPicPr>
          <p:cNvPr id="6162" name="Picture 6" descr="D:\ẢNH\online_pharmacy(3).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10288" y="0"/>
            <a:ext cx="2271712" cy="198120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6163" name="Picture 7" descr="D:\ẢNH\1333940726.img.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915400" y="2265364"/>
            <a:ext cx="908050"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4" name="Line 78"/>
          <p:cNvSpPr>
            <a:spLocks noChangeShapeType="1"/>
          </p:cNvSpPr>
          <p:nvPr/>
        </p:nvSpPr>
        <p:spPr bwMode="auto">
          <a:xfrm>
            <a:off x="6705600" y="3962400"/>
            <a:ext cx="1289050" cy="609600"/>
          </a:xfrm>
          <a:prstGeom prst="line">
            <a:avLst/>
          </a:prstGeom>
          <a:noFill/>
          <a:ln w="76200">
            <a:solidFill>
              <a:schemeClr val="hlink"/>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5" name="Line 78"/>
          <p:cNvSpPr>
            <a:spLocks noChangeShapeType="1"/>
          </p:cNvSpPr>
          <p:nvPr/>
        </p:nvSpPr>
        <p:spPr bwMode="auto">
          <a:xfrm flipH="1">
            <a:off x="5181600" y="4267200"/>
            <a:ext cx="533400" cy="838200"/>
          </a:xfrm>
          <a:prstGeom prst="line">
            <a:avLst/>
          </a:prstGeom>
          <a:noFill/>
          <a:ln w="76200">
            <a:solidFill>
              <a:schemeClr val="hlink"/>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6" name="Line 78"/>
          <p:cNvSpPr>
            <a:spLocks noChangeShapeType="1"/>
          </p:cNvSpPr>
          <p:nvPr/>
        </p:nvSpPr>
        <p:spPr bwMode="auto">
          <a:xfrm>
            <a:off x="6324600" y="4281488"/>
            <a:ext cx="304800" cy="747712"/>
          </a:xfrm>
          <a:prstGeom prst="line">
            <a:avLst/>
          </a:prstGeom>
          <a:noFill/>
          <a:ln w="76200">
            <a:solidFill>
              <a:schemeClr val="hlink"/>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7" name="Line 78"/>
          <p:cNvSpPr>
            <a:spLocks noChangeShapeType="1"/>
          </p:cNvSpPr>
          <p:nvPr/>
        </p:nvSpPr>
        <p:spPr bwMode="auto">
          <a:xfrm flipV="1">
            <a:off x="6096000" y="1981200"/>
            <a:ext cx="76200" cy="1066800"/>
          </a:xfrm>
          <a:prstGeom prst="line">
            <a:avLst/>
          </a:prstGeom>
          <a:noFill/>
          <a:ln w="76200">
            <a:solidFill>
              <a:schemeClr val="hlink"/>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8" name="Line 81"/>
          <p:cNvSpPr>
            <a:spLocks noChangeShapeType="1"/>
          </p:cNvSpPr>
          <p:nvPr/>
        </p:nvSpPr>
        <p:spPr bwMode="auto">
          <a:xfrm flipH="1">
            <a:off x="4114800" y="4038600"/>
            <a:ext cx="1352550" cy="685800"/>
          </a:xfrm>
          <a:prstGeom prst="line">
            <a:avLst/>
          </a:prstGeom>
          <a:noFill/>
          <a:ln w="76200">
            <a:solidFill>
              <a:schemeClr val="hlink"/>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70" name="TextBox 32"/>
          <p:cNvSpPr txBox="1">
            <a:spLocks noChangeArrowheads="1"/>
          </p:cNvSpPr>
          <p:nvPr/>
        </p:nvSpPr>
        <p:spPr bwMode="auto">
          <a:xfrm>
            <a:off x="9525000" y="4572001"/>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a:solidFill>
                  <a:srgbClr val="000000"/>
                </a:solidFill>
                <a:latin typeface="Times New Roman" panose="02020603050405020304" charset="0"/>
                <a:cs typeface="Times New Roman" panose="02020603050405020304" charset="0"/>
              </a:rPr>
              <a:t>CLORUA VÔI</a:t>
            </a:r>
            <a:endParaRPr lang="en-US" altLang="en-US" sz="1400" b="1">
              <a:solidFill>
                <a:srgbClr val="000000"/>
              </a:solidFill>
              <a:latin typeface="Times New Roman" panose="02020603050405020304" charset="0"/>
              <a:cs typeface="Times New Roman" panose="02020603050405020304" charset="0"/>
            </a:endParaRPr>
          </a:p>
        </p:txBody>
      </p:sp>
      <p:sp>
        <p:nvSpPr>
          <p:cNvPr id="6169" name="Line 78"/>
          <p:cNvSpPr>
            <a:spLocks noChangeShapeType="1"/>
          </p:cNvSpPr>
          <p:nvPr/>
        </p:nvSpPr>
        <p:spPr bwMode="auto">
          <a:xfrm flipV="1">
            <a:off x="6781800" y="3429000"/>
            <a:ext cx="1524000" cy="152400"/>
          </a:xfrm>
          <a:prstGeom prst="line">
            <a:avLst/>
          </a:prstGeom>
          <a:noFill/>
          <a:ln w="76200">
            <a:solidFill>
              <a:schemeClr val="hlink"/>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 name="Oval 34"/>
          <p:cNvSpPr/>
          <p:nvPr/>
        </p:nvSpPr>
        <p:spPr>
          <a:xfrm>
            <a:off x="4454525" y="2949575"/>
            <a:ext cx="2875915" cy="1295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0000FF"/>
                </a:solidFill>
                <a:effectLst>
                  <a:outerShdw blurRad="38100" dist="38100" dir="2700000" algn="tl">
                    <a:srgbClr val="000000">
                      <a:alpha val="43137"/>
                    </a:srgbClr>
                  </a:outerShdw>
                </a:effectLst>
                <a:latin typeface="Times New Roman" panose="02020603050405020304" charset="0"/>
                <a:cs typeface="Times New Roman" panose="02020603050405020304" charset="0"/>
              </a:rPr>
              <a:t>CHLORIN</a:t>
            </a:r>
            <a:endParaRPr lang="en-US" sz="2800" b="1" dirty="0">
              <a:solidFill>
                <a:srgbClr val="0000FF"/>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2"/>
          <p:cNvSpPr txBox="1">
            <a:spLocks noChangeArrowheads="1"/>
          </p:cNvSpPr>
          <p:nvPr/>
        </p:nvSpPr>
        <p:spPr bwMode="auto">
          <a:xfrm>
            <a:off x="2362200" y="4419600"/>
            <a:ext cx="2971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rgbClr val="0033CC"/>
                </a:solidFill>
                <a:latin typeface="Times New Roman" panose="02020603050405020304" charset="0"/>
                <a:cs typeface="Arial" panose="020B0604020202020204" pitchFamily="34" charset="0"/>
              </a:defRPr>
            </a:lvl1pPr>
            <a:lvl2pPr marL="742950" indent="-285750" eaLnBrk="0" hangingPunct="0">
              <a:defRPr sz="3200">
                <a:solidFill>
                  <a:srgbClr val="0033CC"/>
                </a:solidFill>
                <a:latin typeface="Times New Roman" panose="02020603050405020304" charset="0"/>
                <a:cs typeface="Arial" panose="020B0604020202020204" pitchFamily="34" charset="0"/>
              </a:defRPr>
            </a:lvl2pPr>
            <a:lvl3pPr marL="1143000" indent="-228600" eaLnBrk="0" hangingPunct="0">
              <a:defRPr sz="3200">
                <a:solidFill>
                  <a:srgbClr val="0033CC"/>
                </a:solidFill>
                <a:latin typeface="Times New Roman" panose="02020603050405020304" charset="0"/>
                <a:cs typeface="Arial" panose="020B0604020202020204" pitchFamily="34" charset="0"/>
              </a:defRPr>
            </a:lvl3pPr>
            <a:lvl4pPr marL="1600200" indent="-228600" eaLnBrk="0" hangingPunct="0">
              <a:defRPr sz="3200">
                <a:solidFill>
                  <a:srgbClr val="0033CC"/>
                </a:solidFill>
                <a:latin typeface="Times New Roman" panose="02020603050405020304" charset="0"/>
                <a:cs typeface="Arial" panose="020B0604020202020204" pitchFamily="34" charset="0"/>
              </a:defRPr>
            </a:lvl4pPr>
            <a:lvl5pPr marL="2057400" indent="-228600" eaLnBrk="0" hangingPunct="0">
              <a:defRPr sz="3200">
                <a:solidFill>
                  <a:srgbClr val="0033CC"/>
                </a:solidFill>
                <a:latin typeface="Times New Roman" panose="02020603050405020304" charset="0"/>
                <a:cs typeface="Arial" panose="020B0604020202020204" pitchFamily="34" charset="0"/>
              </a:defRPr>
            </a:lvl5pPr>
            <a:lvl6pPr marL="2514600" indent="-228600" algn="ctr" eaLnBrk="0" fontAlgn="base" hangingPunct="0">
              <a:spcBef>
                <a:spcPct val="0"/>
              </a:spcBef>
              <a:spcAft>
                <a:spcPct val="0"/>
              </a:spcAft>
              <a:defRPr sz="3200">
                <a:solidFill>
                  <a:srgbClr val="0033CC"/>
                </a:solidFill>
                <a:latin typeface="Times New Roman" panose="02020603050405020304" charset="0"/>
                <a:cs typeface="Arial" panose="020B0604020202020204" pitchFamily="34" charset="0"/>
              </a:defRPr>
            </a:lvl6pPr>
            <a:lvl7pPr marL="2971800" indent="-228600" algn="ctr" eaLnBrk="0" fontAlgn="base" hangingPunct="0">
              <a:spcBef>
                <a:spcPct val="0"/>
              </a:spcBef>
              <a:spcAft>
                <a:spcPct val="0"/>
              </a:spcAft>
              <a:defRPr sz="3200">
                <a:solidFill>
                  <a:srgbClr val="0033CC"/>
                </a:solidFill>
                <a:latin typeface="Times New Roman" panose="02020603050405020304" charset="0"/>
                <a:cs typeface="Arial" panose="020B0604020202020204" pitchFamily="34" charset="0"/>
              </a:defRPr>
            </a:lvl7pPr>
            <a:lvl8pPr marL="3429000" indent="-228600" algn="ctr" eaLnBrk="0" fontAlgn="base" hangingPunct="0">
              <a:spcBef>
                <a:spcPct val="0"/>
              </a:spcBef>
              <a:spcAft>
                <a:spcPct val="0"/>
              </a:spcAft>
              <a:defRPr sz="3200">
                <a:solidFill>
                  <a:srgbClr val="0033CC"/>
                </a:solidFill>
                <a:latin typeface="Times New Roman" panose="02020603050405020304" charset="0"/>
                <a:cs typeface="Arial" panose="020B0604020202020204" pitchFamily="34" charset="0"/>
              </a:defRPr>
            </a:lvl8pPr>
            <a:lvl9pPr marL="3886200" indent="-228600" algn="ctr" eaLnBrk="0" fontAlgn="base" hangingPunct="0">
              <a:spcBef>
                <a:spcPct val="0"/>
              </a:spcBef>
              <a:spcAft>
                <a:spcPct val="0"/>
              </a:spcAft>
              <a:defRPr sz="3200">
                <a:solidFill>
                  <a:srgbClr val="0033CC"/>
                </a:solidFill>
                <a:latin typeface="Times New Roman" panose="02020603050405020304" charset="0"/>
                <a:cs typeface="Arial" panose="020B0604020202020204" pitchFamily="34" charset="0"/>
              </a:defRPr>
            </a:lvl9pPr>
          </a:lstStyle>
          <a:p>
            <a:pPr algn="l">
              <a:spcBef>
                <a:spcPct val="50000"/>
              </a:spcBef>
            </a:pPr>
            <a:endParaRPr lang="en-US" altLang="en-US" sz="4400">
              <a:solidFill>
                <a:schemeClr val="tx2"/>
              </a:solidFill>
            </a:endParaRPr>
          </a:p>
        </p:txBody>
      </p:sp>
      <p:sp>
        <p:nvSpPr>
          <p:cNvPr id="41" name="TextBox 4"/>
          <p:cNvSpPr txBox="1">
            <a:spLocks noChangeArrowheads="1"/>
          </p:cNvSpPr>
          <p:nvPr/>
        </p:nvSpPr>
        <p:spPr bwMode="auto">
          <a:xfrm>
            <a:off x="2362200" y="393700"/>
            <a:ext cx="608457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solidFill>
                  <a:srgbClr val="002060"/>
                </a:solidFill>
                <a:latin typeface="Times New Roman" panose="02020603050405020304" charset="0"/>
                <a:cs typeface="Times New Roman" panose="02020603050405020304" charset="0"/>
              </a:rPr>
              <a:t>3. ỨNG DỤNG CỦA CHLORIN</a:t>
            </a:r>
            <a:endParaRPr lang="en-US" altLang="en-US" sz="2800" b="1" dirty="0">
              <a:solidFill>
                <a:srgbClr val="002060"/>
              </a:solidFill>
              <a:latin typeface="Times New Roman" panose="02020603050405020304" charset="0"/>
              <a:cs typeface="Times New Roman" panose="02020603050405020304" charset="0"/>
            </a:endParaRPr>
          </a:p>
        </p:txBody>
      </p:sp>
      <p:sp>
        <p:nvSpPr>
          <p:cNvPr id="43" name="TextBox 4"/>
          <p:cNvSpPr txBox="1">
            <a:spLocks noChangeArrowheads="1"/>
          </p:cNvSpPr>
          <p:nvPr/>
        </p:nvSpPr>
        <p:spPr bwMode="auto">
          <a:xfrm>
            <a:off x="1292816" y="917713"/>
            <a:ext cx="84401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err="1">
                <a:latin typeface="Times New Roman" panose="02020603050405020304" charset="0"/>
                <a:cs typeface="Times New Roman" panose="02020603050405020304" charset="0"/>
              </a:rPr>
              <a:t>Clo</a:t>
            </a:r>
            <a:r>
              <a:rPr lang="en-US" altLang="en-US" sz="2800" b="1" dirty="0">
                <a:latin typeface="Times New Roman" panose="02020603050405020304" charset="0"/>
                <a:cs typeface="Times New Roman" panose="02020603050405020304" charset="0"/>
              </a:rPr>
              <a:t> </a:t>
            </a:r>
            <a:r>
              <a:rPr lang="en-US" altLang="en-US" sz="2800" b="1" dirty="0" err="1">
                <a:latin typeface="Times New Roman" panose="02020603050405020304" charset="0"/>
                <a:cs typeface="Times New Roman" panose="02020603050405020304" charset="0"/>
              </a:rPr>
              <a:t>có</a:t>
            </a:r>
            <a:r>
              <a:rPr lang="en-US" altLang="en-US" sz="2800" b="1" dirty="0">
                <a:latin typeface="Times New Roman" panose="02020603050405020304" charset="0"/>
                <a:cs typeface="Times New Roman" panose="02020603050405020304" charset="0"/>
              </a:rPr>
              <a:t> </a:t>
            </a:r>
            <a:r>
              <a:rPr lang="en-US" altLang="en-US" sz="2800" b="1" dirty="0" err="1">
                <a:latin typeface="Times New Roman" panose="02020603050405020304" charset="0"/>
                <a:cs typeface="Times New Roman" panose="02020603050405020304" charset="0"/>
              </a:rPr>
              <a:t>những</a:t>
            </a:r>
            <a:r>
              <a:rPr lang="en-US" altLang="en-US" sz="2800" b="1" dirty="0">
                <a:latin typeface="Times New Roman" panose="02020603050405020304" charset="0"/>
                <a:cs typeface="Times New Roman" panose="02020603050405020304" charset="0"/>
              </a:rPr>
              <a:t> </a:t>
            </a:r>
            <a:r>
              <a:rPr lang="en-US" altLang="en-US" sz="2800" b="1" dirty="0" err="1">
                <a:latin typeface="Times New Roman" panose="02020603050405020304" charset="0"/>
                <a:cs typeface="Times New Roman" panose="02020603050405020304" charset="0"/>
              </a:rPr>
              <a:t>ứng</a:t>
            </a:r>
            <a:r>
              <a:rPr lang="en-US" altLang="en-US" sz="2800" b="1" dirty="0">
                <a:latin typeface="Times New Roman" panose="02020603050405020304" charset="0"/>
                <a:cs typeface="Times New Roman" panose="02020603050405020304" charset="0"/>
              </a:rPr>
              <a:t> </a:t>
            </a:r>
            <a:r>
              <a:rPr lang="en-US" altLang="en-US" sz="2800" b="1" dirty="0" err="1">
                <a:latin typeface="Times New Roman" panose="02020603050405020304" charset="0"/>
                <a:cs typeface="Times New Roman" panose="02020603050405020304" charset="0"/>
              </a:rPr>
              <a:t>dụng</a:t>
            </a:r>
            <a:r>
              <a:rPr lang="en-US" altLang="en-US" sz="2800" b="1" dirty="0">
                <a:latin typeface="Times New Roman" panose="02020603050405020304" charset="0"/>
                <a:cs typeface="Times New Roman" panose="02020603050405020304" charset="0"/>
              </a:rPr>
              <a:t> </a:t>
            </a:r>
            <a:r>
              <a:rPr lang="en-US" altLang="en-US" sz="2800" b="1" dirty="0" err="1">
                <a:latin typeface="Times New Roman" panose="02020603050405020304" charset="0"/>
                <a:cs typeface="Times New Roman" panose="02020603050405020304" charset="0"/>
              </a:rPr>
              <a:t>gì</a:t>
            </a:r>
            <a:r>
              <a:rPr lang="en-US" altLang="en-US" sz="2800" b="1" dirty="0">
                <a:latin typeface="Times New Roman" panose="02020603050405020304" charset="0"/>
                <a:cs typeface="Times New Roman" panose="02020603050405020304" charset="0"/>
              </a:rPr>
              <a:t> </a:t>
            </a:r>
            <a:r>
              <a:rPr lang="en-US" altLang="en-US" sz="2800" b="1" dirty="0" err="1">
                <a:latin typeface="Times New Roman" panose="02020603050405020304" charset="0"/>
                <a:cs typeface="Times New Roman" panose="02020603050405020304" charset="0"/>
              </a:rPr>
              <a:t>trong</a:t>
            </a:r>
            <a:r>
              <a:rPr lang="en-US" altLang="en-US" sz="2800" b="1" dirty="0">
                <a:latin typeface="Times New Roman" panose="02020603050405020304" charset="0"/>
                <a:cs typeface="Times New Roman" panose="02020603050405020304" charset="0"/>
              </a:rPr>
              <a:t> </a:t>
            </a:r>
            <a:r>
              <a:rPr lang="en-US" altLang="en-US" sz="2800" b="1" dirty="0" err="1">
                <a:latin typeface="Times New Roman" panose="02020603050405020304" charset="0"/>
                <a:cs typeface="Times New Roman" panose="02020603050405020304" charset="0"/>
              </a:rPr>
              <a:t>đời</a:t>
            </a:r>
            <a:r>
              <a:rPr lang="en-US" altLang="en-US" sz="2800" b="1" dirty="0">
                <a:latin typeface="Times New Roman" panose="02020603050405020304" charset="0"/>
                <a:cs typeface="Times New Roman" panose="02020603050405020304" charset="0"/>
              </a:rPr>
              <a:t> </a:t>
            </a:r>
            <a:r>
              <a:rPr lang="en-US" altLang="en-US" sz="2800" b="1" dirty="0" err="1">
                <a:latin typeface="Times New Roman" panose="02020603050405020304" charset="0"/>
                <a:cs typeface="Times New Roman" panose="02020603050405020304" charset="0"/>
              </a:rPr>
              <a:t>sống</a:t>
            </a:r>
            <a:r>
              <a:rPr lang="en-US" altLang="en-US" sz="2800" b="1" dirty="0">
                <a:latin typeface="Times New Roman" panose="02020603050405020304" charset="0"/>
                <a:cs typeface="Times New Roman" panose="02020603050405020304" charset="0"/>
              </a:rPr>
              <a:t> </a:t>
            </a:r>
            <a:r>
              <a:rPr lang="en-US" altLang="en-US" sz="2800" b="1" dirty="0" err="1">
                <a:latin typeface="Times New Roman" panose="02020603050405020304" charset="0"/>
                <a:cs typeface="Times New Roman" panose="02020603050405020304" charset="0"/>
              </a:rPr>
              <a:t>và</a:t>
            </a:r>
            <a:r>
              <a:rPr lang="en-US" altLang="en-US" sz="2800" b="1" dirty="0">
                <a:latin typeface="Times New Roman" panose="02020603050405020304" charset="0"/>
                <a:cs typeface="Times New Roman" panose="02020603050405020304" charset="0"/>
              </a:rPr>
              <a:t> </a:t>
            </a:r>
            <a:r>
              <a:rPr lang="en-US" altLang="en-US" sz="2800" b="1" dirty="0" err="1">
                <a:latin typeface="Times New Roman" panose="02020603050405020304" charset="0"/>
                <a:cs typeface="Times New Roman" panose="02020603050405020304" charset="0"/>
              </a:rPr>
              <a:t>sản</a:t>
            </a:r>
            <a:r>
              <a:rPr lang="en-US" altLang="en-US" sz="2800" b="1" dirty="0">
                <a:latin typeface="Times New Roman" panose="02020603050405020304" charset="0"/>
                <a:cs typeface="Times New Roman" panose="02020603050405020304" charset="0"/>
              </a:rPr>
              <a:t> </a:t>
            </a:r>
            <a:r>
              <a:rPr lang="en-US" altLang="en-US" sz="2800" b="1" dirty="0" err="1">
                <a:latin typeface="Times New Roman" panose="02020603050405020304" charset="0"/>
                <a:cs typeface="Times New Roman" panose="02020603050405020304" charset="0"/>
              </a:rPr>
              <a:t>xuất</a:t>
            </a:r>
            <a:endParaRPr lang="en-US" altLang="en-US" sz="2800" b="1" dirty="0">
              <a:latin typeface="Times New Roman" panose="02020603050405020304" charset="0"/>
              <a:cs typeface="Times New Roman" panose="02020603050405020304" charset="0"/>
            </a:endParaRPr>
          </a:p>
        </p:txBody>
      </p:sp>
      <p:sp>
        <p:nvSpPr>
          <p:cNvPr id="6" name="TextBox 4"/>
          <p:cNvSpPr txBox="1">
            <a:spLocks noChangeArrowheads="1"/>
          </p:cNvSpPr>
          <p:nvPr/>
        </p:nvSpPr>
        <p:spPr bwMode="auto">
          <a:xfrm>
            <a:off x="1367079" y="917713"/>
            <a:ext cx="8291592"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dirty="0">
                <a:latin typeface="Times New Roman" panose="02020603050405020304" charset="0"/>
                <a:cs typeface="Times New Roman" panose="02020603050405020304" charset="0"/>
              </a:rPr>
              <a:t> </a:t>
            </a:r>
            <a:r>
              <a:rPr lang="en-US" altLang="en-US" sz="3200" dirty="0" err="1">
                <a:latin typeface="Times New Roman" panose="02020603050405020304" charset="0"/>
                <a:cs typeface="Times New Roman" panose="02020603050405020304" charset="0"/>
              </a:rPr>
              <a:t>Clo</a:t>
            </a:r>
            <a:r>
              <a:rPr lang="en-US" altLang="en-US" sz="3200" dirty="0">
                <a:latin typeface="Times New Roman" panose="02020603050405020304" charset="0"/>
                <a:cs typeface="Times New Roman" panose="02020603050405020304" charset="0"/>
              </a:rPr>
              <a:t> </a:t>
            </a:r>
            <a:r>
              <a:rPr lang="en-US" altLang="en-US" sz="3200" dirty="0" err="1">
                <a:latin typeface="Times New Roman" panose="02020603050405020304" charset="0"/>
                <a:cs typeface="Times New Roman" panose="02020603050405020304" charset="0"/>
              </a:rPr>
              <a:t>dùng</a:t>
            </a:r>
            <a:r>
              <a:rPr lang="en-US" altLang="en-US" sz="3200" dirty="0">
                <a:latin typeface="Times New Roman" panose="02020603050405020304" charset="0"/>
                <a:cs typeface="Times New Roman" panose="02020603050405020304" charset="0"/>
              </a:rPr>
              <a:t> </a:t>
            </a:r>
            <a:r>
              <a:rPr lang="en-US" altLang="en-US" sz="3200" dirty="0" err="1">
                <a:latin typeface="Times New Roman" panose="02020603050405020304" charset="0"/>
                <a:cs typeface="Times New Roman" panose="02020603050405020304" charset="0"/>
              </a:rPr>
              <a:t>làm</a:t>
            </a:r>
            <a:r>
              <a:rPr lang="en-US" altLang="en-US" sz="3200" dirty="0">
                <a:latin typeface="Times New Roman" panose="02020603050405020304" charset="0"/>
                <a:cs typeface="Times New Roman" panose="02020603050405020304" charset="0"/>
              </a:rPr>
              <a:t> </a:t>
            </a:r>
            <a:r>
              <a:rPr lang="en-US" altLang="en-US" sz="3200" dirty="0" err="1">
                <a:latin typeface="Times New Roman" panose="02020603050405020304" charset="0"/>
                <a:cs typeface="Times New Roman" panose="02020603050405020304" charset="0"/>
              </a:rPr>
              <a:t>thuốc</a:t>
            </a:r>
            <a:r>
              <a:rPr lang="en-US" altLang="en-US" sz="3200" dirty="0">
                <a:latin typeface="Times New Roman" panose="02020603050405020304" charset="0"/>
                <a:cs typeface="Times New Roman" panose="02020603050405020304" charset="0"/>
              </a:rPr>
              <a:t> </a:t>
            </a:r>
            <a:r>
              <a:rPr lang="en-US" altLang="en-US" sz="3200" dirty="0" err="1">
                <a:latin typeface="Times New Roman" panose="02020603050405020304" charset="0"/>
                <a:cs typeface="Times New Roman" panose="02020603050405020304" charset="0"/>
              </a:rPr>
              <a:t>trừ</a:t>
            </a:r>
            <a:r>
              <a:rPr lang="en-US" altLang="en-US" sz="3200" dirty="0">
                <a:latin typeface="Times New Roman" panose="02020603050405020304" charset="0"/>
                <a:cs typeface="Times New Roman" panose="02020603050405020304" charset="0"/>
              </a:rPr>
              <a:t> </a:t>
            </a:r>
            <a:r>
              <a:rPr lang="en-US" altLang="en-US" sz="3200" dirty="0" err="1">
                <a:latin typeface="Times New Roman" panose="02020603050405020304" charset="0"/>
                <a:cs typeface="Times New Roman" panose="02020603050405020304" charset="0"/>
              </a:rPr>
              <a:t>sâu</a:t>
            </a:r>
            <a:r>
              <a:rPr lang="en-US" altLang="en-US" sz="3200" dirty="0">
                <a:latin typeface="Times New Roman" panose="02020603050405020304" charset="0"/>
                <a:cs typeface="Times New Roman" panose="02020603050405020304" charset="0"/>
              </a:rPr>
              <a:t> </a:t>
            </a:r>
            <a:r>
              <a:rPr lang="en-US" altLang="en-US" sz="3200" dirty="0" err="1">
                <a:latin typeface="Times New Roman" panose="02020603050405020304" charset="0"/>
                <a:cs typeface="Times New Roman" panose="02020603050405020304" charset="0"/>
              </a:rPr>
              <a:t>diệt</a:t>
            </a:r>
            <a:r>
              <a:rPr lang="en-US" altLang="en-US" sz="3200" dirty="0">
                <a:latin typeface="Times New Roman" panose="02020603050405020304" charset="0"/>
                <a:cs typeface="Times New Roman" panose="02020603050405020304" charset="0"/>
              </a:rPr>
              <a:t> </a:t>
            </a:r>
            <a:r>
              <a:rPr lang="en-US" altLang="en-US" sz="3200" dirty="0" err="1">
                <a:latin typeface="Times New Roman" panose="02020603050405020304" charset="0"/>
                <a:cs typeface="Times New Roman" panose="02020603050405020304" charset="0"/>
              </a:rPr>
              <a:t>cỏ</a:t>
            </a:r>
            <a:r>
              <a:rPr lang="en-US" altLang="en-US" sz="3200" dirty="0">
                <a:latin typeface="Times New Roman" panose="02020603050405020304" charset="0"/>
                <a:cs typeface="Times New Roman" panose="02020603050405020304" charset="0"/>
              </a:rPr>
              <a:t>, </a:t>
            </a:r>
            <a:r>
              <a:rPr lang="en-US" altLang="en-US" sz="3200" dirty="0" err="1">
                <a:latin typeface="Times New Roman" panose="02020603050405020304" charset="0"/>
                <a:cs typeface="Times New Roman" panose="02020603050405020304" charset="0"/>
              </a:rPr>
              <a:t>khử</a:t>
            </a:r>
            <a:r>
              <a:rPr lang="en-US" altLang="en-US" sz="3200" dirty="0">
                <a:latin typeface="Times New Roman" panose="02020603050405020304" charset="0"/>
                <a:cs typeface="Times New Roman" panose="02020603050405020304" charset="0"/>
              </a:rPr>
              <a:t> </a:t>
            </a:r>
            <a:r>
              <a:rPr lang="en-US" altLang="en-US" sz="3200" dirty="0" err="1">
                <a:latin typeface="Times New Roman" panose="02020603050405020304" charset="0"/>
                <a:cs typeface="Times New Roman" panose="02020603050405020304" charset="0"/>
              </a:rPr>
              <a:t>trùng</a:t>
            </a:r>
            <a:r>
              <a:rPr lang="en-US" altLang="en-US" sz="3200" dirty="0">
                <a:latin typeface="Times New Roman" panose="02020603050405020304" charset="0"/>
                <a:cs typeface="Times New Roman" panose="02020603050405020304" charset="0"/>
              </a:rPr>
              <a:t> </a:t>
            </a:r>
            <a:r>
              <a:rPr lang="en-US" altLang="en-US" sz="3200" dirty="0" err="1">
                <a:latin typeface="Times New Roman" panose="02020603050405020304" charset="0"/>
                <a:cs typeface="Times New Roman" panose="02020603050405020304" charset="0"/>
              </a:rPr>
              <a:t>nước</a:t>
            </a:r>
            <a:r>
              <a:rPr lang="en-US" altLang="en-US" sz="3200" dirty="0">
                <a:latin typeface="Times New Roman" panose="02020603050405020304" charset="0"/>
                <a:cs typeface="Times New Roman" panose="02020603050405020304" charset="0"/>
              </a:rPr>
              <a:t> </a:t>
            </a:r>
            <a:r>
              <a:rPr lang="en-US" altLang="en-US" sz="3200" dirty="0" err="1">
                <a:latin typeface="Times New Roman" panose="02020603050405020304" charset="0"/>
                <a:cs typeface="Times New Roman" panose="02020603050405020304" charset="0"/>
              </a:rPr>
              <a:t>sinh</a:t>
            </a:r>
            <a:r>
              <a:rPr lang="en-US" altLang="en-US" sz="3200" dirty="0">
                <a:latin typeface="Times New Roman" panose="02020603050405020304" charset="0"/>
                <a:cs typeface="Times New Roman" panose="02020603050405020304" charset="0"/>
              </a:rPr>
              <a:t> </a:t>
            </a:r>
            <a:r>
              <a:rPr lang="en-US" altLang="en-US" sz="3200" dirty="0" err="1">
                <a:latin typeface="Times New Roman" panose="02020603050405020304" charset="0"/>
                <a:cs typeface="Times New Roman" panose="02020603050405020304" charset="0"/>
              </a:rPr>
              <a:t>hoạt</a:t>
            </a:r>
            <a:r>
              <a:rPr lang="en-US" altLang="en-US" sz="3200" dirty="0">
                <a:latin typeface="Times New Roman" panose="02020603050405020304" charset="0"/>
                <a:cs typeface="Times New Roman" panose="02020603050405020304" charset="0"/>
              </a:rPr>
              <a:t>, </a:t>
            </a:r>
            <a:r>
              <a:rPr lang="en-US" altLang="en-US" sz="3200" dirty="0" err="1">
                <a:latin typeface="Times New Roman" panose="02020603050405020304" charset="0"/>
                <a:cs typeface="Times New Roman" panose="02020603050405020304" charset="0"/>
              </a:rPr>
              <a:t>tẩy</a:t>
            </a:r>
            <a:r>
              <a:rPr lang="en-US" altLang="en-US" sz="3200" dirty="0">
                <a:latin typeface="Times New Roman" panose="02020603050405020304" charset="0"/>
                <a:cs typeface="Times New Roman" panose="02020603050405020304" charset="0"/>
              </a:rPr>
              <a:t> </a:t>
            </a:r>
            <a:r>
              <a:rPr lang="en-US" altLang="en-US" sz="3200" dirty="0" err="1">
                <a:latin typeface="Times New Roman" panose="02020603050405020304" charset="0"/>
                <a:cs typeface="Times New Roman" panose="02020603050405020304" charset="0"/>
              </a:rPr>
              <a:t>trắng</a:t>
            </a:r>
            <a:r>
              <a:rPr lang="en-US" altLang="en-US" sz="3200" dirty="0">
                <a:latin typeface="Times New Roman" panose="02020603050405020304" charset="0"/>
                <a:cs typeface="Times New Roman" panose="02020603050405020304" charset="0"/>
              </a:rPr>
              <a:t> </a:t>
            </a:r>
            <a:r>
              <a:rPr lang="en-US" altLang="en-US" sz="3200" dirty="0" err="1">
                <a:latin typeface="Times New Roman" panose="02020603050405020304" charset="0"/>
                <a:cs typeface="Times New Roman" panose="02020603050405020304" charset="0"/>
              </a:rPr>
              <a:t>sợi</a:t>
            </a:r>
            <a:r>
              <a:rPr lang="en-US" altLang="en-US" sz="3200" dirty="0">
                <a:latin typeface="Times New Roman" panose="02020603050405020304" charset="0"/>
                <a:cs typeface="Times New Roman" panose="02020603050405020304" charset="0"/>
              </a:rPr>
              <a:t> </a:t>
            </a:r>
            <a:r>
              <a:rPr lang="en-US" altLang="en-US" sz="3200" dirty="0" err="1">
                <a:latin typeface="Times New Roman" panose="02020603050405020304" charset="0"/>
                <a:cs typeface="Times New Roman" panose="02020603050405020304" charset="0"/>
              </a:rPr>
              <a:t>vải</a:t>
            </a:r>
            <a:r>
              <a:rPr lang="en-US" altLang="en-US" sz="3200" dirty="0">
                <a:latin typeface="Times New Roman" panose="02020603050405020304" charset="0"/>
                <a:cs typeface="Times New Roman" panose="02020603050405020304" charset="0"/>
              </a:rPr>
              <a:t>, </a:t>
            </a:r>
            <a:r>
              <a:rPr lang="en-US" altLang="en-US" sz="3200" dirty="0" err="1">
                <a:latin typeface="Times New Roman" panose="02020603050405020304" charset="0"/>
                <a:cs typeface="Times New Roman" panose="02020603050405020304" charset="0"/>
              </a:rPr>
              <a:t>điều</a:t>
            </a:r>
            <a:r>
              <a:rPr lang="en-US" altLang="en-US" sz="3200" dirty="0">
                <a:latin typeface="Times New Roman" panose="02020603050405020304" charset="0"/>
                <a:cs typeface="Times New Roman" panose="02020603050405020304" charset="0"/>
              </a:rPr>
              <a:t> </a:t>
            </a:r>
            <a:r>
              <a:rPr lang="en-US" altLang="en-US" sz="3200" dirty="0" err="1">
                <a:latin typeface="Times New Roman" panose="02020603050405020304" charset="0"/>
                <a:cs typeface="Times New Roman" panose="02020603050405020304" charset="0"/>
              </a:rPr>
              <a:t>chế</a:t>
            </a:r>
            <a:r>
              <a:rPr lang="en-US" altLang="en-US" sz="3200" dirty="0">
                <a:latin typeface="Times New Roman" panose="02020603050405020304" charset="0"/>
                <a:cs typeface="Times New Roman" panose="02020603050405020304" charset="0"/>
              </a:rPr>
              <a:t> </a:t>
            </a:r>
            <a:r>
              <a:rPr lang="en-US" altLang="en-US" sz="3200" dirty="0" err="1">
                <a:latin typeface="Times New Roman" panose="02020603050405020304" charset="0"/>
                <a:cs typeface="Times New Roman" panose="02020603050405020304" charset="0"/>
              </a:rPr>
              <a:t>nhựa</a:t>
            </a:r>
            <a:r>
              <a:rPr lang="en-US" altLang="en-US" sz="3200" dirty="0">
                <a:latin typeface="Times New Roman" panose="02020603050405020304" charset="0"/>
                <a:cs typeface="Times New Roman" panose="02020603050405020304" charset="0"/>
              </a:rPr>
              <a:t> PVC…</a:t>
            </a:r>
            <a:endParaRPr lang="en-US" altLang="en-US" sz="3200" dirty="0">
              <a:latin typeface="Times New Roman" panose="02020603050405020304" charset="0"/>
              <a:cs typeface="Times New Roman" panose="02020603050405020304" charset="0"/>
            </a:endParaRPr>
          </a:p>
        </p:txBody>
      </p:sp>
      <p:pic>
        <p:nvPicPr>
          <p:cNvPr id="7"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04215" y="2077720"/>
            <a:ext cx="10801985" cy="4450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Book-09"/>
          <p:cNvPicPr>
            <a:picLocks noChangeAspect="1" noChangeArrowheads="1" noCrop="1"/>
          </p:cNvPicPr>
          <p:nvPr/>
        </p:nvPicPr>
        <p:blipFill>
          <a:blip r:embed="rId2"/>
          <a:srcRect/>
          <a:stretch>
            <a:fillRect/>
          </a:stretch>
        </p:blipFill>
        <p:spPr bwMode="auto">
          <a:xfrm>
            <a:off x="837560" y="280907"/>
            <a:ext cx="910511" cy="5091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250" fill="hold"/>
                                        <p:tgtEl>
                                          <p:spTgt spid="41"/>
                                        </p:tgtEl>
                                        <p:attrNameLst>
                                          <p:attrName>ppt_w</p:attrName>
                                        </p:attrNameLst>
                                      </p:cBhvr>
                                      <p:tavLst>
                                        <p:tav tm="0">
                                          <p:val>
                                            <p:fltVal val="0"/>
                                          </p:val>
                                        </p:tav>
                                        <p:tav tm="100000">
                                          <p:val>
                                            <p:strVal val="#ppt_w"/>
                                          </p:val>
                                        </p:tav>
                                      </p:tavLst>
                                    </p:anim>
                                    <p:anim calcmode="lin" valueType="num">
                                      <p:cBhvr>
                                        <p:cTn id="8" dur="250" fill="hold"/>
                                        <p:tgtEl>
                                          <p:spTgt spid="41"/>
                                        </p:tgtEl>
                                        <p:attrNameLst>
                                          <p:attrName>ppt_h</p:attrName>
                                        </p:attrNameLst>
                                      </p:cBhvr>
                                      <p:tavLst>
                                        <p:tav tm="0">
                                          <p:val>
                                            <p:fltVal val="0"/>
                                          </p:val>
                                        </p:tav>
                                        <p:tav tm="100000">
                                          <p:val>
                                            <p:strVal val="#ppt_h"/>
                                          </p:val>
                                        </p:tav>
                                      </p:tavLst>
                                    </p:anim>
                                    <p:animEffect transition="in" filter="fade">
                                      <p:cBhvr>
                                        <p:cTn id="9" dur="250"/>
                                        <p:tgtEl>
                                          <p:spTgt spid="4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 calcmode="lin" valueType="num">
                                      <p:cBhvr>
                                        <p:cTn id="14" dur="250" fill="hold"/>
                                        <p:tgtEl>
                                          <p:spTgt spid="43"/>
                                        </p:tgtEl>
                                        <p:attrNameLst>
                                          <p:attrName>ppt_w</p:attrName>
                                        </p:attrNameLst>
                                      </p:cBhvr>
                                      <p:tavLst>
                                        <p:tav tm="0">
                                          <p:val>
                                            <p:fltVal val="0"/>
                                          </p:val>
                                        </p:tav>
                                        <p:tav tm="100000">
                                          <p:val>
                                            <p:strVal val="#ppt_w"/>
                                          </p:val>
                                        </p:tav>
                                      </p:tavLst>
                                    </p:anim>
                                    <p:anim calcmode="lin" valueType="num">
                                      <p:cBhvr>
                                        <p:cTn id="15" dur="250" fill="hold"/>
                                        <p:tgtEl>
                                          <p:spTgt spid="43"/>
                                        </p:tgtEl>
                                        <p:attrNameLst>
                                          <p:attrName>ppt_h</p:attrName>
                                        </p:attrNameLst>
                                      </p:cBhvr>
                                      <p:tavLst>
                                        <p:tav tm="0">
                                          <p:val>
                                            <p:fltVal val="0"/>
                                          </p:val>
                                        </p:tav>
                                        <p:tav tm="100000">
                                          <p:val>
                                            <p:strVal val="#ppt_h"/>
                                          </p:val>
                                        </p:tav>
                                      </p:tavLst>
                                    </p:anim>
                                    <p:animEffect transition="in" filter="fade">
                                      <p:cBhvr>
                                        <p:cTn id="16" dur="250"/>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grpId="1" nodeType="clickEffect">
                                  <p:stCondLst>
                                    <p:cond delay="0"/>
                                  </p:stCondLst>
                                  <p:childTnLst>
                                    <p:animEffect transition="out" filter="barn(inVertical)">
                                      <p:cBhvr>
                                        <p:cTn id="20" dur="500"/>
                                        <p:tgtEl>
                                          <p:spTgt spid="43"/>
                                        </p:tgtEl>
                                      </p:cBhvr>
                                    </p:animEffect>
                                    <p:set>
                                      <p:cBhvr>
                                        <p:cTn id="21" dur="1" fill="hold">
                                          <p:stCondLst>
                                            <p:cond delay="499"/>
                                          </p:stCondLst>
                                        </p:cTn>
                                        <p:tgtEl>
                                          <p:spTgt spid="4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250" fill="hold"/>
                                        <p:tgtEl>
                                          <p:spTgt spid="6"/>
                                        </p:tgtEl>
                                        <p:attrNameLst>
                                          <p:attrName>ppt_w</p:attrName>
                                        </p:attrNameLst>
                                      </p:cBhvr>
                                      <p:tavLst>
                                        <p:tav tm="0">
                                          <p:val>
                                            <p:fltVal val="0"/>
                                          </p:val>
                                        </p:tav>
                                        <p:tav tm="100000">
                                          <p:val>
                                            <p:strVal val="#ppt_w"/>
                                          </p:val>
                                        </p:tav>
                                      </p:tavLst>
                                    </p:anim>
                                    <p:anim calcmode="lin" valueType="num">
                                      <p:cBhvr>
                                        <p:cTn id="27" dur="250" fill="hold"/>
                                        <p:tgtEl>
                                          <p:spTgt spid="6"/>
                                        </p:tgtEl>
                                        <p:attrNameLst>
                                          <p:attrName>ppt_h</p:attrName>
                                        </p:attrNameLst>
                                      </p:cBhvr>
                                      <p:tavLst>
                                        <p:tav tm="0">
                                          <p:val>
                                            <p:fltVal val="0"/>
                                          </p:val>
                                        </p:tav>
                                        <p:tav tm="100000">
                                          <p:val>
                                            <p:strVal val="#ppt_h"/>
                                          </p:val>
                                        </p:tav>
                                      </p:tavLst>
                                    </p:anim>
                                    <p:animEffect transition="in" filter="fade">
                                      <p:cBhvr>
                                        <p:cTn id="28" dur="25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xit" presetSubtype="4" fill="hold" nodeType="clickEffect">
                                  <p:stCondLst>
                                    <p:cond delay="0"/>
                                  </p:stCondLst>
                                  <p:childTnLst>
                                    <p:anim calcmode="lin" valueType="num">
                                      <p:cBhvr additive="base">
                                        <p:cTn id="39" dur="500"/>
                                        <p:tgtEl>
                                          <p:spTgt spid="7"/>
                                        </p:tgtEl>
                                        <p:attrNameLst>
                                          <p:attrName>ppt_x</p:attrName>
                                        </p:attrNameLst>
                                      </p:cBhvr>
                                      <p:tavLst>
                                        <p:tav tm="0">
                                          <p:val>
                                            <p:strVal val="ppt_x"/>
                                          </p:val>
                                        </p:tav>
                                        <p:tav tm="100000">
                                          <p:val>
                                            <p:strVal val="ppt_x"/>
                                          </p:val>
                                        </p:tav>
                                      </p:tavLst>
                                    </p:anim>
                                    <p:anim calcmode="lin" valueType="num">
                                      <p:cBhvr additive="base">
                                        <p:cTn id="40" dur="500"/>
                                        <p:tgtEl>
                                          <p:spTgt spid="7"/>
                                        </p:tgtEl>
                                        <p:attrNameLst>
                                          <p:attrName>ppt_y</p:attrName>
                                        </p:attrNameLst>
                                      </p:cBhvr>
                                      <p:tavLst>
                                        <p:tav tm="0">
                                          <p:val>
                                            <p:strVal val="ppt_y"/>
                                          </p:val>
                                        </p:tav>
                                        <p:tav tm="100000">
                                          <p:val>
                                            <p:strVal val="1+ppt_h/2"/>
                                          </p:val>
                                        </p:tav>
                                      </p:tavLst>
                                    </p:anim>
                                    <p:set>
                                      <p:cBhvr>
                                        <p:cTn id="4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p:bldP spid="43" grpId="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909320" y="561975"/>
            <a:ext cx="10372725" cy="5387340"/>
          </a:xfrm>
          <a:prstGeom prst="rect">
            <a:avLst/>
          </a:prstGeom>
        </p:spPr>
        <p:txBody>
          <a:bodyPr wrap="square">
            <a:spAutoFit/>
          </a:bodyPr>
          <a:p>
            <a:pPr marL="20320" indent="0" algn="ctr" defTabSz="266700">
              <a:spcBef>
                <a:spcPts val="600"/>
              </a:spcBef>
              <a:spcAft>
                <a:spcPct val="0"/>
              </a:spcAft>
            </a:pPr>
            <a:r>
              <a:rPr sz="4000" b="1">
                <a:latin typeface="Times New Roman" panose="02020603050405020304"/>
                <a:ea typeface="Times New Roman" panose="02020603050405020304"/>
              </a:rPr>
              <a:t>PHIẾU HỌC TẬP SỐ 2</a:t>
            </a:r>
            <a:endParaRPr sz="4000" b="1">
              <a:latin typeface="Times New Roman" panose="02020603050405020304"/>
              <a:ea typeface="Times New Roman" panose="02020603050405020304"/>
            </a:endParaRPr>
          </a:p>
          <a:p>
            <a:pPr marL="20320" indent="0" algn="ctr" defTabSz="266700">
              <a:spcBef>
                <a:spcPts val="500"/>
              </a:spcBef>
              <a:spcAft>
                <a:spcPct val="0"/>
              </a:spcAft>
            </a:pPr>
            <a:r>
              <a:rPr sz="4000">
                <a:latin typeface="Myriad Pro"/>
                <a:ea typeface="Times New Roman" panose="02020603050405020304"/>
              </a:rPr>
              <a:t>Nhóm: ..................................</a:t>
            </a:r>
            <a:endParaRPr sz="4000">
              <a:latin typeface="Myriad Pro"/>
              <a:ea typeface="Times New Roman" panose="02020603050405020304"/>
            </a:endParaRPr>
          </a:p>
          <a:p>
            <a:pPr marL="202565" indent="-146050" algn="l" defTabSz="266700">
              <a:spcBef>
                <a:spcPts val="900"/>
              </a:spcBef>
              <a:spcAft>
                <a:spcPct val="0"/>
              </a:spcAft>
            </a:pPr>
            <a:r>
              <a:rPr sz="4000" b="1" i="0">
                <a:latin typeface="Times New Roman" panose="02020603050405020304"/>
                <a:ea typeface="Times New Roman" panose="02020603050405020304"/>
              </a:rPr>
              <a:t>1. </a:t>
            </a:r>
            <a:r>
              <a:rPr sz="4000">
                <a:latin typeface="Times New Roman" panose="02020603050405020304"/>
                <a:ea typeface="Times New Roman" panose="02020603050405020304"/>
              </a:rPr>
              <a:t>Lấy ví dụ minh hoạ cho sự khác nhau về tính chất giữa kim loại và phi kim.</a:t>
            </a:r>
            <a:endParaRPr sz="4000">
              <a:latin typeface="Times New Roman" panose="02020603050405020304"/>
              <a:ea typeface="Times New Roman" panose="02020603050405020304"/>
            </a:endParaRPr>
          </a:p>
          <a:p>
            <a:pPr marL="56515" indent="0" algn="l" defTabSz="266700">
              <a:spcBef>
                <a:spcPts val="600"/>
              </a:spcBef>
              <a:spcAft>
                <a:spcPct val="0"/>
              </a:spcAft>
            </a:pPr>
            <a:r>
              <a:rPr sz="4000" i="1">
                <a:latin typeface="Times New Roman" panose="02020603050405020304"/>
                <a:ea typeface="Times New Roman" panose="02020603050405020304"/>
              </a:rPr>
              <a:t>Trả lời: </a:t>
            </a:r>
            <a:r>
              <a:rPr sz="4000">
                <a:latin typeface="Times New Roman" panose="02020603050405020304"/>
                <a:ea typeface="Times New Roman" panose="02020603050405020304"/>
              </a:rPr>
              <a:t>.......................................................</a:t>
            </a:r>
            <a:endParaRPr sz="4000">
              <a:latin typeface="Times New Roman" panose="02020603050405020304"/>
              <a:ea typeface="Times New Roman" panose="02020603050405020304"/>
            </a:endParaRPr>
          </a:p>
          <a:p>
            <a:pPr marL="202565" indent="-146050" algn="l" defTabSz="266700">
              <a:spcBef>
                <a:spcPts val="300"/>
              </a:spcBef>
              <a:spcAft>
                <a:spcPct val="0"/>
              </a:spcAft>
            </a:pPr>
            <a:r>
              <a:rPr sz="4000" b="1" i="0">
                <a:latin typeface="Times New Roman" panose="02020603050405020304"/>
                <a:ea typeface="Times New Roman" panose="02020603050405020304"/>
              </a:rPr>
              <a:t>2. </a:t>
            </a:r>
            <a:r>
              <a:rPr sz="4000">
                <a:latin typeface="Times New Roman" panose="02020603050405020304"/>
                <a:ea typeface="Times New Roman" panose="02020603050405020304"/>
              </a:rPr>
              <a:t>Hãy tìm một số ví dụ minh hoạ cho việc sử dụng carbon làm chất dẫn điện.</a:t>
            </a:r>
            <a:endParaRPr sz="4000">
              <a:latin typeface="Times New Roman" panose="02020603050405020304"/>
              <a:ea typeface="Times New Roman" panose="02020603050405020304"/>
            </a:endParaRPr>
          </a:p>
          <a:p>
            <a:pPr marL="56515" indent="0" algn="l" defTabSz="266700">
              <a:spcBef>
                <a:spcPts val="600"/>
              </a:spcBef>
              <a:spcAft>
                <a:spcPct val="0"/>
              </a:spcAft>
            </a:pPr>
            <a:r>
              <a:rPr sz="4000" i="1">
                <a:latin typeface="Times New Roman" panose="02020603050405020304"/>
                <a:ea typeface="Times New Roman" panose="02020603050405020304"/>
              </a:rPr>
              <a:t>Trả lời: </a:t>
            </a:r>
            <a:r>
              <a:rPr lang="en-US" sz="4000" i="1">
                <a:latin typeface="Times New Roman" panose="02020603050405020304"/>
                <a:ea typeface="Times New Roman" panose="02020603050405020304"/>
              </a:rPr>
              <a:t> </a:t>
            </a:r>
            <a:r>
              <a:rPr sz="4000">
                <a:latin typeface="Times New Roman" panose="02020603050405020304"/>
                <a:ea typeface="Times New Roman" panose="02020603050405020304"/>
              </a:rPr>
              <a:t>......................................................</a:t>
            </a:r>
            <a:endParaRPr sz="4000">
              <a:latin typeface="Times New Roman" panose="02020603050405020304"/>
              <a:ea typeface="Times New Roman" panose="020206030504050203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882650" y="1523365"/>
            <a:ext cx="8450580" cy="768350"/>
          </a:xfrm>
          <a:prstGeom prst="rect">
            <a:avLst/>
          </a:prstGeom>
        </p:spPr>
        <p:txBody>
          <a:bodyPr wrap="square">
            <a:spAutoFit/>
          </a:bodyPr>
          <a:p>
            <a:pPr marL="0" indent="0" algn="just"/>
            <a:r>
              <a:rPr sz="4400" b="0">
                <a:solidFill>
                  <a:srgbClr val="000000"/>
                </a:solidFill>
                <a:latin typeface="Times New Roman" panose="02020603050405020304" charset="0"/>
                <a:ea typeface="Open Sans"/>
                <a:cs typeface="Times New Roman" panose="02020603050405020304" charset="0"/>
              </a:rPr>
              <a:t>* Sự khác nhau về tính chất vật lí:</a:t>
            </a:r>
            <a:endParaRPr sz="4400" b="0">
              <a:solidFill>
                <a:srgbClr val="000000"/>
              </a:solidFill>
              <a:latin typeface="Times New Roman" panose="02020603050405020304" charset="0"/>
              <a:ea typeface="Open Sans"/>
              <a:cs typeface="Times New Roman" panose="02020603050405020304" charset="0"/>
            </a:endParaRPr>
          </a:p>
        </p:txBody>
      </p:sp>
      <p:sp>
        <p:nvSpPr>
          <p:cNvPr id="5" name="Text Box 4"/>
          <p:cNvSpPr txBox="1"/>
          <p:nvPr/>
        </p:nvSpPr>
        <p:spPr>
          <a:xfrm>
            <a:off x="398145" y="174625"/>
            <a:ext cx="10973435" cy="1322070"/>
          </a:xfrm>
          <a:prstGeom prst="rect">
            <a:avLst/>
          </a:prstGeom>
          <a:noFill/>
        </p:spPr>
        <p:txBody>
          <a:bodyPr wrap="square" rtlCol="0" anchor="t">
            <a:spAutoFit/>
          </a:bodyPr>
          <a:p>
            <a:pPr marL="202565" indent="-146050" algn="l" defTabSz="266700">
              <a:spcBef>
                <a:spcPts val="900"/>
              </a:spcBef>
              <a:spcAft>
                <a:spcPct val="0"/>
              </a:spcAft>
            </a:pPr>
            <a:r>
              <a:rPr sz="4000" b="1">
                <a:solidFill>
                  <a:srgbClr val="FF0000"/>
                </a:solidFill>
                <a:latin typeface="Times New Roman" panose="02020603050405020304"/>
                <a:ea typeface="Times New Roman" panose="02020603050405020304"/>
                <a:sym typeface="+mn-ea"/>
              </a:rPr>
              <a:t>1. </a:t>
            </a:r>
            <a:r>
              <a:rPr sz="4000">
                <a:solidFill>
                  <a:srgbClr val="FF0000"/>
                </a:solidFill>
                <a:latin typeface="Times New Roman" panose="02020603050405020304"/>
                <a:ea typeface="Times New Roman" panose="02020603050405020304"/>
                <a:sym typeface="+mn-ea"/>
              </a:rPr>
              <a:t>Lấy ví dụ minh hoạ cho sự khác nhau về tính chất giữa kim loại và phi kim.</a:t>
            </a:r>
            <a:endParaRPr lang="en-US" sz="4000">
              <a:solidFill>
                <a:srgbClr val="FF0000"/>
              </a:solidFill>
              <a:latin typeface="Times New Roman" panose="02020603050405020304"/>
              <a:ea typeface="Times New Roman" panose="02020603050405020304"/>
              <a:sym typeface="+mn-ea"/>
            </a:endParaRPr>
          </a:p>
        </p:txBody>
      </p:sp>
      <p:sp>
        <p:nvSpPr>
          <p:cNvPr id="6" name="Text Box 5"/>
          <p:cNvSpPr txBox="1"/>
          <p:nvPr/>
        </p:nvSpPr>
        <p:spPr>
          <a:xfrm>
            <a:off x="398780" y="2291715"/>
            <a:ext cx="10873105" cy="2122805"/>
          </a:xfrm>
          <a:prstGeom prst="rect">
            <a:avLst/>
          </a:prstGeom>
        </p:spPr>
        <p:txBody>
          <a:bodyPr wrap="square">
            <a:spAutoFit/>
          </a:bodyPr>
          <a:p>
            <a:pPr marL="0" indent="0" algn="just"/>
            <a:r>
              <a:rPr sz="4400" b="0" i="0">
                <a:solidFill>
                  <a:srgbClr val="000000"/>
                </a:solidFill>
                <a:latin typeface="Times New Roman" panose="02020603050405020304" charset="0"/>
                <a:ea typeface="Open Sans"/>
                <a:cs typeface="Times New Roman" panose="02020603050405020304" charset="0"/>
              </a:rPr>
              <a:t>Ví dụ: Các phi kim thường không dẫn điện, silicon tinh khiết là chất bán dẫn, than chì có tính dẫn điện nhưng yếu hơn kim loại.</a:t>
            </a:r>
            <a:endParaRPr sz="4400" b="0" i="0">
              <a:solidFill>
                <a:srgbClr val="000000"/>
              </a:solidFill>
              <a:latin typeface="Times New Roman" panose="02020603050405020304" charset="0"/>
              <a:ea typeface="Open Sans"/>
              <a:cs typeface="Times New Roman" panose="02020603050405020304" charset="0"/>
            </a:endParaRPr>
          </a:p>
        </p:txBody>
      </p:sp>
      <p:sp>
        <p:nvSpPr>
          <p:cNvPr id="7" name="Text Box 6"/>
          <p:cNvSpPr txBox="1"/>
          <p:nvPr/>
        </p:nvSpPr>
        <p:spPr>
          <a:xfrm>
            <a:off x="548640" y="4542155"/>
            <a:ext cx="10572750" cy="1445260"/>
          </a:xfrm>
          <a:prstGeom prst="rect">
            <a:avLst/>
          </a:prstGeom>
        </p:spPr>
        <p:txBody>
          <a:bodyPr wrap="square">
            <a:spAutoFit/>
          </a:bodyPr>
          <a:p>
            <a:pPr marL="0" indent="0" algn="just"/>
            <a:r>
              <a:rPr sz="4400" b="0" i="0">
                <a:solidFill>
                  <a:srgbClr val="000000"/>
                </a:solidFill>
                <a:latin typeface="Times New Roman" panose="02020603050405020304" charset="0"/>
                <a:ea typeface="Open Sans"/>
                <a:cs typeface="Times New Roman" panose="02020603050405020304" charset="0"/>
              </a:rPr>
              <a:t>- Phần lớn các phi kim có nhiệt độ nóng chảy, nhiệt độ sôi thấp hơn kim loại.</a:t>
            </a:r>
            <a:endParaRPr sz="4400" b="0" i="0">
              <a:solidFill>
                <a:srgbClr val="000000"/>
              </a:solidFill>
              <a:latin typeface="Times New Roman" panose="02020603050405020304" charset="0"/>
              <a:ea typeface="Open Sans"/>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Content Placeholder 3"/>
          <p:cNvGraphicFramePr/>
          <p:nvPr>
            <p:ph idx="1"/>
            <p:custDataLst>
              <p:tags r:id="rId1"/>
            </p:custDataLst>
          </p:nvPr>
        </p:nvGraphicFramePr>
        <p:xfrm>
          <a:off x="609600" y="568960"/>
          <a:ext cx="11258550" cy="5047615"/>
        </p:xfrm>
        <a:graphic>
          <a:graphicData uri="http://schemas.openxmlformats.org/drawingml/2006/table">
            <a:tbl>
              <a:tblPr/>
              <a:tblGrid>
                <a:gridCol w="1876425"/>
                <a:gridCol w="1876425"/>
                <a:gridCol w="1876425"/>
                <a:gridCol w="1876425"/>
                <a:gridCol w="1876425"/>
                <a:gridCol w="1876425"/>
              </a:tblGrid>
              <a:tr h="2451100">
                <a:tc>
                  <a:txBody>
                    <a:bodyPr/>
                    <a:p>
                      <a:pPr marL="26670" indent="0" algn="just">
                        <a:lnSpc>
                          <a:spcPct val="100000"/>
                        </a:lnSpc>
                        <a:spcBef>
                          <a:spcPct val="0"/>
                        </a:spcBef>
                        <a:spcAft>
                          <a:spcPts val="1000"/>
                        </a:spcAft>
                      </a:pPr>
                      <a:r>
                        <a:rPr sz="2800" b="1" i="0">
                          <a:solidFill>
                            <a:srgbClr val="000000"/>
                          </a:solidFill>
                          <a:latin typeface="Times New Roman" panose="02020603050405020304" charset="0"/>
                          <a:ea typeface="Open Sans"/>
                          <a:cs typeface="Times New Roman" panose="02020603050405020304" charset="0"/>
                        </a:rPr>
                        <a:t>Đơn chất</a:t>
                      </a:r>
                      <a:endParaRPr sz="2800" b="1" i="0">
                        <a:solidFill>
                          <a:srgbClr val="000000"/>
                        </a:solidFill>
                        <a:latin typeface="Times New Roman" panose="02020603050405020304" charset="0"/>
                        <a:ea typeface="Open Sans"/>
                        <a:cs typeface="Times New Roman" panose="02020603050405020304" charset="0"/>
                      </a:endParaRPr>
                    </a:p>
                    <a:p>
                      <a:pPr marL="26670" indent="0" algn="just">
                        <a:lnSpc>
                          <a:spcPct val="100000"/>
                        </a:lnSpc>
                        <a:spcBef>
                          <a:spcPct val="0"/>
                        </a:spcBef>
                        <a:spcAft>
                          <a:spcPts val="1000"/>
                        </a:spcAft>
                      </a:pPr>
                      <a:r>
                        <a:rPr sz="2800" b="1" i="0">
                          <a:solidFill>
                            <a:srgbClr val="000000"/>
                          </a:solidFill>
                          <a:latin typeface="Times New Roman" panose="02020603050405020304" charset="0"/>
                          <a:ea typeface="Open Sans"/>
                          <a:cs typeface="Times New Roman" panose="02020603050405020304" charset="0"/>
                        </a:rPr>
                        <a:t>phi kim</a:t>
                      </a:r>
                      <a:endParaRPr sz="2800" b="1" i="0">
                        <a:solidFill>
                          <a:srgbClr val="000000"/>
                        </a:solidFill>
                        <a:latin typeface="Times New Roman" panose="02020603050405020304" charset="0"/>
                        <a:ea typeface="Open Sans"/>
                        <a:cs typeface="Times New Roman" panose="02020603050405020304" charset="0"/>
                      </a:endParaRPr>
                    </a:p>
                  </a:txBody>
                  <a:tcPr marL="0" marR="0" marT="0" marB="0" anchor="ctr" anchorCtr="0">
                    <a:lnL>
                      <a:noFill/>
                    </a:lnL>
                    <a:lnR>
                      <a:noFill/>
                    </a:lnR>
                    <a:lnT>
                      <a:noFill/>
                    </a:lnT>
                    <a:lnB>
                      <a:noFill/>
                    </a:lnB>
                    <a:noFill/>
                  </a:tcPr>
                </a:tc>
                <a:tc>
                  <a:txBody>
                    <a:bodyPr/>
                    <a:p>
                      <a:pPr marL="26670" indent="0" algn="just">
                        <a:lnSpc>
                          <a:spcPct val="100000"/>
                        </a:lnSpc>
                        <a:spcBef>
                          <a:spcPct val="0"/>
                        </a:spcBef>
                        <a:spcAft>
                          <a:spcPts val="1000"/>
                        </a:spcAft>
                      </a:pPr>
                      <a:r>
                        <a:rPr sz="2800" b="1" i="0">
                          <a:solidFill>
                            <a:srgbClr val="000000"/>
                          </a:solidFill>
                          <a:latin typeface="Times New Roman" panose="02020603050405020304" charset="0"/>
                          <a:ea typeface="Open Sans"/>
                          <a:cs typeface="Times New Roman" panose="02020603050405020304" charset="0"/>
                        </a:rPr>
                        <a:t>Nhiệt độ nóng chảy (oC)</a:t>
                      </a:r>
                      <a:endParaRPr sz="2800" b="1" i="0">
                        <a:solidFill>
                          <a:srgbClr val="000000"/>
                        </a:solidFill>
                        <a:latin typeface="Times New Roman" panose="02020603050405020304" charset="0"/>
                        <a:ea typeface="Open Sans"/>
                        <a:cs typeface="Times New Roman" panose="02020603050405020304" charset="0"/>
                      </a:endParaRPr>
                    </a:p>
                  </a:txBody>
                  <a:tcPr marL="0" marR="0" marT="0" marB="0" anchor="ctr" anchorCtr="0">
                    <a:lnL>
                      <a:noFill/>
                    </a:lnL>
                    <a:lnR>
                      <a:noFill/>
                    </a:lnR>
                    <a:lnT>
                      <a:noFill/>
                    </a:lnT>
                    <a:lnB>
                      <a:noFill/>
                    </a:lnB>
                    <a:noFill/>
                  </a:tcPr>
                </a:tc>
                <a:tc>
                  <a:txBody>
                    <a:bodyPr/>
                    <a:p>
                      <a:pPr marL="26670" indent="0" algn="just">
                        <a:lnSpc>
                          <a:spcPct val="100000"/>
                        </a:lnSpc>
                        <a:spcBef>
                          <a:spcPct val="0"/>
                        </a:spcBef>
                        <a:spcAft>
                          <a:spcPts val="1000"/>
                        </a:spcAft>
                      </a:pPr>
                      <a:r>
                        <a:rPr sz="2800" b="1" i="0">
                          <a:solidFill>
                            <a:srgbClr val="000000"/>
                          </a:solidFill>
                          <a:latin typeface="Times New Roman" panose="02020603050405020304" charset="0"/>
                          <a:ea typeface="Open Sans"/>
                          <a:cs typeface="Times New Roman" panose="02020603050405020304" charset="0"/>
                        </a:rPr>
                        <a:t>Nhiệt độ sôi (oC)</a:t>
                      </a:r>
                      <a:endParaRPr sz="2800" b="1" i="0">
                        <a:solidFill>
                          <a:srgbClr val="000000"/>
                        </a:solidFill>
                        <a:latin typeface="Times New Roman" panose="02020603050405020304" charset="0"/>
                        <a:ea typeface="Open Sans"/>
                        <a:cs typeface="Times New Roman" panose="02020603050405020304" charset="0"/>
                      </a:endParaRPr>
                    </a:p>
                  </a:txBody>
                  <a:tcPr marL="0" marR="0" marT="0" marB="0" anchor="ctr" anchorCtr="0">
                    <a:lnL>
                      <a:noFill/>
                    </a:lnL>
                    <a:lnR>
                      <a:noFill/>
                    </a:lnR>
                    <a:lnT>
                      <a:noFill/>
                    </a:lnT>
                    <a:lnB>
                      <a:noFill/>
                    </a:lnB>
                    <a:noFill/>
                  </a:tcPr>
                </a:tc>
                <a:tc>
                  <a:txBody>
                    <a:bodyPr/>
                    <a:p>
                      <a:pPr marL="26670" indent="0" algn="just">
                        <a:lnSpc>
                          <a:spcPct val="100000"/>
                        </a:lnSpc>
                        <a:spcBef>
                          <a:spcPct val="0"/>
                        </a:spcBef>
                        <a:spcAft>
                          <a:spcPts val="1000"/>
                        </a:spcAft>
                      </a:pPr>
                      <a:r>
                        <a:rPr sz="2800" b="1" i="0">
                          <a:solidFill>
                            <a:srgbClr val="000000"/>
                          </a:solidFill>
                          <a:latin typeface="Times New Roman" panose="02020603050405020304" charset="0"/>
                          <a:ea typeface="Open Sans"/>
                          <a:cs typeface="Times New Roman" panose="02020603050405020304" charset="0"/>
                        </a:rPr>
                        <a:t>Đơn chất</a:t>
                      </a:r>
                      <a:endParaRPr sz="2800" b="1" i="0">
                        <a:solidFill>
                          <a:srgbClr val="000000"/>
                        </a:solidFill>
                        <a:latin typeface="Times New Roman" panose="02020603050405020304" charset="0"/>
                        <a:ea typeface="Open Sans"/>
                        <a:cs typeface="Times New Roman" panose="02020603050405020304" charset="0"/>
                      </a:endParaRPr>
                    </a:p>
                    <a:p>
                      <a:pPr marL="26670" indent="0" algn="just">
                        <a:lnSpc>
                          <a:spcPct val="100000"/>
                        </a:lnSpc>
                        <a:spcBef>
                          <a:spcPct val="0"/>
                        </a:spcBef>
                        <a:spcAft>
                          <a:spcPts val="1000"/>
                        </a:spcAft>
                      </a:pPr>
                      <a:r>
                        <a:rPr sz="2800" b="1" i="0">
                          <a:solidFill>
                            <a:srgbClr val="000000"/>
                          </a:solidFill>
                          <a:latin typeface="Times New Roman" panose="02020603050405020304" charset="0"/>
                          <a:ea typeface="Open Sans"/>
                          <a:cs typeface="Times New Roman" panose="02020603050405020304" charset="0"/>
                        </a:rPr>
                        <a:t>kim loại</a:t>
                      </a:r>
                      <a:endParaRPr sz="2800" b="1" i="0">
                        <a:solidFill>
                          <a:srgbClr val="000000"/>
                        </a:solidFill>
                        <a:latin typeface="Times New Roman" panose="02020603050405020304" charset="0"/>
                        <a:ea typeface="Open Sans"/>
                        <a:cs typeface="Times New Roman" panose="02020603050405020304" charset="0"/>
                      </a:endParaRPr>
                    </a:p>
                  </a:txBody>
                  <a:tcPr marL="0" marR="0" marT="0" marB="0" anchor="ctr" anchorCtr="0">
                    <a:lnL>
                      <a:noFill/>
                    </a:lnL>
                    <a:lnR>
                      <a:noFill/>
                    </a:lnR>
                    <a:lnT>
                      <a:noFill/>
                    </a:lnT>
                    <a:lnB>
                      <a:noFill/>
                    </a:lnB>
                    <a:noFill/>
                  </a:tcPr>
                </a:tc>
                <a:tc>
                  <a:txBody>
                    <a:bodyPr/>
                    <a:p>
                      <a:pPr marL="26670" indent="0" algn="just">
                        <a:lnSpc>
                          <a:spcPct val="100000"/>
                        </a:lnSpc>
                        <a:spcBef>
                          <a:spcPct val="0"/>
                        </a:spcBef>
                        <a:spcAft>
                          <a:spcPts val="1000"/>
                        </a:spcAft>
                      </a:pPr>
                      <a:r>
                        <a:rPr sz="2800" b="1" i="0">
                          <a:solidFill>
                            <a:srgbClr val="000000"/>
                          </a:solidFill>
                          <a:latin typeface="Times New Roman" panose="02020603050405020304" charset="0"/>
                          <a:ea typeface="Open Sans"/>
                          <a:cs typeface="Times New Roman" panose="02020603050405020304" charset="0"/>
                        </a:rPr>
                        <a:t>Nhiệt độ nóng chảy (oC)</a:t>
                      </a:r>
                      <a:endParaRPr sz="2800" b="1" i="0">
                        <a:solidFill>
                          <a:srgbClr val="000000"/>
                        </a:solidFill>
                        <a:latin typeface="Times New Roman" panose="02020603050405020304" charset="0"/>
                        <a:ea typeface="Open Sans"/>
                        <a:cs typeface="Times New Roman" panose="02020603050405020304" charset="0"/>
                      </a:endParaRPr>
                    </a:p>
                  </a:txBody>
                  <a:tcPr marL="0" marR="0" marT="0" marB="0" anchor="ctr" anchorCtr="0">
                    <a:lnL>
                      <a:noFill/>
                    </a:lnL>
                    <a:lnR>
                      <a:noFill/>
                    </a:lnR>
                    <a:lnT>
                      <a:noFill/>
                    </a:lnT>
                    <a:lnB>
                      <a:noFill/>
                    </a:lnB>
                    <a:noFill/>
                  </a:tcPr>
                </a:tc>
                <a:tc>
                  <a:txBody>
                    <a:bodyPr/>
                    <a:p>
                      <a:pPr marL="26670" indent="0" algn="just">
                        <a:lnSpc>
                          <a:spcPct val="100000"/>
                        </a:lnSpc>
                        <a:spcBef>
                          <a:spcPct val="0"/>
                        </a:spcBef>
                        <a:spcAft>
                          <a:spcPts val="1000"/>
                        </a:spcAft>
                      </a:pPr>
                      <a:r>
                        <a:rPr sz="2800" b="1" i="0">
                          <a:solidFill>
                            <a:srgbClr val="000000"/>
                          </a:solidFill>
                          <a:latin typeface="Times New Roman" panose="02020603050405020304" charset="0"/>
                          <a:ea typeface="Open Sans"/>
                          <a:cs typeface="Times New Roman" panose="02020603050405020304" charset="0"/>
                        </a:rPr>
                        <a:t>Nhiệt độ sôi (oC)</a:t>
                      </a:r>
                      <a:endParaRPr sz="2800" b="1" i="0">
                        <a:solidFill>
                          <a:srgbClr val="000000"/>
                        </a:solidFill>
                        <a:latin typeface="Times New Roman" panose="02020603050405020304" charset="0"/>
                        <a:ea typeface="Open Sans"/>
                        <a:cs typeface="Times New Roman" panose="02020603050405020304" charset="0"/>
                      </a:endParaRPr>
                    </a:p>
                  </a:txBody>
                  <a:tcPr marL="0" marR="0" marT="0" marB="0" anchor="ctr" anchorCtr="0">
                    <a:lnL>
                      <a:noFill/>
                    </a:lnL>
                    <a:lnR>
                      <a:noFill/>
                    </a:lnR>
                    <a:lnT>
                      <a:noFill/>
                    </a:lnT>
                    <a:lnB>
                      <a:noFill/>
                    </a:lnB>
                    <a:noFill/>
                  </a:tcPr>
                </a:tc>
              </a:tr>
              <a:tr h="866775">
                <a:tc>
                  <a:txBody>
                    <a:bodyPr/>
                    <a:p>
                      <a:pPr marL="26670" indent="0" algn="just">
                        <a:lnSpc>
                          <a:spcPct val="100000"/>
                        </a:lnSpc>
                        <a:spcBef>
                          <a:spcPct val="0"/>
                        </a:spcBef>
                        <a:spcAft>
                          <a:spcPts val="1000"/>
                        </a:spcAft>
                      </a:pPr>
                      <a:r>
                        <a:rPr sz="2800" b="0" i="0">
                          <a:solidFill>
                            <a:srgbClr val="000000"/>
                          </a:solidFill>
                          <a:latin typeface="Times New Roman" panose="02020603050405020304" charset="0"/>
                          <a:ea typeface="Open Sans"/>
                          <a:cs typeface="Times New Roman" panose="02020603050405020304" charset="0"/>
                        </a:rPr>
                        <a:t>Oxygen</a:t>
                      </a:r>
                      <a:endParaRPr sz="2800" b="0" i="0">
                        <a:solidFill>
                          <a:srgbClr val="000000"/>
                        </a:solidFill>
                        <a:latin typeface="Times New Roman" panose="02020603050405020304" charset="0"/>
                        <a:ea typeface="Open Sans"/>
                        <a:cs typeface="Times New Roman" panose="02020603050405020304" charset="0"/>
                      </a:endParaRPr>
                    </a:p>
                  </a:txBody>
                  <a:tcPr marL="0" marR="0" marT="0" marB="0" anchor="ctr" anchorCtr="0">
                    <a:lnL>
                      <a:noFill/>
                    </a:lnL>
                    <a:lnR>
                      <a:noFill/>
                    </a:lnR>
                    <a:lnT>
                      <a:noFill/>
                    </a:lnT>
                    <a:lnB>
                      <a:noFill/>
                    </a:lnB>
                    <a:noFill/>
                  </a:tcPr>
                </a:tc>
                <a:tc>
                  <a:txBody>
                    <a:bodyPr/>
                    <a:p>
                      <a:pPr marL="26670" indent="0" algn="just">
                        <a:lnSpc>
                          <a:spcPct val="100000"/>
                        </a:lnSpc>
                        <a:spcBef>
                          <a:spcPct val="0"/>
                        </a:spcBef>
                        <a:spcAft>
                          <a:spcPts val="1000"/>
                        </a:spcAft>
                      </a:pPr>
                      <a:r>
                        <a:rPr sz="2800" b="0" i="0">
                          <a:solidFill>
                            <a:srgbClr val="000000"/>
                          </a:solidFill>
                          <a:latin typeface="Times New Roman" panose="02020603050405020304" charset="0"/>
                          <a:ea typeface="Open Sans"/>
                          <a:cs typeface="Times New Roman" panose="02020603050405020304" charset="0"/>
                        </a:rPr>
                        <a:t>-218,4</a:t>
                      </a:r>
                      <a:endParaRPr sz="2800" b="0" i="0">
                        <a:solidFill>
                          <a:srgbClr val="000000"/>
                        </a:solidFill>
                        <a:latin typeface="Times New Roman" panose="02020603050405020304" charset="0"/>
                        <a:ea typeface="Open Sans"/>
                        <a:cs typeface="Times New Roman" panose="02020603050405020304" charset="0"/>
                      </a:endParaRPr>
                    </a:p>
                  </a:txBody>
                  <a:tcPr marL="0" marR="0" marT="0" marB="0" anchor="ctr" anchorCtr="0">
                    <a:lnL>
                      <a:noFill/>
                    </a:lnL>
                    <a:lnR>
                      <a:noFill/>
                    </a:lnR>
                    <a:lnT>
                      <a:noFill/>
                    </a:lnT>
                    <a:lnB>
                      <a:noFill/>
                    </a:lnB>
                    <a:noFill/>
                  </a:tcPr>
                </a:tc>
                <a:tc>
                  <a:txBody>
                    <a:bodyPr/>
                    <a:p>
                      <a:pPr marL="26670" indent="0" algn="just">
                        <a:lnSpc>
                          <a:spcPct val="100000"/>
                        </a:lnSpc>
                        <a:spcBef>
                          <a:spcPct val="0"/>
                        </a:spcBef>
                        <a:spcAft>
                          <a:spcPts val="1000"/>
                        </a:spcAft>
                      </a:pPr>
                      <a:r>
                        <a:rPr sz="2800" b="0" i="0">
                          <a:solidFill>
                            <a:srgbClr val="000000"/>
                          </a:solidFill>
                          <a:latin typeface="Times New Roman" panose="02020603050405020304" charset="0"/>
                          <a:ea typeface="Open Sans"/>
                          <a:cs typeface="Times New Roman" panose="02020603050405020304" charset="0"/>
                        </a:rPr>
                        <a:t>-183,0</a:t>
                      </a:r>
                      <a:endParaRPr sz="2800" b="0" i="0">
                        <a:solidFill>
                          <a:srgbClr val="000000"/>
                        </a:solidFill>
                        <a:latin typeface="Times New Roman" panose="02020603050405020304" charset="0"/>
                        <a:ea typeface="Open Sans"/>
                        <a:cs typeface="Times New Roman" panose="02020603050405020304" charset="0"/>
                      </a:endParaRPr>
                    </a:p>
                  </a:txBody>
                  <a:tcPr marL="0" marR="0" marT="0" marB="0" anchor="ctr" anchorCtr="0">
                    <a:lnL>
                      <a:noFill/>
                    </a:lnL>
                    <a:lnR>
                      <a:noFill/>
                    </a:lnR>
                    <a:lnT>
                      <a:noFill/>
                    </a:lnT>
                    <a:lnB>
                      <a:noFill/>
                    </a:lnB>
                    <a:noFill/>
                  </a:tcPr>
                </a:tc>
                <a:tc>
                  <a:txBody>
                    <a:bodyPr/>
                    <a:p>
                      <a:pPr marL="26670" indent="0" algn="just">
                        <a:lnSpc>
                          <a:spcPct val="100000"/>
                        </a:lnSpc>
                        <a:spcBef>
                          <a:spcPct val="0"/>
                        </a:spcBef>
                        <a:spcAft>
                          <a:spcPts val="1000"/>
                        </a:spcAft>
                      </a:pPr>
                      <a:r>
                        <a:rPr sz="2800" b="0" i="0">
                          <a:solidFill>
                            <a:srgbClr val="000000"/>
                          </a:solidFill>
                          <a:latin typeface="Times New Roman" panose="02020603050405020304" charset="0"/>
                          <a:ea typeface="Open Sans"/>
                          <a:cs typeface="Times New Roman" panose="02020603050405020304" charset="0"/>
                        </a:rPr>
                        <a:t>Nhôm</a:t>
                      </a:r>
                      <a:endParaRPr sz="2800" b="0" i="0">
                        <a:solidFill>
                          <a:srgbClr val="000000"/>
                        </a:solidFill>
                        <a:latin typeface="Times New Roman" panose="02020603050405020304" charset="0"/>
                        <a:ea typeface="Open Sans"/>
                        <a:cs typeface="Times New Roman" panose="02020603050405020304" charset="0"/>
                      </a:endParaRPr>
                    </a:p>
                  </a:txBody>
                  <a:tcPr marL="0" marR="0" marT="0" marB="0" anchor="ctr" anchorCtr="0">
                    <a:lnL>
                      <a:noFill/>
                    </a:lnL>
                    <a:lnR>
                      <a:noFill/>
                    </a:lnR>
                    <a:lnT>
                      <a:noFill/>
                    </a:lnT>
                    <a:lnB>
                      <a:noFill/>
                    </a:lnB>
                    <a:noFill/>
                  </a:tcPr>
                </a:tc>
                <a:tc>
                  <a:txBody>
                    <a:bodyPr/>
                    <a:p>
                      <a:pPr marL="26670" indent="0" algn="just">
                        <a:lnSpc>
                          <a:spcPct val="100000"/>
                        </a:lnSpc>
                        <a:spcBef>
                          <a:spcPct val="0"/>
                        </a:spcBef>
                        <a:spcAft>
                          <a:spcPts val="1000"/>
                        </a:spcAft>
                      </a:pPr>
                      <a:r>
                        <a:rPr sz="2800" b="0" i="0">
                          <a:solidFill>
                            <a:srgbClr val="000000"/>
                          </a:solidFill>
                          <a:latin typeface="Times New Roman" panose="02020603050405020304" charset="0"/>
                          <a:ea typeface="Open Sans"/>
                          <a:cs typeface="Times New Roman" panose="02020603050405020304" charset="0"/>
                        </a:rPr>
                        <a:t>660,3</a:t>
                      </a:r>
                      <a:endParaRPr sz="2800" b="0" i="0">
                        <a:solidFill>
                          <a:srgbClr val="000000"/>
                        </a:solidFill>
                        <a:latin typeface="Times New Roman" panose="02020603050405020304" charset="0"/>
                        <a:ea typeface="Open Sans"/>
                        <a:cs typeface="Times New Roman" panose="02020603050405020304" charset="0"/>
                      </a:endParaRPr>
                    </a:p>
                  </a:txBody>
                  <a:tcPr marL="0" marR="0" marT="0" marB="0" anchor="ctr" anchorCtr="0">
                    <a:lnL>
                      <a:noFill/>
                    </a:lnL>
                    <a:lnR>
                      <a:noFill/>
                    </a:lnR>
                    <a:lnT>
                      <a:noFill/>
                    </a:lnT>
                    <a:lnB>
                      <a:noFill/>
                    </a:lnB>
                    <a:noFill/>
                  </a:tcPr>
                </a:tc>
                <a:tc>
                  <a:txBody>
                    <a:bodyPr/>
                    <a:p>
                      <a:pPr marL="26670" indent="0" algn="just">
                        <a:lnSpc>
                          <a:spcPct val="100000"/>
                        </a:lnSpc>
                        <a:spcBef>
                          <a:spcPct val="0"/>
                        </a:spcBef>
                        <a:spcAft>
                          <a:spcPts val="1000"/>
                        </a:spcAft>
                      </a:pPr>
                      <a:r>
                        <a:rPr sz="2800" b="0" i="0">
                          <a:solidFill>
                            <a:srgbClr val="000000"/>
                          </a:solidFill>
                          <a:latin typeface="Times New Roman" panose="02020603050405020304" charset="0"/>
                          <a:ea typeface="Open Sans"/>
                          <a:cs typeface="Times New Roman" panose="02020603050405020304" charset="0"/>
                        </a:rPr>
                        <a:t>2 518,0</a:t>
                      </a:r>
                      <a:endParaRPr sz="2800" b="0" i="0">
                        <a:solidFill>
                          <a:srgbClr val="000000"/>
                        </a:solidFill>
                        <a:latin typeface="Times New Roman" panose="02020603050405020304" charset="0"/>
                        <a:ea typeface="Open Sans"/>
                        <a:cs typeface="Times New Roman" panose="02020603050405020304" charset="0"/>
                      </a:endParaRPr>
                    </a:p>
                  </a:txBody>
                  <a:tcPr marL="0" marR="0" marT="0" marB="0" anchor="ctr" anchorCtr="0">
                    <a:lnL>
                      <a:noFill/>
                    </a:lnL>
                    <a:lnR>
                      <a:noFill/>
                    </a:lnR>
                    <a:lnT>
                      <a:noFill/>
                    </a:lnT>
                    <a:lnB>
                      <a:noFill/>
                    </a:lnB>
                    <a:noFill/>
                  </a:tcPr>
                </a:tc>
              </a:tr>
              <a:tr h="864235">
                <a:tc>
                  <a:txBody>
                    <a:bodyPr/>
                    <a:p>
                      <a:pPr marL="26670" indent="0" algn="just">
                        <a:lnSpc>
                          <a:spcPct val="100000"/>
                        </a:lnSpc>
                        <a:spcBef>
                          <a:spcPct val="0"/>
                        </a:spcBef>
                        <a:spcAft>
                          <a:spcPts val="1000"/>
                        </a:spcAft>
                      </a:pPr>
                      <a:r>
                        <a:rPr sz="2800" b="0" i="0">
                          <a:solidFill>
                            <a:srgbClr val="000000"/>
                          </a:solidFill>
                          <a:latin typeface="Times New Roman" panose="02020603050405020304" charset="0"/>
                          <a:ea typeface="Open Sans"/>
                          <a:cs typeface="Times New Roman" panose="02020603050405020304" charset="0"/>
                        </a:rPr>
                        <a:t>Chlorine</a:t>
                      </a:r>
                      <a:endParaRPr sz="2800" b="0" i="0">
                        <a:solidFill>
                          <a:srgbClr val="000000"/>
                        </a:solidFill>
                        <a:latin typeface="Times New Roman" panose="02020603050405020304" charset="0"/>
                        <a:ea typeface="Open Sans"/>
                        <a:cs typeface="Times New Roman" panose="02020603050405020304" charset="0"/>
                      </a:endParaRPr>
                    </a:p>
                  </a:txBody>
                  <a:tcPr marL="0" marR="0" marT="0" marB="0" anchor="ctr" anchorCtr="0">
                    <a:lnL>
                      <a:noFill/>
                    </a:lnL>
                    <a:lnR>
                      <a:noFill/>
                    </a:lnR>
                    <a:lnT>
                      <a:noFill/>
                    </a:lnT>
                    <a:lnB>
                      <a:noFill/>
                    </a:lnB>
                    <a:noFill/>
                  </a:tcPr>
                </a:tc>
                <a:tc>
                  <a:txBody>
                    <a:bodyPr/>
                    <a:p>
                      <a:pPr marL="26670" indent="0" algn="just">
                        <a:lnSpc>
                          <a:spcPct val="100000"/>
                        </a:lnSpc>
                        <a:spcBef>
                          <a:spcPct val="0"/>
                        </a:spcBef>
                        <a:spcAft>
                          <a:spcPts val="1000"/>
                        </a:spcAft>
                      </a:pPr>
                      <a:r>
                        <a:rPr sz="2800" b="0" i="0">
                          <a:solidFill>
                            <a:srgbClr val="000000"/>
                          </a:solidFill>
                          <a:latin typeface="Times New Roman" panose="02020603050405020304" charset="0"/>
                          <a:ea typeface="Open Sans"/>
                          <a:cs typeface="Times New Roman" panose="02020603050405020304" charset="0"/>
                        </a:rPr>
                        <a:t>-101,5</a:t>
                      </a:r>
                      <a:endParaRPr sz="2800" b="0" i="0">
                        <a:solidFill>
                          <a:srgbClr val="000000"/>
                        </a:solidFill>
                        <a:latin typeface="Times New Roman" panose="02020603050405020304" charset="0"/>
                        <a:ea typeface="Open Sans"/>
                        <a:cs typeface="Times New Roman" panose="02020603050405020304" charset="0"/>
                      </a:endParaRPr>
                    </a:p>
                  </a:txBody>
                  <a:tcPr marL="0" marR="0" marT="0" marB="0" anchor="ctr" anchorCtr="0">
                    <a:lnL>
                      <a:noFill/>
                    </a:lnL>
                    <a:lnR>
                      <a:noFill/>
                    </a:lnR>
                    <a:lnT>
                      <a:noFill/>
                    </a:lnT>
                    <a:lnB>
                      <a:noFill/>
                    </a:lnB>
                    <a:noFill/>
                  </a:tcPr>
                </a:tc>
                <a:tc>
                  <a:txBody>
                    <a:bodyPr/>
                    <a:p>
                      <a:pPr marL="26670" indent="0" algn="just">
                        <a:lnSpc>
                          <a:spcPct val="100000"/>
                        </a:lnSpc>
                        <a:spcBef>
                          <a:spcPct val="0"/>
                        </a:spcBef>
                        <a:spcAft>
                          <a:spcPts val="1000"/>
                        </a:spcAft>
                      </a:pPr>
                      <a:r>
                        <a:rPr sz="2800" b="0" i="0">
                          <a:solidFill>
                            <a:srgbClr val="000000"/>
                          </a:solidFill>
                          <a:latin typeface="Times New Roman" panose="02020603050405020304" charset="0"/>
                          <a:ea typeface="Open Sans"/>
                          <a:cs typeface="Times New Roman" panose="02020603050405020304" charset="0"/>
                        </a:rPr>
                        <a:t>-34,7</a:t>
                      </a:r>
                      <a:endParaRPr sz="2800" b="0" i="0">
                        <a:solidFill>
                          <a:srgbClr val="000000"/>
                        </a:solidFill>
                        <a:latin typeface="Times New Roman" panose="02020603050405020304" charset="0"/>
                        <a:ea typeface="Open Sans"/>
                        <a:cs typeface="Times New Roman" panose="02020603050405020304" charset="0"/>
                      </a:endParaRPr>
                    </a:p>
                  </a:txBody>
                  <a:tcPr marL="0" marR="0" marT="0" marB="0" anchor="ctr" anchorCtr="0">
                    <a:lnL>
                      <a:noFill/>
                    </a:lnL>
                    <a:lnR>
                      <a:noFill/>
                    </a:lnR>
                    <a:lnT>
                      <a:noFill/>
                    </a:lnT>
                    <a:lnB>
                      <a:noFill/>
                    </a:lnB>
                    <a:noFill/>
                  </a:tcPr>
                </a:tc>
                <a:tc>
                  <a:txBody>
                    <a:bodyPr/>
                    <a:p>
                      <a:pPr marL="26670" indent="0" algn="just">
                        <a:lnSpc>
                          <a:spcPct val="100000"/>
                        </a:lnSpc>
                        <a:spcBef>
                          <a:spcPct val="0"/>
                        </a:spcBef>
                        <a:spcAft>
                          <a:spcPts val="1000"/>
                        </a:spcAft>
                      </a:pPr>
                      <a:r>
                        <a:rPr sz="2800" b="0" i="0">
                          <a:solidFill>
                            <a:srgbClr val="000000"/>
                          </a:solidFill>
                          <a:latin typeface="Times New Roman" panose="02020603050405020304" charset="0"/>
                          <a:ea typeface="Open Sans"/>
                          <a:cs typeface="Times New Roman" panose="02020603050405020304" charset="0"/>
                        </a:rPr>
                        <a:t>Sắt</a:t>
                      </a:r>
                      <a:endParaRPr sz="2800" b="0" i="0">
                        <a:solidFill>
                          <a:srgbClr val="000000"/>
                        </a:solidFill>
                        <a:latin typeface="Times New Roman" panose="02020603050405020304" charset="0"/>
                        <a:ea typeface="Open Sans"/>
                        <a:cs typeface="Times New Roman" panose="02020603050405020304" charset="0"/>
                      </a:endParaRPr>
                    </a:p>
                  </a:txBody>
                  <a:tcPr marL="0" marR="0" marT="0" marB="0" anchor="ctr" anchorCtr="0">
                    <a:lnL>
                      <a:noFill/>
                    </a:lnL>
                    <a:lnR>
                      <a:noFill/>
                    </a:lnR>
                    <a:lnT>
                      <a:noFill/>
                    </a:lnT>
                    <a:lnB>
                      <a:noFill/>
                    </a:lnB>
                    <a:noFill/>
                  </a:tcPr>
                </a:tc>
                <a:tc>
                  <a:txBody>
                    <a:bodyPr/>
                    <a:p>
                      <a:pPr marL="26670" indent="0" algn="just">
                        <a:lnSpc>
                          <a:spcPct val="100000"/>
                        </a:lnSpc>
                        <a:spcBef>
                          <a:spcPct val="0"/>
                        </a:spcBef>
                        <a:spcAft>
                          <a:spcPts val="1000"/>
                        </a:spcAft>
                      </a:pPr>
                      <a:r>
                        <a:rPr sz="2800" b="0" i="0">
                          <a:solidFill>
                            <a:srgbClr val="000000"/>
                          </a:solidFill>
                          <a:latin typeface="Times New Roman" panose="02020603050405020304" charset="0"/>
                          <a:ea typeface="Open Sans"/>
                          <a:cs typeface="Times New Roman" panose="02020603050405020304" charset="0"/>
                        </a:rPr>
                        <a:t>1 535,0</a:t>
                      </a:r>
                      <a:endParaRPr sz="2800" b="0" i="0">
                        <a:solidFill>
                          <a:srgbClr val="000000"/>
                        </a:solidFill>
                        <a:latin typeface="Times New Roman" panose="02020603050405020304" charset="0"/>
                        <a:ea typeface="Open Sans"/>
                        <a:cs typeface="Times New Roman" panose="02020603050405020304" charset="0"/>
                      </a:endParaRPr>
                    </a:p>
                  </a:txBody>
                  <a:tcPr marL="0" marR="0" marT="0" marB="0" anchor="ctr" anchorCtr="0">
                    <a:lnL>
                      <a:noFill/>
                    </a:lnL>
                    <a:lnR>
                      <a:noFill/>
                    </a:lnR>
                    <a:lnT>
                      <a:noFill/>
                    </a:lnT>
                    <a:lnB>
                      <a:noFill/>
                    </a:lnB>
                    <a:noFill/>
                  </a:tcPr>
                </a:tc>
                <a:tc>
                  <a:txBody>
                    <a:bodyPr/>
                    <a:p>
                      <a:pPr marL="26670" indent="0" algn="just">
                        <a:lnSpc>
                          <a:spcPct val="100000"/>
                        </a:lnSpc>
                        <a:spcBef>
                          <a:spcPct val="0"/>
                        </a:spcBef>
                        <a:spcAft>
                          <a:spcPts val="1000"/>
                        </a:spcAft>
                      </a:pPr>
                      <a:r>
                        <a:rPr sz="2800" b="0" i="0">
                          <a:solidFill>
                            <a:srgbClr val="000000"/>
                          </a:solidFill>
                          <a:latin typeface="Times New Roman" panose="02020603050405020304" charset="0"/>
                          <a:ea typeface="Open Sans"/>
                          <a:cs typeface="Times New Roman" panose="02020603050405020304" charset="0"/>
                        </a:rPr>
                        <a:t>2 861,0</a:t>
                      </a:r>
                      <a:endParaRPr sz="2800" b="0" i="0">
                        <a:solidFill>
                          <a:srgbClr val="000000"/>
                        </a:solidFill>
                        <a:latin typeface="Times New Roman" panose="02020603050405020304" charset="0"/>
                        <a:ea typeface="Open Sans"/>
                        <a:cs typeface="Times New Roman" panose="02020603050405020304" charset="0"/>
                      </a:endParaRPr>
                    </a:p>
                  </a:txBody>
                  <a:tcPr marL="0" marR="0" marT="0" marB="0" anchor="ctr" anchorCtr="0">
                    <a:lnL>
                      <a:noFill/>
                    </a:lnL>
                    <a:lnR>
                      <a:noFill/>
                    </a:lnR>
                    <a:lnT>
                      <a:noFill/>
                    </a:lnT>
                    <a:lnB>
                      <a:noFill/>
                    </a:lnB>
                    <a:noFill/>
                  </a:tcPr>
                </a:tc>
              </a:tr>
              <a:tr h="865505">
                <a:tc>
                  <a:txBody>
                    <a:bodyPr/>
                    <a:p>
                      <a:pPr marL="26670" indent="0" algn="just">
                        <a:lnSpc>
                          <a:spcPct val="100000"/>
                        </a:lnSpc>
                        <a:spcBef>
                          <a:spcPct val="0"/>
                        </a:spcBef>
                        <a:spcAft>
                          <a:spcPts val="1000"/>
                        </a:spcAft>
                      </a:pPr>
                      <a:r>
                        <a:rPr sz="2800" b="0" i="0">
                          <a:solidFill>
                            <a:srgbClr val="000000"/>
                          </a:solidFill>
                          <a:latin typeface="Times New Roman" panose="02020603050405020304" charset="0"/>
                          <a:ea typeface="Open Sans"/>
                          <a:cs typeface="Times New Roman" panose="02020603050405020304" charset="0"/>
                        </a:rPr>
                        <a:t>Lưu huỳnh</a:t>
                      </a:r>
                      <a:endParaRPr sz="2800" b="0" i="0">
                        <a:solidFill>
                          <a:srgbClr val="000000"/>
                        </a:solidFill>
                        <a:latin typeface="Times New Roman" panose="02020603050405020304" charset="0"/>
                        <a:ea typeface="Open Sans"/>
                        <a:cs typeface="Times New Roman" panose="02020603050405020304" charset="0"/>
                      </a:endParaRPr>
                    </a:p>
                  </a:txBody>
                  <a:tcPr marL="0" marR="0" marT="0" marB="0" anchor="ctr" anchorCtr="0">
                    <a:lnL>
                      <a:noFill/>
                    </a:lnL>
                    <a:lnR>
                      <a:noFill/>
                    </a:lnR>
                    <a:lnT>
                      <a:noFill/>
                    </a:lnT>
                    <a:lnB>
                      <a:noFill/>
                    </a:lnB>
                    <a:noFill/>
                  </a:tcPr>
                </a:tc>
                <a:tc>
                  <a:txBody>
                    <a:bodyPr/>
                    <a:p>
                      <a:pPr marL="26670" indent="0" algn="just">
                        <a:lnSpc>
                          <a:spcPct val="100000"/>
                        </a:lnSpc>
                        <a:spcBef>
                          <a:spcPct val="0"/>
                        </a:spcBef>
                        <a:spcAft>
                          <a:spcPts val="1000"/>
                        </a:spcAft>
                      </a:pPr>
                      <a:r>
                        <a:rPr sz="2800" b="0" i="0">
                          <a:solidFill>
                            <a:srgbClr val="000000"/>
                          </a:solidFill>
                          <a:latin typeface="Times New Roman" panose="02020603050405020304" charset="0"/>
                          <a:ea typeface="Open Sans"/>
                          <a:cs typeface="Times New Roman" panose="02020603050405020304" charset="0"/>
                        </a:rPr>
                        <a:t>106,8</a:t>
                      </a:r>
                      <a:endParaRPr sz="2800" b="0" i="0">
                        <a:solidFill>
                          <a:srgbClr val="000000"/>
                        </a:solidFill>
                        <a:latin typeface="Times New Roman" panose="02020603050405020304" charset="0"/>
                        <a:ea typeface="Open Sans"/>
                        <a:cs typeface="Times New Roman" panose="02020603050405020304" charset="0"/>
                      </a:endParaRPr>
                    </a:p>
                  </a:txBody>
                  <a:tcPr marL="0" marR="0" marT="0" marB="0" anchor="ctr" anchorCtr="0">
                    <a:lnL>
                      <a:noFill/>
                    </a:lnL>
                    <a:lnR>
                      <a:noFill/>
                    </a:lnR>
                    <a:lnT>
                      <a:noFill/>
                    </a:lnT>
                    <a:lnB>
                      <a:noFill/>
                    </a:lnB>
                    <a:noFill/>
                  </a:tcPr>
                </a:tc>
                <a:tc>
                  <a:txBody>
                    <a:bodyPr/>
                    <a:p>
                      <a:pPr marL="26670" indent="0" algn="just">
                        <a:lnSpc>
                          <a:spcPct val="100000"/>
                        </a:lnSpc>
                        <a:spcBef>
                          <a:spcPct val="0"/>
                        </a:spcBef>
                        <a:spcAft>
                          <a:spcPts val="1000"/>
                        </a:spcAft>
                      </a:pPr>
                      <a:r>
                        <a:rPr sz="2800" b="0" i="0">
                          <a:solidFill>
                            <a:srgbClr val="000000"/>
                          </a:solidFill>
                          <a:latin typeface="Times New Roman" panose="02020603050405020304" charset="0"/>
                          <a:ea typeface="Open Sans"/>
                          <a:cs typeface="Times New Roman" panose="02020603050405020304" charset="0"/>
                        </a:rPr>
                        <a:t>444,7</a:t>
                      </a:r>
                      <a:endParaRPr sz="2800" b="0" i="0">
                        <a:solidFill>
                          <a:srgbClr val="000000"/>
                        </a:solidFill>
                        <a:latin typeface="Times New Roman" panose="02020603050405020304" charset="0"/>
                        <a:ea typeface="Open Sans"/>
                        <a:cs typeface="Times New Roman" panose="02020603050405020304" charset="0"/>
                      </a:endParaRPr>
                    </a:p>
                  </a:txBody>
                  <a:tcPr marL="0" marR="0" marT="0" marB="0" anchor="ctr" anchorCtr="0">
                    <a:lnL>
                      <a:noFill/>
                    </a:lnL>
                    <a:lnR>
                      <a:noFill/>
                    </a:lnR>
                    <a:lnT>
                      <a:noFill/>
                    </a:lnT>
                    <a:lnB>
                      <a:noFill/>
                    </a:lnB>
                    <a:noFill/>
                  </a:tcPr>
                </a:tc>
                <a:tc>
                  <a:txBody>
                    <a:bodyPr/>
                    <a:p>
                      <a:pPr marL="26670" indent="0" algn="just">
                        <a:lnSpc>
                          <a:spcPct val="100000"/>
                        </a:lnSpc>
                        <a:spcBef>
                          <a:spcPct val="0"/>
                        </a:spcBef>
                        <a:spcAft>
                          <a:spcPts val="1000"/>
                        </a:spcAft>
                      </a:pPr>
                      <a:r>
                        <a:rPr sz="2800" b="0" i="0">
                          <a:solidFill>
                            <a:srgbClr val="000000"/>
                          </a:solidFill>
                          <a:latin typeface="Times New Roman" panose="02020603050405020304" charset="0"/>
                          <a:ea typeface="Open Sans"/>
                          <a:cs typeface="Times New Roman" panose="02020603050405020304" charset="0"/>
                        </a:rPr>
                        <a:t>Đồng</a:t>
                      </a:r>
                      <a:endParaRPr sz="2800" b="0" i="0">
                        <a:solidFill>
                          <a:srgbClr val="000000"/>
                        </a:solidFill>
                        <a:latin typeface="Times New Roman" panose="02020603050405020304" charset="0"/>
                        <a:ea typeface="Open Sans"/>
                        <a:cs typeface="Times New Roman" panose="02020603050405020304" charset="0"/>
                      </a:endParaRPr>
                    </a:p>
                  </a:txBody>
                  <a:tcPr marL="0" marR="0" marT="0" marB="0" anchor="ctr" anchorCtr="0">
                    <a:lnL>
                      <a:noFill/>
                    </a:lnL>
                    <a:lnR>
                      <a:noFill/>
                    </a:lnR>
                    <a:lnT>
                      <a:noFill/>
                    </a:lnT>
                    <a:lnB>
                      <a:noFill/>
                    </a:lnB>
                    <a:noFill/>
                  </a:tcPr>
                </a:tc>
                <a:tc>
                  <a:txBody>
                    <a:bodyPr/>
                    <a:p>
                      <a:pPr marL="26670" indent="0" algn="just">
                        <a:lnSpc>
                          <a:spcPct val="100000"/>
                        </a:lnSpc>
                        <a:spcBef>
                          <a:spcPct val="0"/>
                        </a:spcBef>
                        <a:spcAft>
                          <a:spcPts val="1000"/>
                        </a:spcAft>
                      </a:pPr>
                      <a:r>
                        <a:rPr sz="2800" b="0" i="0">
                          <a:solidFill>
                            <a:srgbClr val="000000"/>
                          </a:solidFill>
                          <a:latin typeface="Times New Roman" panose="02020603050405020304" charset="0"/>
                          <a:ea typeface="Open Sans"/>
                          <a:cs typeface="Times New Roman" panose="02020603050405020304" charset="0"/>
                        </a:rPr>
                        <a:t>1 084,6</a:t>
                      </a:r>
                      <a:endParaRPr sz="2800" b="0" i="0">
                        <a:solidFill>
                          <a:srgbClr val="000000"/>
                        </a:solidFill>
                        <a:latin typeface="Times New Roman" panose="02020603050405020304" charset="0"/>
                        <a:ea typeface="Open Sans"/>
                        <a:cs typeface="Times New Roman" panose="02020603050405020304" charset="0"/>
                      </a:endParaRPr>
                    </a:p>
                  </a:txBody>
                  <a:tcPr marL="0" marR="0" marT="0" marB="0" anchor="ctr" anchorCtr="0">
                    <a:lnL>
                      <a:noFill/>
                    </a:lnL>
                    <a:lnR>
                      <a:noFill/>
                    </a:lnR>
                    <a:lnT>
                      <a:noFill/>
                    </a:lnT>
                    <a:lnB>
                      <a:noFill/>
                    </a:lnB>
                    <a:noFill/>
                  </a:tcPr>
                </a:tc>
                <a:tc>
                  <a:txBody>
                    <a:bodyPr/>
                    <a:p>
                      <a:pPr marL="26670" indent="0" algn="just">
                        <a:lnSpc>
                          <a:spcPct val="100000"/>
                        </a:lnSpc>
                        <a:spcBef>
                          <a:spcPct val="0"/>
                        </a:spcBef>
                        <a:spcAft>
                          <a:spcPts val="1000"/>
                        </a:spcAft>
                      </a:pPr>
                      <a:r>
                        <a:rPr sz="2800" b="0" i="0">
                          <a:solidFill>
                            <a:srgbClr val="000000"/>
                          </a:solidFill>
                          <a:latin typeface="Times New Roman" panose="02020603050405020304" charset="0"/>
                          <a:ea typeface="Open Sans"/>
                          <a:cs typeface="Times New Roman" panose="02020603050405020304" charset="0"/>
                        </a:rPr>
                        <a:t>2 561,5</a:t>
                      </a:r>
                      <a:endParaRPr sz="2800" b="0" i="0">
                        <a:solidFill>
                          <a:srgbClr val="000000"/>
                        </a:solidFill>
                        <a:latin typeface="Times New Roman" panose="02020603050405020304" charset="0"/>
                        <a:ea typeface="Open Sans"/>
                        <a:cs typeface="Times New Roman" panose="02020603050405020304" charset="0"/>
                      </a:endParaRPr>
                    </a:p>
                  </a:txBody>
                  <a:tcPr marL="0" marR="0" marT="0" marB="0" anchor="ctr" anchorCtr="0">
                    <a:lnL>
                      <a:noFill/>
                    </a:lnL>
                    <a:lnR>
                      <a:noFill/>
                    </a:lnR>
                    <a:lnT>
                      <a:noFill/>
                    </a:lnT>
                    <a:lnB>
                      <a:noFill/>
                    </a:lnB>
                    <a:no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481965" y="405765"/>
            <a:ext cx="10416540" cy="1445260"/>
          </a:xfrm>
          <a:prstGeom prst="rect">
            <a:avLst/>
          </a:prstGeom>
        </p:spPr>
        <p:txBody>
          <a:bodyPr wrap="square">
            <a:spAutoFit/>
          </a:bodyPr>
          <a:p>
            <a:pPr marL="0" indent="0" algn="just"/>
            <a:r>
              <a:rPr sz="4400" b="0" i="0">
                <a:solidFill>
                  <a:srgbClr val="000000"/>
                </a:solidFill>
                <a:latin typeface="Times New Roman" panose="02020603050405020304" charset="0"/>
                <a:ea typeface="Open Sans"/>
                <a:cs typeface="Times New Roman" panose="02020603050405020304" charset="0"/>
              </a:rPr>
              <a:t>- Phần lớn các phi kim có khối lượng riêng nhỏ hơn kim loại.</a:t>
            </a:r>
            <a:endParaRPr sz="4400" b="0" i="0">
              <a:solidFill>
                <a:srgbClr val="000000"/>
              </a:solidFill>
              <a:latin typeface="Times New Roman" panose="02020603050405020304" charset="0"/>
              <a:ea typeface="Open Sans"/>
              <a:cs typeface="Times New Roman" panose="02020603050405020304" charset="0"/>
            </a:endParaRPr>
          </a:p>
        </p:txBody>
      </p:sp>
      <p:sp>
        <p:nvSpPr>
          <p:cNvPr id="5" name="Text Box 4"/>
          <p:cNvSpPr txBox="1"/>
          <p:nvPr/>
        </p:nvSpPr>
        <p:spPr>
          <a:xfrm>
            <a:off x="426085" y="2049145"/>
            <a:ext cx="11432540" cy="4282440"/>
          </a:xfrm>
          <a:prstGeom prst="rect">
            <a:avLst/>
          </a:prstGeom>
        </p:spPr>
        <p:txBody>
          <a:bodyPr wrap="square">
            <a:spAutoFit/>
          </a:bodyPr>
          <a:p>
            <a:pPr marL="26670" indent="0" algn="just">
              <a:lnSpc>
                <a:spcPct val="100000"/>
              </a:lnSpc>
              <a:spcBef>
                <a:spcPct val="0"/>
              </a:spcBef>
              <a:spcAft>
                <a:spcPts val="1000"/>
              </a:spcAft>
            </a:pPr>
            <a:r>
              <a:rPr sz="4400" b="0" i="0">
                <a:solidFill>
                  <a:srgbClr val="000000"/>
                </a:solidFill>
                <a:latin typeface="Times New Roman" panose="02020603050405020304" charset="0"/>
                <a:ea typeface="Open Sans"/>
                <a:cs typeface="Times New Roman" panose="02020603050405020304" charset="0"/>
              </a:rPr>
              <a:t>- Khối lượng riêng của lưu huỳnh là 2,07 gam/cm</a:t>
            </a:r>
            <a:r>
              <a:rPr sz="4400" b="0" i="0" baseline="30000">
                <a:solidFill>
                  <a:srgbClr val="000000"/>
                </a:solidFill>
                <a:latin typeface="Times New Roman" panose="02020603050405020304" charset="0"/>
                <a:ea typeface="Open Sans"/>
                <a:cs typeface="Times New Roman" panose="02020603050405020304" charset="0"/>
              </a:rPr>
              <a:t>3</a:t>
            </a:r>
            <a:r>
              <a:rPr sz="4400" b="0" i="0">
                <a:solidFill>
                  <a:srgbClr val="000000"/>
                </a:solidFill>
                <a:latin typeface="Times New Roman" panose="02020603050405020304" charset="0"/>
                <a:ea typeface="Open Sans"/>
                <a:cs typeface="Times New Roman" panose="02020603050405020304" charset="0"/>
              </a:rPr>
              <a:t>; khối lượng riêng của phosphorus là 1,82 gam/cm</a:t>
            </a:r>
            <a:r>
              <a:rPr sz="4400" b="0" i="0" baseline="30000">
                <a:solidFill>
                  <a:srgbClr val="000000"/>
                </a:solidFill>
                <a:latin typeface="Times New Roman" panose="02020603050405020304" charset="0"/>
                <a:ea typeface="Open Sans"/>
                <a:cs typeface="Times New Roman" panose="02020603050405020304" charset="0"/>
              </a:rPr>
              <a:t>3</a:t>
            </a:r>
            <a:r>
              <a:rPr sz="4400" b="0" i="0">
                <a:solidFill>
                  <a:srgbClr val="000000"/>
                </a:solidFill>
                <a:latin typeface="Times New Roman" panose="02020603050405020304" charset="0"/>
                <a:ea typeface="Open Sans"/>
                <a:cs typeface="Times New Roman" panose="02020603050405020304" charset="0"/>
              </a:rPr>
              <a:t>.</a:t>
            </a:r>
            <a:endParaRPr sz="4400" b="0" i="0">
              <a:solidFill>
                <a:srgbClr val="000000"/>
              </a:solidFill>
              <a:latin typeface="Times New Roman" panose="02020603050405020304" charset="0"/>
              <a:ea typeface="Open Sans"/>
              <a:cs typeface="Times New Roman" panose="02020603050405020304" charset="0"/>
            </a:endParaRPr>
          </a:p>
          <a:p>
            <a:pPr marL="26670" indent="0" algn="just">
              <a:lnSpc>
                <a:spcPct val="100000"/>
              </a:lnSpc>
              <a:spcBef>
                <a:spcPct val="0"/>
              </a:spcBef>
              <a:spcAft>
                <a:spcPts val="1000"/>
              </a:spcAft>
            </a:pPr>
            <a:r>
              <a:rPr sz="4400" b="0" i="0">
                <a:solidFill>
                  <a:srgbClr val="000000"/>
                </a:solidFill>
                <a:latin typeface="Times New Roman" panose="02020603050405020304" charset="0"/>
                <a:ea typeface="Open Sans"/>
                <a:cs typeface="Times New Roman" panose="02020603050405020304" charset="0"/>
              </a:rPr>
              <a:t>- Khối lượng riêng của kim loại sắt là 7,87 gam/cm</a:t>
            </a:r>
            <a:r>
              <a:rPr sz="4400" b="0" i="0" baseline="30000">
                <a:solidFill>
                  <a:srgbClr val="000000"/>
                </a:solidFill>
                <a:latin typeface="Times New Roman" panose="02020603050405020304" charset="0"/>
                <a:ea typeface="Open Sans"/>
                <a:cs typeface="Times New Roman" panose="02020603050405020304" charset="0"/>
              </a:rPr>
              <a:t>3</a:t>
            </a:r>
            <a:r>
              <a:rPr sz="4400" b="0" i="0">
                <a:solidFill>
                  <a:srgbClr val="000000"/>
                </a:solidFill>
                <a:latin typeface="Times New Roman" panose="02020603050405020304" charset="0"/>
                <a:ea typeface="Open Sans"/>
                <a:cs typeface="Times New Roman" panose="02020603050405020304" charset="0"/>
              </a:rPr>
              <a:t>; khối lượng riêng của kim loại vàng là 19,29 gam/cm</a:t>
            </a:r>
            <a:r>
              <a:rPr sz="4400" b="0" i="0" baseline="30000">
                <a:solidFill>
                  <a:srgbClr val="000000"/>
                </a:solidFill>
                <a:latin typeface="Times New Roman" panose="02020603050405020304" charset="0"/>
                <a:ea typeface="Open Sans"/>
                <a:cs typeface="Times New Roman" panose="02020603050405020304" charset="0"/>
              </a:rPr>
              <a:t>3</a:t>
            </a:r>
            <a:r>
              <a:rPr sz="4400" b="0" i="0">
                <a:solidFill>
                  <a:srgbClr val="000000"/>
                </a:solidFill>
                <a:latin typeface="Times New Roman" panose="02020603050405020304" charset="0"/>
                <a:ea typeface="Open Sans"/>
                <a:cs typeface="Times New Roman" panose="02020603050405020304" charset="0"/>
              </a:rPr>
              <a:t>.</a:t>
            </a:r>
            <a:endParaRPr sz="4400" b="0" i="0">
              <a:solidFill>
                <a:srgbClr val="000000"/>
              </a:solidFill>
              <a:latin typeface="Times New Roman" panose="02020603050405020304" charset="0"/>
              <a:ea typeface="Open Sans"/>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1373505" y="369570"/>
            <a:ext cx="9444990" cy="768350"/>
          </a:xfrm>
          <a:prstGeom prst="rect">
            <a:avLst/>
          </a:prstGeom>
        </p:spPr>
        <p:txBody>
          <a:bodyPr wrap="square">
            <a:spAutoFit/>
          </a:bodyPr>
          <a:p>
            <a:pPr marL="0" indent="0" algn="just"/>
            <a:r>
              <a:rPr sz="4400" b="0">
                <a:solidFill>
                  <a:srgbClr val="000000"/>
                </a:solidFill>
                <a:latin typeface="Times New Roman" panose="02020603050405020304" charset="0"/>
                <a:ea typeface="Open Sans"/>
                <a:cs typeface="Times New Roman" panose="02020603050405020304" charset="0"/>
              </a:rPr>
              <a:t> Sự khác nhau về tính chất hoá học:</a:t>
            </a:r>
            <a:endParaRPr sz="4400" b="0">
              <a:solidFill>
                <a:srgbClr val="000000"/>
              </a:solidFill>
              <a:latin typeface="Times New Roman" panose="02020603050405020304" charset="0"/>
              <a:ea typeface="Open Sans"/>
              <a:cs typeface="Times New Roman" panose="02020603050405020304" charset="0"/>
            </a:endParaRPr>
          </a:p>
        </p:txBody>
      </p:sp>
      <p:sp>
        <p:nvSpPr>
          <p:cNvPr id="5" name="Text Box 4"/>
          <p:cNvSpPr txBox="1"/>
          <p:nvPr/>
        </p:nvSpPr>
        <p:spPr>
          <a:xfrm>
            <a:off x="791210" y="1749425"/>
            <a:ext cx="10140950" cy="1938020"/>
          </a:xfrm>
          <a:prstGeom prst="rect">
            <a:avLst/>
          </a:prstGeom>
        </p:spPr>
        <p:txBody>
          <a:bodyPr wrap="square">
            <a:spAutoFit/>
          </a:bodyPr>
          <a:p>
            <a:pPr marL="0" indent="0" algn="just"/>
            <a:r>
              <a:rPr sz="4000" b="1" i="0">
                <a:solidFill>
                  <a:srgbClr val="000000"/>
                </a:solidFill>
                <a:latin typeface="Times New Roman" panose="02020603050405020304" charset="0"/>
                <a:ea typeface="Open Sans"/>
                <a:cs typeface="Times New Roman" panose="02020603050405020304" charset="0"/>
              </a:rPr>
              <a:t>- </a:t>
            </a:r>
            <a:r>
              <a:rPr sz="4000" b="0" i="0">
                <a:solidFill>
                  <a:srgbClr val="000000"/>
                </a:solidFill>
                <a:latin typeface="Times New Roman" panose="02020603050405020304" charset="0"/>
                <a:ea typeface="Open Sans"/>
                <a:cs typeface="Times New Roman" panose="02020603050405020304" charset="0"/>
              </a:rPr>
              <a:t>Trong phản ứng hoá học, các kim loại dễ nhường electron để tạo ra ion dương, còn các phi kim dễ nhận electron để tạo ion âm.</a:t>
            </a:r>
            <a:endParaRPr sz="4000" b="0" i="0">
              <a:solidFill>
                <a:srgbClr val="000000"/>
              </a:solidFill>
              <a:latin typeface="Times New Roman" panose="02020603050405020304" charset="0"/>
              <a:ea typeface="Open Sans"/>
              <a:cs typeface="Times New Roman" panose="02020603050405020304" charset="0"/>
            </a:endParaRPr>
          </a:p>
        </p:txBody>
      </p:sp>
      <p:sp>
        <p:nvSpPr>
          <p:cNvPr id="6" name="Text Box 5"/>
          <p:cNvSpPr txBox="1"/>
          <p:nvPr/>
        </p:nvSpPr>
        <p:spPr>
          <a:xfrm>
            <a:off x="984885" y="3952240"/>
            <a:ext cx="10838815" cy="2905760"/>
          </a:xfrm>
          <a:prstGeom prst="rect">
            <a:avLst/>
          </a:prstGeom>
        </p:spPr>
        <p:txBody>
          <a:bodyPr>
            <a:noAutofit/>
          </a:bodyPr>
          <a:p>
            <a:pPr marL="26670" indent="0" algn="just">
              <a:lnSpc>
                <a:spcPct val="100000"/>
              </a:lnSpc>
              <a:spcBef>
                <a:spcPct val="0"/>
              </a:spcBef>
              <a:spcAft>
                <a:spcPts val="1000"/>
              </a:spcAft>
            </a:pPr>
            <a:r>
              <a:rPr sz="4000" b="0" i="0">
                <a:solidFill>
                  <a:srgbClr val="000000"/>
                </a:solidFill>
                <a:latin typeface="Times New Roman" panose="02020603050405020304" charset="0"/>
                <a:ea typeface="Open Sans"/>
                <a:cs typeface="Times New Roman" panose="02020603050405020304" charset="0"/>
              </a:rPr>
              <a:t>Ví dụ: Trong phản ứng giữa Na và Cl</a:t>
            </a:r>
            <a:r>
              <a:rPr sz="4000" b="0" i="0" baseline="-25000">
                <a:solidFill>
                  <a:srgbClr val="000000"/>
                </a:solidFill>
                <a:latin typeface="Times New Roman" panose="02020603050405020304" charset="0"/>
                <a:ea typeface="Open Sans"/>
                <a:cs typeface="Times New Roman" panose="02020603050405020304" charset="0"/>
              </a:rPr>
              <a:t>2</a:t>
            </a:r>
            <a:r>
              <a:rPr sz="4000" b="0" i="0">
                <a:solidFill>
                  <a:srgbClr val="000000"/>
                </a:solidFill>
                <a:latin typeface="Times New Roman" panose="02020603050405020304" charset="0"/>
                <a:ea typeface="Open Sans"/>
                <a:cs typeface="Times New Roman" panose="02020603050405020304" charset="0"/>
              </a:rPr>
              <a:t> tạo NaCl:</a:t>
            </a:r>
            <a:endParaRPr sz="4000" b="0" i="0">
              <a:solidFill>
                <a:srgbClr val="000000"/>
              </a:solidFill>
              <a:latin typeface="Times New Roman" panose="02020603050405020304" charset="0"/>
              <a:ea typeface="Open Sans"/>
              <a:cs typeface="Times New Roman" panose="02020603050405020304" charset="0"/>
            </a:endParaRPr>
          </a:p>
          <a:p>
            <a:pPr marL="26670" indent="0" algn="just">
              <a:lnSpc>
                <a:spcPct val="100000"/>
              </a:lnSpc>
              <a:spcBef>
                <a:spcPct val="0"/>
              </a:spcBef>
              <a:spcAft>
                <a:spcPts val="1000"/>
              </a:spcAft>
            </a:pPr>
            <a:r>
              <a:rPr sz="4000" b="0" i="0">
                <a:solidFill>
                  <a:srgbClr val="000000"/>
                </a:solidFill>
                <a:latin typeface="Times New Roman" panose="02020603050405020304" charset="0"/>
                <a:ea typeface="Open Sans"/>
                <a:cs typeface="Times New Roman" panose="02020603050405020304" charset="0"/>
              </a:rPr>
              <a:t>Na → Na+ + 1e;</a:t>
            </a:r>
            <a:endParaRPr sz="4000" b="0" i="0">
              <a:solidFill>
                <a:srgbClr val="000000"/>
              </a:solidFill>
              <a:latin typeface="Times New Roman" panose="02020603050405020304" charset="0"/>
              <a:ea typeface="Open Sans"/>
              <a:cs typeface="Times New Roman" panose="02020603050405020304" charset="0"/>
            </a:endParaRPr>
          </a:p>
          <a:p>
            <a:pPr marL="26670" indent="0" algn="just">
              <a:lnSpc>
                <a:spcPct val="100000"/>
              </a:lnSpc>
              <a:spcBef>
                <a:spcPct val="0"/>
              </a:spcBef>
              <a:spcAft>
                <a:spcPts val="1000"/>
              </a:spcAft>
            </a:pPr>
            <a:r>
              <a:rPr sz="4000" b="0" i="0">
                <a:solidFill>
                  <a:srgbClr val="000000"/>
                </a:solidFill>
                <a:latin typeface="Times New Roman" panose="02020603050405020304" charset="0"/>
                <a:ea typeface="Open Sans"/>
                <a:cs typeface="Times New Roman" panose="02020603050405020304" charset="0"/>
              </a:rPr>
              <a:t>Cl + 1e → Cl−</a:t>
            </a:r>
            <a:endParaRPr sz="4000" b="0" i="0">
              <a:solidFill>
                <a:srgbClr val="000000"/>
              </a:solidFill>
              <a:latin typeface="Times New Roman" panose="02020603050405020304" charset="0"/>
              <a:ea typeface="Open Sans"/>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1370" y="739775"/>
            <a:ext cx="10309225" cy="3862705"/>
          </a:xfrm>
        </p:spPr>
        <p:txBody>
          <a:bodyPr>
            <a:noAutofit/>
          </a:bodyPr>
          <a:lstStyle/>
          <a:p>
            <a:r>
              <a:rPr lang="vi-VN" altLang="en-US" sz="5400" b="1" dirty="0">
                <a:solidFill>
                  <a:schemeClr val="tx1"/>
                </a:solidFill>
                <a:latin typeface="Times New Roman" panose="02020603050405020304" charset="0"/>
                <a:cs typeface="Times New Roman" panose="02020603050405020304" charset="0"/>
              </a:rPr>
              <a:t>TIẾT  </a:t>
            </a:r>
            <a:r>
              <a:rPr lang="en-US" altLang="vi-VN" sz="5400" b="1" dirty="0">
                <a:solidFill>
                  <a:schemeClr val="tx1"/>
                </a:solidFill>
                <a:latin typeface="Times New Roman" panose="02020603050405020304" charset="0"/>
                <a:cs typeface="Times New Roman" panose="02020603050405020304" charset="0"/>
              </a:rPr>
              <a:t>27,31</a:t>
            </a:r>
            <a:r>
              <a:rPr lang="vi-VN" altLang="en-US" sz="5400" b="1" dirty="0">
                <a:solidFill>
                  <a:schemeClr val="tx1"/>
                </a:solidFill>
                <a:latin typeface="Times New Roman" panose="02020603050405020304" charset="0"/>
                <a:cs typeface="Times New Roman" panose="02020603050405020304" charset="0"/>
              </a:rPr>
              <a:t>:</a:t>
            </a:r>
            <a:r>
              <a:rPr lang="vi-VN" altLang="en-US" sz="5400" b="1" dirty="0">
                <a:solidFill>
                  <a:schemeClr val="bg2">
                    <a:lumMod val="20000"/>
                    <a:lumOff val="80000"/>
                  </a:schemeClr>
                </a:solidFill>
                <a:latin typeface="Times New Roman" panose="02020603050405020304" charset="0"/>
                <a:cs typeface="Times New Roman" panose="02020603050405020304" charset="0"/>
              </a:rPr>
              <a:t> </a:t>
            </a:r>
            <a:br>
              <a:rPr lang="vi-VN" altLang="en-US" sz="5400" dirty="0">
                <a:solidFill>
                  <a:schemeClr val="bg2">
                    <a:lumMod val="20000"/>
                    <a:lumOff val="80000"/>
                  </a:schemeClr>
                </a:solidFill>
                <a:latin typeface="Times New Roman" panose="02020603050405020304" charset="0"/>
                <a:cs typeface="Times New Roman" panose="02020603050405020304" charset="0"/>
              </a:rPr>
            </a:br>
            <a:r>
              <a:rPr lang="vi-VN" altLang="en-US" sz="5400" b="1" dirty="0">
                <a:solidFill>
                  <a:srgbClr val="FF0000"/>
                </a:solidFill>
                <a:latin typeface="Times New Roman" panose="02020603050405020304" charset="0"/>
                <a:cs typeface="Times New Roman" panose="02020603050405020304" charset="0"/>
              </a:rPr>
              <a:t>BÀI </a:t>
            </a:r>
            <a:r>
              <a:rPr lang="en-US" altLang="vi-VN" sz="5400" b="1" dirty="0">
                <a:solidFill>
                  <a:srgbClr val="FF0000"/>
                </a:solidFill>
                <a:latin typeface="Times New Roman" panose="02020603050405020304" charset="0"/>
                <a:cs typeface="Times New Roman" panose="02020603050405020304" charset="0"/>
              </a:rPr>
              <a:t>21</a:t>
            </a:r>
            <a:r>
              <a:rPr lang="vi-VN" altLang="en-US" sz="5400" b="1" dirty="0">
                <a:solidFill>
                  <a:srgbClr val="FF0000"/>
                </a:solidFill>
                <a:latin typeface="Times New Roman" panose="02020603050405020304" charset="0"/>
                <a:cs typeface="Times New Roman" panose="02020603050405020304" charset="0"/>
              </a:rPr>
              <a:t>: SỰ KHÁC NHAU  CƠ BẢN CỦA PHI KIM VÀ KIM LOẠI</a:t>
            </a:r>
            <a:r>
              <a:rPr lang="vi-VN" altLang="en-US" sz="5400" b="1" u="heavy" dirty="0">
                <a:solidFill>
                  <a:srgbClr val="FF0000"/>
                </a:solidFill>
                <a:latin typeface="Times New Roman" panose="02020603050405020304" charset="0"/>
                <a:cs typeface="Times New Roman" panose="02020603050405020304" charset="0"/>
              </a:rPr>
              <a:t> </a:t>
            </a:r>
            <a:r>
              <a:rPr lang="vi-VN" altLang="en-US" sz="5400" u="heavy" dirty="0">
                <a:solidFill>
                  <a:srgbClr val="FF0000"/>
                </a:solidFill>
                <a:latin typeface="Times New Roman" panose="02020603050405020304" charset="0"/>
                <a:cs typeface="Times New Roman" panose="02020603050405020304" charset="0"/>
              </a:rPr>
              <a:t> </a:t>
            </a:r>
            <a:endParaRPr lang="vi-VN" altLang="en-US" sz="5400" u="heavy" dirty="0">
              <a:solidFill>
                <a:srgbClr val="FF0000"/>
              </a:solidFill>
              <a:latin typeface="Times New Roman" panose="02020603050405020304" charset="0"/>
              <a:cs typeface="Times New Roman" panose="020206030504050203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1016000" y="694055"/>
            <a:ext cx="10793095" cy="1938020"/>
          </a:xfrm>
          <a:prstGeom prst="rect">
            <a:avLst/>
          </a:prstGeom>
        </p:spPr>
        <p:txBody>
          <a:bodyPr wrap="square">
            <a:spAutoFit/>
          </a:bodyPr>
          <a:p>
            <a:pPr indent="0" algn="just"/>
            <a:r>
              <a:rPr sz="4000" b="0" i="0">
                <a:solidFill>
                  <a:srgbClr val="000000"/>
                </a:solidFill>
                <a:latin typeface="Times New Roman" panose="02020603050405020304" charset="0"/>
                <a:ea typeface="Open Sans"/>
                <a:cs typeface="Times New Roman" panose="02020603050405020304" charset="0"/>
              </a:rPr>
              <a:t>- Kim loại tác dụng với oxygen thường tạo thành oxide base, trong khi đó phi kim tác dụng với oxygen thường tạo thành oxide acid.</a:t>
            </a:r>
            <a:endParaRPr sz="4000" b="0" i="0">
              <a:solidFill>
                <a:srgbClr val="000000"/>
              </a:solidFill>
              <a:latin typeface="Times New Roman" panose="02020603050405020304" charset="0"/>
              <a:ea typeface="Open Sans"/>
              <a:cs typeface="Times New Roman" panose="02020603050405020304" charset="0"/>
            </a:endParaRPr>
          </a:p>
        </p:txBody>
      </p:sp>
      <p:sp>
        <p:nvSpPr>
          <p:cNvPr id="5" name="Text Box 4"/>
          <p:cNvSpPr txBox="1"/>
          <p:nvPr/>
        </p:nvSpPr>
        <p:spPr>
          <a:xfrm>
            <a:off x="1487805" y="2790825"/>
            <a:ext cx="2540000" cy="808355"/>
          </a:xfrm>
          <a:prstGeom prst="rect">
            <a:avLst/>
          </a:prstGeom>
        </p:spPr>
        <p:txBody>
          <a:bodyPr wrap="square">
            <a:noAutofit/>
          </a:bodyPr>
          <a:p>
            <a:r>
              <a:rPr sz="4400">
                <a:latin typeface="Times New Roman" panose="02020603050405020304" charset="0"/>
                <a:cs typeface="Times New Roman" panose="02020603050405020304" charset="0"/>
              </a:rPr>
              <a:t>S + O</a:t>
            </a:r>
            <a:r>
              <a:rPr sz="4400" baseline="-25000">
                <a:latin typeface="Times New Roman" panose="02020603050405020304" charset="0"/>
                <a:cs typeface="Times New Roman" panose="02020603050405020304" charset="0"/>
              </a:rPr>
              <a:t>2</a:t>
            </a:r>
            <a:endParaRPr sz="4400" baseline="-25000">
              <a:latin typeface="Times New Roman" panose="02020603050405020304" charset="0"/>
              <a:cs typeface="Times New Roman" panose="02020603050405020304" charset="0"/>
            </a:endParaRPr>
          </a:p>
          <a:p>
            <a:endParaRPr sz="4400" b="0" i="0" baseline="-25000">
              <a:solidFill>
                <a:srgbClr val="000000"/>
              </a:solidFill>
              <a:latin typeface="Times New Roman" panose="02020603050405020304" charset="0"/>
              <a:ea typeface="MJXc-TeX-math-I"/>
              <a:cs typeface="Times New Roman" panose="02020603050405020304" charset="0"/>
            </a:endParaRPr>
          </a:p>
        </p:txBody>
      </p:sp>
      <p:sp>
        <p:nvSpPr>
          <p:cNvPr id="7" name="Text Box 6"/>
          <p:cNvSpPr txBox="1"/>
          <p:nvPr/>
        </p:nvSpPr>
        <p:spPr>
          <a:xfrm>
            <a:off x="4572635" y="2790825"/>
            <a:ext cx="5080000" cy="768350"/>
          </a:xfrm>
          <a:prstGeom prst="rect">
            <a:avLst/>
          </a:prstGeom>
        </p:spPr>
        <p:txBody>
          <a:bodyPr>
            <a:spAutoFit/>
          </a:bodyPr>
          <a:p>
            <a:pPr indent="0" algn="just"/>
            <a:r>
              <a:rPr sz="4400" b="0" i="0">
                <a:solidFill>
                  <a:srgbClr val="000000"/>
                </a:solidFill>
                <a:latin typeface="Times New Roman" panose="02020603050405020304" charset="0"/>
                <a:ea typeface="Open Sans"/>
                <a:cs typeface="Times New Roman" panose="02020603050405020304" charset="0"/>
              </a:rPr>
              <a:t>SO</a:t>
            </a:r>
            <a:r>
              <a:rPr sz="4400" b="0" i="0" baseline="-25000">
                <a:solidFill>
                  <a:srgbClr val="000000"/>
                </a:solidFill>
                <a:latin typeface="Times New Roman" panose="02020603050405020304" charset="0"/>
                <a:ea typeface="Open Sans"/>
                <a:cs typeface="Times New Roman" panose="02020603050405020304" charset="0"/>
              </a:rPr>
              <a:t>2</a:t>
            </a:r>
            <a:r>
              <a:rPr sz="4400" b="0" i="0">
                <a:solidFill>
                  <a:srgbClr val="000000"/>
                </a:solidFill>
                <a:latin typeface="Times New Roman" panose="02020603050405020304" charset="0"/>
                <a:ea typeface="Open Sans"/>
                <a:cs typeface="Times New Roman" panose="02020603050405020304" charset="0"/>
              </a:rPr>
              <a:t> (oxide acid)</a:t>
            </a:r>
            <a:endParaRPr sz="4400" b="0" i="0">
              <a:solidFill>
                <a:srgbClr val="000000"/>
              </a:solidFill>
              <a:latin typeface="Times New Roman" panose="02020603050405020304" charset="0"/>
              <a:ea typeface="Open Sans"/>
              <a:cs typeface="Times New Roman" panose="02020603050405020304" charset="0"/>
            </a:endParaRPr>
          </a:p>
        </p:txBody>
      </p:sp>
      <p:sp>
        <p:nvSpPr>
          <p:cNvPr id="8" name="Text Box 7"/>
          <p:cNvSpPr txBox="1"/>
          <p:nvPr/>
        </p:nvSpPr>
        <p:spPr>
          <a:xfrm>
            <a:off x="1016000" y="4307205"/>
            <a:ext cx="2920365" cy="706755"/>
          </a:xfrm>
          <a:prstGeom prst="rect">
            <a:avLst/>
          </a:prstGeom>
        </p:spPr>
        <p:txBody>
          <a:bodyPr wrap="square">
            <a:spAutoFit/>
          </a:bodyPr>
          <a:p>
            <a:pPr indent="0" algn="just"/>
            <a:r>
              <a:rPr sz="4000" b="0" i="0">
                <a:solidFill>
                  <a:srgbClr val="000000"/>
                </a:solidFill>
                <a:latin typeface="Times New Roman" panose="02020603050405020304" charset="0"/>
                <a:ea typeface="Open Sans"/>
                <a:cs typeface="Times New Roman" panose="02020603050405020304" charset="0"/>
              </a:rPr>
              <a:t>2Cu + O</a:t>
            </a:r>
            <a:r>
              <a:rPr sz="4000" b="0" i="0" baseline="-25000">
                <a:solidFill>
                  <a:srgbClr val="000000"/>
                </a:solidFill>
                <a:latin typeface="Times New Roman" panose="02020603050405020304" charset="0"/>
                <a:ea typeface="Open Sans"/>
                <a:cs typeface="Times New Roman" panose="02020603050405020304" charset="0"/>
              </a:rPr>
              <a:t>2</a:t>
            </a:r>
            <a:endParaRPr sz="4000" b="0" i="0" baseline="-25000">
              <a:solidFill>
                <a:srgbClr val="000000"/>
              </a:solidFill>
              <a:latin typeface="Times New Roman" panose="02020603050405020304" charset="0"/>
              <a:ea typeface="Open Sans"/>
              <a:cs typeface="Times New Roman" panose="02020603050405020304" charset="0"/>
            </a:endParaRPr>
          </a:p>
        </p:txBody>
      </p:sp>
      <p:sp>
        <p:nvSpPr>
          <p:cNvPr id="9" name="Text Box 8"/>
          <p:cNvSpPr txBox="1"/>
          <p:nvPr/>
        </p:nvSpPr>
        <p:spPr>
          <a:xfrm>
            <a:off x="4592320" y="4245610"/>
            <a:ext cx="6393815" cy="768350"/>
          </a:xfrm>
          <a:prstGeom prst="rect">
            <a:avLst/>
          </a:prstGeom>
        </p:spPr>
        <p:txBody>
          <a:bodyPr wrap="square">
            <a:spAutoFit/>
          </a:bodyPr>
          <a:p>
            <a:pPr indent="0" algn="just"/>
            <a:r>
              <a:rPr sz="4400" b="0" i="0">
                <a:solidFill>
                  <a:srgbClr val="000000"/>
                </a:solidFill>
                <a:latin typeface="Times New Roman" panose="02020603050405020304" charset="0"/>
                <a:ea typeface="Open Sans"/>
                <a:cs typeface="Times New Roman" panose="02020603050405020304" charset="0"/>
              </a:rPr>
              <a:t>2CuO (oxide base)</a:t>
            </a:r>
            <a:endParaRPr sz="4400" b="0" i="0">
              <a:solidFill>
                <a:srgbClr val="000000"/>
              </a:solidFill>
              <a:latin typeface="Times New Roman" panose="02020603050405020304" charset="0"/>
              <a:ea typeface="Open Sans"/>
              <a:cs typeface="Times New Roman" panose="02020603050405020304" charset="0"/>
            </a:endParaRPr>
          </a:p>
        </p:txBody>
      </p:sp>
      <p:graphicFrame>
        <p:nvGraphicFramePr>
          <p:cNvPr id="2" name="Content Placeholder -2147482624"/>
          <p:cNvGraphicFramePr>
            <a:graphicFrameLocks noChangeAspect="1"/>
          </p:cNvGraphicFramePr>
          <p:nvPr>
            <p:ph sz="half" idx="1"/>
          </p:nvPr>
        </p:nvGraphicFramePr>
        <p:xfrm>
          <a:off x="3264218" y="2790508"/>
          <a:ext cx="1105535" cy="620395"/>
        </p:xfrm>
        <a:graphic>
          <a:graphicData uri="http://schemas.openxmlformats.org/presentationml/2006/ole">
            <mc:AlternateContent xmlns:mc="http://schemas.openxmlformats.org/markup-compatibility/2006">
              <mc:Choice xmlns:v="urn:schemas-microsoft-com:vml" Requires="v">
                <p:oleObj spid="_x0000_s3076" name="" r:id="rId1" imgW="481965" imgH="266700" progId="Equation.DSMT4">
                  <p:embed/>
                </p:oleObj>
              </mc:Choice>
              <mc:Fallback>
                <p:oleObj name="" r:id="rId1" imgW="481965" imgH="266700" progId="Equation.DSMT4">
                  <p:embed/>
                  <p:pic>
                    <p:nvPicPr>
                      <p:cNvPr id="0" name="Picture 3075"/>
                      <p:cNvPicPr/>
                      <p:nvPr/>
                    </p:nvPicPr>
                    <p:blipFill>
                      <a:blip r:embed="rId2"/>
                      <a:stretch>
                        <a:fillRect/>
                      </a:stretch>
                    </p:blipFill>
                    <p:spPr>
                      <a:xfrm>
                        <a:off x="3264218" y="2790508"/>
                        <a:ext cx="1105535" cy="620395"/>
                      </a:xfrm>
                      <a:prstGeom prst="rect">
                        <a:avLst/>
                      </a:prstGeom>
                      <a:noFill/>
                      <a:ln w="38100">
                        <a:noFill/>
                        <a:miter/>
                      </a:ln>
                    </p:spPr>
                  </p:pic>
                </p:oleObj>
              </mc:Fallback>
            </mc:AlternateContent>
          </a:graphicData>
        </a:graphic>
      </p:graphicFrame>
      <p:graphicFrame>
        <p:nvGraphicFramePr>
          <p:cNvPr id="11" name="Content Placeholder -2147482624"/>
          <p:cNvGraphicFramePr>
            <a:graphicFrameLocks noChangeAspect="1"/>
          </p:cNvGraphicFramePr>
          <p:nvPr>
            <p:ph sz="half" idx="2"/>
          </p:nvPr>
        </p:nvGraphicFramePr>
        <p:xfrm>
          <a:off x="3264218" y="4306888"/>
          <a:ext cx="1105535" cy="620395"/>
        </p:xfrm>
        <a:graphic>
          <a:graphicData uri="http://schemas.openxmlformats.org/presentationml/2006/ole">
            <mc:AlternateContent xmlns:mc="http://schemas.openxmlformats.org/markup-compatibility/2006">
              <mc:Choice xmlns:v="urn:schemas-microsoft-com:vml" Requires="v">
                <p:oleObj spid="_x0000_s12" name="" r:id="rId3" imgW="481965" imgH="266700" progId="Equation.DSMT4">
                  <p:embed/>
                </p:oleObj>
              </mc:Choice>
              <mc:Fallback>
                <p:oleObj name="" r:id="rId3" imgW="481965" imgH="266700" progId="Equation.DSMT4">
                  <p:embed/>
                  <p:pic>
                    <p:nvPicPr>
                      <p:cNvPr id="0" name="Picture 3075"/>
                      <p:cNvPicPr/>
                      <p:nvPr/>
                    </p:nvPicPr>
                    <p:blipFill>
                      <a:blip r:embed="rId2"/>
                      <a:stretch>
                        <a:fillRect/>
                      </a:stretch>
                    </p:blipFill>
                    <p:spPr>
                      <a:xfrm>
                        <a:off x="3264218" y="4306888"/>
                        <a:ext cx="1105535" cy="620395"/>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643255" y="501650"/>
            <a:ext cx="10210165" cy="1715770"/>
          </a:xfrm>
          <a:prstGeom prst="rect">
            <a:avLst/>
          </a:prstGeom>
        </p:spPr>
        <p:txBody>
          <a:bodyPr wrap="square">
            <a:spAutoFit/>
          </a:bodyPr>
          <a:p>
            <a:pPr marL="139700" indent="-139700" algn="just" defTabSz="266700">
              <a:lnSpc>
                <a:spcPct val="132000"/>
              </a:lnSpc>
              <a:spcBef>
                <a:spcPct val="0"/>
              </a:spcBef>
              <a:spcAft>
                <a:spcPct val="0"/>
              </a:spcAft>
            </a:pPr>
            <a:r>
              <a:rPr sz="4000" b="1" i="0">
                <a:solidFill>
                  <a:srgbClr val="6BA664"/>
                </a:solidFill>
                <a:latin typeface="Times New Roman" panose="02020603050405020304" charset="0"/>
                <a:ea typeface="Arial" panose="020B0604020202020204"/>
                <a:cs typeface="Times New Roman" panose="02020603050405020304" charset="0"/>
              </a:rPr>
              <a:t> </a:t>
            </a:r>
            <a:r>
              <a:rPr sz="4000">
                <a:solidFill>
                  <a:srgbClr val="2B2928"/>
                </a:solidFill>
                <a:latin typeface="Times New Roman" panose="02020603050405020304" charset="0"/>
                <a:ea typeface="Tahoma" panose="020B0604030504040204"/>
                <a:cs typeface="Times New Roman" panose="02020603050405020304" charset="0"/>
              </a:rPr>
              <a:t>H</a:t>
            </a:r>
            <a:r>
              <a:rPr lang="en-US" sz="4000">
                <a:solidFill>
                  <a:srgbClr val="2B2928"/>
                </a:solidFill>
                <a:latin typeface="Times New Roman" panose="02020603050405020304" charset="0"/>
                <a:ea typeface="Tahoma" panose="020B0604030504040204"/>
                <a:cs typeface="Times New Roman" panose="02020603050405020304" charset="0"/>
              </a:rPr>
              <a:t>ã</a:t>
            </a:r>
            <a:r>
              <a:rPr sz="4000">
                <a:solidFill>
                  <a:srgbClr val="2B2928"/>
                </a:solidFill>
                <a:latin typeface="Times New Roman" panose="02020603050405020304" charset="0"/>
                <a:ea typeface="Tahoma" panose="020B0604030504040204"/>
                <a:cs typeface="Times New Roman" panose="02020603050405020304" charset="0"/>
              </a:rPr>
              <a:t>y tìm ví dụ minh hoạ cho việc sử dụng carbon làm ch</a:t>
            </a:r>
            <a:r>
              <a:rPr lang="en-US" sz="4000">
                <a:solidFill>
                  <a:srgbClr val="2B2928"/>
                </a:solidFill>
                <a:latin typeface="Times New Roman" panose="02020603050405020304" charset="0"/>
                <a:ea typeface="Tahoma" panose="020B0604030504040204"/>
                <a:cs typeface="Times New Roman" panose="02020603050405020304" charset="0"/>
              </a:rPr>
              <a:t>ất</a:t>
            </a:r>
            <a:r>
              <a:rPr sz="4000">
                <a:solidFill>
                  <a:srgbClr val="2B2928"/>
                </a:solidFill>
                <a:latin typeface="Times New Roman" panose="02020603050405020304" charset="0"/>
                <a:ea typeface="Tahoma" panose="020B0604030504040204"/>
                <a:cs typeface="Times New Roman" panose="02020603050405020304" charset="0"/>
              </a:rPr>
              <a:t> dẫn điện.</a:t>
            </a:r>
            <a:endParaRPr sz="4000">
              <a:solidFill>
                <a:srgbClr val="2B2928"/>
              </a:solidFill>
              <a:latin typeface="Times New Roman" panose="02020603050405020304" charset="0"/>
              <a:ea typeface="Tahoma" panose="020B0604030504040204"/>
              <a:cs typeface="Times New Roman" panose="02020603050405020304" charset="0"/>
            </a:endParaRPr>
          </a:p>
        </p:txBody>
      </p:sp>
      <p:sp>
        <p:nvSpPr>
          <p:cNvPr id="6" name="Text Box 5"/>
          <p:cNvSpPr txBox="1"/>
          <p:nvPr/>
        </p:nvSpPr>
        <p:spPr>
          <a:xfrm>
            <a:off x="860425" y="2642235"/>
            <a:ext cx="10530840" cy="1445260"/>
          </a:xfrm>
          <a:prstGeom prst="rect">
            <a:avLst/>
          </a:prstGeom>
        </p:spPr>
        <p:txBody>
          <a:bodyPr wrap="square">
            <a:spAutoFit/>
          </a:bodyPr>
          <a:p>
            <a:pPr marL="0" indent="0" algn="just"/>
            <a:r>
              <a:rPr sz="4400" b="0" i="0">
                <a:solidFill>
                  <a:srgbClr val="FF0000"/>
                </a:solidFill>
                <a:latin typeface="Times New Roman" panose="02020603050405020304" charset="0"/>
                <a:ea typeface="Open Sans"/>
                <a:cs typeface="Times New Roman" panose="02020603050405020304" charset="0"/>
              </a:rPr>
              <a:t>Ví dụ minh hoạ : Than chì được sử dụng làm điện cực trong pin.</a:t>
            </a:r>
            <a:endParaRPr sz="4400" b="0" i="0">
              <a:solidFill>
                <a:srgbClr val="FF0000"/>
              </a:solidFill>
              <a:latin typeface="Times New Roman" panose="02020603050405020304" charset="0"/>
              <a:ea typeface="Open Sans"/>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r>
              <a:rPr lang="en-US">
                <a:latin typeface="Times New Roman" panose="02020603050405020304" charset="0"/>
                <a:cs typeface="Times New Roman" panose="02020603050405020304" charset="0"/>
              </a:rPr>
              <a:t> </a:t>
            </a:r>
            <a:r>
              <a:rPr lang="vi-VN" altLang="en-US">
                <a:latin typeface="Times New Roman" panose="02020603050405020304" charset="0"/>
                <a:cs typeface="Times New Roman" panose="02020603050405020304" charset="0"/>
              </a:rPr>
              <a:t>S</a:t>
            </a:r>
            <a:r>
              <a:rPr lang="en-US">
                <a:latin typeface="Times New Roman" panose="02020603050405020304" charset="0"/>
                <a:cs typeface="Times New Roman" panose="02020603050405020304" charset="0"/>
              </a:rPr>
              <a:t>ự khác nhau giữa phi kim và kim loại</a:t>
            </a:r>
            <a:endParaRPr lang="en-US">
              <a:latin typeface="Times New Roman" panose="02020603050405020304" charset="0"/>
              <a:cs typeface="Times New Roman" panose="02020603050405020304" charset="0"/>
            </a:endParaRPr>
          </a:p>
        </p:txBody>
      </p:sp>
      <p:graphicFrame>
        <p:nvGraphicFramePr>
          <p:cNvPr id="5" name="Content Placeholder 4"/>
          <p:cNvGraphicFramePr/>
          <p:nvPr>
            <p:ph idx="1"/>
            <p:custDataLst>
              <p:tags r:id="rId1"/>
            </p:custDataLst>
          </p:nvPr>
        </p:nvGraphicFramePr>
        <p:xfrm>
          <a:off x="609600" y="1174750"/>
          <a:ext cx="10972800" cy="5200650"/>
        </p:xfrm>
        <a:graphic>
          <a:graphicData uri="http://schemas.openxmlformats.org/drawingml/2006/table">
            <a:tbl>
              <a:tblPr/>
              <a:tblGrid>
                <a:gridCol w="6583045"/>
                <a:gridCol w="2238375"/>
                <a:gridCol w="2151380"/>
              </a:tblGrid>
              <a:tr h="742950">
                <a:tc>
                  <a:txBody>
                    <a:bodyPr/>
                    <a:p>
                      <a:pPr algn="ctr">
                        <a:lnSpc>
                          <a:spcPct val="130000"/>
                        </a:lnSpc>
                        <a:spcBef>
                          <a:spcPct val="0"/>
                        </a:spcBef>
                        <a:spcAft>
                          <a:spcPct val="0"/>
                        </a:spcAft>
                      </a:pPr>
                      <a:r>
                        <a:rPr sz="2800" b="1">
                          <a:latin typeface="Times New Roman" panose="02020603050405020304" charset="0"/>
                          <a:ea typeface="Calibri" panose="020F0502020204030204"/>
                          <a:cs typeface="Times New Roman" panose="02020603050405020304" charset="0"/>
                        </a:rPr>
                        <a:t>Một số tính chất</a:t>
                      </a:r>
                      <a:endParaRPr sz="2800" b="1">
                        <a:latin typeface="Times New Roman" panose="02020603050405020304" charset="0"/>
                        <a:ea typeface="Calibri" panose="020F0502020204030204"/>
                        <a:cs typeface="Times New Roman" panose="02020603050405020304" charset="0"/>
                      </a:endParaRPr>
                    </a:p>
                  </a:txBody>
                  <a:tcPr marL="68580" marR="68580" marT="0" marB="0" anchor="ctr" anchorCtr="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solidFill>
                      <a:srgbClr val="DBE5F1"/>
                    </a:solidFill>
                  </a:tcPr>
                </a:tc>
                <a:tc>
                  <a:txBody>
                    <a:bodyPr/>
                    <a:p>
                      <a:pPr algn="ctr">
                        <a:lnSpc>
                          <a:spcPct val="130000"/>
                        </a:lnSpc>
                        <a:spcBef>
                          <a:spcPct val="0"/>
                        </a:spcBef>
                        <a:spcAft>
                          <a:spcPct val="0"/>
                        </a:spcAft>
                      </a:pPr>
                      <a:r>
                        <a:rPr sz="2800" b="1">
                          <a:latin typeface="Times New Roman" panose="02020603050405020304" charset="0"/>
                          <a:ea typeface="Calibri" panose="020F0502020204030204"/>
                          <a:cs typeface="Times New Roman" panose="02020603050405020304" charset="0"/>
                        </a:rPr>
                        <a:t>Kim loại</a:t>
                      </a:r>
                      <a:endParaRPr sz="2800" b="1">
                        <a:latin typeface="Times New Roman" panose="02020603050405020304" charset="0"/>
                        <a:ea typeface="Calibri" panose="020F0502020204030204"/>
                        <a:cs typeface="Times New Roman" panose="02020603050405020304" charset="0"/>
                      </a:endParaRPr>
                    </a:p>
                  </a:txBody>
                  <a:tcPr marL="68580" marR="68580" marT="0" marB="0" anchor="ctr" anchorCtr="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solidFill>
                      <a:srgbClr val="DBE5F1"/>
                    </a:solidFill>
                  </a:tcPr>
                </a:tc>
                <a:tc>
                  <a:txBody>
                    <a:bodyPr/>
                    <a:p>
                      <a:pPr algn="ctr">
                        <a:lnSpc>
                          <a:spcPct val="130000"/>
                        </a:lnSpc>
                        <a:spcBef>
                          <a:spcPct val="0"/>
                        </a:spcBef>
                        <a:spcAft>
                          <a:spcPct val="0"/>
                        </a:spcAft>
                      </a:pPr>
                      <a:r>
                        <a:rPr sz="2800" b="1">
                          <a:latin typeface="Times New Roman" panose="02020603050405020304" charset="0"/>
                          <a:ea typeface="Calibri" panose="020F0502020204030204"/>
                          <a:cs typeface="Times New Roman" panose="02020603050405020304" charset="0"/>
                        </a:rPr>
                        <a:t>Phi kim</a:t>
                      </a:r>
                      <a:endParaRPr sz="2800" b="1">
                        <a:latin typeface="Times New Roman" panose="02020603050405020304" charset="0"/>
                        <a:ea typeface="Calibri" panose="020F0502020204030204"/>
                        <a:cs typeface="Times New Roman" panose="02020603050405020304" charset="0"/>
                      </a:endParaRPr>
                    </a:p>
                  </a:txBody>
                  <a:tcPr marL="68580" marR="68580" marT="0" marB="0" anchor="ctr" anchorCtr="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solidFill>
                      <a:srgbClr val="DBE5F1"/>
                    </a:solidFill>
                  </a:tcPr>
                </a:tc>
              </a:tr>
              <a:tr h="742950">
                <a:tc>
                  <a:txBody>
                    <a:bodyPr/>
                    <a:p>
                      <a:pPr algn="just">
                        <a:lnSpc>
                          <a:spcPct val="130000"/>
                        </a:lnSpc>
                        <a:spcBef>
                          <a:spcPct val="0"/>
                        </a:spcBef>
                        <a:spcAft>
                          <a:spcPct val="0"/>
                        </a:spcAft>
                      </a:pPr>
                      <a:r>
                        <a:rPr sz="2800">
                          <a:latin typeface="Times New Roman" panose="02020603050405020304" charset="0"/>
                          <a:ea typeface="Calibri" panose="020F0502020204030204"/>
                          <a:cs typeface="Times New Roman" panose="02020603050405020304" charset="0"/>
                        </a:rPr>
                        <a:t>Tính dẫn điện</a:t>
                      </a:r>
                      <a:endParaRPr sz="2800">
                        <a:latin typeface="Times New Roman" panose="02020603050405020304" charset="0"/>
                        <a:ea typeface="Calibri" panose="020F0502020204030204"/>
                        <a:cs typeface="Times New Roman" panose="02020603050405020304" charset="0"/>
                      </a:endParaRPr>
                    </a:p>
                  </a:txBody>
                  <a:tcPr marL="68580" marR="68580" marT="0" marB="0" anchor="ctr" anchorCtr="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a:txBody>
                    <a:bodyPr/>
                    <a:p>
                      <a:pPr algn="ctr">
                        <a:lnSpc>
                          <a:spcPct val="130000"/>
                        </a:lnSpc>
                        <a:spcBef>
                          <a:spcPct val="0"/>
                        </a:spcBef>
                        <a:spcAft>
                          <a:spcPct val="0"/>
                        </a:spcAft>
                      </a:pPr>
                      <a:r>
                        <a:rPr sz="2800">
                          <a:latin typeface="Times New Roman" panose="02020603050405020304" charset="0"/>
                          <a:ea typeface="Calibri" panose="020F0502020204030204"/>
                          <a:cs typeface="Times New Roman" panose="02020603050405020304" charset="0"/>
                        </a:rPr>
                        <a:t> </a:t>
                      </a:r>
                      <a:endParaRPr sz="2800">
                        <a:latin typeface="Times New Roman" panose="02020603050405020304" charset="0"/>
                        <a:ea typeface="Calibri" panose="020F0502020204030204"/>
                        <a:cs typeface="Times New Roman" panose="02020603050405020304" charset="0"/>
                      </a:endParaRPr>
                    </a:p>
                  </a:txBody>
                  <a:tcPr marL="68580" marR="68580" marT="0" marB="0" anchor="t" anchorCtr="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a:txBody>
                    <a:bodyPr/>
                    <a:p>
                      <a:pPr algn="ctr">
                        <a:lnSpc>
                          <a:spcPct val="130000"/>
                        </a:lnSpc>
                        <a:spcBef>
                          <a:spcPct val="0"/>
                        </a:spcBef>
                        <a:spcAft>
                          <a:spcPct val="0"/>
                        </a:spcAft>
                      </a:pPr>
                      <a:r>
                        <a:rPr sz="2800">
                          <a:latin typeface="Times New Roman" panose="02020603050405020304" charset="0"/>
                          <a:ea typeface="Calibri" panose="020F0502020204030204"/>
                          <a:cs typeface="Times New Roman" panose="02020603050405020304" charset="0"/>
                        </a:rPr>
                        <a:t> </a:t>
                      </a:r>
                      <a:endParaRPr sz="2800">
                        <a:latin typeface="Times New Roman" panose="02020603050405020304" charset="0"/>
                        <a:ea typeface="Calibri" panose="020F0502020204030204"/>
                        <a:cs typeface="Times New Roman" panose="02020603050405020304" charset="0"/>
                      </a:endParaRPr>
                    </a:p>
                  </a:txBody>
                  <a:tcPr marL="68580" marR="68580" marT="0" marB="0" anchor="t" anchorCtr="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r>
              <a:tr h="742950">
                <a:tc>
                  <a:txBody>
                    <a:bodyPr/>
                    <a:p>
                      <a:pPr algn="just">
                        <a:lnSpc>
                          <a:spcPct val="130000"/>
                        </a:lnSpc>
                        <a:spcBef>
                          <a:spcPct val="0"/>
                        </a:spcBef>
                        <a:spcAft>
                          <a:spcPct val="0"/>
                        </a:spcAft>
                      </a:pPr>
                      <a:r>
                        <a:rPr sz="2800">
                          <a:latin typeface="Times New Roman" panose="02020603050405020304" charset="0"/>
                          <a:ea typeface="Calibri" panose="020F0502020204030204"/>
                          <a:cs typeface="Times New Roman" panose="02020603050405020304" charset="0"/>
                        </a:rPr>
                        <a:t>Tính dẫn nhiệt</a:t>
                      </a:r>
                      <a:endParaRPr sz="2800">
                        <a:latin typeface="Times New Roman" panose="02020603050405020304" charset="0"/>
                        <a:ea typeface="Calibri" panose="020F0502020204030204"/>
                        <a:cs typeface="Times New Roman" panose="02020603050405020304" charset="0"/>
                      </a:endParaRPr>
                    </a:p>
                  </a:txBody>
                  <a:tcPr marL="68580" marR="68580" marT="0" marB="0" anchor="ctr" anchorCtr="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a:txBody>
                    <a:bodyPr/>
                    <a:p>
                      <a:pPr algn="ctr">
                        <a:lnSpc>
                          <a:spcPct val="130000"/>
                        </a:lnSpc>
                        <a:spcBef>
                          <a:spcPct val="0"/>
                        </a:spcBef>
                        <a:spcAft>
                          <a:spcPct val="0"/>
                        </a:spcAft>
                      </a:pPr>
                      <a:r>
                        <a:rPr sz="2800">
                          <a:latin typeface="Times New Roman" panose="02020603050405020304" charset="0"/>
                          <a:ea typeface="Calibri" panose="020F0502020204030204"/>
                          <a:cs typeface="Times New Roman" panose="02020603050405020304" charset="0"/>
                        </a:rPr>
                        <a:t> </a:t>
                      </a:r>
                      <a:endParaRPr sz="2800">
                        <a:latin typeface="Times New Roman" panose="02020603050405020304" charset="0"/>
                        <a:ea typeface="Calibri" panose="020F0502020204030204"/>
                        <a:cs typeface="Times New Roman" panose="02020603050405020304" charset="0"/>
                      </a:endParaRPr>
                    </a:p>
                  </a:txBody>
                  <a:tcPr marL="68580" marR="68580" marT="0" marB="0" anchor="t" anchorCtr="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a:txBody>
                    <a:bodyPr/>
                    <a:p>
                      <a:pPr algn="ctr">
                        <a:lnSpc>
                          <a:spcPct val="130000"/>
                        </a:lnSpc>
                        <a:spcBef>
                          <a:spcPct val="0"/>
                        </a:spcBef>
                        <a:spcAft>
                          <a:spcPct val="0"/>
                        </a:spcAft>
                      </a:pPr>
                      <a:r>
                        <a:rPr sz="2800">
                          <a:latin typeface="Times New Roman" panose="02020603050405020304" charset="0"/>
                          <a:ea typeface="Calibri" panose="020F0502020204030204"/>
                          <a:cs typeface="Times New Roman" panose="02020603050405020304" charset="0"/>
                        </a:rPr>
                        <a:t> </a:t>
                      </a:r>
                      <a:endParaRPr sz="2800">
                        <a:latin typeface="Times New Roman" panose="02020603050405020304" charset="0"/>
                        <a:ea typeface="Calibri" panose="020F0502020204030204"/>
                        <a:cs typeface="Times New Roman" panose="02020603050405020304" charset="0"/>
                      </a:endParaRPr>
                    </a:p>
                  </a:txBody>
                  <a:tcPr marL="68580" marR="68580" marT="0" marB="0" anchor="t" anchorCtr="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r>
              <a:tr h="742950">
                <a:tc>
                  <a:txBody>
                    <a:bodyPr/>
                    <a:p>
                      <a:pPr algn="just">
                        <a:lnSpc>
                          <a:spcPct val="130000"/>
                        </a:lnSpc>
                        <a:spcBef>
                          <a:spcPct val="0"/>
                        </a:spcBef>
                        <a:spcAft>
                          <a:spcPct val="0"/>
                        </a:spcAft>
                      </a:pPr>
                      <a:r>
                        <a:rPr sz="2800">
                          <a:latin typeface="Times New Roman" panose="02020603050405020304" charset="0"/>
                          <a:ea typeface="Calibri" panose="020F0502020204030204"/>
                          <a:cs typeface="Times New Roman" panose="02020603050405020304" charset="0"/>
                        </a:rPr>
                        <a:t>Nhiệt độ nóng chảy và nhiệt độ sôi</a:t>
                      </a:r>
                      <a:endParaRPr sz="2800">
                        <a:latin typeface="Times New Roman" panose="02020603050405020304" charset="0"/>
                        <a:ea typeface="Calibri" panose="020F0502020204030204"/>
                        <a:cs typeface="Times New Roman" panose="02020603050405020304" charset="0"/>
                      </a:endParaRPr>
                    </a:p>
                  </a:txBody>
                  <a:tcPr marL="68580" marR="68580" marT="0" marB="0" anchor="ctr" anchorCtr="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gridSpan="2">
                  <a:txBody>
                    <a:bodyPr/>
                    <a:p>
                      <a:pPr algn="just">
                        <a:lnSpc>
                          <a:spcPct val="130000"/>
                        </a:lnSpc>
                        <a:spcBef>
                          <a:spcPct val="0"/>
                        </a:spcBef>
                        <a:spcAft>
                          <a:spcPct val="0"/>
                        </a:spcAft>
                      </a:pPr>
                      <a:r>
                        <a:rPr sz="2800">
                          <a:latin typeface="Times New Roman" panose="02020603050405020304" charset="0"/>
                          <a:ea typeface="Calibri" panose="020F0502020204030204"/>
                          <a:cs typeface="Times New Roman" panose="02020603050405020304" charset="0"/>
                        </a:rPr>
                        <a:t> </a:t>
                      </a:r>
                      <a:endParaRPr sz="2800">
                        <a:latin typeface="Times New Roman" panose="02020603050405020304" charset="0"/>
                        <a:ea typeface="Calibri" panose="020F0502020204030204"/>
                        <a:cs typeface="Times New Roman" panose="02020603050405020304" charset="0"/>
                      </a:endParaRPr>
                    </a:p>
                  </a:txBody>
                  <a:tcPr marL="68580" marR="68580" marT="0" marB="0" anchor="t" anchorCtr="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hMerge="1">
                  <a:tcPr>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tcPr>
                </a:tc>
              </a:tr>
              <a:tr h="742950">
                <a:tc>
                  <a:txBody>
                    <a:bodyPr/>
                    <a:p>
                      <a:pPr algn="just">
                        <a:lnSpc>
                          <a:spcPct val="130000"/>
                        </a:lnSpc>
                        <a:spcBef>
                          <a:spcPct val="0"/>
                        </a:spcBef>
                        <a:spcAft>
                          <a:spcPct val="0"/>
                        </a:spcAft>
                      </a:pPr>
                      <a:r>
                        <a:rPr sz="2800">
                          <a:latin typeface="Times New Roman" panose="02020603050405020304" charset="0"/>
                          <a:ea typeface="Calibri" panose="020F0502020204030204"/>
                          <a:cs typeface="Times New Roman" panose="02020603050405020304" charset="0"/>
                        </a:rPr>
                        <a:t>Khối lượng riêng</a:t>
                      </a:r>
                      <a:endParaRPr sz="2800">
                        <a:latin typeface="Times New Roman" panose="02020603050405020304" charset="0"/>
                        <a:ea typeface="Calibri" panose="020F0502020204030204"/>
                        <a:cs typeface="Times New Roman" panose="02020603050405020304" charset="0"/>
                      </a:endParaRPr>
                    </a:p>
                  </a:txBody>
                  <a:tcPr marL="68580" marR="68580" marT="0" marB="0" anchor="ctr" anchorCtr="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a:txBody>
                    <a:bodyPr/>
                    <a:p>
                      <a:pPr algn="just">
                        <a:lnSpc>
                          <a:spcPct val="130000"/>
                        </a:lnSpc>
                        <a:spcBef>
                          <a:spcPct val="0"/>
                        </a:spcBef>
                        <a:spcAft>
                          <a:spcPct val="0"/>
                        </a:spcAft>
                      </a:pPr>
                      <a:r>
                        <a:rPr sz="2800">
                          <a:latin typeface="Times New Roman" panose="02020603050405020304" charset="0"/>
                          <a:ea typeface="Calibri" panose="020F0502020204030204"/>
                          <a:cs typeface="Times New Roman" panose="02020603050405020304" charset="0"/>
                        </a:rPr>
                        <a:t> </a:t>
                      </a:r>
                      <a:endParaRPr sz="2800">
                        <a:latin typeface="Times New Roman" panose="02020603050405020304" charset="0"/>
                        <a:ea typeface="Calibri" panose="020F0502020204030204"/>
                        <a:cs typeface="Times New Roman" panose="02020603050405020304" charset="0"/>
                      </a:endParaRPr>
                    </a:p>
                  </a:txBody>
                  <a:tcPr marL="68580" marR="68580" marT="0" marB="0" anchor="t" anchorCtr="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a:txBody>
                    <a:bodyPr/>
                    <a:p>
                      <a:pPr algn="just">
                        <a:lnSpc>
                          <a:spcPct val="130000"/>
                        </a:lnSpc>
                        <a:spcBef>
                          <a:spcPct val="0"/>
                        </a:spcBef>
                        <a:spcAft>
                          <a:spcPct val="0"/>
                        </a:spcAft>
                      </a:pPr>
                      <a:r>
                        <a:rPr sz="2800">
                          <a:latin typeface="Times New Roman" panose="02020603050405020304" charset="0"/>
                          <a:ea typeface="Calibri" panose="020F0502020204030204"/>
                          <a:cs typeface="Times New Roman" panose="02020603050405020304" charset="0"/>
                        </a:rPr>
                        <a:t> </a:t>
                      </a:r>
                      <a:endParaRPr sz="2800">
                        <a:latin typeface="Times New Roman" panose="02020603050405020304" charset="0"/>
                        <a:ea typeface="Calibri" panose="020F0502020204030204"/>
                        <a:cs typeface="Times New Roman" panose="02020603050405020304" charset="0"/>
                      </a:endParaRPr>
                    </a:p>
                  </a:txBody>
                  <a:tcPr marL="68580" marR="68580" marT="0" marB="0" anchor="t" anchorCtr="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r>
              <a:tr h="742950">
                <a:tc>
                  <a:txBody>
                    <a:bodyPr/>
                    <a:p>
                      <a:pPr algn="just">
                        <a:lnSpc>
                          <a:spcPct val="130000"/>
                        </a:lnSpc>
                        <a:spcBef>
                          <a:spcPct val="0"/>
                        </a:spcBef>
                        <a:spcAft>
                          <a:spcPct val="0"/>
                        </a:spcAft>
                      </a:pPr>
                      <a:r>
                        <a:rPr sz="2800">
                          <a:latin typeface="Times New Roman" panose="02020603050405020304" charset="0"/>
                          <a:ea typeface="Calibri" panose="020F0502020204030204"/>
                          <a:cs typeface="Times New Roman" panose="02020603050405020304" charset="0"/>
                        </a:rPr>
                        <a:t>Khả năng tạo thành các ion</a:t>
                      </a:r>
                      <a:endParaRPr sz="2800">
                        <a:latin typeface="Times New Roman" panose="02020603050405020304" charset="0"/>
                        <a:ea typeface="Calibri" panose="020F0502020204030204"/>
                        <a:cs typeface="Times New Roman" panose="02020603050405020304" charset="0"/>
                      </a:endParaRPr>
                    </a:p>
                  </a:txBody>
                  <a:tcPr marL="68580" marR="68580" marT="0" marB="0" anchor="ctr" anchorCtr="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a:txBody>
                    <a:bodyPr/>
                    <a:p>
                      <a:pPr algn="ctr">
                        <a:lnSpc>
                          <a:spcPct val="130000"/>
                        </a:lnSpc>
                        <a:spcBef>
                          <a:spcPct val="0"/>
                        </a:spcBef>
                        <a:spcAft>
                          <a:spcPct val="0"/>
                        </a:spcAft>
                      </a:pPr>
                      <a:r>
                        <a:rPr sz="2800">
                          <a:latin typeface="Times New Roman" panose="02020603050405020304" charset="0"/>
                          <a:ea typeface="Calibri" panose="020F0502020204030204"/>
                          <a:cs typeface="Times New Roman" panose="02020603050405020304" charset="0"/>
                        </a:rPr>
                        <a:t> </a:t>
                      </a:r>
                      <a:endParaRPr sz="2800">
                        <a:latin typeface="Times New Roman" panose="02020603050405020304" charset="0"/>
                        <a:ea typeface="Calibri" panose="020F0502020204030204"/>
                        <a:cs typeface="Times New Roman" panose="02020603050405020304" charset="0"/>
                      </a:endParaRPr>
                    </a:p>
                  </a:txBody>
                  <a:tcPr marL="68580" marR="68580" marT="0" marB="0" anchor="t" anchorCtr="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a:txBody>
                    <a:bodyPr/>
                    <a:p>
                      <a:pPr algn="ctr">
                        <a:lnSpc>
                          <a:spcPct val="130000"/>
                        </a:lnSpc>
                        <a:spcBef>
                          <a:spcPct val="0"/>
                        </a:spcBef>
                        <a:spcAft>
                          <a:spcPct val="0"/>
                        </a:spcAft>
                      </a:pPr>
                      <a:r>
                        <a:rPr sz="2800">
                          <a:latin typeface="Times New Roman" panose="02020603050405020304" charset="0"/>
                          <a:ea typeface="Calibri" panose="020F0502020204030204"/>
                          <a:cs typeface="Times New Roman" panose="02020603050405020304" charset="0"/>
                        </a:rPr>
                        <a:t> </a:t>
                      </a:r>
                      <a:endParaRPr sz="2800">
                        <a:latin typeface="Times New Roman" panose="02020603050405020304" charset="0"/>
                        <a:ea typeface="Calibri" panose="020F0502020204030204"/>
                        <a:cs typeface="Times New Roman" panose="02020603050405020304" charset="0"/>
                      </a:endParaRPr>
                    </a:p>
                  </a:txBody>
                  <a:tcPr marL="68580" marR="68580" marT="0" marB="0" anchor="t" anchorCtr="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r>
              <a:tr h="742950">
                <a:tc>
                  <a:txBody>
                    <a:bodyPr/>
                    <a:p>
                      <a:pPr algn="just">
                        <a:lnSpc>
                          <a:spcPct val="130000"/>
                        </a:lnSpc>
                        <a:spcBef>
                          <a:spcPct val="0"/>
                        </a:spcBef>
                        <a:spcAft>
                          <a:spcPct val="0"/>
                        </a:spcAft>
                      </a:pPr>
                      <a:r>
                        <a:rPr sz="2800">
                          <a:latin typeface="Times New Roman" panose="02020603050405020304" charset="0"/>
                          <a:ea typeface="Calibri" panose="020F0502020204030204"/>
                          <a:cs typeface="Times New Roman" panose="02020603050405020304" charset="0"/>
                        </a:rPr>
                        <a:t>Phản ứng với oxygen</a:t>
                      </a:r>
                      <a:endParaRPr sz="2800">
                        <a:latin typeface="Times New Roman" panose="02020603050405020304" charset="0"/>
                        <a:ea typeface="Calibri" panose="020F0502020204030204"/>
                        <a:cs typeface="Times New Roman" panose="02020603050405020304" charset="0"/>
                      </a:endParaRPr>
                    </a:p>
                  </a:txBody>
                  <a:tcPr marL="68580" marR="68580" marT="0" marB="0" anchor="ctr" anchorCtr="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a:txBody>
                    <a:bodyPr/>
                    <a:p>
                      <a:pPr algn="ctr">
                        <a:lnSpc>
                          <a:spcPct val="130000"/>
                        </a:lnSpc>
                        <a:spcBef>
                          <a:spcPct val="0"/>
                        </a:spcBef>
                        <a:spcAft>
                          <a:spcPct val="0"/>
                        </a:spcAft>
                      </a:pPr>
                      <a:r>
                        <a:rPr sz="2800">
                          <a:latin typeface="Times New Roman" panose="02020603050405020304" charset="0"/>
                          <a:ea typeface="Calibri" panose="020F0502020204030204"/>
                          <a:cs typeface="Times New Roman" panose="02020603050405020304" charset="0"/>
                        </a:rPr>
                        <a:t> </a:t>
                      </a:r>
                      <a:endParaRPr sz="2800">
                        <a:latin typeface="Times New Roman" panose="02020603050405020304" charset="0"/>
                        <a:ea typeface="Calibri" panose="020F0502020204030204"/>
                        <a:cs typeface="Times New Roman" panose="02020603050405020304" charset="0"/>
                      </a:endParaRPr>
                    </a:p>
                  </a:txBody>
                  <a:tcPr marL="68580" marR="68580" marT="0" marB="0" anchor="t" anchorCtr="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a:txBody>
                    <a:bodyPr/>
                    <a:p>
                      <a:pPr algn="ctr">
                        <a:lnSpc>
                          <a:spcPct val="130000"/>
                        </a:lnSpc>
                        <a:spcBef>
                          <a:spcPct val="0"/>
                        </a:spcBef>
                        <a:spcAft>
                          <a:spcPct val="0"/>
                        </a:spcAft>
                      </a:pPr>
                      <a:endParaRPr sz="2800" baseline="-25000">
                        <a:latin typeface="Times New Roman" panose="02020603050405020304" charset="0"/>
                        <a:ea typeface="Calibri" panose="020F0502020204030204"/>
                        <a:cs typeface="Times New Roman" panose="02020603050405020304" charset="0"/>
                      </a:endParaRPr>
                    </a:p>
                  </a:txBody>
                  <a:tcPr marL="68580" marR="68580" marT="0" marB="0" anchor="t" anchorCtr="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9" name="Content Placeholder 8"/>
          <p:cNvGraphicFramePr/>
          <p:nvPr>
            <p:ph idx="1"/>
            <p:custDataLst>
              <p:tags r:id="rId1"/>
            </p:custDataLst>
          </p:nvPr>
        </p:nvGraphicFramePr>
        <p:xfrm>
          <a:off x="609600" y="190500"/>
          <a:ext cx="10972800" cy="5601970"/>
        </p:xfrm>
        <a:graphic>
          <a:graphicData uri="http://schemas.openxmlformats.org/drawingml/2006/table">
            <a:tbl>
              <a:tblPr/>
              <a:tblGrid>
                <a:gridCol w="2175510"/>
                <a:gridCol w="4267200"/>
                <a:gridCol w="4530090"/>
              </a:tblGrid>
              <a:tr h="1244600">
                <a:tc>
                  <a:txBody>
                    <a:bodyPr/>
                    <a:p>
                      <a:pPr algn="ctr">
                        <a:lnSpc>
                          <a:spcPct val="130000"/>
                        </a:lnSpc>
                        <a:spcBef>
                          <a:spcPts val="300"/>
                        </a:spcBef>
                        <a:spcAft>
                          <a:spcPts val="300"/>
                        </a:spcAft>
                      </a:pPr>
                      <a:r>
                        <a:rPr sz="2400" b="1">
                          <a:latin typeface="Times New Roman" panose="02020603050405020304"/>
                          <a:ea typeface="Calibri" panose="020F0502020204030204"/>
                        </a:rPr>
                        <a:t>Một số tính chất</a:t>
                      </a:r>
                      <a:endParaRPr sz="2400" b="1">
                        <a:latin typeface="Times New Roman" panose="02020603050405020304"/>
                        <a:ea typeface="Calibri" panose="020F0502020204030204"/>
                      </a:endParaRPr>
                    </a:p>
                  </a:txBody>
                  <a:tcPr marL="68580" marR="68580" marT="0" marB="0" anchor="ctr" anchorCtr="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solidFill>
                      <a:srgbClr val="DBE5F1"/>
                    </a:solidFill>
                  </a:tcPr>
                </a:tc>
                <a:tc>
                  <a:txBody>
                    <a:bodyPr/>
                    <a:p>
                      <a:pPr algn="ctr">
                        <a:lnSpc>
                          <a:spcPct val="130000"/>
                        </a:lnSpc>
                        <a:spcBef>
                          <a:spcPts val="300"/>
                        </a:spcBef>
                        <a:spcAft>
                          <a:spcPts val="300"/>
                        </a:spcAft>
                      </a:pPr>
                      <a:r>
                        <a:rPr sz="2400" b="1">
                          <a:latin typeface="Times New Roman" panose="02020603050405020304"/>
                          <a:ea typeface="Calibri" panose="020F0502020204030204"/>
                        </a:rPr>
                        <a:t>Kim loại</a:t>
                      </a:r>
                      <a:endParaRPr sz="2400" b="1">
                        <a:latin typeface="Times New Roman" panose="02020603050405020304"/>
                        <a:ea typeface="Calibri" panose="020F0502020204030204"/>
                      </a:endParaRPr>
                    </a:p>
                  </a:txBody>
                  <a:tcPr marL="68580" marR="68580" marT="0" marB="0" anchor="ctr" anchorCtr="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solidFill>
                      <a:srgbClr val="DBE5F1"/>
                    </a:solidFill>
                  </a:tcPr>
                </a:tc>
                <a:tc>
                  <a:txBody>
                    <a:bodyPr/>
                    <a:p>
                      <a:pPr algn="ctr">
                        <a:lnSpc>
                          <a:spcPct val="130000"/>
                        </a:lnSpc>
                        <a:spcBef>
                          <a:spcPts val="300"/>
                        </a:spcBef>
                        <a:spcAft>
                          <a:spcPts val="300"/>
                        </a:spcAft>
                      </a:pPr>
                      <a:r>
                        <a:rPr sz="2400" b="1">
                          <a:latin typeface="Times New Roman" panose="02020603050405020304"/>
                          <a:ea typeface="Calibri" panose="020F0502020204030204"/>
                        </a:rPr>
                        <a:t>Phi kim</a:t>
                      </a:r>
                      <a:endParaRPr sz="2400" b="1">
                        <a:latin typeface="Times New Roman" panose="02020603050405020304"/>
                        <a:ea typeface="Calibri" panose="020F0502020204030204"/>
                      </a:endParaRPr>
                    </a:p>
                  </a:txBody>
                  <a:tcPr marL="68580" marR="68580" marT="0" marB="0" anchor="ctr" anchorCtr="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solidFill>
                      <a:srgbClr val="DBE5F1"/>
                    </a:solidFill>
                  </a:tcPr>
                </a:tc>
              </a:tr>
              <a:tr h="622935">
                <a:tc>
                  <a:txBody>
                    <a:bodyPr/>
                    <a:p>
                      <a:pPr algn="just">
                        <a:lnSpc>
                          <a:spcPct val="130000"/>
                        </a:lnSpc>
                        <a:spcBef>
                          <a:spcPts val="300"/>
                        </a:spcBef>
                        <a:spcAft>
                          <a:spcPts val="300"/>
                        </a:spcAft>
                      </a:pPr>
                      <a:r>
                        <a:rPr sz="2400">
                          <a:latin typeface="Times New Roman" panose="02020603050405020304"/>
                          <a:ea typeface="Calibri" panose="020F0502020204030204"/>
                        </a:rPr>
                        <a:t>Tính dẫn điện</a:t>
                      </a:r>
                      <a:endParaRPr sz="2400">
                        <a:latin typeface="Times New Roman" panose="02020603050405020304"/>
                        <a:ea typeface="Calibri" panose="020F0502020204030204"/>
                      </a:endParaRPr>
                    </a:p>
                  </a:txBody>
                  <a:tcPr marL="68580" marR="68580" marT="0" marB="0" anchor="ctr" anchorCtr="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a:txBody>
                    <a:bodyPr/>
                    <a:p>
                      <a:pPr algn="ctr">
                        <a:lnSpc>
                          <a:spcPct val="130000"/>
                        </a:lnSpc>
                        <a:spcBef>
                          <a:spcPts val="300"/>
                        </a:spcBef>
                        <a:spcAft>
                          <a:spcPts val="300"/>
                        </a:spcAft>
                      </a:pPr>
                      <a:r>
                        <a:rPr sz="2400">
                          <a:latin typeface="Times New Roman" panose="02020603050405020304"/>
                          <a:ea typeface="Calibri" panose="020F0502020204030204"/>
                        </a:rPr>
                        <a:t>Dẫn điện tốt</a:t>
                      </a:r>
                      <a:endParaRPr sz="2400">
                        <a:latin typeface="Times New Roman" panose="02020603050405020304"/>
                        <a:ea typeface="Calibri" panose="020F0502020204030204"/>
                      </a:endParaRPr>
                    </a:p>
                  </a:txBody>
                  <a:tcPr marL="68580" marR="68580" marT="0" marB="0" anchor="t" anchorCtr="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a:txBody>
                    <a:bodyPr/>
                    <a:p>
                      <a:pPr algn="ctr">
                        <a:lnSpc>
                          <a:spcPct val="130000"/>
                        </a:lnSpc>
                        <a:spcBef>
                          <a:spcPts val="300"/>
                        </a:spcBef>
                        <a:spcAft>
                          <a:spcPts val="300"/>
                        </a:spcAft>
                      </a:pPr>
                      <a:r>
                        <a:rPr sz="2400">
                          <a:latin typeface="Times New Roman" panose="02020603050405020304"/>
                          <a:ea typeface="Calibri" panose="020F0502020204030204"/>
                        </a:rPr>
                        <a:t>Thường không dẫn điện</a:t>
                      </a:r>
                      <a:endParaRPr sz="2400">
                        <a:latin typeface="Times New Roman" panose="02020603050405020304"/>
                        <a:ea typeface="Calibri" panose="020F0502020204030204"/>
                      </a:endParaRPr>
                    </a:p>
                  </a:txBody>
                  <a:tcPr marL="68580" marR="68580" marT="0" marB="0" anchor="t" anchorCtr="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r>
              <a:tr h="621665">
                <a:tc>
                  <a:txBody>
                    <a:bodyPr/>
                    <a:p>
                      <a:pPr algn="just">
                        <a:lnSpc>
                          <a:spcPct val="130000"/>
                        </a:lnSpc>
                        <a:spcBef>
                          <a:spcPts val="300"/>
                        </a:spcBef>
                        <a:spcAft>
                          <a:spcPts val="300"/>
                        </a:spcAft>
                      </a:pPr>
                      <a:r>
                        <a:rPr sz="2400">
                          <a:latin typeface="Times New Roman" panose="02020603050405020304"/>
                          <a:ea typeface="Calibri" panose="020F0502020204030204"/>
                        </a:rPr>
                        <a:t>Tính dẫn nhiệt</a:t>
                      </a:r>
                      <a:endParaRPr sz="2400">
                        <a:latin typeface="Times New Roman" panose="02020603050405020304"/>
                        <a:ea typeface="Calibri" panose="020F0502020204030204"/>
                      </a:endParaRPr>
                    </a:p>
                  </a:txBody>
                  <a:tcPr marL="68580" marR="68580" marT="0" marB="0" anchor="ctr" anchorCtr="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a:txBody>
                    <a:bodyPr/>
                    <a:p>
                      <a:pPr algn="ctr">
                        <a:lnSpc>
                          <a:spcPct val="130000"/>
                        </a:lnSpc>
                        <a:spcBef>
                          <a:spcPts val="300"/>
                        </a:spcBef>
                        <a:spcAft>
                          <a:spcPts val="300"/>
                        </a:spcAft>
                      </a:pPr>
                      <a:r>
                        <a:rPr sz="2400">
                          <a:latin typeface="Times New Roman" panose="02020603050405020304"/>
                          <a:ea typeface="Calibri" panose="020F0502020204030204"/>
                        </a:rPr>
                        <a:t>Dẫn nhiệt tốt</a:t>
                      </a:r>
                      <a:endParaRPr sz="2400">
                        <a:latin typeface="Times New Roman" panose="02020603050405020304"/>
                        <a:ea typeface="Calibri" panose="020F0502020204030204"/>
                      </a:endParaRPr>
                    </a:p>
                  </a:txBody>
                  <a:tcPr marL="68580" marR="68580" marT="0" marB="0" anchor="t" anchorCtr="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a:txBody>
                    <a:bodyPr/>
                    <a:p>
                      <a:pPr algn="ctr">
                        <a:lnSpc>
                          <a:spcPct val="130000"/>
                        </a:lnSpc>
                        <a:spcBef>
                          <a:spcPts val="300"/>
                        </a:spcBef>
                        <a:spcAft>
                          <a:spcPts val="300"/>
                        </a:spcAft>
                      </a:pPr>
                      <a:r>
                        <a:rPr sz="2400">
                          <a:latin typeface="Times New Roman" panose="02020603050405020304"/>
                          <a:ea typeface="Calibri" panose="020F0502020204030204"/>
                        </a:rPr>
                        <a:t>Thường không dẫn nhiệt</a:t>
                      </a:r>
                      <a:endParaRPr sz="2400">
                        <a:latin typeface="Times New Roman" panose="02020603050405020304"/>
                        <a:ea typeface="Calibri" panose="020F0502020204030204"/>
                      </a:endParaRPr>
                    </a:p>
                  </a:txBody>
                  <a:tcPr marL="68580" marR="68580" marT="0" marB="0" anchor="t" anchorCtr="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r>
              <a:tr h="1868170">
                <a:tc>
                  <a:txBody>
                    <a:bodyPr/>
                    <a:p>
                      <a:pPr algn="just">
                        <a:lnSpc>
                          <a:spcPct val="130000"/>
                        </a:lnSpc>
                        <a:spcBef>
                          <a:spcPts val="300"/>
                        </a:spcBef>
                        <a:spcAft>
                          <a:spcPts val="300"/>
                        </a:spcAft>
                      </a:pPr>
                      <a:r>
                        <a:rPr sz="2400">
                          <a:latin typeface="Times New Roman" panose="02020603050405020304"/>
                          <a:ea typeface="Calibri" panose="020F0502020204030204"/>
                        </a:rPr>
                        <a:t>Nhiệt độ nóng chảy và nhiệt độ sôi</a:t>
                      </a:r>
                      <a:endParaRPr sz="2400">
                        <a:latin typeface="Times New Roman" panose="02020603050405020304"/>
                        <a:ea typeface="Calibri" panose="020F0502020204030204"/>
                      </a:endParaRPr>
                    </a:p>
                  </a:txBody>
                  <a:tcPr marL="68580" marR="68580" marT="0" marB="0" anchor="ctr" anchorCtr="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gridSpan="2">
                  <a:txBody>
                    <a:bodyPr/>
                    <a:p>
                      <a:pPr algn="just">
                        <a:lnSpc>
                          <a:spcPct val="130000"/>
                        </a:lnSpc>
                        <a:spcBef>
                          <a:spcPts val="300"/>
                        </a:spcBef>
                        <a:spcAft>
                          <a:spcPts val="300"/>
                        </a:spcAft>
                      </a:pPr>
                      <a:r>
                        <a:rPr sz="2400">
                          <a:latin typeface="Times New Roman" panose="02020603050405020304"/>
                          <a:ea typeface="Calibri" panose="020F0502020204030204"/>
                        </a:rPr>
                        <a:t>Kim loại thường có nhiệt độ nóng chảy và nhiệt độ sôi cao trong khi phi kim thường có nhiệt độ nóng chảy và nhiệt độ sôi thấp. Ở nhiệt độ phòng các kim loại tồn tại trạng thái rắn (ngoại trừ thuỷ ngân ở thể lỏng), còn phi kim có thể tồn tại ở cả thể rắn, lỏng hoặc khí.</a:t>
                      </a:r>
                      <a:endParaRPr sz="2400">
                        <a:latin typeface="Times New Roman" panose="02020603050405020304"/>
                        <a:ea typeface="Calibri" panose="020F0502020204030204"/>
                      </a:endParaRPr>
                    </a:p>
                  </a:txBody>
                  <a:tcPr marL="68580" marR="68580" marT="0" marB="0" anchor="t" anchorCtr="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hMerge="1">
                  <a:tcPr>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tcPr>
                </a:tc>
              </a:tr>
              <a:tr h="1244600">
                <a:tc>
                  <a:txBody>
                    <a:bodyPr/>
                    <a:p>
                      <a:pPr algn="just">
                        <a:lnSpc>
                          <a:spcPct val="130000"/>
                        </a:lnSpc>
                        <a:spcBef>
                          <a:spcPts val="300"/>
                        </a:spcBef>
                        <a:spcAft>
                          <a:spcPts val="300"/>
                        </a:spcAft>
                      </a:pPr>
                      <a:r>
                        <a:rPr sz="2400">
                          <a:latin typeface="Times New Roman" panose="02020603050405020304"/>
                          <a:ea typeface="Calibri" panose="020F0502020204030204"/>
                        </a:rPr>
                        <a:t>Khối lượng riêng</a:t>
                      </a:r>
                      <a:endParaRPr sz="2400">
                        <a:latin typeface="Times New Roman" panose="02020603050405020304"/>
                        <a:ea typeface="Calibri" panose="020F0502020204030204"/>
                      </a:endParaRPr>
                    </a:p>
                  </a:txBody>
                  <a:tcPr marL="68580" marR="68580" marT="0" marB="0" anchor="ctr" anchorCtr="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a:txBody>
                    <a:bodyPr/>
                    <a:p>
                      <a:pPr algn="just">
                        <a:lnSpc>
                          <a:spcPct val="130000"/>
                        </a:lnSpc>
                        <a:spcBef>
                          <a:spcPts val="300"/>
                        </a:spcBef>
                        <a:spcAft>
                          <a:spcPts val="300"/>
                        </a:spcAft>
                      </a:pPr>
                      <a:r>
                        <a:rPr sz="2400">
                          <a:latin typeface="Times New Roman" panose="02020603050405020304"/>
                          <a:ea typeface="Calibri" panose="020F0502020204030204"/>
                        </a:rPr>
                        <a:t>Kim loại thường có khối lượng  riêng lớn, phần lớn là các kim loại </a:t>
                      </a:r>
                      <a:r>
                        <a:rPr sz="2400" b="1">
                          <a:latin typeface="Times New Roman" panose="02020603050405020304"/>
                          <a:ea typeface="Calibri" panose="020F0502020204030204"/>
                        </a:rPr>
                        <a:t>nặng</a:t>
                      </a:r>
                      <a:r>
                        <a:rPr sz="2400">
                          <a:latin typeface="Times New Roman" panose="02020603050405020304"/>
                          <a:ea typeface="Calibri" panose="020F0502020204030204"/>
                        </a:rPr>
                        <a:t>.</a:t>
                      </a:r>
                      <a:endParaRPr sz="2400">
                        <a:latin typeface="Times New Roman" panose="02020603050405020304"/>
                        <a:ea typeface="Calibri" panose="020F0502020204030204"/>
                      </a:endParaRPr>
                    </a:p>
                  </a:txBody>
                  <a:tcPr marL="68580" marR="68580" marT="0" marB="0" anchor="t" anchorCtr="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a:txBody>
                    <a:bodyPr/>
                    <a:p>
                      <a:pPr algn="just">
                        <a:lnSpc>
                          <a:spcPct val="130000"/>
                        </a:lnSpc>
                        <a:spcBef>
                          <a:spcPts val="300"/>
                        </a:spcBef>
                        <a:spcAft>
                          <a:spcPts val="300"/>
                        </a:spcAft>
                      </a:pPr>
                      <a:r>
                        <a:rPr sz="2400">
                          <a:latin typeface="Times New Roman" panose="02020603050405020304"/>
                          <a:ea typeface="Calibri" panose="020F0502020204030204"/>
                        </a:rPr>
                        <a:t>Phi kim ở thể rắn thường có khối lượng riêng nhỏ.</a:t>
                      </a:r>
                      <a:endParaRPr sz="2400">
                        <a:latin typeface="Times New Roman" panose="02020603050405020304"/>
                        <a:ea typeface="Calibri" panose="020F0502020204030204"/>
                      </a:endParaRPr>
                    </a:p>
                  </a:txBody>
                  <a:tcPr marL="68580" marR="68580" marT="0" marB="0" anchor="t" anchorCtr="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Table 3"/>
          <p:cNvGraphicFramePr/>
          <p:nvPr>
            <p:custDataLst>
              <p:tags r:id="rId1"/>
            </p:custDataLst>
          </p:nvPr>
        </p:nvGraphicFramePr>
        <p:xfrm>
          <a:off x="569595" y="426720"/>
          <a:ext cx="11052175" cy="5139055"/>
        </p:xfrm>
        <a:graphic>
          <a:graphicData uri="http://schemas.openxmlformats.org/drawingml/2006/table">
            <a:tbl>
              <a:tblPr/>
              <a:tblGrid>
                <a:gridCol w="2191385"/>
                <a:gridCol w="4297680"/>
                <a:gridCol w="4563110"/>
              </a:tblGrid>
              <a:tr h="2893695">
                <a:tc>
                  <a:txBody>
                    <a:bodyPr/>
                    <a:p>
                      <a:pPr algn="just">
                        <a:lnSpc>
                          <a:spcPct val="130000"/>
                        </a:lnSpc>
                        <a:spcBef>
                          <a:spcPts val="300"/>
                        </a:spcBef>
                        <a:spcAft>
                          <a:spcPts val="300"/>
                        </a:spcAft>
                      </a:pPr>
                      <a:r>
                        <a:rPr sz="2400">
                          <a:latin typeface="Times New Roman" panose="02020603050405020304"/>
                          <a:ea typeface="Calibri" panose="020F0502020204030204"/>
                        </a:rPr>
                        <a:t>Khả năng tạo thành các ion</a:t>
                      </a:r>
                      <a:endParaRPr sz="2400">
                        <a:latin typeface="Times New Roman" panose="02020603050405020304"/>
                        <a:ea typeface="Calibri" panose="020F0502020204030204"/>
                      </a:endParaRPr>
                    </a:p>
                  </a:txBody>
                  <a:tcPr marL="68580" marR="68580" marT="0" marB="0" anchor="ctr" anchorCtr="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a:txBody>
                    <a:bodyPr/>
                    <a:p>
                      <a:pPr algn="just">
                        <a:lnSpc>
                          <a:spcPct val="130000"/>
                        </a:lnSpc>
                        <a:spcBef>
                          <a:spcPts val="300"/>
                        </a:spcBef>
                        <a:spcAft>
                          <a:spcPts val="300"/>
                        </a:spcAft>
                      </a:pPr>
                      <a:r>
                        <a:rPr sz="2400">
                          <a:latin typeface="Times New Roman" panose="02020603050405020304"/>
                          <a:ea typeface="Calibri" panose="020F0502020204030204"/>
                        </a:rPr>
                        <a:t>Kim loại có xu hướng tạo thành </a:t>
                      </a:r>
                      <a:r>
                        <a:rPr sz="2400" b="1">
                          <a:latin typeface="Times New Roman" panose="02020603050405020304"/>
                          <a:ea typeface="Calibri" panose="020F0502020204030204"/>
                        </a:rPr>
                        <a:t>ion dương</a:t>
                      </a:r>
                      <a:r>
                        <a:rPr sz="2400">
                          <a:latin typeface="Times New Roman" panose="02020603050405020304"/>
                          <a:ea typeface="Calibri" panose="020F0502020204030204"/>
                        </a:rPr>
                        <a:t> </a:t>
                      </a:r>
                      <a:r>
                        <a:rPr sz="2400">
                          <a:latin typeface="Times New Roman" panose="02020603050405020304"/>
                          <a:ea typeface="Calibri" panose="020F0502020204030204"/>
                        </a:rPr>
                        <a:t>(nhường electron) khi tham gia phản ứng hoá học.</a:t>
                      </a:r>
                      <a:endParaRPr sz="2400">
                        <a:latin typeface="Times New Roman" panose="02020603050405020304"/>
                        <a:ea typeface="Calibri" panose="020F0502020204030204"/>
                      </a:endParaRPr>
                    </a:p>
                    <a:p>
                      <a:pPr algn="just">
                        <a:lnSpc>
                          <a:spcPct val="130000"/>
                        </a:lnSpc>
                        <a:spcBef>
                          <a:spcPts val="300"/>
                        </a:spcBef>
                        <a:spcAft>
                          <a:spcPts val="300"/>
                        </a:spcAft>
                      </a:pPr>
                      <a:r>
                        <a:rPr sz="2400">
                          <a:latin typeface="Times New Roman" panose="02020603050405020304"/>
                          <a:ea typeface="Calibri" panose="020F0502020204030204"/>
                        </a:rPr>
                        <a:t>Ví dụ: sodium dễ tạo thành ion sodium (Na</a:t>
                      </a:r>
                      <a:r>
                        <a:rPr sz="2400" baseline="30000">
                          <a:latin typeface="Times New Roman" panose="02020603050405020304"/>
                          <a:ea typeface="Calibri" panose="020F0502020204030204"/>
                        </a:rPr>
                        <a:t>+</a:t>
                      </a:r>
                      <a:r>
                        <a:rPr sz="2400">
                          <a:latin typeface="Times New Roman" panose="02020603050405020304"/>
                          <a:ea typeface="Calibri" panose="020F0502020204030204"/>
                        </a:rPr>
                        <a:t>) khi phản ứng với nước.</a:t>
                      </a:r>
                      <a:endParaRPr sz="2400">
                        <a:latin typeface="Times New Roman" panose="02020603050405020304"/>
                        <a:ea typeface="Calibri" panose="020F0502020204030204"/>
                      </a:endParaRPr>
                    </a:p>
                    <a:p>
                      <a:pPr algn="ctr">
                        <a:lnSpc>
                          <a:spcPct val="130000"/>
                        </a:lnSpc>
                        <a:spcBef>
                          <a:spcPts val="300"/>
                        </a:spcBef>
                        <a:spcAft>
                          <a:spcPts val="300"/>
                        </a:spcAft>
                      </a:pPr>
                      <a:r>
                        <a:rPr sz="2400">
                          <a:latin typeface="Times New Roman" panose="02020603050405020304"/>
                          <a:ea typeface="Calibri" panose="020F0502020204030204"/>
                        </a:rPr>
                        <a:t>Na </a:t>
                      </a:r>
                      <a:r>
                        <a:rPr sz="2400">
                          <a:latin typeface="Calibri" panose="020F0502020204030204"/>
                          <a:ea typeface="Calibri" panose="020F0502020204030204"/>
                        </a:rPr>
                        <a:t> </a:t>
                      </a:r>
                      <a:r>
                        <a:rPr sz="2400">
                          <a:latin typeface="Times New Roman" panose="02020603050405020304"/>
                          <a:ea typeface="Calibri" panose="020F0502020204030204"/>
                        </a:rPr>
                        <a:t>Na</a:t>
                      </a:r>
                      <a:r>
                        <a:rPr sz="2400" baseline="30000">
                          <a:latin typeface="Times New Roman" panose="02020603050405020304"/>
                          <a:ea typeface="Calibri" panose="020F0502020204030204"/>
                        </a:rPr>
                        <a:t>+</a:t>
                      </a:r>
                      <a:r>
                        <a:rPr sz="2400">
                          <a:latin typeface="Times New Roman" panose="02020603050405020304"/>
                          <a:ea typeface="Calibri" panose="020F0502020204030204"/>
                        </a:rPr>
                        <a:t> </a:t>
                      </a:r>
                      <a:r>
                        <a:rPr sz="2400">
                          <a:latin typeface="Times New Roman" panose="02020603050405020304"/>
                          <a:ea typeface="Calibri" panose="020F0502020204030204"/>
                        </a:rPr>
                        <a:t>+ 1e</a:t>
                      </a:r>
                      <a:endParaRPr sz="2400">
                        <a:latin typeface="Times New Roman" panose="02020603050405020304"/>
                        <a:ea typeface="Calibri" panose="020F0502020204030204"/>
                      </a:endParaRPr>
                    </a:p>
                  </a:txBody>
                  <a:tcPr marL="68580" marR="68580" marT="0" marB="0" anchor="t" anchorCtr="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a:txBody>
                    <a:bodyPr/>
                    <a:p>
                      <a:pPr algn="just">
                        <a:lnSpc>
                          <a:spcPct val="130000"/>
                        </a:lnSpc>
                        <a:spcBef>
                          <a:spcPts val="300"/>
                        </a:spcBef>
                        <a:spcAft>
                          <a:spcPts val="300"/>
                        </a:spcAft>
                      </a:pPr>
                      <a:r>
                        <a:rPr sz="2400">
                          <a:latin typeface="Times New Roman" panose="02020603050405020304"/>
                          <a:ea typeface="Calibri" panose="020F0502020204030204"/>
                        </a:rPr>
                        <a:t>Phi kim có xu hướng tạo thành</a:t>
                      </a:r>
                      <a:r>
                        <a:rPr sz="2400" b="1">
                          <a:latin typeface="Times New Roman" panose="02020603050405020304"/>
                          <a:ea typeface="Calibri" panose="020F0502020204030204"/>
                        </a:rPr>
                        <a:t> ion âm </a:t>
                      </a:r>
                      <a:r>
                        <a:rPr sz="2400">
                          <a:latin typeface="Times New Roman" panose="02020603050405020304"/>
                          <a:ea typeface="Calibri" panose="020F0502020204030204"/>
                        </a:rPr>
                        <a:t>(nhận electron) khi tham gia phản ứng với kim loại.</a:t>
                      </a:r>
                      <a:endParaRPr sz="2400">
                        <a:latin typeface="Times New Roman" panose="02020603050405020304"/>
                        <a:ea typeface="Calibri" panose="020F0502020204030204"/>
                      </a:endParaRPr>
                    </a:p>
                    <a:p>
                      <a:pPr algn="just">
                        <a:lnSpc>
                          <a:spcPct val="130000"/>
                        </a:lnSpc>
                        <a:spcBef>
                          <a:spcPts val="300"/>
                        </a:spcBef>
                        <a:spcAft>
                          <a:spcPts val="300"/>
                        </a:spcAft>
                      </a:pPr>
                      <a:r>
                        <a:rPr sz="2400">
                          <a:latin typeface="Times New Roman" panose="02020603050405020304"/>
                          <a:ea typeface="Calibri" panose="020F0502020204030204"/>
                        </a:rPr>
                        <a:t>Ví dụ: chlorine dễ tạo thành ion chloride (Cl</a:t>
                      </a:r>
                      <a:r>
                        <a:rPr sz="2400" baseline="30000">
                          <a:latin typeface="Times New Roman" panose="02020603050405020304"/>
                          <a:ea typeface="Calibri" panose="020F0502020204030204"/>
                        </a:rPr>
                        <a:t>–</a:t>
                      </a:r>
                      <a:r>
                        <a:rPr sz="2400">
                          <a:latin typeface="Times New Roman" panose="02020603050405020304"/>
                          <a:ea typeface="Calibri" panose="020F0502020204030204"/>
                        </a:rPr>
                        <a:t>) khi phản ứng với sodium.</a:t>
                      </a:r>
                      <a:endParaRPr sz="2400">
                        <a:latin typeface="Times New Roman" panose="02020603050405020304"/>
                        <a:ea typeface="Calibri" panose="020F0502020204030204"/>
                      </a:endParaRPr>
                    </a:p>
                    <a:p>
                      <a:pPr algn="ctr">
                        <a:lnSpc>
                          <a:spcPct val="130000"/>
                        </a:lnSpc>
                        <a:spcBef>
                          <a:spcPts val="300"/>
                        </a:spcBef>
                        <a:spcAft>
                          <a:spcPts val="300"/>
                        </a:spcAft>
                      </a:pPr>
                      <a:r>
                        <a:rPr sz="2400">
                          <a:latin typeface="Times New Roman" panose="02020603050405020304"/>
                          <a:ea typeface="Calibri" panose="020F0502020204030204"/>
                        </a:rPr>
                        <a:t>Cl + 1e </a:t>
                      </a:r>
                      <a:r>
                        <a:rPr sz="2400">
                          <a:latin typeface="Calibri" panose="020F0502020204030204"/>
                          <a:ea typeface="Calibri" panose="020F0502020204030204"/>
                        </a:rPr>
                        <a:t> </a:t>
                      </a:r>
                      <a:r>
                        <a:rPr sz="2400">
                          <a:latin typeface="Times New Roman" panose="02020603050405020304"/>
                          <a:ea typeface="Calibri" panose="020F0502020204030204"/>
                        </a:rPr>
                        <a:t>Cl</a:t>
                      </a:r>
                      <a:r>
                        <a:rPr sz="2400" baseline="30000">
                          <a:latin typeface="Times New Roman" panose="02020603050405020304"/>
                          <a:ea typeface="Calibri" panose="020F0502020204030204"/>
                        </a:rPr>
                        <a:t>–</a:t>
                      </a:r>
                      <a:endParaRPr sz="2400" baseline="30000">
                        <a:latin typeface="Times New Roman" panose="02020603050405020304"/>
                        <a:ea typeface="Calibri" panose="020F0502020204030204"/>
                      </a:endParaRPr>
                    </a:p>
                  </a:txBody>
                  <a:tcPr marL="68580" marR="68580" marT="0" marB="0" anchor="t" anchorCtr="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r>
              <a:tr h="2245360">
                <a:tc>
                  <a:txBody>
                    <a:bodyPr/>
                    <a:p>
                      <a:pPr algn="just">
                        <a:lnSpc>
                          <a:spcPct val="130000"/>
                        </a:lnSpc>
                        <a:spcBef>
                          <a:spcPts val="300"/>
                        </a:spcBef>
                        <a:spcAft>
                          <a:spcPts val="300"/>
                        </a:spcAft>
                      </a:pPr>
                      <a:r>
                        <a:rPr sz="2400">
                          <a:latin typeface="Times New Roman" panose="02020603050405020304"/>
                          <a:ea typeface="Calibri" panose="020F0502020204030204"/>
                        </a:rPr>
                        <a:t>Phản ứng với oxygen</a:t>
                      </a:r>
                      <a:endParaRPr sz="2400">
                        <a:latin typeface="Times New Roman" panose="02020603050405020304"/>
                        <a:ea typeface="Calibri" panose="020F0502020204030204"/>
                      </a:endParaRPr>
                    </a:p>
                  </a:txBody>
                  <a:tcPr marL="68580" marR="68580" marT="0" marB="0" anchor="ctr" anchorCtr="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a:txBody>
                    <a:bodyPr/>
                    <a:p>
                      <a:pPr algn="just">
                        <a:lnSpc>
                          <a:spcPct val="130000"/>
                        </a:lnSpc>
                        <a:spcBef>
                          <a:spcPts val="300"/>
                        </a:spcBef>
                        <a:spcAft>
                          <a:spcPts val="300"/>
                        </a:spcAft>
                      </a:pPr>
                      <a:r>
                        <a:rPr sz="2400">
                          <a:latin typeface="Times New Roman" panose="02020603050405020304"/>
                          <a:ea typeface="Calibri" panose="020F0502020204030204"/>
                        </a:rPr>
                        <a:t>Phần lớn các kim loại phản ứng với oxygen tạo thành oxide (thường là </a:t>
                      </a:r>
                      <a:r>
                        <a:rPr sz="2400" b="1">
                          <a:latin typeface="Times New Roman" panose="02020603050405020304"/>
                          <a:ea typeface="Calibri" panose="020F0502020204030204"/>
                        </a:rPr>
                        <a:t>oxide base</a:t>
                      </a:r>
                      <a:r>
                        <a:rPr sz="2400">
                          <a:latin typeface="Times New Roman" panose="02020603050405020304"/>
                          <a:ea typeface="Calibri" panose="020F0502020204030204"/>
                        </a:rPr>
                        <a:t>).</a:t>
                      </a:r>
                      <a:endParaRPr sz="2400">
                        <a:latin typeface="Times New Roman" panose="02020603050405020304"/>
                        <a:ea typeface="Calibri" panose="020F0502020204030204"/>
                      </a:endParaRPr>
                    </a:p>
                    <a:p>
                      <a:pPr algn="just">
                        <a:lnSpc>
                          <a:spcPct val="130000"/>
                        </a:lnSpc>
                        <a:spcBef>
                          <a:spcPts val="300"/>
                        </a:spcBef>
                        <a:spcAft>
                          <a:spcPts val="300"/>
                        </a:spcAft>
                      </a:pPr>
                      <a:r>
                        <a:rPr sz="2400">
                          <a:latin typeface="Times New Roman" panose="02020603050405020304"/>
                          <a:ea typeface="Calibri" panose="020F0502020204030204"/>
                        </a:rPr>
                        <a:t>Ví dụ:</a:t>
                      </a:r>
                      <a:r>
                        <a:rPr lang="vi-VN" sz="2400">
                          <a:latin typeface="Times New Roman" panose="02020603050405020304"/>
                          <a:ea typeface="Calibri" panose="020F0502020204030204"/>
                        </a:rPr>
                        <a:t>  </a:t>
                      </a:r>
                      <a:r>
                        <a:rPr sz="2400">
                          <a:latin typeface="Times New Roman" panose="02020603050405020304"/>
                          <a:ea typeface="Calibri" panose="020F0502020204030204"/>
                        </a:rPr>
                        <a:t>2Mg + O</a:t>
                      </a:r>
                      <a:r>
                        <a:rPr sz="2400" baseline="-25000">
                          <a:latin typeface="Times New Roman" panose="02020603050405020304"/>
                          <a:ea typeface="Calibri" panose="020F0502020204030204"/>
                        </a:rPr>
                        <a:t>2</a:t>
                      </a:r>
                      <a:r>
                        <a:rPr sz="2400">
                          <a:latin typeface="Times New Roman" panose="02020603050405020304"/>
                          <a:ea typeface="Calibri" panose="020F0502020204030204"/>
                        </a:rPr>
                        <a:t> </a:t>
                      </a:r>
                      <a:r>
                        <a:rPr sz="2400">
                          <a:latin typeface="Calibri" panose="020F0502020204030204"/>
                          <a:ea typeface="Calibri" panose="020F0502020204030204"/>
                        </a:rPr>
                        <a:t> </a:t>
                      </a:r>
                      <a:r>
                        <a:rPr sz="2400">
                          <a:latin typeface="Times New Roman" panose="02020603050405020304"/>
                          <a:ea typeface="Calibri" panose="020F0502020204030204"/>
                        </a:rPr>
                        <a:t>2MgO</a:t>
                      </a:r>
                      <a:endParaRPr sz="2400">
                        <a:latin typeface="Times New Roman" panose="02020603050405020304"/>
                        <a:ea typeface="Calibri" panose="020F0502020204030204"/>
                      </a:endParaRPr>
                    </a:p>
                  </a:txBody>
                  <a:tcPr marL="68580" marR="68580" marT="0" marB="0" anchor="t" anchorCtr="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a:txBody>
                    <a:bodyPr/>
                    <a:p>
                      <a:pPr algn="just">
                        <a:lnSpc>
                          <a:spcPct val="130000"/>
                        </a:lnSpc>
                        <a:spcBef>
                          <a:spcPts val="300"/>
                        </a:spcBef>
                        <a:spcAft>
                          <a:spcPts val="300"/>
                        </a:spcAft>
                      </a:pPr>
                      <a:r>
                        <a:rPr sz="2400">
                          <a:latin typeface="Times New Roman" panose="02020603050405020304"/>
                          <a:ea typeface="Calibri" panose="020F0502020204030204"/>
                        </a:rPr>
                        <a:t>Phi kim phản ứng với oxygen thường tạo thành </a:t>
                      </a:r>
                      <a:r>
                        <a:rPr sz="2400" b="1">
                          <a:latin typeface="Times New Roman" panose="02020603050405020304"/>
                          <a:ea typeface="Calibri" panose="020F0502020204030204"/>
                        </a:rPr>
                        <a:t>oxide acid</a:t>
                      </a:r>
                      <a:r>
                        <a:rPr sz="2400">
                          <a:latin typeface="Times New Roman" panose="02020603050405020304"/>
                          <a:ea typeface="Calibri" panose="020F0502020204030204"/>
                        </a:rPr>
                        <a:t>.</a:t>
                      </a:r>
                      <a:endParaRPr sz="2400">
                        <a:latin typeface="Times New Roman" panose="02020603050405020304"/>
                        <a:ea typeface="Calibri" panose="020F0502020204030204"/>
                      </a:endParaRPr>
                    </a:p>
                    <a:p>
                      <a:pPr algn="just">
                        <a:lnSpc>
                          <a:spcPct val="130000"/>
                        </a:lnSpc>
                        <a:spcBef>
                          <a:spcPts val="300"/>
                        </a:spcBef>
                        <a:spcAft>
                          <a:spcPts val="300"/>
                        </a:spcAft>
                      </a:pPr>
                      <a:r>
                        <a:rPr sz="2400">
                          <a:latin typeface="Times New Roman" panose="02020603050405020304"/>
                          <a:ea typeface="Calibri" panose="020F0502020204030204"/>
                        </a:rPr>
                        <a:t> Ví dụ:</a:t>
                      </a:r>
                      <a:r>
                        <a:rPr lang="vi-VN" sz="2400">
                          <a:latin typeface="Times New Roman" panose="02020603050405020304"/>
                          <a:ea typeface="Calibri" panose="020F0502020204030204"/>
                        </a:rPr>
                        <a:t> </a:t>
                      </a:r>
                      <a:r>
                        <a:rPr sz="2400">
                          <a:latin typeface="Times New Roman" panose="02020603050405020304"/>
                          <a:ea typeface="Calibri" panose="020F0502020204030204"/>
                        </a:rPr>
                        <a:t>S + O</a:t>
                      </a:r>
                      <a:r>
                        <a:rPr sz="2400" baseline="-25000">
                          <a:latin typeface="Times New Roman" panose="02020603050405020304"/>
                          <a:ea typeface="Calibri" panose="020F0502020204030204"/>
                        </a:rPr>
                        <a:t>2</a:t>
                      </a:r>
                      <a:r>
                        <a:rPr sz="2400">
                          <a:latin typeface="Times New Roman" panose="02020603050405020304"/>
                          <a:ea typeface="Calibri" panose="020F0502020204030204"/>
                        </a:rPr>
                        <a:t> </a:t>
                      </a:r>
                      <a:r>
                        <a:rPr sz="2400">
                          <a:latin typeface="Calibri" panose="020F0502020204030204"/>
                          <a:ea typeface="Calibri" panose="020F0502020204030204"/>
                        </a:rPr>
                        <a:t> </a:t>
                      </a:r>
                      <a:r>
                        <a:rPr sz="2400">
                          <a:latin typeface="Times New Roman" panose="02020603050405020304"/>
                          <a:ea typeface="Calibri" panose="020F0502020204030204"/>
                        </a:rPr>
                        <a:t>SO</a:t>
                      </a:r>
                      <a:r>
                        <a:rPr sz="2400" baseline="-25000">
                          <a:latin typeface="Times New Roman" panose="02020603050405020304"/>
                          <a:ea typeface="Calibri" panose="020F0502020204030204"/>
                        </a:rPr>
                        <a:t>2</a:t>
                      </a:r>
                      <a:endParaRPr sz="2400" baseline="-25000">
                        <a:latin typeface="Times New Roman" panose="02020603050405020304"/>
                        <a:ea typeface="Calibri" panose="020F0502020204030204"/>
                      </a:endParaRPr>
                    </a:p>
                  </a:txBody>
                  <a:tcPr marL="68580" marR="68580" marT="0" marB="0" anchor="t" anchorCtr="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r>
            </a:tbl>
          </a:graphicData>
        </a:graphic>
      </p:graphicFrame>
      <p:pic>
        <p:nvPicPr>
          <p:cNvPr id="5" name="Picture 4"/>
          <p:cNvPicPr/>
          <p:nvPr/>
        </p:nvPicPr>
        <p:blipFill>
          <a:blip r:embed="rId2"/>
          <a:stretch>
            <a:fillRect/>
          </a:stretch>
        </p:blipFill>
        <p:spPr>
          <a:xfrm>
            <a:off x="4108450" y="1741805"/>
            <a:ext cx="286067" cy="140017"/>
          </a:xfrm>
          <a:prstGeom prst="rect">
            <a:avLst/>
          </a:prstGeom>
        </p:spPr>
      </p:pic>
      <p:pic>
        <p:nvPicPr>
          <p:cNvPr id="6" name="Picture 5"/>
          <p:cNvPicPr/>
          <p:nvPr/>
        </p:nvPicPr>
        <p:blipFill>
          <a:blip r:embed="rId2"/>
          <a:stretch>
            <a:fillRect/>
          </a:stretch>
        </p:blipFill>
        <p:spPr>
          <a:xfrm>
            <a:off x="6670039" y="1741805"/>
            <a:ext cx="286067" cy="140017"/>
          </a:xfrm>
          <a:prstGeom prst="rect">
            <a:avLst/>
          </a:prstGeom>
        </p:spPr>
      </p:pic>
      <p:pic>
        <p:nvPicPr>
          <p:cNvPr id="7" name="Picture 6"/>
          <p:cNvPicPr/>
          <p:nvPr/>
        </p:nvPicPr>
        <p:blipFill>
          <a:blip r:embed="rId3"/>
          <a:stretch>
            <a:fillRect/>
          </a:stretch>
        </p:blipFill>
        <p:spPr>
          <a:xfrm>
            <a:off x="4108450" y="1741805"/>
            <a:ext cx="324167" cy="184467"/>
          </a:xfrm>
          <a:prstGeom prst="rect">
            <a:avLst/>
          </a:prstGeom>
        </p:spPr>
      </p:pic>
      <p:pic>
        <p:nvPicPr>
          <p:cNvPr id="8" name="Picture 7"/>
          <p:cNvPicPr/>
          <p:nvPr/>
        </p:nvPicPr>
        <p:blipFill>
          <a:blip r:embed="rId3"/>
          <a:stretch>
            <a:fillRect/>
          </a:stretch>
        </p:blipFill>
        <p:spPr>
          <a:xfrm>
            <a:off x="6670039" y="1741805"/>
            <a:ext cx="324167" cy="18446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678180" y="1394460"/>
            <a:ext cx="11099800" cy="4719320"/>
          </a:xfrm>
          <a:prstGeom prst="rect">
            <a:avLst/>
          </a:prstGeom>
        </p:spPr>
        <p:txBody>
          <a:bodyPr wrap="square">
            <a:spAutoFit/>
          </a:bodyPr>
          <a:p>
            <a:pPr marL="0" indent="0" algn="l" defTabSz="266700">
              <a:lnSpc>
                <a:spcPct val="114000"/>
              </a:lnSpc>
              <a:spcBef>
                <a:spcPct val="0"/>
              </a:spcBef>
              <a:spcAft>
                <a:spcPct val="0"/>
              </a:spcAft>
            </a:pPr>
            <a:r>
              <a:rPr sz="4400" b="1">
                <a:solidFill>
                  <a:schemeClr val="tx1"/>
                </a:solidFill>
                <a:latin typeface="Times New Roman" panose="02020603050405020304"/>
                <a:ea typeface="Times New Roman" panose="02020603050405020304"/>
              </a:rPr>
              <a:t>Các nguyên tố kim loại và phi kim có sự khác nhau ở một số tính chất (vật lí và hoá học). Dựa vào những tính chất khác biệt đó người ta sẽ nghiên cứu, chế tạo thiết bị, vật dụng phù hợp để đáp </a:t>
            </a:r>
            <a:r>
              <a:rPr lang="en-US" sz="4400" b="1">
                <a:solidFill>
                  <a:schemeClr val="tx1"/>
                </a:solidFill>
                <a:latin typeface="Times New Roman" panose="02020603050405020304"/>
                <a:ea typeface="Times New Roman" panose="02020603050405020304"/>
              </a:rPr>
              <a:t>ứng</a:t>
            </a:r>
            <a:r>
              <a:rPr sz="4400" b="1">
                <a:solidFill>
                  <a:schemeClr val="tx1"/>
                </a:solidFill>
                <a:latin typeface="Times New Roman" panose="02020603050405020304"/>
                <a:ea typeface="Times New Roman" panose="02020603050405020304"/>
              </a:rPr>
              <a:t>với nhu c</a:t>
            </a:r>
            <a:r>
              <a:rPr lang="en-US" sz="4400" b="1">
                <a:solidFill>
                  <a:schemeClr val="tx1"/>
                </a:solidFill>
                <a:latin typeface="Times New Roman" panose="02020603050405020304"/>
                <a:ea typeface="Times New Roman" panose="02020603050405020304"/>
              </a:rPr>
              <a:t>ầu</a:t>
            </a:r>
            <a:r>
              <a:rPr sz="4400" b="1">
                <a:solidFill>
                  <a:schemeClr val="tx1"/>
                </a:solidFill>
                <a:latin typeface="Times New Roman" panose="02020603050405020304"/>
                <a:ea typeface="Times New Roman" panose="02020603050405020304"/>
              </a:rPr>
              <a:t> cuộc sống, sản xuất.</a:t>
            </a:r>
            <a:endParaRPr sz="4400" b="1">
              <a:solidFill>
                <a:schemeClr val="tx1"/>
              </a:solidFill>
              <a:latin typeface="Times New Roman" panose="02020603050405020304"/>
              <a:ea typeface="Times New Roman" panose="02020603050405020304"/>
            </a:endParaRPr>
          </a:p>
        </p:txBody>
      </p:sp>
      <p:sp>
        <p:nvSpPr>
          <p:cNvPr id="5" name="Text Box 4"/>
          <p:cNvSpPr txBox="1"/>
          <p:nvPr/>
        </p:nvSpPr>
        <p:spPr>
          <a:xfrm>
            <a:off x="728345" y="348615"/>
            <a:ext cx="10735310" cy="953135"/>
          </a:xfrm>
          <a:prstGeom prst="rect">
            <a:avLst/>
          </a:prstGeom>
        </p:spPr>
        <p:txBody>
          <a:bodyPr wrap="square">
            <a:spAutoFit/>
          </a:bodyPr>
          <a:p>
            <a:pPr marL="0" indent="0" algn="just" defTabSz="266700">
              <a:spcBef>
                <a:spcPct val="0"/>
              </a:spcBef>
              <a:spcAft>
                <a:spcPct val="0"/>
              </a:spcAft>
            </a:pPr>
            <a:r>
              <a:rPr lang="en-US" sz="2800" b="1">
                <a:solidFill>
                  <a:srgbClr val="FF0000"/>
                </a:solidFill>
                <a:latin typeface="Times New Roman" panose="02020603050405020304" charset="0"/>
                <a:ea typeface="SimSun" panose="02010600030101010101" pitchFamily="2" charset="-122"/>
                <a:cs typeface="Times New Roman" panose="02020603050405020304" charset="0"/>
              </a:rPr>
              <a:t>II. SỰ</a:t>
            </a:r>
            <a:r>
              <a:rPr sz="2800" b="1">
                <a:solidFill>
                  <a:srgbClr val="FF0000"/>
                </a:solidFill>
                <a:latin typeface="Times New Roman" panose="02020603050405020304" charset="0"/>
                <a:ea typeface="SimSun" panose="02010600030101010101" pitchFamily="2" charset="-122"/>
                <a:cs typeface="Times New Roman" panose="02020603050405020304" charset="0"/>
              </a:rPr>
              <a:t> KHÁC NHAU V</a:t>
            </a:r>
            <a:r>
              <a:rPr lang="en-US" sz="2800" b="1">
                <a:solidFill>
                  <a:srgbClr val="FF0000"/>
                </a:solidFill>
                <a:latin typeface="Times New Roman" panose="02020603050405020304" charset="0"/>
                <a:ea typeface="SimSun" panose="02010600030101010101" pitchFamily="2" charset="-122"/>
                <a:cs typeface="Times New Roman" panose="02020603050405020304" charset="0"/>
              </a:rPr>
              <a:t>Ề</a:t>
            </a:r>
            <a:r>
              <a:rPr sz="2800" b="1">
                <a:solidFill>
                  <a:srgbClr val="FF0000"/>
                </a:solidFill>
                <a:latin typeface="Times New Roman" panose="02020603050405020304" charset="0"/>
                <a:ea typeface="SimSun" panose="02010600030101010101" pitchFamily="2" charset="-122"/>
                <a:cs typeface="Times New Roman" panose="02020603050405020304" charset="0"/>
              </a:rPr>
              <a:t> MỘT SỐ TÍNH CHẤT GIỮA PHI KIM VÀ KIM LOẠI</a:t>
            </a:r>
            <a:endParaRPr sz="2800" b="1">
              <a:solidFill>
                <a:srgbClr val="FF0000"/>
              </a:solidFill>
              <a:latin typeface="Times New Roman" panose="02020603050405020304" charset="0"/>
              <a:ea typeface="SimSun"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2451100" y="242253"/>
            <a:ext cx="5080000" cy="583565"/>
          </a:xfrm>
          <a:prstGeom prst="rect">
            <a:avLst/>
          </a:prstGeom>
        </p:spPr>
        <p:txBody>
          <a:bodyPr>
            <a:spAutoFit/>
          </a:bodyPr>
          <a:p>
            <a:pPr marL="0" indent="0" algn="l" defTabSz="266700">
              <a:spcBef>
                <a:spcPct val="0"/>
              </a:spcBef>
              <a:spcAft>
                <a:spcPct val="0"/>
              </a:spcAft>
            </a:pPr>
            <a:r>
              <a:rPr sz="3200">
                <a:solidFill>
                  <a:srgbClr val="FF0000"/>
                </a:solidFill>
                <a:latin typeface="Times New Roman" panose="02020603050405020304"/>
                <a:ea typeface="Times New Roman" panose="02020603050405020304"/>
              </a:rPr>
              <a:t>PHIẾU HỌC TẬP SỐ 3</a:t>
            </a:r>
            <a:endParaRPr sz="3200">
              <a:solidFill>
                <a:srgbClr val="FF0000"/>
              </a:solidFill>
              <a:latin typeface="Times New Roman" panose="02020603050405020304"/>
              <a:ea typeface="Times New Roman" panose="02020603050405020304"/>
            </a:endParaRPr>
          </a:p>
        </p:txBody>
      </p:sp>
      <p:sp>
        <p:nvSpPr>
          <p:cNvPr id="6" name="Text Box 5"/>
          <p:cNvSpPr txBox="1"/>
          <p:nvPr/>
        </p:nvSpPr>
        <p:spPr>
          <a:xfrm>
            <a:off x="107315" y="899160"/>
            <a:ext cx="11977370" cy="5692775"/>
          </a:xfrm>
          <a:prstGeom prst="rect">
            <a:avLst/>
          </a:prstGeom>
        </p:spPr>
        <p:txBody>
          <a:bodyPr wrap="square">
            <a:spAutoFit/>
          </a:bodyPr>
          <a:p>
            <a:pPr marL="0" indent="0" algn="l" defTabSz="266700">
              <a:spcBef>
                <a:spcPct val="0"/>
              </a:spcBef>
              <a:spcAft>
                <a:spcPct val="0"/>
              </a:spcAft>
            </a:pPr>
            <a:r>
              <a:rPr lang="en-US" sz="2800" b="1">
                <a:solidFill>
                  <a:srgbClr val="0070C0"/>
                </a:solidFill>
                <a:latin typeface="Times New Roman" panose="02020603050405020304"/>
                <a:ea typeface="Times New Roman" panose="02020603050405020304"/>
              </a:rPr>
              <a:t>1. </a:t>
            </a:r>
            <a:r>
              <a:rPr sz="2800" b="1">
                <a:solidFill>
                  <a:srgbClr val="0070C0"/>
                </a:solidFill>
                <a:latin typeface="Times New Roman" panose="02020603050405020304"/>
                <a:ea typeface="Times New Roman" panose="02020603050405020304"/>
              </a:rPr>
              <a:t>Viết phương trình hoá học minh hoạ cho phản ứng giữa oxygen với:</a:t>
            </a:r>
            <a:endParaRPr sz="2800" b="1">
              <a:solidFill>
                <a:srgbClr val="0070C0"/>
              </a:solidFill>
              <a:latin typeface="Times New Roman" panose="02020603050405020304"/>
              <a:ea typeface="Times New Roman" panose="02020603050405020304"/>
            </a:endParaRPr>
          </a:p>
          <a:p>
            <a:pPr marL="0" indent="0" algn="l" defTabSz="266700">
              <a:spcBef>
                <a:spcPct val="0"/>
              </a:spcBef>
              <a:spcAft>
                <a:spcPct val="0"/>
              </a:spcAft>
            </a:pPr>
            <a:r>
              <a:rPr sz="2800" b="1">
                <a:solidFill>
                  <a:srgbClr val="0070C0"/>
                </a:solidFill>
                <a:latin typeface="Times New Roman" panose="02020603050405020304"/>
                <a:ea typeface="Times New Roman" panose="02020603050405020304"/>
              </a:rPr>
              <a:t>kim loại</a:t>
            </a:r>
            <a:r>
              <a:rPr lang="en-US" sz="2800" b="1">
                <a:solidFill>
                  <a:srgbClr val="0070C0"/>
                </a:solidFill>
                <a:latin typeface="Times New Roman" panose="02020603050405020304"/>
                <a:ea typeface="Times New Roman" panose="02020603050405020304"/>
              </a:rPr>
              <a:t>, </a:t>
            </a:r>
            <a:r>
              <a:rPr sz="2800" b="1">
                <a:solidFill>
                  <a:srgbClr val="0070C0"/>
                </a:solidFill>
                <a:latin typeface="Times New Roman" panose="02020603050405020304"/>
                <a:ea typeface="Times New Roman" panose="02020603050405020304"/>
              </a:rPr>
              <a:t>phi kim.</a:t>
            </a:r>
            <a:endParaRPr sz="2800" b="1">
              <a:solidFill>
                <a:srgbClr val="0070C0"/>
              </a:solidFill>
              <a:latin typeface="Times New Roman" panose="02020603050405020304"/>
              <a:ea typeface="Times New Roman" panose="02020603050405020304"/>
            </a:endParaRPr>
          </a:p>
          <a:p>
            <a:pPr marL="0" indent="0" algn="l" defTabSz="266700">
              <a:spcBef>
                <a:spcPct val="0"/>
              </a:spcBef>
              <a:spcAft>
                <a:spcPct val="0"/>
              </a:spcAft>
            </a:pPr>
            <a:r>
              <a:rPr lang="vi-VN" sz="2800" b="1">
                <a:solidFill>
                  <a:schemeClr val="accent1"/>
                </a:solidFill>
                <a:latin typeface="Times New Roman" panose="02020603050405020304"/>
                <a:ea typeface="Times New Roman" panose="02020603050405020304"/>
              </a:rPr>
              <a:t>. </a:t>
            </a:r>
            <a:r>
              <a:rPr sz="2800" b="1">
                <a:solidFill>
                  <a:schemeClr val="accent1"/>
                </a:solidFill>
                <a:latin typeface="Times New Roman" panose="02020603050405020304"/>
                <a:ea typeface="Times New Roman" panose="02020603050405020304"/>
              </a:rPr>
              <a:t>Sản phẩm tạo thành từ các phản ứng trên thuộc loại hợp chất nào đã học?</a:t>
            </a:r>
            <a:endParaRPr sz="2800" b="1">
              <a:solidFill>
                <a:schemeClr val="accent1"/>
              </a:solidFill>
              <a:latin typeface="Times New Roman" panose="02020603050405020304"/>
              <a:ea typeface="Times New Roman" panose="02020603050405020304"/>
            </a:endParaRPr>
          </a:p>
          <a:p>
            <a:pPr marL="0" indent="0" algn="l" defTabSz="266700">
              <a:spcBef>
                <a:spcPct val="0"/>
              </a:spcBef>
              <a:spcAft>
                <a:spcPct val="0"/>
              </a:spcAft>
            </a:pPr>
            <a:r>
              <a:rPr lang="vi-VN" altLang="en-US" sz="2800" b="1">
                <a:solidFill>
                  <a:srgbClr val="0070C0"/>
                </a:solidFill>
                <a:latin typeface="Times New Roman" panose="02020603050405020304"/>
                <a:ea typeface="Times New Roman" panose="02020603050405020304"/>
              </a:rPr>
              <a:t>2</a:t>
            </a:r>
            <a:r>
              <a:rPr lang="en-US" sz="2800" b="1">
                <a:solidFill>
                  <a:srgbClr val="0070C0"/>
                </a:solidFill>
                <a:latin typeface="Times New Roman" panose="02020603050405020304"/>
                <a:ea typeface="Times New Roman" panose="02020603050405020304"/>
              </a:rPr>
              <a:t>. </a:t>
            </a:r>
            <a:r>
              <a:rPr sz="2800" b="1">
                <a:solidFill>
                  <a:srgbClr val="0070C0"/>
                </a:solidFill>
                <a:latin typeface="Times New Roman" panose="02020603050405020304"/>
                <a:ea typeface="Times New Roman" panose="02020603050405020304"/>
              </a:rPr>
              <a:t>Cho các kim loại sau: Cu, Zn, Fe. Em hãy cho biết kim loại nào phản ứng được với:</a:t>
            </a:r>
            <a:endParaRPr sz="2800" b="1">
              <a:solidFill>
                <a:srgbClr val="0070C0"/>
              </a:solidFill>
              <a:latin typeface="Times New Roman" panose="02020603050405020304"/>
              <a:ea typeface="Times New Roman" panose="02020603050405020304"/>
            </a:endParaRPr>
          </a:p>
          <a:p>
            <a:pPr marL="0" indent="0" algn="l" defTabSz="266700">
              <a:spcBef>
                <a:spcPct val="0"/>
              </a:spcBef>
              <a:spcAft>
                <a:spcPct val="0"/>
              </a:spcAft>
            </a:pPr>
            <a:r>
              <a:rPr lang="en-US" sz="2800">
                <a:latin typeface="Times New Roman" panose="02020603050405020304"/>
                <a:ea typeface="Times New Roman" panose="02020603050405020304"/>
              </a:rPr>
              <a:t>a)</a:t>
            </a:r>
            <a:r>
              <a:rPr sz="2800">
                <a:latin typeface="Times New Roman" panose="02020603050405020304"/>
                <a:ea typeface="Times New Roman" panose="02020603050405020304"/>
              </a:rPr>
              <a:t>dung dịch HCl.</a:t>
            </a:r>
            <a:endParaRPr sz="2800">
              <a:latin typeface="Times New Roman" panose="02020603050405020304"/>
              <a:ea typeface="Times New Roman" panose="02020603050405020304"/>
            </a:endParaRPr>
          </a:p>
          <a:p>
            <a:pPr marL="0" indent="0" algn="l" defTabSz="266700">
              <a:spcBef>
                <a:spcPct val="0"/>
              </a:spcBef>
              <a:spcAft>
                <a:spcPct val="0"/>
              </a:spcAft>
            </a:pPr>
            <a:r>
              <a:rPr lang="en-US" sz="2800">
                <a:latin typeface="Times New Roman" panose="02020603050405020304"/>
                <a:ea typeface="Times New Roman" panose="02020603050405020304"/>
              </a:rPr>
              <a:t>b)</a:t>
            </a:r>
            <a:r>
              <a:rPr sz="2800">
                <a:latin typeface="Times New Roman" panose="02020603050405020304"/>
                <a:ea typeface="Times New Roman" panose="02020603050405020304"/>
              </a:rPr>
              <a:t>dung dịch AgNO3.</a:t>
            </a:r>
            <a:endParaRPr sz="2800">
              <a:latin typeface="Times New Roman" panose="02020603050405020304"/>
              <a:ea typeface="Times New Roman" panose="02020603050405020304"/>
            </a:endParaRPr>
          </a:p>
          <a:p>
            <a:pPr marL="0" indent="0" algn="l" defTabSz="266700">
              <a:spcBef>
                <a:spcPct val="0"/>
              </a:spcBef>
              <a:spcAft>
                <a:spcPct val="0"/>
              </a:spcAft>
            </a:pPr>
            <a:r>
              <a:rPr sz="2800">
                <a:latin typeface="Times New Roman" panose="02020603050405020304"/>
                <a:ea typeface="Times New Roman" panose="02020603050405020304"/>
              </a:rPr>
              <a:t>Viết phương trình hoá học xảy ra (nếu có).</a:t>
            </a:r>
            <a:endParaRPr sz="2800">
              <a:latin typeface="Times New Roman" panose="02020603050405020304"/>
              <a:ea typeface="Times New Roman" panose="02020603050405020304"/>
            </a:endParaRPr>
          </a:p>
          <a:p>
            <a:pPr marL="0" indent="0" algn="l" defTabSz="266700">
              <a:spcBef>
                <a:spcPct val="0"/>
              </a:spcBef>
              <a:spcAft>
                <a:spcPct val="0"/>
              </a:spcAft>
            </a:pPr>
            <a:r>
              <a:rPr lang="vi-VN" altLang="en-US" sz="2800" b="1">
                <a:solidFill>
                  <a:srgbClr val="0070C0"/>
                </a:solidFill>
                <a:latin typeface="Times New Roman" panose="02020603050405020304"/>
                <a:ea typeface="Times New Roman" panose="02020603050405020304"/>
              </a:rPr>
              <a:t>3</a:t>
            </a:r>
            <a:r>
              <a:rPr lang="en-US" sz="2800" b="1">
                <a:solidFill>
                  <a:srgbClr val="0070C0"/>
                </a:solidFill>
                <a:latin typeface="Times New Roman" panose="02020603050405020304"/>
                <a:ea typeface="Times New Roman" panose="02020603050405020304"/>
              </a:rPr>
              <a:t>. </a:t>
            </a:r>
            <a:r>
              <a:rPr sz="2800" b="1">
                <a:solidFill>
                  <a:srgbClr val="0070C0"/>
                </a:solidFill>
                <a:latin typeface="Times New Roman" panose="02020603050405020304"/>
                <a:ea typeface="Times New Roman" panose="02020603050405020304"/>
              </a:rPr>
              <a:t>Các khẳng định nào sau đây đúng?</a:t>
            </a:r>
            <a:endParaRPr sz="2800" b="1">
              <a:solidFill>
                <a:srgbClr val="0070C0"/>
              </a:solidFill>
              <a:latin typeface="Times New Roman" panose="02020603050405020304"/>
              <a:ea typeface="Times New Roman" panose="02020603050405020304"/>
            </a:endParaRPr>
          </a:p>
          <a:p>
            <a:pPr marL="0" indent="0" algn="l" defTabSz="266700">
              <a:spcBef>
                <a:spcPct val="0"/>
              </a:spcBef>
              <a:spcAft>
                <a:spcPct val="0"/>
              </a:spcAft>
            </a:pPr>
            <a:r>
              <a:rPr sz="2800">
                <a:latin typeface="Times New Roman" panose="02020603050405020304"/>
                <a:ea typeface="Times New Roman" panose="02020603050405020304"/>
              </a:rPr>
              <a:t>Kim loại kẽm tác dụng được với dung dịch AlCl</a:t>
            </a:r>
            <a:r>
              <a:rPr sz="2800" baseline="-25000">
                <a:latin typeface="Times New Roman" panose="02020603050405020304"/>
                <a:ea typeface="Times New Roman" panose="02020603050405020304"/>
              </a:rPr>
              <a:t>3.</a:t>
            </a:r>
            <a:endParaRPr sz="2800">
              <a:latin typeface="Times New Roman" panose="02020603050405020304"/>
              <a:ea typeface="Times New Roman" panose="02020603050405020304"/>
            </a:endParaRPr>
          </a:p>
          <a:p>
            <a:pPr marL="0" indent="0" algn="l" defTabSz="266700">
              <a:spcBef>
                <a:spcPct val="0"/>
              </a:spcBef>
              <a:spcAft>
                <a:spcPct val="0"/>
              </a:spcAft>
            </a:pPr>
            <a:r>
              <a:rPr sz="2800">
                <a:latin typeface="Times New Roman" panose="02020603050405020304"/>
                <a:ea typeface="Times New Roman" panose="02020603050405020304"/>
              </a:rPr>
              <a:t>Kim loại sắt không phản ứng được với dung dịch Mg(NO</a:t>
            </a:r>
            <a:r>
              <a:rPr sz="2800" baseline="-25000">
                <a:latin typeface="Times New Roman" panose="02020603050405020304"/>
                <a:ea typeface="Times New Roman" panose="02020603050405020304"/>
              </a:rPr>
              <a:t>3</a:t>
            </a:r>
            <a:r>
              <a:rPr sz="2800">
                <a:latin typeface="Times New Roman" panose="02020603050405020304"/>
                <a:ea typeface="Times New Roman" panose="02020603050405020304"/>
              </a:rPr>
              <a:t>)</a:t>
            </a:r>
            <a:r>
              <a:rPr sz="2800" baseline="-25000">
                <a:latin typeface="Times New Roman" panose="02020603050405020304"/>
                <a:ea typeface="Times New Roman" panose="02020603050405020304"/>
              </a:rPr>
              <a:t>2</a:t>
            </a:r>
            <a:r>
              <a:rPr sz="2800">
                <a:latin typeface="Times New Roman" panose="02020603050405020304"/>
                <a:ea typeface="Times New Roman" panose="02020603050405020304"/>
              </a:rPr>
              <a:t>.</a:t>
            </a:r>
            <a:endParaRPr sz="2800">
              <a:latin typeface="Times New Roman" panose="02020603050405020304"/>
              <a:ea typeface="Times New Roman" panose="02020603050405020304"/>
            </a:endParaRPr>
          </a:p>
          <a:p>
            <a:pPr marL="0" indent="0" algn="l" defTabSz="266700">
              <a:spcBef>
                <a:spcPct val="0"/>
              </a:spcBef>
              <a:spcAft>
                <a:spcPct val="0"/>
              </a:spcAft>
            </a:pPr>
            <a:r>
              <a:rPr sz="2800">
                <a:latin typeface="Times New Roman" panose="02020603050405020304"/>
                <a:ea typeface="Times New Roman" panose="02020603050405020304"/>
              </a:rPr>
              <a:t>Kim loại đồng phản ứng được với dung dịch FeSO</a:t>
            </a:r>
            <a:r>
              <a:rPr sz="2800" baseline="-25000">
                <a:latin typeface="Times New Roman" panose="02020603050405020304"/>
                <a:ea typeface="Times New Roman" panose="02020603050405020304"/>
              </a:rPr>
              <a:t>4</a:t>
            </a:r>
            <a:r>
              <a:rPr sz="2800">
                <a:latin typeface="Times New Roman" panose="02020603050405020304"/>
                <a:ea typeface="Times New Roman" panose="02020603050405020304"/>
              </a:rPr>
              <a:t>.</a:t>
            </a:r>
            <a:endParaRPr sz="2800">
              <a:latin typeface="Times New Roman" panose="02020603050405020304"/>
              <a:ea typeface="Times New Roman" panose="02020603050405020304"/>
            </a:endParaRPr>
          </a:p>
          <a:p>
            <a:pPr marL="0" indent="0" algn="l" defTabSz="266700">
              <a:spcBef>
                <a:spcPct val="0"/>
              </a:spcBef>
              <a:spcAft>
                <a:spcPct val="0"/>
              </a:spcAft>
            </a:pPr>
            <a:r>
              <a:rPr sz="2800">
                <a:latin typeface="Times New Roman" panose="02020603050405020304"/>
                <a:ea typeface="Times New Roman" panose="02020603050405020304"/>
              </a:rPr>
              <a:t>Kim loại bạc phản ứng được với dung dịch HCl</a:t>
            </a:r>
            <a:endParaRPr sz="2800">
              <a:latin typeface="Times New Roman" panose="02020603050405020304"/>
              <a:ea typeface="Times New Roman" panose="02020603050405020304"/>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2525395" y="103823"/>
            <a:ext cx="5080000" cy="583565"/>
          </a:xfrm>
          <a:prstGeom prst="rect">
            <a:avLst/>
          </a:prstGeom>
        </p:spPr>
        <p:txBody>
          <a:bodyPr>
            <a:spAutoFit/>
          </a:bodyPr>
          <a:p>
            <a:pPr marL="0" indent="0" algn="l" defTabSz="266700">
              <a:spcBef>
                <a:spcPct val="0"/>
              </a:spcBef>
              <a:spcAft>
                <a:spcPct val="0"/>
              </a:spcAft>
            </a:pPr>
            <a:r>
              <a:rPr sz="3200">
                <a:solidFill>
                  <a:srgbClr val="FF0000"/>
                </a:solidFill>
                <a:latin typeface="Times New Roman" panose="02020603050405020304"/>
                <a:ea typeface="Times New Roman" panose="02020603050405020304"/>
              </a:rPr>
              <a:t>PHIẾU HỌC TẬP SỐ 3</a:t>
            </a:r>
            <a:endParaRPr sz="3200">
              <a:solidFill>
                <a:srgbClr val="FF0000"/>
              </a:solidFill>
              <a:latin typeface="Times New Roman" panose="02020603050405020304"/>
              <a:ea typeface="Times New Roman" panose="02020603050405020304"/>
            </a:endParaRPr>
          </a:p>
        </p:txBody>
      </p:sp>
      <p:sp>
        <p:nvSpPr>
          <p:cNvPr id="6" name="Text Box 5"/>
          <p:cNvSpPr txBox="1"/>
          <p:nvPr/>
        </p:nvSpPr>
        <p:spPr>
          <a:xfrm>
            <a:off x="214630" y="760730"/>
            <a:ext cx="11977370" cy="4523105"/>
          </a:xfrm>
          <a:prstGeom prst="rect">
            <a:avLst/>
          </a:prstGeom>
        </p:spPr>
        <p:txBody>
          <a:bodyPr wrap="square">
            <a:spAutoFit/>
          </a:bodyPr>
          <a:p>
            <a:pPr marL="0" indent="0" algn="l" defTabSz="266700">
              <a:spcBef>
                <a:spcPct val="0"/>
              </a:spcBef>
              <a:spcAft>
                <a:spcPct val="0"/>
              </a:spcAft>
            </a:pPr>
            <a:r>
              <a:rPr lang="en-US" sz="4800" b="1">
                <a:solidFill>
                  <a:srgbClr val="0070C0"/>
                </a:solidFill>
                <a:latin typeface="Times New Roman" panose="02020603050405020304"/>
                <a:ea typeface="Times New Roman" panose="02020603050405020304"/>
              </a:rPr>
              <a:t>1. </a:t>
            </a:r>
            <a:r>
              <a:rPr sz="4800" b="1">
                <a:solidFill>
                  <a:srgbClr val="0070C0"/>
                </a:solidFill>
                <a:latin typeface="Times New Roman" panose="02020603050405020304"/>
                <a:ea typeface="Times New Roman" panose="02020603050405020304"/>
              </a:rPr>
              <a:t>Viết phương trình hoá học minh hoạ cho phản ứng giữa oxygen với:</a:t>
            </a:r>
            <a:endParaRPr sz="4800" b="1">
              <a:solidFill>
                <a:srgbClr val="0070C0"/>
              </a:solidFill>
              <a:latin typeface="Times New Roman" panose="02020603050405020304"/>
              <a:ea typeface="Times New Roman" panose="02020603050405020304"/>
            </a:endParaRPr>
          </a:p>
          <a:p>
            <a:pPr marL="0" indent="0" algn="l" defTabSz="266700">
              <a:spcBef>
                <a:spcPct val="0"/>
              </a:spcBef>
              <a:spcAft>
                <a:spcPct val="0"/>
              </a:spcAft>
            </a:pPr>
            <a:r>
              <a:rPr sz="4800" b="1">
                <a:solidFill>
                  <a:srgbClr val="0070C0"/>
                </a:solidFill>
                <a:latin typeface="Times New Roman" panose="02020603050405020304"/>
                <a:ea typeface="Times New Roman" panose="02020603050405020304"/>
              </a:rPr>
              <a:t>kim loại</a:t>
            </a:r>
            <a:r>
              <a:rPr lang="en-US" sz="4800" b="1">
                <a:solidFill>
                  <a:srgbClr val="0070C0"/>
                </a:solidFill>
                <a:latin typeface="Times New Roman" panose="02020603050405020304"/>
                <a:ea typeface="Times New Roman" panose="02020603050405020304"/>
              </a:rPr>
              <a:t>, </a:t>
            </a:r>
            <a:r>
              <a:rPr sz="4800" b="1">
                <a:solidFill>
                  <a:srgbClr val="0070C0"/>
                </a:solidFill>
                <a:latin typeface="Times New Roman" panose="02020603050405020304"/>
                <a:ea typeface="Times New Roman" panose="02020603050405020304"/>
              </a:rPr>
              <a:t>phi kim.</a:t>
            </a:r>
            <a:endParaRPr sz="4800" b="1">
              <a:solidFill>
                <a:srgbClr val="0070C0"/>
              </a:solidFill>
              <a:latin typeface="Times New Roman" panose="02020603050405020304"/>
              <a:ea typeface="Times New Roman" panose="02020603050405020304"/>
            </a:endParaRPr>
          </a:p>
          <a:p>
            <a:pPr marL="0" indent="0" algn="l" defTabSz="266700">
              <a:spcBef>
                <a:spcPct val="0"/>
              </a:spcBef>
              <a:spcAft>
                <a:spcPct val="0"/>
              </a:spcAft>
            </a:pPr>
            <a:r>
              <a:rPr lang="vi-VN" sz="4800" b="1">
                <a:solidFill>
                  <a:schemeClr val="accent1"/>
                </a:solidFill>
                <a:latin typeface="Times New Roman" panose="02020603050405020304"/>
                <a:ea typeface="Times New Roman" panose="02020603050405020304"/>
              </a:rPr>
              <a:t> </a:t>
            </a:r>
            <a:r>
              <a:rPr sz="4800" b="1">
                <a:solidFill>
                  <a:schemeClr val="accent1"/>
                </a:solidFill>
                <a:latin typeface="Times New Roman" panose="02020603050405020304"/>
                <a:ea typeface="Times New Roman" panose="02020603050405020304"/>
              </a:rPr>
              <a:t>Sản phẩm tạo thành từ các phản ứng trên thuộc loại hợp chất nào đã học?</a:t>
            </a:r>
            <a:endParaRPr sz="4800" b="1">
              <a:solidFill>
                <a:schemeClr val="accent1"/>
              </a:solidFill>
              <a:latin typeface="Times New Roman" panose="02020603050405020304"/>
              <a:ea typeface="Times New Roman" panose="02020603050405020304"/>
            </a:endParaRPr>
          </a:p>
          <a:p>
            <a:pPr marL="0" indent="0" algn="l" defTabSz="266700">
              <a:spcBef>
                <a:spcPct val="0"/>
              </a:spcBef>
              <a:spcAft>
                <a:spcPct val="0"/>
              </a:spcAft>
            </a:pPr>
            <a:endParaRPr sz="4800" b="1">
              <a:solidFill>
                <a:schemeClr val="accent1"/>
              </a:solidFill>
              <a:latin typeface="Times New Roman" panose="02020603050405020304"/>
              <a:ea typeface="Times New Roman" panose="02020603050405020304"/>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501015" y="824865"/>
            <a:ext cx="11516995" cy="1938020"/>
          </a:xfrm>
          <a:prstGeom prst="rect">
            <a:avLst/>
          </a:prstGeom>
        </p:spPr>
        <p:txBody>
          <a:bodyPr wrap="square">
            <a:spAutoFit/>
          </a:bodyPr>
          <a:p>
            <a:pPr indent="0" algn="just"/>
            <a:r>
              <a:rPr lang="vi-VN" sz="4000" b="0" i="0">
                <a:solidFill>
                  <a:srgbClr val="000000"/>
                </a:solidFill>
                <a:latin typeface="Times New Roman" panose="02020603050405020304" charset="0"/>
                <a:ea typeface="Open Sans"/>
                <a:cs typeface="Times New Roman" panose="02020603050405020304" charset="0"/>
              </a:rPr>
              <a:t>1. </a:t>
            </a:r>
            <a:r>
              <a:rPr sz="4000" b="0" i="0">
                <a:solidFill>
                  <a:srgbClr val="000000"/>
                </a:solidFill>
                <a:latin typeface="Times New Roman" panose="02020603050405020304" charset="0"/>
                <a:ea typeface="Open Sans"/>
                <a:cs typeface="Times New Roman" panose="02020603050405020304" charset="0"/>
              </a:rPr>
              <a:t>Kim loại tác dụng với oxygen thường tạo thành oxide base, trong khi đó phi kim tác dụng với oxygen thường tạo thành oxide acid.</a:t>
            </a:r>
            <a:endParaRPr sz="4000" b="0" i="0">
              <a:solidFill>
                <a:srgbClr val="000000"/>
              </a:solidFill>
              <a:latin typeface="Times New Roman" panose="02020603050405020304" charset="0"/>
              <a:ea typeface="Open Sans"/>
              <a:cs typeface="Times New Roman" panose="02020603050405020304" charset="0"/>
            </a:endParaRPr>
          </a:p>
        </p:txBody>
      </p:sp>
      <p:sp>
        <p:nvSpPr>
          <p:cNvPr id="5" name="Text Box 4"/>
          <p:cNvSpPr txBox="1"/>
          <p:nvPr/>
        </p:nvSpPr>
        <p:spPr>
          <a:xfrm>
            <a:off x="1056005" y="3514725"/>
            <a:ext cx="2540000" cy="808355"/>
          </a:xfrm>
          <a:prstGeom prst="rect">
            <a:avLst/>
          </a:prstGeom>
        </p:spPr>
        <p:txBody>
          <a:bodyPr wrap="square">
            <a:noAutofit/>
          </a:bodyPr>
          <a:p>
            <a:r>
              <a:rPr sz="4400">
                <a:latin typeface="Times New Roman" panose="02020603050405020304" charset="0"/>
                <a:cs typeface="Times New Roman" panose="02020603050405020304" charset="0"/>
              </a:rPr>
              <a:t>S + O</a:t>
            </a:r>
            <a:r>
              <a:rPr sz="4400" baseline="-25000">
                <a:latin typeface="Times New Roman" panose="02020603050405020304" charset="0"/>
                <a:cs typeface="Times New Roman" panose="02020603050405020304" charset="0"/>
              </a:rPr>
              <a:t>2</a:t>
            </a:r>
            <a:endParaRPr sz="4400" baseline="-25000">
              <a:latin typeface="Times New Roman" panose="02020603050405020304" charset="0"/>
              <a:cs typeface="Times New Roman" panose="02020603050405020304" charset="0"/>
            </a:endParaRPr>
          </a:p>
          <a:p>
            <a:endParaRPr sz="4400" b="0" i="0" baseline="-25000">
              <a:solidFill>
                <a:srgbClr val="000000"/>
              </a:solidFill>
              <a:latin typeface="Times New Roman" panose="02020603050405020304" charset="0"/>
              <a:ea typeface="MJXc-TeX-math-I"/>
              <a:cs typeface="Times New Roman" panose="02020603050405020304" charset="0"/>
            </a:endParaRPr>
          </a:p>
        </p:txBody>
      </p:sp>
      <p:sp>
        <p:nvSpPr>
          <p:cNvPr id="7" name="Text Box 6"/>
          <p:cNvSpPr txBox="1"/>
          <p:nvPr/>
        </p:nvSpPr>
        <p:spPr>
          <a:xfrm>
            <a:off x="4572635" y="3608705"/>
            <a:ext cx="5080000" cy="768350"/>
          </a:xfrm>
          <a:prstGeom prst="rect">
            <a:avLst/>
          </a:prstGeom>
        </p:spPr>
        <p:txBody>
          <a:bodyPr>
            <a:spAutoFit/>
          </a:bodyPr>
          <a:p>
            <a:pPr indent="0" algn="just"/>
            <a:r>
              <a:rPr sz="4400" b="0" i="0">
                <a:solidFill>
                  <a:srgbClr val="000000"/>
                </a:solidFill>
                <a:latin typeface="Times New Roman" panose="02020603050405020304" charset="0"/>
                <a:ea typeface="Open Sans"/>
                <a:cs typeface="Times New Roman" panose="02020603050405020304" charset="0"/>
              </a:rPr>
              <a:t>SO</a:t>
            </a:r>
            <a:r>
              <a:rPr sz="4400" b="0" i="0" baseline="-25000">
                <a:solidFill>
                  <a:srgbClr val="000000"/>
                </a:solidFill>
                <a:latin typeface="Times New Roman" panose="02020603050405020304" charset="0"/>
                <a:ea typeface="Open Sans"/>
                <a:cs typeface="Times New Roman" panose="02020603050405020304" charset="0"/>
              </a:rPr>
              <a:t>2</a:t>
            </a:r>
            <a:r>
              <a:rPr sz="4400" b="0" i="0">
                <a:solidFill>
                  <a:srgbClr val="000000"/>
                </a:solidFill>
                <a:latin typeface="Times New Roman" panose="02020603050405020304" charset="0"/>
                <a:ea typeface="Open Sans"/>
                <a:cs typeface="Times New Roman" panose="02020603050405020304" charset="0"/>
              </a:rPr>
              <a:t> (oxide acid)</a:t>
            </a:r>
            <a:endParaRPr sz="4400" b="0" i="0">
              <a:solidFill>
                <a:srgbClr val="000000"/>
              </a:solidFill>
              <a:latin typeface="Times New Roman" panose="02020603050405020304" charset="0"/>
              <a:ea typeface="Open Sans"/>
              <a:cs typeface="Times New Roman" panose="02020603050405020304" charset="0"/>
            </a:endParaRPr>
          </a:p>
        </p:txBody>
      </p:sp>
      <p:sp>
        <p:nvSpPr>
          <p:cNvPr id="8" name="Text Box 7"/>
          <p:cNvSpPr txBox="1"/>
          <p:nvPr/>
        </p:nvSpPr>
        <p:spPr>
          <a:xfrm>
            <a:off x="675640" y="4780915"/>
            <a:ext cx="2920365" cy="706755"/>
          </a:xfrm>
          <a:prstGeom prst="rect">
            <a:avLst/>
          </a:prstGeom>
        </p:spPr>
        <p:txBody>
          <a:bodyPr wrap="square">
            <a:spAutoFit/>
          </a:bodyPr>
          <a:p>
            <a:pPr indent="0" algn="just"/>
            <a:r>
              <a:rPr sz="4000" b="0" i="0">
                <a:solidFill>
                  <a:srgbClr val="000000"/>
                </a:solidFill>
                <a:latin typeface="Times New Roman" panose="02020603050405020304" charset="0"/>
                <a:ea typeface="Open Sans"/>
                <a:cs typeface="Times New Roman" panose="02020603050405020304" charset="0"/>
              </a:rPr>
              <a:t>2Cu + O</a:t>
            </a:r>
            <a:r>
              <a:rPr sz="4000" b="0" i="0" baseline="-25000">
                <a:solidFill>
                  <a:srgbClr val="000000"/>
                </a:solidFill>
                <a:latin typeface="Times New Roman" panose="02020603050405020304" charset="0"/>
                <a:ea typeface="Open Sans"/>
                <a:cs typeface="Times New Roman" panose="02020603050405020304" charset="0"/>
              </a:rPr>
              <a:t>2</a:t>
            </a:r>
            <a:endParaRPr sz="4000" b="0" i="0" baseline="-25000">
              <a:solidFill>
                <a:srgbClr val="000000"/>
              </a:solidFill>
              <a:latin typeface="Times New Roman" panose="02020603050405020304" charset="0"/>
              <a:ea typeface="Open Sans"/>
              <a:cs typeface="Times New Roman" panose="02020603050405020304" charset="0"/>
            </a:endParaRPr>
          </a:p>
        </p:txBody>
      </p:sp>
      <p:sp>
        <p:nvSpPr>
          <p:cNvPr id="9" name="Text Box 8"/>
          <p:cNvSpPr txBox="1"/>
          <p:nvPr/>
        </p:nvSpPr>
        <p:spPr>
          <a:xfrm>
            <a:off x="4464685" y="4719320"/>
            <a:ext cx="6393815" cy="768350"/>
          </a:xfrm>
          <a:prstGeom prst="rect">
            <a:avLst/>
          </a:prstGeom>
        </p:spPr>
        <p:txBody>
          <a:bodyPr wrap="square">
            <a:spAutoFit/>
          </a:bodyPr>
          <a:p>
            <a:pPr indent="0" algn="just"/>
            <a:r>
              <a:rPr sz="4400" b="0" i="0">
                <a:solidFill>
                  <a:srgbClr val="000000"/>
                </a:solidFill>
                <a:latin typeface="Times New Roman" panose="02020603050405020304" charset="0"/>
                <a:ea typeface="Open Sans"/>
                <a:cs typeface="Times New Roman" panose="02020603050405020304" charset="0"/>
              </a:rPr>
              <a:t>2CuO (oxide base)</a:t>
            </a:r>
            <a:endParaRPr sz="4400" b="0" i="0">
              <a:solidFill>
                <a:srgbClr val="000000"/>
              </a:solidFill>
              <a:latin typeface="Times New Roman" panose="02020603050405020304" charset="0"/>
              <a:ea typeface="Open Sans"/>
              <a:cs typeface="Times New Roman" panose="02020603050405020304" charset="0"/>
            </a:endParaRPr>
          </a:p>
        </p:txBody>
      </p:sp>
      <p:graphicFrame>
        <p:nvGraphicFramePr>
          <p:cNvPr id="2" name="Content Placeholder -2147482624"/>
          <p:cNvGraphicFramePr>
            <a:graphicFrameLocks noChangeAspect="1"/>
          </p:cNvGraphicFramePr>
          <p:nvPr>
            <p:ph sz="half" idx="1"/>
          </p:nvPr>
        </p:nvGraphicFramePr>
        <p:xfrm>
          <a:off x="2923858" y="3514408"/>
          <a:ext cx="1105535" cy="620395"/>
        </p:xfrm>
        <a:graphic>
          <a:graphicData uri="http://schemas.openxmlformats.org/presentationml/2006/ole">
            <mc:AlternateContent xmlns:mc="http://schemas.openxmlformats.org/markup-compatibility/2006">
              <mc:Choice xmlns:v="urn:schemas-microsoft-com:vml" Requires="v">
                <p:oleObj spid="_x0000_s3076" name="" r:id="rId1" imgW="481965" imgH="266700" progId="Equation.DSMT4">
                  <p:embed/>
                </p:oleObj>
              </mc:Choice>
              <mc:Fallback>
                <p:oleObj name="" r:id="rId1" imgW="481965" imgH="266700" progId="Equation.DSMT4">
                  <p:embed/>
                  <p:pic>
                    <p:nvPicPr>
                      <p:cNvPr id="0" name="Picture 3075"/>
                      <p:cNvPicPr/>
                      <p:nvPr/>
                    </p:nvPicPr>
                    <p:blipFill>
                      <a:blip r:embed="rId2"/>
                      <a:stretch>
                        <a:fillRect/>
                      </a:stretch>
                    </p:blipFill>
                    <p:spPr>
                      <a:xfrm>
                        <a:off x="2923858" y="3514408"/>
                        <a:ext cx="1105535" cy="620395"/>
                      </a:xfrm>
                      <a:prstGeom prst="rect">
                        <a:avLst/>
                      </a:prstGeom>
                      <a:noFill/>
                      <a:ln w="38100">
                        <a:noFill/>
                        <a:miter/>
                      </a:ln>
                    </p:spPr>
                  </p:pic>
                </p:oleObj>
              </mc:Fallback>
            </mc:AlternateContent>
          </a:graphicData>
        </a:graphic>
      </p:graphicFrame>
      <p:graphicFrame>
        <p:nvGraphicFramePr>
          <p:cNvPr id="11" name="Content Placeholder -2147482624"/>
          <p:cNvGraphicFramePr>
            <a:graphicFrameLocks noChangeAspect="1"/>
          </p:cNvGraphicFramePr>
          <p:nvPr>
            <p:ph sz="half" idx="2"/>
          </p:nvPr>
        </p:nvGraphicFramePr>
        <p:xfrm>
          <a:off x="2923858" y="4780598"/>
          <a:ext cx="1105535" cy="620395"/>
        </p:xfrm>
        <a:graphic>
          <a:graphicData uri="http://schemas.openxmlformats.org/presentationml/2006/ole">
            <mc:AlternateContent xmlns:mc="http://schemas.openxmlformats.org/markup-compatibility/2006">
              <mc:Choice xmlns:v="urn:schemas-microsoft-com:vml" Requires="v">
                <p:oleObj spid="_x0000_s12" name="" r:id="rId3" imgW="481965" imgH="266700" progId="Equation.DSMT4">
                  <p:embed/>
                </p:oleObj>
              </mc:Choice>
              <mc:Fallback>
                <p:oleObj name="" r:id="rId3" imgW="481965" imgH="266700" progId="Equation.DSMT4">
                  <p:embed/>
                  <p:pic>
                    <p:nvPicPr>
                      <p:cNvPr id="0" name="Picture 3075"/>
                      <p:cNvPicPr/>
                      <p:nvPr/>
                    </p:nvPicPr>
                    <p:blipFill>
                      <a:blip r:embed="rId2"/>
                      <a:stretch>
                        <a:fillRect/>
                      </a:stretch>
                    </p:blipFill>
                    <p:spPr>
                      <a:xfrm>
                        <a:off x="2923858" y="4780598"/>
                        <a:ext cx="1105535" cy="620395"/>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2451100" y="242253"/>
            <a:ext cx="5080000" cy="583565"/>
          </a:xfrm>
          <a:prstGeom prst="rect">
            <a:avLst/>
          </a:prstGeom>
        </p:spPr>
        <p:txBody>
          <a:bodyPr>
            <a:spAutoFit/>
          </a:bodyPr>
          <a:p>
            <a:pPr marL="0" indent="0" algn="l" defTabSz="266700">
              <a:spcBef>
                <a:spcPct val="0"/>
              </a:spcBef>
              <a:spcAft>
                <a:spcPct val="0"/>
              </a:spcAft>
            </a:pPr>
            <a:r>
              <a:rPr sz="3200">
                <a:solidFill>
                  <a:srgbClr val="FF0000"/>
                </a:solidFill>
                <a:latin typeface="Times New Roman" panose="02020603050405020304"/>
                <a:ea typeface="Times New Roman" panose="02020603050405020304"/>
              </a:rPr>
              <a:t>PHIẾU HỌC TẬP SỐ 3</a:t>
            </a:r>
            <a:endParaRPr sz="3200">
              <a:solidFill>
                <a:srgbClr val="FF0000"/>
              </a:solidFill>
              <a:latin typeface="Times New Roman" panose="02020603050405020304"/>
              <a:ea typeface="Times New Roman" panose="02020603050405020304"/>
            </a:endParaRPr>
          </a:p>
        </p:txBody>
      </p:sp>
      <p:sp>
        <p:nvSpPr>
          <p:cNvPr id="6" name="Text Box 5"/>
          <p:cNvSpPr txBox="1"/>
          <p:nvPr/>
        </p:nvSpPr>
        <p:spPr>
          <a:xfrm>
            <a:off x="107315" y="899160"/>
            <a:ext cx="11977370" cy="3498850"/>
          </a:xfrm>
          <a:prstGeom prst="rect">
            <a:avLst/>
          </a:prstGeom>
        </p:spPr>
        <p:txBody>
          <a:bodyPr wrap="square">
            <a:noAutofit/>
          </a:bodyPr>
          <a:p>
            <a:pPr marL="0" indent="0" algn="l" defTabSz="266700">
              <a:spcBef>
                <a:spcPct val="0"/>
              </a:spcBef>
              <a:spcAft>
                <a:spcPct val="0"/>
              </a:spcAft>
            </a:pPr>
            <a:r>
              <a:rPr lang="vi-VN" altLang="en-US" sz="4000" b="1">
                <a:solidFill>
                  <a:srgbClr val="0070C0"/>
                </a:solidFill>
                <a:latin typeface="Times New Roman" panose="02020603050405020304"/>
                <a:ea typeface="Times New Roman" panose="02020603050405020304"/>
              </a:rPr>
              <a:t>2</a:t>
            </a:r>
            <a:r>
              <a:rPr lang="en-US" sz="4000" b="1">
                <a:solidFill>
                  <a:srgbClr val="0070C0"/>
                </a:solidFill>
                <a:latin typeface="Times New Roman" panose="02020603050405020304"/>
                <a:ea typeface="Times New Roman" panose="02020603050405020304"/>
              </a:rPr>
              <a:t>. </a:t>
            </a:r>
            <a:r>
              <a:rPr sz="4000" b="1">
                <a:solidFill>
                  <a:srgbClr val="0070C0"/>
                </a:solidFill>
                <a:latin typeface="Times New Roman" panose="02020603050405020304"/>
                <a:ea typeface="Times New Roman" panose="02020603050405020304"/>
              </a:rPr>
              <a:t>Cho các kim loại sau: Cu, Zn, Fe. Em hãy cho biết kim loại nào phản ứng được với:</a:t>
            </a:r>
            <a:endParaRPr sz="4000" b="1">
              <a:solidFill>
                <a:srgbClr val="0070C0"/>
              </a:solidFill>
              <a:latin typeface="Times New Roman" panose="02020603050405020304"/>
              <a:ea typeface="Times New Roman" panose="02020603050405020304"/>
            </a:endParaRPr>
          </a:p>
          <a:p>
            <a:pPr marL="0" indent="0" algn="l" defTabSz="266700">
              <a:spcBef>
                <a:spcPct val="0"/>
              </a:spcBef>
              <a:spcAft>
                <a:spcPct val="0"/>
              </a:spcAft>
            </a:pPr>
            <a:r>
              <a:rPr lang="en-US" sz="4000">
                <a:latin typeface="Times New Roman" panose="02020603050405020304"/>
                <a:ea typeface="Times New Roman" panose="02020603050405020304"/>
              </a:rPr>
              <a:t>a)</a:t>
            </a:r>
            <a:r>
              <a:rPr sz="4000">
                <a:latin typeface="Times New Roman" panose="02020603050405020304"/>
                <a:ea typeface="Times New Roman" panose="02020603050405020304"/>
              </a:rPr>
              <a:t>dung dịch HCl.</a:t>
            </a:r>
            <a:endParaRPr sz="4000">
              <a:latin typeface="Times New Roman" panose="02020603050405020304"/>
              <a:ea typeface="Times New Roman" panose="02020603050405020304"/>
            </a:endParaRPr>
          </a:p>
          <a:p>
            <a:pPr marL="0" indent="0" algn="l" defTabSz="266700">
              <a:spcBef>
                <a:spcPct val="0"/>
              </a:spcBef>
              <a:spcAft>
                <a:spcPct val="0"/>
              </a:spcAft>
            </a:pPr>
            <a:r>
              <a:rPr lang="en-US" sz="4000">
                <a:latin typeface="Times New Roman" panose="02020603050405020304"/>
                <a:ea typeface="Times New Roman" panose="02020603050405020304"/>
              </a:rPr>
              <a:t>b)</a:t>
            </a:r>
            <a:r>
              <a:rPr sz="4000">
                <a:latin typeface="Times New Roman" panose="02020603050405020304"/>
                <a:ea typeface="Times New Roman" panose="02020603050405020304"/>
              </a:rPr>
              <a:t>dung dịch AgNO</a:t>
            </a:r>
            <a:r>
              <a:rPr sz="4000" baseline="-25000">
                <a:latin typeface="Times New Roman" panose="02020603050405020304"/>
                <a:ea typeface="Times New Roman" panose="02020603050405020304"/>
              </a:rPr>
              <a:t>3</a:t>
            </a:r>
            <a:r>
              <a:rPr sz="4000">
                <a:latin typeface="Times New Roman" panose="02020603050405020304"/>
                <a:ea typeface="Times New Roman" panose="02020603050405020304"/>
              </a:rPr>
              <a:t>.</a:t>
            </a:r>
            <a:endParaRPr sz="4000">
              <a:latin typeface="Times New Roman" panose="02020603050405020304"/>
              <a:ea typeface="Times New Roman" panose="02020603050405020304"/>
            </a:endParaRPr>
          </a:p>
          <a:p>
            <a:pPr marL="0" indent="0" algn="l" defTabSz="266700">
              <a:spcBef>
                <a:spcPct val="0"/>
              </a:spcBef>
              <a:spcAft>
                <a:spcPct val="0"/>
              </a:spcAft>
            </a:pPr>
            <a:r>
              <a:rPr sz="4000">
                <a:latin typeface="Times New Roman" panose="02020603050405020304"/>
                <a:ea typeface="Times New Roman" panose="02020603050405020304"/>
              </a:rPr>
              <a:t>Viết phương trình hoá học xảy ra (nếu có).</a:t>
            </a:r>
            <a:endParaRPr sz="4000">
              <a:latin typeface="Times New Roman" panose="02020603050405020304"/>
              <a:ea typeface="Times New Roman" panose="02020603050405020304"/>
            </a:endParaRPr>
          </a:p>
          <a:p>
            <a:pPr marL="0" indent="0" algn="l" defTabSz="266700">
              <a:spcBef>
                <a:spcPct val="0"/>
              </a:spcBef>
              <a:spcAft>
                <a:spcPct val="0"/>
              </a:spcAft>
            </a:pPr>
            <a:endParaRPr sz="4000">
              <a:latin typeface="Times New Roman" panose="02020603050405020304"/>
              <a:ea typeface="Times New Roman" panose="020206030504050203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6500" y="857250"/>
            <a:ext cx="10309225" cy="742950"/>
          </a:xfrm>
        </p:spPr>
        <p:txBody>
          <a:bodyPr>
            <a:normAutofit fontScale="90000"/>
          </a:bodyPr>
          <a:lstStyle/>
          <a:p>
            <a:r>
              <a:rPr lang="vi-VN" altLang="en-US" sz="4400" b="1" dirty="0">
                <a:latin typeface="Times New Roman" panose="02020603050405020304" charset="0"/>
                <a:cs typeface="Times New Roman" panose="02020603050405020304" charset="0"/>
              </a:rPr>
              <a:t>I. Ứng dụng của </a:t>
            </a:r>
            <a:r>
              <a:rPr lang="en-US" altLang="vi-VN" sz="4400" b="1" dirty="0">
                <a:latin typeface="Times New Roman" panose="02020603050405020304" charset="0"/>
                <a:cs typeface="Times New Roman" panose="02020603050405020304" charset="0"/>
              </a:rPr>
              <a:t>một số</a:t>
            </a:r>
            <a:r>
              <a:rPr lang="vi-VN" altLang="en-US" sz="4400" b="1" dirty="0">
                <a:latin typeface="Times New Roman" panose="02020603050405020304" charset="0"/>
                <a:cs typeface="Times New Roman" panose="02020603050405020304" charset="0"/>
              </a:rPr>
              <a:t> </a:t>
            </a:r>
            <a:r>
              <a:rPr lang="en-US" altLang="vi-VN" sz="4400" b="1" dirty="0">
                <a:latin typeface="Times New Roman" panose="02020603050405020304" charset="0"/>
                <a:cs typeface="Times New Roman" panose="02020603050405020304" charset="0"/>
              </a:rPr>
              <a:t>đơn chất </a:t>
            </a:r>
            <a:r>
              <a:rPr lang="vi-VN" altLang="en-US" sz="4400" b="1" dirty="0">
                <a:latin typeface="Times New Roman" panose="02020603050405020304" charset="0"/>
                <a:cs typeface="Times New Roman" panose="02020603050405020304" charset="0"/>
              </a:rPr>
              <a:t>phi kim </a:t>
            </a:r>
            <a:r>
              <a:rPr lang="en-US" altLang="vi-VN" sz="4400" b="1" dirty="0">
                <a:latin typeface="Times New Roman" panose="02020603050405020304" charset="0"/>
                <a:cs typeface="Times New Roman" panose="02020603050405020304" charset="0"/>
              </a:rPr>
              <a:t> </a:t>
            </a:r>
            <a:endParaRPr lang="en-US" altLang="vi-VN" sz="4400" b="1" dirty="0">
              <a:latin typeface="Times New Roman" panose="02020603050405020304" charset="0"/>
              <a:cs typeface="Times New Roman" panose="02020603050405020304" charset="0"/>
            </a:endParaRPr>
          </a:p>
        </p:txBody>
      </p:sp>
      <p:sp>
        <p:nvSpPr>
          <p:cNvPr id="3" name="Title 1"/>
          <p:cNvSpPr>
            <a:spLocks noGrp="1"/>
          </p:cNvSpPr>
          <p:nvPr/>
        </p:nvSpPr>
        <p:spPr>
          <a:xfrm>
            <a:off x="1739265" y="2096135"/>
            <a:ext cx="7285355" cy="7429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altLang="en-US" sz="4400" b="1" dirty="0">
                <a:solidFill>
                  <a:schemeClr val="bg1"/>
                </a:solidFill>
                <a:latin typeface="Times New Roman" panose="02020603050405020304" charset="0"/>
                <a:cs typeface="Times New Roman" panose="02020603050405020304" charset="0"/>
              </a:rPr>
              <a:t>1. Ứng dụng của Carbon</a:t>
            </a:r>
            <a:endParaRPr lang="vi-VN" altLang="en-US" sz="4400" b="1" dirty="0">
              <a:solidFill>
                <a:schemeClr val="bg1"/>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2451100" y="242253"/>
            <a:ext cx="5080000" cy="583565"/>
          </a:xfrm>
          <a:prstGeom prst="rect">
            <a:avLst/>
          </a:prstGeom>
        </p:spPr>
        <p:txBody>
          <a:bodyPr>
            <a:spAutoFit/>
          </a:bodyPr>
          <a:p>
            <a:pPr marL="0" indent="0" algn="l" defTabSz="266700">
              <a:spcBef>
                <a:spcPct val="0"/>
              </a:spcBef>
              <a:spcAft>
                <a:spcPct val="0"/>
              </a:spcAft>
            </a:pPr>
            <a:r>
              <a:rPr sz="3200">
                <a:solidFill>
                  <a:srgbClr val="FF0000"/>
                </a:solidFill>
                <a:latin typeface="Times New Roman" panose="02020603050405020304"/>
                <a:ea typeface="Times New Roman" panose="02020603050405020304"/>
              </a:rPr>
              <a:t>PHIẾU HỌC TẬP SỐ 3</a:t>
            </a:r>
            <a:endParaRPr sz="3200">
              <a:solidFill>
                <a:srgbClr val="FF0000"/>
              </a:solidFill>
              <a:latin typeface="Times New Roman" panose="02020603050405020304"/>
              <a:ea typeface="Times New Roman" panose="02020603050405020304"/>
            </a:endParaRPr>
          </a:p>
        </p:txBody>
      </p:sp>
      <p:sp>
        <p:nvSpPr>
          <p:cNvPr id="6" name="Text Box 5"/>
          <p:cNvSpPr txBox="1"/>
          <p:nvPr/>
        </p:nvSpPr>
        <p:spPr>
          <a:xfrm>
            <a:off x="107315" y="899160"/>
            <a:ext cx="12232005" cy="2861310"/>
          </a:xfrm>
          <a:prstGeom prst="rect">
            <a:avLst/>
          </a:prstGeom>
        </p:spPr>
        <p:txBody>
          <a:bodyPr wrap="square">
            <a:spAutoFit/>
          </a:bodyPr>
          <a:p>
            <a:pPr marL="0" indent="0" algn="l" defTabSz="266700">
              <a:spcBef>
                <a:spcPct val="0"/>
              </a:spcBef>
              <a:spcAft>
                <a:spcPct val="0"/>
              </a:spcAft>
            </a:pPr>
            <a:r>
              <a:rPr lang="vi-VN" altLang="en-US" sz="3600" b="1">
                <a:solidFill>
                  <a:srgbClr val="0070C0"/>
                </a:solidFill>
                <a:latin typeface="Times New Roman" panose="02020603050405020304"/>
                <a:ea typeface="Times New Roman" panose="02020603050405020304"/>
              </a:rPr>
              <a:t>3</a:t>
            </a:r>
            <a:r>
              <a:rPr lang="en-US" sz="3600" b="1">
                <a:solidFill>
                  <a:srgbClr val="0070C0"/>
                </a:solidFill>
                <a:latin typeface="Times New Roman" panose="02020603050405020304"/>
                <a:ea typeface="Times New Roman" panose="02020603050405020304"/>
              </a:rPr>
              <a:t>. </a:t>
            </a:r>
            <a:r>
              <a:rPr sz="3600" b="1">
                <a:solidFill>
                  <a:srgbClr val="0070C0"/>
                </a:solidFill>
                <a:latin typeface="Times New Roman" panose="02020603050405020304"/>
                <a:ea typeface="Times New Roman" panose="02020603050405020304"/>
              </a:rPr>
              <a:t>Các khẳng định nào sau đây đúng?</a:t>
            </a:r>
            <a:endParaRPr sz="3600" b="1">
              <a:solidFill>
                <a:srgbClr val="0070C0"/>
              </a:solidFill>
              <a:latin typeface="Times New Roman" panose="02020603050405020304"/>
              <a:ea typeface="Times New Roman" panose="02020603050405020304"/>
            </a:endParaRPr>
          </a:p>
          <a:p>
            <a:pPr marL="0" indent="0" algn="l" defTabSz="266700">
              <a:spcBef>
                <a:spcPct val="0"/>
              </a:spcBef>
              <a:spcAft>
                <a:spcPct val="0"/>
              </a:spcAft>
            </a:pPr>
            <a:r>
              <a:rPr sz="3600">
                <a:latin typeface="Times New Roman" panose="02020603050405020304"/>
                <a:ea typeface="Times New Roman" panose="02020603050405020304"/>
              </a:rPr>
              <a:t>Kim loại kẽm tác dụng được với dung dịch AlCl</a:t>
            </a:r>
            <a:r>
              <a:rPr sz="3600" baseline="-25000">
                <a:latin typeface="Times New Roman" panose="02020603050405020304"/>
                <a:ea typeface="Times New Roman" panose="02020603050405020304"/>
              </a:rPr>
              <a:t>3.</a:t>
            </a:r>
            <a:endParaRPr sz="3600">
              <a:latin typeface="Times New Roman" panose="02020603050405020304"/>
              <a:ea typeface="Times New Roman" panose="02020603050405020304"/>
            </a:endParaRPr>
          </a:p>
          <a:p>
            <a:pPr marL="0" indent="0" algn="l" defTabSz="266700">
              <a:spcBef>
                <a:spcPct val="0"/>
              </a:spcBef>
              <a:spcAft>
                <a:spcPct val="0"/>
              </a:spcAft>
            </a:pPr>
            <a:r>
              <a:rPr sz="3600">
                <a:latin typeface="Times New Roman" panose="02020603050405020304"/>
                <a:ea typeface="Times New Roman" panose="02020603050405020304"/>
              </a:rPr>
              <a:t>Kim loại sắt không phản ứng được với dung dịch Mg(NO</a:t>
            </a:r>
            <a:r>
              <a:rPr sz="3600" baseline="-25000">
                <a:latin typeface="Times New Roman" panose="02020603050405020304"/>
                <a:ea typeface="Times New Roman" panose="02020603050405020304"/>
              </a:rPr>
              <a:t>3</a:t>
            </a:r>
            <a:r>
              <a:rPr sz="3600">
                <a:latin typeface="Times New Roman" panose="02020603050405020304"/>
                <a:ea typeface="Times New Roman" panose="02020603050405020304"/>
              </a:rPr>
              <a:t>)</a:t>
            </a:r>
            <a:r>
              <a:rPr sz="3600" baseline="-25000">
                <a:latin typeface="Times New Roman" panose="02020603050405020304"/>
                <a:ea typeface="Times New Roman" panose="02020603050405020304"/>
              </a:rPr>
              <a:t>2</a:t>
            </a:r>
            <a:r>
              <a:rPr sz="3600">
                <a:latin typeface="Times New Roman" panose="02020603050405020304"/>
                <a:ea typeface="Times New Roman" panose="02020603050405020304"/>
              </a:rPr>
              <a:t>.</a:t>
            </a:r>
            <a:endParaRPr sz="3600">
              <a:latin typeface="Times New Roman" panose="02020603050405020304"/>
              <a:ea typeface="Times New Roman" panose="02020603050405020304"/>
            </a:endParaRPr>
          </a:p>
          <a:p>
            <a:pPr marL="0" indent="0" algn="l" defTabSz="266700">
              <a:spcBef>
                <a:spcPct val="0"/>
              </a:spcBef>
              <a:spcAft>
                <a:spcPct val="0"/>
              </a:spcAft>
            </a:pPr>
            <a:r>
              <a:rPr sz="3600">
                <a:latin typeface="Times New Roman" panose="02020603050405020304"/>
                <a:ea typeface="Times New Roman" panose="02020603050405020304"/>
              </a:rPr>
              <a:t>Kim loại đồng phản ứng được với dung dịch FeSO</a:t>
            </a:r>
            <a:r>
              <a:rPr sz="3600" baseline="-25000">
                <a:latin typeface="Times New Roman" panose="02020603050405020304"/>
                <a:ea typeface="Times New Roman" panose="02020603050405020304"/>
              </a:rPr>
              <a:t>4</a:t>
            </a:r>
            <a:r>
              <a:rPr sz="3600">
                <a:latin typeface="Times New Roman" panose="02020603050405020304"/>
                <a:ea typeface="Times New Roman" panose="02020603050405020304"/>
              </a:rPr>
              <a:t>.</a:t>
            </a:r>
            <a:endParaRPr sz="3600">
              <a:latin typeface="Times New Roman" panose="02020603050405020304"/>
              <a:ea typeface="Times New Roman" panose="02020603050405020304"/>
            </a:endParaRPr>
          </a:p>
          <a:p>
            <a:pPr marL="0" indent="0" algn="l" defTabSz="266700">
              <a:spcBef>
                <a:spcPct val="0"/>
              </a:spcBef>
              <a:spcAft>
                <a:spcPct val="0"/>
              </a:spcAft>
            </a:pPr>
            <a:r>
              <a:rPr sz="3600">
                <a:latin typeface="Times New Roman" panose="02020603050405020304"/>
                <a:ea typeface="Times New Roman" panose="02020603050405020304"/>
              </a:rPr>
              <a:t>Kim loại bạc phản ứng được với dung dịch HCl</a:t>
            </a:r>
            <a:endParaRPr sz="3600">
              <a:latin typeface="Times New Roman" panose="02020603050405020304"/>
              <a:ea typeface="Times New Roman" panose="02020603050405020304"/>
            </a:endParaRPr>
          </a:p>
        </p:txBody>
      </p:sp>
      <p:sp>
        <p:nvSpPr>
          <p:cNvPr id="2" name="Rounded Rectangle 1"/>
          <p:cNvSpPr/>
          <p:nvPr/>
        </p:nvSpPr>
        <p:spPr>
          <a:xfrm>
            <a:off x="107315" y="2091055"/>
            <a:ext cx="831215" cy="478155"/>
          </a:xfrm>
          <a:prstGeom prst="round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36"/>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2667000" y="1366344"/>
            <a:ext cx="6858000" cy="6858000"/>
          </a:xfrm>
          <a:prstGeom prst="rect">
            <a:avLst/>
          </a:prstGeom>
        </p:spPr>
      </p:pic>
      <p:sp>
        <p:nvSpPr>
          <p:cNvPr id="1438" name="Google Shape;1438;p65"/>
          <p:cNvSpPr txBox="1">
            <a:spLocks noGrp="1"/>
          </p:cNvSpPr>
          <p:nvPr>
            <p:ph type="title"/>
          </p:nvPr>
        </p:nvSpPr>
        <p:spPr>
          <a:xfrm>
            <a:off x="2326300" y="609525"/>
            <a:ext cx="8362720" cy="11224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GB" sz="8800" b="1" dirty="0">
                <a:solidFill>
                  <a:srgbClr val="004968"/>
                </a:solidFill>
                <a:latin typeface="Arial" panose="020B0604020202020204" pitchFamily="34" charset="0"/>
                <a:cs typeface="Arial" panose="020B0604020202020204" pitchFamily="34" charset="0"/>
              </a:rPr>
              <a:t>LUYỆN TẬP</a:t>
            </a:r>
            <a:endParaRPr sz="88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254635" y="492125"/>
            <a:ext cx="11598275" cy="6365875"/>
          </a:xfrm>
          <a:prstGeom prst="rect">
            <a:avLst/>
          </a:prstGeom>
        </p:spPr>
        <p:txBody>
          <a:bodyPr wrap="square">
            <a:noAutofit/>
          </a:bodyPr>
          <a:p>
            <a:pPr algn="just" defTabSz="266700">
              <a:lnSpc>
                <a:spcPct val="130000"/>
              </a:lnSpc>
              <a:spcAft>
                <a:spcPct val="0"/>
              </a:spcAft>
            </a:pPr>
            <a:r>
              <a:rPr sz="2800" b="1">
                <a:latin typeface="Times New Roman" panose="02020603050405020304"/>
                <a:ea typeface="Calibri" panose="020F0502020204030204"/>
              </a:rPr>
              <a:t>Câu 1.</a:t>
            </a:r>
            <a:r>
              <a:rPr sz="2800">
                <a:latin typeface="Times New Roman" panose="02020603050405020304"/>
                <a:ea typeface="Calibri" panose="020F0502020204030204"/>
              </a:rPr>
              <a:t> Ứng dụng của cacbon là</a:t>
            </a:r>
            <a:endParaRPr sz="2800">
              <a:latin typeface="Times New Roman" panose="02020603050405020304"/>
              <a:ea typeface="Calibri" panose="020F0502020204030204"/>
            </a:endParaRPr>
          </a:p>
          <a:p>
            <a:pPr marL="180340" indent="0" algn="just" defTabSz="266700">
              <a:lnSpc>
                <a:spcPct val="130000"/>
              </a:lnSpc>
              <a:spcAft>
                <a:spcPct val="0"/>
              </a:spcAft>
            </a:pPr>
            <a:r>
              <a:rPr sz="2800" b="1">
                <a:latin typeface="Times New Roman" panose="02020603050405020304"/>
                <a:ea typeface="Calibri" panose="020F0502020204030204"/>
              </a:rPr>
              <a:t>A.</a:t>
            </a:r>
            <a:r>
              <a:rPr sz="2800">
                <a:latin typeface="Times New Roman" panose="02020603050405020304"/>
                <a:ea typeface="Calibri" panose="020F0502020204030204"/>
              </a:rPr>
              <a:t> Than chì được dùng làm điện cực, chất bôi trơn, ruột bút chì…</a:t>
            </a:r>
            <a:endParaRPr sz="2800">
              <a:latin typeface="Times New Roman" panose="02020603050405020304"/>
              <a:ea typeface="Calibri" panose="020F0502020204030204"/>
            </a:endParaRPr>
          </a:p>
          <a:p>
            <a:pPr marL="180340" indent="0" algn="just" defTabSz="266700">
              <a:lnSpc>
                <a:spcPct val="130000"/>
              </a:lnSpc>
              <a:spcAft>
                <a:spcPct val="0"/>
              </a:spcAft>
            </a:pPr>
            <a:r>
              <a:rPr sz="2800" b="1">
                <a:latin typeface="Times New Roman" panose="02020603050405020304"/>
                <a:ea typeface="Calibri" panose="020F0502020204030204"/>
              </a:rPr>
              <a:t>B.</a:t>
            </a:r>
            <a:r>
              <a:rPr sz="2800">
                <a:latin typeface="Times New Roman" panose="02020603050405020304"/>
                <a:ea typeface="Calibri" panose="020F0502020204030204"/>
              </a:rPr>
              <a:t> Kim cương được dùng làm đồ trang sức quý hiếm, mũi khoan, dao cắt kính...</a:t>
            </a:r>
            <a:endParaRPr sz="2800">
              <a:latin typeface="Times New Roman" panose="02020603050405020304"/>
              <a:ea typeface="Calibri" panose="020F0502020204030204"/>
            </a:endParaRPr>
          </a:p>
          <a:p>
            <a:pPr marL="180340" indent="0" algn="just" defTabSz="266700">
              <a:lnSpc>
                <a:spcPct val="130000"/>
              </a:lnSpc>
              <a:spcAft>
                <a:spcPct val="0"/>
              </a:spcAft>
            </a:pPr>
            <a:r>
              <a:rPr sz="2800" b="1">
                <a:latin typeface="Times New Roman" panose="02020603050405020304"/>
                <a:ea typeface="Calibri" panose="020F0502020204030204"/>
              </a:rPr>
              <a:t>C.</a:t>
            </a:r>
            <a:r>
              <a:rPr sz="2800">
                <a:latin typeface="Times New Roman" panose="02020603050405020304"/>
                <a:ea typeface="Calibri" panose="020F0502020204030204"/>
              </a:rPr>
              <a:t> Cacbon vô định hình dùng làm mặt nạ phòng độc, chất khử mùi…</a:t>
            </a:r>
            <a:endParaRPr sz="2800">
              <a:latin typeface="Times New Roman" panose="02020603050405020304"/>
              <a:ea typeface="Calibri" panose="020F0502020204030204"/>
            </a:endParaRPr>
          </a:p>
          <a:p>
            <a:pPr marL="180340" indent="0" algn="just" defTabSz="266700">
              <a:lnSpc>
                <a:spcPct val="130000"/>
              </a:lnSpc>
              <a:spcAft>
                <a:spcPct val="0"/>
              </a:spcAft>
            </a:pPr>
            <a:r>
              <a:rPr sz="2800" b="1">
                <a:latin typeface="Times New Roman" panose="02020603050405020304"/>
                <a:ea typeface="Calibri" panose="020F0502020204030204"/>
              </a:rPr>
              <a:t>D.</a:t>
            </a:r>
            <a:r>
              <a:rPr sz="2800">
                <a:latin typeface="Times New Roman" panose="02020603050405020304"/>
                <a:ea typeface="Calibri" panose="020F0502020204030204"/>
              </a:rPr>
              <a:t> A, B, C đều đúng.</a:t>
            </a:r>
            <a:endParaRPr sz="2800">
              <a:latin typeface="Times New Roman" panose="02020603050405020304"/>
              <a:ea typeface="Calibri" panose="020F0502020204030204"/>
            </a:endParaRPr>
          </a:p>
          <a:p>
            <a:pPr algn="just" defTabSz="266700">
              <a:lnSpc>
                <a:spcPct val="130000"/>
              </a:lnSpc>
              <a:spcAft>
                <a:spcPct val="0"/>
              </a:spcAft>
            </a:pPr>
            <a:r>
              <a:rPr sz="2800" b="1">
                <a:latin typeface="Times New Roman" panose="02020603050405020304"/>
                <a:ea typeface="Calibri" panose="020F0502020204030204"/>
              </a:rPr>
              <a:t>Câu 2.</a:t>
            </a:r>
            <a:r>
              <a:rPr sz="2800">
                <a:latin typeface="Times New Roman" panose="02020603050405020304"/>
                <a:ea typeface="Calibri" panose="020F0502020204030204"/>
              </a:rPr>
              <a:t> Do có tính hấp phụ, nên carbon vô định hình được dùng làm</a:t>
            </a:r>
            <a:endParaRPr sz="2800">
              <a:latin typeface="Times New Roman" panose="02020603050405020304"/>
              <a:ea typeface="Calibri" panose="020F0502020204030204"/>
            </a:endParaRPr>
          </a:p>
          <a:p>
            <a:pPr marL="180340" indent="0" algn="just" defTabSz="266700">
              <a:lnSpc>
                <a:spcPct val="130000"/>
              </a:lnSpc>
              <a:spcAft>
                <a:spcPct val="0"/>
              </a:spcAft>
            </a:pPr>
            <a:r>
              <a:rPr sz="2800">
                <a:latin typeface="Times New Roman" panose="02020603050405020304"/>
                <a:ea typeface="Calibri" panose="020F0502020204030204"/>
              </a:rPr>
              <a:t>A. điện cực, chất khử.                  </a:t>
            </a:r>
            <a:endParaRPr sz="2800">
              <a:latin typeface="Times New Roman" panose="02020603050405020304"/>
              <a:ea typeface="Calibri" panose="020F0502020204030204"/>
            </a:endParaRPr>
          </a:p>
          <a:p>
            <a:pPr marL="180340" indent="0" algn="just" defTabSz="266700">
              <a:lnSpc>
                <a:spcPct val="130000"/>
              </a:lnSpc>
              <a:spcAft>
                <a:spcPct val="0"/>
              </a:spcAft>
            </a:pPr>
            <a:r>
              <a:rPr sz="2800" b="1">
                <a:latin typeface="Times New Roman" panose="02020603050405020304"/>
                <a:ea typeface="Calibri" panose="020F0502020204030204"/>
              </a:rPr>
              <a:t>B.</a:t>
            </a:r>
            <a:r>
              <a:rPr sz="2800">
                <a:latin typeface="Times New Roman" panose="02020603050405020304"/>
                <a:ea typeface="Calibri" panose="020F0502020204030204"/>
              </a:rPr>
              <a:t> trắng đường, mặt nạ phòng hơi độc.</a:t>
            </a:r>
            <a:endParaRPr sz="2800">
              <a:latin typeface="Times New Roman" panose="02020603050405020304"/>
              <a:ea typeface="Calibri" panose="020F0502020204030204"/>
            </a:endParaRPr>
          </a:p>
          <a:p>
            <a:pPr marL="180340" indent="0" algn="just" defTabSz="266700">
              <a:lnSpc>
                <a:spcPct val="130000"/>
              </a:lnSpc>
              <a:spcAft>
                <a:spcPct val="0"/>
              </a:spcAft>
            </a:pPr>
            <a:r>
              <a:rPr lang="vi-VN" sz="2800">
                <a:latin typeface="Times New Roman" panose="02020603050405020304"/>
                <a:ea typeface="Calibri" panose="020F0502020204030204"/>
              </a:rPr>
              <a:t>C</a:t>
            </a:r>
            <a:r>
              <a:rPr sz="2800">
                <a:latin typeface="Times New Roman" panose="02020603050405020304"/>
                <a:ea typeface="Calibri" panose="020F0502020204030204"/>
              </a:rPr>
              <a:t>. ruột bút chì, chất bôi trơn.	</a:t>
            </a:r>
            <a:endParaRPr sz="2800">
              <a:latin typeface="Times New Roman" panose="02020603050405020304"/>
              <a:ea typeface="Calibri" panose="020F0502020204030204"/>
            </a:endParaRPr>
          </a:p>
          <a:p>
            <a:pPr marL="180340" indent="0" algn="just" defTabSz="266700">
              <a:lnSpc>
                <a:spcPct val="130000"/>
              </a:lnSpc>
              <a:spcAft>
                <a:spcPct val="0"/>
              </a:spcAft>
            </a:pPr>
            <a:r>
              <a:rPr sz="2800" b="1">
                <a:latin typeface="Times New Roman" panose="02020603050405020304"/>
                <a:ea typeface="Calibri" panose="020F0502020204030204"/>
              </a:rPr>
              <a:t>D.</a:t>
            </a:r>
            <a:r>
              <a:rPr sz="2800">
                <a:latin typeface="Times New Roman" panose="02020603050405020304"/>
                <a:ea typeface="Calibri" panose="020F0502020204030204"/>
              </a:rPr>
              <a:t> mũi khoan, dao cắt kính.</a:t>
            </a:r>
            <a:endParaRPr sz="2800">
              <a:latin typeface="Times New Roman" panose="02020603050405020304"/>
              <a:ea typeface="Calibri" panose="020F0502020204030204"/>
            </a:endParaRPr>
          </a:p>
          <a:p>
            <a:pPr algn="just" defTabSz="266700">
              <a:lnSpc>
                <a:spcPct val="130000"/>
              </a:lnSpc>
              <a:spcAft>
                <a:spcPct val="0"/>
              </a:spcAft>
            </a:pPr>
            <a:endParaRPr sz="2800">
              <a:latin typeface="Times New Roman" panose="02020603050405020304"/>
              <a:ea typeface="Calibri" panose="020F0502020204030204"/>
            </a:endParaRPr>
          </a:p>
        </p:txBody>
      </p:sp>
      <p:sp>
        <p:nvSpPr>
          <p:cNvPr id="2" name="Oval 1"/>
          <p:cNvSpPr/>
          <p:nvPr/>
        </p:nvSpPr>
        <p:spPr>
          <a:xfrm>
            <a:off x="412750" y="3429635"/>
            <a:ext cx="305435" cy="351790"/>
          </a:xfrm>
          <a:prstGeom prst="ellipse">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3" name="Oval 2"/>
          <p:cNvSpPr/>
          <p:nvPr/>
        </p:nvSpPr>
        <p:spPr>
          <a:xfrm flipH="1">
            <a:off x="346710" y="5102225"/>
            <a:ext cx="498475" cy="351790"/>
          </a:xfrm>
          <a:prstGeom prst="ellipse">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508635" y="492125"/>
            <a:ext cx="11153140" cy="6808470"/>
          </a:xfrm>
          <a:prstGeom prst="rect">
            <a:avLst/>
          </a:prstGeom>
        </p:spPr>
        <p:txBody>
          <a:bodyPr wrap="square">
            <a:spAutoFit/>
          </a:bodyPr>
          <a:p>
            <a:pPr algn="just" defTabSz="266700">
              <a:lnSpc>
                <a:spcPct val="130000"/>
              </a:lnSpc>
              <a:spcAft>
                <a:spcPct val="0"/>
              </a:spcAft>
            </a:pPr>
            <a:r>
              <a:rPr sz="2800" b="1">
                <a:latin typeface="Times New Roman" panose="02020603050405020304"/>
                <a:ea typeface="Calibri" panose="020F0502020204030204"/>
              </a:rPr>
              <a:t>Câu 3.</a:t>
            </a:r>
            <a:r>
              <a:rPr sz="2800">
                <a:latin typeface="Times New Roman" panose="02020603050405020304"/>
                <a:ea typeface="Calibri" panose="020F0502020204030204"/>
              </a:rPr>
              <a:t> Vật liệu dưới đây được dùng để chế tạo ruột bút chì?</a:t>
            </a:r>
            <a:endParaRPr sz="2800">
              <a:latin typeface="Times New Roman" panose="02020603050405020304"/>
              <a:ea typeface="Calibri" panose="020F0502020204030204"/>
            </a:endParaRPr>
          </a:p>
          <a:p>
            <a:pPr algn="just" defTabSz="266700">
              <a:lnSpc>
                <a:spcPct val="130000"/>
              </a:lnSpc>
              <a:spcAft>
                <a:spcPct val="0"/>
              </a:spcAft>
            </a:pPr>
            <a:r>
              <a:rPr sz="2800" b="1">
                <a:latin typeface="Times New Roman" panose="02020603050405020304"/>
                <a:ea typeface="Calibri" panose="020F0502020204030204"/>
              </a:rPr>
              <a:t>	A.</a:t>
            </a:r>
            <a:r>
              <a:rPr sz="2800">
                <a:latin typeface="Times New Roman" panose="02020603050405020304"/>
                <a:ea typeface="Calibri" panose="020F0502020204030204"/>
              </a:rPr>
              <a:t> Chì.	</a:t>
            </a:r>
            <a:r>
              <a:rPr lang="vi-VN" sz="2800">
                <a:latin typeface="Times New Roman" panose="02020603050405020304"/>
                <a:ea typeface="Calibri" panose="020F0502020204030204"/>
              </a:rPr>
              <a:t>	</a:t>
            </a:r>
            <a:r>
              <a:rPr sz="2800" b="1">
                <a:latin typeface="Times New Roman" panose="02020603050405020304"/>
                <a:ea typeface="Calibri" panose="020F0502020204030204"/>
              </a:rPr>
              <a:t>B.</a:t>
            </a:r>
            <a:r>
              <a:rPr sz="2800">
                <a:latin typeface="Times New Roman" panose="02020603050405020304"/>
                <a:ea typeface="Calibri" panose="020F0502020204030204"/>
              </a:rPr>
              <a:t> Than đá.	</a:t>
            </a:r>
            <a:r>
              <a:rPr lang="vi-VN" sz="2800">
                <a:latin typeface="Times New Roman" panose="02020603050405020304"/>
                <a:ea typeface="Calibri" panose="020F0502020204030204"/>
              </a:rPr>
              <a:t>	</a:t>
            </a:r>
            <a:r>
              <a:rPr sz="2800" b="1">
                <a:latin typeface="Times New Roman" panose="02020603050405020304"/>
                <a:ea typeface="Calibri" panose="020F0502020204030204"/>
              </a:rPr>
              <a:t>C.</a:t>
            </a:r>
            <a:r>
              <a:rPr sz="2800">
                <a:latin typeface="Times New Roman" panose="02020603050405020304"/>
                <a:ea typeface="Calibri" panose="020F0502020204030204"/>
              </a:rPr>
              <a:t> Than chì.	</a:t>
            </a:r>
            <a:r>
              <a:rPr lang="vi-VN" sz="2800">
                <a:latin typeface="Times New Roman" panose="02020603050405020304"/>
                <a:ea typeface="Calibri" panose="020F0502020204030204"/>
              </a:rPr>
              <a:t>	</a:t>
            </a:r>
            <a:r>
              <a:rPr sz="2800" b="1">
                <a:latin typeface="Times New Roman" panose="02020603050405020304"/>
                <a:ea typeface="Calibri" panose="020F0502020204030204"/>
              </a:rPr>
              <a:t>D.</a:t>
            </a:r>
            <a:r>
              <a:rPr sz="2800">
                <a:latin typeface="Times New Roman" panose="02020603050405020304"/>
                <a:ea typeface="Calibri" panose="020F0502020204030204"/>
              </a:rPr>
              <a:t> Than vô định hình.</a:t>
            </a:r>
            <a:endParaRPr sz="2800">
              <a:latin typeface="Times New Roman" panose="02020603050405020304"/>
              <a:ea typeface="Calibri" panose="020F0502020204030204"/>
            </a:endParaRPr>
          </a:p>
          <a:p>
            <a:pPr algn="just" defTabSz="266700">
              <a:lnSpc>
                <a:spcPct val="130000"/>
              </a:lnSpc>
              <a:spcAft>
                <a:spcPct val="0"/>
              </a:spcAft>
            </a:pPr>
            <a:r>
              <a:rPr sz="2800" b="1">
                <a:latin typeface="Times New Roman" panose="02020603050405020304"/>
                <a:ea typeface="Calibri" panose="020F0502020204030204"/>
              </a:rPr>
              <a:t>Câu 4.</a:t>
            </a:r>
            <a:r>
              <a:rPr sz="2800">
                <a:latin typeface="Times New Roman" panose="02020603050405020304"/>
                <a:ea typeface="Calibri" panose="020F0502020204030204"/>
              </a:rPr>
              <a:t> Tủ lạnh dùng lâu ngày thường có mùi hôi. Để khử mùi người ta thường cho vào tủ lạnh một mẩu than gỗ. Than gỗ lại có khả năng khử mùi hôi là vì</a:t>
            </a:r>
            <a:endParaRPr sz="2800">
              <a:latin typeface="Times New Roman" panose="02020603050405020304"/>
              <a:ea typeface="Calibri" panose="020F0502020204030204"/>
            </a:endParaRPr>
          </a:p>
          <a:p>
            <a:pPr marL="180340" indent="0" algn="just" defTabSz="266700">
              <a:lnSpc>
                <a:spcPct val="130000"/>
              </a:lnSpc>
              <a:spcAft>
                <a:spcPct val="0"/>
              </a:spcAft>
            </a:pPr>
            <a:r>
              <a:rPr sz="2800" b="1">
                <a:latin typeface="Times New Roman" panose="02020603050405020304"/>
                <a:ea typeface="Calibri" panose="020F0502020204030204"/>
              </a:rPr>
              <a:t>A.</a:t>
            </a:r>
            <a:r>
              <a:rPr sz="2800">
                <a:latin typeface="Times New Roman" panose="02020603050405020304"/>
                <a:ea typeface="Calibri" panose="020F0502020204030204"/>
              </a:rPr>
              <a:t> than gỗ có tính khử mạnh.</a:t>
            </a:r>
            <a:endParaRPr sz="2800">
              <a:latin typeface="Times New Roman" panose="02020603050405020304"/>
              <a:ea typeface="Calibri" panose="020F0502020204030204"/>
            </a:endParaRPr>
          </a:p>
          <a:p>
            <a:pPr marL="180340" indent="0" algn="just" defTabSz="266700">
              <a:lnSpc>
                <a:spcPct val="130000"/>
              </a:lnSpc>
              <a:spcAft>
                <a:spcPct val="0"/>
              </a:spcAft>
            </a:pPr>
            <a:r>
              <a:rPr sz="2800" b="1">
                <a:latin typeface="Times New Roman" panose="02020603050405020304"/>
                <a:ea typeface="Calibri" panose="020F0502020204030204"/>
              </a:rPr>
              <a:t>B.</a:t>
            </a:r>
            <a:r>
              <a:rPr sz="2800">
                <a:latin typeface="Times New Roman" panose="02020603050405020304"/>
                <a:ea typeface="Calibri" panose="020F0502020204030204"/>
              </a:rPr>
              <a:t> than gỗ xúc tác cho quá trình chuyển hóa các chất khí có mùi hôi thành chất không mùi.</a:t>
            </a:r>
            <a:endParaRPr sz="2800">
              <a:latin typeface="Times New Roman" panose="02020603050405020304"/>
              <a:ea typeface="Calibri" panose="020F0502020204030204"/>
            </a:endParaRPr>
          </a:p>
          <a:p>
            <a:pPr marL="180340" indent="0" algn="just" defTabSz="266700">
              <a:lnSpc>
                <a:spcPct val="130000"/>
              </a:lnSpc>
              <a:spcAft>
                <a:spcPct val="0"/>
              </a:spcAft>
            </a:pPr>
            <a:r>
              <a:rPr sz="2800" b="1">
                <a:latin typeface="Times New Roman" panose="02020603050405020304"/>
                <a:ea typeface="Calibri" panose="020F0502020204030204"/>
              </a:rPr>
              <a:t>C.</a:t>
            </a:r>
            <a:r>
              <a:rPr sz="2800">
                <a:latin typeface="Times New Roman" panose="02020603050405020304"/>
                <a:ea typeface="Calibri" panose="020F0502020204030204"/>
              </a:rPr>
              <a:t> than gỗ có khả năng phản ứng với các khí có mùi tạo thành chất không mùi.</a:t>
            </a:r>
            <a:endParaRPr sz="2800">
              <a:latin typeface="Times New Roman" panose="02020603050405020304"/>
              <a:ea typeface="Calibri" panose="020F0502020204030204"/>
            </a:endParaRPr>
          </a:p>
          <a:p>
            <a:pPr marL="180340" indent="0" algn="just" defTabSz="266700">
              <a:lnSpc>
                <a:spcPct val="130000"/>
              </a:lnSpc>
              <a:spcAft>
                <a:spcPct val="0"/>
              </a:spcAft>
            </a:pPr>
            <a:r>
              <a:rPr sz="2800" b="1">
                <a:latin typeface="Times New Roman" panose="02020603050405020304"/>
                <a:ea typeface="Calibri" panose="020F0502020204030204"/>
              </a:rPr>
              <a:t>D.</a:t>
            </a:r>
            <a:r>
              <a:rPr sz="2800">
                <a:latin typeface="Times New Roman" panose="02020603050405020304"/>
                <a:ea typeface="Calibri" panose="020F0502020204030204"/>
              </a:rPr>
              <a:t> than gỗ có khả năng hấp phụ các khí có mùi hôi.</a:t>
            </a:r>
            <a:endParaRPr sz="2800">
              <a:latin typeface="Times New Roman" panose="02020603050405020304"/>
              <a:ea typeface="Calibri" panose="020F0502020204030204"/>
            </a:endParaRPr>
          </a:p>
          <a:p>
            <a:pPr algn="just" defTabSz="266700">
              <a:lnSpc>
                <a:spcPct val="130000"/>
              </a:lnSpc>
              <a:spcAft>
                <a:spcPct val="0"/>
              </a:spcAft>
            </a:pPr>
            <a:endParaRPr sz="2800">
              <a:latin typeface="Times New Roman" panose="02020603050405020304"/>
              <a:ea typeface="Calibri" panose="020F0502020204030204"/>
            </a:endParaRPr>
          </a:p>
        </p:txBody>
      </p:sp>
      <p:sp>
        <p:nvSpPr>
          <p:cNvPr id="6" name="Oval 5"/>
          <p:cNvSpPr/>
          <p:nvPr/>
        </p:nvSpPr>
        <p:spPr>
          <a:xfrm>
            <a:off x="4201795" y="1217930"/>
            <a:ext cx="442595" cy="372745"/>
          </a:xfrm>
          <a:prstGeom prst="ellipse">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7" name="Oval 6"/>
          <p:cNvSpPr/>
          <p:nvPr/>
        </p:nvSpPr>
        <p:spPr>
          <a:xfrm>
            <a:off x="509270" y="6096635"/>
            <a:ext cx="514350" cy="510540"/>
          </a:xfrm>
          <a:prstGeom prst="ellipse">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698500" y="156210"/>
            <a:ext cx="11165205" cy="5210810"/>
          </a:xfrm>
          <a:prstGeom prst="rect">
            <a:avLst/>
          </a:prstGeom>
          <a:noFill/>
        </p:spPr>
        <p:txBody>
          <a:bodyPr wrap="square" rtlCol="0" anchor="t">
            <a:spAutoFit/>
          </a:bodyPr>
          <a:p>
            <a:pPr algn="just" defTabSz="266700">
              <a:lnSpc>
                <a:spcPct val="130000"/>
              </a:lnSpc>
              <a:spcAft>
                <a:spcPct val="0"/>
              </a:spcAft>
            </a:pPr>
            <a:r>
              <a:rPr sz="3200" b="1">
                <a:latin typeface="Times New Roman" panose="02020603050405020304"/>
                <a:ea typeface="Calibri" panose="020F0502020204030204"/>
                <a:sym typeface="+mn-ea"/>
              </a:rPr>
              <a:t>Câu 5.</a:t>
            </a:r>
            <a:r>
              <a:rPr sz="3200">
                <a:latin typeface="Times New Roman" panose="02020603050405020304"/>
                <a:ea typeface="Calibri" panose="020F0502020204030204"/>
                <a:sym typeface="+mn-ea"/>
              </a:rPr>
              <a:t> Ứng dụng nào sau đây </a:t>
            </a:r>
            <a:r>
              <a:rPr sz="3200" b="1">
                <a:latin typeface="Times New Roman" panose="02020603050405020304"/>
                <a:ea typeface="Calibri" panose="020F0502020204030204"/>
                <a:sym typeface="+mn-ea"/>
              </a:rPr>
              <a:t>không </a:t>
            </a:r>
            <a:r>
              <a:rPr sz="3200">
                <a:latin typeface="Times New Roman" panose="02020603050405020304"/>
                <a:ea typeface="Calibri" panose="020F0502020204030204"/>
                <a:sym typeface="+mn-ea"/>
              </a:rPr>
              <a:t>phải của chlorine?</a:t>
            </a:r>
            <a:endParaRPr sz="3200">
              <a:latin typeface="Times New Roman" panose="02020603050405020304"/>
              <a:ea typeface="Calibri" panose="020F0502020204030204"/>
            </a:endParaRPr>
          </a:p>
          <a:p>
            <a:pPr marL="179705" indent="0" algn="just" defTabSz="266700">
              <a:lnSpc>
                <a:spcPct val="130000"/>
              </a:lnSpc>
              <a:spcAft>
                <a:spcPct val="0"/>
              </a:spcAft>
            </a:pPr>
            <a:r>
              <a:rPr sz="3200">
                <a:latin typeface="Times New Roman" panose="02020603050405020304"/>
                <a:ea typeface="Calibri" panose="020F0502020204030204"/>
                <a:sym typeface="+mn-ea"/>
              </a:rPr>
              <a:t>A. Khử trùng nước sinh hoạt.         </a:t>
            </a:r>
            <a:endParaRPr sz="3200">
              <a:latin typeface="Times New Roman" panose="02020603050405020304"/>
              <a:ea typeface="Calibri" panose="020F0502020204030204"/>
            </a:endParaRPr>
          </a:p>
          <a:p>
            <a:pPr marL="179705" indent="0" algn="just" defTabSz="266700">
              <a:lnSpc>
                <a:spcPct val="130000"/>
              </a:lnSpc>
              <a:spcAft>
                <a:spcPct val="0"/>
              </a:spcAft>
            </a:pPr>
            <a:r>
              <a:rPr sz="3200" b="1">
                <a:latin typeface="Times New Roman" panose="02020603050405020304"/>
                <a:ea typeface="Calibri" panose="020F0502020204030204"/>
                <a:sym typeface="+mn-ea"/>
              </a:rPr>
              <a:t>B. </a:t>
            </a:r>
            <a:r>
              <a:rPr sz="3200">
                <a:latin typeface="Times New Roman" panose="02020603050405020304"/>
                <a:ea typeface="Calibri" panose="020F0502020204030204"/>
                <a:sym typeface="+mn-ea"/>
              </a:rPr>
              <a:t>Tinh chế dầu mỏ.</a:t>
            </a:r>
            <a:endParaRPr sz="3200">
              <a:latin typeface="Times New Roman" panose="02020603050405020304"/>
              <a:ea typeface="Calibri" panose="020F0502020204030204"/>
            </a:endParaRPr>
          </a:p>
          <a:p>
            <a:pPr algn="just" defTabSz="266700">
              <a:lnSpc>
                <a:spcPct val="130000"/>
              </a:lnSpc>
              <a:spcAft>
                <a:spcPct val="0"/>
              </a:spcAft>
            </a:pPr>
            <a:r>
              <a:rPr sz="3200" b="1">
                <a:latin typeface="Times New Roman" panose="02020603050405020304"/>
                <a:ea typeface="Calibri" panose="020F0502020204030204"/>
                <a:sym typeface="+mn-ea"/>
              </a:rPr>
              <a:t>	C. </a:t>
            </a:r>
            <a:r>
              <a:rPr sz="3200">
                <a:latin typeface="Times New Roman" panose="02020603050405020304"/>
                <a:ea typeface="Calibri" panose="020F0502020204030204"/>
                <a:sym typeface="+mn-ea"/>
              </a:rPr>
              <a:t>Tẩy trắng vải, sợi, giấy.	</a:t>
            </a:r>
            <a:endParaRPr sz="3200">
              <a:latin typeface="Times New Roman" panose="02020603050405020304"/>
              <a:ea typeface="Calibri" panose="020F0502020204030204"/>
            </a:endParaRPr>
          </a:p>
          <a:p>
            <a:pPr marL="0" indent="177800" algn="just" defTabSz="266700">
              <a:lnSpc>
                <a:spcPct val="130000"/>
              </a:lnSpc>
              <a:spcAft>
                <a:spcPct val="0"/>
              </a:spcAft>
            </a:pPr>
            <a:r>
              <a:rPr sz="3200" b="1">
                <a:latin typeface="Times New Roman" panose="02020603050405020304"/>
                <a:ea typeface="Calibri" panose="020F0502020204030204"/>
                <a:sym typeface="+mn-ea"/>
              </a:rPr>
              <a:t>D. </a:t>
            </a:r>
            <a:r>
              <a:rPr sz="3200">
                <a:latin typeface="Times New Roman" panose="02020603050405020304"/>
                <a:ea typeface="Calibri" panose="020F0502020204030204"/>
                <a:sym typeface="+mn-ea"/>
              </a:rPr>
              <a:t>Sản xuất HCl, KClO</a:t>
            </a:r>
            <a:r>
              <a:rPr sz="3200" baseline="-25000">
                <a:latin typeface="Times New Roman" panose="02020603050405020304"/>
                <a:ea typeface="Calibri" panose="020F0502020204030204"/>
                <a:sym typeface="+mn-ea"/>
              </a:rPr>
              <a:t>3</a:t>
            </a:r>
            <a:r>
              <a:rPr sz="3200">
                <a:latin typeface="Times New Roman" panose="02020603050405020304"/>
                <a:ea typeface="Calibri" panose="020F0502020204030204"/>
                <a:sym typeface="+mn-ea"/>
              </a:rPr>
              <a:t>, CaOCl</a:t>
            </a:r>
            <a:r>
              <a:rPr sz="3200" baseline="-25000">
                <a:latin typeface="Times New Roman" panose="02020603050405020304"/>
                <a:ea typeface="Calibri" panose="020F0502020204030204"/>
                <a:sym typeface="+mn-ea"/>
              </a:rPr>
              <a:t>2</a:t>
            </a:r>
            <a:r>
              <a:rPr sz="3200">
                <a:latin typeface="Times New Roman" panose="02020603050405020304"/>
                <a:ea typeface="Calibri" panose="020F0502020204030204"/>
                <a:sym typeface="+mn-ea"/>
              </a:rPr>
              <a:t>.</a:t>
            </a:r>
            <a:endParaRPr sz="3200">
              <a:latin typeface="Times New Roman" panose="02020603050405020304"/>
              <a:ea typeface="Calibri" panose="020F0502020204030204"/>
            </a:endParaRPr>
          </a:p>
          <a:p>
            <a:pPr algn="just" defTabSz="266700">
              <a:lnSpc>
                <a:spcPct val="130000"/>
              </a:lnSpc>
              <a:spcAft>
                <a:spcPct val="0"/>
              </a:spcAft>
            </a:pPr>
            <a:r>
              <a:rPr sz="3200" b="1">
                <a:latin typeface="Times New Roman" panose="02020603050405020304"/>
                <a:ea typeface="Calibri" panose="020F0502020204030204"/>
                <a:sym typeface="+mn-ea"/>
              </a:rPr>
              <a:t>Câu 6. </a:t>
            </a:r>
            <a:r>
              <a:rPr sz="3200">
                <a:latin typeface="Times New Roman" panose="02020603050405020304"/>
                <a:ea typeface="Calibri" panose="020F0502020204030204"/>
                <a:sym typeface="+mn-ea"/>
              </a:rPr>
              <a:t>Hơi thủy ngân rất dộc, bởi vậy khi làm vỡ nhiệt kế thủy ngân thì chất bột được dùng để rắc lên thủy ngân rồi gom lại là</a:t>
            </a:r>
            <a:endParaRPr sz="3200">
              <a:latin typeface="Times New Roman" panose="02020603050405020304"/>
              <a:ea typeface="Calibri" panose="020F0502020204030204"/>
            </a:endParaRPr>
          </a:p>
          <a:p>
            <a:pPr algn="just" defTabSz="266700">
              <a:lnSpc>
                <a:spcPct val="130000"/>
              </a:lnSpc>
              <a:spcAft>
                <a:spcPct val="0"/>
              </a:spcAft>
            </a:pPr>
            <a:r>
              <a:rPr sz="3200" b="1">
                <a:latin typeface="Times New Roman" panose="02020603050405020304"/>
                <a:ea typeface="Calibri" panose="020F0502020204030204"/>
                <a:sym typeface="+mn-ea"/>
              </a:rPr>
              <a:t>	A.</a:t>
            </a:r>
            <a:r>
              <a:rPr sz="3200">
                <a:latin typeface="Times New Roman" panose="02020603050405020304"/>
                <a:ea typeface="Calibri" panose="020F0502020204030204"/>
                <a:sym typeface="+mn-ea"/>
              </a:rPr>
              <a:t> vôi sống.</a:t>
            </a:r>
            <a:r>
              <a:rPr lang="vi-VN" sz="3200">
                <a:latin typeface="Times New Roman" panose="02020603050405020304"/>
                <a:ea typeface="Calibri" panose="020F0502020204030204"/>
                <a:sym typeface="+mn-ea"/>
              </a:rPr>
              <a:t>		</a:t>
            </a:r>
            <a:r>
              <a:rPr sz="3200">
                <a:latin typeface="Times New Roman" panose="02020603050405020304"/>
                <a:ea typeface="Calibri" panose="020F0502020204030204"/>
                <a:sym typeface="+mn-ea"/>
              </a:rPr>
              <a:t>	</a:t>
            </a:r>
            <a:r>
              <a:rPr sz="3200" b="1">
                <a:latin typeface="Times New Roman" panose="02020603050405020304"/>
                <a:ea typeface="Calibri" panose="020F0502020204030204"/>
                <a:sym typeface="+mn-ea"/>
              </a:rPr>
              <a:t>B.</a:t>
            </a:r>
            <a:r>
              <a:rPr sz="3200">
                <a:latin typeface="Times New Roman" panose="02020603050405020304"/>
                <a:ea typeface="Calibri" panose="020F0502020204030204"/>
                <a:sym typeface="+mn-ea"/>
              </a:rPr>
              <a:t> cát.</a:t>
            </a:r>
            <a:r>
              <a:rPr lang="vi-VN" sz="3200">
                <a:latin typeface="Times New Roman" panose="02020603050405020304"/>
                <a:ea typeface="Calibri" panose="020F0502020204030204"/>
                <a:sym typeface="+mn-ea"/>
              </a:rPr>
              <a:t>			</a:t>
            </a:r>
            <a:r>
              <a:rPr sz="3200" b="1">
                <a:latin typeface="Times New Roman" panose="02020603050405020304"/>
                <a:ea typeface="Calibri" panose="020F0502020204030204"/>
                <a:sym typeface="+mn-ea"/>
              </a:rPr>
              <a:t>C.</a:t>
            </a:r>
            <a:r>
              <a:rPr sz="3200">
                <a:latin typeface="Times New Roman" panose="02020603050405020304"/>
                <a:ea typeface="Calibri" panose="020F0502020204030204"/>
                <a:sym typeface="+mn-ea"/>
              </a:rPr>
              <a:t> muối ăn.	</a:t>
            </a:r>
            <a:r>
              <a:rPr lang="vi-VN" sz="3200">
                <a:latin typeface="Times New Roman" panose="02020603050405020304"/>
                <a:ea typeface="Calibri" panose="020F0502020204030204"/>
                <a:sym typeface="+mn-ea"/>
              </a:rPr>
              <a:t>		</a:t>
            </a:r>
            <a:r>
              <a:rPr sz="3200" b="1">
                <a:latin typeface="Times New Roman" panose="02020603050405020304"/>
                <a:ea typeface="Calibri" panose="020F0502020204030204"/>
                <a:sym typeface="+mn-ea"/>
              </a:rPr>
              <a:t>D.</a:t>
            </a:r>
            <a:r>
              <a:rPr sz="3200">
                <a:latin typeface="Times New Roman" panose="02020603050405020304"/>
                <a:ea typeface="Calibri" panose="020F0502020204030204"/>
                <a:sym typeface="+mn-ea"/>
              </a:rPr>
              <a:t> lưu huỳnh.</a:t>
            </a:r>
            <a:endParaRPr lang="en-US" sz="3200">
              <a:latin typeface="Times New Roman" panose="02020603050405020304"/>
              <a:ea typeface="Calibri" panose="020F0502020204030204"/>
              <a:sym typeface="+mn-ea"/>
            </a:endParaRPr>
          </a:p>
        </p:txBody>
      </p:sp>
      <p:sp>
        <p:nvSpPr>
          <p:cNvPr id="6" name="Oval 5"/>
          <p:cNvSpPr/>
          <p:nvPr/>
        </p:nvSpPr>
        <p:spPr>
          <a:xfrm>
            <a:off x="794385" y="1566545"/>
            <a:ext cx="665480" cy="362585"/>
          </a:xfrm>
          <a:prstGeom prst="ellipse">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7" name="Oval 6"/>
          <p:cNvSpPr/>
          <p:nvPr/>
        </p:nvSpPr>
        <p:spPr>
          <a:xfrm>
            <a:off x="5080000" y="4910455"/>
            <a:ext cx="685800" cy="309880"/>
          </a:xfrm>
          <a:prstGeom prst="ellipse">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878205" y="161290"/>
            <a:ext cx="11134090" cy="6249035"/>
          </a:xfrm>
          <a:prstGeom prst="rect">
            <a:avLst/>
          </a:prstGeom>
          <a:noFill/>
        </p:spPr>
        <p:txBody>
          <a:bodyPr wrap="square" rtlCol="0" anchor="t">
            <a:spAutoFit/>
          </a:bodyPr>
          <a:p>
            <a:pPr algn="just" defTabSz="266700">
              <a:lnSpc>
                <a:spcPct val="130000"/>
              </a:lnSpc>
              <a:spcAft>
                <a:spcPct val="0"/>
              </a:spcAft>
            </a:pPr>
            <a:r>
              <a:rPr sz="2800" b="1">
                <a:latin typeface="Times New Roman" panose="02020603050405020304"/>
                <a:ea typeface="Calibri" panose="020F0502020204030204"/>
                <a:sym typeface="+mn-ea"/>
              </a:rPr>
              <a:t>Câu 7.</a:t>
            </a:r>
            <a:r>
              <a:rPr sz="2800">
                <a:latin typeface="Times New Roman" panose="02020603050405020304"/>
                <a:ea typeface="Calibri" panose="020F0502020204030204"/>
                <a:sym typeface="+mn-ea"/>
              </a:rPr>
              <a:t> Ứng dụng nào sau đây </a:t>
            </a:r>
            <a:r>
              <a:rPr sz="2800" b="1">
                <a:latin typeface="Times New Roman" panose="02020603050405020304"/>
                <a:ea typeface="Calibri" panose="020F0502020204030204"/>
                <a:sym typeface="+mn-ea"/>
              </a:rPr>
              <a:t>không</a:t>
            </a:r>
            <a:r>
              <a:rPr sz="2800">
                <a:latin typeface="Times New Roman" panose="02020603050405020304"/>
                <a:ea typeface="Calibri" panose="020F0502020204030204"/>
                <a:sym typeface="+mn-ea"/>
              </a:rPr>
              <a:t> phải của S?</a:t>
            </a:r>
            <a:endParaRPr sz="2800">
              <a:latin typeface="Times New Roman" panose="02020603050405020304"/>
              <a:ea typeface="Calibri" panose="020F0502020204030204"/>
            </a:endParaRPr>
          </a:p>
          <a:p>
            <a:pPr marL="180340" indent="0" algn="just" defTabSz="266700">
              <a:lnSpc>
                <a:spcPct val="130000"/>
              </a:lnSpc>
              <a:spcAft>
                <a:spcPct val="0"/>
              </a:spcAft>
            </a:pPr>
            <a:r>
              <a:rPr sz="2800">
                <a:latin typeface="Times New Roman" panose="02020603050405020304"/>
                <a:ea typeface="Calibri" panose="020F0502020204030204"/>
                <a:sym typeface="+mn-ea"/>
              </a:rPr>
              <a:t>A. Làm nguyên liệu sản xuất sulfuric acid.	</a:t>
            </a:r>
            <a:endParaRPr sz="2800">
              <a:latin typeface="Times New Roman" panose="02020603050405020304"/>
              <a:ea typeface="Calibri" panose="020F0502020204030204"/>
            </a:endParaRPr>
          </a:p>
          <a:p>
            <a:pPr marL="180340" indent="0" algn="just" defTabSz="266700">
              <a:lnSpc>
                <a:spcPct val="130000"/>
              </a:lnSpc>
              <a:spcAft>
                <a:spcPct val="0"/>
              </a:spcAft>
            </a:pPr>
            <a:r>
              <a:rPr sz="2800" b="1">
                <a:latin typeface="Times New Roman" panose="02020603050405020304"/>
                <a:ea typeface="Calibri" panose="020F0502020204030204"/>
                <a:sym typeface="+mn-ea"/>
              </a:rPr>
              <a:t>B.</a:t>
            </a:r>
            <a:r>
              <a:rPr sz="2800">
                <a:latin typeface="Times New Roman" panose="02020603050405020304"/>
                <a:ea typeface="Calibri" panose="020F0502020204030204"/>
                <a:sym typeface="+mn-ea"/>
              </a:rPr>
              <a:t> Làm chất lưu hóa cao su.</a:t>
            </a:r>
            <a:endParaRPr sz="2800">
              <a:latin typeface="Times New Roman" panose="02020603050405020304"/>
              <a:ea typeface="Calibri" panose="020F0502020204030204"/>
            </a:endParaRPr>
          </a:p>
          <a:p>
            <a:pPr algn="just" defTabSz="266700">
              <a:lnSpc>
                <a:spcPct val="130000"/>
              </a:lnSpc>
              <a:spcAft>
                <a:spcPct val="0"/>
              </a:spcAft>
            </a:pPr>
            <a:r>
              <a:rPr sz="2800" b="1">
                <a:latin typeface="Times New Roman" panose="02020603050405020304"/>
                <a:ea typeface="Calibri" panose="020F0502020204030204"/>
                <a:sym typeface="+mn-ea"/>
              </a:rPr>
              <a:t>	C.</a:t>
            </a:r>
            <a:r>
              <a:rPr sz="2800">
                <a:latin typeface="Times New Roman" panose="02020603050405020304"/>
                <a:ea typeface="Calibri" panose="020F0502020204030204"/>
                <a:sym typeface="+mn-ea"/>
              </a:rPr>
              <a:t> Khử chua đất.		</a:t>
            </a:r>
            <a:endParaRPr sz="2800">
              <a:latin typeface="Times New Roman" panose="02020603050405020304"/>
              <a:ea typeface="Calibri" panose="020F0502020204030204"/>
            </a:endParaRPr>
          </a:p>
          <a:p>
            <a:pPr marL="0" indent="177800" algn="just" defTabSz="266700">
              <a:lnSpc>
                <a:spcPct val="130000"/>
              </a:lnSpc>
              <a:spcAft>
                <a:spcPct val="0"/>
              </a:spcAft>
            </a:pPr>
            <a:r>
              <a:rPr sz="2800" b="1">
                <a:latin typeface="Times New Roman" panose="02020603050405020304"/>
                <a:ea typeface="Calibri" panose="020F0502020204030204"/>
                <a:sym typeface="+mn-ea"/>
              </a:rPr>
              <a:t>D.</a:t>
            </a:r>
            <a:r>
              <a:rPr sz="2800">
                <a:latin typeface="Times New Roman" panose="02020603050405020304"/>
                <a:ea typeface="Calibri" panose="020F0502020204030204"/>
                <a:sym typeface="+mn-ea"/>
              </a:rPr>
              <a:t> Điều chế thuốc súng đen.</a:t>
            </a:r>
            <a:endParaRPr sz="2800">
              <a:latin typeface="Times New Roman" panose="02020603050405020304"/>
              <a:ea typeface="Calibri" panose="020F0502020204030204"/>
            </a:endParaRPr>
          </a:p>
          <a:p>
            <a:pPr algn="just" defTabSz="266700">
              <a:lnSpc>
                <a:spcPct val="130000"/>
              </a:lnSpc>
              <a:spcAft>
                <a:spcPct val="0"/>
              </a:spcAft>
            </a:pPr>
            <a:r>
              <a:rPr sz="2800" b="1">
                <a:latin typeface="Times New Roman" panose="02020603050405020304"/>
                <a:ea typeface="Calibri" panose="020F0502020204030204"/>
                <a:sym typeface="+mn-ea"/>
              </a:rPr>
              <a:t>Câu 8.</a:t>
            </a:r>
            <a:r>
              <a:rPr sz="2800">
                <a:latin typeface="Times New Roman" panose="02020603050405020304"/>
                <a:ea typeface="Calibri" panose="020F0502020204030204"/>
                <a:sym typeface="+mn-ea"/>
              </a:rPr>
              <a:t> Phát biểu nào sau đây </a:t>
            </a:r>
            <a:r>
              <a:rPr sz="2800" b="1">
                <a:latin typeface="Times New Roman" panose="02020603050405020304"/>
                <a:ea typeface="Calibri" panose="020F0502020204030204"/>
                <a:sym typeface="+mn-ea"/>
              </a:rPr>
              <a:t>không</a:t>
            </a:r>
            <a:r>
              <a:rPr sz="2800">
                <a:latin typeface="Times New Roman" panose="02020603050405020304"/>
                <a:ea typeface="Calibri" panose="020F0502020204030204"/>
                <a:sym typeface="+mn-ea"/>
              </a:rPr>
              <a:t> đúng về ứng dụng của lưu huỳnh? </a:t>
            </a:r>
            <a:endParaRPr sz="2800">
              <a:latin typeface="Times New Roman" panose="02020603050405020304"/>
              <a:ea typeface="Calibri" panose="020F0502020204030204"/>
            </a:endParaRPr>
          </a:p>
          <a:p>
            <a:pPr marL="180340" indent="0" algn="just" defTabSz="266700">
              <a:lnSpc>
                <a:spcPct val="130000"/>
              </a:lnSpc>
              <a:spcAft>
                <a:spcPct val="0"/>
              </a:spcAft>
            </a:pPr>
            <a:r>
              <a:rPr sz="2800">
                <a:latin typeface="Times New Roman" panose="02020603050405020304"/>
                <a:ea typeface="Calibri" panose="020F0502020204030204"/>
                <a:sym typeface="+mn-ea"/>
              </a:rPr>
              <a:t>A. Sản xuất pháo hoa, diêm. 	</a:t>
            </a:r>
            <a:endParaRPr sz="2800">
              <a:latin typeface="Times New Roman" panose="02020603050405020304"/>
              <a:ea typeface="Calibri" panose="020F0502020204030204"/>
            </a:endParaRPr>
          </a:p>
          <a:p>
            <a:pPr marL="180340" indent="0" algn="just" defTabSz="266700">
              <a:lnSpc>
                <a:spcPct val="130000"/>
              </a:lnSpc>
              <a:spcAft>
                <a:spcPct val="0"/>
              </a:spcAft>
            </a:pPr>
            <a:r>
              <a:rPr sz="2800" b="1">
                <a:latin typeface="Times New Roman" panose="02020603050405020304"/>
                <a:ea typeface="Calibri" panose="020F0502020204030204"/>
                <a:sym typeface="+mn-ea"/>
              </a:rPr>
              <a:t>B.</a:t>
            </a:r>
            <a:r>
              <a:rPr sz="2800">
                <a:latin typeface="Times New Roman" panose="02020603050405020304"/>
                <a:ea typeface="Calibri" panose="020F0502020204030204"/>
                <a:sym typeface="+mn-ea"/>
              </a:rPr>
              <a:t> Sản xuất dược phẩm. </a:t>
            </a:r>
            <a:endParaRPr sz="2800">
              <a:latin typeface="Times New Roman" panose="02020603050405020304"/>
              <a:ea typeface="Calibri" panose="020F0502020204030204"/>
            </a:endParaRPr>
          </a:p>
          <a:p>
            <a:pPr algn="just" defTabSz="266700">
              <a:lnSpc>
                <a:spcPct val="130000"/>
              </a:lnSpc>
              <a:spcAft>
                <a:spcPct val="0"/>
              </a:spcAft>
            </a:pPr>
            <a:r>
              <a:rPr sz="2800" b="1">
                <a:latin typeface="Times New Roman" panose="02020603050405020304"/>
                <a:ea typeface="Calibri" panose="020F0502020204030204"/>
                <a:sym typeface="+mn-ea"/>
              </a:rPr>
              <a:t>	C.</a:t>
            </a:r>
            <a:r>
              <a:rPr sz="2800">
                <a:latin typeface="Times New Roman" panose="02020603050405020304"/>
                <a:ea typeface="Calibri" panose="020F0502020204030204"/>
                <a:sym typeface="+mn-ea"/>
              </a:rPr>
              <a:t> Sản xuất sulfuric acid. 	</a:t>
            </a:r>
            <a:endParaRPr sz="2800">
              <a:latin typeface="Times New Roman" panose="02020603050405020304"/>
              <a:ea typeface="Calibri" panose="020F0502020204030204"/>
            </a:endParaRPr>
          </a:p>
          <a:p>
            <a:pPr marL="0" indent="177800" algn="just" defTabSz="266700">
              <a:lnSpc>
                <a:spcPct val="130000"/>
              </a:lnSpc>
              <a:spcAft>
                <a:spcPct val="0"/>
              </a:spcAft>
            </a:pPr>
            <a:r>
              <a:rPr sz="2800" b="1">
                <a:latin typeface="Times New Roman" panose="02020603050405020304"/>
                <a:ea typeface="Calibri" panose="020F0502020204030204"/>
                <a:sym typeface="+mn-ea"/>
              </a:rPr>
              <a:t>D.</a:t>
            </a:r>
            <a:r>
              <a:rPr sz="2800">
                <a:latin typeface="Times New Roman" panose="02020603050405020304"/>
                <a:ea typeface="Calibri" panose="020F0502020204030204"/>
                <a:sym typeface="+mn-ea"/>
              </a:rPr>
              <a:t> Sản xuất </a:t>
            </a:r>
            <a:r>
              <a:rPr lang="vi-VN" sz="2800">
                <a:latin typeface="Times New Roman" panose="02020603050405020304"/>
                <a:ea typeface="Calibri" panose="020F0502020204030204"/>
                <a:sym typeface="+mn-ea"/>
              </a:rPr>
              <a:t>mặt nạ phòng độc</a:t>
            </a:r>
            <a:r>
              <a:rPr sz="2800">
                <a:latin typeface="Times New Roman" panose="02020603050405020304"/>
                <a:ea typeface="Calibri" panose="020F0502020204030204"/>
                <a:sym typeface="+mn-ea"/>
              </a:rPr>
              <a:t>. </a:t>
            </a:r>
            <a:endParaRPr sz="2800">
              <a:latin typeface="Times New Roman" panose="02020603050405020304"/>
              <a:ea typeface="Calibri" panose="020F0502020204030204"/>
            </a:endParaRPr>
          </a:p>
          <a:p>
            <a:pPr algn="just" defTabSz="266700">
              <a:lnSpc>
                <a:spcPct val="130000"/>
              </a:lnSpc>
              <a:spcAft>
                <a:spcPct val="0"/>
              </a:spcAft>
            </a:pPr>
            <a:endParaRPr lang="en-US" sz="2800">
              <a:latin typeface="Times New Roman" panose="02020603050405020304"/>
              <a:ea typeface="Calibri" panose="020F0502020204030204"/>
              <a:sym typeface="+mn-ea"/>
            </a:endParaRPr>
          </a:p>
        </p:txBody>
      </p:sp>
      <p:sp>
        <p:nvSpPr>
          <p:cNvPr id="6" name="Oval 5"/>
          <p:cNvSpPr/>
          <p:nvPr/>
        </p:nvSpPr>
        <p:spPr>
          <a:xfrm>
            <a:off x="777240" y="1951355"/>
            <a:ext cx="838200" cy="643890"/>
          </a:xfrm>
          <a:prstGeom prst="ellipse">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7" name="Oval 6"/>
          <p:cNvSpPr/>
          <p:nvPr/>
        </p:nvSpPr>
        <p:spPr>
          <a:xfrm>
            <a:off x="979805" y="5260975"/>
            <a:ext cx="635635" cy="495300"/>
          </a:xfrm>
          <a:prstGeom prst="ellipse">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2033905" y="570230"/>
            <a:ext cx="7305675" cy="706755"/>
          </a:xfrm>
          <a:prstGeom prst="rect">
            <a:avLst/>
          </a:prstGeom>
        </p:spPr>
        <p:txBody>
          <a:bodyPr wrap="square">
            <a:spAutoFit/>
          </a:bodyPr>
          <a:p>
            <a:pPr marL="20955" indent="0" algn="ctr" defTabSz="266700">
              <a:spcBef>
                <a:spcPts val="600"/>
              </a:spcBef>
              <a:spcAft>
                <a:spcPct val="0"/>
              </a:spcAft>
            </a:pPr>
            <a:r>
              <a:rPr sz="4000" b="1">
                <a:latin typeface="Times New Roman" panose="02020603050405020304"/>
                <a:ea typeface="Times New Roman" panose="02020603050405020304"/>
              </a:rPr>
              <a:t>PHIẾU HỌC TẬP SỐ 4</a:t>
            </a:r>
            <a:endParaRPr sz="4000">
              <a:latin typeface="Myriad Pro"/>
              <a:ea typeface="Times New Roman" panose="02020603050405020304"/>
            </a:endParaRPr>
          </a:p>
        </p:txBody>
      </p:sp>
      <p:sp>
        <p:nvSpPr>
          <p:cNvPr id="6" name="Text Box 5"/>
          <p:cNvSpPr txBox="1"/>
          <p:nvPr/>
        </p:nvSpPr>
        <p:spPr>
          <a:xfrm>
            <a:off x="271780" y="1384935"/>
            <a:ext cx="11394440" cy="3014980"/>
          </a:xfrm>
          <a:prstGeom prst="rect">
            <a:avLst/>
          </a:prstGeom>
        </p:spPr>
        <p:txBody>
          <a:bodyPr wrap="square">
            <a:spAutoFit/>
          </a:bodyPr>
          <a:p>
            <a:pPr marL="146050" indent="-146050" algn="just" defTabSz="266700">
              <a:spcBef>
                <a:spcPts val="900"/>
              </a:spcBef>
              <a:spcAft>
                <a:spcPct val="0"/>
              </a:spcAft>
            </a:pPr>
            <a:r>
              <a:rPr sz="3600" b="1" i="0">
                <a:latin typeface="Times New Roman" panose="02020603050405020304"/>
                <a:ea typeface="Times New Roman" panose="02020603050405020304"/>
              </a:rPr>
              <a:t>1. </a:t>
            </a:r>
            <a:r>
              <a:rPr sz="3600">
                <a:latin typeface="Times New Roman" panose="02020603050405020304"/>
                <a:ea typeface="Times New Roman" panose="02020603050405020304"/>
              </a:rPr>
              <a:t>Em hãy cho biết, giữa đồng và lưu huỳnh:</a:t>
            </a:r>
            <a:endParaRPr sz="3600">
              <a:latin typeface="Times New Roman" panose="02020603050405020304"/>
              <a:ea typeface="Times New Roman" panose="02020603050405020304"/>
            </a:endParaRPr>
          </a:p>
          <a:p>
            <a:pPr marL="329565" indent="-149860" algn="just" defTabSz="266700">
              <a:spcBef>
                <a:spcPts val="400"/>
              </a:spcBef>
              <a:spcAft>
                <a:spcPct val="0"/>
              </a:spcAft>
            </a:pPr>
            <a:r>
              <a:rPr sz="3600" b="0" i="0">
                <a:latin typeface="Times New Roman" panose="02020603050405020304"/>
                <a:ea typeface="Times New Roman" panose="02020603050405020304"/>
              </a:rPr>
              <a:t>a) </a:t>
            </a:r>
            <a:r>
              <a:rPr sz="3600">
                <a:latin typeface="Times New Roman" panose="02020603050405020304"/>
                <a:ea typeface="Times New Roman" panose="02020603050405020304"/>
              </a:rPr>
              <a:t>chất nào có khả năng dẫn điện?</a:t>
            </a:r>
            <a:endParaRPr sz="3600">
              <a:latin typeface="Times New Roman" panose="02020603050405020304"/>
              <a:ea typeface="Times New Roman" panose="02020603050405020304"/>
            </a:endParaRPr>
          </a:p>
          <a:p>
            <a:pPr marL="337820" indent="-158115" algn="just" defTabSz="266700">
              <a:spcBef>
                <a:spcPts val="400"/>
              </a:spcBef>
              <a:spcAft>
                <a:spcPct val="0"/>
              </a:spcAft>
            </a:pPr>
            <a:r>
              <a:rPr sz="3600" b="0" i="0">
                <a:latin typeface="Times New Roman" panose="02020603050405020304"/>
                <a:ea typeface="Times New Roman" panose="02020603050405020304"/>
              </a:rPr>
              <a:t>b) </a:t>
            </a:r>
            <a:r>
              <a:rPr sz="3600">
                <a:latin typeface="Times New Roman" panose="02020603050405020304"/>
                <a:ea typeface="Times New Roman" panose="02020603050405020304"/>
              </a:rPr>
              <a:t>chất nào có nhiệt độ nóng chảy thấp hơn?</a:t>
            </a:r>
            <a:endParaRPr sz="3600">
              <a:latin typeface="Times New Roman" panose="02020603050405020304"/>
              <a:ea typeface="Times New Roman" panose="02020603050405020304"/>
            </a:endParaRPr>
          </a:p>
          <a:p>
            <a:pPr marL="329565" indent="-149860" algn="just" defTabSz="266700">
              <a:spcBef>
                <a:spcPts val="400"/>
              </a:spcBef>
              <a:spcAft>
                <a:spcPct val="0"/>
              </a:spcAft>
            </a:pPr>
            <a:r>
              <a:rPr sz="3600" b="0" i="0">
                <a:latin typeface="Times New Roman" panose="02020603050405020304"/>
                <a:ea typeface="Times New Roman" panose="02020603050405020304"/>
              </a:rPr>
              <a:t>c) </a:t>
            </a:r>
            <a:r>
              <a:rPr sz="3600">
                <a:latin typeface="Times New Roman" panose="02020603050405020304"/>
                <a:ea typeface="Times New Roman" panose="02020603050405020304"/>
              </a:rPr>
              <a:t>chất nào phản ứng với oxygen tạo ra oxide base? tạo ra oxide acid?</a:t>
            </a:r>
            <a:endParaRPr sz="3600">
              <a:latin typeface="Times New Roman" panose="02020603050405020304"/>
              <a:ea typeface="Times New Roman" panose="02020603050405020304"/>
            </a:endParaRPr>
          </a:p>
        </p:txBody>
      </p:sp>
      <p:sp>
        <p:nvSpPr>
          <p:cNvPr id="2" name="Text Box 1"/>
          <p:cNvSpPr txBox="1"/>
          <p:nvPr/>
        </p:nvSpPr>
        <p:spPr>
          <a:xfrm>
            <a:off x="271780" y="4507865"/>
            <a:ext cx="11080750" cy="2306955"/>
          </a:xfrm>
          <a:prstGeom prst="rect">
            <a:avLst/>
          </a:prstGeom>
        </p:spPr>
        <p:txBody>
          <a:bodyPr wrap="square">
            <a:spAutoFit/>
          </a:bodyPr>
          <a:p>
            <a:pPr marL="0" indent="0" algn="l" defTabSz="266700">
              <a:spcBef>
                <a:spcPct val="0"/>
              </a:spcBef>
              <a:spcAft>
                <a:spcPct val="0"/>
              </a:spcAft>
            </a:pPr>
            <a:r>
              <a:rPr sz="3600">
                <a:latin typeface="Times New Roman" panose="02020603050405020304"/>
                <a:ea typeface="Times New Roman" panose="02020603050405020304"/>
              </a:rPr>
              <a:t>Câu 2: Trong công nghiệp, người ta sử dụng carbon để làm nhiên liệu. Tính nhiệt lượng tỏa ra khi đốt cháy 5 kg than đá chứa chứa 90% carbon, biết rằng 1 mol carbon cháy thì tỏa ra 394 kJ.</a:t>
            </a:r>
            <a:endParaRPr sz="3600">
              <a:latin typeface="Times New Roman" panose="02020603050405020304"/>
              <a:ea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2033905" y="570230"/>
            <a:ext cx="7305675" cy="1386205"/>
          </a:xfrm>
          <a:prstGeom prst="rect">
            <a:avLst/>
          </a:prstGeom>
        </p:spPr>
        <p:txBody>
          <a:bodyPr wrap="square">
            <a:spAutoFit/>
          </a:bodyPr>
          <a:p>
            <a:pPr marL="20955" indent="0" algn="ctr" defTabSz="266700">
              <a:spcBef>
                <a:spcPts val="600"/>
              </a:spcBef>
              <a:spcAft>
                <a:spcPct val="0"/>
              </a:spcAft>
            </a:pPr>
            <a:r>
              <a:rPr sz="4000" b="1">
                <a:latin typeface="Times New Roman" panose="02020603050405020304"/>
                <a:ea typeface="Times New Roman" panose="02020603050405020304"/>
              </a:rPr>
              <a:t>PHIẾU HỌC TẬP SỐ 4</a:t>
            </a:r>
            <a:endParaRPr sz="4000" b="1">
              <a:latin typeface="Times New Roman" panose="02020603050405020304"/>
              <a:ea typeface="Times New Roman" panose="02020603050405020304"/>
            </a:endParaRPr>
          </a:p>
          <a:p>
            <a:pPr marL="20955" indent="0" algn="ctr" defTabSz="266700">
              <a:spcBef>
                <a:spcPts val="500"/>
              </a:spcBef>
              <a:spcAft>
                <a:spcPct val="0"/>
              </a:spcAft>
            </a:pPr>
            <a:r>
              <a:rPr sz="4000">
                <a:latin typeface="Myriad Pro"/>
                <a:ea typeface="Times New Roman" panose="02020603050405020304"/>
              </a:rPr>
              <a:t>Nhóm: ..................................</a:t>
            </a:r>
            <a:endParaRPr sz="4000">
              <a:latin typeface="Myriad Pro"/>
              <a:ea typeface="Times New Roman" panose="02020603050405020304"/>
            </a:endParaRPr>
          </a:p>
        </p:txBody>
      </p:sp>
      <p:sp>
        <p:nvSpPr>
          <p:cNvPr id="6" name="Text Box 5"/>
          <p:cNvSpPr txBox="1"/>
          <p:nvPr/>
        </p:nvSpPr>
        <p:spPr>
          <a:xfrm>
            <a:off x="419735" y="1956435"/>
            <a:ext cx="11394440" cy="3014980"/>
          </a:xfrm>
          <a:prstGeom prst="rect">
            <a:avLst/>
          </a:prstGeom>
        </p:spPr>
        <p:txBody>
          <a:bodyPr wrap="square">
            <a:spAutoFit/>
          </a:bodyPr>
          <a:p>
            <a:pPr marL="146050" indent="-146050" algn="just" defTabSz="266700">
              <a:spcBef>
                <a:spcPts val="900"/>
              </a:spcBef>
              <a:spcAft>
                <a:spcPct val="0"/>
              </a:spcAft>
            </a:pPr>
            <a:r>
              <a:rPr sz="3600" b="1" i="0">
                <a:latin typeface="Times New Roman" panose="02020603050405020304"/>
                <a:ea typeface="Times New Roman" panose="02020603050405020304"/>
              </a:rPr>
              <a:t>1. </a:t>
            </a:r>
            <a:r>
              <a:rPr sz="3600">
                <a:latin typeface="Times New Roman" panose="02020603050405020304"/>
                <a:ea typeface="Times New Roman" panose="02020603050405020304"/>
              </a:rPr>
              <a:t>Em hãy cho biết, giữa </a:t>
            </a:r>
            <a:r>
              <a:rPr lang="vi-VN" sz="3600">
                <a:latin typeface="Times New Roman" panose="02020603050405020304"/>
                <a:ea typeface="Times New Roman" panose="02020603050405020304"/>
              </a:rPr>
              <a:t>đồng</a:t>
            </a:r>
            <a:r>
              <a:rPr sz="3600">
                <a:latin typeface="Times New Roman" panose="02020603050405020304"/>
                <a:ea typeface="Times New Roman" panose="02020603050405020304"/>
              </a:rPr>
              <a:t> và lưu huỳnh:</a:t>
            </a:r>
            <a:endParaRPr sz="3600">
              <a:latin typeface="Times New Roman" panose="02020603050405020304"/>
              <a:ea typeface="Times New Roman" panose="02020603050405020304"/>
            </a:endParaRPr>
          </a:p>
          <a:p>
            <a:pPr marL="329565" indent="-149860" algn="just" defTabSz="266700">
              <a:spcBef>
                <a:spcPts val="400"/>
              </a:spcBef>
              <a:spcAft>
                <a:spcPct val="0"/>
              </a:spcAft>
            </a:pPr>
            <a:r>
              <a:rPr sz="3600" b="0" i="0">
                <a:latin typeface="Times New Roman" panose="02020603050405020304"/>
                <a:ea typeface="Times New Roman" panose="02020603050405020304"/>
              </a:rPr>
              <a:t>a) </a:t>
            </a:r>
            <a:r>
              <a:rPr sz="3600">
                <a:latin typeface="Times New Roman" panose="02020603050405020304"/>
                <a:ea typeface="Times New Roman" panose="02020603050405020304"/>
              </a:rPr>
              <a:t>chất nào có khả năng dẫn điện?</a:t>
            </a:r>
            <a:endParaRPr sz="3600">
              <a:latin typeface="Times New Roman" panose="02020603050405020304"/>
              <a:ea typeface="Times New Roman" panose="02020603050405020304"/>
            </a:endParaRPr>
          </a:p>
          <a:p>
            <a:pPr marL="337820" indent="-158115" algn="just" defTabSz="266700">
              <a:spcBef>
                <a:spcPts val="400"/>
              </a:spcBef>
              <a:spcAft>
                <a:spcPct val="0"/>
              </a:spcAft>
            </a:pPr>
            <a:r>
              <a:rPr sz="3600" b="0" i="0">
                <a:latin typeface="Times New Roman" panose="02020603050405020304"/>
                <a:ea typeface="Times New Roman" panose="02020603050405020304"/>
              </a:rPr>
              <a:t>b) </a:t>
            </a:r>
            <a:r>
              <a:rPr sz="3600">
                <a:latin typeface="Times New Roman" panose="02020603050405020304"/>
                <a:ea typeface="Times New Roman" panose="02020603050405020304"/>
              </a:rPr>
              <a:t>chất nào có nhiệt độ nóng chảy thấp hơn?</a:t>
            </a:r>
            <a:endParaRPr sz="3600">
              <a:latin typeface="Times New Roman" panose="02020603050405020304"/>
              <a:ea typeface="Times New Roman" panose="02020603050405020304"/>
            </a:endParaRPr>
          </a:p>
          <a:p>
            <a:pPr marL="329565" indent="-149860" algn="just" defTabSz="266700">
              <a:spcBef>
                <a:spcPts val="400"/>
              </a:spcBef>
              <a:spcAft>
                <a:spcPct val="0"/>
              </a:spcAft>
            </a:pPr>
            <a:r>
              <a:rPr sz="3600" b="0" i="0">
                <a:latin typeface="Times New Roman" panose="02020603050405020304"/>
                <a:ea typeface="Times New Roman" panose="02020603050405020304"/>
              </a:rPr>
              <a:t>c) </a:t>
            </a:r>
            <a:r>
              <a:rPr sz="3600">
                <a:latin typeface="Times New Roman" panose="02020603050405020304"/>
                <a:ea typeface="Times New Roman" panose="02020603050405020304"/>
              </a:rPr>
              <a:t>chất nào phản ứng với oxygen tạo ra oxide base? tạo ra oxide acid?</a:t>
            </a:r>
            <a:endParaRPr sz="3600">
              <a:latin typeface="Times New Roman" panose="02020603050405020304"/>
              <a:ea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Table 4"/>
          <p:cNvGraphicFramePr/>
          <p:nvPr>
            <p:custDataLst>
              <p:tags r:id="rId1"/>
            </p:custDataLst>
          </p:nvPr>
        </p:nvGraphicFramePr>
        <p:xfrm>
          <a:off x="594360" y="920115"/>
          <a:ext cx="11056620" cy="5444490"/>
        </p:xfrm>
        <a:graphic>
          <a:graphicData uri="http://schemas.openxmlformats.org/drawingml/2006/table">
            <a:tbl>
              <a:tblPr firstRow="1" bandRow="1">
                <a:tableStyleId>{5C22544A-7EE6-4342-B048-85BDC9FD1C3A}</a:tableStyleId>
              </a:tblPr>
              <a:tblGrid>
                <a:gridCol w="3685540"/>
                <a:gridCol w="3685540"/>
                <a:gridCol w="3685540"/>
              </a:tblGrid>
              <a:tr h="1136015">
                <a:tc>
                  <a:txBody>
                    <a:bodyPr/>
                    <a:p>
                      <a:pPr algn="ctr">
                        <a:buNone/>
                      </a:pPr>
                      <a:endParaRPr lang="en-US" sz="3600">
                        <a:latin typeface="Times New Roman" panose="02020603050405020304" charset="0"/>
                        <a:cs typeface="Times New Roman" panose="02020603050405020304" charset="0"/>
                      </a:endParaRPr>
                    </a:p>
                  </a:txBody>
                  <a:tcPr anchor="ctr" anchorCtr="0"/>
                </a:tc>
                <a:tc>
                  <a:txBody>
                    <a:bodyPr/>
                    <a:p>
                      <a:pPr algn="ctr">
                        <a:buNone/>
                      </a:pPr>
                      <a:r>
                        <a:rPr lang="vi-VN" altLang="en-US" sz="3600">
                          <a:latin typeface="Times New Roman" panose="02020603050405020304" charset="0"/>
                          <a:cs typeface="Times New Roman" panose="02020603050405020304" charset="0"/>
                        </a:rPr>
                        <a:t>Copper</a:t>
                      </a:r>
                      <a:endParaRPr lang="vi-VN" altLang="en-US" sz="3600">
                        <a:latin typeface="Times New Roman" panose="02020603050405020304" charset="0"/>
                        <a:cs typeface="Times New Roman" panose="02020603050405020304" charset="0"/>
                      </a:endParaRPr>
                    </a:p>
                  </a:txBody>
                  <a:tcPr anchor="ctr" anchorCtr="0"/>
                </a:tc>
                <a:tc>
                  <a:txBody>
                    <a:bodyPr/>
                    <a:p>
                      <a:pPr algn="ctr">
                        <a:buNone/>
                      </a:pPr>
                      <a:r>
                        <a:rPr lang="vi-VN" altLang="en-US" sz="3600">
                          <a:latin typeface="Times New Roman" panose="02020603050405020304" charset="0"/>
                          <a:cs typeface="Times New Roman" panose="02020603050405020304" charset="0"/>
                        </a:rPr>
                        <a:t>Sulfur</a:t>
                      </a:r>
                      <a:endParaRPr lang="vi-VN" altLang="en-US" sz="3600">
                        <a:latin typeface="Times New Roman" panose="02020603050405020304" charset="0"/>
                        <a:cs typeface="Times New Roman" panose="02020603050405020304" charset="0"/>
                      </a:endParaRPr>
                    </a:p>
                  </a:txBody>
                  <a:tcPr anchor="ctr" anchorCtr="0"/>
                </a:tc>
              </a:tr>
              <a:tr h="1436370">
                <a:tc>
                  <a:txBody>
                    <a:bodyPr/>
                    <a:p>
                      <a:pPr>
                        <a:buNone/>
                      </a:pPr>
                      <a:r>
                        <a:rPr lang="vi-VN" altLang="en-US" sz="3600">
                          <a:latin typeface="Times New Roman" panose="02020603050405020304" charset="0"/>
                          <a:cs typeface="Times New Roman" panose="02020603050405020304" charset="0"/>
                        </a:rPr>
                        <a:t>Khả năng dẫn điện</a:t>
                      </a:r>
                      <a:endParaRPr lang="vi-VN" altLang="en-US" sz="3600">
                        <a:latin typeface="Times New Roman" panose="02020603050405020304" charset="0"/>
                        <a:cs typeface="Times New Roman" panose="02020603050405020304" charset="0"/>
                      </a:endParaRPr>
                    </a:p>
                  </a:txBody>
                  <a:tcPr/>
                </a:tc>
                <a:tc>
                  <a:txBody>
                    <a:bodyPr/>
                    <a:p>
                      <a:pPr>
                        <a:buNone/>
                      </a:pPr>
                      <a:endParaRPr lang="en-US" sz="3600">
                        <a:latin typeface="Times New Roman" panose="02020603050405020304" charset="0"/>
                        <a:cs typeface="Times New Roman" panose="02020603050405020304" charset="0"/>
                      </a:endParaRPr>
                    </a:p>
                  </a:txBody>
                  <a:tcPr/>
                </a:tc>
                <a:tc>
                  <a:txBody>
                    <a:bodyPr/>
                    <a:p>
                      <a:pPr>
                        <a:buNone/>
                      </a:pPr>
                      <a:endParaRPr lang="en-US" sz="3600">
                        <a:latin typeface="Times New Roman" panose="02020603050405020304" charset="0"/>
                        <a:cs typeface="Times New Roman" panose="02020603050405020304" charset="0"/>
                      </a:endParaRPr>
                    </a:p>
                  </a:txBody>
                  <a:tcPr/>
                </a:tc>
              </a:tr>
              <a:tr h="1435735">
                <a:tc>
                  <a:txBody>
                    <a:bodyPr/>
                    <a:p>
                      <a:pPr>
                        <a:buNone/>
                      </a:pPr>
                      <a:r>
                        <a:rPr sz="3600">
                          <a:latin typeface="Times New Roman" panose="02020603050405020304" charset="0"/>
                          <a:ea typeface="Times New Roman" panose="02020603050405020304"/>
                          <a:cs typeface="Times New Roman" panose="02020603050405020304" charset="0"/>
                          <a:sym typeface="+mn-ea"/>
                        </a:rPr>
                        <a:t> nhiệt độ nóng </a:t>
                      </a:r>
                      <a:r>
                        <a:rPr lang="vi-VN" sz="3600">
                          <a:latin typeface="Times New Roman" panose="02020603050405020304" charset="0"/>
                          <a:ea typeface="Times New Roman" panose="02020603050405020304"/>
                          <a:cs typeface="Times New Roman" panose="02020603050405020304" charset="0"/>
                          <a:sym typeface="+mn-ea"/>
                        </a:rPr>
                        <a:t>chảy</a:t>
                      </a:r>
                      <a:endParaRPr lang="vi-VN" sz="3600">
                        <a:latin typeface="Times New Roman" panose="02020603050405020304" charset="0"/>
                        <a:ea typeface="Times New Roman" panose="02020603050405020304"/>
                        <a:cs typeface="Times New Roman" panose="02020603050405020304" charset="0"/>
                        <a:sym typeface="+mn-ea"/>
                      </a:endParaRPr>
                    </a:p>
                  </a:txBody>
                  <a:tcPr/>
                </a:tc>
                <a:tc>
                  <a:txBody>
                    <a:bodyPr/>
                    <a:p>
                      <a:pPr>
                        <a:buNone/>
                      </a:pPr>
                      <a:endParaRPr lang="en-US" sz="3600">
                        <a:latin typeface="Times New Roman" panose="02020603050405020304" charset="0"/>
                        <a:cs typeface="Times New Roman" panose="02020603050405020304" charset="0"/>
                      </a:endParaRPr>
                    </a:p>
                  </a:txBody>
                  <a:tcPr/>
                </a:tc>
                <a:tc>
                  <a:txBody>
                    <a:bodyPr/>
                    <a:p>
                      <a:pPr>
                        <a:buNone/>
                      </a:pPr>
                      <a:endParaRPr lang="en-US" sz="3600">
                        <a:latin typeface="Times New Roman" panose="02020603050405020304" charset="0"/>
                        <a:cs typeface="Times New Roman" panose="02020603050405020304" charset="0"/>
                      </a:endParaRPr>
                    </a:p>
                  </a:txBody>
                  <a:tcPr/>
                </a:tc>
              </a:tr>
              <a:tr h="1436370">
                <a:tc>
                  <a:txBody>
                    <a:bodyPr/>
                    <a:p>
                      <a:pPr>
                        <a:buNone/>
                      </a:pPr>
                      <a:r>
                        <a:rPr lang="vi-VN" altLang="en-US" sz="3600">
                          <a:latin typeface="Times New Roman" panose="02020603050405020304" charset="0"/>
                          <a:cs typeface="Times New Roman" panose="02020603050405020304" charset="0"/>
                        </a:rPr>
                        <a:t>Phản ứng với oxygen</a:t>
                      </a:r>
                      <a:endParaRPr lang="vi-VN" altLang="en-US" sz="3600">
                        <a:latin typeface="Times New Roman" panose="02020603050405020304" charset="0"/>
                        <a:cs typeface="Times New Roman" panose="02020603050405020304" charset="0"/>
                      </a:endParaRPr>
                    </a:p>
                  </a:txBody>
                  <a:tcPr/>
                </a:tc>
                <a:tc>
                  <a:txBody>
                    <a:bodyPr/>
                    <a:p>
                      <a:pPr>
                        <a:buNone/>
                      </a:pPr>
                      <a:endParaRPr lang="en-US" sz="3600">
                        <a:latin typeface="Times New Roman" panose="02020603050405020304" charset="0"/>
                        <a:cs typeface="Times New Roman" panose="02020603050405020304" charset="0"/>
                      </a:endParaRPr>
                    </a:p>
                  </a:txBody>
                  <a:tcPr/>
                </a:tc>
                <a:tc>
                  <a:txBody>
                    <a:bodyPr/>
                    <a:p>
                      <a:pPr>
                        <a:buNone/>
                      </a:pPr>
                      <a:endParaRPr lang="en-US" sz="3600">
                        <a:latin typeface="Times New Roman" panose="02020603050405020304" charset="0"/>
                        <a:cs typeface="Times New Roman" panose="02020603050405020304" charset="0"/>
                      </a:endParaRPr>
                    </a:p>
                  </a:txBody>
                  <a:tcPr/>
                </a:tc>
              </a:tr>
            </a:tbl>
          </a:graphicData>
        </a:graphic>
      </p:graphicFrame>
      <p:sp>
        <p:nvSpPr>
          <p:cNvPr id="7" name="Text Box 6"/>
          <p:cNvSpPr txBox="1"/>
          <p:nvPr/>
        </p:nvSpPr>
        <p:spPr>
          <a:xfrm>
            <a:off x="5587365" y="2563495"/>
            <a:ext cx="1826260" cy="645160"/>
          </a:xfrm>
          <a:prstGeom prst="rect">
            <a:avLst/>
          </a:prstGeom>
          <a:noFill/>
        </p:spPr>
        <p:txBody>
          <a:bodyPr wrap="square" rtlCol="0" anchor="t">
            <a:spAutoFit/>
          </a:bodyPr>
          <a:p>
            <a:r>
              <a:rPr lang="vi-VN" sz="3600">
                <a:latin typeface="Times New Roman" panose="02020603050405020304"/>
                <a:ea typeface="Times New Roman" panose="02020603050405020304"/>
                <a:sym typeface="+mn-ea"/>
              </a:rPr>
              <a:t>có </a:t>
            </a:r>
            <a:endParaRPr lang="en-US" sz="3600">
              <a:latin typeface="Times New Roman" panose="02020603050405020304"/>
              <a:ea typeface="Times New Roman" panose="02020603050405020304"/>
              <a:sym typeface="+mn-ea"/>
            </a:endParaRPr>
          </a:p>
        </p:txBody>
      </p:sp>
      <p:sp>
        <p:nvSpPr>
          <p:cNvPr id="6" name="Text Box 5"/>
          <p:cNvSpPr txBox="1"/>
          <p:nvPr/>
        </p:nvSpPr>
        <p:spPr>
          <a:xfrm>
            <a:off x="9164955" y="2487930"/>
            <a:ext cx="1826260" cy="645160"/>
          </a:xfrm>
          <a:prstGeom prst="rect">
            <a:avLst/>
          </a:prstGeom>
          <a:noFill/>
        </p:spPr>
        <p:txBody>
          <a:bodyPr wrap="square" rtlCol="0" anchor="t">
            <a:spAutoFit/>
          </a:bodyPr>
          <a:p>
            <a:r>
              <a:rPr lang="vi-VN" sz="3600">
                <a:latin typeface="Times New Roman" panose="02020603050405020304"/>
                <a:ea typeface="Times New Roman" panose="02020603050405020304"/>
                <a:sym typeface="+mn-ea"/>
              </a:rPr>
              <a:t>không </a:t>
            </a:r>
            <a:endParaRPr lang="en-US" sz="3600">
              <a:latin typeface="Times New Roman" panose="02020603050405020304"/>
              <a:ea typeface="Times New Roman" panose="02020603050405020304"/>
              <a:sym typeface="+mn-ea"/>
            </a:endParaRPr>
          </a:p>
        </p:txBody>
      </p:sp>
      <p:sp>
        <p:nvSpPr>
          <p:cNvPr id="8" name="Text Box 7"/>
          <p:cNvSpPr txBox="1"/>
          <p:nvPr/>
        </p:nvSpPr>
        <p:spPr>
          <a:xfrm>
            <a:off x="5182870" y="4011295"/>
            <a:ext cx="1826260" cy="645160"/>
          </a:xfrm>
          <a:prstGeom prst="rect">
            <a:avLst/>
          </a:prstGeom>
          <a:noFill/>
        </p:spPr>
        <p:txBody>
          <a:bodyPr wrap="square" rtlCol="0" anchor="t">
            <a:spAutoFit/>
          </a:bodyPr>
          <a:p>
            <a:r>
              <a:rPr lang="vi-VN" sz="3600">
                <a:latin typeface="Times New Roman" panose="02020603050405020304"/>
                <a:ea typeface="Times New Roman" panose="02020603050405020304"/>
                <a:sym typeface="+mn-ea"/>
              </a:rPr>
              <a:t>cao  </a:t>
            </a:r>
            <a:endParaRPr lang="en-US" sz="3600">
              <a:latin typeface="Times New Roman" panose="02020603050405020304"/>
              <a:ea typeface="Times New Roman" panose="02020603050405020304"/>
              <a:sym typeface="+mn-ea"/>
            </a:endParaRPr>
          </a:p>
        </p:txBody>
      </p:sp>
      <p:sp>
        <p:nvSpPr>
          <p:cNvPr id="9" name="Text Box 8"/>
          <p:cNvSpPr txBox="1"/>
          <p:nvPr/>
        </p:nvSpPr>
        <p:spPr>
          <a:xfrm>
            <a:off x="8622665" y="4011295"/>
            <a:ext cx="1826260" cy="645160"/>
          </a:xfrm>
          <a:prstGeom prst="rect">
            <a:avLst/>
          </a:prstGeom>
          <a:noFill/>
        </p:spPr>
        <p:txBody>
          <a:bodyPr wrap="square" rtlCol="0" anchor="t">
            <a:spAutoFit/>
          </a:bodyPr>
          <a:p>
            <a:r>
              <a:rPr lang="vi-VN" sz="3600">
                <a:latin typeface="Times New Roman" panose="02020603050405020304"/>
                <a:ea typeface="Times New Roman" panose="02020603050405020304"/>
                <a:sym typeface="+mn-ea"/>
              </a:rPr>
              <a:t>thấp </a:t>
            </a:r>
            <a:endParaRPr lang="en-US" sz="3600">
              <a:latin typeface="Times New Roman" panose="02020603050405020304"/>
              <a:ea typeface="Times New Roman" panose="02020603050405020304"/>
              <a:sym typeface="+mn-ea"/>
            </a:endParaRPr>
          </a:p>
        </p:txBody>
      </p:sp>
      <p:sp>
        <p:nvSpPr>
          <p:cNvPr id="10" name="Text Box 9"/>
          <p:cNvSpPr txBox="1"/>
          <p:nvPr/>
        </p:nvSpPr>
        <p:spPr>
          <a:xfrm>
            <a:off x="5022850" y="5257165"/>
            <a:ext cx="2283460" cy="645160"/>
          </a:xfrm>
          <a:prstGeom prst="rect">
            <a:avLst/>
          </a:prstGeom>
          <a:noFill/>
        </p:spPr>
        <p:txBody>
          <a:bodyPr wrap="square" rtlCol="0" anchor="t">
            <a:spAutoFit/>
          </a:bodyPr>
          <a:p>
            <a:r>
              <a:rPr lang="vi-VN" sz="3600">
                <a:latin typeface="Times New Roman" panose="02020603050405020304"/>
                <a:ea typeface="Times New Roman" panose="02020603050405020304"/>
                <a:sym typeface="+mn-ea"/>
              </a:rPr>
              <a:t>oxide b</a:t>
            </a:r>
            <a:r>
              <a:rPr lang="vi-VN" sz="3600">
                <a:latin typeface="Times New Roman" panose="02020603050405020304"/>
                <a:ea typeface="Times New Roman" panose="02020603050405020304"/>
                <a:sym typeface="+mn-ea"/>
              </a:rPr>
              <a:t>ase</a:t>
            </a:r>
            <a:endParaRPr lang="vi-VN" sz="3600">
              <a:latin typeface="Times New Roman" panose="02020603050405020304"/>
              <a:ea typeface="Times New Roman" panose="02020603050405020304"/>
              <a:sym typeface="+mn-ea"/>
            </a:endParaRPr>
          </a:p>
        </p:txBody>
      </p:sp>
      <p:sp>
        <p:nvSpPr>
          <p:cNvPr id="11" name="Text Box 10"/>
          <p:cNvSpPr txBox="1"/>
          <p:nvPr/>
        </p:nvSpPr>
        <p:spPr>
          <a:xfrm>
            <a:off x="8547100" y="5257165"/>
            <a:ext cx="2283460" cy="645160"/>
          </a:xfrm>
          <a:prstGeom prst="rect">
            <a:avLst/>
          </a:prstGeom>
          <a:noFill/>
        </p:spPr>
        <p:txBody>
          <a:bodyPr wrap="square" rtlCol="0" anchor="t">
            <a:spAutoFit/>
          </a:bodyPr>
          <a:p>
            <a:r>
              <a:rPr lang="vi-VN" sz="3600">
                <a:latin typeface="Times New Roman" panose="02020603050405020304"/>
                <a:ea typeface="Times New Roman" panose="02020603050405020304"/>
                <a:sym typeface="+mn-ea"/>
              </a:rPr>
              <a:t>oxide </a:t>
            </a:r>
            <a:r>
              <a:rPr lang="vi-VN" sz="3600">
                <a:latin typeface="Times New Roman" panose="02020603050405020304"/>
                <a:ea typeface="Times New Roman" panose="02020603050405020304"/>
                <a:sym typeface="+mn-ea"/>
              </a:rPr>
              <a:t>acide</a:t>
            </a:r>
            <a:endParaRPr lang="vi-VN" sz="3600">
              <a:latin typeface="Times New Roman" panose="02020603050405020304"/>
              <a:ea typeface="Times New Roman" panose="02020603050405020304"/>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8" grpId="0"/>
      <p:bldP spid="9" grpId="0"/>
      <p:bldP spid="10"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 Box 6"/>
          <p:cNvSpPr txBox="1"/>
          <p:nvPr/>
        </p:nvSpPr>
        <p:spPr>
          <a:xfrm>
            <a:off x="610235" y="1129665"/>
            <a:ext cx="10057765" cy="2201545"/>
          </a:xfrm>
          <a:prstGeom prst="rect">
            <a:avLst/>
          </a:prstGeom>
        </p:spPr>
        <p:txBody>
          <a:bodyPr wrap="square">
            <a:spAutoFit/>
          </a:bodyPr>
          <a:p>
            <a:pPr indent="0" algn="just" defTabSz="266700">
              <a:lnSpc>
                <a:spcPct val="130000"/>
              </a:lnSpc>
              <a:spcBef>
                <a:spcPct val="0"/>
              </a:spcBef>
              <a:spcAft>
                <a:spcPct val="0"/>
              </a:spcAft>
            </a:pPr>
            <a:r>
              <a:rPr sz="2800" b="1">
                <a:latin typeface="Times New Roman" panose="02020603050405020304"/>
                <a:ea typeface="Times New Roman" panose="02020603050405020304"/>
              </a:rPr>
              <a:t>Câu 2</a:t>
            </a:r>
            <a:r>
              <a:rPr sz="2800">
                <a:latin typeface="Times New Roman" panose="02020603050405020304"/>
                <a:ea typeface="Times New Roman" panose="02020603050405020304"/>
              </a:rPr>
              <a:t>: Khối lượng cacbon: 5. 90% = 4,5 (kg)</a:t>
            </a:r>
            <a:endParaRPr sz="2800">
              <a:latin typeface="Times New Roman" panose="02020603050405020304"/>
              <a:ea typeface="Times New Roman" panose="02020603050405020304"/>
            </a:endParaRPr>
          </a:p>
          <a:p>
            <a:pPr indent="0" algn="just" defTabSz="266700">
              <a:lnSpc>
                <a:spcPct val="130000"/>
              </a:lnSpc>
              <a:spcBef>
                <a:spcPct val="0"/>
              </a:spcBef>
              <a:spcAft>
                <a:spcPct val="0"/>
              </a:spcAft>
            </a:pPr>
            <a:r>
              <a:rPr sz="2800">
                <a:latin typeface="Times New Roman" panose="02020603050405020304"/>
                <a:ea typeface="Times New Roman" panose="02020603050405020304"/>
              </a:rPr>
              <a:t>1 mol C (12g) khi đốt cháy tỏa ra 394 (kJ)</a:t>
            </a:r>
            <a:endParaRPr sz="2800">
              <a:latin typeface="Times New Roman" panose="02020603050405020304"/>
              <a:ea typeface="Times New Roman" panose="02020603050405020304"/>
            </a:endParaRPr>
          </a:p>
          <a:p>
            <a:pPr indent="0" algn="just" defTabSz="266700">
              <a:lnSpc>
                <a:spcPct val="130000"/>
              </a:lnSpc>
              <a:spcBef>
                <a:spcPct val="0"/>
              </a:spcBef>
              <a:spcAft>
                <a:spcPct val="0"/>
              </a:spcAft>
            </a:pPr>
            <a:r>
              <a:rPr sz="2800">
                <a:latin typeface="Times New Roman" panose="02020603050405020304"/>
                <a:ea typeface="Times New Roman" panose="02020603050405020304"/>
              </a:rPr>
              <a:t>Vậy 4,5kg = 4500 g C khi đốt cháy tỏa ra x (kJ).</a:t>
            </a:r>
            <a:endParaRPr sz="2800">
              <a:latin typeface="Times New Roman" panose="02020603050405020304"/>
              <a:ea typeface="Times New Roman" panose="02020603050405020304"/>
            </a:endParaRPr>
          </a:p>
          <a:p>
            <a:pPr indent="0" defTabSz="266700">
              <a:spcBef>
                <a:spcPct val="0"/>
              </a:spcBef>
              <a:spcAft>
                <a:spcPct val="0"/>
              </a:spcAft>
            </a:pPr>
            <a:r>
              <a:rPr sz="2800">
                <a:latin typeface="Times New Roman" panose="02020603050405020304"/>
                <a:ea typeface="Times New Roman" panose="02020603050405020304"/>
              </a:rPr>
              <a:t>Nhiệt lượng tỏa ra khi đốt cháy 5 kg</a:t>
            </a:r>
            <a:r>
              <a:rPr lang="vi-VN" sz="2800">
                <a:latin typeface="Times New Roman" panose="02020603050405020304"/>
                <a:ea typeface="Times New Roman" panose="02020603050405020304"/>
              </a:rPr>
              <a:t> là: </a:t>
            </a:r>
            <a:endParaRPr lang="vi-VN" sz="2800">
              <a:latin typeface="Times New Roman" panose="02020603050405020304"/>
              <a:ea typeface="Times New Roman" panose="02020603050405020304"/>
            </a:endParaRPr>
          </a:p>
        </p:txBody>
      </p:sp>
      <p:graphicFrame>
        <p:nvGraphicFramePr>
          <p:cNvPr id="2" name="Content Placeholder -2147482624"/>
          <p:cNvGraphicFramePr>
            <a:graphicFrameLocks noChangeAspect="1"/>
          </p:cNvGraphicFramePr>
          <p:nvPr>
            <p:ph idx="1"/>
          </p:nvPr>
        </p:nvGraphicFramePr>
        <p:xfrm>
          <a:off x="1957070" y="3820160"/>
          <a:ext cx="4371340" cy="1216025"/>
        </p:xfrm>
        <a:graphic>
          <a:graphicData uri="http://schemas.openxmlformats.org/presentationml/2006/ole">
            <mc:AlternateContent xmlns:mc="http://schemas.openxmlformats.org/markup-compatibility/2006">
              <mc:Choice xmlns:v="urn:schemas-microsoft-com:vml" Requires="v">
                <p:oleObj spid="_x0000_s3076" name="" r:id="rId1" imgW="1548765" imgH="431800" progId="Equation.DSMT4">
                  <p:embed/>
                </p:oleObj>
              </mc:Choice>
              <mc:Fallback>
                <p:oleObj name="" r:id="rId1" imgW="1548765" imgH="431800" progId="Equation.DSMT4">
                  <p:embed/>
                  <p:pic>
                    <p:nvPicPr>
                      <p:cNvPr id="0" name="Picture 3075"/>
                      <p:cNvPicPr/>
                      <p:nvPr/>
                    </p:nvPicPr>
                    <p:blipFill>
                      <a:blip r:embed="rId2"/>
                      <a:stretch>
                        <a:fillRect/>
                      </a:stretch>
                    </p:blipFill>
                    <p:spPr>
                      <a:xfrm>
                        <a:off x="1957070" y="3820160"/>
                        <a:ext cx="4371340" cy="1216025"/>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7" name="Rectangle 14"/>
          <p:cNvSpPr>
            <a:spLocks noChangeArrowheads="1"/>
          </p:cNvSpPr>
          <p:nvPr/>
        </p:nvSpPr>
        <p:spPr bwMode="auto">
          <a:xfrm>
            <a:off x="1030923" y="4452303"/>
            <a:ext cx="2516187" cy="1566862"/>
          </a:xfrm>
          <a:prstGeom prst="rect">
            <a:avLst/>
          </a:prstGeom>
        </p:spPr>
        <p:style>
          <a:lnRef idx="2">
            <a:schemeClr val="accent2"/>
          </a:lnRef>
          <a:fillRef idx="1">
            <a:schemeClr val="lt1"/>
          </a:fillRef>
          <a:effectRef idx="0">
            <a:schemeClr val="accent2"/>
          </a:effectRef>
          <a:fontRef idx="minor">
            <a:schemeClr val="dk1"/>
          </a:fontRef>
        </p:style>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eaLnBrk="1" fontAlgn="auto" hangingPunct="1">
              <a:spcBef>
                <a:spcPts val="0"/>
              </a:spcBef>
              <a:spcAft>
                <a:spcPts val="0"/>
              </a:spcAft>
              <a:defRPr/>
            </a:pPr>
            <a:endParaRPr lang="en-US" altLang="en-US"/>
          </a:p>
        </p:txBody>
      </p:sp>
      <p:sp>
        <p:nvSpPr>
          <p:cNvPr id="12303" name="Text Box 15"/>
          <p:cNvSpPr txBox="1">
            <a:spLocks noChangeArrowheads="1"/>
          </p:cNvSpPr>
          <p:nvPr/>
        </p:nvSpPr>
        <p:spPr bwMode="auto">
          <a:xfrm>
            <a:off x="791528" y="4452303"/>
            <a:ext cx="2514600" cy="521970"/>
          </a:xfrm>
          <a:prstGeom prst="rect">
            <a:avLst/>
          </a:prstGeom>
          <a:noFill/>
          <a:ln>
            <a:noFill/>
          </a:ln>
          <a:effectLst/>
        </p:spPr>
        <p:txBody>
          <a:bodyPr>
            <a:spAutoFit/>
          </a:bodyPr>
          <a:lstStyle/>
          <a:p>
            <a:pPr algn="ctr" eaLnBrk="1" fontAlgn="auto" hangingPunct="1">
              <a:spcBef>
                <a:spcPct val="50000"/>
              </a:spcBef>
              <a:spcAft>
                <a:spcPts val="0"/>
              </a:spcAft>
              <a:defRPr/>
            </a:pPr>
            <a:r>
              <a:rPr lang="en-US" altLang="en-US" sz="2800" b="1" dirty="0">
                <a:solidFill>
                  <a:srgbClr val="FF0000"/>
                </a:solidFill>
                <a:effectLst>
                  <a:outerShdw blurRad="38100" dist="38100" dir="2700000" algn="tl">
                    <a:srgbClr val="000000"/>
                  </a:outerShdw>
                </a:effectLst>
                <a:latin typeface="+mn-lt"/>
              </a:rPr>
              <a:t>KIM CƯƠNG</a:t>
            </a:r>
            <a:endParaRPr lang="en-US" altLang="en-US" sz="2800" b="1" dirty="0">
              <a:solidFill>
                <a:srgbClr val="FF0000"/>
              </a:solidFill>
              <a:effectLst>
                <a:outerShdw blurRad="38100" dist="38100" dir="2700000" algn="tl">
                  <a:srgbClr val="000000"/>
                </a:outerShdw>
              </a:effectLst>
              <a:latin typeface="+mn-lt"/>
            </a:endParaRPr>
          </a:p>
        </p:txBody>
      </p:sp>
      <p:sp>
        <p:nvSpPr>
          <p:cNvPr id="12304" name="Text Box 16"/>
          <p:cNvSpPr txBox="1">
            <a:spLocks noChangeArrowheads="1"/>
          </p:cNvSpPr>
          <p:nvPr/>
        </p:nvSpPr>
        <p:spPr bwMode="auto">
          <a:xfrm>
            <a:off x="1100455" y="5087938"/>
            <a:ext cx="251460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Palatino Linotype" panose="02040502050505030304" pitchFamily="18"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Palatino Linotype" panose="02040502050505030304" pitchFamily="18"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Palatino Linotype" panose="02040502050505030304" pitchFamily="18"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Palatino Linotype" panose="02040502050505030304" pitchFamily="18"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defRPr>
            </a:lvl9pPr>
          </a:lstStyle>
          <a:p>
            <a:pPr eaLnBrk="1" hangingPunct="1">
              <a:lnSpc>
                <a:spcPct val="100000"/>
              </a:lnSpc>
              <a:spcBef>
                <a:spcPct val="50000"/>
              </a:spcBef>
              <a:buClrTx/>
              <a:buSzTx/>
              <a:buFontTx/>
              <a:buNone/>
            </a:pPr>
            <a:r>
              <a:rPr lang="en-US" altLang="en-US" sz="2400"/>
              <a:t>Cứng trong suốt, Không dẫn điện</a:t>
            </a:r>
            <a:endParaRPr lang="en-US" altLang="en-US" sz="2400"/>
          </a:p>
        </p:txBody>
      </p:sp>
      <p:sp>
        <p:nvSpPr>
          <p:cNvPr id="18440" name="Rectangle 17"/>
          <p:cNvSpPr>
            <a:spLocks noChangeArrowheads="1"/>
          </p:cNvSpPr>
          <p:nvPr/>
        </p:nvSpPr>
        <p:spPr bwMode="auto">
          <a:xfrm>
            <a:off x="4852988" y="4486275"/>
            <a:ext cx="2493962" cy="1524000"/>
          </a:xfrm>
          <a:prstGeom prst="rect">
            <a:avLst/>
          </a:prstGeom>
        </p:spPr>
        <p:style>
          <a:lnRef idx="2">
            <a:schemeClr val="accent2"/>
          </a:lnRef>
          <a:fillRef idx="1">
            <a:schemeClr val="lt1"/>
          </a:fillRef>
          <a:effectRef idx="0">
            <a:schemeClr val="accent2"/>
          </a:effectRef>
          <a:fontRef idx="minor">
            <a:schemeClr val="dk1"/>
          </a:fontRef>
        </p:style>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eaLnBrk="1" fontAlgn="auto" hangingPunct="1">
              <a:spcBef>
                <a:spcPts val="0"/>
              </a:spcBef>
              <a:spcAft>
                <a:spcPts val="0"/>
              </a:spcAft>
              <a:defRPr/>
            </a:pPr>
            <a:endParaRPr lang="en-US" altLang="en-US"/>
          </a:p>
        </p:txBody>
      </p:sp>
      <p:sp>
        <p:nvSpPr>
          <p:cNvPr id="18441" name="Rectangle 18"/>
          <p:cNvSpPr>
            <a:spLocks noChangeArrowheads="1"/>
          </p:cNvSpPr>
          <p:nvPr/>
        </p:nvSpPr>
        <p:spPr bwMode="auto">
          <a:xfrm>
            <a:off x="7934325" y="4503738"/>
            <a:ext cx="2551113" cy="1524000"/>
          </a:xfrm>
          <a:prstGeom prst="rect">
            <a:avLst/>
          </a:prstGeom>
        </p:spPr>
        <p:style>
          <a:lnRef idx="2">
            <a:schemeClr val="accent2"/>
          </a:lnRef>
          <a:fillRef idx="1">
            <a:schemeClr val="lt1"/>
          </a:fillRef>
          <a:effectRef idx="0">
            <a:schemeClr val="accent2"/>
          </a:effectRef>
          <a:fontRef idx="minor">
            <a:schemeClr val="dk1"/>
          </a:fontRef>
        </p:style>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eaLnBrk="1" fontAlgn="auto" hangingPunct="1">
              <a:spcBef>
                <a:spcPts val="0"/>
              </a:spcBef>
              <a:spcAft>
                <a:spcPts val="0"/>
              </a:spcAft>
              <a:defRPr/>
            </a:pPr>
            <a:endParaRPr lang="en-US" altLang="en-US"/>
          </a:p>
        </p:txBody>
      </p:sp>
      <p:sp>
        <p:nvSpPr>
          <p:cNvPr id="12307" name="Text Box 19"/>
          <p:cNvSpPr txBox="1">
            <a:spLocks noChangeArrowheads="1"/>
          </p:cNvSpPr>
          <p:nvPr/>
        </p:nvSpPr>
        <p:spPr bwMode="auto">
          <a:xfrm>
            <a:off x="4808538" y="4486275"/>
            <a:ext cx="2514600" cy="521970"/>
          </a:xfrm>
          <a:prstGeom prst="rect">
            <a:avLst/>
          </a:prstGeom>
          <a:noFill/>
          <a:ln>
            <a:noFill/>
          </a:ln>
          <a:effectLst/>
        </p:spPr>
        <p:txBody>
          <a:bodyPr>
            <a:spAutoFit/>
          </a:bodyPr>
          <a:lstStyle/>
          <a:p>
            <a:pPr algn="ctr" eaLnBrk="1" fontAlgn="auto" hangingPunct="1">
              <a:spcBef>
                <a:spcPct val="50000"/>
              </a:spcBef>
              <a:spcAft>
                <a:spcPts val="0"/>
              </a:spcAft>
              <a:defRPr/>
            </a:pPr>
            <a:r>
              <a:rPr lang="en-US" altLang="en-US" sz="2800" b="1" dirty="0">
                <a:solidFill>
                  <a:srgbClr val="FF0000"/>
                </a:solidFill>
                <a:effectLst>
                  <a:outerShdw blurRad="38100" dist="38100" dir="2700000" algn="tl">
                    <a:srgbClr val="000000"/>
                  </a:outerShdw>
                </a:effectLst>
                <a:latin typeface="+mn-lt"/>
              </a:rPr>
              <a:t>THAN CHÌ</a:t>
            </a:r>
            <a:endParaRPr lang="en-US" altLang="en-US" sz="2800" b="1" dirty="0">
              <a:solidFill>
                <a:srgbClr val="FF0000"/>
              </a:solidFill>
              <a:effectLst>
                <a:outerShdw blurRad="38100" dist="38100" dir="2700000" algn="tl">
                  <a:srgbClr val="000000"/>
                </a:outerShdw>
              </a:effectLst>
              <a:latin typeface="+mn-lt"/>
            </a:endParaRPr>
          </a:p>
        </p:txBody>
      </p:sp>
      <p:sp>
        <p:nvSpPr>
          <p:cNvPr id="12308" name="Text Box 20"/>
          <p:cNvSpPr txBox="1">
            <a:spLocks noChangeArrowheads="1"/>
          </p:cNvSpPr>
          <p:nvPr/>
        </p:nvSpPr>
        <p:spPr bwMode="auto">
          <a:xfrm>
            <a:off x="4911725" y="5276850"/>
            <a:ext cx="23225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Palatino Linotype" panose="02040502050505030304" pitchFamily="18"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Palatino Linotype" panose="02040502050505030304" pitchFamily="18"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Palatino Linotype" panose="02040502050505030304" pitchFamily="18"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Palatino Linotype" panose="02040502050505030304" pitchFamily="18"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defRPr>
            </a:lvl9pPr>
          </a:lstStyle>
          <a:p>
            <a:pPr algn="ctr" eaLnBrk="1" hangingPunct="1">
              <a:lnSpc>
                <a:spcPct val="100000"/>
              </a:lnSpc>
              <a:spcBef>
                <a:spcPct val="50000"/>
              </a:spcBef>
              <a:buClrTx/>
              <a:buSzTx/>
              <a:buFontTx/>
              <a:buNone/>
            </a:pPr>
            <a:r>
              <a:rPr lang="en-US" altLang="en-US" sz="2400"/>
              <a:t>Mềm, dẫn điện</a:t>
            </a:r>
            <a:endParaRPr lang="en-US" altLang="en-US" sz="2400"/>
          </a:p>
        </p:txBody>
      </p:sp>
      <p:sp>
        <p:nvSpPr>
          <p:cNvPr id="12309" name="Text Box 21"/>
          <p:cNvSpPr txBox="1">
            <a:spLocks noChangeArrowheads="1"/>
          </p:cNvSpPr>
          <p:nvPr/>
        </p:nvSpPr>
        <p:spPr bwMode="auto">
          <a:xfrm>
            <a:off x="7926388" y="4465638"/>
            <a:ext cx="2514600" cy="953135"/>
          </a:xfrm>
          <a:prstGeom prst="rect">
            <a:avLst/>
          </a:prstGeom>
          <a:noFill/>
          <a:ln>
            <a:noFill/>
          </a:ln>
          <a:effectLst/>
        </p:spPr>
        <p:txBody>
          <a:bodyPr>
            <a:spAutoFit/>
          </a:bodyPr>
          <a:lstStyle/>
          <a:p>
            <a:pPr algn="ctr" eaLnBrk="1" fontAlgn="auto" hangingPunct="1">
              <a:spcBef>
                <a:spcPct val="50000"/>
              </a:spcBef>
              <a:spcAft>
                <a:spcPts val="0"/>
              </a:spcAft>
              <a:defRPr/>
            </a:pPr>
            <a:r>
              <a:rPr lang="en-US" altLang="en-US" sz="2800" b="1" dirty="0">
                <a:solidFill>
                  <a:srgbClr val="FF0000"/>
                </a:solidFill>
                <a:effectLst>
                  <a:outerShdw blurRad="38100" dist="38100" dir="2700000" algn="tl">
                    <a:srgbClr val="000000"/>
                  </a:outerShdw>
                </a:effectLst>
                <a:latin typeface="+mn-lt"/>
              </a:rPr>
              <a:t>CACBON VÔ ĐỊNH HÌNH</a:t>
            </a:r>
            <a:endParaRPr lang="en-US" altLang="en-US" sz="2800" b="1" dirty="0">
              <a:solidFill>
                <a:srgbClr val="FF0000"/>
              </a:solidFill>
              <a:effectLst>
                <a:outerShdw blurRad="38100" dist="38100" dir="2700000" algn="tl">
                  <a:srgbClr val="000000"/>
                </a:outerShdw>
              </a:effectLst>
              <a:latin typeface="+mn-lt"/>
            </a:endParaRPr>
          </a:p>
        </p:txBody>
      </p:sp>
      <p:sp>
        <p:nvSpPr>
          <p:cNvPr id="12310" name="Text Box 22"/>
          <p:cNvSpPr txBox="1">
            <a:spLocks noChangeArrowheads="1"/>
          </p:cNvSpPr>
          <p:nvPr/>
        </p:nvSpPr>
        <p:spPr bwMode="auto">
          <a:xfrm>
            <a:off x="8039100" y="5246688"/>
            <a:ext cx="213360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Palatino Linotype" panose="02040502050505030304" pitchFamily="18"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Palatino Linotype" panose="02040502050505030304" pitchFamily="18"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Palatino Linotype" panose="02040502050505030304" pitchFamily="18"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Palatino Linotype" panose="02040502050505030304" pitchFamily="18"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defRPr>
            </a:lvl9pPr>
          </a:lstStyle>
          <a:p>
            <a:pPr algn="ctr" eaLnBrk="1" hangingPunct="1">
              <a:lnSpc>
                <a:spcPct val="100000"/>
              </a:lnSpc>
              <a:spcBef>
                <a:spcPct val="50000"/>
              </a:spcBef>
              <a:buClrTx/>
              <a:buSzTx/>
              <a:buFontTx/>
              <a:buNone/>
            </a:pPr>
            <a:r>
              <a:rPr lang="en-US" altLang="en-US" sz="2400"/>
              <a:t>Xốp, không dẫn điện</a:t>
            </a:r>
            <a:endParaRPr lang="en-US" altLang="en-US" sz="2400"/>
          </a:p>
        </p:txBody>
      </p:sp>
      <p:pic>
        <p:nvPicPr>
          <p:cNvPr id="18450" name="Picture 18" descr="Đá gắng răng"/>
          <p:cNvPicPr>
            <a:picLocks noChangeAspect="1" noChangeArrowheads="1"/>
          </p:cNvPicPr>
          <p:nvPr/>
        </p:nvPicPr>
        <p:blipFill>
          <a:blip r:embed="rId1">
            <a:extLst>
              <a:ext uri="{28A0092B-C50C-407E-A947-70E740481C1C}">
                <a14:useLocalDpi xmlns:a14="http://schemas.microsoft.com/office/drawing/2010/main" val="0"/>
              </a:ext>
            </a:extLst>
          </a:blip>
          <a:srcRect t="11478" b="8961"/>
          <a:stretch>
            <a:fillRect/>
          </a:stretch>
        </p:blipFill>
        <p:spPr bwMode="auto">
          <a:xfrm>
            <a:off x="539750" y="1170305"/>
            <a:ext cx="3361690" cy="310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2" name="Picture 20" descr="Tại sao than chì lại dẫn điện? - VnExpress"/>
          <p:cNvPicPr>
            <a:picLocks noChangeAspect="1" noChangeArrowheads="1"/>
          </p:cNvPicPr>
          <p:nvPr/>
        </p:nvPicPr>
        <p:blipFill>
          <a:blip r:embed="rId2">
            <a:extLst>
              <a:ext uri="{28A0092B-C50C-407E-A947-70E740481C1C}">
                <a14:useLocalDpi xmlns:a14="http://schemas.microsoft.com/office/drawing/2010/main" val="0"/>
              </a:ext>
            </a:extLst>
          </a:blip>
          <a:srcRect l="7343" r="6061"/>
          <a:stretch>
            <a:fillRect/>
          </a:stretch>
        </p:blipFill>
        <p:spPr bwMode="auto">
          <a:xfrm>
            <a:off x="4754880" y="873125"/>
            <a:ext cx="2752725"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noChangeArrowheads="1"/>
          </p:cNvPicPr>
          <p:nvPr/>
        </p:nvPicPr>
        <p:blipFill>
          <a:blip r:embed="rId3">
            <a:extLst>
              <a:ext uri="{28A0092B-C50C-407E-A947-70E740481C1C}">
                <a14:useLocalDpi xmlns:a14="http://schemas.microsoft.com/office/drawing/2010/main" val="0"/>
              </a:ext>
            </a:extLst>
          </a:blip>
          <a:srcRect t="5331" b="8539"/>
          <a:stretch>
            <a:fillRect/>
          </a:stretch>
        </p:blipFill>
        <p:spPr bwMode="auto">
          <a:xfrm>
            <a:off x="7934325" y="1011555"/>
            <a:ext cx="4019550"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450"/>
                                        </p:tgtEl>
                                        <p:attrNameLst>
                                          <p:attrName>style.visibility</p:attrName>
                                        </p:attrNameLst>
                                      </p:cBhvr>
                                      <p:to>
                                        <p:strVal val="visible"/>
                                      </p:to>
                                    </p:set>
                                    <p:anim calcmode="lin" valueType="num">
                                      <p:cBhvr>
                                        <p:cTn id="7" dur="500" fill="hold"/>
                                        <p:tgtEl>
                                          <p:spTgt spid="18450"/>
                                        </p:tgtEl>
                                        <p:attrNameLst>
                                          <p:attrName>ppt_w</p:attrName>
                                        </p:attrNameLst>
                                      </p:cBhvr>
                                      <p:tavLst>
                                        <p:tav tm="0">
                                          <p:val>
                                            <p:fltVal val="0"/>
                                          </p:val>
                                        </p:tav>
                                        <p:tav tm="100000">
                                          <p:val>
                                            <p:strVal val="#ppt_w"/>
                                          </p:val>
                                        </p:tav>
                                      </p:tavLst>
                                    </p:anim>
                                    <p:anim calcmode="lin" valueType="num">
                                      <p:cBhvr>
                                        <p:cTn id="8" dur="500" fill="hold"/>
                                        <p:tgtEl>
                                          <p:spTgt spid="18450"/>
                                        </p:tgtEl>
                                        <p:attrNameLst>
                                          <p:attrName>ppt_h</p:attrName>
                                        </p:attrNameLst>
                                      </p:cBhvr>
                                      <p:tavLst>
                                        <p:tav tm="0">
                                          <p:val>
                                            <p:fltVal val="0"/>
                                          </p:val>
                                        </p:tav>
                                        <p:tav tm="100000">
                                          <p:val>
                                            <p:strVal val="#ppt_h"/>
                                          </p:val>
                                        </p:tav>
                                      </p:tavLst>
                                    </p:anim>
                                    <p:animEffect transition="in" filter="fade">
                                      <p:cBhvr>
                                        <p:cTn id="9" dur="500"/>
                                        <p:tgtEl>
                                          <p:spTgt spid="18450"/>
                                        </p:tgtEl>
                                      </p:cBhvr>
                                    </p:animEffect>
                                  </p:childTnLst>
                                </p:cTn>
                              </p:par>
                              <p:par>
                                <p:cTn id="10" presetID="53" presetClass="entr" presetSubtype="16" fill="hold" nodeType="withEffect">
                                  <p:stCondLst>
                                    <p:cond delay="0"/>
                                  </p:stCondLst>
                                  <p:childTnLst>
                                    <p:set>
                                      <p:cBhvr>
                                        <p:cTn id="11" dur="1" fill="hold">
                                          <p:stCondLst>
                                            <p:cond delay="0"/>
                                          </p:stCondLst>
                                        </p:cTn>
                                        <p:tgtEl>
                                          <p:spTgt spid="18452"/>
                                        </p:tgtEl>
                                        <p:attrNameLst>
                                          <p:attrName>style.visibility</p:attrName>
                                        </p:attrNameLst>
                                      </p:cBhvr>
                                      <p:to>
                                        <p:strVal val="visible"/>
                                      </p:to>
                                    </p:set>
                                    <p:anim calcmode="lin" valueType="num">
                                      <p:cBhvr>
                                        <p:cTn id="12" dur="500" fill="hold"/>
                                        <p:tgtEl>
                                          <p:spTgt spid="18452"/>
                                        </p:tgtEl>
                                        <p:attrNameLst>
                                          <p:attrName>ppt_w</p:attrName>
                                        </p:attrNameLst>
                                      </p:cBhvr>
                                      <p:tavLst>
                                        <p:tav tm="0">
                                          <p:val>
                                            <p:fltVal val="0"/>
                                          </p:val>
                                        </p:tav>
                                        <p:tav tm="100000">
                                          <p:val>
                                            <p:strVal val="#ppt_w"/>
                                          </p:val>
                                        </p:tav>
                                      </p:tavLst>
                                    </p:anim>
                                    <p:anim calcmode="lin" valueType="num">
                                      <p:cBhvr>
                                        <p:cTn id="13" dur="500" fill="hold"/>
                                        <p:tgtEl>
                                          <p:spTgt spid="18452"/>
                                        </p:tgtEl>
                                        <p:attrNameLst>
                                          <p:attrName>ppt_h</p:attrName>
                                        </p:attrNameLst>
                                      </p:cBhvr>
                                      <p:tavLst>
                                        <p:tav tm="0">
                                          <p:val>
                                            <p:fltVal val="0"/>
                                          </p:val>
                                        </p:tav>
                                        <p:tav tm="100000">
                                          <p:val>
                                            <p:strVal val="#ppt_h"/>
                                          </p:val>
                                        </p:tav>
                                      </p:tavLst>
                                    </p:anim>
                                    <p:animEffect transition="in" filter="fade">
                                      <p:cBhvr>
                                        <p:cTn id="14" dur="500"/>
                                        <p:tgtEl>
                                          <p:spTgt spid="18452"/>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iterate type="lt">
                                    <p:tmAbs val="75"/>
                                  </p:iterate>
                                  <p:childTnLst>
                                    <p:set>
                                      <p:cBhvr>
                                        <p:cTn id="23" dur="1" fill="hold">
                                          <p:stCondLst>
                                            <p:cond delay="74"/>
                                          </p:stCondLst>
                                        </p:cTn>
                                        <p:tgtEl>
                                          <p:spTgt spid="12303"/>
                                        </p:tgtEl>
                                        <p:attrNameLst>
                                          <p:attrName>style.visibility</p:attrName>
                                        </p:attrNameLst>
                                      </p:cBhvr>
                                      <p:to>
                                        <p:strVal val="visible"/>
                                      </p:to>
                                    </p:set>
                                  </p:childTnLst>
                                </p:cTn>
                              </p:par>
                              <p:par>
                                <p:cTn id="24" presetID="22" presetClass="entr" presetSubtype="4" fill="hold" grpId="0" nodeType="withEffect">
                                  <p:stCondLst>
                                    <p:cond delay="0"/>
                                  </p:stCondLst>
                                  <p:childTnLst>
                                    <p:set>
                                      <p:cBhvr>
                                        <p:cTn id="25" dur="1" fill="hold">
                                          <p:stCondLst>
                                            <p:cond delay="0"/>
                                          </p:stCondLst>
                                        </p:cTn>
                                        <p:tgtEl>
                                          <p:spTgt spid="18437"/>
                                        </p:tgtEl>
                                        <p:attrNameLst>
                                          <p:attrName>style.visibility</p:attrName>
                                        </p:attrNameLst>
                                      </p:cBhvr>
                                      <p:to>
                                        <p:strVal val="visible"/>
                                      </p:to>
                                    </p:set>
                                    <p:animEffect transition="in" filter="wipe(down)">
                                      <p:cBhvr>
                                        <p:cTn id="26" dur="500"/>
                                        <p:tgtEl>
                                          <p:spTgt spid="1843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lt">
                                    <p:tmAbs val="75"/>
                                  </p:iterate>
                                  <p:childTnLst>
                                    <p:set>
                                      <p:cBhvr>
                                        <p:cTn id="30" dur="1" fill="hold">
                                          <p:stCondLst>
                                            <p:cond delay="74"/>
                                          </p:stCondLst>
                                        </p:cTn>
                                        <p:tgtEl>
                                          <p:spTgt spid="12307"/>
                                        </p:tgtEl>
                                        <p:attrNameLst>
                                          <p:attrName>style.visibility</p:attrName>
                                        </p:attrNameLst>
                                      </p:cBhvr>
                                      <p:to>
                                        <p:strVal val="visible"/>
                                      </p:to>
                                    </p:set>
                                  </p:childTnLst>
                                </p:cTn>
                              </p:par>
                              <p:par>
                                <p:cTn id="31" presetID="22" presetClass="entr" presetSubtype="4" fill="hold" grpId="0" nodeType="withEffect">
                                  <p:stCondLst>
                                    <p:cond delay="0"/>
                                  </p:stCondLst>
                                  <p:childTnLst>
                                    <p:set>
                                      <p:cBhvr>
                                        <p:cTn id="32" dur="1" fill="hold">
                                          <p:stCondLst>
                                            <p:cond delay="0"/>
                                          </p:stCondLst>
                                        </p:cTn>
                                        <p:tgtEl>
                                          <p:spTgt spid="18440"/>
                                        </p:tgtEl>
                                        <p:attrNameLst>
                                          <p:attrName>style.visibility</p:attrName>
                                        </p:attrNameLst>
                                      </p:cBhvr>
                                      <p:to>
                                        <p:strVal val="visible"/>
                                      </p:to>
                                    </p:set>
                                    <p:animEffect transition="in" filter="wipe(down)">
                                      <p:cBhvr>
                                        <p:cTn id="33" dur="500"/>
                                        <p:tgtEl>
                                          <p:spTgt spid="18440"/>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iterate type="lt">
                                    <p:tmAbs val="75"/>
                                  </p:iterate>
                                  <p:childTnLst>
                                    <p:set>
                                      <p:cBhvr>
                                        <p:cTn id="37" dur="1" fill="hold">
                                          <p:stCondLst>
                                            <p:cond delay="74"/>
                                          </p:stCondLst>
                                        </p:cTn>
                                        <p:tgtEl>
                                          <p:spTgt spid="12309"/>
                                        </p:tgtEl>
                                        <p:attrNameLst>
                                          <p:attrName>style.visibility</p:attrName>
                                        </p:attrNameLst>
                                      </p:cBhvr>
                                      <p:to>
                                        <p:strVal val="visible"/>
                                      </p:to>
                                    </p:set>
                                  </p:childTnLst>
                                </p:cTn>
                              </p:par>
                              <p:par>
                                <p:cTn id="38" presetID="22" presetClass="entr" presetSubtype="4" fill="hold" grpId="0" nodeType="withEffect">
                                  <p:stCondLst>
                                    <p:cond delay="0"/>
                                  </p:stCondLst>
                                  <p:childTnLst>
                                    <p:set>
                                      <p:cBhvr>
                                        <p:cTn id="39" dur="1" fill="hold">
                                          <p:stCondLst>
                                            <p:cond delay="0"/>
                                          </p:stCondLst>
                                        </p:cTn>
                                        <p:tgtEl>
                                          <p:spTgt spid="18441"/>
                                        </p:tgtEl>
                                        <p:attrNameLst>
                                          <p:attrName>style.visibility</p:attrName>
                                        </p:attrNameLst>
                                      </p:cBhvr>
                                      <p:to>
                                        <p:strVal val="visible"/>
                                      </p:to>
                                    </p:set>
                                    <p:animEffect transition="in" filter="wipe(down)">
                                      <p:cBhvr>
                                        <p:cTn id="40" dur="500"/>
                                        <p:tgtEl>
                                          <p:spTgt spid="18441"/>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1230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1230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12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bldLvl="0" animBg="1"/>
      <p:bldP spid="12303" grpId="0" bldLvl="0" animBg="1" autoUpdateAnimBg="0"/>
      <p:bldP spid="12304" grpId="0" autoUpdateAnimBg="0"/>
      <p:bldP spid="18440" grpId="0" bldLvl="0" animBg="1"/>
      <p:bldP spid="18441" grpId="0" bldLvl="0" animBg="1"/>
      <p:bldP spid="12307" grpId="0" bldLvl="0" animBg="1" autoUpdateAnimBg="0"/>
      <p:bldP spid="12308" grpId="0" autoUpdateAnimBg="0"/>
      <p:bldP spid="12309" grpId="0" bldLvl="0" animBg="1" autoUpdateAnimBg="0"/>
      <p:bldP spid="12310"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Text Box 9"/>
          <p:cNvSpPr txBox="1"/>
          <p:nvPr/>
        </p:nvSpPr>
        <p:spPr>
          <a:xfrm>
            <a:off x="445770" y="174625"/>
            <a:ext cx="2680335" cy="706755"/>
          </a:xfrm>
          <a:prstGeom prst="rect">
            <a:avLst/>
          </a:prstGeom>
          <a:noFill/>
        </p:spPr>
        <p:txBody>
          <a:bodyPr wrap="square" rtlCol="0" anchor="t">
            <a:spAutoFit/>
          </a:bodyPr>
          <a:p>
            <a:pPr algn="l"/>
            <a:r>
              <a:rPr lang="vi-VN" altLang="en-US" sz="4000" dirty="0">
                <a:latin typeface="Times New Roman" panose="02020603050405020304" charset="0"/>
                <a:cs typeface="Times New Roman" panose="02020603050405020304" charset="0"/>
                <a:sym typeface="+mn-ea"/>
              </a:rPr>
              <a:t> Than chì</a:t>
            </a:r>
            <a:endParaRPr lang="vi-VN" altLang="en-US" sz="4000" dirty="0">
              <a:latin typeface="Times New Roman" panose="02020603050405020304" charset="0"/>
              <a:cs typeface="Times New Roman" panose="02020603050405020304" charset="0"/>
              <a:sym typeface="+mn-ea"/>
            </a:endParaRPr>
          </a:p>
        </p:txBody>
      </p:sp>
      <p:pic>
        <p:nvPicPr>
          <p:cNvPr id="1167" name="Shape 1167"/>
          <p:cNvPicPr>
            <a:picLocks noChangeAspect="1"/>
          </p:cNvPicPr>
          <p:nvPr>
            <p:ph sz="half" idx="1"/>
          </p:nvPr>
        </p:nvPicPr>
        <p:blipFill>
          <a:blip r:embed="rId1"/>
          <a:stretch>
            <a:fillRect/>
          </a:stretch>
        </p:blipFill>
        <p:spPr>
          <a:xfrm>
            <a:off x="273685" y="1306830"/>
            <a:ext cx="3025140" cy="3829050"/>
          </a:xfrm>
          <a:prstGeom prst="rect">
            <a:avLst/>
          </a:prstGeom>
        </p:spPr>
      </p:pic>
      <p:pic>
        <p:nvPicPr>
          <p:cNvPr id="1173" name="Shape 1173"/>
          <p:cNvPicPr>
            <a:picLocks noChangeAspect="1"/>
          </p:cNvPicPr>
          <p:nvPr>
            <p:ph sz="half" idx="2"/>
          </p:nvPr>
        </p:nvPicPr>
        <p:blipFill>
          <a:blip r:embed="rId2"/>
          <a:stretch>
            <a:fillRect/>
          </a:stretch>
        </p:blipFill>
        <p:spPr>
          <a:xfrm>
            <a:off x="5869940" y="472440"/>
            <a:ext cx="3768090" cy="2534920"/>
          </a:xfrm>
          <a:prstGeom prst="rect">
            <a:avLst/>
          </a:prstGeom>
        </p:spPr>
      </p:pic>
      <p:pic>
        <p:nvPicPr>
          <p:cNvPr id="1177" name="Shape 1177"/>
          <p:cNvPicPr/>
          <p:nvPr/>
        </p:nvPicPr>
        <p:blipFill>
          <a:blip r:embed="rId3"/>
          <a:stretch>
            <a:fillRect/>
          </a:stretch>
        </p:blipFill>
        <p:spPr>
          <a:xfrm>
            <a:off x="4577715" y="3357880"/>
            <a:ext cx="5885180" cy="3159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67"/>
                                        </p:tgtEl>
                                        <p:attrNameLst>
                                          <p:attrName>style.visibility</p:attrName>
                                        </p:attrNameLst>
                                      </p:cBhvr>
                                      <p:to>
                                        <p:strVal val="visible"/>
                                      </p:to>
                                    </p:set>
                                    <p:anim calcmode="lin" valueType="num">
                                      <p:cBhvr additive="base">
                                        <p:cTn id="7" dur="500" fill="hold"/>
                                        <p:tgtEl>
                                          <p:spTgt spid="1167"/>
                                        </p:tgtEl>
                                        <p:attrNameLst>
                                          <p:attrName>ppt_x</p:attrName>
                                        </p:attrNameLst>
                                      </p:cBhvr>
                                      <p:tavLst>
                                        <p:tav tm="0">
                                          <p:val>
                                            <p:strVal val="#ppt_x"/>
                                          </p:val>
                                        </p:tav>
                                        <p:tav tm="100000">
                                          <p:val>
                                            <p:strVal val="#ppt_x"/>
                                          </p:val>
                                        </p:tav>
                                      </p:tavLst>
                                    </p:anim>
                                    <p:anim calcmode="lin" valueType="num">
                                      <p:cBhvr additive="base">
                                        <p:cTn id="8" dur="500" fill="hold"/>
                                        <p:tgtEl>
                                          <p:spTgt spid="11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73"/>
                                        </p:tgtEl>
                                        <p:attrNameLst>
                                          <p:attrName>style.visibility</p:attrName>
                                        </p:attrNameLst>
                                      </p:cBhvr>
                                      <p:to>
                                        <p:strVal val="visible"/>
                                      </p:to>
                                    </p:set>
                                    <p:anim calcmode="lin" valueType="num">
                                      <p:cBhvr additive="base">
                                        <p:cTn id="13" dur="500" fill="hold"/>
                                        <p:tgtEl>
                                          <p:spTgt spid="1173"/>
                                        </p:tgtEl>
                                        <p:attrNameLst>
                                          <p:attrName>ppt_x</p:attrName>
                                        </p:attrNameLst>
                                      </p:cBhvr>
                                      <p:tavLst>
                                        <p:tav tm="0">
                                          <p:val>
                                            <p:strVal val="#ppt_x"/>
                                          </p:val>
                                        </p:tav>
                                        <p:tav tm="100000">
                                          <p:val>
                                            <p:strVal val="#ppt_x"/>
                                          </p:val>
                                        </p:tav>
                                      </p:tavLst>
                                    </p:anim>
                                    <p:anim calcmode="lin" valueType="num">
                                      <p:cBhvr additive="base">
                                        <p:cTn id="14" dur="500" fill="hold"/>
                                        <p:tgtEl>
                                          <p:spTgt spid="117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77"/>
                                        </p:tgtEl>
                                        <p:attrNameLst>
                                          <p:attrName>style.visibility</p:attrName>
                                        </p:attrNameLst>
                                      </p:cBhvr>
                                      <p:to>
                                        <p:strVal val="visible"/>
                                      </p:to>
                                    </p:set>
                                    <p:anim calcmode="lin" valueType="num">
                                      <p:cBhvr additive="base">
                                        <p:cTn id="19" dur="500" fill="hold"/>
                                        <p:tgtEl>
                                          <p:spTgt spid="1177"/>
                                        </p:tgtEl>
                                        <p:attrNameLst>
                                          <p:attrName>ppt_x</p:attrName>
                                        </p:attrNameLst>
                                      </p:cBhvr>
                                      <p:tavLst>
                                        <p:tav tm="0">
                                          <p:val>
                                            <p:strVal val="#ppt_x"/>
                                          </p:val>
                                        </p:tav>
                                        <p:tav tm="100000">
                                          <p:val>
                                            <p:strVal val="#ppt_x"/>
                                          </p:val>
                                        </p:tav>
                                      </p:tavLst>
                                    </p:anim>
                                    <p:anim calcmode="lin" valueType="num">
                                      <p:cBhvr additive="base">
                                        <p:cTn id="20" dur="500" fill="hold"/>
                                        <p:tgtEl>
                                          <p:spTgt spid="11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8345" y="202565"/>
            <a:ext cx="41021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3255" y="292100"/>
            <a:ext cx="524637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 y="3295650"/>
            <a:ext cx="10426065" cy="324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0830" y="228600"/>
            <a:ext cx="12083415" cy="612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Text Box 8"/>
          <p:cNvSpPr txBox="1"/>
          <p:nvPr/>
        </p:nvSpPr>
        <p:spPr>
          <a:xfrm>
            <a:off x="305435" y="3826510"/>
            <a:ext cx="11831955" cy="1198880"/>
          </a:xfrm>
          <a:prstGeom prst="rect">
            <a:avLst/>
          </a:prstGeom>
          <a:noFill/>
        </p:spPr>
        <p:txBody>
          <a:bodyPr wrap="square" rtlCol="0" anchor="t">
            <a:spAutoFit/>
          </a:bodyPr>
          <a:p>
            <a:pPr fontAlgn="auto">
              <a:spcBef>
                <a:spcPts val="0"/>
              </a:spcBef>
            </a:pPr>
            <a:r>
              <a:rPr lang="en-US" sz="3600">
                <a:latin typeface="Times New Roman" panose="02020603050405020304" charset="0"/>
                <a:cs typeface="Times New Roman" panose="02020603050405020304" charset="0"/>
                <a:sym typeface="+mn-ea"/>
              </a:rPr>
              <a:t>+ Than hoạt tính làm mặt nạ phòng độc. khử mùi,…</a:t>
            </a:r>
            <a:endParaRPr lang="en-US" sz="3600">
              <a:latin typeface="Times New Roman" panose="02020603050405020304" charset="0"/>
              <a:cs typeface="Times New Roman" panose="02020603050405020304" charset="0"/>
            </a:endParaRPr>
          </a:p>
          <a:p>
            <a:pPr fontAlgn="auto">
              <a:spcBef>
                <a:spcPts val="0"/>
              </a:spcBef>
            </a:pPr>
            <a:r>
              <a:rPr lang="en-US" sz="3600">
                <a:latin typeface="Times New Roman" panose="02020603050405020304" charset="0"/>
                <a:cs typeface="Times New Roman" panose="02020603050405020304" charset="0"/>
                <a:sym typeface="+mn-ea"/>
              </a:rPr>
              <a:t>+ Than gỗ dùng làm chất đốt, chất khử,…</a:t>
            </a:r>
            <a:endParaRPr lang="en-US" sz="3600">
              <a:latin typeface="Times New Roman" panose="02020603050405020304" charset="0"/>
              <a:cs typeface="Times New Roman" panose="02020603050405020304" charset="0"/>
              <a:sym typeface="+mn-ea"/>
            </a:endParaRPr>
          </a:p>
        </p:txBody>
      </p:sp>
      <p:sp>
        <p:nvSpPr>
          <p:cNvPr id="10" name="Text Box 9"/>
          <p:cNvSpPr txBox="1"/>
          <p:nvPr/>
        </p:nvSpPr>
        <p:spPr>
          <a:xfrm>
            <a:off x="525780" y="334645"/>
            <a:ext cx="5910580" cy="706755"/>
          </a:xfrm>
          <a:prstGeom prst="rect">
            <a:avLst/>
          </a:prstGeom>
          <a:noFill/>
        </p:spPr>
        <p:txBody>
          <a:bodyPr wrap="square" rtlCol="0" anchor="t">
            <a:spAutoFit/>
          </a:bodyPr>
          <a:p>
            <a:pPr algn="l"/>
            <a:r>
              <a:rPr lang="en-US" altLang="vi-VN" sz="4000" dirty="0">
                <a:solidFill>
                  <a:srgbClr val="FF0000"/>
                </a:solidFill>
                <a:latin typeface="Times New Roman" panose="02020603050405020304" charset="0"/>
                <a:cs typeface="Times New Roman" panose="02020603050405020304" charset="0"/>
                <a:sym typeface="+mn-ea"/>
              </a:rPr>
              <a:t>1. </a:t>
            </a:r>
            <a:r>
              <a:rPr lang="vi-VN" altLang="en-US" sz="4000" dirty="0">
                <a:solidFill>
                  <a:srgbClr val="FF0000"/>
                </a:solidFill>
                <a:latin typeface="Times New Roman" panose="02020603050405020304" charset="0"/>
                <a:cs typeface="Times New Roman" panose="02020603050405020304" charset="0"/>
                <a:sym typeface="+mn-ea"/>
              </a:rPr>
              <a:t>Ứng dụng của Carbon </a:t>
            </a:r>
            <a:endParaRPr lang="en-US" altLang="vi-VN" sz="4000" dirty="0">
              <a:solidFill>
                <a:srgbClr val="FF0000"/>
              </a:solidFill>
              <a:latin typeface="Times New Roman" panose="02020603050405020304" charset="0"/>
              <a:cs typeface="Times New Roman" panose="02020603050405020304" charset="0"/>
              <a:sym typeface="+mn-ea"/>
            </a:endParaRPr>
          </a:p>
        </p:txBody>
      </p:sp>
      <p:sp>
        <p:nvSpPr>
          <p:cNvPr id="12" name="Text Box 11"/>
          <p:cNvSpPr txBox="1"/>
          <p:nvPr/>
        </p:nvSpPr>
        <p:spPr>
          <a:xfrm>
            <a:off x="305435" y="1421130"/>
            <a:ext cx="11694160" cy="1198880"/>
          </a:xfrm>
          <a:prstGeom prst="rect">
            <a:avLst/>
          </a:prstGeom>
          <a:noFill/>
        </p:spPr>
        <p:txBody>
          <a:bodyPr wrap="square" rtlCol="0" anchor="t">
            <a:spAutoFit/>
          </a:bodyPr>
          <a:p>
            <a:pPr fontAlgn="auto">
              <a:spcBef>
                <a:spcPts val="0"/>
              </a:spcBef>
            </a:pPr>
            <a:r>
              <a:rPr lang="en-US" sz="3600">
                <a:latin typeface="Times New Roman" panose="02020603050405020304" charset="0"/>
                <a:cs typeface="Times New Roman" panose="02020603050405020304" charset="0"/>
                <a:sym typeface="+mn-ea"/>
              </a:rPr>
              <a:t>+ Than chì được dùng làm điện cực, chất bôi trơn, ruột bút chì; …</a:t>
            </a:r>
            <a:endParaRPr lang="en-US" sz="3600">
              <a:latin typeface="Times New Roman" panose="02020603050405020304" charset="0"/>
              <a:cs typeface="Times New Roman" panose="02020603050405020304" charset="0"/>
              <a:sym typeface="+mn-ea"/>
            </a:endParaRPr>
          </a:p>
        </p:txBody>
      </p:sp>
      <p:sp>
        <p:nvSpPr>
          <p:cNvPr id="13" name="Text Box 12"/>
          <p:cNvSpPr txBox="1"/>
          <p:nvPr/>
        </p:nvSpPr>
        <p:spPr>
          <a:xfrm>
            <a:off x="305435" y="2552065"/>
            <a:ext cx="10928985" cy="1198880"/>
          </a:xfrm>
          <a:prstGeom prst="rect">
            <a:avLst/>
          </a:prstGeom>
          <a:noFill/>
        </p:spPr>
        <p:txBody>
          <a:bodyPr wrap="square" rtlCol="0" anchor="t">
            <a:spAutoFit/>
          </a:bodyPr>
          <a:p>
            <a:pPr algn="l">
              <a:spcBef>
                <a:spcPts val="0"/>
              </a:spcBef>
            </a:pPr>
            <a:r>
              <a:rPr lang="en-US" sz="3600">
                <a:latin typeface="Times New Roman" panose="02020603050405020304" charset="0"/>
                <a:cs typeface="Times New Roman" panose="02020603050405020304" charset="0"/>
                <a:sym typeface="+mn-ea"/>
              </a:rPr>
              <a:t>+ Kim cương được dùng làm đồ trang sức quý hiếm, mũi khoan, dao cắt kính...</a:t>
            </a:r>
            <a:endParaRPr lang="en-US" sz="3600">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403225" y="521335"/>
            <a:ext cx="11031855" cy="3361690"/>
          </a:xfrm>
          <a:prstGeom prst="rect">
            <a:avLst/>
          </a:prstGeom>
        </p:spPr>
        <p:txBody>
          <a:bodyPr wrap="square">
            <a:noAutofit/>
          </a:bodyPr>
          <a:p>
            <a:pPr marL="292100" indent="0" algn="just" defTabSz="266700">
              <a:lnSpc>
                <a:spcPct val="107000"/>
              </a:lnSpc>
              <a:spcBef>
                <a:spcPct val="0"/>
              </a:spcBef>
              <a:spcAft>
                <a:spcPts val="1500"/>
              </a:spcAft>
            </a:pPr>
            <a:r>
              <a:rPr lang="en-US" sz="4000" b="1">
                <a:solidFill>
                  <a:srgbClr val="0070C0"/>
                </a:solidFill>
                <a:latin typeface="Times New Roman" panose="02020603050405020304"/>
                <a:ea typeface="Times New Roman" panose="02020603050405020304"/>
              </a:rPr>
              <a:t>Vận dụng/86 :</a:t>
            </a:r>
            <a:r>
              <a:rPr lang="en-US" sz="4000">
                <a:solidFill>
                  <a:srgbClr val="2B2928"/>
                </a:solidFill>
                <a:latin typeface="Times New Roman" panose="02020603050405020304"/>
                <a:ea typeface="Times New Roman" panose="02020603050405020304"/>
              </a:rPr>
              <a:t> </a:t>
            </a:r>
            <a:r>
              <a:rPr sz="4000">
                <a:solidFill>
                  <a:srgbClr val="2B2928"/>
                </a:solidFill>
                <a:latin typeface="Times New Roman" panose="02020603050405020304"/>
                <a:ea typeface="Times New Roman" panose="02020603050405020304"/>
              </a:rPr>
              <a:t>Tìm hiểu thông tin từ sách, báo hay tài liệu học tập, em hãy giải thích vì sao than hoạt tính được sử dụng làm lõi lọc nước hoặc mặt nạ phòng độc?</a:t>
            </a:r>
            <a:endParaRPr sz="4000">
              <a:solidFill>
                <a:srgbClr val="2B2928"/>
              </a:solidFill>
              <a:latin typeface="Times New Roman" panose="02020603050405020304"/>
              <a:ea typeface="Times New Roman" panose="02020603050405020304"/>
            </a:endParaRPr>
          </a:p>
        </p:txBody>
      </p:sp>
      <p:sp>
        <p:nvSpPr>
          <p:cNvPr id="5" name="Text Box 4"/>
          <p:cNvSpPr txBox="1"/>
          <p:nvPr/>
        </p:nvSpPr>
        <p:spPr>
          <a:xfrm>
            <a:off x="619760" y="3429000"/>
            <a:ext cx="11156315" cy="2832100"/>
          </a:xfrm>
          <a:prstGeom prst="rect">
            <a:avLst/>
          </a:prstGeom>
        </p:spPr>
        <p:txBody>
          <a:bodyPr wrap="square">
            <a:noAutofit/>
          </a:bodyPr>
          <a:p>
            <a:pPr marL="0" indent="0" algn="just"/>
            <a:r>
              <a:rPr sz="4400" b="0" i="0">
                <a:solidFill>
                  <a:srgbClr val="FF0000"/>
                </a:solidFill>
                <a:latin typeface="Times New Roman" panose="02020603050405020304" charset="0"/>
                <a:ea typeface="Open Sans"/>
                <a:cs typeface="Times New Roman" panose="02020603050405020304" charset="0"/>
              </a:rPr>
              <a:t>Than hoạt tính có tính hấp phụ, có khả năng giữ trên bề mặt của nó các phân tử chất khí, chất tan trong dung dịch. Do đó, than hoạt tính được dùng làm lõi lọc nước hoặc mặt nạ phòng độc.</a:t>
            </a:r>
            <a:endParaRPr sz="4400" b="0" i="0">
              <a:solidFill>
                <a:srgbClr val="FF0000"/>
              </a:solidFill>
              <a:latin typeface="Times New Roman" panose="02020603050405020304" charset="0"/>
              <a:ea typeface="Open Sans"/>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p="http://schemas.openxmlformats.org/presentationml/2006/main">
  <p:tag name="TABLE_ENDDRAG_ORIGIN_RECT" val="886*397"/>
  <p:tag name="TABLE_ENDDRAG_RECT" val="48*44*886*397"/>
</p:tagLst>
</file>

<file path=ppt/tags/tag2.xml><?xml version="1.0" encoding="utf-8"?>
<p:tagLst xmlns:p="http://schemas.openxmlformats.org/presentationml/2006/main">
  <p:tag name="TABLE_ENDDRAG_ORIGIN_RECT" val="864*409"/>
  <p:tag name="TABLE_ENDDRAG_RECT" val="48*92*864*409"/>
</p:tagLst>
</file>

<file path=ppt/tags/tag3.xml><?xml version="1.0" encoding="utf-8"?>
<p:tagLst xmlns:p="http://schemas.openxmlformats.org/presentationml/2006/main">
  <p:tag name="TABLE_ENDDRAG_ORIGIN_RECT" val="864*340"/>
  <p:tag name="TABLE_ENDDRAG_RECT" val="48*92*864*340"/>
</p:tagLst>
</file>

<file path=ppt/tags/tag4.xml><?xml version="1.0" encoding="utf-8"?>
<p:tagLst xmlns:p="http://schemas.openxmlformats.org/presentationml/2006/main">
  <p:tag name="TABLE_ENDDRAG_ORIGIN_RECT" val="870*404"/>
  <p:tag name="TABLE_ENDDRAG_RECT" val="67*63*870*404"/>
</p:tagLst>
</file>

<file path=ppt/tags/tag5.xml><?xml version="1.0" encoding="utf-8"?>
<p:tagLst xmlns:p="http://schemas.openxmlformats.org/presentationml/2006/main">
  <p:tag name="TABLE_ENDDRAG_ORIGIN_RECT" val="870*428"/>
  <p:tag name="TABLE_ENDDRAG_RECT" val="46*72*870*428"/>
</p:tagLst>
</file>

<file path=ppt/theme/theme1.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8667</Words>
  <Application>WPS Presentation</Application>
  <PresentationFormat>Widescreen</PresentationFormat>
  <Paragraphs>377</Paragraphs>
  <Slides>39</Slides>
  <Notes>0</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7</vt:i4>
      </vt:variant>
      <vt:variant>
        <vt:lpstr>幻灯片标题</vt:lpstr>
      </vt:variant>
      <vt:variant>
        <vt:i4>39</vt:i4>
      </vt:variant>
    </vt:vector>
  </HeadingPairs>
  <TitlesOfParts>
    <vt:vector size="63" baseType="lpstr">
      <vt:lpstr>Arial</vt:lpstr>
      <vt:lpstr>SimSun</vt:lpstr>
      <vt:lpstr>Wingdings</vt:lpstr>
      <vt:lpstr>Times New Roman</vt:lpstr>
      <vt:lpstr>Calibri</vt:lpstr>
      <vt:lpstr>Gill Sans MT</vt:lpstr>
      <vt:lpstr>Palatino Linotype</vt:lpstr>
      <vt:lpstr>Times New Roman</vt:lpstr>
      <vt:lpstr>Open Sans</vt:lpstr>
      <vt:lpstr>UTM Scriptina KT</vt:lpstr>
      <vt:lpstr>Microsoft YaHei</vt:lpstr>
      <vt:lpstr>Arial Unicode MS</vt:lpstr>
      <vt:lpstr>Myriad Pro</vt:lpstr>
      <vt:lpstr>MJXc-TeX-math-I</vt:lpstr>
      <vt:lpstr>Arial</vt:lpstr>
      <vt:lpstr>Tahoma</vt:lpstr>
      <vt:lpstr>Blue Waves</vt:lpstr>
      <vt:lpstr>Equation.DSMT4</vt:lpstr>
      <vt:lpstr>Equation.DSMT4</vt:lpstr>
      <vt:lpstr>Equation.DSMT4</vt:lpstr>
      <vt:lpstr>Equation.DSMT4</vt:lpstr>
      <vt:lpstr>Equation.DSMT4</vt:lpstr>
      <vt:lpstr>Equation.DSMT4</vt:lpstr>
      <vt:lpstr>Equation.DSMT4</vt:lpstr>
      <vt:lpstr>HÓA HỌC</vt:lpstr>
      <vt:lpstr>TIẾT 11, 12,13, 14, 15 :  BÀI 19: SỰ KHÁC NHAU  CƠ BẢN CỦA PHI KIM VÀ KIM LOẠI  </vt:lpstr>
      <vt:lpstr>I. Ứng dụng của một số đơn chất phi kim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Sự khác nhau giữa phi kim và kim loại</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LUYỆN TẬP</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Ứng dụng của Carbon trong đời sống là gì?</dc:title>
  <dc:creator>Hong Lan</dc:creator>
  <cp:lastModifiedBy>Viet Roadtomaxbounty</cp:lastModifiedBy>
  <cp:revision>23</cp:revision>
  <dcterms:created xsi:type="dcterms:W3CDTF">2024-10-16T00:36:00Z</dcterms:created>
  <dcterms:modified xsi:type="dcterms:W3CDTF">2024-10-22T12:17:03Z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6806456AB3D3477D9A46700C1E572C7B_12</vt:lpwstr>
  </property>
  <property fmtid="{D5CDD505-2E9C-101B-9397-08002B2CF9AE}" pid="3" name="KSOProductBuildVer">
    <vt:lpwstr>1033-12.2.0.18283</vt:lpwstr>
  </property>
</Properties>
</file>