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304" r:id="rId2"/>
    <p:sldId id="270" r:id="rId3"/>
    <p:sldId id="256" r:id="rId4"/>
    <p:sldId id="269" r:id="rId5"/>
    <p:sldId id="3676" r:id="rId6"/>
    <p:sldId id="289" r:id="rId7"/>
    <p:sldId id="290" r:id="rId8"/>
    <p:sldId id="294" r:id="rId9"/>
    <p:sldId id="291" r:id="rId10"/>
    <p:sldId id="293" r:id="rId11"/>
    <p:sldId id="296" r:id="rId12"/>
    <p:sldId id="298" r:id="rId13"/>
    <p:sldId id="301"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a:srgbClr val="00CC00"/>
    <a:srgbClr val="0000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68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D7CD6-F7D0-475C-95C8-C043039C250B}" type="datetimeFigureOut">
              <a:rPr lang="en-US" smtClean="0"/>
              <a:t>10/7/2024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470649-627E-4210-84C4-F044DDC27DAC}" type="slidenum">
              <a:rPr lang="en-US" smtClean="0"/>
              <a:t>‹#›</a:t>
            </a:fld>
            <a:endParaRPr lang="en-US"/>
          </a:p>
        </p:txBody>
      </p:sp>
    </p:spTree>
    <p:extLst>
      <p:ext uri="{BB962C8B-B14F-4D97-AF65-F5344CB8AC3E}">
        <p14:creationId xmlns:p14="http://schemas.microsoft.com/office/powerpoint/2010/main" val="3188335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6</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7</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8</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9</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10</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11</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8470649-627E-4210-84C4-F044DDC27DAC}" type="slidenum">
              <a:rPr lang="en-US" smtClean="0"/>
              <a:t>12</a:t>
            </a:fld>
            <a:endParaRPr lang="en-US"/>
          </a:p>
        </p:txBody>
      </p:sp>
    </p:spTree>
    <p:extLst>
      <p:ext uri="{BB962C8B-B14F-4D97-AF65-F5344CB8AC3E}">
        <p14:creationId xmlns:p14="http://schemas.microsoft.com/office/powerpoint/2010/main" val="1925406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81A624F5-8843-491E-ABAA-279E4D868C28}" type="slidenum">
              <a:rPr lang="en-US" smtClean="0"/>
              <a:pPr>
                <a:defRPr/>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DB8ED4A-422F-4374-B49D-51B6570BB8C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031215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688131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1357972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B8ED4A-422F-4374-B49D-51B6570BB8C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4170031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DB8ED4A-422F-4374-B49D-51B6570BB8C7}" type="datetimeFigureOut">
              <a:rPr lang="en-US" smtClean="0"/>
              <a:t>10/7/2024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672302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DB8ED4A-422F-4374-B49D-51B6570BB8C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453293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DB8ED4A-422F-4374-B49D-51B6570BB8C7}" type="datetimeFigureOut">
              <a:rPr lang="en-US" smtClean="0"/>
              <a:t>10/7/2024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836916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DB8ED4A-422F-4374-B49D-51B6570BB8C7}" type="datetimeFigureOut">
              <a:rPr lang="en-US" smtClean="0"/>
              <a:t>10/7/2024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652256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8ED4A-422F-4374-B49D-51B6570BB8C7}" type="datetimeFigureOut">
              <a:rPr lang="en-US" smtClean="0"/>
              <a:t>10/7/2024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375715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B8ED4A-422F-4374-B49D-51B6570BB8C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764689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B8ED4A-422F-4374-B49D-51B6570BB8C7}" type="datetimeFigureOut">
              <a:rPr lang="en-US" smtClean="0"/>
              <a:t>10/7/2024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9B2173-3CD4-4EC8-8E45-60D26BF5F08D}" type="slidenum">
              <a:rPr lang="en-US" smtClean="0"/>
              <a:t>‹#›</a:t>
            </a:fld>
            <a:endParaRPr lang="en-US"/>
          </a:p>
        </p:txBody>
      </p:sp>
    </p:spTree>
    <p:extLst>
      <p:ext uri="{BB962C8B-B14F-4D97-AF65-F5344CB8AC3E}">
        <p14:creationId xmlns:p14="http://schemas.microsoft.com/office/powerpoint/2010/main" val="2273256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8ED4A-422F-4374-B49D-51B6570BB8C7}" type="datetimeFigureOut">
              <a:rPr lang="en-US" smtClean="0"/>
              <a:t>10/7/2024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2173-3CD4-4EC8-8E45-60D26BF5F08D}" type="slidenum">
              <a:rPr lang="en-US" smtClean="0"/>
              <a:t>‹#›</a:t>
            </a:fld>
            <a:endParaRPr lang="en-US"/>
          </a:p>
        </p:txBody>
      </p:sp>
    </p:spTree>
    <p:extLst>
      <p:ext uri="{BB962C8B-B14F-4D97-AF65-F5344CB8AC3E}">
        <p14:creationId xmlns:p14="http://schemas.microsoft.com/office/powerpoint/2010/main" val="3618965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23.wmf"/><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35" name="Freeform: Shape 34">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2700" y="3984"/>
            <a:ext cx="7032474"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7550" y="3985"/>
            <a:ext cx="7329573" cy="6858000"/>
            <a:chOff x="1303402" y="36937"/>
            <a:chExt cx="9772765" cy="6858000"/>
          </a:xfrm>
          <a:solidFill>
            <a:schemeClr val="bg1">
              <a:alpha val="30000"/>
            </a:schemeClr>
          </a:solidFill>
        </p:grpSpPr>
        <p:sp>
          <p:nvSpPr>
            <p:cNvPr id="15" name="Freeform: Shape 14">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37">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38">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2" name="Title 1">
            <a:extLst>
              <a:ext uri="{FF2B5EF4-FFF2-40B4-BE49-F238E27FC236}">
                <a16:creationId xmlns:a16="http://schemas.microsoft.com/office/drawing/2014/main" id="{926C442B-628A-C535-B6AC-44E123301A07}"/>
              </a:ext>
            </a:extLst>
          </p:cNvPr>
          <p:cNvSpPr>
            <a:spLocks noGrp="1"/>
          </p:cNvSpPr>
          <p:nvPr>
            <p:ph type="ctrTitle"/>
          </p:nvPr>
        </p:nvSpPr>
        <p:spPr>
          <a:xfrm>
            <a:off x="2325556" y="1295400"/>
            <a:ext cx="4637247" cy="2387918"/>
          </a:xfrm>
        </p:spPr>
        <p:txBody>
          <a:bodyPr anchor="b">
            <a:normAutofit/>
          </a:bodyPr>
          <a:lstStyle/>
          <a:p>
            <a:pPr>
              <a:lnSpc>
                <a:spcPct val="90000"/>
              </a:lnSpc>
            </a:pPr>
            <a:r>
              <a:rPr lang="vi-VN" sz="3800" b="1" dirty="0">
                <a:solidFill>
                  <a:schemeClr val="tx2"/>
                </a:solidFill>
              </a:rPr>
              <a:t>CHÀO MỪNG THẦY CÔ VÀ CÁC EM HỌC SINH!</a:t>
            </a:r>
          </a:p>
        </p:txBody>
      </p:sp>
      <p:sp>
        <p:nvSpPr>
          <p:cNvPr id="3" name="Subtitle 2">
            <a:extLst>
              <a:ext uri="{FF2B5EF4-FFF2-40B4-BE49-F238E27FC236}">
                <a16:creationId xmlns:a16="http://schemas.microsoft.com/office/drawing/2014/main" id="{96573776-3CDE-939B-8E9A-7A48AFE816B3}"/>
              </a:ext>
            </a:extLst>
          </p:cNvPr>
          <p:cNvSpPr>
            <a:spLocks noGrp="1"/>
          </p:cNvSpPr>
          <p:nvPr>
            <p:ph type="subTitle" idx="1"/>
          </p:nvPr>
        </p:nvSpPr>
        <p:spPr>
          <a:xfrm>
            <a:off x="2626372" y="5427715"/>
            <a:ext cx="3891025" cy="682079"/>
          </a:xfrm>
        </p:spPr>
        <p:txBody>
          <a:bodyPr>
            <a:normAutofit/>
          </a:bodyPr>
          <a:lstStyle/>
          <a:p>
            <a:pPr>
              <a:lnSpc>
                <a:spcPct val="90000"/>
              </a:lnSpc>
            </a:pPr>
            <a:r>
              <a:rPr lang="vi-VN" sz="2700" b="1" dirty="0">
                <a:solidFill>
                  <a:schemeClr val="tx2"/>
                </a:solidFill>
                <a:latin typeface="+mj-lt"/>
              </a:rPr>
              <a:t>GV: NGUYỄN THỊ HẢI</a:t>
            </a:r>
          </a:p>
        </p:txBody>
      </p:sp>
      <p:grpSp>
        <p:nvGrpSpPr>
          <p:cNvPr id="23" name="Group 22">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4155"/>
            <a:ext cx="1886210" cy="2174333"/>
            <a:chOff x="-305" y="-4155"/>
            <a:chExt cx="2514948" cy="2174333"/>
          </a:xfrm>
        </p:grpSpPr>
        <p:sp>
          <p:nvSpPr>
            <p:cNvPr id="24" name="Freeform: Shape 23">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7" name="Freeform: Shape 26">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7264295" y="4683666"/>
            <a:ext cx="1886211" cy="2174333"/>
            <a:chOff x="-305" y="-4155"/>
            <a:chExt cx="2514948" cy="2174333"/>
          </a:xfrm>
        </p:grpSpPr>
        <p:sp>
          <p:nvSpPr>
            <p:cNvPr id="30" name="Freeform: Shape 29">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3" name="Freeform: Shape 32">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764804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066800" y="685800"/>
            <a:ext cx="6478147" cy="5449098"/>
            <a:chOff x="1066800" y="685800"/>
            <a:chExt cx="6478147" cy="5449098"/>
          </a:xfrm>
        </p:grpSpPr>
        <p:pic>
          <p:nvPicPr>
            <p:cNvPr id="5" name="图片 2">
              <a:extLst>
                <a:ext uri="{FF2B5EF4-FFF2-40B4-BE49-F238E27FC236}">
                  <a16:creationId xmlns:a16="http://schemas.microsoft.com/office/drawing/2014/main" id="{B404D45E-0E4A-1E3B-E2E4-C92EFE3B561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92908" y="685800"/>
              <a:ext cx="5413828" cy="5449098"/>
            </a:xfrm>
            <a:prstGeom prst="rect">
              <a:avLst/>
            </a:prstGeom>
          </p:spPr>
        </p:pic>
        <p:pic>
          <p:nvPicPr>
            <p:cNvPr id="6" name="Picture 5">
              <a:extLst>
                <a:ext uri="{FF2B5EF4-FFF2-40B4-BE49-F238E27FC236}">
                  <a16:creationId xmlns:a16="http://schemas.microsoft.com/office/drawing/2014/main" id="{A8031C1E-C6A8-D9DA-8EAB-616D294D7C26}"/>
                </a:ext>
              </a:extLst>
            </p:cNvPr>
            <p:cNvPicPr>
              <a:picLocks noChangeAspect="1"/>
            </p:cNvPicPr>
            <p:nvPr/>
          </p:nvPicPr>
          <p:blipFill>
            <a:blip r:embed="rId5"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3900008" y="3343872"/>
              <a:ext cx="1123346" cy="1123346"/>
            </a:xfrm>
            <a:prstGeom prst="rect">
              <a:avLst/>
            </a:prstGeom>
          </p:spPr>
        </p:pic>
        <p:sp>
          <p:nvSpPr>
            <p:cNvPr id="9" name="TextBox 8">
              <a:extLst>
                <a:ext uri="{FF2B5EF4-FFF2-40B4-BE49-F238E27FC236}">
                  <a16:creationId xmlns:a16="http://schemas.microsoft.com/office/drawing/2014/main" id="{C89F6C19-5BF0-B0AE-5580-2FD69B31B9A9}"/>
                </a:ext>
              </a:extLst>
            </p:cNvPr>
            <p:cNvSpPr txBox="1"/>
            <p:nvPr/>
          </p:nvSpPr>
          <p:spPr>
            <a:xfrm>
              <a:off x="1066800" y="1846907"/>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LUYỆN TẬP</a:t>
              </a:r>
            </a:p>
          </p:txBody>
        </p:sp>
        <p:pic>
          <p:nvPicPr>
            <p:cNvPr id="10" name="图片 4">
              <a:extLst>
                <a:ext uri="{FF2B5EF4-FFF2-40B4-BE49-F238E27FC236}">
                  <a16:creationId xmlns:a16="http://schemas.microsoft.com/office/drawing/2014/main" id="{094D6EDC-A3CA-45A2-AE77-174290A55D6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760977" y="2823510"/>
              <a:ext cx="1886858" cy="3120572"/>
            </a:xfrm>
            <a:prstGeom prst="rect">
              <a:avLst/>
            </a:prstGeom>
          </p:spPr>
        </p:pic>
      </p:gr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p:nvPr/>
        </p:nvPicPr>
        <p:blipFill>
          <a:blip r:embed="rId4">
            <a:extLst>
              <a:ext uri="{BEBA8EAE-BF5A-486C-A8C5-ECC9F3942E4B}">
                <a14:imgProps xmlns:a14="http://schemas.microsoft.com/office/drawing/2010/main">
                  <a14:imgLayer r:embed="rId5">
                    <a14:imgEffect>
                      <a14:sharpenSoften amount="58000"/>
                    </a14:imgEffect>
                    <a14:imgEffect>
                      <a14:brightnessContrast bright="20000"/>
                    </a14:imgEffect>
                  </a14:imgLayer>
                </a14:imgProps>
              </a:ext>
              <a:ext uri="{28A0092B-C50C-407E-A947-70E740481C1C}">
                <a14:useLocalDpi xmlns:a14="http://schemas.microsoft.com/office/drawing/2010/main"/>
              </a:ext>
            </a:extLst>
          </a:blip>
          <a:srcRect/>
          <a:stretch>
            <a:fillRect/>
          </a:stretch>
        </p:blipFill>
        <p:spPr bwMode="auto">
          <a:xfrm>
            <a:off x="0" y="0"/>
            <a:ext cx="9144000" cy="3200400"/>
          </a:xfrm>
          <a:prstGeom prst="rect">
            <a:avLst/>
          </a:prstGeom>
          <a:noFill/>
          <a:ln>
            <a:noFill/>
          </a:ln>
          <a:effectLst/>
        </p:spPr>
      </p:pic>
      <p:sp>
        <p:nvSpPr>
          <p:cNvPr id="4" name="Rectangle 3"/>
          <p:cNvSpPr/>
          <p:nvPr/>
        </p:nvSpPr>
        <p:spPr>
          <a:xfrm>
            <a:off x="87086" y="3352800"/>
            <a:ext cx="8980714" cy="3170099"/>
          </a:xfrm>
          <a:prstGeom prst="rect">
            <a:avLst/>
          </a:prstGeom>
        </p:spPr>
        <p:txBody>
          <a:bodyPr wrap="square">
            <a:spAutoFit/>
          </a:bodyPr>
          <a:lstStyle/>
          <a:p>
            <a:pPr algn="just"/>
            <a:r>
              <a:rPr lang="en-US" sz="2000" b="1">
                <a:solidFill>
                  <a:srgbClr val="0000FF"/>
                </a:solidFill>
                <a:latin typeface="Arial" pitchFamily="34" charset="0"/>
                <a:cs typeface="Arial" pitchFamily="34" charset="0"/>
              </a:rPr>
              <a:t>	a) Em không đồng ý với những việc làm trên.</a:t>
            </a:r>
          </a:p>
          <a:p>
            <a:pPr algn="just"/>
            <a:r>
              <a:rPr lang="en-US" sz="2000" b="1">
                <a:solidFill>
                  <a:srgbClr val="0000FF"/>
                </a:solidFill>
                <a:latin typeface="Arial" pitchFamily="34" charset="0"/>
                <a:cs typeface="Arial" pitchFamily="34" charset="0"/>
              </a:rPr>
              <a:t>	Vì Khu Di tích Quốc gia đặc biệt Tân Trào là một di sản văn hóa của đất nước. Những hành động viết, vẽ bậy, khắc chữ lên trên trên nhiều công trình của khu di tích là hành vi gây mất mĩ quan, phá hoại, xâm hại đến di sản văn hóa.</a:t>
            </a:r>
          </a:p>
          <a:p>
            <a:pPr algn="just"/>
            <a:r>
              <a:rPr lang="en-US" sz="2000" b="1">
                <a:solidFill>
                  <a:srgbClr val="0000FF"/>
                </a:solidFill>
                <a:latin typeface="Arial" pitchFamily="34" charset="0"/>
                <a:cs typeface="Arial" pitchFamily="34" charset="0"/>
              </a:rPr>
              <a:t>	b) Nếu bắt gặp những người đang viết, vẽ như vậy em sẽ giải thích cho  họ hành vi của họ là sai trái, đang xâm hại đến di sản văn hóa; em sẽ khuyên họ  cần biết bảo vệ di sản văn hóa, có rất nhiều cách khác để có thể ghi lại dấu ấn và kỉ  niệm khi đến tham quan di tích lịch sử như chụp ảnh, mua quà lưu niệm ...</a:t>
            </a:r>
          </a:p>
        </p:txBody>
      </p:sp>
    </p:spTree>
    <p:extLst>
      <p:ext uri="{BB962C8B-B14F-4D97-AF65-F5344CB8AC3E}">
        <p14:creationId xmlns:p14="http://schemas.microsoft.com/office/powerpoint/2010/main" val="313414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3"/>
          <p:cNvGrpSpPr/>
          <p:nvPr/>
        </p:nvGrpSpPr>
        <p:grpSpPr>
          <a:xfrm>
            <a:off x="1054743" y="100535"/>
            <a:ext cx="7360461" cy="6528865"/>
            <a:chOff x="2834657" y="555242"/>
            <a:chExt cx="6929996" cy="6147035"/>
          </a:xfrm>
        </p:grpSpPr>
        <p:pic>
          <p:nvPicPr>
            <p:cNvPr id="8" name="图片 8">
              <a:extLst>
                <a:ext uri="{FF2B5EF4-FFF2-40B4-BE49-F238E27FC236}">
                  <a16:creationId xmlns:a16="http://schemas.microsoft.com/office/drawing/2014/main" id="{C065CE14-6C71-F295-AF00-5FE97B0AC44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473092" y="2896557"/>
              <a:ext cx="5027309" cy="3805720"/>
            </a:xfrm>
            <a:prstGeom prst="rect">
              <a:avLst/>
            </a:prstGeom>
          </p:spPr>
        </p:pic>
        <p:pic>
          <p:nvPicPr>
            <p:cNvPr id="11" name="图片 94">
              <a:extLst>
                <a:ext uri="{FF2B5EF4-FFF2-40B4-BE49-F238E27FC236}">
                  <a16:creationId xmlns:a16="http://schemas.microsoft.com/office/drawing/2014/main" id="{DD9BC20A-1DC6-4567-A9C6-9B7F02713845}"/>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369114">
              <a:off x="3957604" y="4443749"/>
              <a:ext cx="1124255" cy="1666628"/>
            </a:xfrm>
            <a:prstGeom prst="rect">
              <a:avLst/>
            </a:prstGeom>
          </p:spPr>
        </p:pic>
        <p:pic>
          <p:nvPicPr>
            <p:cNvPr id="12" name="图片 10">
              <a:extLst>
                <a:ext uri="{FF2B5EF4-FFF2-40B4-BE49-F238E27FC236}">
                  <a16:creationId xmlns:a16="http://schemas.microsoft.com/office/drawing/2014/main" id="{FBBC4376-873E-2C87-D2BE-FEFC904D32E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828745" y="3333882"/>
              <a:ext cx="2935908" cy="2842705"/>
            </a:xfrm>
            <a:prstGeom prst="rect">
              <a:avLst/>
            </a:prstGeom>
          </p:spPr>
        </p:pic>
        <p:pic>
          <p:nvPicPr>
            <p:cNvPr id="13" name="图片 86">
              <a:extLst>
                <a:ext uri="{FF2B5EF4-FFF2-40B4-BE49-F238E27FC236}">
                  <a16:creationId xmlns:a16="http://schemas.microsoft.com/office/drawing/2014/main" id="{846C5318-A35A-DD3B-5CCE-DCCA65BB742B}"/>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95770" y="555242"/>
              <a:ext cx="2800829" cy="2991795"/>
            </a:xfrm>
            <a:prstGeom prst="rect">
              <a:avLst/>
            </a:prstGeom>
          </p:spPr>
        </p:pic>
        <p:sp>
          <p:nvSpPr>
            <p:cNvPr id="14" name="TextBox 13">
              <a:extLst>
                <a:ext uri="{FF2B5EF4-FFF2-40B4-BE49-F238E27FC236}">
                  <a16:creationId xmlns:a16="http://schemas.microsoft.com/office/drawing/2014/main" id="{DB0020CE-AAAA-4B1B-FEC0-CBCC64F6CAEE}"/>
                </a:ext>
              </a:extLst>
            </p:cNvPr>
            <p:cNvSpPr txBox="1"/>
            <p:nvPr/>
          </p:nvSpPr>
          <p:spPr>
            <a:xfrm>
              <a:off x="2834657" y="1510816"/>
              <a:ext cx="6499967" cy="833796"/>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VẬN DỤNG</a:t>
              </a:r>
            </a:p>
          </p:txBody>
        </p:sp>
        <p:pic>
          <p:nvPicPr>
            <p:cNvPr id="15" name="Picture 14">
              <a:extLst>
                <a:ext uri="{FF2B5EF4-FFF2-40B4-BE49-F238E27FC236}">
                  <a16:creationId xmlns:a16="http://schemas.microsoft.com/office/drawing/2014/main" id="{AECB251A-D244-D3AB-1B8C-5E8656DF680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42814" y="1924567"/>
              <a:ext cx="962946" cy="962946"/>
            </a:xfrm>
            <a:prstGeom prst="rect">
              <a:avLst/>
            </a:prstGeom>
          </p:spPr>
        </p:pic>
      </p:grpSp>
      <p:sp>
        <p:nvSpPr>
          <p:cNvPr id="6" name="Rectangle: Rounded Corners 5">
            <a:extLst>
              <a:ext uri="{FF2B5EF4-FFF2-40B4-BE49-F238E27FC236}">
                <a16:creationId xmlns:a16="http://schemas.microsoft.com/office/drawing/2014/main" id="{1B1C443E-4D3D-0A77-8A61-66BD4EC73906}"/>
              </a:ext>
            </a:extLst>
          </p:cNvPr>
          <p:cNvSpPr/>
          <p:nvPr/>
        </p:nvSpPr>
        <p:spPr>
          <a:xfrm>
            <a:off x="692701" y="2131885"/>
            <a:ext cx="8077200" cy="388268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extBox 1">
            <a:extLst>
              <a:ext uri="{FF2B5EF4-FFF2-40B4-BE49-F238E27FC236}">
                <a16:creationId xmlns:a16="http://schemas.microsoft.com/office/drawing/2014/main" id="{6FE63ECB-A517-4A70-78D2-D9EBBB013162}"/>
              </a:ext>
            </a:extLst>
          </p:cNvPr>
          <p:cNvSpPr txBox="1"/>
          <p:nvPr/>
        </p:nvSpPr>
        <p:spPr>
          <a:xfrm>
            <a:off x="787575" y="3376523"/>
            <a:ext cx="8077200" cy="954107"/>
          </a:xfrm>
          <a:prstGeom prst="rect">
            <a:avLst/>
          </a:prstGeom>
          <a:noFill/>
        </p:spPr>
        <p:txBody>
          <a:bodyPr wrap="square" rtlCol="0">
            <a:spAutoFit/>
          </a:bodyPr>
          <a:lstStyle/>
          <a:p>
            <a:r>
              <a:rPr lang="vi-VN" sz="2800" dirty="0">
                <a:solidFill>
                  <a:schemeClr val="bg1"/>
                </a:solidFill>
                <a:latin typeface="+mj-lt"/>
              </a:rPr>
              <a:t>2. Sưu tầm tranh ảnh, tư liệu về các di sản văn hóa thế giới ở Việt Nam để thuyết trình và trưng bày trước lớp.</a:t>
            </a:r>
          </a:p>
        </p:txBody>
      </p:sp>
      <p:sp>
        <p:nvSpPr>
          <p:cNvPr id="5" name="TextBox 4">
            <a:extLst>
              <a:ext uri="{FF2B5EF4-FFF2-40B4-BE49-F238E27FC236}">
                <a16:creationId xmlns:a16="http://schemas.microsoft.com/office/drawing/2014/main" id="{C00C46F9-0C51-2161-99D2-B160190A7EF3}"/>
              </a:ext>
            </a:extLst>
          </p:cNvPr>
          <p:cNvSpPr txBox="1"/>
          <p:nvPr/>
        </p:nvSpPr>
        <p:spPr>
          <a:xfrm>
            <a:off x="879751" y="4644130"/>
            <a:ext cx="8077200" cy="954107"/>
          </a:xfrm>
          <a:prstGeom prst="rect">
            <a:avLst/>
          </a:prstGeom>
          <a:noFill/>
        </p:spPr>
        <p:txBody>
          <a:bodyPr wrap="square" rtlCol="0">
            <a:spAutoFit/>
          </a:bodyPr>
          <a:lstStyle/>
          <a:p>
            <a:r>
              <a:rPr lang="vi-VN" sz="2800" dirty="0">
                <a:solidFill>
                  <a:schemeClr val="bg1"/>
                </a:solidFill>
                <a:latin typeface="+mj-lt"/>
              </a:rPr>
              <a:t>3. Đóng vai hướng dẫn viên du lịch giới thiệu một di sản văn hóa tiêu biểu của địa phương với du khách.</a:t>
            </a:r>
          </a:p>
        </p:txBody>
      </p:sp>
      <p:sp>
        <p:nvSpPr>
          <p:cNvPr id="7" name="TextBox 6">
            <a:extLst>
              <a:ext uri="{FF2B5EF4-FFF2-40B4-BE49-F238E27FC236}">
                <a16:creationId xmlns:a16="http://schemas.microsoft.com/office/drawing/2014/main" id="{2CC9E7D3-6FE2-0D34-6751-675AF7029AA7}"/>
              </a:ext>
            </a:extLst>
          </p:cNvPr>
          <p:cNvSpPr txBox="1"/>
          <p:nvPr/>
        </p:nvSpPr>
        <p:spPr>
          <a:xfrm>
            <a:off x="786226" y="2535019"/>
            <a:ext cx="8077200" cy="523220"/>
          </a:xfrm>
          <a:prstGeom prst="rect">
            <a:avLst/>
          </a:prstGeom>
          <a:noFill/>
        </p:spPr>
        <p:txBody>
          <a:bodyPr wrap="square" rtlCol="0">
            <a:spAutoFit/>
          </a:bodyPr>
          <a:lstStyle/>
          <a:p>
            <a:r>
              <a:rPr lang="vi-VN" sz="2800" dirty="0">
                <a:solidFill>
                  <a:schemeClr val="bg1"/>
                </a:solidFill>
                <a:latin typeface="+mj-lt"/>
              </a:rPr>
              <a:t>1. Vẽ tranh về các di sản văn hóa.</a:t>
            </a:r>
          </a:p>
        </p:txBody>
      </p:sp>
    </p:spTree>
    <p:extLst>
      <p:ext uri="{BB962C8B-B14F-4D97-AF65-F5344CB8AC3E}">
        <p14:creationId xmlns:p14="http://schemas.microsoft.com/office/powerpoint/2010/main" val="39102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h"/>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7" descr="FIREWRK7"/>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2381071">
            <a:off x="1421873" y="1440116"/>
            <a:ext cx="5333940" cy="484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152400" y="2895600"/>
            <a:ext cx="8763000" cy="1066800"/>
          </a:xfrm>
          <a:prstGeom prst="roundRect">
            <a:avLst>
              <a:gd name="adj" fmla="val 25000"/>
            </a:avLst>
          </a:prstGeom>
          <a:solidFill>
            <a:srgbClr val="FF0000"/>
          </a:solidFill>
          <a:ln w="12700" cap="sq">
            <a:solidFill>
              <a:srgbClr val="6699FF"/>
            </a:solidFill>
            <a:round/>
            <a:headEnd type="none" w="sm" len="sm"/>
            <a:tailEnd type="none" w="sm" len="sm"/>
          </a:ln>
          <a:effectLst/>
        </p:spPr>
        <p:txBody>
          <a:bodyPr wrap="none" anchor="ctr"/>
          <a:lstStyle/>
          <a:p>
            <a:pPr algn="ctr" eaLnBrk="0" hangingPunct="0">
              <a:defRPr/>
            </a:pPr>
            <a:r>
              <a:rPr lang="en-US" sz="3200" b="1">
                <a:solidFill>
                  <a:srgbClr val="FFFF00"/>
                </a:solidFill>
                <a:effectLst>
                  <a:outerShdw blurRad="38100" dist="38100" dir="2700000" algn="tl">
                    <a:srgbClr val="000000"/>
                  </a:outerShdw>
                </a:effectLst>
              </a:rPr>
              <a:t>XIN CHÀO CÁC EM VÀ HẸN GẶP LẠI !</a:t>
            </a:r>
          </a:p>
        </p:txBody>
      </p:sp>
    </p:spTree>
    <p:custDataLst>
      <p:tags r:id="rId1"/>
    </p:custDataLst>
    <p:extLst>
      <p:ext uri="{BB962C8B-B14F-4D97-AF65-F5344CB8AC3E}">
        <p14:creationId xmlns:p14="http://schemas.microsoft.com/office/powerpoint/2010/main" val="393966977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5">
                                            <p:txEl>
                                              <p:charRg st="4294967295" end="4294967295"/>
                                            </p:txEl>
                                          </p:spTgt>
                                        </p:tgtEl>
                                        <p:attrNameLst>
                                          <p:attrName>ppt_x</p:attrName>
                                          <p:attrName>ppt_y</p:attrName>
                                        </p:attrNameLst>
                                      </p:cBhvr>
                                    </p:animMotion>
                                    <p:animRot by="1500000">
                                      <p:cBhvr>
                                        <p:cTn id="7" dur="125" fill="hold">
                                          <p:stCondLst>
                                            <p:cond delay="0"/>
                                          </p:stCondLst>
                                        </p:cTn>
                                        <p:tgtEl>
                                          <p:spTgt spid="5">
                                            <p:txEl>
                                              <p:charRg st="4294967295" end="4294967295"/>
                                            </p:txEl>
                                          </p:spTgt>
                                        </p:tgtEl>
                                        <p:attrNameLst>
                                          <p:attrName>r</p:attrName>
                                        </p:attrNameLst>
                                      </p:cBhvr>
                                    </p:animRot>
                                    <p:animRot by="-1500000">
                                      <p:cBhvr>
                                        <p:cTn id="8" dur="125" fill="hold">
                                          <p:stCondLst>
                                            <p:cond delay="125"/>
                                          </p:stCondLst>
                                        </p:cTn>
                                        <p:tgtEl>
                                          <p:spTgt spid="5">
                                            <p:txEl>
                                              <p:charRg st="4294967295" end="4294967295"/>
                                            </p:txEl>
                                          </p:spTgt>
                                        </p:tgtEl>
                                        <p:attrNameLst>
                                          <p:attrName>r</p:attrName>
                                        </p:attrNameLst>
                                      </p:cBhvr>
                                    </p:animRot>
                                    <p:animRot by="-1500000">
                                      <p:cBhvr>
                                        <p:cTn id="9" dur="125" fill="hold">
                                          <p:stCondLst>
                                            <p:cond delay="250"/>
                                          </p:stCondLst>
                                        </p:cTn>
                                        <p:tgtEl>
                                          <p:spTgt spid="5">
                                            <p:txEl>
                                              <p:charRg st="4294967295" end="4294967295"/>
                                            </p:txEl>
                                          </p:spTgt>
                                        </p:tgtEl>
                                        <p:attrNameLst>
                                          <p:attrName>r</p:attrName>
                                        </p:attrNameLst>
                                      </p:cBhvr>
                                    </p:animRot>
                                    <p:animRot by="1500000">
                                      <p:cBhvr>
                                        <p:cTn id="10" dur="125" fill="hold">
                                          <p:stCondLst>
                                            <p:cond delay="375"/>
                                          </p:stCondLst>
                                        </p:cTn>
                                        <p:tgtEl>
                                          <p:spTgt spid="5">
                                            <p:txEl>
                                              <p:charRg st="4294967295" end="429496729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5"/>
          <p:cNvGrpSpPr/>
          <p:nvPr/>
        </p:nvGrpSpPr>
        <p:grpSpPr>
          <a:xfrm>
            <a:off x="864389" y="381000"/>
            <a:ext cx="6907871" cy="5661405"/>
            <a:chOff x="864389" y="381000"/>
            <a:chExt cx="6907871" cy="5661405"/>
          </a:xfrm>
        </p:grpSpPr>
        <p:pic>
          <p:nvPicPr>
            <p:cNvPr id="2" name="图片 80">
              <a:extLst>
                <a:ext uri="{FF2B5EF4-FFF2-40B4-BE49-F238E27FC236}">
                  <a16:creationId xmlns:a16="http://schemas.microsoft.com/office/drawing/2014/main" id="{8CE68A38-BBFE-4D0F-BFFA-96D1D029E19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828800" y="381000"/>
              <a:ext cx="4489139" cy="4704333"/>
            </a:xfrm>
            <a:prstGeom prst="rect">
              <a:avLst/>
            </a:prstGeom>
          </p:spPr>
        </p:pic>
        <p:pic>
          <p:nvPicPr>
            <p:cNvPr id="3" name="图片 87">
              <a:extLst>
                <a:ext uri="{FF2B5EF4-FFF2-40B4-BE49-F238E27FC236}">
                  <a16:creationId xmlns:a16="http://schemas.microsoft.com/office/drawing/2014/main" id="{EBDE9728-F326-45D1-8B31-2C61EC1D877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20605818">
              <a:off x="3446353" y="2862867"/>
              <a:ext cx="4325907" cy="3179538"/>
            </a:xfrm>
            <a:prstGeom prst="rect">
              <a:avLst/>
            </a:prstGeom>
          </p:spPr>
        </p:pic>
        <p:sp>
          <p:nvSpPr>
            <p:cNvPr id="4" name="TextBox 3">
              <a:extLst>
                <a:ext uri="{FF2B5EF4-FFF2-40B4-BE49-F238E27FC236}">
                  <a16:creationId xmlns:a16="http://schemas.microsoft.com/office/drawing/2014/main" id="{349A9FBB-0AFF-A604-707B-D71CEC3CE90A}"/>
                </a:ext>
              </a:extLst>
            </p:cNvPr>
            <p:cNvSpPr txBox="1"/>
            <p:nvPr/>
          </p:nvSpPr>
          <p:spPr>
            <a:xfrm>
              <a:off x="864389" y="2140482"/>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KHỞI ĐỘNG</a:t>
              </a:r>
            </a:p>
          </p:txBody>
        </p:sp>
      </p:grpSp>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after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Graphical user interface&#10;&#10;Description automatically generated">
            <a:extLst>
              <a:ext uri="{FF2B5EF4-FFF2-40B4-BE49-F238E27FC236}">
                <a16:creationId xmlns:a16="http://schemas.microsoft.com/office/drawing/2014/main" id="{E8AF108F-A0A4-30CB-BD6F-42FB852E1F28}"/>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152400" y="609600"/>
            <a:ext cx="4343400" cy="5029200"/>
          </a:xfrm>
          <a:prstGeom prst="rect">
            <a:avLst/>
          </a:prstGeom>
        </p:spPr>
      </p:pic>
      <p:sp>
        <p:nvSpPr>
          <p:cNvPr id="8" name="文本框 15">
            <a:extLst>
              <a:ext uri="{FF2B5EF4-FFF2-40B4-BE49-F238E27FC236}">
                <a16:creationId xmlns:a16="http://schemas.microsoft.com/office/drawing/2014/main" id="{83F09C28-055E-7B33-ACAB-5ACD4A1E16D5}"/>
              </a:ext>
            </a:extLst>
          </p:cNvPr>
          <p:cNvSpPr txBox="1"/>
          <p:nvPr/>
        </p:nvSpPr>
        <p:spPr>
          <a:xfrm>
            <a:off x="4298351" y="2436674"/>
            <a:ext cx="4817940" cy="1754326"/>
          </a:xfrm>
          <a:prstGeom prst="rect">
            <a:avLst/>
          </a:prstGeom>
          <a:noFill/>
        </p:spPr>
        <p:txBody>
          <a:bodyPr wrap="square" rtlCol="0">
            <a:spAutoFit/>
          </a:bodyPr>
          <a:lstStyle/>
          <a:p>
            <a:pPr algn="ct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Bảo</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tồn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p>
          <a:p>
            <a:pPr algn="ct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di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sản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văn</a:t>
            </a:r>
            <a:r>
              <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 </a:t>
            </a:r>
            <a:r>
              <a:rPr lang="en-US" sz="5400" b="1" dirty="0" err="1">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rPr>
              <a:t>hóa</a:t>
            </a:r>
            <a:endParaRPr lang="en-US" sz="5400" b="1" dirty="0">
              <a:ln w="19050" cmpd="sng">
                <a:solidFill>
                  <a:srgbClr val="FFC000"/>
                </a:solidFill>
                <a:prstDash val="solid"/>
              </a:ln>
              <a:gradFill flip="none" rotWithShape="1">
                <a:gsLst>
                  <a:gs pos="0">
                    <a:srgbClr val="F83F38">
                      <a:shade val="30000"/>
                      <a:satMod val="115000"/>
                    </a:srgbClr>
                  </a:gs>
                  <a:gs pos="50000">
                    <a:srgbClr val="F83F38">
                      <a:shade val="67500"/>
                      <a:satMod val="115000"/>
                    </a:srgbClr>
                  </a:gs>
                  <a:gs pos="100000">
                    <a:srgbClr val="F83F38">
                      <a:shade val="100000"/>
                      <a:satMod val="115000"/>
                    </a:srgbClr>
                  </a:gs>
                </a:gsLst>
                <a:lin ang="16200000" scaled="1"/>
                <a:tileRect/>
              </a:gradFill>
              <a:latin typeface="SVN-Revolution" panose="02040603050506020204" pitchFamily="18" charset="0"/>
            </a:endParaRPr>
          </a:p>
        </p:txBody>
      </p:sp>
      <p:sp>
        <p:nvSpPr>
          <p:cNvPr id="9" name="TextBox 8">
            <a:extLst>
              <a:ext uri="{FF2B5EF4-FFF2-40B4-BE49-F238E27FC236}">
                <a16:creationId xmlns:a16="http://schemas.microsoft.com/office/drawing/2014/main" id="{4806B842-4798-0DFD-CCCA-1E68CA3245DD}"/>
              </a:ext>
            </a:extLst>
          </p:cNvPr>
          <p:cNvSpPr txBox="1"/>
          <p:nvPr/>
        </p:nvSpPr>
        <p:spPr>
          <a:xfrm>
            <a:off x="4495800" y="609600"/>
            <a:ext cx="4572000" cy="861774"/>
          </a:xfrm>
          <a:prstGeom prst="rect">
            <a:avLst/>
          </a:prstGeom>
          <a:noFill/>
        </p:spPr>
        <p:txBody>
          <a:bodyPr wrap="square" rtlCol="0">
            <a:spAutoFit/>
          </a:bodyPr>
          <a:lstStyle/>
          <a:p>
            <a:pPr algn="ctr"/>
            <a:r>
              <a:rPr lang="en-US" sz="2800" b="1" dirty="0">
                <a:solidFill>
                  <a:srgbClr val="0070C0"/>
                </a:solidFill>
                <a:effectLst>
                  <a:outerShdw blurRad="38100" dist="38100" dir="2700000" algn="tl">
                    <a:srgbClr val="000000">
                      <a:alpha val="43137"/>
                    </a:srgbClr>
                  </a:outerShdw>
                </a:effectLst>
                <a:latin typeface="SVN-Internation" panose="02040603050506020204" pitchFamily="18" charset="0"/>
              </a:rPr>
              <a:t>GIÁO DỤC CÔNG </a:t>
            </a:r>
            <a:r>
              <a:rPr lang="en-US" sz="2800" b="1">
                <a:solidFill>
                  <a:srgbClr val="0070C0"/>
                </a:solidFill>
                <a:effectLst>
                  <a:outerShdw blurRad="38100" dist="38100" dir="2700000" algn="tl">
                    <a:srgbClr val="000000">
                      <a:alpha val="43137"/>
                    </a:srgbClr>
                  </a:outerShdw>
                </a:effectLst>
                <a:latin typeface="SVN-Internation" panose="02040603050506020204" pitchFamily="18" charset="0"/>
              </a:rPr>
              <a:t>DÂN 7</a:t>
            </a:r>
          </a:p>
          <a:p>
            <a:pPr algn="ctr"/>
            <a:r>
              <a:rPr lang="en-US" sz="2200" b="1">
                <a:solidFill>
                  <a:srgbClr val="0070C0"/>
                </a:solidFill>
                <a:effectLst>
                  <a:outerShdw blurRad="38100" dist="38100" dir="2700000" algn="tl">
                    <a:srgbClr val="000000">
                      <a:alpha val="43137"/>
                    </a:srgbClr>
                  </a:outerShdw>
                </a:effectLst>
                <a:latin typeface="SVN-Internation" panose="02040603050506020204" pitchFamily="18" charset="0"/>
              </a:rPr>
              <a:t>Sách cánh diều</a:t>
            </a:r>
            <a:endParaRPr lang="en-US" sz="2200" b="1" dirty="0">
              <a:solidFill>
                <a:srgbClr val="0070C0"/>
              </a:solidFill>
              <a:effectLst>
                <a:outerShdw blurRad="38100" dist="38100" dir="2700000" algn="tl">
                  <a:srgbClr val="000000">
                    <a:alpha val="43137"/>
                  </a:srgbClr>
                </a:outerShdw>
              </a:effectLst>
              <a:latin typeface="SVN-Internation" panose="02040603050506020204" pitchFamily="18" charset="0"/>
            </a:endParaRPr>
          </a:p>
        </p:txBody>
      </p:sp>
      <p:sp>
        <p:nvSpPr>
          <p:cNvPr id="10" name="文本框 15">
            <a:extLst>
              <a:ext uri="{FF2B5EF4-FFF2-40B4-BE49-F238E27FC236}">
                <a16:creationId xmlns:a16="http://schemas.microsoft.com/office/drawing/2014/main" id="{3B91DDF0-55B1-3912-4A24-C3E3B94704BC}"/>
              </a:ext>
            </a:extLst>
          </p:cNvPr>
          <p:cNvSpPr txBox="1"/>
          <p:nvPr/>
        </p:nvSpPr>
        <p:spPr>
          <a:xfrm>
            <a:off x="5935654" y="1812936"/>
            <a:ext cx="1684346" cy="646331"/>
          </a:xfrm>
          <a:prstGeom prst="rect">
            <a:avLst/>
          </a:prstGeom>
          <a:noFill/>
        </p:spPr>
        <p:txBody>
          <a:bodyPr wrap="square" rtlCol="0">
            <a:spAutoFit/>
          </a:bodyPr>
          <a:lstStyle/>
          <a:p>
            <a:r>
              <a:rPr lang="vi-VN" altLang="zh-CN" sz="3600" b="1" u="sng">
                <a:latin typeface="SVN-Internation" panose="02040603050506020204" pitchFamily="18" charset="0"/>
                <a:ea typeface="inpin heiti" panose="00000500000000000000" pitchFamily="2" charset="-122"/>
                <a:sym typeface="inpin heiti" panose="00000500000000000000" pitchFamily="2" charset="-122"/>
              </a:rPr>
              <a:t>TIẾT 5</a:t>
            </a:r>
            <a:endParaRPr lang="en-US" altLang="zh-CN" sz="3600" b="1" u="sng" dirty="0">
              <a:latin typeface="SVN-Internation" panose="02040603050506020204" pitchFamily="18" charset="0"/>
              <a:ea typeface="inpin heiti" panose="00000500000000000000" pitchFamily="2" charset="-122"/>
              <a:sym typeface="inpin heiti" panose="00000500000000000000" pitchFamily="2" charset="-122"/>
            </a:endParaRPr>
          </a:p>
        </p:txBody>
      </p:sp>
      <p:sp>
        <p:nvSpPr>
          <p:cNvPr id="12" name="Text Box 78"/>
          <p:cNvSpPr txBox="1">
            <a:spLocks noChangeArrowheads="1"/>
          </p:cNvSpPr>
          <p:nvPr/>
        </p:nvSpPr>
        <p:spPr bwMode="auto">
          <a:xfrm>
            <a:off x="228600" y="5638800"/>
            <a:ext cx="8763000" cy="430887"/>
          </a:xfrm>
          <a:prstGeom prst="rect">
            <a:avLst/>
          </a:prstGeom>
          <a:noFill/>
          <a:ln w="9525">
            <a:noFill/>
            <a:miter lim="800000"/>
            <a:headEnd/>
            <a:tailEnd/>
          </a:ln>
          <a:effectLst/>
        </p:spPr>
        <p:txBody>
          <a:bodyPr wrap="square">
            <a:spAutoFit/>
          </a:bodyPr>
          <a:lstStyle/>
          <a:p>
            <a:pPr algn="ctr" eaLnBrk="0" hangingPunct="0">
              <a:spcBef>
                <a:spcPct val="50000"/>
              </a:spcBef>
              <a:defRPr/>
            </a:pPr>
            <a:r>
              <a:rPr lang="en-US" sz="2200" b="1" dirty="0" err="1">
                <a:effectLst>
                  <a:outerShdw blurRad="38100" dist="38100" dir="2700000" algn="tl">
                    <a:srgbClr val="C0C0C0"/>
                  </a:outerShdw>
                </a:effectLst>
                <a:latin typeface="Arial" pitchFamily="34" charset="0"/>
              </a:rPr>
              <a:t>Giáo</a:t>
            </a:r>
            <a:r>
              <a:rPr lang="en-US" sz="2200" b="1" dirty="0">
                <a:effectLst>
                  <a:outerShdw blurRad="38100" dist="38100" dir="2700000" algn="tl">
                    <a:srgbClr val="C0C0C0"/>
                  </a:outerShdw>
                </a:effectLst>
                <a:latin typeface="Arial" pitchFamily="34" charset="0"/>
              </a:rPr>
              <a:t> </a:t>
            </a:r>
            <a:r>
              <a:rPr lang="en-US" sz="2200" b="1" dirty="0" err="1">
                <a:effectLst>
                  <a:outerShdw blurRad="38100" dist="38100" dir="2700000" algn="tl">
                    <a:srgbClr val="C0C0C0"/>
                  </a:outerShdw>
                </a:effectLst>
                <a:latin typeface="Arial" pitchFamily="34" charset="0"/>
              </a:rPr>
              <a:t>viên</a:t>
            </a:r>
            <a:r>
              <a:rPr lang="en-US" sz="2200" b="1" dirty="0">
                <a:effectLst>
                  <a:outerShdw blurRad="38100" dist="38100" dir="2700000" algn="tl">
                    <a:srgbClr val="C0C0C0"/>
                  </a:outerShdw>
                </a:effectLst>
                <a:latin typeface="Arial" pitchFamily="34" charset="0"/>
              </a:rPr>
              <a:t> </a:t>
            </a:r>
            <a:r>
              <a:rPr lang="en-US" sz="2200" b="1" dirty="0" err="1">
                <a:effectLst>
                  <a:outerShdw blurRad="38100" dist="38100" dir="2700000" algn="tl">
                    <a:srgbClr val="C0C0C0"/>
                  </a:outerShdw>
                </a:effectLst>
                <a:latin typeface="Arial" pitchFamily="34" charset="0"/>
              </a:rPr>
              <a:t>thực</a:t>
            </a:r>
            <a:r>
              <a:rPr lang="en-US" sz="2200" b="1" dirty="0">
                <a:effectLst>
                  <a:outerShdw blurRad="38100" dist="38100" dir="2700000" algn="tl">
                    <a:srgbClr val="C0C0C0"/>
                  </a:outerShdw>
                </a:effectLst>
                <a:latin typeface="Arial" pitchFamily="34" charset="0"/>
              </a:rPr>
              <a:t> </a:t>
            </a:r>
            <a:r>
              <a:rPr lang="en-US" sz="2200" b="1" dirty="0" err="1">
                <a:effectLst>
                  <a:outerShdw blurRad="38100" dist="38100" dir="2700000" algn="tl">
                    <a:srgbClr val="C0C0C0"/>
                  </a:outerShdw>
                </a:effectLst>
                <a:latin typeface="Arial" pitchFamily="34" charset="0"/>
              </a:rPr>
              <a:t>hiện</a:t>
            </a:r>
            <a:r>
              <a:rPr lang="en-US" sz="2200" b="1" dirty="0">
                <a:effectLst>
                  <a:outerShdw blurRad="38100" dist="38100" dir="2700000" algn="tl">
                    <a:srgbClr val="C0C0C0"/>
                  </a:outerShdw>
                </a:effectLst>
                <a:latin typeface="Arial" pitchFamily="34" charset="0"/>
              </a:rPr>
              <a:t> :</a:t>
            </a:r>
            <a:r>
              <a:rPr lang="en-US" sz="2200" b="1" dirty="0">
                <a:solidFill>
                  <a:srgbClr val="3333FF"/>
                </a:solidFill>
                <a:effectLst>
                  <a:outerShdw blurRad="38100" dist="38100" dir="2700000" algn="tl">
                    <a:srgbClr val="C0C0C0"/>
                  </a:outerShdw>
                </a:effectLst>
                <a:latin typeface="VNI-Allegie" pitchFamily="2" charset="0"/>
              </a:rPr>
              <a:t>  </a:t>
            </a:r>
            <a:r>
              <a:rPr lang="vi-VN" sz="2200" b="1" dirty="0">
                <a:solidFill>
                  <a:srgbClr val="3333FF"/>
                </a:solidFill>
                <a:effectLst>
                  <a:outerShdw blurRad="38100" dist="38100" dir="2700000" algn="tl">
                    <a:srgbClr val="C0C0C0"/>
                  </a:outerShdw>
                </a:effectLst>
                <a:latin typeface="VNI-Allegie" pitchFamily="2" charset="0"/>
              </a:rPr>
              <a:t>NGUYỄN THỊ HẢI</a:t>
            </a:r>
            <a:endParaRPr lang="en-US" sz="3000" b="1" dirty="0">
              <a:solidFill>
                <a:srgbClr val="3333FF"/>
              </a:solidFill>
              <a:effectLst>
                <a:outerShdw blurRad="38100" dist="38100" dir="2700000" algn="tl">
                  <a:srgbClr val="C0C0C0"/>
                </a:outerShdw>
              </a:effectLst>
              <a:latin typeface="VNI-Brush" pitchFamily="2" charset="0"/>
            </a:endParaRPr>
          </a:p>
        </p:txBody>
      </p:sp>
    </p:spTree>
    <p:extLst>
      <p:ext uri="{BB962C8B-B14F-4D97-AF65-F5344CB8AC3E}">
        <p14:creationId xmlns:p14="http://schemas.microsoft.com/office/powerpoint/2010/main" val="631628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9"/>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p:cNvGrpSpPr/>
          <p:nvPr/>
        </p:nvGrpSpPr>
        <p:grpSpPr>
          <a:xfrm>
            <a:off x="1143000" y="533400"/>
            <a:ext cx="6570137" cy="5943600"/>
            <a:chOff x="1143000" y="228600"/>
            <a:chExt cx="6870046" cy="6248400"/>
          </a:xfrm>
        </p:grpSpPr>
        <p:grpSp>
          <p:nvGrpSpPr>
            <p:cNvPr id="2" name="组合 1">
              <a:extLst>
                <a:ext uri="{FF2B5EF4-FFF2-40B4-BE49-F238E27FC236}">
                  <a16:creationId xmlns:a16="http://schemas.microsoft.com/office/drawing/2014/main" id="{CB5E0F02-A3D4-0F65-51EB-C278C2D61A18}"/>
                </a:ext>
              </a:extLst>
            </p:cNvPr>
            <p:cNvGrpSpPr/>
            <p:nvPr/>
          </p:nvGrpSpPr>
          <p:grpSpPr>
            <a:xfrm>
              <a:off x="1143000" y="228600"/>
              <a:ext cx="6870046" cy="6248400"/>
              <a:chOff x="130628" y="1054444"/>
              <a:chExt cx="5370286" cy="5593100"/>
            </a:xfrm>
          </p:grpSpPr>
          <p:pic>
            <p:nvPicPr>
              <p:cNvPr id="3" name="图片 6">
                <a:extLst>
                  <a:ext uri="{FF2B5EF4-FFF2-40B4-BE49-F238E27FC236}">
                    <a16:creationId xmlns:a16="http://schemas.microsoft.com/office/drawing/2014/main" id="{11780100-436E-9492-4FAC-E2D57302E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9314" y="1054444"/>
                <a:ext cx="5181600" cy="5041558"/>
              </a:xfrm>
              <a:prstGeom prst="rect">
                <a:avLst/>
              </a:prstGeom>
            </p:spPr>
          </p:pic>
          <p:pic>
            <p:nvPicPr>
              <p:cNvPr id="4" name="图片 4">
                <a:extLst>
                  <a:ext uri="{FF2B5EF4-FFF2-40B4-BE49-F238E27FC236}">
                    <a16:creationId xmlns:a16="http://schemas.microsoft.com/office/drawing/2014/main" id="{1FD34DD4-BAD7-7DA1-04BB-5D2142F744D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0628" y="1672887"/>
                <a:ext cx="4934859" cy="4974657"/>
              </a:xfrm>
              <a:prstGeom prst="rect">
                <a:avLst/>
              </a:prstGeom>
            </p:spPr>
          </p:pic>
        </p:grpSp>
        <p:sp>
          <p:nvSpPr>
            <p:cNvPr id="5" name="TextBox 4">
              <a:extLst>
                <a:ext uri="{FF2B5EF4-FFF2-40B4-BE49-F238E27FC236}">
                  <a16:creationId xmlns:a16="http://schemas.microsoft.com/office/drawing/2014/main" id="{41D1999D-07B4-1A32-07BA-7ACD7A05E861}"/>
                </a:ext>
              </a:extLst>
            </p:cNvPr>
            <p:cNvSpPr txBox="1"/>
            <p:nvPr/>
          </p:nvSpPr>
          <p:spPr>
            <a:xfrm>
              <a:off x="1234990" y="1747635"/>
              <a:ext cx="6478147" cy="830997"/>
            </a:xfrm>
            <a:prstGeom prst="rect">
              <a:avLst/>
            </a:prstGeom>
            <a:noFill/>
          </p:spPr>
          <p:txBody>
            <a:bodyPr wrap="square" rtlCol="0">
              <a:spAutoFit/>
            </a:bodyPr>
            <a:lstStyle/>
            <a:p>
              <a:pPr algn="ctr"/>
              <a:r>
                <a:rPr lang="en-US" sz="4800" b="1" dirty="0">
                  <a:solidFill>
                    <a:srgbClr val="002060"/>
                  </a:solidFill>
                  <a:latin typeface="SVN-Revolution" panose="02040603050506020204" pitchFamily="18" charset="0"/>
                </a:rPr>
                <a:t>KHÁM PHÁ</a:t>
              </a:r>
            </a:p>
          </p:txBody>
        </p:sp>
      </p:grpSp>
    </p:spTree>
    <p:extLst>
      <p:ext uri="{BB962C8B-B14F-4D97-AF65-F5344CB8AC3E}">
        <p14:creationId xmlns:p14="http://schemas.microsoft.com/office/powerpoint/2010/main" val="2344045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21D254-5139-457F-D59D-216946102644}"/>
              </a:ext>
            </a:extLst>
          </p:cNvPr>
          <p:cNvSpPr/>
          <p:nvPr/>
        </p:nvSpPr>
        <p:spPr>
          <a:xfrm>
            <a:off x="0" y="0"/>
            <a:ext cx="9144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Title 1">
            <a:extLst>
              <a:ext uri="{FF2B5EF4-FFF2-40B4-BE49-F238E27FC236}">
                <a16:creationId xmlns:a16="http://schemas.microsoft.com/office/drawing/2014/main" id="{A9DF815B-6910-C17E-8A6E-9A79C4687D2D}"/>
              </a:ext>
            </a:extLst>
          </p:cNvPr>
          <p:cNvSpPr>
            <a:spLocks noGrp="1"/>
          </p:cNvSpPr>
          <p:nvPr>
            <p:ph type="title"/>
          </p:nvPr>
        </p:nvSpPr>
        <p:spPr>
          <a:xfrm>
            <a:off x="381000" y="1339302"/>
            <a:ext cx="2425514" cy="2870046"/>
          </a:xfrm>
        </p:spPr>
        <p:txBody>
          <a:bodyPr vert="horz" lIns="68580" tIns="34290" rIns="68580" bIns="34290" rtlCol="0" anchor="b">
            <a:normAutofit/>
          </a:bodyPr>
          <a:lstStyle/>
          <a:p>
            <a:pPr algn="ctr"/>
            <a:r>
              <a:rPr lang="en-US" sz="3600" dirty="0">
                <a:latin typeface="iCiel Pony" panose="02000000000000000000" pitchFamily="2" charset="77"/>
              </a:rPr>
              <a:t>ĐỌC TT + </a:t>
            </a:r>
            <a:r>
              <a:rPr lang="en-US" sz="3600" dirty="0" err="1">
                <a:latin typeface="iCiel Pony" panose="02000000000000000000" pitchFamily="2" charset="77"/>
              </a:rPr>
              <a:t>hình</a:t>
            </a:r>
            <a:r>
              <a:rPr lang="en-US" sz="3600" dirty="0">
                <a:latin typeface="iCiel Pony" panose="02000000000000000000" pitchFamily="2" charset="77"/>
              </a:rPr>
              <a:t> </a:t>
            </a:r>
            <a:r>
              <a:rPr lang="en-US" sz="3600" dirty="0" err="1">
                <a:latin typeface="iCiel Pony" panose="02000000000000000000" pitchFamily="2" charset="77"/>
              </a:rPr>
              <a:t>ảnh</a:t>
            </a:r>
            <a:r>
              <a:rPr lang="en-US" sz="3600" dirty="0">
                <a:latin typeface="iCiel Pony" panose="02000000000000000000" pitchFamily="2" charset="77"/>
              </a:rPr>
              <a:t> </a:t>
            </a:r>
            <a:r>
              <a:rPr lang="en-US" sz="3600" dirty="0" err="1">
                <a:latin typeface="iCiel Pony" panose="02000000000000000000" pitchFamily="2" charset="77"/>
              </a:rPr>
              <a:t>và</a:t>
            </a:r>
            <a:r>
              <a:rPr lang="en-US" sz="3600" dirty="0">
                <a:latin typeface="iCiel Pony" panose="02000000000000000000" pitchFamily="2" charset="77"/>
              </a:rPr>
              <a:t> </a:t>
            </a:r>
            <a:r>
              <a:rPr lang="en-US" sz="3600" dirty="0" err="1">
                <a:latin typeface="iCiel Pony" panose="02000000000000000000" pitchFamily="2" charset="77"/>
              </a:rPr>
              <a:t>trả</a:t>
            </a:r>
            <a:r>
              <a:rPr lang="en-US" sz="3600" dirty="0">
                <a:latin typeface="iCiel Pony" panose="02000000000000000000" pitchFamily="2" charset="77"/>
              </a:rPr>
              <a:t> </a:t>
            </a:r>
            <a:r>
              <a:rPr lang="en-US" sz="3600" dirty="0" err="1">
                <a:latin typeface="iCiel Pony" panose="02000000000000000000" pitchFamily="2" charset="77"/>
              </a:rPr>
              <a:t>lời</a:t>
            </a:r>
            <a:r>
              <a:rPr lang="en-US" sz="3600" dirty="0">
                <a:latin typeface="iCiel Pony" panose="02000000000000000000" pitchFamily="2" charset="77"/>
              </a:rPr>
              <a:t> </a:t>
            </a:r>
            <a:r>
              <a:rPr lang="en-US" sz="3600" dirty="0" err="1">
                <a:latin typeface="iCiel Pony" panose="02000000000000000000" pitchFamily="2" charset="77"/>
              </a:rPr>
              <a:t>câu</a:t>
            </a:r>
            <a:r>
              <a:rPr lang="en-US" sz="3600" dirty="0">
                <a:latin typeface="iCiel Pony" panose="02000000000000000000" pitchFamily="2" charset="77"/>
              </a:rPr>
              <a:t> </a:t>
            </a:r>
            <a:r>
              <a:rPr lang="en-US" sz="3600" dirty="0" err="1">
                <a:latin typeface="iCiel Pony" panose="02000000000000000000" pitchFamily="2" charset="77"/>
              </a:rPr>
              <a:t>hỏi</a:t>
            </a:r>
            <a:endParaRPr lang="en-US" sz="3600" dirty="0">
              <a:latin typeface="iCiel Pony" panose="02000000000000000000" pitchFamily="2" charset="77"/>
            </a:endParaRPr>
          </a:p>
        </p:txBody>
      </p:sp>
      <p:pic>
        <p:nvPicPr>
          <p:cNvPr id="5" name="Content Placeholder 4" descr="Graphical user interface, text, application&#10;&#10;Description automatically generated">
            <a:extLst>
              <a:ext uri="{FF2B5EF4-FFF2-40B4-BE49-F238E27FC236}">
                <a16:creationId xmlns:a16="http://schemas.microsoft.com/office/drawing/2014/main" id="{4207C6B2-799B-86C8-536A-FD745942C6C3}"/>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0527" t="14863" r="9476" b="2016"/>
          <a:stretch/>
        </p:blipFill>
        <p:spPr>
          <a:xfrm>
            <a:off x="2903560" y="1366507"/>
            <a:ext cx="5826783" cy="5282401"/>
          </a:xfrm>
          <a:prstGeom prst="rect">
            <a:avLst/>
          </a:prstGeom>
        </p:spPr>
      </p:pic>
      <p:sp>
        <p:nvSpPr>
          <p:cNvPr id="9" name="Rectangle 8">
            <a:extLst>
              <a:ext uri="{FF2B5EF4-FFF2-40B4-BE49-F238E27FC236}">
                <a16:creationId xmlns:a16="http://schemas.microsoft.com/office/drawing/2014/main" id="{AF431ABB-51AA-2224-ECDF-C5BB848BE2F2}"/>
              </a:ext>
            </a:extLst>
          </p:cNvPr>
          <p:cNvSpPr/>
          <p:nvPr/>
        </p:nvSpPr>
        <p:spPr>
          <a:xfrm>
            <a:off x="190499" y="326607"/>
            <a:ext cx="8763001" cy="769441"/>
          </a:xfrm>
          <a:prstGeom prst="rect">
            <a:avLst/>
          </a:prstGeom>
        </p:spPr>
        <p:txBody>
          <a:bodyPr wrap="square">
            <a:spAutoFit/>
          </a:bodyPr>
          <a:lstStyle/>
          <a:p>
            <a:r>
              <a:rPr lang="en-US" sz="2200" b="1" dirty="0">
                <a:solidFill>
                  <a:schemeClr val="bg1"/>
                </a:solidFill>
                <a:latin typeface="Arial" panose="020B0604020202020204" pitchFamily="34" charset="0"/>
                <a:cs typeface="Arial" panose="020B0604020202020204" pitchFamily="34" charset="0"/>
              </a:rPr>
              <a:t>4. Quy </a:t>
            </a:r>
            <a:r>
              <a:rPr lang="en-US" sz="2200" b="1" dirty="0" err="1">
                <a:solidFill>
                  <a:schemeClr val="bg1"/>
                </a:solidFill>
                <a:latin typeface="Arial" panose="020B0604020202020204" pitchFamily="34" charset="0"/>
                <a:cs typeface="Arial" panose="020B0604020202020204" pitchFamily="34" charset="0"/>
              </a:rPr>
              <a:t>định</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của</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pháp</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luật</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về</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quyền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và</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nghĩa</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vụ</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của</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tổ</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chức</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cá</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nhân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đối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với</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việc</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bảo</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vệ</a:t>
            </a:r>
            <a:r>
              <a:rPr lang="en-US" sz="2200" b="1" dirty="0">
                <a:solidFill>
                  <a:schemeClr val="bg1"/>
                </a:solidFill>
                <a:latin typeface="Arial" panose="020B0604020202020204" pitchFamily="34" charset="0"/>
                <a:cs typeface="Arial" panose="020B0604020202020204" pitchFamily="34" charset="0"/>
              </a:rPr>
              <a:t> di </a:t>
            </a:r>
            <a:r>
              <a:rPr lang="en-US" sz="2200" b="1" dirty="0" err="1">
                <a:solidFill>
                  <a:schemeClr val="bg1"/>
                </a:solidFill>
                <a:latin typeface="Arial" panose="020B0604020202020204" pitchFamily="34" charset="0"/>
                <a:cs typeface="Arial" panose="020B0604020202020204" pitchFamily="34" charset="0"/>
              </a:rPr>
              <a:t>sản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văn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hóa</a:t>
            </a:r>
            <a:r>
              <a:rPr lang="en-US" sz="2200" b="1" dirty="0">
                <a:solidFill>
                  <a:schemeClr val="bg1"/>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07330468"/>
      </p:ext>
    </p:extLst>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dirty="0">
                <a:solidFill>
                  <a:srgbClr val="0000FF"/>
                </a:solidFill>
                <a:latin typeface="Arial" panose="020B0604020202020204" pitchFamily="34" charset="0"/>
                <a:cs typeface="Arial" panose="020B0604020202020204" pitchFamily="34" charset="0"/>
              </a:rPr>
              <a:t>4. Quy </a:t>
            </a:r>
            <a:r>
              <a:rPr lang="en-US" sz="2200" b="1" dirty="0" err="1">
                <a:solidFill>
                  <a:srgbClr val="0000FF"/>
                </a:solidFill>
                <a:latin typeface="Arial" panose="020B0604020202020204" pitchFamily="34" charset="0"/>
                <a:cs typeface="Arial" panose="020B0604020202020204" pitchFamily="34" charset="0"/>
              </a:rPr>
              <a:t>định</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của</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pháp</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luật</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về</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quyền</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và</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nghĩa</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vụ</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của</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tổ</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chức</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cá</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nhân</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đối</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với</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việc</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bảo</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vệ</a:t>
            </a:r>
            <a:r>
              <a:rPr lang="en-US" sz="2200" b="1" dirty="0">
                <a:solidFill>
                  <a:srgbClr val="0000FF"/>
                </a:solidFill>
                <a:latin typeface="Arial" panose="020B0604020202020204" pitchFamily="34" charset="0"/>
                <a:cs typeface="Arial" panose="020B0604020202020204" pitchFamily="34" charset="0"/>
              </a:rPr>
              <a:t> di </a:t>
            </a:r>
            <a:r>
              <a:rPr lang="en-US" sz="2200" b="1" dirty="0" err="1">
                <a:solidFill>
                  <a:srgbClr val="0000FF"/>
                </a:solidFill>
                <a:latin typeface="Arial" panose="020B0604020202020204" pitchFamily="34" charset="0"/>
                <a:cs typeface="Arial" panose="020B0604020202020204" pitchFamily="34" charset="0"/>
              </a:rPr>
              <a:t>sản</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văn</a:t>
            </a:r>
            <a:r>
              <a:rPr lang="en-US" sz="2200" b="1" dirty="0">
                <a:solidFill>
                  <a:srgbClr val="0000FF"/>
                </a:solidFill>
                <a:latin typeface="Arial" panose="020B0604020202020204" pitchFamily="34" charset="0"/>
                <a:cs typeface="Arial" panose="020B0604020202020204" pitchFamily="34" charset="0"/>
              </a:rPr>
              <a:t> </a:t>
            </a:r>
            <a:r>
              <a:rPr lang="en-US" sz="2200" b="1" dirty="0" err="1">
                <a:solidFill>
                  <a:srgbClr val="0000FF"/>
                </a:solidFill>
                <a:latin typeface="Arial" panose="020B0604020202020204" pitchFamily="34" charset="0"/>
                <a:cs typeface="Arial" panose="020B0604020202020204" pitchFamily="34" charset="0"/>
              </a:rPr>
              <a:t>hóa</a:t>
            </a:r>
            <a:r>
              <a:rPr lang="en-US" sz="2200" b="1" dirty="0">
                <a:solidFill>
                  <a:srgbClr val="0000FF"/>
                </a:solidFill>
                <a:latin typeface="Arial" panose="020B0604020202020204" pitchFamily="34" charset="0"/>
                <a:cs typeface="Arial" panose="020B0604020202020204" pitchFamily="34" charset="0"/>
              </a:rPr>
              <a:t>.</a:t>
            </a:r>
          </a:p>
        </p:txBody>
      </p:sp>
      <p:grpSp>
        <p:nvGrpSpPr>
          <p:cNvPr id="2" name="Group 1"/>
          <p:cNvGrpSpPr/>
          <p:nvPr/>
        </p:nvGrpSpPr>
        <p:grpSpPr>
          <a:xfrm>
            <a:off x="5440" y="1481554"/>
            <a:ext cx="9138559" cy="5376446"/>
            <a:chOff x="5440" y="1481554"/>
            <a:chExt cx="9138559" cy="5376446"/>
          </a:xfrm>
        </p:grpSpPr>
        <p:pic>
          <p:nvPicPr>
            <p:cNvPr id="11267"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0" y="1481554"/>
              <a:ext cx="4744370" cy="3407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8"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40" y="4888784"/>
              <a:ext cx="9138559" cy="196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335399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152398" y="4572000"/>
            <a:ext cx="8839201" cy="769441"/>
          </a:xfrm>
          <a:prstGeom prst="rect">
            <a:avLst/>
          </a:prstGeom>
        </p:spPr>
        <p:txBody>
          <a:bodyPr wrap="square">
            <a:spAutoFit/>
          </a:bodyPr>
          <a:lstStyle/>
          <a:p>
            <a:pPr algn="just"/>
            <a:r>
              <a:rPr lang="en-US" sz="2200" b="1" dirty="0">
                <a:solidFill>
                  <a:srgbClr val="FF0000"/>
                </a:solidFill>
                <a:latin typeface="Arial" pitchFamily="34" charset="0"/>
                <a:cs typeface="Arial" pitchFamily="34" charset="0"/>
              </a:rPr>
              <a:t>	- </a:t>
            </a:r>
            <a:r>
              <a:rPr lang="en-US" sz="2200" b="1" dirty="0" err="1">
                <a:solidFill>
                  <a:srgbClr val="FF0000"/>
                </a:solidFill>
                <a:latin typeface="Arial" pitchFamily="34" charset="0"/>
                <a:cs typeface="Arial" pitchFamily="34" charset="0"/>
              </a:rPr>
              <a:t>Hình</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ảnh</a:t>
            </a:r>
            <a:r>
              <a:rPr lang="en-US" sz="2200" b="1" dirty="0">
                <a:solidFill>
                  <a:srgbClr val="FF0000"/>
                </a:solidFill>
                <a:latin typeface="Arial" pitchFamily="34" charset="0"/>
                <a:cs typeface="Arial" pitchFamily="34" charset="0"/>
              </a:rPr>
              <a:t> 1: </a:t>
            </a:r>
            <a:r>
              <a:rPr lang="en-US" sz="2200" b="1" dirty="0">
                <a:latin typeface="Arial" pitchFamily="34" charset="0"/>
                <a:cs typeface="Arial" pitchFamily="34" charset="0"/>
              </a:rPr>
              <a:t>Thanh </a:t>
            </a:r>
            <a:r>
              <a:rPr lang="vi-VN" sz="2200" b="1" dirty="0">
                <a:latin typeface="Arial" pitchFamily="34" charset="0"/>
                <a:cs typeface="Arial" pitchFamily="34" charset="0"/>
              </a:rPr>
              <a:t>niên chăm sóc nghĩa trang liệt sĩ – di tích lịch sử là việc làm bảo vệ di sản văn hóa</a:t>
            </a:r>
            <a:endParaRPr lang="en-US" sz="2200" b="1" dirty="0">
              <a:latin typeface="Arial" pitchFamily="34" charset="0"/>
              <a:cs typeface="Arial" pitchFamily="34" charset="0"/>
            </a:endParaRPr>
          </a:p>
        </p:txBody>
      </p:sp>
      <p:grpSp>
        <p:nvGrpSpPr>
          <p:cNvPr id="6" name="Group 5"/>
          <p:cNvGrpSpPr/>
          <p:nvPr/>
        </p:nvGrpSpPr>
        <p:grpSpPr>
          <a:xfrm>
            <a:off x="381000" y="1514211"/>
            <a:ext cx="8245170" cy="2872732"/>
            <a:chOff x="381000" y="1514211"/>
            <a:chExt cx="8245170" cy="2872732"/>
          </a:xfrm>
        </p:grpSpPr>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1525097"/>
              <a:ext cx="3832531" cy="286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41529" y="1514211"/>
              <a:ext cx="4084641" cy="2872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Rectangle 4"/>
          <p:cNvSpPr/>
          <p:nvPr/>
        </p:nvSpPr>
        <p:spPr>
          <a:xfrm>
            <a:off x="152398" y="5334000"/>
            <a:ext cx="8763001" cy="769441"/>
          </a:xfrm>
          <a:prstGeom prst="rect">
            <a:avLst/>
          </a:prstGeom>
        </p:spPr>
        <p:txBody>
          <a:bodyPr wrap="square">
            <a:spAutoFit/>
          </a:bodyPr>
          <a:lstStyle/>
          <a:p>
            <a:pPr algn="just"/>
            <a:r>
              <a:rPr lang="en-US" sz="2200" b="1" dirty="0">
                <a:solidFill>
                  <a:srgbClr val="FF0000"/>
                </a:solidFill>
                <a:latin typeface="Arial" pitchFamily="34" charset="0"/>
                <a:cs typeface="Arial" pitchFamily="34" charset="0"/>
              </a:rPr>
              <a:t>	- </a:t>
            </a:r>
            <a:r>
              <a:rPr lang="en-US" sz="2200" b="1" dirty="0" err="1">
                <a:solidFill>
                  <a:srgbClr val="FF0000"/>
                </a:solidFill>
                <a:latin typeface="Arial" pitchFamily="34" charset="0"/>
                <a:cs typeface="Arial" pitchFamily="34" charset="0"/>
              </a:rPr>
              <a:t>Hình</a:t>
            </a:r>
            <a:r>
              <a:rPr lang="en-US" sz="2200" b="1" dirty="0">
                <a:solidFill>
                  <a:srgbClr val="FF0000"/>
                </a:solidFill>
                <a:latin typeface="Arial" pitchFamily="34" charset="0"/>
                <a:cs typeface="Arial" pitchFamily="34" charset="0"/>
              </a:rPr>
              <a:t> </a:t>
            </a:r>
            <a:r>
              <a:rPr lang="en-US" sz="2200" b="1" dirty="0" err="1">
                <a:solidFill>
                  <a:srgbClr val="FF0000"/>
                </a:solidFill>
                <a:latin typeface="Arial" pitchFamily="34" charset="0"/>
                <a:cs typeface="Arial" pitchFamily="34" charset="0"/>
              </a:rPr>
              <a:t>ảnh</a:t>
            </a:r>
            <a:r>
              <a:rPr lang="en-US" sz="2200" b="1" dirty="0">
                <a:solidFill>
                  <a:srgbClr val="FF0000"/>
                </a:solidFill>
                <a:latin typeface="Arial" pitchFamily="34" charset="0"/>
                <a:cs typeface="Arial" pitchFamily="34" charset="0"/>
              </a:rPr>
              <a:t> 2: </a:t>
            </a:r>
            <a:r>
              <a:rPr lang="vi-VN" sz="2200" b="1" dirty="0">
                <a:latin typeface="Arial" pitchFamily="34" charset="0"/>
                <a:cs typeface="Arial" pitchFamily="34" charset="0"/>
              </a:rPr>
              <a:t>Hát dân ca là việc làm bảo vệ, tôn trọng và phát huy giá trị di sản văn hóa phi vật thể</a:t>
            </a:r>
            <a:endParaRPr lang="en-US" sz="2200" b="1" dirty="0">
              <a:latin typeface="Arial" pitchFamily="34" charset="0"/>
              <a:cs typeface="Arial" pitchFamily="34" charset="0"/>
            </a:endParaRPr>
          </a:p>
        </p:txBody>
      </p:sp>
    </p:spTree>
    <p:extLst>
      <p:ext uri="{BB962C8B-B14F-4D97-AF65-F5344CB8AC3E}">
        <p14:creationId xmlns:p14="http://schemas.microsoft.com/office/powerpoint/2010/main" val="418740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a:cs typeface="Arial" pitchFamily="34" charset="0"/>
              </a:rPr>
              <a:t>Bài </a:t>
            </a:r>
            <a:r>
              <a:rPr lang="en-US" sz="2200" b="1" u="sng">
                <a:latin typeface="Arial" pitchFamily="34" charset="0"/>
                <a:cs typeface="Arial" pitchFamily="34" charset="0"/>
              </a:rPr>
              <a:t>2</a:t>
            </a:r>
            <a:r>
              <a:rPr lang="vi-VN" sz="2200" b="1">
                <a:cs typeface="Arial" pitchFamily="34" charset="0"/>
              </a:rPr>
              <a:t> :</a:t>
            </a:r>
            <a:r>
              <a:rPr lang="vi-VN" sz="2200">
                <a:cs typeface="Arial" pitchFamily="34" charset="0"/>
              </a:rPr>
              <a:t> </a:t>
            </a:r>
            <a:r>
              <a:rPr lang="en-US" sz="2500" b="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TỒN DI SẢN VĂN HÓA </a:t>
            </a:r>
            <a:r>
              <a:rPr lang="vi-VN" sz="2500" b="1">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8600" y="1492438"/>
            <a:ext cx="8382000" cy="2731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90499" y="4223658"/>
            <a:ext cx="8763001" cy="2246769"/>
          </a:xfrm>
          <a:prstGeom prst="rect">
            <a:avLst/>
          </a:prstGeom>
        </p:spPr>
        <p:txBody>
          <a:bodyPr wrap="square">
            <a:spAutoFit/>
          </a:bodyPr>
          <a:lstStyle/>
          <a:p>
            <a:pPr algn="just"/>
            <a:r>
              <a:rPr lang="en-US" sz="2000" b="1" dirty="0">
                <a:solidFill>
                  <a:srgbClr val="FF0000"/>
                </a:solidFill>
                <a:latin typeface="Arial" pitchFamily="34" charset="0"/>
                <a:cs typeface="Arial" pitchFamily="34" charset="0"/>
              </a:rPr>
              <a:t> - </a:t>
            </a:r>
            <a:r>
              <a:rPr lang="en-US" sz="2000" b="1" dirty="0" err="1">
                <a:solidFill>
                  <a:srgbClr val="FF0000"/>
                </a:solidFill>
                <a:latin typeface="Arial" pitchFamily="34" charset="0"/>
                <a:cs typeface="Arial" pitchFamily="34" charset="0"/>
              </a:rPr>
              <a:t>Hình</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ảnh</a:t>
            </a:r>
            <a:r>
              <a:rPr lang="en-US" sz="2000" b="1" dirty="0">
                <a:solidFill>
                  <a:srgbClr val="FF0000"/>
                </a:solidFill>
                <a:latin typeface="Arial" pitchFamily="34" charset="0"/>
                <a:cs typeface="Arial" pitchFamily="34" charset="0"/>
              </a:rPr>
              <a:t> 3: </a:t>
            </a:r>
            <a:r>
              <a:rPr lang="vi-VN" sz="2000" b="1" dirty="0">
                <a:latin typeface="Arial" pitchFamily="34" charset="0"/>
                <a:cs typeface="Arial" pitchFamily="34" charset="0"/>
              </a:rPr>
              <a:t>Người thanh niên sờ đầu rùa ở Văn Miếu – Quốc Từ Giám là hành vi không tôn trọng di sản văn hóa, vi phạm quy định của pháp luật</a:t>
            </a:r>
            <a:endParaRPr lang="en-US" sz="2000" b="1" dirty="0">
              <a:latin typeface="Arial" pitchFamily="34" charset="0"/>
              <a:cs typeface="Arial" pitchFamily="34" charset="0"/>
            </a:endParaRPr>
          </a:p>
          <a:p>
            <a:pPr algn="just"/>
            <a:r>
              <a:rPr lang="en-US" sz="2000" b="1" dirty="0">
                <a:solidFill>
                  <a:srgbClr val="FF0000"/>
                </a:solidFill>
                <a:latin typeface="Arial" pitchFamily="34" charset="0"/>
                <a:cs typeface="Arial" pitchFamily="34" charset="0"/>
              </a:rPr>
              <a:t> - </a:t>
            </a:r>
            <a:r>
              <a:rPr lang="en-US" sz="2000" b="1" dirty="0" err="1">
                <a:solidFill>
                  <a:srgbClr val="FF0000"/>
                </a:solidFill>
                <a:latin typeface="Arial" pitchFamily="34" charset="0"/>
                <a:cs typeface="Arial" pitchFamily="34" charset="0"/>
              </a:rPr>
              <a:t>Hình</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ảnh</a:t>
            </a:r>
            <a:r>
              <a:rPr lang="en-US" sz="2000" b="1" dirty="0">
                <a:solidFill>
                  <a:srgbClr val="FF0000"/>
                </a:solidFill>
                <a:latin typeface="Arial" pitchFamily="34" charset="0"/>
                <a:cs typeface="Arial" pitchFamily="34" charset="0"/>
              </a:rPr>
              <a:t> 4: </a:t>
            </a:r>
            <a:r>
              <a:rPr lang="en-US" sz="2000" b="1" dirty="0" err="1">
                <a:latin typeface="Arial" pitchFamily="34" charset="0"/>
                <a:cs typeface="Arial" pitchFamily="34" charset="0"/>
              </a:rPr>
              <a:t>Hành</a:t>
            </a:r>
            <a:r>
              <a:rPr lang="en-US" sz="2000" b="1" dirty="0">
                <a:latin typeface="Arial" pitchFamily="34" charset="0"/>
                <a:cs typeface="Arial" pitchFamily="34" charset="0"/>
              </a:rPr>
              <a:t> vi </a:t>
            </a:r>
            <a:r>
              <a:rPr lang="en-US" sz="2000" b="1" dirty="0" err="1">
                <a:latin typeface="Arial" pitchFamily="34" charset="0"/>
                <a:cs typeface="Arial" pitchFamily="34" charset="0"/>
              </a:rPr>
              <a:t>xả</a:t>
            </a:r>
            <a:r>
              <a:rPr lang="en-US" sz="2000" b="1" dirty="0">
                <a:latin typeface="Arial" pitchFamily="34" charset="0"/>
                <a:cs typeface="Arial" pitchFamily="34" charset="0"/>
              </a:rPr>
              <a:t> </a:t>
            </a:r>
            <a:r>
              <a:rPr lang="en-US" sz="2000" b="1" dirty="0" err="1">
                <a:latin typeface="Arial" pitchFamily="34" charset="0"/>
                <a:cs typeface="Arial" pitchFamily="34" charset="0"/>
              </a:rPr>
              <a:t>rác</a:t>
            </a:r>
            <a:r>
              <a:rPr lang="en-US" sz="2000" b="1" dirty="0">
                <a:latin typeface="Arial" pitchFamily="34" charset="0"/>
                <a:cs typeface="Arial" pitchFamily="34" charset="0"/>
              </a:rPr>
              <a:t> </a:t>
            </a:r>
            <a:r>
              <a:rPr lang="en-US" sz="2000" b="1" dirty="0" err="1">
                <a:latin typeface="Arial" pitchFamily="34" charset="0"/>
                <a:cs typeface="Arial" pitchFamily="34" charset="0"/>
              </a:rPr>
              <a:t>bừa</a:t>
            </a:r>
            <a:r>
              <a:rPr lang="en-US" sz="2000" b="1" dirty="0">
                <a:latin typeface="Arial" pitchFamily="34" charset="0"/>
                <a:cs typeface="Arial" pitchFamily="34" charset="0"/>
              </a:rPr>
              <a:t> </a:t>
            </a:r>
            <a:r>
              <a:rPr lang="en-US" sz="2000" b="1" dirty="0" err="1">
                <a:latin typeface="Arial" pitchFamily="34" charset="0"/>
                <a:cs typeface="Arial" pitchFamily="34" charset="0"/>
              </a:rPr>
              <a:t>bãi</a:t>
            </a:r>
            <a:r>
              <a:rPr lang="en-US" sz="2000" b="1" dirty="0">
                <a:latin typeface="Arial" pitchFamily="34" charset="0"/>
                <a:cs typeface="Arial" pitchFamily="34" charset="0"/>
              </a:rPr>
              <a:t> </a:t>
            </a:r>
            <a:r>
              <a:rPr lang="en-US" sz="2000" b="1" dirty="0" err="1">
                <a:latin typeface="Arial" pitchFamily="34" charset="0"/>
                <a:cs typeface="Arial" pitchFamily="34" charset="0"/>
              </a:rPr>
              <a:t>làm</a:t>
            </a:r>
            <a:r>
              <a:rPr lang="en-US" sz="2000" b="1" dirty="0">
                <a:latin typeface="Arial" pitchFamily="34" charset="0"/>
                <a:cs typeface="Arial" pitchFamily="34" charset="0"/>
              </a:rPr>
              <a:t> ô </a:t>
            </a:r>
            <a:r>
              <a:rPr lang="en-US" sz="2000" b="1" dirty="0" err="1">
                <a:latin typeface="Arial" pitchFamily="34" charset="0"/>
                <a:cs typeface="Arial" pitchFamily="34" charset="0"/>
              </a:rPr>
              <a:t>nhiễm</a:t>
            </a:r>
            <a:r>
              <a:rPr lang="en-US" sz="2000" b="1" dirty="0">
                <a:latin typeface="Arial" pitchFamily="34" charset="0"/>
                <a:cs typeface="Arial" pitchFamily="34" charset="0"/>
              </a:rPr>
              <a:t> </a:t>
            </a:r>
            <a:r>
              <a:rPr lang="en-US" sz="2000" b="1" dirty="0" err="1">
                <a:latin typeface="Arial" pitchFamily="34" charset="0"/>
                <a:cs typeface="Arial" pitchFamily="34" charset="0"/>
              </a:rPr>
              <a:t>môi</a:t>
            </a:r>
            <a:r>
              <a:rPr lang="en-US" sz="2000" b="1" dirty="0">
                <a:latin typeface="Arial" pitchFamily="34" charset="0"/>
                <a:cs typeface="Arial" pitchFamily="34" charset="0"/>
              </a:rPr>
              <a:t> </a:t>
            </a:r>
            <a:r>
              <a:rPr lang="en-US" sz="2000" b="1" dirty="0" err="1">
                <a:latin typeface="Arial" pitchFamily="34" charset="0"/>
                <a:cs typeface="Arial" pitchFamily="34" charset="0"/>
              </a:rPr>
              <a:t>trường</a:t>
            </a:r>
            <a:r>
              <a:rPr lang="en-US" sz="2000" b="1" dirty="0">
                <a:latin typeface="Arial" pitchFamily="34" charset="0"/>
                <a:cs typeface="Arial" pitchFamily="34" charset="0"/>
              </a:rPr>
              <a:t>, </a:t>
            </a:r>
            <a:r>
              <a:rPr lang="en-US" sz="2000" b="1" dirty="0" err="1">
                <a:latin typeface="Arial" pitchFamily="34" charset="0"/>
                <a:cs typeface="Arial" pitchFamily="34" charset="0"/>
              </a:rPr>
              <a:t>hủy</a:t>
            </a:r>
            <a:r>
              <a:rPr lang="en-US" sz="2000" b="1" dirty="0">
                <a:latin typeface="Arial" pitchFamily="34" charset="0"/>
                <a:cs typeface="Arial" pitchFamily="34" charset="0"/>
              </a:rPr>
              <a:t> </a:t>
            </a:r>
            <a:r>
              <a:rPr lang="en-US" sz="2000" b="1" dirty="0" err="1">
                <a:latin typeface="Arial" pitchFamily="34" charset="0"/>
                <a:cs typeface="Arial" pitchFamily="34" charset="0"/>
              </a:rPr>
              <a:t>hoại</a:t>
            </a:r>
            <a:r>
              <a:rPr lang="en-US" sz="2000" b="1" dirty="0">
                <a:latin typeface="Arial" pitchFamily="34" charset="0"/>
                <a:cs typeface="Arial" pitchFamily="34" charset="0"/>
              </a:rPr>
              <a:t> </a:t>
            </a:r>
            <a:r>
              <a:rPr lang="en-US" sz="2000" b="1" dirty="0" err="1">
                <a:latin typeface="Arial" pitchFamily="34" charset="0"/>
                <a:cs typeface="Arial" pitchFamily="34" charset="0"/>
              </a:rPr>
              <a:t>cảnh</a:t>
            </a:r>
            <a:r>
              <a:rPr lang="en-US" sz="2000" b="1" dirty="0">
                <a:latin typeface="Arial" pitchFamily="34" charset="0"/>
                <a:cs typeface="Arial" pitchFamily="34" charset="0"/>
              </a:rPr>
              <a:t> </a:t>
            </a:r>
            <a:r>
              <a:rPr lang="en-US" sz="2000" b="1" dirty="0" err="1">
                <a:latin typeface="Arial" pitchFamily="34" charset="0"/>
                <a:cs typeface="Arial" pitchFamily="34" charset="0"/>
              </a:rPr>
              <a:t>quan</a:t>
            </a:r>
            <a:r>
              <a:rPr lang="en-US" sz="2000" b="1" dirty="0">
                <a:latin typeface="Arial" pitchFamily="34" charset="0"/>
                <a:cs typeface="Arial" pitchFamily="34" charset="0"/>
              </a:rPr>
              <a:t>  </a:t>
            </a:r>
            <a:r>
              <a:rPr lang="en-US" sz="2000" b="1" dirty="0" err="1">
                <a:latin typeface="Arial" pitchFamily="34" charset="0"/>
                <a:cs typeface="Arial" pitchFamily="34" charset="0"/>
              </a:rPr>
              <a:t>của</a:t>
            </a:r>
            <a:r>
              <a:rPr lang="en-US" sz="2000" b="1" dirty="0">
                <a:latin typeface="Arial" pitchFamily="34" charset="0"/>
                <a:cs typeface="Arial" pitchFamily="34" charset="0"/>
              </a:rPr>
              <a:t> </a:t>
            </a:r>
            <a:r>
              <a:rPr lang="en-US" sz="2000" b="1" dirty="0" err="1">
                <a:latin typeface="Arial" pitchFamily="34" charset="0"/>
                <a:cs typeface="Arial" pitchFamily="34" charset="0"/>
              </a:rPr>
              <a:t>danh</a:t>
            </a:r>
            <a:r>
              <a:rPr lang="en-US" sz="2000" b="1" dirty="0">
                <a:latin typeface="Arial" pitchFamily="34" charset="0"/>
                <a:cs typeface="Arial" pitchFamily="34" charset="0"/>
              </a:rPr>
              <a:t> lam </a:t>
            </a:r>
            <a:r>
              <a:rPr lang="en-US" sz="2000" b="1" dirty="0" err="1">
                <a:latin typeface="Arial" pitchFamily="34" charset="0"/>
                <a:cs typeface="Arial" pitchFamily="34" charset="0"/>
              </a:rPr>
              <a:t>thắng</a:t>
            </a:r>
            <a:r>
              <a:rPr lang="en-US" sz="2000" b="1" dirty="0">
                <a:latin typeface="Arial" pitchFamily="34" charset="0"/>
                <a:cs typeface="Arial" pitchFamily="34" charset="0"/>
              </a:rPr>
              <a:t> </a:t>
            </a:r>
            <a:r>
              <a:rPr lang="en-US" sz="2000" b="1" dirty="0" err="1">
                <a:latin typeface="Arial" pitchFamily="34" charset="0"/>
                <a:cs typeface="Arial" pitchFamily="34" charset="0"/>
              </a:rPr>
              <a:t>cảnh</a:t>
            </a:r>
            <a:r>
              <a:rPr lang="en-US" sz="2000" b="1" dirty="0">
                <a:latin typeface="Arial" pitchFamily="34" charset="0"/>
                <a:cs typeface="Arial" pitchFamily="34" charset="0"/>
              </a:rPr>
              <a:t>, </a:t>
            </a:r>
            <a:r>
              <a:rPr lang="en-US" sz="2000" b="1" dirty="0" err="1">
                <a:latin typeface="Arial" pitchFamily="34" charset="0"/>
                <a:cs typeface="Arial" pitchFamily="34" charset="0"/>
              </a:rPr>
              <a:t>xâm</a:t>
            </a:r>
            <a:r>
              <a:rPr lang="en-US" sz="2000" b="1" dirty="0">
                <a:latin typeface="Arial" pitchFamily="34" charset="0"/>
                <a:cs typeface="Arial" pitchFamily="34" charset="0"/>
              </a:rPr>
              <a:t> </a:t>
            </a:r>
            <a:r>
              <a:rPr lang="en-US" sz="2000" b="1" dirty="0" err="1">
                <a:latin typeface="Arial" pitchFamily="34" charset="0"/>
                <a:cs typeface="Arial" pitchFamily="34" charset="0"/>
              </a:rPr>
              <a:t>hại</a:t>
            </a:r>
            <a:r>
              <a:rPr lang="en-US" sz="2000" b="1" dirty="0">
                <a:latin typeface="Arial" pitchFamily="34" charset="0"/>
                <a:cs typeface="Arial" pitchFamily="34" charset="0"/>
              </a:rPr>
              <a:t> </a:t>
            </a:r>
            <a:r>
              <a:rPr lang="en-US" sz="2000" b="1" dirty="0" err="1">
                <a:latin typeface="Arial" pitchFamily="34" charset="0"/>
                <a:cs typeface="Arial" pitchFamily="34" charset="0"/>
              </a:rPr>
              <a:t>đến</a:t>
            </a:r>
            <a:r>
              <a:rPr lang="en-US" sz="2000" b="1" dirty="0">
                <a:latin typeface="Arial" pitchFamily="34" charset="0"/>
                <a:cs typeface="Arial" pitchFamily="34" charset="0"/>
              </a:rPr>
              <a:t> di </a:t>
            </a:r>
            <a:r>
              <a:rPr lang="en-US" sz="2000" b="1" dirty="0" err="1">
                <a:latin typeface="Arial" pitchFamily="34" charset="0"/>
                <a:cs typeface="Arial" pitchFamily="34" charset="0"/>
              </a:rPr>
              <a:t>sản</a:t>
            </a:r>
            <a:r>
              <a:rPr lang="en-US" sz="2000" b="1" dirty="0">
                <a:latin typeface="Arial" pitchFamily="34" charset="0"/>
                <a:cs typeface="Arial" pitchFamily="34" charset="0"/>
              </a:rPr>
              <a:t> </a:t>
            </a:r>
            <a:r>
              <a:rPr lang="en-US" sz="2000" b="1" dirty="0" err="1">
                <a:latin typeface="Arial" pitchFamily="34" charset="0"/>
                <a:cs typeface="Arial" pitchFamily="34" charset="0"/>
              </a:rPr>
              <a:t>văn</a:t>
            </a:r>
            <a:r>
              <a:rPr lang="en-US" sz="2000" b="1" dirty="0">
                <a:latin typeface="Arial" pitchFamily="34" charset="0"/>
                <a:cs typeface="Arial" pitchFamily="34" charset="0"/>
              </a:rPr>
              <a:t> </a:t>
            </a:r>
            <a:r>
              <a:rPr lang="en-US" sz="2000" b="1" dirty="0" err="1">
                <a:latin typeface="Arial" pitchFamily="34" charset="0"/>
                <a:cs typeface="Arial" pitchFamily="34" charset="0"/>
              </a:rPr>
              <a:t>hóa</a:t>
            </a:r>
            <a:r>
              <a:rPr lang="en-US" sz="2000" b="1" dirty="0">
                <a:latin typeface="Arial" pitchFamily="34" charset="0"/>
                <a:cs typeface="Arial" pitchFamily="34" charset="0"/>
              </a:rPr>
              <a:t>.</a:t>
            </a:r>
          </a:p>
          <a:p>
            <a:pPr algn="just"/>
            <a:r>
              <a:rPr lang="en-US" sz="2000" b="1" dirty="0">
                <a:solidFill>
                  <a:srgbClr val="FF0000"/>
                </a:solidFill>
                <a:latin typeface="Arial" pitchFamily="34" charset="0"/>
                <a:cs typeface="Arial" pitchFamily="34" charset="0"/>
              </a:rPr>
              <a:t> - </a:t>
            </a:r>
            <a:r>
              <a:rPr lang="en-US" sz="2000" b="1" dirty="0" err="1">
                <a:solidFill>
                  <a:srgbClr val="FF0000"/>
                </a:solidFill>
                <a:latin typeface="Arial" pitchFamily="34" charset="0"/>
                <a:cs typeface="Arial" pitchFamily="34" charset="0"/>
              </a:rPr>
              <a:t>Hình</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ảnh</a:t>
            </a:r>
            <a:r>
              <a:rPr lang="en-US" sz="2000" b="1" dirty="0">
                <a:solidFill>
                  <a:srgbClr val="FF0000"/>
                </a:solidFill>
                <a:latin typeface="Arial" pitchFamily="34" charset="0"/>
                <a:cs typeface="Arial" pitchFamily="34" charset="0"/>
              </a:rPr>
              <a:t> 5: </a:t>
            </a:r>
            <a:r>
              <a:rPr lang="vi-VN" sz="2000" b="1" dirty="0">
                <a:latin typeface="Arial" pitchFamily="34" charset="0"/>
                <a:cs typeface="Arial" pitchFamily="34" charset="0"/>
              </a:rPr>
              <a:t>Viết chữ lên cột mốc Fansipan là hành vi xâm phạm di tích lịch sử - di sản văn hóa, trái quy định của pháp luật.</a:t>
            </a:r>
            <a:endParaRPr lang="en-US" sz="2000" b="1" dirty="0">
              <a:latin typeface="Arial" pitchFamily="34" charset="0"/>
              <a:cs typeface="Arial" pitchFamily="34" charset="0"/>
            </a:endParaRPr>
          </a:p>
        </p:txBody>
      </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amond(in)">
                                      <p:cBhvr>
                                        <p:cTn id="7" dur="2000"/>
                                        <p:tgtEl>
                                          <p:spTgt spid="1331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lowchart: Alternate Process 7"/>
          <p:cNvSpPr/>
          <p:nvPr/>
        </p:nvSpPr>
        <p:spPr>
          <a:xfrm>
            <a:off x="914400" y="80665"/>
            <a:ext cx="7391400" cy="605135"/>
          </a:xfrm>
          <a:prstGeom prst="flowChartAlternateProcess">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vi-VN" sz="2200" b="1" u="sng" dirty="0">
                <a:cs typeface="Arial" pitchFamily="34" charset="0"/>
              </a:rPr>
              <a:t>Bài </a:t>
            </a:r>
            <a:r>
              <a:rPr lang="en-US" sz="2200" b="1" u="sng" dirty="0">
                <a:latin typeface="Arial" pitchFamily="34" charset="0"/>
                <a:cs typeface="Arial" pitchFamily="34" charset="0"/>
              </a:rPr>
              <a:t>2</a:t>
            </a:r>
            <a:r>
              <a:rPr lang="vi-VN" sz="2200" b="1" dirty="0">
                <a:cs typeface="Arial" pitchFamily="34" charset="0"/>
              </a:rPr>
              <a:t> :</a:t>
            </a:r>
            <a:r>
              <a:rPr lang="vi-VN" sz="2200" dirty="0">
                <a:cs typeface="Arial" pitchFamily="34" charset="0"/>
              </a:rPr>
              <a:t> </a:t>
            </a:r>
            <a:r>
              <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BẢO </a:t>
            </a:r>
            <a:r>
              <a:rPr lang="vi-VN"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TỒ</a:t>
            </a:r>
            <a:r>
              <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rPr>
              <a:t>N DI SẢN VĂN HÓA </a:t>
            </a:r>
            <a:r>
              <a:rPr lang="vi-VN" sz="2500" b="1" dirty="0">
                <a:cs typeface="Arial" pitchFamily="34" charset="0"/>
              </a:rPr>
              <a:t> </a:t>
            </a:r>
            <a:endParaRPr lang="en-US" sz="25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pitchFamily="34" charset="0"/>
              <a:cs typeface="Arial" pitchFamily="34" charset="0"/>
            </a:endParaRPr>
          </a:p>
        </p:txBody>
      </p:sp>
      <p:sp>
        <p:nvSpPr>
          <p:cNvPr id="7" name="Rectangle 6"/>
          <p:cNvSpPr/>
          <p:nvPr/>
        </p:nvSpPr>
        <p:spPr>
          <a:xfrm>
            <a:off x="152399" y="712113"/>
            <a:ext cx="8763001" cy="769441"/>
          </a:xfrm>
          <a:prstGeom prst="rect">
            <a:avLst/>
          </a:prstGeom>
        </p:spPr>
        <p:txBody>
          <a:bodyPr wrap="square">
            <a:spAutoFit/>
          </a:bodyPr>
          <a:lstStyle/>
          <a:p>
            <a:r>
              <a:rPr lang="en-US" sz="2200" b="1">
                <a:solidFill>
                  <a:srgbClr val="0000FF"/>
                </a:solidFill>
                <a:latin typeface="Arial" panose="020B0604020202020204" pitchFamily="34" charset="0"/>
                <a:cs typeface="Arial" panose="020B0604020202020204" pitchFamily="34" charset="0"/>
              </a:rPr>
              <a:t>4. Quy định của pháp luật về quyền và nghĩa vụ của tổ chức, cá nhân đối với việc bảo vệ di sản văn hóa.</a:t>
            </a:r>
            <a:endParaRPr lang="en-US" sz="2200" b="1" dirty="0">
              <a:solidFill>
                <a:srgbClr val="0000FF"/>
              </a:solidFill>
              <a:latin typeface="Arial" panose="020B0604020202020204" pitchFamily="34" charset="0"/>
              <a:cs typeface="Arial" panose="020B0604020202020204" pitchFamily="34" charset="0"/>
            </a:endParaRPr>
          </a:p>
        </p:txBody>
      </p:sp>
      <p:sp>
        <p:nvSpPr>
          <p:cNvPr id="4" name="Rectangle 3"/>
          <p:cNvSpPr/>
          <p:nvPr/>
        </p:nvSpPr>
        <p:spPr>
          <a:xfrm>
            <a:off x="228598" y="1525556"/>
            <a:ext cx="8686800" cy="5016758"/>
          </a:xfrm>
          <a:prstGeom prst="rect">
            <a:avLst/>
          </a:prstGeom>
          <a:solidFill>
            <a:schemeClr val="accent6">
              <a:lumMod val="40000"/>
              <a:lumOff val="60000"/>
            </a:schemeClr>
          </a:solidFill>
          <a:ln w="12700">
            <a:solidFill>
              <a:schemeClr val="tx1"/>
            </a:solidFill>
          </a:ln>
        </p:spPr>
        <p:txBody>
          <a:bodyPr wrap="square">
            <a:spAutoFit/>
          </a:bodyPr>
          <a:lstStyle/>
          <a:p>
            <a:pPr algn="just"/>
            <a:r>
              <a:rPr lang="en-US" sz="2000" b="1">
                <a:latin typeface="Arial" pitchFamily="34" charset="0"/>
                <a:cs typeface="Arial" pitchFamily="34" charset="0"/>
              </a:rPr>
              <a:t>b) Quyền và nghĩa vụ của tổ chức, cá nhân đối với việc bảo vệ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Tôn trọng, bảo vệ và phát huy giá trị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Thông báo kịp thời địa điểm phát hiện di vật, cổ vật, bảo vật quốc gia, di tích lịch sử, văn hóa, danh lam thắng cảnh; giao nộp di vật, cổ vật, bảo vật quốc gia do mình tìm được cho cơ quan nhà nước có thẩm quyền nơi gần nhất.</a:t>
            </a:r>
            <a:endParaRPr lang="en-US" sz="2000">
              <a:latin typeface="Arial" pitchFamily="34" charset="0"/>
              <a:cs typeface="Arial" pitchFamily="34" charset="0"/>
            </a:endParaRPr>
          </a:p>
          <a:p>
            <a:pPr algn="just"/>
            <a:r>
              <a:rPr lang="en-US" sz="2000" b="1">
                <a:latin typeface="Arial" pitchFamily="34" charset="0"/>
                <a:cs typeface="Arial" pitchFamily="34" charset="0"/>
              </a:rPr>
              <a:t>	- Ngăn chặn hoặc đề nghị cơ quan nhà nước có thẩm quyền ngăn chặn, xử lí kịp thời khi thấy có những hành vi làm sai lệch, phá hoại, chiếm đoạt, sử dụng trái phép di sản văn hóa; hoặc thấy di sản văn hóa có nguy cơ bị làm sai lệch giá trị, bị hủy hoại, bị mất.</a:t>
            </a:r>
            <a:endParaRPr lang="en-US" sz="2000">
              <a:latin typeface="Arial" pitchFamily="34" charset="0"/>
              <a:cs typeface="Arial" pitchFamily="34" charset="0"/>
            </a:endParaRPr>
          </a:p>
          <a:p>
            <a:pPr algn="just"/>
            <a:r>
              <a:rPr lang="en-US" sz="2000" b="1">
                <a:latin typeface="Arial" pitchFamily="34" charset="0"/>
                <a:cs typeface="Arial" pitchFamily="34" charset="0"/>
              </a:rPr>
              <a:t>	- Thực hiện các biện pháp bảo vệ và phát huy giá trị di sản văn hóa.</a:t>
            </a:r>
            <a:endParaRPr lang="en-US" sz="2000">
              <a:latin typeface="Arial" pitchFamily="34" charset="0"/>
              <a:cs typeface="Arial" pitchFamily="34" charset="0"/>
            </a:endParaRPr>
          </a:p>
          <a:p>
            <a:pPr algn="just"/>
            <a:r>
              <a:rPr lang="en-US" sz="2000" b="1">
                <a:latin typeface="Arial" pitchFamily="34" charset="0"/>
                <a:cs typeface="Arial" pitchFamily="34" charset="0"/>
              </a:rPr>
              <a:t>	- Chuyển giao di sản văn hóa cho cơ quan nhà nước có thẩm quyền trong trường hợp không có đủ điều kiện và khả năng bảo vệ và phát huy giá trị.</a:t>
            </a:r>
            <a:endParaRPr lang="en-US" sz="2000">
              <a:latin typeface="Arial" pitchFamily="34" charset="0"/>
              <a:cs typeface="Arial" pitchFamily="34" charset="0"/>
            </a:endParaRPr>
          </a:p>
        </p:txBody>
      </p:sp>
    </p:spTree>
    <p:extLst>
      <p:ext uri="{BB962C8B-B14F-4D97-AF65-F5344CB8AC3E}">
        <p14:creationId xmlns:p14="http://schemas.microsoft.com/office/powerpoint/2010/main" val="26474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GENSWF_ADVANCE_TIME" val="5"/>
  <p:tag name="ISPRING_CUSTOM_TIMING_USED" val="1"/>
  <p:tag name="ISPRING_SLIDE_ID_2" val="{C657A75E-B603-495D-A394-7DE96DB44C0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859</Words>
  <Application>Microsoft Office PowerPoint</Application>
  <PresentationFormat>On-screen Show (4:3)</PresentationFormat>
  <Paragraphs>48</Paragraphs>
  <Slides>13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iCiel Pony</vt:lpstr>
      <vt:lpstr>SVN-Internation</vt:lpstr>
      <vt:lpstr>SVN-Revolution</vt:lpstr>
      <vt:lpstr>VNI-Allegie</vt:lpstr>
      <vt:lpstr>VNI-Brush</vt:lpstr>
      <vt:lpstr>Office Theme</vt:lpstr>
      <vt:lpstr>CHÀO MỪNG THẦY CÔ VÀ CÁC EM HỌC SINH!</vt:lpstr>
      <vt:lpstr>PowerPoint Presentation</vt:lpstr>
      <vt:lpstr>PowerPoint Presentation</vt:lpstr>
      <vt:lpstr>PowerPoint Presentation</vt:lpstr>
      <vt:lpstr>ĐỌC TT + hình ảnh và trả lời câu hỏi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2022-09-15T03:59:57Z</dcterms:created>
  <dcterms:modified xsi:type="dcterms:W3CDTF">2024-10-07T13:13:09Z</dcterms:modified>
</cp:coreProperties>
</file>