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85" r:id="rId3"/>
    <p:sldId id="269" r:id="rId4"/>
    <p:sldId id="282" r:id="rId5"/>
    <p:sldId id="312" r:id="rId6"/>
    <p:sldId id="286" r:id="rId7"/>
    <p:sldId id="284" r:id="rId8"/>
    <p:sldId id="291" r:id="rId9"/>
    <p:sldId id="313" r:id="rId10"/>
    <p:sldId id="287" r:id="rId11"/>
    <p:sldId id="293" r:id="rId12"/>
    <p:sldId id="294" r:id="rId13"/>
    <p:sldId id="295" r:id="rId14"/>
    <p:sldId id="288" r:id="rId15"/>
    <p:sldId id="297" r:id="rId16"/>
    <p:sldId id="296" r:id="rId17"/>
    <p:sldId id="315" r:id="rId18"/>
    <p:sldId id="290" r:id="rId19"/>
    <p:sldId id="303" r:id="rId20"/>
    <p:sldId id="31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152"/>
    <a:srgbClr val="30ABCA"/>
    <a:srgbClr val="0967A3"/>
    <a:srgbClr val="FFABD1"/>
    <a:srgbClr val="93EDD3"/>
    <a:srgbClr val="FC3E2E"/>
    <a:srgbClr val="95EDD2"/>
    <a:srgbClr val="00CCFA"/>
    <a:srgbClr val="003A5D"/>
    <a:srgbClr val="F4F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6314" autoAdjust="0"/>
  </p:normalViewPr>
  <p:slideViewPr>
    <p:cSldViewPr snapToGrid="0">
      <p:cViewPr varScale="1">
        <p:scale>
          <a:sx n="82" d="100"/>
          <a:sy n="82" d="100"/>
        </p:scale>
        <p:origin x="1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F2915-13BA-429B-B834-61B89EE1ED8D}" type="datetimeFigureOut">
              <a:rPr lang="zh-CN" altLang="en-US" smtClean="0"/>
              <a:t>2024/3/12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5D768-FE41-43FD-AE61-807F5F1E1F43}" type="slidenum">
              <a:rPr lang="zh-CN" altLang="en-US" smtClean="0"/>
              <a:t>‹#›</a:t>
            </a:fld>
            <a:endParaRPr lang="zh-CN" altLang="en-US"/>
          </a:p>
        </p:txBody>
      </p:sp>
    </p:spTree>
    <p:extLst>
      <p:ext uri="{BB962C8B-B14F-4D97-AF65-F5344CB8AC3E}">
        <p14:creationId xmlns:p14="http://schemas.microsoft.com/office/powerpoint/2010/main" val="227314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C5D768-FE41-43FD-AE61-807F5F1E1F43}" type="slidenum">
              <a:rPr lang="zh-CN" altLang="en-US" smtClean="0"/>
              <a:t>3</a:t>
            </a:fld>
            <a:endParaRPr lang="zh-CN" altLang="en-US"/>
          </a:p>
        </p:txBody>
      </p:sp>
    </p:spTree>
    <p:extLst>
      <p:ext uri="{BB962C8B-B14F-4D97-AF65-F5344CB8AC3E}">
        <p14:creationId xmlns:p14="http://schemas.microsoft.com/office/powerpoint/2010/main" val="109821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BB540D-7C39-4831-A4A5-653E8268F0A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D652F27-283D-4C26-B786-1FDD9F1DE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9B0875E-4141-4B00-AA3F-EDCE65DE6C14}"/>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F9C1D29E-9B3D-4D8B-842D-82F0EF020C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BBA994-F08B-4A6C-85A3-5839550F9695}"/>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164777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357928-BDBB-4790-9614-19195EAD287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AE25A3D-C712-42F5-AB4D-F0FCF09E950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5D0A63B-0BE6-46E4-AEBB-D3F400A0C39A}"/>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57CA658B-49AB-471C-897A-4201C1D8D6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9DA9A9-C81D-4DC3-9197-616AB7868603}"/>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3926958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3FBF371-3990-4755-B341-04504C035A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E728822-0799-426B-8663-CFF9DDEDEC6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C1454F-727C-471F-80E5-9F8A542C663B}"/>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E0662BF4-7058-443A-AC16-1597A0DC41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6CC74A-3B2F-4281-A544-015353DF1B1F}"/>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518179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D17FBB-426F-48DE-8E3B-3ABD4D9D6B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CF54D6-4E3D-4BB3-8620-466E81CBE01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C1DEDA-6EB1-453E-9FAF-24107D82A8F9}"/>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705C836C-1237-403F-988D-B56D33480E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28210F-63DB-4D0E-B2B7-49A615203780}"/>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2804923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E3A0B1-7489-4F6F-94B4-57EEB0F8105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B33605-FBCC-4654-9A9E-6FE076078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3C089CD-31D5-4F37-B16F-E30A9E35504C}"/>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2CC79B37-5D9E-4BA8-98B5-1CAEF81F5E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248DFC-54C1-42E4-A940-4F7D3A33B8D1}"/>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403716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5EED17-08C1-4AEF-A96B-DF873EA9BD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F886A0-8B1C-4AFD-A3C7-D15D7C165DF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61EE4C9-6595-4A18-B4C0-90A5AF387C7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581E0EB-6D03-49F0-94DC-4A73D211A10E}"/>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6" name="页脚占位符 5">
            <a:extLst>
              <a:ext uri="{FF2B5EF4-FFF2-40B4-BE49-F238E27FC236}">
                <a16:creationId xmlns:a16="http://schemas.microsoft.com/office/drawing/2014/main" id="{79B5821C-9FFB-49DC-A07D-F55116C6A5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3E67139-9F36-41FD-9715-916B479BE0CD}"/>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256757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95E994-A7FE-4F25-AC3D-C58630D8B5F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E79A372-57C7-4CE5-8610-347EAEFB4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A236DD-D65C-49E1-83FB-0436DE4E531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4680043-DEC8-41CA-A30E-F6B980F675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92C198C-215D-461F-B4DC-4477AFBC215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445DEF-4C89-4F87-AE49-A1FE75C0784E}"/>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8" name="页脚占位符 7">
            <a:extLst>
              <a:ext uri="{FF2B5EF4-FFF2-40B4-BE49-F238E27FC236}">
                <a16:creationId xmlns:a16="http://schemas.microsoft.com/office/drawing/2014/main" id="{0A74F1A3-D954-4C24-9994-488759AD3C0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93317C-2CC0-4626-9DC6-3F22487F0ECC}"/>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132881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17E636-5D6C-4684-B763-9A37D5F0FC5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23386D2-2536-488F-9DC0-2B27E2AE31D5}"/>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4" name="页脚占位符 3">
            <a:extLst>
              <a:ext uri="{FF2B5EF4-FFF2-40B4-BE49-F238E27FC236}">
                <a16:creationId xmlns:a16="http://schemas.microsoft.com/office/drawing/2014/main" id="{0608619F-E37D-48DE-AE49-58427EAEB8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D3FBCC2-1FAF-4FD1-B372-17560F2D69E0}"/>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437836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F94EF69-702D-4B4B-81CB-80D8AF38301E}"/>
              </a:ext>
            </a:extLst>
          </p:cNvPr>
          <p:cNvSpPr/>
          <p:nvPr userDrawn="1"/>
        </p:nvSpPr>
        <p:spPr>
          <a:xfrm>
            <a:off x="0" y="0"/>
            <a:ext cx="609600" cy="413657"/>
          </a:xfrm>
          <a:prstGeom prst="rect">
            <a:avLst/>
          </a:prstGeom>
          <a:solidFill>
            <a:srgbClr val="FFA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C4922695-1C4C-4449-944A-249F605C6BBB}"/>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3" name="页脚占位符 2">
            <a:extLst>
              <a:ext uri="{FF2B5EF4-FFF2-40B4-BE49-F238E27FC236}">
                <a16:creationId xmlns:a16="http://schemas.microsoft.com/office/drawing/2014/main" id="{EF256AEA-D8A5-4D49-8635-944B8DA57A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AE742D0-C1B2-41E2-B95D-A7CE0B2DBBF9}"/>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
        <p:nvSpPr>
          <p:cNvPr id="5" name="矩形 4">
            <a:extLst>
              <a:ext uri="{FF2B5EF4-FFF2-40B4-BE49-F238E27FC236}">
                <a16:creationId xmlns:a16="http://schemas.microsoft.com/office/drawing/2014/main" id="{85A45045-0AAA-4C0E-AF17-57D74DF89CDC}"/>
              </a:ext>
            </a:extLst>
          </p:cNvPr>
          <p:cNvSpPr/>
          <p:nvPr userDrawn="1"/>
        </p:nvSpPr>
        <p:spPr>
          <a:xfrm>
            <a:off x="252899" y="171207"/>
            <a:ext cx="11686203" cy="651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5263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C57EF9-DDC8-4E8D-8FD9-2CACA79BDC7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68817A1-EA10-42CD-ADBD-CA9C3B5DB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DB05387-F4DE-489C-9F09-522A2F43C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F75A595-2D10-4A2E-BFB3-D2CEF5DEDE10}"/>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6" name="页脚占位符 5">
            <a:extLst>
              <a:ext uri="{FF2B5EF4-FFF2-40B4-BE49-F238E27FC236}">
                <a16:creationId xmlns:a16="http://schemas.microsoft.com/office/drawing/2014/main" id="{E7806F27-9E80-4AD0-B638-52762276DB6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7F904D5-6B1F-4B8D-A232-85935F364DEB}"/>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2728870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471D70-965F-442B-8002-2DC5967840D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9AC73F-7359-4825-ADE2-386133A36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1BE70E-26FD-4F7F-8F59-07908CF7B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259AE3-D79A-4847-9DC8-0F8DF71C8AC5}"/>
              </a:ext>
            </a:extLst>
          </p:cNvPr>
          <p:cNvSpPr>
            <a:spLocks noGrp="1"/>
          </p:cNvSpPr>
          <p:nvPr>
            <p:ph type="dt" sz="half" idx="10"/>
          </p:nvPr>
        </p:nvSpPr>
        <p:spPr/>
        <p:txBody>
          <a:bodyPr/>
          <a:lstStyle/>
          <a:p>
            <a:fld id="{63350F12-8770-4C79-B335-C1DF728D8705}" type="datetimeFigureOut">
              <a:rPr lang="zh-CN" altLang="en-US" smtClean="0"/>
              <a:t>2024/3/12</a:t>
            </a:fld>
            <a:endParaRPr lang="zh-CN" altLang="en-US"/>
          </a:p>
        </p:txBody>
      </p:sp>
      <p:sp>
        <p:nvSpPr>
          <p:cNvPr id="6" name="页脚占位符 5">
            <a:extLst>
              <a:ext uri="{FF2B5EF4-FFF2-40B4-BE49-F238E27FC236}">
                <a16:creationId xmlns:a16="http://schemas.microsoft.com/office/drawing/2014/main" id="{F8B7FD88-E72F-4391-A22A-DA8AD9B235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6E54B0-9DC8-4612-A6E8-8872CAA9A84B}"/>
              </a:ext>
            </a:extLst>
          </p:cNvPr>
          <p:cNvSpPr>
            <a:spLocks noGrp="1"/>
          </p:cNvSpPr>
          <p:nvPr>
            <p:ph type="sldNum" sz="quarter" idx="12"/>
          </p:nvPr>
        </p:nvSpPr>
        <p:spPr/>
        <p:txBody>
          <a:body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197248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5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E37C269-A714-49FE-B023-28D81E8D6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ADB4F93-AA41-4AF3-90C4-745BD1869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2104A0-D740-4EC5-89A0-80BC4C6EA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50F12-8770-4C79-B335-C1DF728D8705}" type="datetimeFigureOut">
              <a:rPr lang="zh-CN" altLang="en-US" smtClean="0"/>
              <a:t>2024/3/12</a:t>
            </a:fld>
            <a:endParaRPr lang="zh-CN" altLang="en-US"/>
          </a:p>
        </p:txBody>
      </p:sp>
      <p:sp>
        <p:nvSpPr>
          <p:cNvPr id="5" name="页脚占位符 4">
            <a:extLst>
              <a:ext uri="{FF2B5EF4-FFF2-40B4-BE49-F238E27FC236}">
                <a16:creationId xmlns:a16="http://schemas.microsoft.com/office/drawing/2014/main" id="{6370A64F-C38D-4D61-B31F-A50949FDD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721913-277F-43D6-A6B2-8F4144550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66EA6-9696-4AB3-992B-15A7629719AB}" type="slidenum">
              <a:rPr lang="zh-CN" altLang="en-US" smtClean="0"/>
              <a:t>‹#›</a:t>
            </a:fld>
            <a:endParaRPr lang="zh-CN" altLang="en-US"/>
          </a:p>
        </p:txBody>
      </p:sp>
    </p:spTree>
    <p:extLst>
      <p:ext uri="{BB962C8B-B14F-4D97-AF65-F5344CB8AC3E}">
        <p14:creationId xmlns:p14="http://schemas.microsoft.com/office/powerpoint/2010/main" val="3426128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blogtailieu.com/bo-60-tro-choi-power-poi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r="-9000"/>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0EF2497-D7C2-46DE-A702-076A5CAF7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1" y="40419"/>
            <a:ext cx="12188421" cy="6857194"/>
          </a:xfrm>
          <a:prstGeom prst="rect">
            <a:avLst/>
          </a:prstGeom>
        </p:spPr>
      </p:pic>
      <p:pic>
        <p:nvPicPr>
          <p:cNvPr id="8" name="图片 7">
            <a:extLst>
              <a:ext uri="{FF2B5EF4-FFF2-40B4-BE49-F238E27FC236}">
                <a16:creationId xmlns:a16="http://schemas.microsoft.com/office/drawing/2014/main" id="{A50CA925-75D6-48B8-9C65-3599BFFFF1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860" t="31608" r="6435" b="36826"/>
          <a:stretch/>
        </p:blipFill>
        <p:spPr>
          <a:xfrm rot="20339364">
            <a:off x="10429875" y="3532801"/>
            <a:ext cx="2942572" cy="3205625"/>
          </a:xfrm>
          <a:custGeom>
            <a:avLst/>
            <a:gdLst>
              <a:gd name="connsiteX0" fmla="*/ 2775187 w 3509361"/>
              <a:gd name="connsiteY0" fmla="*/ 171124 h 3823083"/>
              <a:gd name="connsiteX1" fmla="*/ 3181914 w 3509361"/>
              <a:gd name="connsiteY1" fmla="*/ 2786212 h 3823083"/>
              <a:gd name="connsiteX2" fmla="*/ 2206867 w 3509361"/>
              <a:gd name="connsiteY2" fmla="*/ 3754307 h 3823083"/>
              <a:gd name="connsiteX3" fmla="*/ 2059225 w 3509361"/>
              <a:gd name="connsiteY3" fmla="*/ 3823083 h 3823083"/>
              <a:gd name="connsiteX4" fmla="*/ 797536 w 3509361"/>
              <a:gd name="connsiteY4" fmla="*/ 3823083 h 3823083"/>
              <a:gd name="connsiteX5" fmla="*/ 734175 w 3509361"/>
              <a:gd name="connsiteY5" fmla="*/ 3792535 h 3823083"/>
              <a:gd name="connsiteX6" fmla="*/ 327448 w 3509361"/>
              <a:gd name="connsiteY6" fmla="*/ 1177447 h 3823083"/>
              <a:gd name="connsiteX7" fmla="*/ 2775187 w 3509361"/>
              <a:gd name="connsiteY7" fmla="*/ 171124 h 382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361" h="3823083">
                <a:moveTo>
                  <a:pt x="2775187" y="171124"/>
                </a:moveTo>
                <a:cubicBezTo>
                  <a:pt x="3563426" y="615372"/>
                  <a:pt x="3745524" y="1786188"/>
                  <a:pt x="3181914" y="2786212"/>
                </a:cubicBezTo>
                <a:cubicBezTo>
                  <a:pt x="2935335" y="3223724"/>
                  <a:pt x="2586873" y="3556061"/>
                  <a:pt x="2206867" y="3754307"/>
                </a:cubicBezTo>
                <a:lnTo>
                  <a:pt x="2059225" y="3823083"/>
                </a:lnTo>
                <a:lnTo>
                  <a:pt x="797536" y="3823083"/>
                </a:lnTo>
                <a:lnTo>
                  <a:pt x="734175" y="3792535"/>
                </a:lnTo>
                <a:cubicBezTo>
                  <a:pt x="-54065" y="3348287"/>
                  <a:pt x="-236163" y="2177472"/>
                  <a:pt x="327448" y="1177447"/>
                </a:cubicBezTo>
                <a:cubicBezTo>
                  <a:pt x="891058" y="177422"/>
                  <a:pt x="1986948" y="-273124"/>
                  <a:pt x="2775187" y="171124"/>
                </a:cubicBezTo>
                <a:close/>
              </a:path>
            </a:pathLst>
          </a:custGeom>
        </p:spPr>
      </p:pic>
      <p:pic>
        <p:nvPicPr>
          <p:cNvPr id="12" name="图片 11" descr="图片包含 游戏机, 羽毛球, 麦克风, 体育&#10;&#10;描述已自动生成">
            <a:extLst>
              <a:ext uri="{FF2B5EF4-FFF2-40B4-BE49-F238E27FC236}">
                <a16:creationId xmlns:a16="http://schemas.microsoft.com/office/drawing/2014/main" id="{8C129593-0AD9-4D5C-8128-3D26C87BC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7224" y="5695718"/>
            <a:ext cx="1077686" cy="1077686"/>
          </a:xfrm>
          <a:prstGeom prst="rect">
            <a:avLst/>
          </a:prstGeom>
        </p:spPr>
      </p:pic>
      <p:sp>
        <p:nvSpPr>
          <p:cNvPr id="13" name="矩形 12">
            <a:extLst>
              <a:ext uri="{FF2B5EF4-FFF2-40B4-BE49-F238E27FC236}">
                <a16:creationId xmlns:a16="http://schemas.microsoft.com/office/drawing/2014/main" id="{12A6D0EC-ED5E-4F04-BA4C-09B93FACF435}"/>
              </a:ext>
            </a:extLst>
          </p:cNvPr>
          <p:cNvSpPr/>
          <p:nvPr/>
        </p:nvSpPr>
        <p:spPr>
          <a:xfrm>
            <a:off x="11197702" y="84596"/>
            <a:ext cx="903514" cy="1197429"/>
          </a:xfrm>
          <a:prstGeom prst="rect">
            <a:avLst/>
          </a:prstGeom>
          <a:noFill/>
          <a:ln>
            <a:solidFill>
              <a:srgbClr val="003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3A5D"/>
                </a:solidFill>
              </a:rPr>
              <a:t>LIFE SPORT</a:t>
            </a:r>
            <a:endParaRPr lang="zh-CN" altLang="en-US" dirty="0">
              <a:solidFill>
                <a:srgbClr val="003A5D"/>
              </a:solidFill>
            </a:endParaRPr>
          </a:p>
        </p:txBody>
      </p:sp>
      <p:pic>
        <p:nvPicPr>
          <p:cNvPr id="20" name="图片 19">
            <a:extLst>
              <a:ext uri="{FF2B5EF4-FFF2-40B4-BE49-F238E27FC236}">
                <a16:creationId xmlns:a16="http://schemas.microsoft.com/office/drawing/2014/main" id="{3BE59355-C8ED-49B3-BA6A-88D213FA15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8" y="5428332"/>
            <a:ext cx="1763774" cy="1429265"/>
          </a:xfrm>
          <a:prstGeom prst="rect">
            <a:avLst/>
          </a:prstGeom>
        </p:spPr>
      </p:pic>
      <p:pic>
        <p:nvPicPr>
          <p:cNvPr id="22" name="图片 21">
            <a:extLst>
              <a:ext uri="{FF2B5EF4-FFF2-40B4-BE49-F238E27FC236}">
                <a16:creationId xmlns:a16="http://schemas.microsoft.com/office/drawing/2014/main" id="{F79E83FD-C19D-4935-9D56-5E02145463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4136">
            <a:off x="339607" y="750997"/>
            <a:ext cx="2158764" cy="2199688"/>
          </a:xfrm>
          <a:prstGeom prst="rect">
            <a:avLst/>
          </a:prstGeom>
        </p:spPr>
      </p:pic>
      <p:pic>
        <p:nvPicPr>
          <p:cNvPr id="7" name="图片 6">
            <a:extLst>
              <a:ext uri="{FF2B5EF4-FFF2-40B4-BE49-F238E27FC236}">
                <a16:creationId xmlns:a16="http://schemas.microsoft.com/office/drawing/2014/main" id="{645C1916-4D92-42C7-B2AC-680F24F21E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6826"/>
          <a:stretch/>
        </p:blipFill>
        <p:spPr>
          <a:xfrm rot="20339364">
            <a:off x="-270019" y="2329933"/>
            <a:ext cx="5978447" cy="5305512"/>
          </a:xfrm>
          <a:custGeom>
            <a:avLst/>
            <a:gdLst>
              <a:gd name="connsiteX0" fmla="*/ 8621619 w 8621619"/>
              <a:gd name="connsiteY0" fmla="*/ 0 h 7651168"/>
              <a:gd name="connsiteX1" fmla="*/ 8621619 w 8621619"/>
              <a:gd name="connsiteY1" fmla="*/ 7651168 h 7651168"/>
              <a:gd name="connsiteX2" fmla="*/ 6616647 w 8621619"/>
              <a:gd name="connsiteY2" fmla="*/ 7651168 h 7651168"/>
              <a:gd name="connsiteX3" fmla="*/ 6764289 w 8621619"/>
              <a:gd name="connsiteY3" fmla="*/ 7582392 h 7651168"/>
              <a:gd name="connsiteX4" fmla="*/ 7739336 w 8621619"/>
              <a:gd name="connsiteY4" fmla="*/ 6614297 h 7651168"/>
              <a:gd name="connsiteX5" fmla="*/ 7332609 w 8621619"/>
              <a:gd name="connsiteY5" fmla="*/ 3999209 h 7651168"/>
              <a:gd name="connsiteX6" fmla="*/ 4884870 w 8621619"/>
              <a:gd name="connsiteY6" fmla="*/ 5005532 h 7651168"/>
              <a:gd name="connsiteX7" fmla="*/ 5291597 w 8621619"/>
              <a:gd name="connsiteY7" fmla="*/ 7620620 h 7651168"/>
              <a:gd name="connsiteX8" fmla="*/ 5354958 w 8621619"/>
              <a:gd name="connsiteY8" fmla="*/ 7651168 h 7651168"/>
              <a:gd name="connsiteX9" fmla="*/ 0 w 8621619"/>
              <a:gd name="connsiteY9" fmla="*/ 7651168 h 7651168"/>
              <a:gd name="connsiteX10" fmla="*/ 0 w 8621619"/>
              <a:gd name="connsiteY10" fmla="*/ 0 h 765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1619" h="7651168">
                <a:moveTo>
                  <a:pt x="8621619" y="0"/>
                </a:moveTo>
                <a:lnTo>
                  <a:pt x="8621619" y="7651168"/>
                </a:lnTo>
                <a:lnTo>
                  <a:pt x="6616647" y="7651168"/>
                </a:lnTo>
                <a:lnTo>
                  <a:pt x="6764289" y="7582392"/>
                </a:lnTo>
                <a:cubicBezTo>
                  <a:pt x="7144295" y="7384146"/>
                  <a:pt x="7492757" y="7051809"/>
                  <a:pt x="7739336" y="6614297"/>
                </a:cubicBezTo>
                <a:cubicBezTo>
                  <a:pt x="8302946" y="5614273"/>
                  <a:pt x="8120848" y="4443457"/>
                  <a:pt x="7332609" y="3999209"/>
                </a:cubicBezTo>
                <a:cubicBezTo>
                  <a:pt x="6544370" y="3554961"/>
                  <a:pt x="5448480" y="4005507"/>
                  <a:pt x="4884870" y="5005532"/>
                </a:cubicBezTo>
                <a:cubicBezTo>
                  <a:pt x="4321259" y="6005557"/>
                  <a:pt x="4503357" y="7176372"/>
                  <a:pt x="5291597" y="7620620"/>
                </a:cubicBezTo>
                <a:lnTo>
                  <a:pt x="5354958" y="7651168"/>
                </a:lnTo>
                <a:lnTo>
                  <a:pt x="0" y="7651168"/>
                </a:lnTo>
                <a:lnTo>
                  <a:pt x="0" y="0"/>
                </a:lnTo>
                <a:close/>
              </a:path>
            </a:pathLst>
          </a:custGeom>
        </p:spPr>
      </p:pic>
      <p:sp>
        <p:nvSpPr>
          <p:cNvPr id="3" name="TextBox 2">
            <a:extLst>
              <a:ext uri="{FF2B5EF4-FFF2-40B4-BE49-F238E27FC236}">
                <a16:creationId xmlns:a16="http://schemas.microsoft.com/office/drawing/2014/main" id="{279F8513-94F2-3856-0B48-0DC1B9AF7853}"/>
              </a:ext>
            </a:extLst>
          </p:cNvPr>
          <p:cNvSpPr txBox="1"/>
          <p:nvPr/>
        </p:nvSpPr>
        <p:spPr>
          <a:xfrm>
            <a:off x="1350308" y="246432"/>
            <a:ext cx="9852211" cy="584775"/>
          </a:xfrm>
          <a:prstGeom prst="rect">
            <a:avLst/>
          </a:prstGeom>
          <a:no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PHÒNG GIÁO DỤC VÀ ĐÀO TẠO QUỐC OAI</a:t>
            </a:r>
          </a:p>
        </p:txBody>
      </p:sp>
      <p:sp>
        <p:nvSpPr>
          <p:cNvPr id="4" name="TextBox 3">
            <a:extLst>
              <a:ext uri="{FF2B5EF4-FFF2-40B4-BE49-F238E27FC236}">
                <a16:creationId xmlns:a16="http://schemas.microsoft.com/office/drawing/2014/main" id="{A9F3DAE7-A55D-4645-EDD4-188B180B4BDF}"/>
              </a:ext>
            </a:extLst>
          </p:cNvPr>
          <p:cNvSpPr txBox="1"/>
          <p:nvPr/>
        </p:nvSpPr>
        <p:spPr>
          <a:xfrm>
            <a:off x="850659" y="1669085"/>
            <a:ext cx="11116236"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CHÀO MỪNG QUÝ THẦY CÔ VỀ DỰ GIỜ</a:t>
            </a:r>
          </a:p>
        </p:txBody>
      </p:sp>
      <p:sp>
        <p:nvSpPr>
          <p:cNvPr id="6" name="TextBox 5">
            <a:extLst>
              <a:ext uri="{FF2B5EF4-FFF2-40B4-BE49-F238E27FC236}">
                <a16:creationId xmlns:a16="http://schemas.microsoft.com/office/drawing/2014/main" id="{34115186-5D54-B00D-0DA3-30106DF0C2EE}"/>
              </a:ext>
            </a:extLst>
          </p:cNvPr>
          <p:cNvSpPr txBox="1"/>
          <p:nvPr/>
        </p:nvSpPr>
        <p:spPr>
          <a:xfrm>
            <a:off x="3388519" y="3164810"/>
            <a:ext cx="5775791"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Môn: Giáo dục thể chất 7</a:t>
            </a:r>
          </a:p>
        </p:txBody>
      </p:sp>
      <p:sp>
        <p:nvSpPr>
          <p:cNvPr id="11" name="TextBox 10">
            <a:extLst>
              <a:ext uri="{FF2B5EF4-FFF2-40B4-BE49-F238E27FC236}">
                <a16:creationId xmlns:a16="http://schemas.microsoft.com/office/drawing/2014/main" id="{5B641DA9-1409-F89E-175A-5E65ACD40BD1}"/>
              </a:ext>
            </a:extLst>
          </p:cNvPr>
          <p:cNvSpPr txBox="1"/>
          <p:nvPr/>
        </p:nvSpPr>
        <p:spPr>
          <a:xfrm>
            <a:off x="3196444" y="4659524"/>
            <a:ext cx="6852529"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Giáo viên: Hoàng Trần Trường</a:t>
            </a:r>
          </a:p>
        </p:txBody>
      </p:sp>
      <p:sp>
        <p:nvSpPr>
          <p:cNvPr id="15" name="TextBox 14">
            <a:extLst>
              <a:ext uri="{FF2B5EF4-FFF2-40B4-BE49-F238E27FC236}">
                <a16:creationId xmlns:a16="http://schemas.microsoft.com/office/drawing/2014/main" id="{416F6BE1-3888-2511-3B76-0E75E5C1E7FB}"/>
              </a:ext>
            </a:extLst>
          </p:cNvPr>
          <p:cNvSpPr txBox="1"/>
          <p:nvPr/>
        </p:nvSpPr>
        <p:spPr>
          <a:xfrm>
            <a:off x="3885942" y="5334304"/>
            <a:ext cx="4831977"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Trường THCS Cấn Hữu</a:t>
            </a:r>
          </a:p>
        </p:txBody>
      </p:sp>
    </p:spTree>
    <p:extLst>
      <p:ext uri="{BB962C8B-B14F-4D97-AF65-F5344CB8AC3E}">
        <p14:creationId xmlns:p14="http://schemas.microsoft.com/office/powerpoint/2010/main" val="89810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42"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66FC7FD-DEEA-4580-9E2D-2FA26D853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70915" y="685800"/>
            <a:ext cx="5867400" cy="5867400"/>
          </a:xfrm>
          <a:prstGeom prst="rect">
            <a:avLst/>
          </a:prstGeom>
          <a:effectLst>
            <a:outerShdw blurRad="50800" dist="38100" dir="10800000" algn="r" rotWithShape="0">
              <a:prstClr val="black">
                <a:alpha val="40000"/>
              </a:prstClr>
            </a:outerShdw>
          </a:effectLst>
        </p:spPr>
      </p:pic>
      <p:sp>
        <p:nvSpPr>
          <p:cNvPr id="6" name="文本框 5">
            <a:extLst>
              <a:ext uri="{FF2B5EF4-FFF2-40B4-BE49-F238E27FC236}">
                <a16:creationId xmlns:a16="http://schemas.microsoft.com/office/drawing/2014/main" id="{B325E8C7-662F-448C-A977-63ADC16A42C6}"/>
              </a:ext>
            </a:extLst>
          </p:cNvPr>
          <p:cNvSpPr txBox="1"/>
          <p:nvPr/>
        </p:nvSpPr>
        <p:spPr>
          <a:xfrm>
            <a:off x="575800" y="2104919"/>
            <a:ext cx="6838012" cy="1754326"/>
          </a:xfrm>
          <a:prstGeom prst="rect">
            <a:avLst/>
          </a:prstGeom>
          <a:noFill/>
        </p:spPr>
        <p:txBody>
          <a:bodyPr wrap="square" rtlCol="0">
            <a:spAutoFit/>
          </a:bodyPr>
          <a:lstStyle/>
          <a:p>
            <a:pPr algn="ctr">
              <a:defRPr/>
            </a:pPr>
            <a:r>
              <a:rPr lang="vi-VN" sz="54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Tổ chức các hình thức luyện tập</a:t>
            </a:r>
            <a:endParaRPr lang="zh-CN" altLang="en-US" sz="5400" b="1" dirty="0">
              <a:solidFill>
                <a:srgbClr val="0967A3"/>
              </a:solidFill>
              <a:latin typeface="汉仪字研卡通W" panose="00020600040101010101" pitchFamily="18" charset="-122"/>
              <a:ea typeface="汉仪字研卡通W" panose="00020600040101010101" pitchFamily="18" charset="-122"/>
              <a:cs typeface="+mn-ea"/>
              <a:sym typeface="+mn-lt"/>
            </a:endParaRPr>
          </a:p>
        </p:txBody>
      </p:sp>
    </p:spTree>
    <p:extLst>
      <p:ext uri="{BB962C8B-B14F-4D97-AF65-F5344CB8AC3E}">
        <p14:creationId xmlns:p14="http://schemas.microsoft.com/office/powerpoint/2010/main" val="259241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2" y="130629"/>
            <a:ext cx="5508004" cy="1132114"/>
            <a:chOff x="326572" y="130629"/>
            <a:chExt cx="5508004" cy="113211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545408" y="517888"/>
              <a:ext cx="4289168" cy="646331"/>
            </a:xfrm>
            <a:prstGeom prst="rect">
              <a:avLst/>
            </a:prstGeom>
            <a:noFill/>
          </p:spPr>
          <p:txBody>
            <a:bodyPr wrap="square" rtlCol="0">
              <a:spAutoFit/>
            </a:bodyPr>
            <a:lstStyle/>
            <a:p>
              <a:pPr>
                <a:defRPr/>
              </a:pPr>
              <a:r>
                <a:rPr lang="vi-VN" sz="36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Luyện tập cá nhân</a:t>
              </a:r>
              <a:endParaRPr lang="zh-CN" altLang="en-US" sz="3600" b="1" dirty="0">
                <a:solidFill>
                  <a:srgbClr val="0967A3"/>
                </a:solidFill>
                <a:latin typeface="Arial" panose="020F0502020204030204"/>
                <a:ea typeface="微软雅黑"/>
                <a:cs typeface="+mn-ea"/>
                <a:sym typeface="+mn-lt"/>
              </a:endParaRPr>
            </a:p>
          </p:txBody>
        </p:sp>
      </p:grpSp>
      <p:grpSp>
        <p:nvGrpSpPr>
          <p:cNvPr id="15" name="组合 14">
            <a:extLst>
              <a:ext uri="{FF2B5EF4-FFF2-40B4-BE49-F238E27FC236}">
                <a16:creationId xmlns:a16="http://schemas.microsoft.com/office/drawing/2014/main" id="{3DF1F169-EBBA-408E-8315-51BCFA9C2A8C}"/>
              </a:ext>
            </a:extLst>
          </p:cNvPr>
          <p:cNvGrpSpPr/>
          <p:nvPr/>
        </p:nvGrpSpPr>
        <p:grpSpPr>
          <a:xfrm>
            <a:off x="326571" y="1722146"/>
            <a:ext cx="7383075" cy="4346959"/>
            <a:chOff x="3978111" y="1847653"/>
            <a:chExt cx="7117238" cy="3912124"/>
          </a:xfrm>
        </p:grpSpPr>
        <p:grpSp>
          <p:nvGrpSpPr>
            <p:cNvPr id="11" name="组合 10">
              <a:extLst>
                <a:ext uri="{FF2B5EF4-FFF2-40B4-BE49-F238E27FC236}">
                  <a16:creationId xmlns:a16="http://schemas.microsoft.com/office/drawing/2014/main" id="{3FF8898B-4FD1-4D90-97A0-DFE22FF5D6F9}"/>
                </a:ext>
              </a:extLst>
            </p:cNvPr>
            <p:cNvGrpSpPr/>
            <p:nvPr/>
          </p:nvGrpSpPr>
          <p:grpSpPr>
            <a:xfrm>
              <a:off x="3978111" y="1847653"/>
              <a:ext cx="7117238" cy="3912124"/>
              <a:chOff x="4015818" y="1847653"/>
              <a:chExt cx="7117238" cy="3912124"/>
            </a:xfrm>
            <a:effectLst>
              <a:outerShdw blurRad="50800" dist="38100" algn="l" rotWithShape="0">
                <a:prstClr val="black">
                  <a:alpha val="40000"/>
                </a:prstClr>
              </a:outerShdw>
            </a:effectLst>
          </p:grpSpPr>
          <p:sp>
            <p:nvSpPr>
              <p:cNvPr id="9" name="矩形 8">
                <a:extLst>
                  <a:ext uri="{FF2B5EF4-FFF2-40B4-BE49-F238E27FC236}">
                    <a16:creationId xmlns:a16="http://schemas.microsoft.com/office/drawing/2014/main" id="{7115ADB7-B5ED-4611-BF61-BC43FDC5AF6A}"/>
                  </a:ext>
                </a:extLst>
              </p:cNvPr>
              <p:cNvSpPr/>
              <p:nvPr/>
            </p:nvSpPr>
            <p:spPr>
              <a:xfrm>
                <a:off x="4015819" y="1847654"/>
                <a:ext cx="7117237" cy="3912123"/>
              </a:xfrm>
              <a:prstGeom prst="rect">
                <a:avLst/>
              </a:prstGeom>
              <a:solidFill>
                <a:srgbClr val="30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4FA4BD3F-EF4B-4E1A-B65C-C12EDD1728DE}"/>
                  </a:ext>
                </a:extLst>
              </p:cNvPr>
              <p:cNvSpPr/>
              <p:nvPr/>
            </p:nvSpPr>
            <p:spPr>
              <a:xfrm rot="207052">
                <a:off x="4015818" y="1847653"/>
                <a:ext cx="7117237" cy="391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27ADA498-B7CC-45DD-94A4-EA0E5DB9FFD8}"/>
                </a:ext>
              </a:extLst>
            </p:cNvPr>
            <p:cNvSpPr txBox="1"/>
            <p:nvPr/>
          </p:nvSpPr>
          <p:spPr>
            <a:xfrm>
              <a:off x="4134716" y="2180449"/>
              <a:ext cx="6623631" cy="1758419"/>
            </a:xfrm>
            <a:prstGeom prst="rect">
              <a:avLst/>
            </a:prstGeom>
            <a:noFill/>
          </p:spPr>
          <p:txBody>
            <a:bodyPr wrap="square" rtlCol="0">
              <a:spAutoFit/>
            </a:bodyPr>
            <a:lstStyle/>
            <a:p>
              <a:pPr marR="0" lvl="0" algn="just">
                <a:lnSpc>
                  <a:spcPct val="150000"/>
                </a:lnSpc>
                <a:spcBef>
                  <a:spcPts val="0"/>
                </a:spcBef>
                <a:spcAft>
                  <a:spcPts val="400"/>
                </a:spcAft>
                <a:buClr>
                  <a:srgbClr val="000000"/>
                </a:buClr>
                <a:buSzPts val="1100"/>
                <a:tabLst>
                  <a:tab pos="208280" algn="l"/>
                </a:tabLst>
              </a:pPr>
              <a:r>
                <a:rPr lang="vi-VN" sz="2800" b="1" i="1">
                  <a:latin typeface="Times New Roman" panose="02020603050405020304" pitchFamily="18" charset="0"/>
                  <a:ea typeface="Arial" panose="020B0604020202020204" pitchFamily="34" charset="0"/>
                  <a:cs typeface="Times New Roman" panose="02020603050405020304" pitchFamily="18" charset="0"/>
                </a:rPr>
                <a:t>- Đứng tại chỗ mô phỏng kĩ thuật đánh cầu cao tay bên phải từ chậm đến nhanh. Thực hiện 3 - 5 lần.</a:t>
              </a:r>
            </a:p>
          </p:txBody>
        </p:sp>
        <p:sp>
          <p:nvSpPr>
            <p:cNvPr id="14" name="文本框 13">
              <a:extLst>
                <a:ext uri="{FF2B5EF4-FFF2-40B4-BE49-F238E27FC236}">
                  <a16:creationId xmlns:a16="http://schemas.microsoft.com/office/drawing/2014/main" id="{101492B0-FA51-4CBC-907E-7696C32E0FFB}"/>
                </a:ext>
              </a:extLst>
            </p:cNvPr>
            <p:cNvSpPr txBox="1"/>
            <p:nvPr/>
          </p:nvSpPr>
          <p:spPr>
            <a:xfrm>
              <a:off x="4065351" y="4003297"/>
              <a:ext cx="6942756" cy="1177319"/>
            </a:xfrm>
            <a:prstGeom prst="rect">
              <a:avLst/>
            </a:prstGeom>
            <a:noFill/>
          </p:spPr>
          <p:txBody>
            <a:bodyPr wrap="square" rtlCol="0">
              <a:spAutoFit/>
            </a:bodyPr>
            <a:lstStyle/>
            <a:p>
              <a:pPr>
                <a:lnSpc>
                  <a:spcPct val="150000"/>
                </a:lnSpc>
              </a:pPr>
              <a:r>
                <a:rPr lang="vi-VN" sz="2800" b="1" i="1">
                  <a:latin typeface="Times New Roman" panose="02020603050405020304" pitchFamily="18" charset="0"/>
                  <a:ea typeface="Arial" panose="020B0604020202020204" pitchFamily="34" charset="0"/>
                  <a:cs typeface="Times New Roman" panose="02020603050405020304" pitchFamily="18" charset="0"/>
                </a:rPr>
                <a:t>Tập với cầu: Đứng tại chỗ đánh cầu cao tay bên phải với quả cầu treo. Thực hiện 3 - 5 lần</a:t>
              </a:r>
              <a:r>
                <a:rPr lang="zh-CN" altLang="en-US" sz="2800">
                  <a:solidFill>
                    <a:schemeClr val="tx1">
                      <a:lumMod val="85000"/>
                      <a:lumOff val="15000"/>
                    </a:schemeClr>
                  </a:solidFill>
                  <a:latin typeface="Arial" panose="020F0502020204030204"/>
                  <a:ea typeface="微软雅黑"/>
                  <a:cs typeface="+mn-ea"/>
                  <a:sym typeface="+mn-lt"/>
                </a:rPr>
                <a:t>。</a:t>
              </a:r>
              <a:endParaRPr lang="zh-CN" altLang="en-US" sz="2800" dirty="0">
                <a:solidFill>
                  <a:schemeClr val="tx1">
                    <a:lumMod val="85000"/>
                    <a:lumOff val="15000"/>
                  </a:schemeClr>
                </a:solidFill>
                <a:latin typeface="Arial" panose="020F0502020204030204"/>
                <a:ea typeface="微软雅黑"/>
                <a:cs typeface="+mn-ea"/>
                <a:sym typeface="+mn-lt"/>
              </a:endParaRPr>
            </a:p>
          </p:txBody>
        </p:sp>
      </p:grpSp>
      <p:pic>
        <p:nvPicPr>
          <p:cNvPr id="2" name="Picture 1">
            <a:extLst>
              <a:ext uri="{FF2B5EF4-FFF2-40B4-BE49-F238E27FC236}">
                <a16:creationId xmlns:a16="http://schemas.microsoft.com/office/drawing/2014/main" id="{27F0DF60-4E67-10CF-6024-E691FBB26AF2}"/>
              </a:ext>
            </a:extLst>
          </p:cNvPr>
          <p:cNvPicPr>
            <a:picLocks noChangeAspect="1"/>
          </p:cNvPicPr>
          <p:nvPr/>
        </p:nvPicPr>
        <p:blipFill>
          <a:blip r:embed="rId3"/>
          <a:stretch>
            <a:fillRect/>
          </a:stretch>
        </p:blipFill>
        <p:spPr>
          <a:xfrm>
            <a:off x="7824039" y="346145"/>
            <a:ext cx="4121622" cy="6216019"/>
          </a:xfrm>
          <a:prstGeom prst="rect">
            <a:avLst/>
          </a:prstGeom>
        </p:spPr>
      </p:pic>
    </p:spTree>
    <p:extLst>
      <p:ext uri="{BB962C8B-B14F-4D97-AF65-F5344CB8AC3E}">
        <p14:creationId xmlns:p14="http://schemas.microsoft.com/office/powerpoint/2010/main" val="379936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2" y="130629"/>
            <a:ext cx="5508004" cy="1132114"/>
            <a:chOff x="326572" y="130629"/>
            <a:chExt cx="5508004" cy="113211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545408" y="517888"/>
              <a:ext cx="4289168" cy="646331"/>
            </a:xfrm>
            <a:prstGeom prst="rect">
              <a:avLst/>
            </a:prstGeom>
            <a:noFill/>
          </p:spPr>
          <p:txBody>
            <a:bodyPr wrap="square" rtlCol="0">
              <a:spAutoFit/>
            </a:bodyPr>
            <a:lstStyle/>
            <a:p>
              <a:pPr>
                <a:defRPr/>
              </a:pPr>
              <a:r>
                <a:rPr lang="vi-VN" sz="36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Luyện tập cặp đôi</a:t>
              </a:r>
              <a:endParaRPr lang="zh-CN" altLang="en-US" sz="3600" b="1" dirty="0">
                <a:solidFill>
                  <a:srgbClr val="0967A3"/>
                </a:solidFill>
                <a:latin typeface="Arial" panose="020F0502020204030204"/>
                <a:ea typeface="微软雅黑"/>
                <a:cs typeface="+mn-ea"/>
                <a:sym typeface="+mn-lt"/>
              </a:endParaRPr>
            </a:p>
          </p:txBody>
        </p:sp>
      </p:grpSp>
      <p:grpSp>
        <p:nvGrpSpPr>
          <p:cNvPr id="6" name="组合 5">
            <a:extLst>
              <a:ext uri="{FF2B5EF4-FFF2-40B4-BE49-F238E27FC236}">
                <a16:creationId xmlns:a16="http://schemas.microsoft.com/office/drawing/2014/main" id="{A1BC18B8-91A6-4118-8AA7-55B2382C52FE}"/>
              </a:ext>
            </a:extLst>
          </p:cNvPr>
          <p:cNvGrpSpPr/>
          <p:nvPr/>
        </p:nvGrpSpPr>
        <p:grpSpPr>
          <a:xfrm>
            <a:off x="475868" y="1568824"/>
            <a:ext cx="5987685" cy="4410635"/>
            <a:chOff x="3978110" y="1847651"/>
            <a:chExt cx="7117239" cy="3912126"/>
          </a:xfrm>
        </p:grpSpPr>
        <p:grpSp>
          <p:nvGrpSpPr>
            <p:cNvPr id="7" name="组合 6">
              <a:extLst>
                <a:ext uri="{FF2B5EF4-FFF2-40B4-BE49-F238E27FC236}">
                  <a16:creationId xmlns:a16="http://schemas.microsoft.com/office/drawing/2014/main" id="{2353213C-A198-41F6-A94A-37EE56A3993B}"/>
                </a:ext>
              </a:extLst>
            </p:cNvPr>
            <p:cNvGrpSpPr/>
            <p:nvPr/>
          </p:nvGrpSpPr>
          <p:grpSpPr>
            <a:xfrm>
              <a:off x="3978110" y="1847651"/>
              <a:ext cx="7117239" cy="3912126"/>
              <a:chOff x="4015817" y="1847651"/>
              <a:chExt cx="7117239" cy="3912126"/>
            </a:xfrm>
            <a:effectLst>
              <a:outerShdw blurRad="50800" dist="38100" algn="l" rotWithShape="0">
                <a:prstClr val="black">
                  <a:alpha val="40000"/>
                </a:prstClr>
              </a:outerShdw>
            </a:effectLst>
          </p:grpSpPr>
          <p:sp>
            <p:nvSpPr>
              <p:cNvPr id="11" name="矩形 10">
                <a:extLst>
                  <a:ext uri="{FF2B5EF4-FFF2-40B4-BE49-F238E27FC236}">
                    <a16:creationId xmlns:a16="http://schemas.microsoft.com/office/drawing/2014/main" id="{F87980ED-0D20-4BBF-A64B-648AB5327120}"/>
                  </a:ext>
                </a:extLst>
              </p:cNvPr>
              <p:cNvSpPr/>
              <p:nvPr/>
            </p:nvSpPr>
            <p:spPr>
              <a:xfrm>
                <a:off x="4015819" y="1847654"/>
                <a:ext cx="7117237" cy="3912123"/>
              </a:xfrm>
              <a:prstGeom prst="rect">
                <a:avLst/>
              </a:prstGeom>
              <a:solidFill>
                <a:srgbClr val="30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B486761E-E5A6-4E62-B3A8-A4AC3D337B39}"/>
                  </a:ext>
                </a:extLst>
              </p:cNvPr>
              <p:cNvSpPr/>
              <p:nvPr/>
            </p:nvSpPr>
            <p:spPr>
              <a:xfrm rot="207052">
                <a:off x="4015817" y="1847651"/>
                <a:ext cx="7117237" cy="391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a:extLst>
                <a:ext uri="{FF2B5EF4-FFF2-40B4-BE49-F238E27FC236}">
                  <a16:creationId xmlns:a16="http://schemas.microsoft.com/office/drawing/2014/main" id="{A9113B55-9757-45D1-9B09-467D89C78F0C}"/>
                </a:ext>
              </a:extLst>
            </p:cNvPr>
            <p:cNvSpPr txBox="1"/>
            <p:nvPr/>
          </p:nvSpPr>
          <p:spPr>
            <a:xfrm>
              <a:off x="4324434" y="1997122"/>
              <a:ext cx="5907448" cy="718915"/>
            </a:xfrm>
            <a:prstGeom prst="rect">
              <a:avLst/>
            </a:prstGeom>
            <a:noFill/>
          </p:spPr>
          <p:txBody>
            <a:bodyPr wrap="square" rtlCol="0">
              <a:spAutoFit/>
            </a:bodyPr>
            <a:lstStyle/>
            <a:p>
              <a:pPr>
                <a:lnSpc>
                  <a:spcPct val="200000"/>
                </a:lnSpc>
              </a:pPr>
              <a:r>
                <a:rPr lang="vi-VN" sz="2400" b="1" i="1">
                  <a:latin typeface="Times New Roman" panose="02020603050405020304" pitchFamily="18" charset="0"/>
                  <a:ea typeface="Arial" panose="020B0604020202020204" pitchFamily="34" charset="0"/>
                  <a:cs typeface="Times New Roman" panose="02020603050405020304" pitchFamily="18" charset="0"/>
                </a:rPr>
                <a:t>Luân phiên giúp bạn luyện tập </a:t>
              </a:r>
              <a:r>
                <a:rPr lang="zh-CN" altLang="en-US" sz="2400">
                  <a:solidFill>
                    <a:schemeClr val="tx1">
                      <a:lumMod val="85000"/>
                      <a:lumOff val="15000"/>
                    </a:schemeClr>
                  </a:solidFill>
                  <a:latin typeface="Arial" panose="020F0502020204030204"/>
                  <a:ea typeface="微软雅黑"/>
                  <a:cs typeface="+mn-ea"/>
                  <a:sym typeface="+mn-lt"/>
                </a:rPr>
                <a:t>。</a:t>
              </a:r>
              <a:endParaRPr lang="zh-CN" altLang="en-US" sz="2400" dirty="0">
                <a:solidFill>
                  <a:schemeClr val="tx1">
                    <a:lumMod val="85000"/>
                    <a:lumOff val="15000"/>
                  </a:schemeClr>
                </a:solidFill>
                <a:latin typeface="Arial" panose="020F0502020204030204"/>
                <a:ea typeface="微软雅黑"/>
                <a:cs typeface="+mn-ea"/>
                <a:sym typeface="+mn-lt"/>
              </a:endParaRPr>
            </a:p>
          </p:txBody>
        </p:sp>
        <p:sp>
          <p:nvSpPr>
            <p:cNvPr id="10" name="文本框 9">
              <a:extLst>
                <a:ext uri="{FF2B5EF4-FFF2-40B4-BE49-F238E27FC236}">
                  <a16:creationId xmlns:a16="http://schemas.microsoft.com/office/drawing/2014/main" id="{2531BA7A-3BE6-48ED-A260-254D251A549E}"/>
                </a:ext>
              </a:extLst>
            </p:cNvPr>
            <p:cNvSpPr txBox="1"/>
            <p:nvPr/>
          </p:nvSpPr>
          <p:spPr>
            <a:xfrm>
              <a:off x="4271321" y="2669142"/>
              <a:ext cx="6660036" cy="1688411"/>
            </a:xfrm>
            <a:prstGeom prst="rect">
              <a:avLst/>
            </a:prstGeom>
            <a:noFill/>
          </p:spPr>
          <p:txBody>
            <a:bodyPr wrap="square" rtlCol="0">
              <a:spAutoFit/>
            </a:bodyPr>
            <a:lstStyle/>
            <a:p>
              <a:pPr>
                <a:lnSpc>
                  <a:spcPct val="150000"/>
                </a:lnSpc>
              </a:pPr>
              <a:r>
                <a:rPr lang="vi-VN" sz="2400" b="1" i="1">
                  <a:latin typeface="Times New Roman" panose="02020603050405020304" pitchFamily="18" charset="0"/>
                  <a:ea typeface="Arial" panose="020B0604020202020204" pitchFamily="34" charset="0"/>
                  <a:cs typeface="Times New Roman" panose="02020603050405020304" pitchFamily="18" charset="0"/>
                </a:rPr>
                <a:t>Phát cầu thuận tay (đường cầu cao xa) để bạn luyện tập đánh cầu cao tay bên phải. Mỗi bạn thực hiện 3 - 5 lần </a:t>
              </a:r>
              <a:r>
                <a:rPr lang="zh-CN" altLang="en-US" sz="2400">
                  <a:solidFill>
                    <a:schemeClr val="tx1">
                      <a:lumMod val="85000"/>
                      <a:lumOff val="15000"/>
                    </a:schemeClr>
                  </a:solidFill>
                  <a:latin typeface="Arial" panose="020F0502020204030204"/>
                  <a:ea typeface="微软雅黑"/>
                  <a:cs typeface="+mn-ea"/>
                  <a:sym typeface="+mn-lt"/>
                </a:rPr>
                <a:t>。</a:t>
              </a:r>
              <a:endParaRPr lang="zh-CN" altLang="en-US" sz="2400" dirty="0">
                <a:solidFill>
                  <a:schemeClr val="tx1">
                    <a:lumMod val="85000"/>
                    <a:lumOff val="15000"/>
                  </a:schemeClr>
                </a:solidFill>
                <a:latin typeface="Arial" panose="020F0502020204030204"/>
                <a:ea typeface="微软雅黑"/>
                <a:cs typeface="+mn-ea"/>
                <a:sym typeface="+mn-lt"/>
              </a:endParaRPr>
            </a:p>
          </p:txBody>
        </p:sp>
      </p:grpSp>
      <p:sp>
        <p:nvSpPr>
          <p:cNvPr id="2" name="文本框 9">
            <a:extLst>
              <a:ext uri="{FF2B5EF4-FFF2-40B4-BE49-F238E27FC236}">
                <a16:creationId xmlns:a16="http://schemas.microsoft.com/office/drawing/2014/main" id="{2E50C939-9305-9C99-7398-561A794743D3}"/>
              </a:ext>
            </a:extLst>
          </p:cNvPr>
          <p:cNvSpPr txBox="1"/>
          <p:nvPr/>
        </p:nvSpPr>
        <p:spPr>
          <a:xfrm>
            <a:off x="475871" y="4215309"/>
            <a:ext cx="5494624" cy="1457579"/>
          </a:xfrm>
          <a:prstGeom prst="rect">
            <a:avLst/>
          </a:prstGeom>
          <a:noFill/>
        </p:spPr>
        <p:txBody>
          <a:bodyPr wrap="square" rtlCol="0">
            <a:spAutoFit/>
          </a:bodyPr>
          <a:lstStyle/>
          <a:p>
            <a:pPr>
              <a:lnSpc>
                <a:spcPct val="200000"/>
              </a:lnSpc>
            </a:pPr>
            <a:r>
              <a:rPr lang="vi-VN" sz="2400" b="1" i="1">
                <a:latin typeface="Times New Roman" panose="02020603050405020304" pitchFamily="18" charset="0"/>
                <a:ea typeface="Arial" panose="020B0604020202020204" pitchFamily="34" charset="0"/>
                <a:cs typeface="Times New Roman" panose="02020603050405020304" pitchFamily="18" charset="0"/>
              </a:rPr>
              <a:t>Tự đánh giá và đánh giá kết quả luyện tập của bạn </a:t>
            </a:r>
            <a:r>
              <a:rPr lang="zh-CN" altLang="en-US" sz="2400">
                <a:solidFill>
                  <a:schemeClr val="tx1">
                    <a:lumMod val="85000"/>
                    <a:lumOff val="15000"/>
                  </a:schemeClr>
                </a:solidFill>
                <a:latin typeface="Arial" panose="020F0502020204030204"/>
                <a:ea typeface="微软雅黑"/>
                <a:cs typeface="+mn-ea"/>
                <a:sym typeface="+mn-lt"/>
              </a:rPr>
              <a:t>。</a:t>
            </a:r>
            <a:endParaRPr lang="zh-CN" altLang="en-US" sz="2400" dirty="0">
              <a:solidFill>
                <a:schemeClr val="tx1">
                  <a:lumMod val="85000"/>
                  <a:lumOff val="15000"/>
                </a:schemeClr>
              </a:solidFill>
              <a:latin typeface="Arial" panose="020F0502020204030204"/>
              <a:ea typeface="微软雅黑"/>
              <a:cs typeface="+mn-ea"/>
              <a:sym typeface="+mn-lt"/>
            </a:endParaRPr>
          </a:p>
        </p:txBody>
      </p:sp>
      <p:pic>
        <p:nvPicPr>
          <p:cNvPr id="9" name="Picture 8">
            <a:extLst>
              <a:ext uri="{FF2B5EF4-FFF2-40B4-BE49-F238E27FC236}">
                <a16:creationId xmlns:a16="http://schemas.microsoft.com/office/drawing/2014/main" id="{24229012-32E7-E335-5BD7-E4284E1A1602}"/>
              </a:ext>
            </a:extLst>
          </p:cNvPr>
          <p:cNvPicPr>
            <a:picLocks noChangeAspect="1"/>
          </p:cNvPicPr>
          <p:nvPr/>
        </p:nvPicPr>
        <p:blipFill>
          <a:blip r:embed="rId3"/>
          <a:stretch>
            <a:fillRect/>
          </a:stretch>
        </p:blipFill>
        <p:spPr>
          <a:xfrm>
            <a:off x="6572260" y="1470212"/>
            <a:ext cx="4946450" cy="4684928"/>
          </a:xfrm>
          <a:prstGeom prst="rect">
            <a:avLst/>
          </a:prstGeom>
        </p:spPr>
      </p:pic>
    </p:spTree>
    <p:extLst>
      <p:ext uri="{BB962C8B-B14F-4D97-AF65-F5344CB8AC3E}">
        <p14:creationId xmlns:p14="http://schemas.microsoft.com/office/powerpoint/2010/main" val="956124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030857" y="-109707"/>
            <a:ext cx="5421282" cy="1132114"/>
            <a:chOff x="326572" y="130629"/>
            <a:chExt cx="5421282" cy="113211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458686" y="430121"/>
              <a:ext cx="4289168" cy="646331"/>
            </a:xfrm>
            <a:prstGeom prst="rect">
              <a:avLst/>
            </a:prstGeom>
            <a:noFill/>
          </p:spPr>
          <p:txBody>
            <a:bodyPr wrap="square" rtlCol="0">
              <a:spAutoFit/>
            </a:bodyPr>
            <a:lstStyle/>
            <a:p>
              <a:pPr>
                <a:defRPr/>
              </a:pPr>
              <a:r>
                <a:rPr lang="vi-VN" sz="36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Luyện tập nhóm</a:t>
              </a:r>
              <a:endParaRPr lang="zh-CN" altLang="en-US" sz="3600" b="1" dirty="0">
                <a:solidFill>
                  <a:srgbClr val="0967A3"/>
                </a:solidFill>
                <a:latin typeface="Arial" panose="020F0502020204030204"/>
                <a:ea typeface="微软雅黑"/>
                <a:cs typeface="+mn-ea"/>
                <a:sym typeface="+mn-lt"/>
              </a:endParaRPr>
            </a:p>
          </p:txBody>
        </p:sp>
      </p:grpSp>
      <p:grpSp>
        <p:nvGrpSpPr>
          <p:cNvPr id="7" name="组合 6">
            <a:extLst>
              <a:ext uri="{FF2B5EF4-FFF2-40B4-BE49-F238E27FC236}">
                <a16:creationId xmlns:a16="http://schemas.microsoft.com/office/drawing/2014/main" id="{63A515A7-A0D1-4286-B29F-EBA582500E04}"/>
              </a:ext>
            </a:extLst>
          </p:cNvPr>
          <p:cNvGrpSpPr/>
          <p:nvPr/>
        </p:nvGrpSpPr>
        <p:grpSpPr>
          <a:xfrm>
            <a:off x="190693" y="810356"/>
            <a:ext cx="11810613" cy="2284522"/>
            <a:chOff x="3978111" y="1519852"/>
            <a:chExt cx="7117238" cy="4239925"/>
          </a:xfrm>
        </p:grpSpPr>
        <p:grpSp>
          <p:nvGrpSpPr>
            <p:cNvPr id="8" name="组合 7">
              <a:extLst>
                <a:ext uri="{FF2B5EF4-FFF2-40B4-BE49-F238E27FC236}">
                  <a16:creationId xmlns:a16="http://schemas.microsoft.com/office/drawing/2014/main" id="{3F24D4BC-AD02-4A3E-99E9-D49D335EAF24}"/>
                </a:ext>
              </a:extLst>
            </p:cNvPr>
            <p:cNvGrpSpPr/>
            <p:nvPr/>
          </p:nvGrpSpPr>
          <p:grpSpPr>
            <a:xfrm>
              <a:off x="3978111" y="1847653"/>
              <a:ext cx="7117238" cy="3912124"/>
              <a:chOff x="4015818" y="1847653"/>
              <a:chExt cx="7117238" cy="3912124"/>
            </a:xfrm>
            <a:effectLst>
              <a:outerShdw blurRad="50800" dist="38100" algn="l" rotWithShape="0">
                <a:prstClr val="black">
                  <a:alpha val="40000"/>
                </a:prstClr>
              </a:outerShdw>
            </a:effectLst>
          </p:grpSpPr>
          <p:sp>
            <p:nvSpPr>
              <p:cNvPr id="12" name="矩形 11">
                <a:extLst>
                  <a:ext uri="{FF2B5EF4-FFF2-40B4-BE49-F238E27FC236}">
                    <a16:creationId xmlns:a16="http://schemas.microsoft.com/office/drawing/2014/main" id="{5AF207B4-F401-4801-BECA-0C2F4ABE4317}"/>
                  </a:ext>
                </a:extLst>
              </p:cNvPr>
              <p:cNvSpPr/>
              <p:nvPr/>
            </p:nvSpPr>
            <p:spPr>
              <a:xfrm>
                <a:off x="4015819" y="1847654"/>
                <a:ext cx="7117237" cy="3912123"/>
              </a:xfrm>
              <a:prstGeom prst="rect">
                <a:avLst/>
              </a:prstGeom>
              <a:solidFill>
                <a:srgbClr val="30A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FD6DC8BF-C786-47CA-AF60-C935D99B738D}"/>
                  </a:ext>
                </a:extLst>
              </p:cNvPr>
              <p:cNvSpPr/>
              <p:nvPr/>
            </p:nvSpPr>
            <p:spPr>
              <a:xfrm rot="207052">
                <a:off x="4015818" y="1847653"/>
                <a:ext cx="7117237" cy="391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795286AE-E275-4763-8452-0F818ADFFD18}"/>
                </a:ext>
              </a:extLst>
            </p:cNvPr>
            <p:cNvSpPr txBox="1"/>
            <p:nvPr/>
          </p:nvSpPr>
          <p:spPr>
            <a:xfrm>
              <a:off x="4202956" y="1519852"/>
              <a:ext cx="6892392" cy="3374278"/>
            </a:xfrm>
            <a:prstGeom prst="rect">
              <a:avLst/>
            </a:prstGeom>
            <a:noFill/>
          </p:spPr>
          <p:txBody>
            <a:bodyPr wrap="square" rtlCol="0">
              <a:spAutoFit/>
            </a:bodyPr>
            <a:lstStyle/>
            <a:p>
              <a:pPr>
                <a:lnSpc>
                  <a:spcPct val="150000"/>
                </a:lnSpc>
              </a:pPr>
              <a:r>
                <a:rPr lang="vi-VN" sz="2800" b="1" i="1">
                  <a:latin typeface="Times New Roman" panose="02020603050405020304" pitchFamily="18" charset="0"/>
                  <a:ea typeface="Arial" panose="020B0604020202020204" pitchFamily="34" charset="0"/>
                  <a:cs typeface="Arial" panose="020B0604020202020204" pitchFamily="34" charset="0"/>
                </a:rPr>
                <a:t>Luân phiên chỉ huy nhóm luyện tập: </a:t>
              </a:r>
              <a:r>
                <a:rPr lang="vi-VN" sz="2800" b="1" i="1">
                  <a:latin typeface="Times New Roman" panose="02020603050405020304" pitchFamily="18" charset="0"/>
                  <a:ea typeface="Arial" panose="020B0604020202020204" pitchFamily="34" charset="0"/>
                </a:rPr>
                <a:t>Lần lượt từng bạn thực hiện kĩ thuật đánh cầu cao tay bên phải từ đường cầu do bạn tung đến, giao đến. Mỗi bạn thực hiện 2 - 3 lần.</a:t>
              </a:r>
              <a:endParaRPr lang="vi-VN" sz="2800" b="1" i="1">
                <a:ea typeface="Arial" panose="020B0604020202020204" pitchFamily="34" charset="0"/>
              </a:endParaRPr>
            </a:p>
            <a:p>
              <a:pPr>
                <a:lnSpc>
                  <a:spcPct val="150000"/>
                </a:lnSpc>
              </a:pPr>
              <a:endParaRPr lang="zh-CN" altLang="en-US" sz="2800" dirty="0">
                <a:solidFill>
                  <a:schemeClr val="tx1">
                    <a:lumMod val="85000"/>
                    <a:lumOff val="15000"/>
                  </a:schemeClr>
                </a:solidFill>
                <a:latin typeface="Arial" panose="020F0502020204030204"/>
                <a:ea typeface="微软雅黑"/>
                <a:cs typeface="+mn-ea"/>
                <a:sym typeface="+mn-lt"/>
              </a:endParaRPr>
            </a:p>
          </p:txBody>
        </p:sp>
      </p:grpSp>
      <p:pic>
        <p:nvPicPr>
          <p:cNvPr id="2" name="Picture 1">
            <a:extLst>
              <a:ext uri="{FF2B5EF4-FFF2-40B4-BE49-F238E27FC236}">
                <a16:creationId xmlns:a16="http://schemas.microsoft.com/office/drawing/2014/main" id="{925BA07A-0D34-0AE9-ADA4-007460DA9D59}"/>
              </a:ext>
            </a:extLst>
          </p:cNvPr>
          <p:cNvPicPr>
            <a:picLocks noChangeAspect="1"/>
          </p:cNvPicPr>
          <p:nvPr/>
        </p:nvPicPr>
        <p:blipFill>
          <a:blip r:embed="rId3"/>
          <a:stretch>
            <a:fillRect/>
          </a:stretch>
        </p:blipFill>
        <p:spPr>
          <a:xfrm>
            <a:off x="137960" y="2878796"/>
            <a:ext cx="11999223" cy="3889557"/>
          </a:xfrm>
          <a:prstGeom prst="rect">
            <a:avLst/>
          </a:prstGeom>
        </p:spPr>
      </p:pic>
    </p:spTree>
    <p:extLst>
      <p:ext uri="{BB962C8B-B14F-4D97-AF65-F5344CB8AC3E}">
        <p14:creationId xmlns:p14="http://schemas.microsoft.com/office/powerpoint/2010/main" val="4059067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B325E8C7-662F-448C-A977-63ADC16A42C6}"/>
              </a:ext>
            </a:extLst>
          </p:cNvPr>
          <p:cNvSpPr txBox="1"/>
          <p:nvPr/>
        </p:nvSpPr>
        <p:spPr>
          <a:xfrm>
            <a:off x="233265" y="1744825"/>
            <a:ext cx="8453533" cy="3139321"/>
          </a:xfrm>
          <a:prstGeom prst="rect">
            <a:avLst/>
          </a:prstGeom>
          <a:noFill/>
        </p:spPr>
        <p:txBody>
          <a:bodyPr wrap="square" rtlCol="0">
            <a:spAutoFit/>
          </a:bodyPr>
          <a:lstStyle/>
          <a:p>
            <a:pPr algn="ctr">
              <a:defRPr/>
            </a:pPr>
            <a:r>
              <a:rPr lang="vi-VN" sz="6600" b="1" i="1" dirty="0">
                <a:solidFill>
                  <a:srgbClr val="FF0000"/>
                </a:solidFill>
                <a:latin typeface="Times New Roman" panose="02020603050405020304" pitchFamily="18" charset="0"/>
                <a:cs typeface="Times New Roman" panose="02020603050405020304" pitchFamily="18" charset="0"/>
              </a:rPr>
              <a:t>Trò chơi vận động: Thi tâng cầu và đánh cầu cao tay bên phải.</a:t>
            </a:r>
            <a:endParaRPr lang="vi-VN" sz="6600" dirty="0"/>
          </a:p>
        </p:txBody>
      </p:sp>
      <p:grpSp>
        <p:nvGrpSpPr>
          <p:cNvPr id="4" name="组合 4">
            <a:extLst>
              <a:ext uri="{FF2B5EF4-FFF2-40B4-BE49-F238E27FC236}">
                <a16:creationId xmlns:a16="http://schemas.microsoft.com/office/drawing/2014/main" id="{BCE2F2E2-13A2-47F1-87A0-E4657FB77EA1}"/>
              </a:ext>
            </a:extLst>
          </p:cNvPr>
          <p:cNvGrpSpPr/>
          <p:nvPr/>
        </p:nvGrpSpPr>
        <p:grpSpPr>
          <a:xfrm>
            <a:off x="326572" y="130629"/>
            <a:ext cx="5508004" cy="1132114"/>
            <a:chOff x="326572" y="130629"/>
            <a:chExt cx="5508004" cy="1132114"/>
          </a:xfrm>
        </p:grpSpPr>
        <p:pic>
          <p:nvPicPr>
            <p:cNvPr id="5" name="图片 2" descr="图片包含 游戏机, 羽毛球, 麦克风, 体育&#10;&#10;描述已自动生成">
              <a:extLst>
                <a:ext uri="{FF2B5EF4-FFF2-40B4-BE49-F238E27FC236}">
                  <a16:creationId xmlns:a16="http://schemas.microsoft.com/office/drawing/2014/main" id="{BBFFFB2E-5523-4817-98E4-A45ECE723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7" name="文本框 3">
              <a:extLst>
                <a:ext uri="{FF2B5EF4-FFF2-40B4-BE49-F238E27FC236}">
                  <a16:creationId xmlns:a16="http://schemas.microsoft.com/office/drawing/2014/main" id="{261EC113-9557-4094-98F9-4A94E9E55733}"/>
                </a:ext>
              </a:extLst>
            </p:cNvPr>
            <p:cNvSpPr txBox="1"/>
            <p:nvPr/>
          </p:nvSpPr>
          <p:spPr>
            <a:xfrm>
              <a:off x="1545408" y="517888"/>
              <a:ext cx="4289168" cy="646331"/>
            </a:xfrm>
            <a:prstGeom prst="rect">
              <a:avLst/>
            </a:prstGeom>
            <a:noFill/>
          </p:spPr>
          <p:txBody>
            <a:bodyPr wrap="square" rtlCol="0">
              <a:spAutoFit/>
            </a:bodyPr>
            <a:lstStyle/>
            <a:p>
              <a:pPr>
                <a:defRPr/>
              </a:pPr>
              <a:endParaRPr lang="zh-CN" altLang="en-US" sz="3600" b="1" dirty="0">
                <a:solidFill>
                  <a:srgbClr val="0967A3"/>
                </a:solidFill>
                <a:latin typeface="Arial" panose="020F0502020204030204"/>
                <a:ea typeface="微软雅黑"/>
                <a:cs typeface="+mn-ea"/>
                <a:sym typeface="+mn-lt"/>
              </a:endParaRPr>
            </a:p>
          </p:txBody>
        </p:sp>
      </p:grpSp>
    </p:spTree>
    <p:extLst>
      <p:ext uri="{BB962C8B-B14F-4D97-AF65-F5344CB8AC3E}">
        <p14:creationId xmlns:p14="http://schemas.microsoft.com/office/powerpoint/2010/main" val="1366652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2" y="75177"/>
            <a:ext cx="11440244" cy="1187566"/>
            <a:chOff x="326572" y="75177"/>
            <a:chExt cx="5471864" cy="1187566"/>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150445" y="75177"/>
              <a:ext cx="4647991" cy="646331"/>
            </a:xfrm>
            <a:prstGeom prst="rect">
              <a:avLst/>
            </a:prstGeom>
            <a:noFill/>
          </p:spPr>
          <p:txBody>
            <a:bodyPr wrap="square" rtlCol="0">
              <a:spAutoFit/>
            </a:bodyPr>
            <a:lstStyle/>
            <a:p>
              <a:pPr>
                <a:defRPr/>
              </a:pPr>
              <a:r>
                <a:rPr lang="vi-VN" sz="2800" b="1" i="1">
                  <a:solidFill>
                    <a:srgbClr val="FF0000"/>
                  </a:solidFill>
                  <a:latin typeface="Times New Roman" panose="02020603050405020304" pitchFamily="18" charset="0"/>
                  <a:cs typeface="Times New Roman" panose="02020603050405020304" pitchFamily="18" charset="0"/>
                </a:rPr>
                <a:t>Trò chơi vận động: Thi tâng cầu và đánh cầu cao tay bên phải</a:t>
              </a:r>
              <a:r>
                <a:rPr lang="vi-VN" sz="3600" b="1" i="1">
                  <a:solidFill>
                    <a:srgbClr val="FF0000"/>
                  </a:solidFill>
                  <a:latin typeface="Times New Roman" panose="02020603050405020304" pitchFamily="18" charset="0"/>
                  <a:cs typeface="Times New Roman" panose="02020603050405020304" pitchFamily="18" charset="0"/>
                </a:rPr>
                <a:t>.</a:t>
              </a:r>
              <a:endParaRPr lang="vi-VN" sz="3600"/>
            </a:p>
          </p:txBody>
        </p:sp>
      </p:grpSp>
      <p:grpSp>
        <p:nvGrpSpPr>
          <p:cNvPr id="12" name="组合 11">
            <a:extLst>
              <a:ext uri="{FF2B5EF4-FFF2-40B4-BE49-F238E27FC236}">
                <a16:creationId xmlns:a16="http://schemas.microsoft.com/office/drawing/2014/main" id="{8E3A0398-A02A-463D-B7F2-4A16BF905145}"/>
              </a:ext>
            </a:extLst>
          </p:cNvPr>
          <p:cNvGrpSpPr/>
          <p:nvPr/>
        </p:nvGrpSpPr>
        <p:grpSpPr>
          <a:xfrm>
            <a:off x="498790" y="1071634"/>
            <a:ext cx="4996576" cy="4322375"/>
            <a:chOff x="4841214" y="2110892"/>
            <a:chExt cx="5907448" cy="2462281"/>
          </a:xfrm>
        </p:grpSpPr>
        <p:sp>
          <p:nvSpPr>
            <p:cNvPr id="10" name="文本框 9">
              <a:extLst>
                <a:ext uri="{FF2B5EF4-FFF2-40B4-BE49-F238E27FC236}">
                  <a16:creationId xmlns:a16="http://schemas.microsoft.com/office/drawing/2014/main" id="{6D0F3184-1DF7-49DA-849F-579D9711F616}"/>
                </a:ext>
              </a:extLst>
            </p:cNvPr>
            <p:cNvSpPr txBox="1"/>
            <p:nvPr/>
          </p:nvSpPr>
          <p:spPr>
            <a:xfrm>
              <a:off x="4841214" y="2110892"/>
              <a:ext cx="5907448" cy="586892"/>
            </a:xfrm>
            <a:prstGeom prst="rect">
              <a:avLst/>
            </a:prstGeom>
            <a:noFill/>
          </p:spPr>
          <p:txBody>
            <a:bodyPr wrap="square" rtlCol="0">
              <a:spAutoFit/>
            </a:bodyPr>
            <a:lstStyle/>
            <a:p>
              <a:pPr marR="0" lvl="0">
                <a:lnSpc>
                  <a:spcPct val="127000"/>
                </a:lnSpc>
                <a:spcBef>
                  <a:spcPts val="0"/>
                </a:spcBef>
                <a:spcAft>
                  <a:spcPts val="400"/>
                </a:spcAft>
                <a:buClr>
                  <a:srgbClr val="000000"/>
                </a:buClr>
                <a:buSzPts val="1100"/>
                <a:tabLst>
                  <a:tab pos="212725" algn="l"/>
                </a:tabLst>
              </a:pPr>
              <a:r>
                <a:rPr lang="vi-VN" sz="2800" b="1" i="1">
                  <a:latin typeface="+mj-lt"/>
                  <a:ea typeface="Arial" panose="020B0604020202020204" pitchFamily="34" charset="0"/>
                  <a:cs typeface="Arial" panose="020B0604020202020204" pitchFamily="34" charset="0"/>
                </a:rPr>
                <a:t>- Mục đích: Rèn luyện năng lực phối hợp vận động.</a:t>
              </a:r>
            </a:p>
          </p:txBody>
        </p:sp>
        <p:sp>
          <p:nvSpPr>
            <p:cNvPr id="11" name="文本框 10">
              <a:extLst>
                <a:ext uri="{FF2B5EF4-FFF2-40B4-BE49-F238E27FC236}">
                  <a16:creationId xmlns:a16="http://schemas.microsoft.com/office/drawing/2014/main" id="{B77EC911-B78F-41DB-A1BD-10F93C90ED21}"/>
                </a:ext>
              </a:extLst>
            </p:cNvPr>
            <p:cNvSpPr txBox="1"/>
            <p:nvPr/>
          </p:nvSpPr>
          <p:spPr>
            <a:xfrm>
              <a:off x="4841214" y="2618664"/>
              <a:ext cx="5907448" cy="1954509"/>
            </a:xfrm>
            <a:prstGeom prst="rect">
              <a:avLst/>
            </a:prstGeom>
            <a:noFill/>
          </p:spPr>
          <p:txBody>
            <a:bodyPr wrap="square" rtlCol="0">
              <a:spAutoFit/>
            </a:bodyPr>
            <a:lstStyle/>
            <a:p>
              <a:pPr>
                <a:lnSpc>
                  <a:spcPct val="150000"/>
                </a:lnSpc>
              </a:pPr>
              <a:r>
                <a:rPr lang="vi-VN" sz="2800" b="1" i="1">
                  <a:solidFill>
                    <a:srgbClr val="000000"/>
                  </a:solidFill>
                  <a:latin typeface="+mj-lt"/>
                  <a:ea typeface="Courier New" panose="02070309020205020404" pitchFamily="49" charset="0"/>
                </a:rPr>
                <a:t>- Chuẩn bị: Các bạn tham gia trò chơi được chia thành nhiều đội có số lượng người bằng nhau, mỗi đội đứng thành một hàng dọc sau vạch cuối sân</a:t>
              </a:r>
              <a:r>
                <a:rPr lang="zh-CN" altLang="en-US" sz="2800">
                  <a:solidFill>
                    <a:schemeClr val="tx1">
                      <a:lumMod val="85000"/>
                      <a:lumOff val="15000"/>
                    </a:schemeClr>
                  </a:solidFill>
                  <a:latin typeface="Arial" panose="020F0502020204030204"/>
                  <a:ea typeface="微软雅黑"/>
                  <a:cs typeface="+mn-ea"/>
                  <a:sym typeface="+mn-lt"/>
                </a:rPr>
                <a:t>。</a:t>
              </a:r>
              <a:endParaRPr lang="zh-CN" altLang="en-US" sz="2800" dirty="0">
                <a:solidFill>
                  <a:schemeClr val="tx1">
                    <a:lumMod val="85000"/>
                    <a:lumOff val="15000"/>
                  </a:schemeClr>
                </a:solidFill>
                <a:latin typeface="Arial" panose="020F0502020204030204"/>
                <a:ea typeface="微软雅黑"/>
                <a:cs typeface="+mn-ea"/>
                <a:sym typeface="+mn-lt"/>
              </a:endParaRPr>
            </a:p>
          </p:txBody>
        </p:sp>
      </p:grpSp>
      <p:pic>
        <p:nvPicPr>
          <p:cNvPr id="2" name="Picture 1">
            <a:extLst>
              <a:ext uri="{FF2B5EF4-FFF2-40B4-BE49-F238E27FC236}">
                <a16:creationId xmlns:a16="http://schemas.microsoft.com/office/drawing/2014/main" id="{4632D98B-B367-485C-4AF9-8D4FB9837C35}"/>
              </a:ext>
            </a:extLst>
          </p:cNvPr>
          <p:cNvPicPr>
            <a:picLocks noChangeAspect="1"/>
          </p:cNvPicPr>
          <p:nvPr/>
        </p:nvPicPr>
        <p:blipFill>
          <a:blip r:embed="rId3"/>
          <a:stretch>
            <a:fillRect/>
          </a:stretch>
        </p:blipFill>
        <p:spPr>
          <a:xfrm>
            <a:off x="5495366" y="721508"/>
            <a:ext cx="6386342" cy="5960657"/>
          </a:xfrm>
          <a:prstGeom prst="rect">
            <a:avLst/>
          </a:prstGeom>
        </p:spPr>
      </p:pic>
    </p:spTree>
    <p:extLst>
      <p:ext uri="{BB962C8B-B14F-4D97-AF65-F5344CB8AC3E}">
        <p14:creationId xmlns:p14="http://schemas.microsoft.com/office/powerpoint/2010/main" val="1458822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2" presetClass="entr" presetSubtype="4"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1" y="130629"/>
            <a:ext cx="3626863" cy="1132114"/>
            <a:chOff x="326572" y="130629"/>
            <a:chExt cx="3447568" cy="113211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545407" y="288570"/>
              <a:ext cx="2228733" cy="646331"/>
            </a:xfrm>
            <a:prstGeom prst="rect">
              <a:avLst/>
            </a:prstGeom>
            <a:noFill/>
          </p:spPr>
          <p:txBody>
            <a:bodyPr wrap="square" rtlCol="0">
              <a:spAutoFit/>
            </a:bodyPr>
            <a:lstStyle/>
            <a:p>
              <a:pPr algn="ctr">
                <a:defRPr/>
              </a:pPr>
              <a:r>
                <a:rPr lang="vi-VN" altLang="vi-VN" sz="36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Vận dụng</a:t>
              </a:r>
              <a:endParaRPr lang="zh-CN" altLang="en-US" sz="3600" b="1" dirty="0">
                <a:solidFill>
                  <a:srgbClr val="0967A3"/>
                </a:solidFill>
                <a:latin typeface="Arial" panose="020F0502020204030204"/>
                <a:ea typeface="微软雅黑"/>
                <a:cs typeface="+mn-ea"/>
                <a:sym typeface="+mn-lt"/>
              </a:endParaRPr>
            </a:p>
          </p:txBody>
        </p:sp>
      </p:grpSp>
      <p:sp>
        <p:nvSpPr>
          <p:cNvPr id="2" name="TextBox 1">
            <a:extLst>
              <a:ext uri="{FF2B5EF4-FFF2-40B4-BE49-F238E27FC236}">
                <a16:creationId xmlns:a16="http://schemas.microsoft.com/office/drawing/2014/main" id="{B6473941-97C6-C389-E623-0F9700CE1B35}"/>
              </a:ext>
            </a:extLst>
          </p:cNvPr>
          <p:cNvSpPr txBox="1"/>
          <p:nvPr/>
        </p:nvSpPr>
        <p:spPr>
          <a:xfrm>
            <a:off x="922066" y="930232"/>
            <a:ext cx="10678263" cy="954107"/>
          </a:xfrm>
          <a:prstGeom prst="rect">
            <a:avLst/>
          </a:prstGeom>
          <a:noFill/>
        </p:spPr>
        <p:txBody>
          <a:bodyPr wrap="square" rtlCol="0">
            <a:spAutoFit/>
          </a:bodyPr>
          <a:lstStyle/>
          <a:p>
            <a:r>
              <a:rPr lang="vi-VN" altLang="vi-VN" sz="2800" b="1" i="1">
                <a:solidFill>
                  <a:srgbClr val="FF0000"/>
                </a:solidFill>
                <a:latin typeface="+mj-lt"/>
                <a:ea typeface="Arial" panose="020B0604020202020204" pitchFamily="34" charset="0"/>
                <a:cs typeface="Times New Roman" panose="02020603050405020304" pitchFamily="18" charset="0"/>
              </a:rPr>
              <a:t>1. Câu hỏi: </a:t>
            </a:r>
            <a:r>
              <a:rPr lang="vi-VN" sz="2800" b="1" i="1">
                <a:latin typeface="+mj-lt"/>
              </a:rPr>
              <a:t>Em hãy nêu sự khác nhau giữa kĩ thuật đánh cầu cao tay bên phải và kĩ thuật đánh cầu thấp tay bên phải? </a:t>
            </a:r>
            <a:endParaRPr lang="vi-VN" altLang="vi-VN" sz="2800" b="1" i="1">
              <a:latin typeface="+mj-lt"/>
              <a:ea typeface="Arial" panose="020B06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C9759AE-5012-1EF8-C376-213F9A408167}"/>
              </a:ext>
            </a:extLst>
          </p:cNvPr>
          <p:cNvPicPr>
            <a:picLocks noChangeAspect="1"/>
          </p:cNvPicPr>
          <p:nvPr/>
        </p:nvPicPr>
        <p:blipFill>
          <a:blip r:embed="rId3"/>
          <a:stretch>
            <a:fillRect/>
          </a:stretch>
        </p:blipFill>
        <p:spPr>
          <a:xfrm>
            <a:off x="824352" y="2185184"/>
            <a:ext cx="3548418" cy="3353589"/>
          </a:xfrm>
          <a:prstGeom prst="rect">
            <a:avLst/>
          </a:prstGeom>
        </p:spPr>
      </p:pic>
      <p:sp>
        <p:nvSpPr>
          <p:cNvPr id="18" name="Rectangle 17">
            <a:extLst>
              <a:ext uri="{FF2B5EF4-FFF2-40B4-BE49-F238E27FC236}">
                <a16:creationId xmlns:a16="http://schemas.microsoft.com/office/drawing/2014/main" id="{924014C6-8890-FBEE-F5C0-9C52AAD6F4E3}"/>
              </a:ext>
            </a:extLst>
          </p:cNvPr>
          <p:cNvSpPr/>
          <p:nvPr/>
        </p:nvSpPr>
        <p:spPr>
          <a:xfrm>
            <a:off x="147376" y="5895340"/>
            <a:ext cx="5661754" cy="523220"/>
          </a:xfrm>
          <a:prstGeom prst="rect">
            <a:avLst/>
          </a:prstGeom>
        </p:spPr>
        <p:txBody>
          <a:bodyPr wrap="square">
            <a:spAutoFit/>
          </a:bodyPr>
          <a:lstStyle/>
          <a:p>
            <a:pPr algn="ctr"/>
            <a:r>
              <a:rPr lang="vi-VN" sz="2800" b="1" i="1" dirty="0">
                <a:solidFill>
                  <a:srgbClr val="FF0000"/>
                </a:solidFill>
                <a:latin typeface="Times New Roman" panose="02020603050405020304" pitchFamily="18" charset="0"/>
                <a:cs typeface="Times New Roman" panose="02020603050405020304" pitchFamily="18" charset="0"/>
              </a:rPr>
              <a:t>Kĩ thuật đánh cầu thấp tay bên phải.</a:t>
            </a:r>
          </a:p>
        </p:txBody>
      </p:sp>
      <p:pic>
        <p:nvPicPr>
          <p:cNvPr id="19" name="Picture 18">
            <a:extLst>
              <a:ext uri="{FF2B5EF4-FFF2-40B4-BE49-F238E27FC236}">
                <a16:creationId xmlns:a16="http://schemas.microsoft.com/office/drawing/2014/main" id="{89716A3D-4C40-88A9-5F93-7E752D9151E1}"/>
              </a:ext>
            </a:extLst>
          </p:cNvPr>
          <p:cNvPicPr>
            <a:picLocks noChangeAspect="1"/>
          </p:cNvPicPr>
          <p:nvPr/>
        </p:nvPicPr>
        <p:blipFill>
          <a:blip r:embed="rId4"/>
          <a:stretch>
            <a:fillRect/>
          </a:stretch>
        </p:blipFill>
        <p:spPr>
          <a:xfrm>
            <a:off x="5517576" y="1884338"/>
            <a:ext cx="6237028" cy="4043429"/>
          </a:xfrm>
          <a:prstGeom prst="rect">
            <a:avLst/>
          </a:prstGeom>
        </p:spPr>
      </p:pic>
      <p:sp>
        <p:nvSpPr>
          <p:cNvPr id="20" name="Rectangle 19">
            <a:extLst>
              <a:ext uri="{FF2B5EF4-FFF2-40B4-BE49-F238E27FC236}">
                <a16:creationId xmlns:a16="http://schemas.microsoft.com/office/drawing/2014/main" id="{F04A68BE-369D-45DC-D3D8-102EDBDEFD48}"/>
              </a:ext>
            </a:extLst>
          </p:cNvPr>
          <p:cNvSpPr/>
          <p:nvPr/>
        </p:nvSpPr>
        <p:spPr>
          <a:xfrm rot="10800000" flipV="1">
            <a:off x="6152195" y="5974419"/>
            <a:ext cx="5448134" cy="523220"/>
          </a:xfrm>
          <a:prstGeom prst="rect">
            <a:avLst/>
          </a:prstGeom>
        </p:spPr>
        <p:txBody>
          <a:bodyPr wrap="square">
            <a:spAutoFit/>
          </a:bodyPr>
          <a:lstStyle/>
          <a:p>
            <a:pPr algn="ctr"/>
            <a:r>
              <a:rPr lang="vi-VN" sz="2800" b="1" i="1" dirty="0">
                <a:solidFill>
                  <a:srgbClr val="FF0000"/>
                </a:solidFill>
                <a:latin typeface="Times New Roman" panose="02020603050405020304" pitchFamily="18" charset="0"/>
                <a:cs typeface="Times New Roman" panose="02020603050405020304" pitchFamily="18" charset="0"/>
              </a:rPr>
              <a:t>Kĩ thuật đánh cầu cao tay bên phải.</a:t>
            </a:r>
          </a:p>
        </p:txBody>
      </p:sp>
    </p:spTree>
    <p:extLst>
      <p:ext uri="{BB962C8B-B14F-4D97-AF65-F5344CB8AC3E}">
        <p14:creationId xmlns:p14="http://schemas.microsoft.com/office/powerpoint/2010/main" val="394468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1" y="130629"/>
            <a:ext cx="3626863" cy="1132114"/>
            <a:chOff x="326572" y="130629"/>
            <a:chExt cx="3447568" cy="113211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545407" y="288570"/>
              <a:ext cx="2228733" cy="646331"/>
            </a:xfrm>
            <a:prstGeom prst="rect">
              <a:avLst/>
            </a:prstGeom>
            <a:noFill/>
          </p:spPr>
          <p:txBody>
            <a:bodyPr wrap="square" rtlCol="0">
              <a:spAutoFit/>
            </a:bodyPr>
            <a:lstStyle/>
            <a:p>
              <a:pPr algn="ctr">
                <a:defRPr/>
              </a:pPr>
              <a:r>
                <a:rPr lang="vi-VN" altLang="vi-VN" sz="36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Vận dụng</a:t>
              </a:r>
              <a:endParaRPr lang="zh-CN" altLang="en-US" sz="3600" b="1" dirty="0">
                <a:solidFill>
                  <a:srgbClr val="0967A3"/>
                </a:solidFill>
                <a:latin typeface="Arial" panose="020F0502020204030204"/>
                <a:ea typeface="微软雅黑"/>
                <a:cs typeface="+mn-ea"/>
                <a:sym typeface="+mn-lt"/>
              </a:endParaRPr>
            </a:p>
          </p:txBody>
        </p:sp>
      </p:grpSp>
      <p:pic>
        <p:nvPicPr>
          <p:cNvPr id="7" name="Picture 6">
            <a:extLst>
              <a:ext uri="{FF2B5EF4-FFF2-40B4-BE49-F238E27FC236}">
                <a16:creationId xmlns:a16="http://schemas.microsoft.com/office/drawing/2014/main" id="{9C9759AE-5012-1EF8-C376-213F9A408167}"/>
              </a:ext>
            </a:extLst>
          </p:cNvPr>
          <p:cNvPicPr>
            <a:picLocks noChangeAspect="1"/>
          </p:cNvPicPr>
          <p:nvPr/>
        </p:nvPicPr>
        <p:blipFill>
          <a:blip r:embed="rId3"/>
          <a:stretch>
            <a:fillRect/>
          </a:stretch>
        </p:blipFill>
        <p:spPr>
          <a:xfrm>
            <a:off x="824352" y="2574178"/>
            <a:ext cx="3548418" cy="3353589"/>
          </a:xfrm>
          <a:prstGeom prst="rect">
            <a:avLst/>
          </a:prstGeom>
        </p:spPr>
      </p:pic>
      <p:sp>
        <p:nvSpPr>
          <p:cNvPr id="18" name="Rectangle 17">
            <a:extLst>
              <a:ext uri="{FF2B5EF4-FFF2-40B4-BE49-F238E27FC236}">
                <a16:creationId xmlns:a16="http://schemas.microsoft.com/office/drawing/2014/main" id="{924014C6-8890-FBEE-F5C0-9C52AAD6F4E3}"/>
              </a:ext>
            </a:extLst>
          </p:cNvPr>
          <p:cNvSpPr/>
          <p:nvPr/>
        </p:nvSpPr>
        <p:spPr>
          <a:xfrm>
            <a:off x="147376" y="5895340"/>
            <a:ext cx="5661754" cy="523220"/>
          </a:xfrm>
          <a:prstGeom prst="rect">
            <a:avLst/>
          </a:prstGeom>
        </p:spPr>
        <p:txBody>
          <a:bodyPr wrap="square">
            <a:spAutoFit/>
          </a:bodyPr>
          <a:lstStyle/>
          <a:p>
            <a:pPr algn="ctr"/>
            <a:r>
              <a:rPr lang="vi-VN" sz="2800" b="1" i="1" dirty="0">
                <a:solidFill>
                  <a:srgbClr val="FF0000"/>
                </a:solidFill>
                <a:latin typeface="Times New Roman" panose="02020603050405020304" pitchFamily="18" charset="0"/>
                <a:cs typeface="Times New Roman" panose="02020603050405020304" pitchFamily="18" charset="0"/>
              </a:rPr>
              <a:t>Kĩ thuật đánh cầu thấp tay bên phải.</a:t>
            </a:r>
          </a:p>
        </p:txBody>
      </p:sp>
      <p:pic>
        <p:nvPicPr>
          <p:cNvPr id="19" name="Picture 18">
            <a:extLst>
              <a:ext uri="{FF2B5EF4-FFF2-40B4-BE49-F238E27FC236}">
                <a16:creationId xmlns:a16="http://schemas.microsoft.com/office/drawing/2014/main" id="{89716A3D-4C40-88A9-5F93-7E752D9151E1}"/>
              </a:ext>
            </a:extLst>
          </p:cNvPr>
          <p:cNvPicPr>
            <a:picLocks noChangeAspect="1"/>
          </p:cNvPicPr>
          <p:nvPr/>
        </p:nvPicPr>
        <p:blipFill>
          <a:blip r:embed="rId4"/>
          <a:stretch>
            <a:fillRect/>
          </a:stretch>
        </p:blipFill>
        <p:spPr>
          <a:xfrm>
            <a:off x="5517175" y="2028544"/>
            <a:ext cx="6237028" cy="4043429"/>
          </a:xfrm>
          <a:prstGeom prst="rect">
            <a:avLst/>
          </a:prstGeom>
        </p:spPr>
      </p:pic>
      <p:sp>
        <p:nvSpPr>
          <p:cNvPr id="20" name="Rectangle 19">
            <a:extLst>
              <a:ext uri="{FF2B5EF4-FFF2-40B4-BE49-F238E27FC236}">
                <a16:creationId xmlns:a16="http://schemas.microsoft.com/office/drawing/2014/main" id="{F04A68BE-369D-45DC-D3D8-102EDBDEFD48}"/>
              </a:ext>
            </a:extLst>
          </p:cNvPr>
          <p:cNvSpPr/>
          <p:nvPr/>
        </p:nvSpPr>
        <p:spPr>
          <a:xfrm rot="10800000" flipV="1">
            <a:off x="6152195" y="5974419"/>
            <a:ext cx="5448134" cy="523220"/>
          </a:xfrm>
          <a:prstGeom prst="rect">
            <a:avLst/>
          </a:prstGeom>
        </p:spPr>
        <p:txBody>
          <a:bodyPr wrap="square">
            <a:spAutoFit/>
          </a:bodyPr>
          <a:lstStyle/>
          <a:p>
            <a:pPr algn="ctr"/>
            <a:r>
              <a:rPr lang="vi-VN" sz="2800" b="1" i="1" dirty="0">
                <a:solidFill>
                  <a:srgbClr val="FF0000"/>
                </a:solidFill>
                <a:latin typeface="Times New Roman" panose="02020603050405020304" pitchFamily="18" charset="0"/>
                <a:cs typeface="Times New Roman" panose="02020603050405020304" pitchFamily="18" charset="0"/>
              </a:rPr>
              <a:t>Kĩ thuật đánh cầu cao tay bên phải.</a:t>
            </a:r>
          </a:p>
        </p:txBody>
      </p:sp>
      <p:sp>
        <p:nvSpPr>
          <p:cNvPr id="6" name="TextBox 5">
            <a:extLst>
              <a:ext uri="{FF2B5EF4-FFF2-40B4-BE49-F238E27FC236}">
                <a16:creationId xmlns:a16="http://schemas.microsoft.com/office/drawing/2014/main" id="{DB62D796-FC0C-BF87-E03D-8B57B0E4A262}"/>
              </a:ext>
            </a:extLst>
          </p:cNvPr>
          <p:cNvSpPr txBox="1"/>
          <p:nvPr/>
        </p:nvSpPr>
        <p:spPr>
          <a:xfrm>
            <a:off x="824352" y="925769"/>
            <a:ext cx="10929851" cy="1938992"/>
          </a:xfrm>
          <a:prstGeom prst="rect">
            <a:avLst/>
          </a:prstGeom>
          <a:noFill/>
        </p:spPr>
        <p:txBody>
          <a:bodyPr wrap="square" rtlCol="0">
            <a:spAutoFit/>
          </a:bodyPr>
          <a:lstStyle/>
          <a:p>
            <a:pPr lvl="0"/>
            <a:r>
              <a:rPr lang="vi-VN" sz="2400" b="1" i="1">
                <a:solidFill>
                  <a:srgbClr val="FF0000"/>
                </a:solidFill>
                <a:latin typeface="Times New Roman" panose="02020603050405020304" pitchFamily="18" charset="0"/>
                <a:cs typeface="Times New Roman" panose="02020603050405020304" pitchFamily="18" charset="0"/>
              </a:rPr>
              <a:t>Trả lời: </a:t>
            </a:r>
            <a:r>
              <a:rPr lang="vi-VN" sz="2400" b="1" i="1">
                <a:latin typeface="Times New Roman" panose="02020603050405020304" pitchFamily="18" charset="0"/>
                <a:cs typeface="Times New Roman" panose="02020603050405020304" pitchFamily="18" charset="0"/>
              </a:rPr>
              <a:t>Sự khác nhau giữa kĩ thuật đánh cầu cao tay bên phải và kĩ thuật đánh cầu thấp tay bên phải: </a:t>
            </a:r>
          </a:p>
          <a:p>
            <a:pPr lvl="0"/>
            <a:r>
              <a:rPr lang="vi-VN" sz="2400" b="1" i="1">
                <a:latin typeface="Times New Roman" panose="02020603050405020304" pitchFamily="18" charset="0"/>
                <a:cs typeface="Times New Roman" panose="02020603050405020304" pitchFamily="18" charset="0"/>
              </a:rPr>
              <a:t>+  Khác nhau về điểm tiếp xúc giữa vợt và cầu.</a:t>
            </a:r>
          </a:p>
          <a:p>
            <a:pPr lvl="0"/>
            <a:r>
              <a:rPr lang="vi-VN" sz="2400" b="1" i="1">
                <a:latin typeface="Times New Roman" panose="02020603050405020304" pitchFamily="18" charset="0"/>
                <a:cs typeface="Times New Roman" panose="02020603050405020304" pitchFamily="18" charset="0"/>
              </a:rPr>
              <a:t>+  Khác nhau về đường chuyển động của tay và vợt khi đánh cầu.</a:t>
            </a:r>
          </a:p>
          <a:p>
            <a:pPr lvl="0"/>
            <a:r>
              <a:rPr lang="vi-VN" sz="2400" b="1" i="1">
                <a:latin typeface="Times New Roman" panose="02020603050405020304" pitchFamily="18" charset="0"/>
                <a:cs typeface="Times New Roman" panose="02020603050405020304" pitchFamily="18" charset="0"/>
              </a:rPr>
              <a:t>+  Khác nhau về khả năng phát lực khi đánh cầu.</a:t>
            </a:r>
            <a:endParaRPr lang="vi-VN" altLang="vi-VN" sz="2400" b="1" i="1">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6187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2" y="130629"/>
            <a:ext cx="6809334" cy="1132114"/>
            <a:chOff x="326572" y="130629"/>
            <a:chExt cx="5508004" cy="113211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545408" y="517888"/>
              <a:ext cx="4289168" cy="523220"/>
            </a:xfrm>
            <a:prstGeom prst="rect">
              <a:avLst/>
            </a:prstGeom>
            <a:noFill/>
          </p:spPr>
          <p:txBody>
            <a:bodyPr wrap="square" rtlCol="0">
              <a:spAutoFit/>
            </a:bodyPr>
            <a:lstStyle/>
            <a:p>
              <a:pPr>
                <a:defRPr/>
              </a:pPr>
              <a:endParaRPr lang="zh-CN" altLang="en-US" sz="2800" b="1" dirty="0">
                <a:solidFill>
                  <a:srgbClr val="0967A3"/>
                </a:solidFill>
                <a:latin typeface="Times New Roman" panose="02020603050405020304" pitchFamily="18" charset="0"/>
                <a:ea typeface="微软雅黑"/>
                <a:cs typeface="Times New Roman" panose="02020603050405020304" pitchFamily="18" charset="0"/>
                <a:sym typeface="+mn-lt"/>
              </a:endParaRPr>
            </a:p>
          </p:txBody>
        </p:sp>
      </p:grpSp>
      <p:sp>
        <p:nvSpPr>
          <p:cNvPr id="7" name="文本框 6">
            <a:extLst>
              <a:ext uri="{FF2B5EF4-FFF2-40B4-BE49-F238E27FC236}">
                <a16:creationId xmlns:a16="http://schemas.microsoft.com/office/drawing/2014/main" id="{D2C0F4C9-BD78-4178-91FA-98BE7ED04E82}"/>
              </a:ext>
            </a:extLst>
          </p:cNvPr>
          <p:cNvSpPr txBox="1"/>
          <p:nvPr/>
        </p:nvSpPr>
        <p:spPr>
          <a:xfrm>
            <a:off x="4598895" y="1716141"/>
            <a:ext cx="7503458" cy="2600840"/>
          </a:xfrm>
          <a:prstGeom prst="rect">
            <a:avLst/>
          </a:prstGeom>
          <a:noFill/>
        </p:spPr>
        <p:txBody>
          <a:bodyPr wrap="square" rtlCol="0">
            <a:spAutoFit/>
          </a:bodyPr>
          <a:lstStyle/>
          <a:p>
            <a:pPr>
              <a:lnSpc>
                <a:spcPct val="150000"/>
              </a:lnSpc>
            </a:pPr>
            <a:r>
              <a:rPr lang="vi-VN" sz="2800" b="1" i="1">
                <a:latin typeface="Times New Roman" panose="02020603050405020304" pitchFamily="18" charset="0"/>
                <a:ea typeface="Arial" panose="020B0604020202020204" pitchFamily="34" charset="0"/>
              </a:rPr>
              <a:t>TTCB: Đứng chân trái trước, chân phải sau; chân trái tiếp đất bằng cả bàn chân. Chân phải kiễng gót, trọng lượng cơ thể dồn lên chân trái. Tay phải cầm đầu dây cao su ở trên cao, sau đầu. </a:t>
            </a:r>
            <a:r>
              <a:rPr lang="zh-CN" altLang="en-US" sz="2800">
                <a:solidFill>
                  <a:schemeClr val="bg2">
                    <a:lumMod val="25000"/>
                  </a:schemeClr>
                </a:solidFill>
                <a:latin typeface="Arial" panose="020F0502020204030204"/>
                <a:ea typeface="微软雅黑"/>
                <a:cs typeface="+mn-ea"/>
                <a:sym typeface="+mn-lt"/>
              </a:rPr>
              <a:t>。</a:t>
            </a:r>
            <a:endParaRPr lang="zh-CN" altLang="en-US" sz="2800" dirty="0">
              <a:solidFill>
                <a:schemeClr val="bg2">
                  <a:lumMod val="25000"/>
                </a:schemeClr>
              </a:solidFill>
              <a:latin typeface="Arial" panose="020F0502020204030204"/>
              <a:ea typeface="微软雅黑"/>
              <a:cs typeface="+mn-ea"/>
              <a:sym typeface="+mn-lt"/>
            </a:endParaRPr>
          </a:p>
        </p:txBody>
      </p:sp>
      <p:sp>
        <p:nvSpPr>
          <p:cNvPr id="9" name="文本框 8">
            <a:extLst>
              <a:ext uri="{FF2B5EF4-FFF2-40B4-BE49-F238E27FC236}">
                <a16:creationId xmlns:a16="http://schemas.microsoft.com/office/drawing/2014/main" id="{D3B3F872-CFE4-4FFC-B581-DDBD44024204}"/>
              </a:ext>
            </a:extLst>
          </p:cNvPr>
          <p:cNvSpPr txBox="1"/>
          <p:nvPr/>
        </p:nvSpPr>
        <p:spPr>
          <a:xfrm>
            <a:off x="4411240" y="4749778"/>
            <a:ext cx="7664769" cy="954107"/>
          </a:xfrm>
          <a:prstGeom prst="rect">
            <a:avLst/>
          </a:prstGeom>
          <a:noFill/>
        </p:spPr>
        <p:txBody>
          <a:bodyPr wrap="square">
            <a:spAutoFit/>
          </a:bodyPr>
          <a:lstStyle/>
          <a:p>
            <a:r>
              <a:rPr lang="vi-VN" sz="2800" b="1" i="1">
                <a:latin typeface="Times New Roman" panose="02020603050405020304" pitchFamily="18" charset="0"/>
                <a:ea typeface="Arial" panose="020B0604020202020204" pitchFamily="34" charset="0"/>
              </a:rPr>
              <a:t>Thực hiện: Tay phải duỗi thẳng, liên tục kéo căng dây cao su theo hướng từ sau ra trước, lên cao.</a:t>
            </a:r>
            <a:endParaRPr lang="zh-CN" altLang="en-US" sz="2800" b="1" dirty="0">
              <a:solidFill>
                <a:srgbClr val="30ABCA"/>
              </a:solidFill>
            </a:endParaRPr>
          </a:p>
        </p:txBody>
      </p:sp>
      <p:sp>
        <p:nvSpPr>
          <p:cNvPr id="2" name="TextBox 1">
            <a:extLst>
              <a:ext uri="{FF2B5EF4-FFF2-40B4-BE49-F238E27FC236}">
                <a16:creationId xmlns:a16="http://schemas.microsoft.com/office/drawing/2014/main" id="{388E022C-8E0C-1881-2283-85ED76541D0E}"/>
              </a:ext>
            </a:extLst>
          </p:cNvPr>
          <p:cNvSpPr txBox="1"/>
          <p:nvPr/>
        </p:nvSpPr>
        <p:spPr>
          <a:xfrm>
            <a:off x="1726161" y="1001133"/>
            <a:ext cx="9247004" cy="523220"/>
          </a:xfrm>
          <a:prstGeom prst="rect">
            <a:avLst/>
          </a:prstGeom>
          <a:noFill/>
        </p:spPr>
        <p:txBody>
          <a:bodyPr wrap="square" rtlCol="0">
            <a:spAutoFit/>
          </a:bodyPr>
          <a:lstStyle/>
          <a:p>
            <a:r>
              <a:rPr lang="vi-VN" sz="2800" b="1" i="1">
                <a:solidFill>
                  <a:srgbClr val="FF0000"/>
                </a:solidFill>
                <a:latin typeface="Times New Roman" panose="02020603050405020304" pitchFamily="18" charset="0"/>
                <a:ea typeface="Arial" panose="020B0604020202020204" pitchFamily="34" charset="0"/>
              </a:rPr>
              <a:t>2. Bài tập bổ trợ: Kéo dây cao su bằng một tay trên cao.</a:t>
            </a:r>
            <a:endParaRPr lang="vi-VN" sz="2800" b="1">
              <a:solidFill>
                <a:srgbClr val="FF0000"/>
              </a:solidFill>
              <a:ea typeface="Arial" panose="020B0604020202020204" pitchFamily="34" charset="0"/>
            </a:endParaRPr>
          </a:p>
        </p:txBody>
      </p:sp>
      <p:pic>
        <p:nvPicPr>
          <p:cNvPr id="8" name="Picture 7">
            <a:extLst>
              <a:ext uri="{FF2B5EF4-FFF2-40B4-BE49-F238E27FC236}">
                <a16:creationId xmlns:a16="http://schemas.microsoft.com/office/drawing/2014/main" id="{B387106C-8251-5EA2-F09D-79CDAD0064ED}"/>
              </a:ext>
            </a:extLst>
          </p:cNvPr>
          <p:cNvPicPr>
            <a:picLocks noChangeAspect="1"/>
          </p:cNvPicPr>
          <p:nvPr/>
        </p:nvPicPr>
        <p:blipFill>
          <a:blip r:embed="rId3"/>
          <a:stretch>
            <a:fillRect/>
          </a:stretch>
        </p:blipFill>
        <p:spPr>
          <a:xfrm>
            <a:off x="326572" y="1471995"/>
            <a:ext cx="4222934" cy="5188781"/>
          </a:xfrm>
          <a:prstGeom prst="rect">
            <a:avLst/>
          </a:prstGeom>
        </p:spPr>
      </p:pic>
    </p:spTree>
    <p:extLst>
      <p:ext uri="{BB962C8B-B14F-4D97-AF65-F5344CB8AC3E}">
        <p14:creationId xmlns:p14="http://schemas.microsoft.com/office/powerpoint/2010/main" val="25290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2" y="130629"/>
            <a:ext cx="3725474" cy="1132114"/>
            <a:chOff x="326572" y="130629"/>
            <a:chExt cx="3725474" cy="113211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545407" y="517888"/>
              <a:ext cx="2506639" cy="646331"/>
            </a:xfrm>
            <a:prstGeom prst="rect">
              <a:avLst/>
            </a:prstGeom>
            <a:noFill/>
          </p:spPr>
          <p:txBody>
            <a:bodyPr wrap="square" rtlCol="0">
              <a:spAutoFit/>
            </a:bodyPr>
            <a:lstStyle/>
            <a:p>
              <a:pPr>
                <a:defRPr/>
              </a:pPr>
              <a:r>
                <a:rPr lang="vi-VN" altLang="vi-VN" sz="3600" b="1" i="1">
                  <a:solidFill>
                    <a:srgbClr val="FF0000"/>
                  </a:solidFill>
                  <a:latin typeface="Times New Roman" panose="02020603050405020304" pitchFamily="18" charset="0"/>
                  <a:ea typeface="Arial" panose="020B0604020202020204" pitchFamily="34" charset="0"/>
                  <a:cs typeface="Times New Roman" panose="02020603050405020304" pitchFamily="18" charset="0"/>
                </a:rPr>
                <a:t>Vận dụng</a:t>
              </a:r>
              <a:endParaRPr lang="zh-CN" altLang="en-US" sz="3600" b="1">
                <a:solidFill>
                  <a:srgbClr val="0967A3"/>
                </a:solidFill>
                <a:latin typeface="Arial" panose="020F0502020204030204"/>
                <a:ea typeface="微软雅黑"/>
                <a:cs typeface="+mn-ea"/>
                <a:sym typeface="+mn-lt"/>
              </a:endParaRPr>
            </a:p>
          </p:txBody>
        </p:sp>
      </p:grpSp>
      <p:grpSp>
        <p:nvGrpSpPr>
          <p:cNvPr id="10" name="组合 9">
            <a:extLst>
              <a:ext uri="{FF2B5EF4-FFF2-40B4-BE49-F238E27FC236}">
                <a16:creationId xmlns:a16="http://schemas.microsoft.com/office/drawing/2014/main" id="{F5B6848D-EBFA-446A-A3C5-D798364006F1}"/>
              </a:ext>
            </a:extLst>
          </p:cNvPr>
          <p:cNvGrpSpPr/>
          <p:nvPr/>
        </p:nvGrpSpPr>
        <p:grpSpPr>
          <a:xfrm>
            <a:off x="259976" y="949846"/>
            <a:ext cx="4778189" cy="5235801"/>
            <a:chOff x="800267" y="2014067"/>
            <a:chExt cx="5721965" cy="1975733"/>
          </a:xfrm>
        </p:grpSpPr>
        <p:pic>
          <p:nvPicPr>
            <p:cNvPr id="8" name="图片 7">
              <a:extLst>
                <a:ext uri="{FF2B5EF4-FFF2-40B4-BE49-F238E27FC236}">
                  <a16:creationId xmlns:a16="http://schemas.microsoft.com/office/drawing/2014/main" id="{14699280-28A9-47FD-82AA-A3C52FC20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7" y="2014067"/>
              <a:ext cx="1132115" cy="1132115"/>
            </a:xfrm>
            <a:prstGeom prst="rect">
              <a:avLst/>
            </a:prstGeom>
          </p:spPr>
        </p:pic>
        <p:sp>
          <p:nvSpPr>
            <p:cNvPr id="9" name="文本框 8">
              <a:extLst>
                <a:ext uri="{FF2B5EF4-FFF2-40B4-BE49-F238E27FC236}">
                  <a16:creationId xmlns:a16="http://schemas.microsoft.com/office/drawing/2014/main" id="{C0872DD3-0F60-4662-8808-A5D123E06E19}"/>
                </a:ext>
              </a:extLst>
            </p:cNvPr>
            <p:cNvSpPr txBox="1"/>
            <p:nvPr/>
          </p:nvSpPr>
          <p:spPr>
            <a:xfrm>
              <a:off x="1767680" y="2036380"/>
              <a:ext cx="4754552" cy="1953420"/>
            </a:xfrm>
            <a:prstGeom prst="rect">
              <a:avLst/>
            </a:prstGeom>
            <a:noFill/>
          </p:spPr>
          <p:txBody>
            <a:bodyPr wrap="square" rtlCol="0">
              <a:spAutoFit/>
            </a:bodyPr>
            <a:lstStyle/>
            <a:p>
              <a:pPr>
                <a:lnSpc>
                  <a:spcPct val="150000"/>
                </a:lnSpc>
              </a:pPr>
              <a:r>
                <a:rPr lang="vi-VN" sz="2800" b="1" i="1">
                  <a:solidFill>
                    <a:srgbClr val="0070C0"/>
                  </a:solidFill>
                  <a:latin typeface="Times New Roman" panose="02020603050405020304" pitchFamily="18" charset="0"/>
                  <a:ea typeface="Arial" panose="020B0604020202020204" pitchFamily="34" charset="0"/>
                  <a:cs typeface="Arial" panose="020B0604020202020204" pitchFamily="34" charset="0"/>
                </a:rPr>
                <a:t>Cùng các bạn và người thân vận dụng kĩ thuật đánh cầu cao tay bên phải và các kĩ thuật đã học để luyện tập và vui chơi, thi đấu sau giờ học</a:t>
              </a:r>
              <a:endParaRPr lang="zh-CN" altLang="en-US" sz="2800" dirty="0">
                <a:solidFill>
                  <a:schemeClr val="tx1">
                    <a:lumMod val="85000"/>
                    <a:lumOff val="15000"/>
                  </a:schemeClr>
                </a:solidFill>
                <a:latin typeface="Arial" panose="020F0502020204030204"/>
                <a:ea typeface="微软雅黑"/>
                <a:cs typeface="+mn-ea"/>
                <a:sym typeface="+mn-lt"/>
              </a:endParaRPr>
            </a:p>
          </p:txBody>
        </p:sp>
      </p:grpSp>
      <p:pic>
        <p:nvPicPr>
          <p:cNvPr id="2" name="Picture 1">
            <a:extLst>
              <a:ext uri="{FF2B5EF4-FFF2-40B4-BE49-F238E27FC236}">
                <a16:creationId xmlns:a16="http://schemas.microsoft.com/office/drawing/2014/main" id="{1493C462-E189-AC32-3EF3-A2684436E19A}"/>
              </a:ext>
            </a:extLst>
          </p:cNvPr>
          <p:cNvPicPr/>
          <p:nvPr/>
        </p:nvPicPr>
        <p:blipFill>
          <a:blip r:embed="rId4"/>
          <a:stretch>
            <a:fillRect/>
          </a:stretch>
        </p:blipFill>
        <p:spPr>
          <a:xfrm>
            <a:off x="5124886" y="582705"/>
            <a:ext cx="6793374" cy="5979460"/>
          </a:xfrm>
          <a:prstGeom prst="rect">
            <a:avLst/>
          </a:prstGeom>
        </p:spPr>
      </p:pic>
    </p:spTree>
    <p:extLst>
      <p:ext uri="{BB962C8B-B14F-4D97-AF65-F5344CB8AC3E}">
        <p14:creationId xmlns:p14="http://schemas.microsoft.com/office/powerpoint/2010/main" val="1276314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图形用户界面&#10;&#10;描述已自动生成">
            <a:extLst>
              <a:ext uri="{FF2B5EF4-FFF2-40B4-BE49-F238E27FC236}">
                <a16:creationId xmlns:a16="http://schemas.microsoft.com/office/drawing/2014/main" id="{6A44C49E-28AC-4306-87F3-E528F5EBF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997" y="113897"/>
            <a:ext cx="12020881" cy="6532000"/>
          </a:xfrm>
          <a:prstGeom prst="rect">
            <a:avLst/>
          </a:prstGeom>
        </p:spPr>
      </p:pic>
      <p:sp>
        <p:nvSpPr>
          <p:cNvPr id="13" name="文本框 12">
            <a:extLst>
              <a:ext uri="{FF2B5EF4-FFF2-40B4-BE49-F238E27FC236}">
                <a16:creationId xmlns:a16="http://schemas.microsoft.com/office/drawing/2014/main" id="{B42CE8DF-8221-411C-8AF2-8364D5626FD1}"/>
              </a:ext>
            </a:extLst>
          </p:cNvPr>
          <p:cNvSpPr txBox="1"/>
          <p:nvPr/>
        </p:nvSpPr>
        <p:spPr>
          <a:xfrm>
            <a:off x="1613555" y="308672"/>
            <a:ext cx="8719794" cy="584775"/>
          </a:xfrm>
          <a:prstGeom prst="rect">
            <a:avLst/>
          </a:prstGeom>
          <a:noFill/>
        </p:spPr>
        <p:txBody>
          <a:bodyPr wrap="square" rtlCol="0">
            <a:spAutoFit/>
          </a:bodyPr>
          <a:lstStyle/>
          <a:p>
            <a:pPr algn="ctr"/>
            <a:r>
              <a:rPr lang="en-US" sz="3200" b="1" i="1"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CHỦ ĐỀ 5: THỂ THAO TỰ CHỌN(CẦU LÔNG)</a:t>
            </a:r>
            <a:endParaRPr lang="en-US" sz="3200" b="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84FF762E-9926-4402-8268-CEB2F0BD0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01148" y="3217590"/>
            <a:ext cx="3869703" cy="3869703"/>
          </a:xfrm>
          <a:prstGeom prst="rect">
            <a:avLst/>
          </a:prstGeom>
        </p:spPr>
      </p:pic>
      <p:sp>
        <p:nvSpPr>
          <p:cNvPr id="15" name="TextBox 14">
            <a:extLst>
              <a:ext uri="{FF2B5EF4-FFF2-40B4-BE49-F238E27FC236}">
                <a16:creationId xmlns:a16="http://schemas.microsoft.com/office/drawing/2014/main" id="{84EC667F-4BB8-A2DE-326F-9F0C2C927F31}"/>
              </a:ext>
            </a:extLst>
          </p:cNvPr>
          <p:cNvSpPr txBox="1"/>
          <p:nvPr/>
        </p:nvSpPr>
        <p:spPr>
          <a:xfrm>
            <a:off x="2160309" y="2252974"/>
            <a:ext cx="8520260" cy="523220"/>
          </a:xfrm>
          <a:prstGeom prst="rect">
            <a:avLst/>
          </a:prstGeom>
          <a:noFill/>
        </p:spPr>
        <p:txBody>
          <a:bodyPr wrap="square" rtlCol="0">
            <a:spAutoFit/>
          </a:bodyPr>
          <a:lstStyle/>
          <a:p>
            <a:r>
              <a:rPr lang="en-US" sz="2800" b="1" i="1"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BÀI 2: KĨ THUẬT ĐÁNH CẦU CAO TAY BÊN PHẢI</a:t>
            </a:r>
            <a:endParaRPr lang="vi-VN" sz="2800" b="1" i="1"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E7F33C-E69B-C0FD-6B2F-24E194CC664A}"/>
              </a:ext>
            </a:extLst>
          </p:cNvPr>
          <p:cNvSpPr txBox="1"/>
          <p:nvPr/>
        </p:nvSpPr>
        <p:spPr>
          <a:xfrm>
            <a:off x="1936224" y="2648942"/>
            <a:ext cx="8397125" cy="2062103"/>
          </a:xfrm>
          <a:prstGeom prst="rect">
            <a:avLst/>
          </a:prstGeom>
          <a:noFill/>
        </p:spPr>
        <p:txBody>
          <a:bodyPr wrap="square" rtlCol="0">
            <a:spAutoFit/>
          </a:bodyPr>
          <a:lstStyle/>
          <a:p>
            <a:pPr algn="ctr"/>
            <a:r>
              <a:rPr lang="vi-VN" sz="3200" b="1" i="1" kern="10">
                <a:ln w="9525">
                  <a:solidFill>
                    <a:srgbClr val="000000"/>
                  </a:solidFill>
                  <a:round/>
                  <a:headEnd/>
                  <a:tailEnd/>
                </a:ln>
                <a:solidFill>
                  <a:schemeClr val="accent1">
                    <a:lumMod val="60000"/>
                    <a:lumOff val="40000"/>
                  </a:schemeClr>
                </a:solidFill>
                <a:latin typeface="Times New Roman" panose="02020603050405020304" pitchFamily="18" charset="0"/>
                <a:cs typeface="Times New Roman" panose="02020603050405020304" pitchFamily="18" charset="0"/>
              </a:rPr>
              <a:t>Tiết </a:t>
            </a:r>
            <a:r>
              <a:rPr lang="en-US" sz="3200" b="1" i="1" kern="10">
                <a:ln w="9525">
                  <a:solidFill>
                    <a:srgbClr val="000000"/>
                  </a:solidFill>
                  <a:round/>
                  <a:headEnd/>
                  <a:tailEnd/>
                </a:ln>
                <a:solidFill>
                  <a:schemeClr val="accent1">
                    <a:lumMod val="60000"/>
                    <a:lumOff val="40000"/>
                  </a:schemeClr>
                </a:solidFill>
                <a:latin typeface="Times New Roman" panose="02020603050405020304" pitchFamily="18" charset="0"/>
                <a:cs typeface="Times New Roman" panose="02020603050405020304" pitchFamily="18" charset="0"/>
              </a:rPr>
              <a:t>53:</a:t>
            </a:r>
          </a:p>
          <a:p>
            <a:pPr marL="457200" indent="-457200" algn="just">
              <a:buFontTx/>
              <a:buChar char="-"/>
            </a:pPr>
            <a:r>
              <a:rPr lang="en-US" sz="3200" i="1" kern="10">
                <a:ln w="9525">
                  <a:solidFill>
                    <a:srgbClr val="000000"/>
                  </a:solidFill>
                  <a:round/>
                  <a:headEnd/>
                  <a:tailEnd/>
                </a:ln>
                <a:solidFill>
                  <a:schemeClr val="accent5"/>
                </a:solidFill>
                <a:latin typeface="Times New Roman" panose="02020603050405020304" pitchFamily="18" charset="0"/>
                <a:cs typeface="Times New Roman" panose="02020603050405020304" pitchFamily="18" charset="0"/>
              </a:rPr>
              <a:t>Học: Kĩ thuật đánh cầu cao tay bên phải.</a:t>
            </a:r>
          </a:p>
          <a:p>
            <a:pPr algn="just"/>
            <a:r>
              <a:rPr lang="en-US" sz="3200" i="1" kern="10">
                <a:ln w="9525">
                  <a:solidFill>
                    <a:srgbClr val="000000"/>
                  </a:solidFill>
                  <a:round/>
                  <a:headEnd/>
                  <a:tailEnd/>
                </a:ln>
                <a:solidFill>
                  <a:schemeClr val="accent5"/>
                </a:solidFill>
                <a:latin typeface="Times New Roman" panose="02020603050405020304" pitchFamily="18" charset="0"/>
                <a:cs typeface="Times New Roman" panose="02020603050405020304" pitchFamily="18" charset="0"/>
              </a:rPr>
              <a:t>- Trò chơi vận động: Thi tâng cầu và đánh cầu cao tay bên phải.</a:t>
            </a:r>
          </a:p>
        </p:txBody>
      </p:sp>
    </p:spTree>
    <p:extLst>
      <p:ext uri="{BB962C8B-B14F-4D97-AF65-F5344CB8AC3E}">
        <p14:creationId xmlns:p14="http://schemas.microsoft.com/office/powerpoint/2010/main" val="1130663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r="-9000"/>
          </a:stretch>
        </a:blipFill>
        <a:effectLst/>
      </p:bgPr>
    </p:bg>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0EF2497-D7C2-46DE-A702-076A5CAF7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102"/>
            <a:ext cx="12188421" cy="6857194"/>
          </a:xfrm>
          <a:prstGeom prst="rect">
            <a:avLst/>
          </a:prstGeom>
        </p:spPr>
      </p:pic>
      <p:sp>
        <p:nvSpPr>
          <p:cNvPr id="5" name="文本框 4">
            <a:extLst>
              <a:ext uri="{FF2B5EF4-FFF2-40B4-BE49-F238E27FC236}">
                <a16:creationId xmlns:a16="http://schemas.microsoft.com/office/drawing/2014/main" id="{A06E3D5D-3573-48E1-94EB-83840B868788}"/>
              </a:ext>
            </a:extLst>
          </p:cNvPr>
          <p:cNvSpPr txBox="1"/>
          <p:nvPr/>
        </p:nvSpPr>
        <p:spPr>
          <a:xfrm>
            <a:off x="1124000" y="2057245"/>
            <a:ext cx="10700910" cy="1323439"/>
          </a:xfrm>
          <a:prstGeom prst="rect">
            <a:avLst/>
          </a:prstGeom>
          <a:noFill/>
        </p:spPr>
        <p:txBody>
          <a:bodyPr wrap="square">
            <a:spAutoFit/>
          </a:bodyPr>
          <a:lstStyle/>
          <a:p>
            <a:pPr algn="ct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Chúc</a:t>
            </a:r>
            <a:r>
              <a:rPr lang="en-US"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 </a:t>
            </a: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các</a:t>
            </a:r>
            <a:r>
              <a:rPr lang="en-US"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 </a:t>
            </a: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em</a:t>
            </a:r>
            <a:r>
              <a:rPr lang="en-US"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 </a:t>
            </a: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học</a:t>
            </a:r>
            <a:r>
              <a:rPr lang="en-US"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 </a:t>
            </a: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tập</a:t>
            </a:r>
            <a:r>
              <a:rPr lang="en-US"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 </a:t>
            </a: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tốt</a:t>
            </a:r>
            <a:endParaRPr lang="zh-CN" altLang="en-US"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endParaRPr>
          </a:p>
        </p:txBody>
      </p:sp>
      <p:pic>
        <p:nvPicPr>
          <p:cNvPr id="8" name="图片 7">
            <a:extLst>
              <a:ext uri="{FF2B5EF4-FFF2-40B4-BE49-F238E27FC236}">
                <a16:creationId xmlns:a16="http://schemas.microsoft.com/office/drawing/2014/main" id="{A50CA925-75D6-48B8-9C65-3599BFFFF1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860" t="31608" r="6435" b="36826"/>
          <a:stretch/>
        </p:blipFill>
        <p:spPr>
          <a:xfrm rot="20339364">
            <a:off x="9398488" y="3614437"/>
            <a:ext cx="2942572" cy="3205625"/>
          </a:xfrm>
          <a:custGeom>
            <a:avLst/>
            <a:gdLst>
              <a:gd name="connsiteX0" fmla="*/ 2775187 w 3509361"/>
              <a:gd name="connsiteY0" fmla="*/ 171124 h 3823083"/>
              <a:gd name="connsiteX1" fmla="*/ 3181914 w 3509361"/>
              <a:gd name="connsiteY1" fmla="*/ 2786212 h 3823083"/>
              <a:gd name="connsiteX2" fmla="*/ 2206867 w 3509361"/>
              <a:gd name="connsiteY2" fmla="*/ 3754307 h 3823083"/>
              <a:gd name="connsiteX3" fmla="*/ 2059225 w 3509361"/>
              <a:gd name="connsiteY3" fmla="*/ 3823083 h 3823083"/>
              <a:gd name="connsiteX4" fmla="*/ 797536 w 3509361"/>
              <a:gd name="connsiteY4" fmla="*/ 3823083 h 3823083"/>
              <a:gd name="connsiteX5" fmla="*/ 734175 w 3509361"/>
              <a:gd name="connsiteY5" fmla="*/ 3792535 h 3823083"/>
              <a:gd name="connsiteX6" fmla="*/ 327448 w 3509361"/>
              <a:gd name="connsiteY6" fmla="*/ 1177447 h 3823083"/>
              <a:gd name="connsiteX7" fmla="*/ 2775187 w 3509361"/>
              <a:gd name="connsiteY7" fmla="*/ 171124 h 382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361" h="3823083">
                <a:moveTo>
                  <a:pt x="2775187" y="171124"/>
                </a:moveTo>
                <a:cubicBezTo>
                  <a:pt x="3563426" y="615372"/>
                  <a:pt x="3745524" y="1786188"/>
                  <a:pt x="3181914" y="2786212"/>
                </a:cubicBezTo>
                <a:cubicBezTo>
                  <a:pt x="2935335" y="3223724"/>
                  <a:pt x="2586873" y="3556061"/>
                  <a:pt x="2206867" y="3754307"/>
                </a:cubicBezTo>
                <a:lnTo>
                  <a:pt x="2059225" y="3823083"/>
                </a:lnTo>
                <a:lnTo>
                  <a:pt x="797536" y="3823083"/>
                </a:lnTo>
                <a:lnTo>
                  <a:pt x="734175" y="3792535"/>
                </a:lnTo>
                <a:cubicBezTo>
                  <a:pt x="-54065" y="3348287"/>
                  <a:pt x="-236163" y="2177472"/>
                  <a:pt x="327448" y="1177447"/>
                </a:cubicBezTo>
                <a:cubicBezTo>
                  <a:pt x="891058" y="177422"/>
                  <a:pt x="1986948" y="-273124"/>
                  <a:pt x="2775187" y="171124"/>
                </a:cubicBezTo>
                <a:close/>
              </a:path>
            </a:pathLst>
          </a:custGeom>
        </p:spPr>
      </p:pic>
      <p:pic>
        <p:nvPicPr>
          <p:cNvPr id="12" name="图片 11" descr="图片包含 游戏机, 羽毛球, 麦克风, 体育&#10;&#10;描述已自动生成">
            <a:extLst>
              <a:ext uri="{FF2B5EF4-FFF2-40B4-BE49-F238E27FC236}">
                <a16:creationId xmlns:a16="http://schemas.microsoft.com/office/drawing/2014/main" id="{8C129593-0AD9-4D5C-8128-3D26C87BC8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7224" y="5695718"/>
            <a:ext cx="1077686" cy="1077686"/>
          </a:xfrm>
          <a:prstGeom prst="rect">
            <a:avLst/>
          </a:prstGeom>
        </p:spPr>
      </p:pic>
      <p:sp>
        <p:nvSpPr>
          <p:cNvPr id="13" name="矩形 12">
            <a:extLst>
              <a:ext uri="{FF2B5EF4-FFF2-40B4-BE49-F238E27FC236}">
                <a16:creationId xmlns:a16="http://schemas.microsoft.com/office/drawing/2014/main" id="{12A6D0EC-ED5E-4F04-BA4C-09B93FACF435}"/>
              </a:ext>
            </a:extLst>
          </p:cNvPr>
          <p:cNvSpPr/>
          <p:nvPr/>
        </p:nvSpPr>
        <p:spPr>
          <a:xfrm>
            <a:off x="10648951" y="264517"/>
            <a:ext cx="903514" cy="1197429"/>
          </a:xfrm>
          <a:prstGeom prst="rect">
            <a:avLst/>
          </a:prstGeom>
          <a:noFill/>
          <a:ln>
            <a:solidFill>
              <a:srgbClr val="003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3A5D"/>
                </a:solidFill>
              </a:rPr>
              <a:t>LIFE SPORT</a:t>
            </a:r>
            <a:endParaRPr lang="zh-CN" altLang="en-US" dirty="0">
              <a:solidFill>
                <a:srgbClr val="003A5D"/>
              </a:solidFill>
            </a:endParaRPr>
          </a:p>
        </p:txBody>
      </p:sp>
      <p:pic>
        <p:nvPicPr>
          <p:cNvPr id="20" name="图片 19">
            <a:extLst>
              <a:ext uri="{FF2B5EF4-FFF2-40B4-BE49-F238E27FC236}">
                <a16:creationId xmlns:a16="http://schemas.microsoft.com/office/drawing/2014/main" id="{3BE59355-C8ED-49B3-BA6A-88D213FA15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28" y="5428332"/>
            <a:ext cx="1763774" cy="1429265"/>
          </a:xfrm>
          <a:prstGeom prst="rect">
            <a:avLst/>
          </a:prstGeom>
        </p:spPr>
      </p:pic>
      <p:pic>
        <p:nvPicPr>
          <p:cNvPr id="22" name="图片 21">
            <a:extLst>
              <a:ext uri="{FF2B5EF4-FFF2-40B4-BE49-F238E27FC236}">
                <a16:creationId xmlns:a16="http://schemas.microsoft.com/office/drawing/2014/main" id="{F79E83FD-C19D-4935-9D56-5E02145463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04136">
            <a:off x="339607" y="750997"/>
            <a:ext cx="2158764" cy="2199688"/>
          </a:xfrm>
          <a:prstGeom prst="rect">
            <a:avLst/>
          </a:prstGeom>
        </p:spPr>
      </p:pic>
      <p:pic>
        <p:nvPicPr>
          <p:cNvPr id="7" name="图片 6">
            <a:extLst>
              <a:ext uri="{FF2B5EF4-FFF2-40B4-BE49-F238E27FC236}">
                <a16:creationId xmlns:a16="http://schemas.microsoft.com/office/drawing/2014/main" id="{645C1916-4D92-42C7-B2AC-680F24F21E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6826"/>
          <a:stretch/>
        </p:blipFill>
        <p:spPr>
          <a:xfrm rot="20339364">
            <a:off x="-484452" y="2161416"/>
            <a:ext cx="5978447" cy="5305512"/>
          </a:xfrm>
          <a:custGeom>
            <a:avLst/>
            <a:gdLst>
              <a:gd name="connsiteX0" fmla="*/ 8621619 w 8621619"/>
              <a:gd name="connsiteY0" fmla="*/ 0 h 7651168"/>
              <a:gd name="connsiteX1" fmla="*/ 8621619 w 8621619"/>
              <a:gd name="connsiteY1" fmla="*/ 7651168 h 7651168"/>
              <a:gd name="connsiteX2" fmla="*/ 6616647 w 8621619"/>
              <a:gd name="connsiteY2" fmla="*/ 7651168 h 7651168"/>
              <a:gd name="connsiteX3" fmla="*/ 6764289 w 8621619"/>
              <a:gd name="connsiteY3" fmla="*/ 7582392 h 7651168"/>
              <a:gd name="connsiteX4" fmla="*/ 7739336 w 8621619"/>
              <a:gd name="connsiteY4" fmla="*/ 6614297 h 7651168"/>
              <a:gd name="connsiteX5" fmla="*/ 7332609 w 8621619"/>
              <a:gd name="connsiteY5" fmla="*/ 3999209 h 7651168"/>
              <a:gd name="connsiteX6" fmla="*/ 4884870 w 8621619"/>
              <a:gd name="connsiteY6" fmla="*/ 5005532 h 7651168"/>
              <a:gd name="connsiteX7" fmla="*/ 5291597 w 8621619"/>
              <a:gd name="connsiteY7" fmla="*/ 7620620 h 7651168"/>
              <a:gd name="connsiteX8" fmla="*/ 5354958 w 8621619"/>
              <a:gd name="connsiteY8" fmla="*/ 7651168 h 7651168"/>
              <a:gd name="connsiteX9" fmla="*/ 0 w 8621619"/>
              <a:gd name="connsiteY9" fmla="*/ 7651168 h 7651168"/>
              <a:gd name="connsiteX10" fmla="*/ 0 w 8621619"/>
              <a:gd name="connsiteY10" fmla="*/ 0 h 765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21619" h="7651168">
                <a:moveTo>
                  <a:pt x="8621619" y="0"/>
                </a:moveTo>
                <a:lnTo>
                  <a:pt x="8621619" y="7651168"/>
                </a:lnTo>
                <a:lnTo>
                  <a:pt x="6616647" y="7651168"/>
                </a:lnTo>
                <a:lnTo>
                  <a:pt x="6764289" y="7582392"/>
                </a:lnTo>
                <a:cubicBezTo>
                  <a:pt x="7144295" y="7384146"/>
                  <a:pt x="7492757" y="7051809"/>
                  <a:pt x="7739336" y="6614297"/>
                </a:cubicBezTo>
                <a:cubicBezTo>
                  <a:pt x="8302946" y="5614273"/>
                  <a:pt x="8120848" y="4443457"/>
                  <a:pt x="7332609" y="3999209"/>
                </a:cubicBezTo>
                <a:cubicBezTo>
                  <a:pt x="6544370" y="3554961"/>
                  <a:pt x="5448480" y="4005507"/>
                  <a:pt x="4884870" y="5005532"/>
                </a:cubicBezTo>
                <a:cubicBezTo>
                  <a:pt x="4321259" y="6005557"/>
                  <a:pt x="4503357" y="7176372"/>
                  <a:pt x="5291597" y="7620620"/>
                </a:cubicBezTo>
                <a:lnTo>
                  <a:pt x="5354958" y="7651168"/>
                </a:lnTo>
                <a:lnTo>
                  <a:pt x="0" y="7651168"/>
                </a:lnTo>
                <a:lnTo>
                  <a:pt x="0" y="0"/>
                </a:lnTo>
                <a:close/>
              </a:path>
            </a:pathLst>
          </a:custGeom>
        </p:spPr>
      </p:pic>
      <p:sp>
        <p:nvSpPr>
          <p:cNvPr id="2" name="文本框 4">
            <a:extLst>
              <a:ext uri="{FF2B5EF4-FFF2-40B4-BE49-F238E27FC236}">
                <a16:creationId xmlns:a16="http://schemas.microsoft.com/office/drawing/2014/main" id="{4818A03C-2497-6474-04B0-F89D9B9DA31B}"/>
              </a:ext>
            </a:extLst>
          </p:cNvPr>
          <p:cNvSpPr txBox="1"/>
          <p:nvPr/>
        </p:nvSpPr>
        <p:spPr>
          <a:xfrm>
            <a:off x="2795617" y="3476795"/>
            <a:ext cx="5652046" cy="1323439"/>
          </a:xfrm>
          <a:prstGeom prst="rect">
            <a:avLst/>
          </a:prstGeom>
          <a:noFill/>
        </p:spPr>
        <p:txBody>
          <a:bodyPr wrap="square">
            <a:spAutoFit/>
          </a:bodyPr>
          <a:lstStyle/>
          <a:p>
            <a:pPr algn="ct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Hẹn</a:t>
            </a:r>
            <a:r>
              <a:rPr lang="en-US"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 </a:t>
            </a:r>
            <a:r>
              <a:rPr lang="en-US" altLang="zh-CN" sz="8000" b="1" dirty="0" err="1">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gặp</a:t>
            </a:r>
            <a:r>
              <a:rPr lang="en-US"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 </a:t>
            </a:r>
            <a:r>
              <a:rPr lang="vi-VN" altLang="zh-CN"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rPr>
              <a:t>lại!</a:t>
            </a:r>
            <a:endParaRPr lang="zh-CN" altLang="en-US" sz="8000" b="1" dirty="0">
              <a:ln w="38100">
                <a:solidFill>
                  <a:srgbClr val="003A5D"/>
                </a:solidFill>
              </a:ln>
              <a:solidFill>
                <a:srgbClr val="FF0000"/>
              </a:solidFill>
              <a:latin typeface="Times New Roman" panose="02020603050405020304" pitchFamily="18" charset="0"/>
              <a:ea typeface="汉仪字研卡通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966368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42"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750"/>
                                        <p:tgtEl>
                                          <p:spTgt spid="7"/>
                                        </p:tgtEl>
                                      </p:cBhvr>
                                    </p:animEffect>
                                    <p:anim calcmode="lin" valueType="num">
                                      <p:cBhvr>
                                        <p:cTn id="34" dur="750" fill="hold"/>
                                        <p:tgtEl>
                                          <p:spTgt spid="7"/>
                                        </p:tgtEl>
                                        <p:attrNameLst>
                                          <p:attrName>ppt_x</p:attrName>
                                        </p:attrNameLst>
                                      </p:cBhvr>
                                      <p:tavLst>
                                        <p:tav tm="0">
                                          <p:val>
                                            <p:strVal val="#ppt_x"/>
                                          </p:val>
                                        </p:tav>
                                        <p:tav tm="100000">
                                          <p:val>
                                            <p:strVal val="#ppt_x"/>
                                          </p:val>
                                        </p:tav>
                                      </p:tavLst>
                                    </p:anim>
                                    <p:anim calcmode="lin" valueType="num">
                                      <p:cBhvr>
                                        <p:cTn id="35" dur="75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3266" y="109182"/>
            <a:ext cx="6919415" cy="707886"/>
          </a:xfrm>
          <a:prstGeom prst="rect">
            <a:avLst/>
          </a:prstGeom>
        </p:spPr>
        <p:txBody>
          <a:bodyPr wrap="square">
            <a:spAutoFit/>
          </a:bodyPr>
          <a:lstStyle/>
          <a:p>
            <a:pPr algn="ctr"/>
            <a:r>
              <a:rPr lang="en-US" sz="4000" b="1" i="1" dirty="0" err="1">
                <a:solidFill>
                  <a:srgbClr val="FF0000"/>
                </a:solidFill>
                <a:latin typeface="Times New Roman" panose="02020603050405020304" pitchFamily="18" charset="0"/>
                <a:cs typeface="Times New Roman" panose="02020603050405020304" pitchFamily="18" charset="0"/>
              </a:rPr>
              <a:t>Mục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tiêu</a:t>
            </a:r>
            <a:r>
              <a:rPr lang="en-US" sz="4000" b="1" i="1" dirty="0">
                <a:solidFill>
                  <a:srgbClr val="FF0000"/>
                </a:solidFill>
                <a:latin typeface="Times New Roman" panose="02020603050405020304" pitchFamily="18" charset="0"/>
                <a:cs typeface="Times New Roman" panose="02020603050405020304" pitchFamily="18" charset="0"/>
              </a:rPr>
              <a:t> - </a:t>
            </a:r>
            <a:r>
              <a:rPr lang="en-US" sz="4000" b="1" i="1" dirty="0" err="1">
                <a:solidFill>
                  <a:srgbClr val="FF0000"/>
                </a:solidFill>
                <a:latin typeface="Times New Roman" panose="02020603050405020304" pitchFamily="18" charset="0"/>
                <a:cs typeface="Times New Roman" panose="02020603050405020304" pitchFamily="18" charset="0"/>
              </a:rPr>
              <a:t>yêu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cầu</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cần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đạt</a:t>
            </a:r>
            <a:r>
              <a:rPr lang="en-US" sz="4000" b="1" i="1" dirty="0">
                <a:solidFill>
                  <a:srgbClr val="FF0000"/>
                </a:solidFill>
                <a:latin typeface="Times New Roman" panose="02020603050405020304" pitchFamily="18" charset="0"/>
                <a:cs typeface="Times New Roman" panose="02020603050405020304" pitchFamily="18" charset="0"/>
              </a:rPr>
              <a:t>:</a:t>
            </a:r>
            <a:endParaRPr lang="vi-VN" sz="4000" b="1"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44063" y="928468"/>
            <a:ext cx="10497228" cy="5715411"/>
          </a:xfrm>
          <a:prstGeom prst="rect">
            <a:avLst/>
          </a:prstGeom>
        </p:spPr>
        <p:txBody>
          <a:bodyPr wrap="square">
            <a:spAutoFit/>
          </a:bodyPr>
          <a:lstStyle/>
          <a:p>
            <a:pPr>
              <a:lnSpc>
                <a:spcPct val="105000"/>
              </a:lnSpc>
            </a:pP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I. MỤC TIÊU</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 YÊU CẦU CẦN ĐẠT: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xuyên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t>
            </a: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ó ý thức tự giác,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 kết, giúp đỡ bạn trong tập luyện, khi đánh giá và hoạt động tập thể. </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333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0F8DFFC-F026-4E6F-9B24-0DA607F919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40" y="-192618"/>
            <a:ext cx="12000320" cy="6961695"/>
          </a:xfrm>
          <a:prstGeom prst="rect">
            <a:avLst/>
          </a:prstGeom>
        </p:spPr>
      </p:pic>
      <p:sp>
        <p:nvSpPr>
          <p:cNvPr id="5" name="文本框 4">
            <a:extLst>
              <a:ext uri="{FF2B5EF4-FFF2-40B4-BE49-F238E27FC236}">
                <a16:creationId xmlns:a16="http://schemas.microsoft.com/office/drawing/2014/main" id="{DCA5A34E-5D3B-4FD3-A5F1-F7170B99B537}"/>
              </a:ext>
            </a:extLst>
          </p:cNvPr>
          <p:cNvSpPr txBox="1"/>
          <p:nvPr/>
        </p:nvSpPr>
        <p:spPr>
          <a:xfrm>
            <a:off x="1877690" y="3069515"/>
            <a:ext cx="7678686" cy="1569660"/>
          </a:xfrm>
          <a:prstGeom prst="rect">
            <a:avLst/>
          </a:prstGeom>
          <a:noFill/>
        </p:spPr>
        <p:txBody>
          <a:bodyPr wrap="square" rtlCol="0">
            <a:spAutoFit/>
          </a:bodyPr>
          <a:lstStyle/>
          <a:p>
            <a:pPr algn="just"/>
            <a:r>
              <a:rPr lang="en-US" sz="4800" b="1" i="1" spc="-150">
                <a:solidFill>
                  <a:srgbClr val="FF0000"/>
                </a:solidFill>
                <a:latin typeface="Times New Roman" panose="02020603050405020304" pitchFamily="18" charset="0"/>
                <a:cs typeface="Times New Roman" panose="02020603050405020304" pitchFamily="18" charset="0"/>
              </a:rPr>
              <a:t>Khởi động chung:</a:t>
            </a:r>
          </a:p>
          <a:p>
            <a:pPr algn="just"/>
            <a:r>
              <a:rPr lang="en-US" sz="4800" b="1" i="1" spc="-150">
                <a:solidFill>
                  <a:srgbClr val="FF0000"/>
                </a:solidFill>
                <a:latin typeface="Times New Roman" panose="02020603050405020304" pitchFamily="18" charset="0"/>
                <a:cs typeface="Times New Roman" panose="02020603050405020304" pitchFamily="18" charset="0"/>
              </a:rPr>
              <a:t> Xoay các khớp, ép dây chằng.</a:t>
            </a:r>
            <a:endParaRPr lang="vi-VN" sz="4800" spc="-150" dirty="0"/>
          </a:p>
        </p:txBody>
      </p:sp>
    </p:spTree>
    <p:extLst>
      <p:ext uri="{BB962C8B-B14F-4D97-AF65-F5344CB8AC3E}">
        <p14:creationId xmlns:p14="http://schemas.microsoft.com/office/powerpoint/2010/main" val="174637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1F0563-D855-6AA0-D94C-68448FC579DF}"/>
              </a:ext>
            </a:extLst>
          </p:cNvPr>
          <p:cNvPicPr>
            <a:picLocks noChangeAspect="1"/>
          </p:cNvPicPr>
          <p:nvPr/>
        </p:nvPicPr>
        <p:blipFill>
          <a:blip r:embed="rId2"/>
          <a:stretch>
            <a:fillRect/>
          </a:stretch>
        </p:blipFill>
        <p:spPr>
          <a:xfrm>
            <a:off x="289089" y="287517"/>
            <a:ext cx="11613822" cy="6570483"/>
          </a:xfrm>
          <a:prstGeom prst="rect">
            <a:avLst/>
          </a:prstGeom>
        </p:spPr>
      </p:pic>
    </p:spTree>
    <p:extLst>
      <p:ext uri="{BB962C8B-B14F-4D97-AF65-F5344CB8AC3E}">
        <p14:creationId xmlns:p14="http://schemas.microsoft.com/office/powerpoint/2010/main" val="280497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E21FE3-43C7-0A3D-A5E3-3D154235737A}"/>
              </a:ext>
            </a:extLst>
          </p:cNvPr>
          <p:cNvPicPr>
            <a:picLocks noChangeAspect="1"/>
          </p:cNvPicPr>
          <p:nvPr/>
        </p:nvPicPr>
        <p:blipFill>
          <a:blip r:embed="rId3"/>
          <a:stretch>
            <a:fillRect/>
          </a:stretch>
        </p:blipFill>
        <p:spPr>
          <a:xfrm>
            <a:off x="6485641" y="1012686"/>
            <a:ext cx="5706358" cy="5845314"/>
          </a:xfrm>
          <a:prstGeom prst="rect">
            <a:avLst/>
          </a:prstGeom>
        </p:spPr>
      </p:pic>
      <p:sp>
        <p:nvSpPr>
          <p:cNvPr id="6" name="文本框 5">
            <a:extLst>
              <a:ext uri="{FF2B5EF4-FFF2-40B4-BE49-F238E27FC236}">
                <a16:creationId xmlns:a16="http://schemas.microsoft.com/office/drawing/2014/main" id="{B325E8C7-662F-448C-A977-63ADC16A42C6}"/>
              </a:ext>
            </a:extLst>
          </p:cNvPr>
          <p:cNvSpPr txBox="1"/>
          <p:nvPr/>
        </p:nvSpPr>
        <p:spPr>
          <a:xfrm>
            <a:off x="284275" y="304800"/>
            <a:ext cx="10273621" cy="707886"/>
          </a:xfrm>
          <a:prstGeom prst="rect">
            <a:avLst/>
          </a:prstGeom>
          <a:noFill/>
        </p:spPr>
        <p:txBody>
          <a:bodyPr wrap="square" rtlCol="0">
            <a:spAutoFit/>
          </a:bodyPr>
          <a:lstStyle/>
          <a:p>
            <a:pPr algn="ctr">
              <a:defRPr/>
            </a:pPr>
            <a:r>
              <a:rPr lang="en-US" sz="4000" b="1" i="1">
                <a:latin typeface="Times New Roman" panose="02020603050405020304" pitchFamily="18" charset="0"/>
                <a:cs typeface="Times New Roman" panose="02020603050405020304" pitchFamily="18" charset="0"/>
              </a:rPr>
              <a:t>Trò chơi hỗ trợ khởi động: Phối hợp đồng đội</a:t>
            </a:r>
            <a:endParaRPr lang="zh-CN" altLang="en-US" sz="4000" b="1" dirty="0">
              <a:latin typeface="Times New Roman" panose="02020603050405020304" pitchFamily="18" charset="0"/>
              <a:ea typeface="汉仪字研卡通W" panose="00020600040101010101" pitchFamily="18" charset="-122"/>
              <a:cs typeface="Times New Roman" panose="02020603050405020304" pitchFamily="18" charset="0"/>
              <a:sym typeface="+mn-lt"/>
            </a:endParaRPr>
          </a:p>
        </p:txBody>
      </p:sp>
      <p:sp>
        <p:nvSpPr>
          <p:cNvPr id="3" name="Rectangle 2">
            <a:extLst>
              <a:ext uri="{FF2B5EF4-FFF2-40B4-BE49-F238E27FC236}">
                <a16:creationId xmlns:a16="http://schemas.microsoft.com/office/drawing/2014/main" id="{70823729-1449-0C71-44B2-E82418361D68}"/>
              </a:ext>
            </a:extLst>
          </p:cNvPr>
          <p:cNvSpPr/>
          <p:nvPr/>
        </p:nvSpPr>
        <p:spPr>
          <a:xfrm>
            <a:off x="284275" y="1092352"/>
            <a:ext cx="6201366" cy="1895327"/>
          </a:xfrm>
          <a:prstGeom prst="rect">
            <a:avLst/>
          </a:prstGeom>
        </p:spPr>
        <p:txBody>
          <a:bodyPr wrap="square">
            <a:spAutoFit/>
          </a:bodyPr>
          <a:lstStyle/>
          <a:p>
            <a:pPr marR="0" lvl="0">
              <a:lnSpc>
                <a:spcPct val="125000"/>
              </a:lnSpc>
              <a:spcBef>
                <a:spcPts val="0"/>
              </a:spcBef>
              <a:spcAft>
                <a:spcPts val="500"/>
              </a:spcAft>
              <a:buClr>
                <a:srgbClr val="000000"/>
              </a:buClr>
              <a:buSzPts val="1100"/>
              <a:tabLst>
                <a:tab pos="208280" algn="l"/>
              </a:tabLst>
            </a:pPr>
            <a:r>
              <a:rPr lang="vi-VN" sz="2400" b="1" i="1" dirty="0">
                <a:latin typeface="Times New Roman" panose="02020603050405020304" pitchFamily="18" charset="0"/>
                <a:ea typeface="Arial" panose="020B0604020202020204" pitchFamily="34" charset="0"/>
                <a:cs typeface="Arial" panose="020B0604020202020204" pitchFamily="34" charset="0"/>
              </a:rPr>
              <a:t>- Chuẩn bị: </a:t>
            </a:r>
            <a:r>
              <a:rPr lang="vi-VN" sz="2400" i="1" dirty="0">
                <a:latin typeface="Times New Roman" panose="02020603050405020304" pitchFamily="18" charset="0"/>
                <a:ea typeface="Arial" panose="020B0604020202020204" pitchFamily="34" charset="0"/>
                <a:cs typeface="Arial" panose="020B0604020202020204" pitchFamily="34" charset="0"/>
              </a:rPr>
              <a:t>Các bạn tham gia trò chơi được chia thành nhiều đội, mỗi đội gồm các nhóm ba người, số nhóm của các đội bằng nhau đứng sau vạch xuất phát.</a:t>
            </a:r>
            <a:endParaRPr lang="vi-VN" sz="2400" i="1" dirty="0">
              <a:ea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56E2D47-1981-CDBE-C6C2-F2B45DF5D42C}"/>
              </a:ext>
            </a:extLst>
          </p:cNvPr>
          <p:cNvSpPr/>
          <p:nvPr/>
        </p:nvSpPr>
        <p:spPr>
          <a:xfrm>
            <a:off x="284275" y="3153110"/>
            <a:ext cx="6352195" cy="3205493"/>
          </a:xfrm>
          <a:prstGeom prst="rect">
            <a:avLst/>
          </a:prstGeom>
        </p:spPr>
        <p:txBody>
          <a:bodyPr wrap="square">
            <a:spAutoFit/>
          </a:bodyPr>
          <a:lstStyle/>
          <a:p>
            <a:pPr marR="0" lvl="0">
              <a:lnSpc>
                <a:spcPct val="122000"/>
              </a:lnSpc>
              <a:spcBef>
                <a:spcPts val="0"/>
              </a:spcBef>
              <a:spcAft>
                <a:spcPts val="1600"/>
              </a:spcAft>
              <a:buClr>
                <a:srgbClr val="000000"/>
              </a:buClr>
              <a:buSzPts val="1100"/>
              <a:tabLst>
                <a:tab pos="208280" algn="l"/>
              </a:tabLst>
            </a:pPr>
            <a:r>
              <a:rPr lang="vi-VN" sz="2400" b="1" i="1" dirty="0">
                <a:latin typeface="Times New Roman" panose="02020603050405020304" pitchFamily="18" charset="0"/>
                <a:ea typeface="Arial" panose="020B0604020202020204" pitchFamily="34" charset="0"/>
                <a:cs typeface="Arial" panose="020B0604020202020204" pitchFamily="34" charset="0"/>
              </a:rPr>
              <a:t>- Thực hiện: </a:t>
            </a:r>
            <a:r>
              <a:rPr lang="vi-VN" sz="2400" i="1" dirty="0">
                <a:latin typeface="Times New Roman" panose="02020603050405020304" pitchFamily="18" charset="0"/>
                <a:ea typeface="Arial" panose="020B0604020202020204" pitchFamily="34" charset="0"/>
                <a:cs typeface="Arial" panose="020B0604020202020204" pitchFamily="34" charset="0"/>
              </a:rPr>
              <a:t>Khi có hiệu lệnh, lần lượt từng nhóm ba bạn cũng cầm vòng bằng hai tay di chuyển đến đích vòng qua nấm trở về vạch xuất phát và trao vòng cho nhóm tiếp theo, sau đó đứng vào cuối hàng. Tay rời vòng phải chỉnh lại và thực hiện tiếp tục tại vị trí đó. Đội hoàn thành đầu tiên là đội thắng cuộc.</a:t>
            </a:r>
            <a:endParaRPr lang="vi-VN" sz="2400" i="1"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291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1" y="130629"/>
            <a:ext cx="8152408" cy="1473099"/>
            <a:chOff x="326572" y="130629"/>
            <a:chExt cx="5404602" cy="1473099"/>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1442006" y="403399"/>
              <a:ext cx="4289168" cy="1200329"/>
            </a:xfrm>
            <a:prstGeom prst="rect">
              <a:avLst/>
            </a:prstGeom>
            <a:noFill/>
          </p:spPr>
          <p:txBody>
            <a:bodyPr wrap="square" rtlCol="0">
              <a:spAutoFit/>
            </a:bodyPr>
            <a:lstStyle/>
            <a:p>
              <a:pPr>
                <a:defRPr/>
              </a:pPr>
              <a:r>
                <a:rPr lang="en-US" altLang="zh-CN" sz="3600" b="1">
                  <a:solidFill>
                    <a:srgbClr val="0967A3"/>
                  </a:solidFill>
                  <a:latin typeface="Times New Roman" panose="02020603050405020304" pitchFamily="18" charset="0"/>
                  <a:ea typeface="微软雅黑"/>
                  <a:cs typeface="Times New Roman" panose="02020603050405020304" pitchFamily="18" charset="0"/>
                  <a:sym typeface="+mn-lt"/>
                </a:rPr>
                <a:t>KHỞI ĐỘNG CHUYÊN MÔN</a:t>
              </a:r>
              <a:endParaRPr lang="zh-CN" altLang="en-US" sz="3600" b="1" dirty="0">
                <a:solidFill>
                  <a:srgbClr val="0967A3"/>
                </a:solidFill>
                <a:latin typeface="Times New Roman" panose="02020603050405020304" pitchFamily="18" charset="0"/>
                <a:ea typeface="微软雅黑"/>
                <a:cs typeface="Times New Roman" panose="02020603050405020304" pitchFamily="18" charset="0"/>
                <a:sym typeface="+mn-lt"/>
              </a:endParaRPr>
            </a:p>
          </p:txBody>
        </p:sp>
      </p:grpSp>
      <p:sp>
        <p:nvSpPr>
          <p:cNvPr id="6" name="文本框 5">
            <a:extLst>
              <a:ext uri="{FF2B5EF4-FFF2-40B4-BE49-F238E27FC236}">
                <a16:creationId xmlns:a16="http://schemas.microsoft.com/office/drawing/2014/main" id="{1B04E49F-CE6A-4497-92CD-852E400CDBBA}"/>
              </a:ext>
            </a:extLst>
          </p:cNvPr>
          <p:cNvSpPr txBox="1"/>
          <p:nvPr/>
        </p:nvSpPr>
        <p:spPr>
          <a:xfrm>
            <a:off x="930547" y="1061439"/>
            <a:ext cx="5062583" cy="823752"/>
          </a:xfrm>
          <a:prstGeom prst="rect">
            <a:avLst/>
          </a:prstGeom>
          <a:noFill/>
        </p:spPr>
        <p:txBody>
          <a:bodyPr wrap="square" rtlCol="0">
            <a:spAutoFit/>
          </a:bodyPr>
          <a:lstStyle/>
          <a:p>
            <a:pPr>
              <a:lnSpc>
                <a:spcPct val="150000"/>
              </a:lnSpc>
            </a:pPr>
            <a:r>
              <a:rPr lang="en-US" altLang="zh-CN" sz="3600" b="1">
                <a:solidFill>
                  <a:schemeClr val="bg2">
                    <a:lumMod val="25000"/>
                  </a:schemeClr>
                </a:solidFill>
                <a:latin typeface="Times New Roman" panose="02020603050405020304" pitchFamily="18" charset="0"/>
                <a:ea typeface="微软雅黑"/>
                <a:cs typeface="Times New Roman" panose="02020603050405020304" pitchFamily="18" charset="0"/>
                <a:sym typeface="+mn-lt"/>
              </a:rPr>
              <a:t>1. Lắc cổ tay với vợt</a:t>
            </a:r>
            <a:endParaRPr lang="zh-CN" altLang="en-US" sz="3600" b="1" dirty="0">
              <a:solidFill>
                <a:schemeClr val="bg2">
                  <a:lumMod val="25000"/>
                </a:schemeClr>
              </a:solidFill>
              <a:latin typeface="Times New Roman" panose="02020603050405020304" pitchFamily="18" charset="0"/>
              <a:ea typeface="微软雅黑"/>
              <a:cs typeface="Times New Roman" panose="02020603050405020304" pitchFamily="18" charset="0"/>
              <a:sym typeface="+mn-lt"/>
            </a:endParaRPr>
          </a:p>
        </p:txBody>
      </p:sp>
      <p:sp>
        <p:nvSpPr>
          <p:cNvPr id="2" name="TextBox 1">
            <a:extLst>
              <a:ext uri="{FF2B5EF4-FFF2-40B4-BE49-F238E27FC236}">
                <a16:creationId xmlns:a16="http://schemas.microsoft.com/office/drawing/2014/main" id="{95E2300D-17C0-1BB3-56A1-4149B14245D2}"/>
              </a:ext>
            </a:extLst>
          </p:cNvPr>
          <p:cNvSpPr txBox="1"/>
          <p:nvPr/>
        </p:nvSpPr>
        <p:spPr>
          <a:xfrm>
            <a:off x="612743" y="2172245"/>
            <a:ext cx="6287678" cy="584775"/>
          </a:xfrm>
          <a:prstGeom prst="rect">
            <a:avLst/>
          </a:prstGeom>
          <a:noFill/>
        </p:spPr>
        <p:txBody>
          <a:bodyPr wrap="square" rtlCol="0">
            <a:spAutoFit/>
          </a:bodyPr>
          <a:lstStyle/>
          <a:p>
            <a:r>
              <a:rPr lang="vi-VN" sz="3200" b="1" i="1">
                <a:latin typeface="Times New Roman" panose="02020603050405020304" pitchFamily="18" charset="0"/>
                <a:ea typeface="Arial" panose="020B0604020202020204" pitchFamily="34" charset="0"/>
                <a:cs typeface="Times New Roman" panose="02020603050405020304" pitchFamily="18" charset="0"/>
              </a:rPr>
              <a:t>Cầm vợt xoay cổ tay theo hình số 8.</a:t>
            </a:r>
          </a:p>
        </p:txBody>
      </p:sp>
      <p:sp>
        <p:nvSpPr>
          <p:cNvPr id="8" name="TextBox 7">
            <a:extLst>
              <a:ext uri="{FF2B5EF4-FFF2-40B4-BE49-F238E27FC236}">
                <a16:creationId xmlns:a16="http://schemas.microsoft.com/office/drawing/2014/main" id="{62726A61-9A0E-514E-72AA-B46562FB23ED}"/>
              </a:ext>
            </a:extLst>
          </p:cNvPr>
          <p:cNvSpPr txBox="1"/>
          <p:nvPr/>
        </p:nvSpPr>
        <p:spPr>
          <a:xfrm>
            <a:off x="664591" y="2838318"/>
            <a:ext cx="6287678" cy="668645"/>
          </a:xfrm>
          <a:prstGeom prst="rect">
            <a:avLst/>
          </a:prstGeom>
          <a:noFill/>
        </p:spPr>
        <p:txBody>
          <a:bodyPr wrap="square" rtlCol="0">
            <a:spAutoFit/>
          </a:bodyPr>
          <a:lstStyle/>
          <a:p>
            <a:pPr>
              <a:lnSpc>
                <a:spcPct val="130000"/>
              </a:lnSpc>
              <a:spcAft>
                <a:spcPts val="400"/>
              </a:spcAft>
            </a:pPr>
            <a:r>
              <a:rPr lang="vi-VN" sz="3200" b="1" i="1">
                <a:latin typeface="+mj-lt"/>
                <a:ea typeface="Arial" panose="020B0604020202020204" pitchFamily="34" charset="0"/>
              </a:rPr>
              <a:t>Cầm vợt đưa sang phải lắc cổ tay.</a:t>
            </a:r>
            <a:endParaRPr lang="vi-VN" sz="3200" b="1" i="1" dirty="0">
              <a:latin typeface="+mj-lt"/>
              <a:ea typeface="Arial" panose="020B0604020202020204" pitchFamily="34" charset="0"/>
            </a:endParaRPr>
          </a:p>
        </p:txBody>
      </p:sp>
      <p:sp>
        <p:nvSpPr>
          <p:cNvPr id="10" name="TextBox 9">
            <a:extLst>
              <a:ext uri="{FF2B5EF4-FFF2-40B4-BE49-F238E27FC236}">
                <a16:creationId xmlns:a16="http://schemas.microsoft.com/office/drawing/2014/main" id="{6A1DECFA-347D-3E31-8F90-218BE058BD2F}"/>
              </a:ext>
            </a:extLst>
          </p:cNvPr>
          <p:cNvSpPr txBox="1"/>
          <p:nvPr/>
        </p:nvSpPr>
        <p:spPr>
          <a:xfrm>
            <a:off x="664591" y="3685359"/>
            <a:ext cx="6287678" cy="584775"/>
          </a:xfrm>
          <a:prstGeom prst="rect">
            <a:avLst/>
          </a:prstGeom>
          <a:noFill/>
        </p:spPr>
        <p:txBody>
          <a:bodyPr wrap="square" rtlCol="0">
            <a:spAutoFit/>
          </a:bodyPr>
          <a:lstStyle/>
          <a:p>
            <a:r>
              <a:rPr lang="vi-VN" sz="3200" b="1" i="1">
                <a:latin typeface="+mj-lt"/>
                <a:ea typeface="Arial" panose="020B0604020202020204" pitchFamily="34" charset="0"/>
              </a:rPr>
              <a:t>Cầm vợt đưa sang trái lắc cổ tay</a:t>
            </a:r>
            <a:r>
              <a:rPr lang="vi-VN" sz="3200" b="1" i="1">
                <a:latin typeface="Times New Roman" panose="02020603050405020304" pitchFamily="18" charset="0"/>
                <a:ea typeface="Arial" panose="020B060402020202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75847DC2-C7E6-4088-A4A1-B44444CC3926}"/>
              </a:ext>
            </a:extLst>
          </p:cNvPr>
          <p:cNvSpPr txBox="1"/>
          <p:nvPr/>
        </p:nvSpPr>
        <p:spPr>
          <a:xfrm>
            <a:off x="626329" y="4357097"/>
            <a:ext cx="6422360" cy="646331"/>
          </a:xfrm>
          <a:prstGeom prst="rect">
            <a:avLst/>
          </a:prstGeom>
          <a:noFill/>
        </p:spPr>
        <p:txBody>
          <a:bodyPr wrap="square" rtlCol="0">
            <a:spAutoFit/>
          </a:bodyPr>
          <a:lstStyle/>
          <a:p>
            <a:r>
              <a:rPr lang="vi-VN" sz="3600" b="1" i="1" dirty="0">
                <a:latin typeface="Times New Roman" panose="02020603050405020304" pitchFamily="18" charset="0"/>
                <a:ea typeface="Arial" panose="020B0604020202020204" pitchFamily="34" charset="0"/>
                <a:cs typeface="Times New Roman" panose="02020603050405020304" pitchFamily="18" charset="0"/>
              </a:rPr>
              <a:t>Cầm vợt đưa lên cao lắc cổ tay.</a:t>
            </a:r>
            <a:endParaRPr lang="en-US" sz="36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12C2244C-C796-D59F-EA47-C80E88718FCB}"/>
              </a:ext>
            </a:extLst>
          </p:cNvPr>
          <p:cNvPicPr>
            <a:picLocks noChangeAspect="1"/>
          </p:cNvPicPr>
          <p:nvPr/>
        </p:nvPicPr>
        <p:blipFill>
          <a:blip r:embed="rId3"/>
          <a:stretch>
            <a:fillRect/>
          </a:stretch>
        </p:blipFill>
        <p:spPr>
          <a:xfrm>
            <a:off x="7522629" y="909295"/>
            <a:ext cx="4165441" cy="5834797"/>
          </a:xfrm>
          <a:prstGeom prst="rect">
            <a:avLst/>
          </a:prstGeom>
        </p:spPr>
      </p:pic>
      <p:pic>
        <p:nvPicPr>
          <p:cNvPr id="13" name="Picture 12">
            <a:extLst>
              <a:ext uri="{FF2B5EF4-FFF2-40B4-BE49-F238E27FC236}">
                <a16:creationId xmlns:a16="http://schemas.microsoft.com/office/drawing/2014/main" id="{9263FE18-C2BE-2005-D719-0B4C609FEDAF}"/>
              </a:ext>
            </a:extLst>
          </p:cNvPr>
          <p:cNvPicPr>
            <a:picLocks noChangeAspect="1"/>
          </p:cNvPicPr>
          <p:nvPr/>
        </p:nvPicPr>
        <p:blipFill>
          <a:blip r:embed="rId4"/>
          <a:stretch>
            <a:fillRect/>
          </a:stretch>
        </p:blipFill>
        <p:spPr>
          <a:xfrm>
            <a:off x="6996841" y="1165396"/>
            <a:ext cx="4530568" cy="5692604"/>
          </a:xfrm>
          <a:prstGeom prst="rect">
            <a:avLst/>
          </a:prstGeom>
        </p:spPr>
      </p:pic>
      <p:pic>
        <p:nvPicPr>
          <p:cNvPr id="14" name="Picture 13">
            <a:extLst>
              <a:ext uri="{FF2B5EF4-FFF2-40B4-BE49-F238E27FC236}">
                <a16:creationId xmlns:a16="http://schemas.microsoft.com/office/drawing/2014/main" id="{6C544BCD-790F-BE55-84EF-4AF76E17F4CC}"/>
              </a:ext>
            </a:extLst>
          </p:cNvPr>
          <p:cNvPicPr>
            <a:picLocks noChangeAspect="1"/>
          </p:cNvPicPr>
          <p:nvPr/>
        </p:nvPicPr>
        <p:blipFill>
          <a:blip r:embed="rId5"/>
          <a:stretch>
            <a:fillRect/>
          </a:stretch>
        </p:blipFill>
        <p:spPr>
          <a:xfrm>
            <a:off x="7048689" y="1704687"/>
            <a:ext cx="4735801" cy="6029642"/>
          </a:xfrm>
          <a:prstGeom prst="rect">
            <a:avLst/>
          </a:prstGeom>
        </p:spPr>
      </p:pic>
      <p:pic>
        <p:nvPicPr>
          <p:cNvPr id="15" name="Picture 14">
            <a:extLst>
              <a:ext uri="{FF2B5EF4-FFF2-40B4-BE49-F238E27FC236}">
                <a16:creationId xmlns:a16="http://schemas.microsoft.com/office/drawing/2014/main" id="{90339FED-6100-112A-BC2D-3C75B3C44067}"/>
              </a:ext>
            </a:extLst>
          </p:cNvPr>
          <p:cNvPicPr>
            <a:picLocks noChangeAspect="1"/>
          </p:cNvPicPr>
          <p:nvPr/>
        </p:nvPicPr>
        <p:blipFill>
          <a:blip r:embed="rId6"/>
          <a:stretch>
            <a:fillRect/>
          </a:stretch>
        </p:blipFill>
        <p:spPr>
          <a:xfrm>
            <a:off x="7675673" y="909295"/>
            <a:ext cx="4447733" cy="6090040"/>
          </a:xfrm>
          <a:prstGeom prst="rect">
            <a:avLst/>
          </a:prstGeom>
        </p:spPr>
      </p:pic>
    </p:spTree>
    <p:extLst>
      <p:ext uri="{BB962C8B-B14F-4D97-AF65-F5344CB8AC3E}">
        <p14:creationId xmlns:p14="http://schemas.microsoft.com/office/powerpoint/2010/main" val="219725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5DD0E73-B1F4-45F6-9FD8-F49CF20F1AD8}"/>
              </a:ext>
            </a:extLst>
          </p:cNvPr>
          <p:cNvGrpSpPr/>
          <p:nvPr/>
        </p:nvGrpSpPr>
        <p:grpSpPr>
          <a:xfrm>
            <a:off x="326571" y="130629"/>
            <a:ext cx="2771365" cy="2416713"/>
            <a:chOff x="326572" y="130629"/>
            <a:chExt cx="2289967" cy="2840924"/>
          </a:xfrm>
        </p:grpSpPr>
        <p:pic>
          <p:nvPicPr>
            <p:cNvPr id="3" name="图片 2" descr="图片包含 游戏机, 羽毛球, 麦克风, 体育&#10;&#10;描述已自动生成">
              <a:extLst>
                <a:ext uri="{FF2B5EF4-FFF2-40B4-BE49-F238E27FC236}">
                  <a16:creationId xmlns:a16="http://schemas.microsoft.com/office/drawing/2014/main" id="{97DA1039-E382-457A-BB8A-5992BEEB2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6572" y="130629"/>
              <a:ext cx="1132114" cy="1132114"/>
            </a:xfrm>
            <a:prstGeom prst="rect">
              <a:avLst/>
            </a:prstGeom>
            <a:effectLst>
              <a:outerShdw blurRad="50800" dist="38100" dir="5400000" algn="t" rotWithShape="0">
                <a:prstClr val="black">
                  <a:alpha val="40000"/>
                </a:prstClr>
              </a:outerShdw>
            </a:effectLst>
          </p:spPr>
        </p:pic>
        <p:sp>
          <p:nvSpPr>
            <p:cNvPr id="4" name="文本框 3">
              <a:extLst>
                <a:ext uri="{FF2B5EF4-FFF2-40B4-BE49-F238E27FC236}">
                  <a16:creationId xmlns:a16="http://schemas.microsoft.com/office/drawing/2014/main" id="{3D6BD28F-25B9-45CE-B7DD-094F4E5C6A35}"/>
                </a:ext>
              </a:extLst>
            </p:cNvPr>
            <p:cNvSpPr txBox="1"/>
            <p:nvPr/>
          </p:nvSpPr>
          <p:spPr>
            <a:xfrm>
              <a:off x="334803" y="2448333"/>
              <a:ext cx="2281736" cy="523220"/>
            </a:xfrm>
            <a:prstGeom prst="rect">
              <a:avLst/>
            </a:prstGeom>
            <a:noFill/>
          </p:spPr>
          <p:txBody>
            <a:bodyPr wrap="square" rtlCol="0">
              <a:spAutoFit/>
            </a:bodyPr>
            <a:lstStyle/>
            <a:p>
              <a:pPr>
                <a:defRPr/>
              </a:pPr>
              <a:r>
                <a:rPr lang="en-US" altLang="zh-CN" sz="2800" b="1" dirty="0">
                  <a:solidFill>
                    <a:srgbClr val="0967A3"/>
                  </a:solidFill>
                  <a:latin typeface="Times New Roman" panose="02020603050405020304" pitchFamily="18" charset="0"/>
                  <a:ea typeface="微软雅黑"/>
                  <a:cs typeface="Times New Roman" panose="02020603050405020304" pitchFamily="18" charset="0"/>
                  <a:sym typeface="+mn-lt"/>
                </a:rPr>
                <a:t>Quan </a:t>
              </a:r>
              <a:r>
                <a:rPr lang="en-US" altLang="zh-CN" sz="2800" b="1" dirty="0" err="1">
                  <a:solidFill>
                    <a:srgbClr val="0967A3"/>
                  </a:solidFill>
                  <a:latin typeface="Times New Roman" panose="02020603050405020304" pitchFamily="18" charset="0"/>
                  <a:ea typeface="微软雅黑"/>
                  <a:cs typeface="Times New Roman" panose="02020603050405020304" pitchFamily="18" charset="0"/>
                  <a:sym typeface="+mn-lt"/>
                </a:rPr>
                <a:t>sát</a:t>
              </a:r>
              <a:r>
                <a:rPr lang="en-US" altLang="zh-CN" sz="2800" b="1" dirty="0">
                  <a:solidFill>
                    <a:srgbClr val="0967A3"/>
                  </a:solidFill>
                  <a:latin typeface="Times New Roman" panose="02020603050405020304" pitchFamily="18" charset="0"/>
                  <a:ea typeface="微软雅黑"/>
                  <a:cs typeface="Times New Roman" panose="02020603050405020304" pitchFamily="18" charset="0"/>
                  <a:sym typeface="+mn-lt"/>
                </a:rPr>
                <a:t> video</a:t>
              </a:r>
              <a:endParaRPr lang="zh-CN" altLang="en-US" sz="2800" b="1" dirty="0">
                <a:solidFill>
                  <a:srgbClr val="0967A3"/>
                </a:solidFill>
                <a:latin typeface="Times New Roman" panose="02020603050405020304" pitchFamily="18" charset="0"/>
                <a:ea typeface="微软雅黑"/>
                <a:cs typeface="Times New Roman" panose="02020603050405020304" pitchFamily="18" charset="0"/>
                <a:sym typeface="+mn-lt"/>
              </a:endParaRPr>
            </a:p>
          </p:txBody>
        </p:sp>
      </p:grpSp>
      <p:pic>
        <p:nvPicPr>
          <p:cNvPr id="7" name="5237097948242">
            <a:hlinkClick r:id="" action="ppaction://media"/>
            <a:extLst>
              <a:ext uri="{FF2B5EF4-FFF2-40B4-BE49-F238E27FC236}">
                <a16:creationId xmlns:a16="http://schemas.microsoft.com/office/drawing/2014/main" id="{3AE862DC-FBB5-4F8C-80F9-F5D8F17A481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901993" y="130628"/>
            <a:ext cx="6074056" cy="6540759"/>
          </a:xfrm>
          <a:prstGeom prst="rect">
            <a:avLst/>
          </a:prstGeom>
        </p:spPr>
      </p:pic>
    </p:spTree>
    <p:extLst>
      <p:ext uri="{BB962C8B-B14F-4D97-AF65-F5344CB8AC3E}">
        <p14:creationId xmlns:p14="http://schemas.microsoft.com/office/powerpoint/2010/main" val="228723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7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81A39-B45C-F692-9282-F4CF2EC2F6CD}"/>
              </a:ext>
            </a:extLst>
          </p:cNvPr>
          <p:cNvSpPr txBox="1"/>
          <p:nvPr/>
        </p:nvSpPr>
        <p:spPr>
          <a:xfrm>
            <a:off x="1544704" y="131677"/>
            <a:ext cx="7844118" cy="707886"/>
          </a:xfrm>
          <a:prstGeom prst="rect">
            <a:avLst/>
          </a:prstGeom>
          <a:noFill/>
        </p:spPr>
        <p:txBody>
          <a:bodyPr wrap="square" rtlCol="0">
            <a:spAutoFit/>
          </a:bodyPr>
          <a:lstStyle/>
          <a:p>
            <a:pPr algn="ctr"/>
            <a:r>
              <a:rPr lang="vi-VN" sz="4000" b="1" i="1">
                <a:solidFill>
                  <a:srgbClr val="FF0000"/>
                </a:solidFill>
                <a:latin typeface="Times New Roman" panose="02020603050405020304" pitchFamily="18" charset="0"/>
                <a:cs typeface="Times New Roman" panose="02020603050405020304" pitchFamily="18" charset="0"/>
              </a:rPr>
              <a:t>Kĩ thuật đánh cầu cao tay bên phải.</a:t>
            </a:r>
          </a:p>
        </p:txBody>
      </p:sp>
      <p:sp>
        <p:nvSpPr>
          <p:cNvPr id="3" name="Rectangle 2">
            <a:extLst>
              <a:ext uri="{FF2B5EF4-FFF2-40B4-BE49-F238E27FC236}">
                <a16:creationId xmlns:a16="http://schemas.microsoft.com/office/drawing/2014/main" id="{D97B98BD-F722-033B-88E5-7F67E702AA46}"/>
              </a:ext>
            </a:extLst>
          </p:cNvPr>
          <p:cNvSpPr/>
          <p:nvPr/>
        </p:nvSpPr>
        <p:spPr>
          <a:xfrm>
            <a:off x="443752" y="744648"/>
            <a:ext cx="11304496" cy="3354829"/>
          </a:xfrm>
          <a:prstGeom prst="rect">
            <a:avLst/>
          </a:prstGeom>
        </p:spPr>
        <p:txBody>
          <a:bodyPr wrap="square">
            <a:spAutoFit/>
          </a:bodyPr>
          <a:lstStyle/>
          <a:p>
            <a:pPr marR="0" lvl="0">
              <a:lnSpc>
                <a:spcPct val="122000"/>
              </a:lnSpc>
              <a:spcBef>
                <a:spcPts val="0"/>
              </a:spcBef>
              <a:spcAft>
                <a:spcPts val="500"/>
              </a:spcAft>
              <a:buClr>
                <a:srgbClr val="000000"/>
              </a:buClr>
              <a:buSzPts val="1100"/>
              <a:tabLst>
                <a:tab pos="206375" algn="l"/>
              </a:tabLst>
            </a:pPr>
            <a:r>
              <a:rPr lang="vi-VN" sz="2400" b="1" i="1" dirty="0">
                <a:latin typeface="+mj-lt"/>
                <a:ea typeface="Arial" panose="020B0604020202020204" pitchFamily="34" charset="0"/>
                <a:cs typeface="Arial" panose="020B0604020202020204" pitchFamily="34" charset="0"/>
              </a:rPr>
              <a:t>- Tư thế chuẩn bị: </a:t>
            </a:r>
            <a:r>
              <a:rPr lang="vi-VN" sz="2400" dirty="0">
                <a:latin typeface="+mj-lt"/>
                <a:ea typeface="Arial" panose="020B0604020202020204" pitchFamily="34" charset="0"/>
                <a:cs typeface="Arial" panose="020B0604020202020204" pitchFamily="34" charset="0"/>
              </a:rPr>
              <a:t>Chân trái (chân khác bên với tay cầm vợt) đặt ở phía trước, trọng lượng cơ thể dồn lên chân trái. Chân phải đặt ở phía sau, chạm đất bằng nửa trước bàn chân, thân trên hơi ngả ra trước, tay phải cầm vợt ở phía trước, đầu vợt cao hơn trán.</a:t>
            </a:r>
          </a:p>
          <a:p>
            <a:r>
              <a:rPr lang="vi-VN" sz="2400" b="1" i="1" dirty="0">
                <a:solidFill>
                  <a:srgbClr val="000000"/>
                </a:solidFill>
                <a:latin typeface="+mj-lt"/>
                <a:ea typeface="Courier New" panose="02070309020205020404" pitchFamily="49" charset="0"/>
              </a:rPr>
              <a:t>- Thực hiện: </a:t>
            </a:r>
            <a:r>
              <a:rPr lang="vi-VN" sz="2400" dirty="0">
                <a:solidFill>
                  <a:srgbClr val="000000"/>
                </a:solidFill>
                <a:latin typeface="+mj-lt"/>
                <a:ea typeface="Courier New" panose="02070309020205020404" pitchFamily="49" charset="0"/>
              </a:rPr>
              <a:t>Chuyển trọng lượng cơ thể lên chân phải, đồng thời tay phải đưa vợt từ trước lên cao, ra sau. Sau đó xoay thân trên hướng ra trước để chuyền trọng lượng cơ thể lên chân trước, chân phải chạm đất bằng nửa bàn chân. Tay phải đưa vợt từ sau lên cao để đánh cầu. Khi vợt tiếp xúc cầu, tay duỗi thẳng ở trên cao, chếch bên phải. Kết thúc, dừng vợt ở phía trước và trở về TTCB. </a:t>
            </a:r>
            <a:endParaRPr lang="vi-VN" sz="2400" dirty="0">
              <a:latin typeface="+mj-lt"/>
            </a:endParaRPr>
          </a:p>
        </p:txBody>
      </p:sp>
      <p:pic>
        <p:nvPicPr>
          <p:cNvPr id="4" name="Picture 3">
            <a:extLst>
              <a:ext uri="{FF2B5EF4-FFF2-40B4-BE49-F238E27FC236}">
                <a16:creationId xmlns:a16="http://schemas.microsoft.com/office/drawing/2014/main" id="{BB7D94B8-FF91-FEB3-843F-A7D206CD0620}"/>
              </a:ext>
            </a:extLst>
          </p:cNvPr>
          <p:cNvPicPr>
            <a:picLocks noChangeAspect="1"/>
          </p:cNvPicPr>
          <p:nvPr/>
        </p:nvPicPr>
        <p:blipFill>
          <a:blip r:embed="rId2"/>
          <a:stretch>
            <a:fillRect/>
          </a:stretch>
        </p:blipFill>
        <p:spPr>
          <a:xfrm>
            <a:off x="313765" y="3980329"/>
            <a:ext cx="11618260" cy="2877670"/>
          </a:xfrm>
          <a:prstGeom prst="rect">
            <a:avLst/>
          </a:prstGeom>
        </p:spPr>
      </p:pic>
    </p:spTree>
    <p:extLst>
      <p:ext uri="{BB962C8B-B14F-4D97-AF65-F5344CB8AC3E}">
        <p14:creationId xmlns:p14="http://schemas.microsoft.com/office/powerpoint/2010/main" val="373051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720</TotalTime>
  <Words>1124</Words>
  <Application>Microsoft Office PowerPoint</Application>
  <PresentationFormat>Widescreen</PresentationFormat>
  <Paragraphs>63</Paragraphs>
  <Slides>20</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等线</vt:lpstr>
      <vt:lpstr>等线 Light</vt:lpstr>
      <vt:lpstr>微软雅黑</vt:lpstr>
      <vt:lpstr>Arial</vt:lpstr>
      <vt:lpstr>Calibri</vt:lpstr>
      <vt:lpstr>Courier New</vt:lpstr>
      <vt:lpstr>Times New Roman</vt:lpstr>
      <vt:lpstr>汉仪字研卡通W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Administrator</cp:lastModifiedBy>
  <cp:revision>79</cp:revision>
  <dcterms:created xsi:type="dcterms:W3CDTF">2020-01-07T06:56:13Z</dcterms:created>
  <dcterms:modified xsi:type="dcterms:W3CDTF">2024-03-12T03:02:09Z</dcterms:modified>
</cp:coreProperties>
</file>