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6" r:id="rId5"/>
  </p:sldMasterIdLst>
  <p:notesMasterIdLst>
    <p:notesMasterId r:id="rId31"/>
  </p:notesMasterIdLst>
  <p:sldIdLst>
    <p:sldId id="256" r:id="rId6"/>
    <p:sldId id="268" r:id="rId7"/>
    <p:sldId id="399" r:id="rId8"/>
    <p:sldId id="398" r:id="rId9"/>
    <p:sldId id="600" r:id="rId10"/>
    <p:sldId id="264" r:id="rId11"/>
    <p:sldId id="259" r:id="rId12"/>
    <p:sldId id="258" r:id="rId13"/>
    <p:sldId id="400" r:id="rId14"/>
    <p:sldId id="601" r:id="rId15"/>
    <p:sldId id="261" r:id="rId16"/>
    <p:sldId id="401" r:id="rId17"/>
    <p:sldId id="262" r:id="rId18"/>
    <p:sldId id="602" r:id="rId19"/>
    <p:sldId id="603" r:id="rId20"/>
    <p:sldId id="263" r:id="rId21"/>
    <p:sldId id="267" r:id="rId22"/>
    <p:sldId id="403" r:id="rId23"/>
    <p:sldId id="404" r:id="rId24"/>
    <p:sldId id="368" r:id="rId25"/>
    <p:sldId id="587" r:id="rId26"/>
    <p:sldId id="605" r:id="rId27"/>
    <p:sldId id="604" r:id="rId28"/>
    <p:sldId id="606" r:id="rId29"/>
    <p:sldId id="607" r:id="rId30"/>
    <p:sldId id="608" r:id="rId32"/>
    <p:sldId id="590" r:id="rId33"/>
    <p:sldId id="322" r:id="rId34"/>
    <p:sldId id="609" r:id="rId35"/>
    <p:sldId id="570" r:id="rId36"/>
    <p:sldId id="574" r:id="rId37"/>
    <p:sldId id="595" r:id="rId38"/>
    <p:sldId id="596" r:id="rId39"/>
    <p:sldId id="610" r:id="rId40"/>
    <p:sldId id="598" r:id="rId41"/>
    <p:sldId id="59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76" y="102"/>
      </p:cViewPr>
      <p:guideLst/>
    </p:cSldViewPr>
  </p:slideViewPr>
  <p:notesTextViewPr>
    <p:cViewPr>
      <p:scale>
        <a:sx n="1" d="1"/>
        <a:sy n="1" d="1"/>
      </p:scale>
      <p:origin x="0" y="0"/>
    </p:cViewPr>
  </p:notesTextViewPr>
  <p:sorterViewPr>
    <p:cViewPr>
      <p:scale>
        <a:sx n="41" d="100"/>
        <a:sy n="41"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notesMaster" Target="notesMasters/notesMaster1.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image" Target="../media/image5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image" Target="../media/image51.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36"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3200" b="0" i="1" dirty="0">
              <a:latin typeface="+mj-lt"/>
            </a:rPr>
            <a:t>Em hãy nêu những hậu quả của tình trạng ô nhiễm môi trường và cạn kiệt tài nguyên thiên nhiên trong các thông tin và hình ảnh trên.</a:t>
          </a:r>
          <a:endParaRPr lang="en-US" sz="3200" b="1" i="1" dirty="0">
            <a:solidFill>
              <a:sysClr val="windowText" lastClr="000000">
                <a:hueOff val="0"/>
                <a:satOff val="0"/>
                <a:lumOff val="0"/>
                <a:alphaOff val="0"/>
              </a:sysClr>
            </a:solidFill>
            <a:latin typeface="+mj-lt"/>
            <a:ea typeface="+mn-ea"/>
            <a:cs typeface="+mn-cs"/>
          </a:endParaRPr>
        </a:p>
      </dgm:t>
    </dgm:pt>
    <dgm:pt modelId="{75A4A354-C2D6-42E3-A26E-179C61CD6177}" cxnId="{C72B50B4-8323-4069-A08C-18955E7EB655}" type="parTrans">
      <dgm:prSet/>
      <dgm:spPr/>
      <dgm:t>
        <a:bodyPr/>
        <a:lstStyle/>
        <a:p>
          <a:pPr algn="just"/>
          <a:endParaRPr lang="en-US" sz="3600" i="1">
            <a:latin typeface="+mn-lt"/>
          </a:endParaRPr>
        </a:p>
      </dgm:t>
    </dgm:pt>
    <dgm:pt modelId="{89D7B0A2-E2C6-403B-88CB-63EEFC0BF3D8}" cxnId="{C72B50B4-8323-4069-A08C-18955E7EB655}" type="sibTrans">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pt-BR" sz="3200" i="1" dirty="0">
              <a:latin typeface="Times New Roman" panose="02020603050405020304" pitchFamily="18" charset="0"/>
              <a:cs typeface="Times New Roman" panose="02020603050405020304" pitchFamily="18" charset="0"/>
            </a:rPr>
            <a:t>Theo em, môi trường và tài nguyên thiên nhiên đem lại lợi ích gì cho con người? </a:t>
          </a:r>
          <a:endParaRPr lang="en-US" sz="3200" dirty="0">
            <a:latin typeface="Times New Roman" panose="02020603050405020304" pitchFamily="18" charset="0"/>
            <a:cs typeface="Times New Roman" panose="02020603050405020304" pitchFamily="18" charset="0"/>
          </a:endParaRPr>
        </a:p>
      </dgm:t>
    </dgm:pt>
    <dgm:pt modelId="{3076928A-BC39-4164-A392-EF7BB50AC8F7}" cxnId="{C2A430EB-026A-428E-B9D3-EE570B6A1DAA}" type="parTrans">
      <dgm:prSet/>
      <dgm:spPr/>
      <dgm:t>
        <a:bodyPr/>
        <a:lstStyle/>
        <a:p>
          <a:pPr algn="just"/>
          <a:endParaRPr lang="en-US" sz="3600" i="1">
            <a:latin typeface="+mn-lt"/>
          </a:endParaRPr>
        </a:p>
      </dgm:t>
    </dgm:pt>
    <dgm:pt modelId="{5F4F3BF3-4C3E-43BC-8B7A-5E8EE2D360D7}" cxnId="{C2A430EB-026A-428E-B9D3-EE570B6A1DAA}" type="sibTrans">
      <dgm:prSet/>
      <dgm:spPr/>
      <dgm:t>
        <a:bodyPr/>
        <a:lstStyle/>
        <a:p>
          <a:pPr algn="just"/>
          <a:endParaRPr lang="en-US" sz="3600" i="1">
            <a:latin typeface="+mn-lt"/>
          </a:endParaRPr>
        </a:p>
      </dgm:t>
    </dgm:pt>
    <dgm:pt modelId="{F6E9B8BA-2F37-4781-A521-61D00A840D7D}">
      <dgm:prSet phldrT="[Text]" custT="1"/>
      <dgm:spPr>
        <a:xfrm>
          <a:off x="0" y="3373537"/>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pt-BR" sz="3600" i="1" dirty="0">
              <a:latin typeface="Times New Roman" panose="02020603050405020304" pitchFamily="18" charset="0"/>
              <a:cs typeface="Times New Roman" panose="02020603050405020304" pitchFamily="18" charset="0"/>
            </a:rPr>
            <a:t>-Vì sao chúng ta cần bảo vệ môi trường và tài nguyên thiên nhiên?</a:t>
          </a:r>
          <a:endParaRPr lang="en-US" sz="3600" b="1" i="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F3A9BA2F-FEFE-44E8-8A5D-A95E30E49C0C}" cxnId="{2E5A5FC6-7246-4A48-9A5C-8FF4449E3CE0}" type="parTrans">
      <dgm:prSet/>
      <dgm:spPr/>
      <dgm:t>
        <a:bodyPr/>
        <a:lstStyle/>
        <a:p>
          <a:pPr algn="just"/>
          <a:endParaRPr lang="en-US" sz="3600" i="1">
            <a:latin typeface="+mn-lt"/>
          </a:endParaRPr>
        </a:p>
      </dgm:t>
    </dgm:pt>
    <dgm:pt modelId="{8CBDE6B4-DF30-443D-9579-CCA1D8018E24}" cxnId="{2E5A5FC6-7246-4A48-9A5C-8FF4449E3CE0}" type="sibTrans">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704"/>
      <dgm:spPr/>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dgm:spPr/>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3">
        <dgm:presLayoutVars>
          <dgm:bulletEnabled val="1"/>
        </dgm:presLayoutVars>
      </dgm:prSet>
      <dgm:spPr/>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dgm:spPr/>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pt>
  </dgm:ptLst>
  <dgm:cxnLst>
    <dgm:cxn modelId="{2E4E2917-F385-4A0A-8D97-0A87242DE059}" type="presOf" srcId="{8C4E1181-A43E-4AFA-A175-608167BDD664}" destId="{046903CA-E59E-4D3A-B85F-2132F4D3C385}" srcOrd="1" destOrd="0" presId="urn:microsoft.com/office/officeart/2005/8/layout/vList4#1"/>
    <dgm:cxn modelId="{BCE51834-453C-415D-A95B-03FF2B4DF33D}" type="presOf" srcId="{F6E9B8BA-2F37-4781-A521-61D00A840D7D}" destId="{D857732E-E667-406B-8596-FB28DE60F3B0}" srcOrd="0"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E3FAFAAF-CD96-4F6B-A65A-EC1F3F5C6F98}" type="presOf" srcId="{36F1A9A7-0E91-4997-8451-066E68D6791C}" destId="{11925212-181A-4D0E-84EB-C4219DE1ABB7}"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0F5DFCC4-37B4-4218-94B9-C1A826E06F92}" type="presOf" srcId="{4D783A32-6612-4061-810D-2598FCFDE16E}" destId="{610C4521-7E21-4ABD-817D-19EC8F773957}" srcOrd="0" destOrd="0" presId="urn:microsoft.com/office/officeart/2005/8/layout/vList4#1"/>
    <dgm:cxn modelId="{50BB50C5-028C-4959-8AA1-6ED092E2BBAF}" type="presOf" srcId="{F6E9B8BA-2F37-4781-A521-61D00A840D7D}" destId="{8B13E293-4E29-4216-A0D2-9CCA14266B56}" srcOrd="1" destOrd="0" presId="urn:microsoft.com/office/officeart/2005/8/layout/vList4#1"/>
    <dgm:cxn modelId="{2E5A5FC6-7246-4A48-9A5C-8FF4449E3CE0}" srcId="{4D783A32-6612-4061-810D-2598FCFDE16E}" destId="{F6E9B8BA-2F37-4781-A521-61D00A840D7D}" srcOrd="2" destOrd="0" parTransId="{F3A9BA2F-FEFE-44E8-8A5D-A95E30E49C0C}" sibTransId="{8CBDE6B4-DF30-443D-9579-CCA1D8018E24}"/>
    <dgm:cxn modelId="{C2A430EB-026A-428E-B9D3-EE570B6A1DAA}" srcId="{4D783A32-6612-4061-810D-2598FCFDE16E}" destId="{36F1A9A7-0E91-4997-8451-066E68D6791C}" srcOrd="1" destOrd="0" parTransId="{3076928A-BC39-4164-A392-EF7BB50AC8F7}" sibTransId="{5F4F3BF3-4C3E-43BC-8B7A-5E8EE2D360D7}"/>
    <dgm:cxn modelId="{81BE22F3-AAE5-47EE-97E1-26383E038450}" type="presOf" srcId="{8C4E1181-A43E-4AFA-A175-608167BDD664}" destId="{DE66B4FA-8443-484B-9A9E-FA188D6B4E43}" srcOrd="0"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 modelId="{186C0ABE-B39B-4916-BC4B-A0578168E4D5}" type="presParOf" srcId="{610C4521-7E21-4ABD-817D-19EC8F773957}" destId="{E767A943-8EB1-47EA-BA75-90A3BF72AA10}" srcOrd="3" destOrd="0" presId="urn:microsoft.com/office/officeart/2005/8/layout/vList4#1"/>
    <dgm:cxn modelId="{5AE53D5C-AC05-4815-92AB-3FA661ACCF21}" type="presParOf" srcId="{610C4521-7E21-4ABD-817D-19EC8F773957}" destId="{E9FBCDE1-C0F8-4B00-9C6E-C1A57153DC9C}" srcOrd="4" destOrd="0" presId="urn:microsoft.com/office/officeart/2005/8/layout/vList4#1"/>
    <dgm:cxn modelId="{F5097334-6369-406D-9CCA-CE91E230604F}" type="presParOf" srcId="{E9FBCDE1-C0F8-4B00-9C6E-C1A57153DC9C}" destId="{D857732E-E667-406B-8596-FB28DE60F3B0}" srcOrd="0" destOrd="0" presId="urn:microsoft.com/office/officeart/2005/8/layout/vList4#1"/>
    <dgm:cxn modelId="{69538AA3-7BAF-4B0A-A7A0-82220BEC7A35}" type="presParOf" srcId="{E9FBCDE1-C0F8-4B00-9C6E-C1A57153DC9C}" destId="{72B5F39E-2D8B-4AE5-99A7-0B4F92796C74}" srcOrd="1" destOrd="0" presId="urn:microsoft.com/office/officeart/2005/8/layout/vList4#1"/>
    <dgm:cxn modelId="{A358A9E3-E9DF-4026-8693-3F5EB52ABBFC}"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9372600" cy="5445198"/>
        <a:chOff x="0" y="0"/>
        <a:chExt cx="9372600" cy="5445198"/>
      </a:xfrm>
    </dsp:grpSpPr>
    <dsp:sp modelId="{DE66B4FA-8443-484B-9A9E-FA188D6B4E43}">
      <dsp:nvSpPr>
        <dsp:cNvPr id="3" name="Rounded Rectangle 2"/>
        <dsp:cNvSpPr/>
      </dsp:nvSpPr>
      <dsp:spPr bwMode="white">
        <a:xfrm>
          <a:off x="0" y="0"/>
          <a:ext cx="9372600" cy="1701624"/>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hemeClr val="accent1">
            <a:shade val="80000"/>
          </a:schemeClr>
        </a:lnRef>
        <a:fillRef idx="1">
          <a:schemeClr val="lt1"/>
        </a:fillRef>
        <a:effectRef idx="0">
          <a:scrgbClr r="0" g="0" b="0"/>
        </a:effectRef>
        <a:fontRef idx="minor">
          <a:schemeClr val="lt1"/>
        </a:fontRef>
      </dsp:style>
      <dsp:txBody>
        <a:bodyPr lIns="121920" tIns="121920" rIns="121920" bIns="12192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just">
            <a:lnSpc>
              <a:spcPct val="100000"/>
            </a:lnSpc>
            <a:spcBef>
              <a:spcPct val="0"/>
            </a:spcBef>
            <a:spcAft>
              <a:spcPct val="35000"/>
            </a:spcAft>
          </a:pPr>
          <a:r>
            <a:rPr lang="vi-VN" sz="3200" b="0" i="1" dirty="0">
              <a:solidFill>
                <a:schemeClr val="dk1"/>
              </a:solidFill>
              <a:latin typeface="+mj-lt"/>
            </a:rPr>
            <a:t>Em hãy nêu những hậu quả của tình trạng ô nhiễm môi trường và cạn kiệt tài nguyên thiên nhiên trong các thông tin và hình ảnh trên.</a:t>
          </a:r>
          <a:endParaRPr lang="en-US" sz="3200" b="1" i="1" dirty="0">
            <a:solidFill>
              <a:sysClr val="windowText" lastClr="000000">
                <a:hueOff val="0"/>
                <a:satOff val="0"/>
                <a:lumOff val="0"/>
                <a:alphaOff val="0"/>
              </a:sysClr>
            </a:solidFill>
            <a:latin typeface="+mj-lt"/>
            <a:ea typeface="+mn-ea"/>
            <a:cs typeface="+mn-cs"/>
          </a:endParaRPr>
        </a:p>
      </dsp:txBody>
      <dsp:txXfrm>
        <a:off x="0" y="0"/>
        <a:ext cx="9372600" cy="1701624"/>
      </dsp:txXfrm>
    </dsp:sp>
    <dsp:sp modelId="{2AAACA77-E4A0-4E99-9F03-72ED26BB7B73}">
      <dsp:nvSpPr>
        <dsp:cNvPr id="4" name="Rounded Rectangle 3"/>
        <dsp:cNvSpPr/>
      </dsp:nvSpPr>
      <dsp:spPr bwMode="white">
        <a:xfrm>
          <a:off x="170162" y="170162"/>
          <a:ext cx="1874520" cy="1361300"/>
        </a:xfrm>
        <a:prstGeom prst="roundRect">
          <a:avLst>
            <a:gd name="adj" fmla="val 10000"/>
          </a:avLst>
        </a:prstGeom>
        <a:blipFill>
          <a:blip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sp:spPr>
      <dsp:style>
        <a:lnRef idx="2">
          <a:schemeClr val="accent1">
            <a:shade val="80000"/>
          </a:schemeClr>
        </a:lnRef>
        <a:fillRef idx="1">
          <a:schemeClr val="accent1">
            <a:tint val="40000"/>
          </a:schemeClr>
        </a:fillRef>
        <a:effectRef idx="0">
          <a:scrgbClr r="0" g="0" b="0"/>
        </a:effectRef>
        <a:fontRef idx="minor"/>
      </dsp:style>
      <dsp:txXfrm>
        <a:off x="170162" y="170162"/>
        <a:ext cx="1874520" cy="1361300"/>
      </dsp:txXfrm>
    </dsp:sp>
    <dsp:sp modelId="{11925212-181A-4D0E-84EB-C4219DE1ABB7}">
      <dsp:nvSpPr>
        <dsp:cNvPr id="5" name="Rounded Rectangle 4"/>
        <dsp:cNvSpPr/>
      </dsp:nvSpPr>
      <dsp:spPr bwMode="white">
        <a:xfrm>
          <a:off x="0" y="1871787"/>
          <a:ext cx="9372600" cy="1701624"/>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hemeClr val="accent1">
            <a:shade val="80000"/>
          </a:schemeClr>
        </a:lnRef>
        <a:fillRef idx="1">
          <a:schemeClr val="lt1"/>
        </a:fillRef>
        <a:effectRef idx="0">
          <a:scrgbClr r="0" g="0" b="0"/>
        </a:effectRef>
        <a:fontRef idx="minor">
          <a:schemeClr val="lt1"/>
        </a:fontRef>
      </dsp:style>
      <dsp:txBody>
        <a:bodyPr lIns="121920" tIns="121920" rIns="121920" bIns="12192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just">
            <a:lnSpc>
              <a:spcPct val="100000"/>
            </a:lnSpc>
            <a:spcBef>
              <a:spcPct val="0"/>
            </a:spcBef>
            <a:spcAft>
              <a:spcPct val="35000"/>
            </a:spcAft>
          </a:pPr>
          <a:r>
            <a:rPr lang="pt-BR" sz="3200" i="1" dirty="0">
              <a:solidFill>
                <a:schemeClr val="dk1"/>
              </a:solidFill>
              <a:latin typeface="Times New Roman" panose="02020603050405020304" pitchFamily="18" charset="0"/>
              <a:cs typeface="Times New Roman" panose="02020603050405020304" pitchFamily="18" charset="0"/>
            </a:rPr>
            <a:t>Theo em, môi trường và tài nguyên thiên nhiên đem lại lợi ích gì cho con người? </a:t>
          </a:r>
          <a:endParaRPr lang="en-US" sz="3200" dirty="0">
            <a:solidFill>
              <a:schemeClr val="dk1"/>
            </a:solidFill>
            <a:latin typeface="Times New Roman" panose="02020603050405020304" pitchFamily="18" charset="0"/>
            <a:cs typeface="Times New Roman" panose="02020603050405020304" pitchFamily="18" charset="0"/>
          </a:endParaRPr>
        </a:p>
      </dsp:txBody>
      <dsp:txXfrm>
        <a:off x="0" y="1871787"/>
        <a:ext cx="9372600" cy="1701624"/>
      </dsp:txXfrm>
    </dsp:sp>
    <dsp:sp modelId="{2352C030-0248-483B-94A9-26972C30B2AA}">
      <dsp:nvSpPr>
        <dsp:cNvPr id="6" name="Rounded Rectangle 5"/>
        <dsp:cNvSpPr/>
      </dsp:nvSpPr>
      <dsp:spPr bwMode="white">
        <a:xfrm>
          <a:off x="170162" y="2041949"/>
          <a:ext cx="1874520" cy="1361300"/>
        </a:xfrm>
        <a:prstGeom prst="roundRect">
          <a:avLst>
            <a:gd name="adj" fmla="val 10000"/>
          </a:avLst>
        </a:prstGeom>
        <a:blipFill>
          <a:blip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sp:spPr>
      <dsp:style>
        <a:lnRef idx="2">
          <a:schemeClr val="accent1">
            <a:shade val="80000"/>
          </a:schemeClr>
        </a:lnRef>
        <a:fillRef idx="1">
          <a:schemeClr val="accent1">
            <a:tint val="40000"/>
          </a:schemeClr>
        </a:fillRef>
        <a:effectRef idx="0">
          <a:scrgbClr r="0" g="0" b="0"/>
        </a:effectRef>
        <a:fontRef idx="minor"/>
      </dsp:style>
      <dsp:txXfrm>
        <a:off x="170162" y="2041949"/>
        <a:ext cx="1874520" cy="1361300"/>
      </dsp:txXfrm>
    </dsp:sp>
    <dsp:sp modelId="{D857732E-E667-406B-8596-FB28DE60F3B0}">
      <dsp:nvSpPr>
        <dsp:cNvPr id="7" name="Rounded Rectangle 6"/>
        <dsp:cNvSpPr/>
      </dsp:nvSpPr>
      <dsp:spPr bwMode="white">
        <a:xfrm>
          <a:off x="0" y="3743574"/>
          <a:ext cx="9372600" cy="1701624"/>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hemeClr val="accent1">
            <a:shade val="80000"/>
          </a:schemeClr>
        </a:lnRef>
        <a:fillRef idx="1">
          <a:schemeClr val="lt1"/>
        </a:fillRef>
        <a:effectRef idx="0">
          <a:scrgbClr r="0" g="0" b="0"/>
        </a:effectRef>
        <a:fontRef idx="minor">
          <a:schemeClr val="lt1"/>
        </a:fontRef>
      </dsp:style>
      <dsp:txBody>
        <a:bodyPr lIns="137160" tIns="137160" rIns="137160" bIns="1371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just">
            <a:lnSpc>
              <a:spcPct val="100000"/>
            </a:lnSpc>
            <a:spcBef>
              <a:spcPct val="0"/>
            </a:spcBef>
            <a:spcAft>
              <a:spcPct val="35000"/>
            </a:spcAft>
          </a:pPr>
          <a:r>
            <a:rPr lang="pt-BR" sz="3600" i="1" dirty="0">
              <a:solidFill>
                <a:schemeClr val="dk1"/>
              </a:solidFill>
              <a:latin typeface="Times New Roman" panose="02020603050405020304" pitchFamily="18" charset="0"/>
              <a:cs typeface="Times New Roman" panose="02020603050405020304" pitchFamily="18" charset="0"/>
            </a:rPr>
            <a:t>-Vì sao chúng ta cần bảo vệ môi trường và tài nguyên thiên nhiên?</a:t>
          </a:r>
          <a:endParaRPr lang="en-US" sz="3600" b="1" i="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0" y="3743574"/>
        <a:ext cx="9372600" cy="1701624"/>
      </dsp:txXfrm>
    </dsp:sp>
    <dsp:sp modelId="{72B5F39E-2D8B-4AE5-99A7-0B4F92796C74}">
      <dsp:nvSpPr>
        <dsp:cNvPr id="8" name="Rounded Rectangle 7"/>
        <dsp:cNvSpPr/>
      </dsp:nvSpPr>
      <dsp:spPr bwMode="white">
        <a:xfrm>
          <a:off x="170162" y="3913736"/>
          <a:ext cx="1874520" cy="1361300"/>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sp:spPr>
      <dsp:style>
        <a:lnRef idx="2">
          <a:schemeClr val="accent1">
            <a:shade val="80000"/>
          </a:schemeClr>
        </a:lnRef>
        <a:fillRef idx="1">
          <a:schemeClr val="accent1">
            <a:tint val="40000"/>
          </a:schemeClr>
        </a:fillRef>
        <a:effectRef idx="0">
          <a:scrgbClr r="0" g="0" b="0"/>
        </a:effectRef>
        <a:fontRef idx="minor"/>
      </dsp:style>
      <dsp:txXfrm>
        <a:off x="170162" y="3913736"/>
        <a:ext cx="1874520" cy="1361300"/>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6">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084C70-CDF3-4266-AEDC-CA3308B47CD1}"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28537F-FA8E-4595-A01B-F03C947D334F}"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967DDC84-101E-4200-BC11-5EC8B9D6049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42C17-23D2-46B4-B2E5-94FA9191DC7F}"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967DDC84-101E-4200-BC11-5EC8B9D6049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42C17-23D2-46B4-B2E5-94FA9191DC7F}"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967DDC84-101E-4200-BC11-5EC8B9D6049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42C17-23D2-46B4-B2E5-94FA9191DC7F}"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CEC4EA-6FC5-4DE6-A89F-9BE9420BE9D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967DDC84-101E-4200-BC11-5EC8B9D6049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42C17-23D2-46B4-B2E5-94FA9191DC7F}"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E14C4357-4527-4A6F-8FC0-A5E3D696D97B}"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0FE2CF07-AA09-4F84-AF7C-19256C76E821}"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396516AC-313E-4608-9742-C335A814F6E1}"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5DF0C99E-C4F9-4DAB-AB94-365632577A06}"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5DDDF32A-0D3B-4C75-8DD7-AA48D6922FA1}"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1043E404-FC01-4AA8-BA2C-0B43F9F46548}"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4C82B273-D1F6-4A9F-B39B-4CB0975525D5}"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967DDC84-101E-4200-BC11-5EC8B9D6049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42C17-23D2-46B4-B2E5-94FA9191DC7F}"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D172FB2E-4EC8-4834-B1D2-76071FCAAD50}"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F1ADDCB5-33A6-452D-A1F1-9622C8FF3C40}"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6F6D1EBA-6041-4BF5-8ECE-C912A55FA93E}"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5735837B-5167-4CAC-B53D-C2801750461D}"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9C187384-1631-427A-8C6B-43ABBF2F17CC}"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cSld>
  <p:clrMapOvr>
    <a:masterClrMapping/>
  </p:clrMapOvr>
  <p:transition>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400" b="1" cap="all"/>
            </a:lvl1pPr>
          </a:lstStyle>
          <a:p>
            <a:r>
              <a:rPr lang="en-US"/>
              <a:t>Click to edit Master title style</a:t>
            </a:r>
            <a:endParaRPr lang="en-US"/>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5930" indent="0">
              <a:buNone/>
              <a:defRPr sz="1900">
                <a:solidFill>
                  <a:schemeClr val="tx1">
                    <a:tint val="75000"/>
                  </a:schemeClr>
                </a:solidFill>
              </a:defRPr>
            </a:lvl8pPr>
            <a:lvl9pPr marL="4875530" indent="0">
              <a:buNone/>
              <a:defRPr sz="19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2" y="1600202"/>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1" y="1600202"/>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967DDC84-101E-4200-BC11-5EC8B9D6049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142C17-23D2-46B4-B2E5-94FA9191DC7F}" type="slidenum">
              <a:rPr lang="en-US" smtClean="0"/>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endParaRPr lang="en-US"/>
          </a:p>
        </p:txBody>
      </p:sp>
      <p:sp>
        <p:nvSpPr>
          <p:cNvPr id="4" name="Content Placeholder 3"/>
          <p:cNvSpPr>
            <a:spLocks noGrp="1"/>
          </p:cNvSpPr>
          <p:nvPr>
            <p:ph sz="half" idx="2"/>
          </p:nvPr>
        </p:nvSpPr>
        <p:spPr>
          <a:xfrm>
            <a:off x="609601" y="2174877"/>
            <a:ext cx="5386917"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endParaRPr lang="en-US"/>
          </a:p>
        </p:txBody>
      </p:sp>
      <p:sp>
        <p:nvSpPr>
          <p:cNvPr id="6" name="Content Placeholder 5"/>
          <p:cNvSpPr>
            <a:spLocks noGrp="1"/>
          </p:cNvSpPr>
          <p:nvPr>
            <p:ph sz="quarter" idx="4"/>
          </p:nvPr>
        </p:nvSpPr>
        <p:spPr>
          <a:xfrm>
            <a:off x="6193373" y="2174877"/>
            <a:ext cx="5389033"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6734" y="273054"/>
            <a:ext cx="6815667" cy="5853113"/>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89717" y="612777"/>
            <a:ext cx="7315200" cy="4114800"/>
          </a:xfrm>
        </p:spPr>
        <p:txBody>
          <a:bodyPr/>
          <a:lstStyle>
            <a:lvl1pPr marL="0" indent="0">
              <a:buNone/>
              <a:defRPr sz="4300"/>
            </a:lvl1pPr>
            <a:lvl2pPr marL="609600" indent="0">
              <a:buNone/>
              <a:defRPr sz="3800"/>
            </a:lvl2pPr>
            <a:lvl3pPr marL="1219200" indent="0">
              <a:buNone/>
              <a:defRPr sz="3200"/>
            </a:lvl3pPr>
            <a:lvl4pPr marL="1828165" indent="0">
              <a:buNone/>
              <a:defRPr sz="2700"/>
            </a:lvl4pPr>
            <a:lvl5pPr marL="2437765" indent="0">
              <a:buNone/>
              <a:defRPr sz="2700"/>
            </a:lvl5pPr>
            <a:lvl6pPr marL="3047365" indent="0">
              <a:buNone/>
              <a:defRPr sz="2700"/>
            </a:lvl6pPr>
            <a:lvl7pPr marL="3656965" indent="0">
              <a:buNone/>
              <a:defRPr sz="2700"/>
            </a:lvl7pPr>
            <a:lvl8pPr marL="4265930" indent="0">
              <a:buNone/>
              <a:defRPr sz="2700"/>
            </a:lvl8pPr>
            <a:lvl9pPr marL="4875530" indent="0">
              <a:buNone/>
              <a:defRPr sz="2700"/>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967DDC84-101E-4200-BC11-5EC8B9D60496}"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142C17-23D2-46B4-B2E5-94FA9191DC7F}"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967DDC84-101E-4200-BC11-5EC8B9D60496}"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142C17-23D2-46B4-B2E5-94FA9191DC7F}"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DDC84-101E-4200-BC11-5EC8B9D60496}"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142C17-23D2-46B4-B2E5-94FA9191DC7F}"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967DDC84-101E-4200-BC11-5EC8B9D6049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142C17-23D2-46B4-B2E5-94FA9191DC7F}"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967DDC84-101E-4200-BC11-5EC8B9D6049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142C17-23D2-46B4-B2E5-94FA9191DC7F}"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4" Type="http://schemas.openxmlformats.org/officeDocument/2006/relationships/theme" Target="../theme/theme3.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4.xml"/><Relationship Id="rId8" Type="http://schemas.openxmlformats.org/officeDocument/2006/relationships/slideLayout" Target="../slideLayouts/slideLayout43.xml"/><Relationship Id="rId7" Type="http://schemas.openxmlformats.org/officeDocument/2006/relationships/slideLayout" Target="../slideLayouts/slideLayout42.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3" Type="http://schemas.openxmlformats.org/officeDocument/2006/relationships/slideLayout" Target="../slideLayouts/slideLayout38.xml"/><Relationship Id="rId2" Type="http://schemas.openxmlformats.org/officeDocument/2006/relationships/slideLayout" Target="../slideLayouts/slideLayout37.xml"/><Relationship Id="rId15" Type="http://schemas.openxmlformats.org/officeDocument/2006/relationships/theme" Target="../theme/theme4.xml"/><Relationship Id="rId14" Type="http://schemas.openxmlformats.org/officeDocument/2006/relationships/image" Target="../media/image1.jpeg"/><Relationship Id="rId13" Type="http://schemas.openxmlformats.org/officeDocument/2006/relationships/slideLayout" Target="../slideLayouts/slideLayout48.xml"/><Relationship Id="rId12" Type="http://schemas.openxmlformats.org/officeDocument/2006/relationships/slideLayout" Target="../slideLayouts/slideLayout47.xml"/><Relationship Id="rId11" Type="http://schemas.openxmlformats.org/officeDocument/2006/relationships/slideLayout" Target="../slideLayouts/slideLayout46.xml"/><Relationship Id="rId10" Type="http://schemas.openxmlformats.org/officeDocument/2006/relationships/slideLayout" Target="../slideLayouts/slideLayout45.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DDC84-101E-4200-BC11-5EC8B9D60496}"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142C17-23D2-46B4-B2E5-94FA9191DC7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fld>
            <a:endParaRPr lang="en-US"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endParaRPr lang="en-US" altLang="en-US"/>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spcBef>
                <a:spcPct val="0"/>
              </a:spcBef>
              <a:buFontTx/>
              <a:buNone/>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spcBef>
                <a:spcPct val="0"/>
              </a:spcBef>
              <a:buFontTx/>
              <a:buNone/>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spcBef>
                <a:spcPct val="0"/>
              </a:spcBef>
              <a:buFontTx/>
              <a:buNone/>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C1FB1BA9-448A-466D-888E-000648E11133}" type="slidenum">
              <a:rPr kumimoji="0" lang="en-US" altLang="en-US" sz="1400" b="0" i="0" u="none" strike="noStrike" kern="1200" cap="none" spc="0" normalizeH="0" baseline="0" noProof="0" smtClean="0">
                <a:ln>
                  <a:noFill/>
                </a:ln>
                <a:solidFill>
                  <a:srgbClr val="000000"/>
                </a:solidFill>
                <a:effectLst/>
                <a:uLnTx/>
                <a:uFillTx/>
                <a:latin typeface="Arial" panose="020B0604020202020204"/>
                <a:ea typeface="+mn-ea"/>
                <a:cs typeface="+mn-cs"/>
              </a:rPr>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3365"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17.jpe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image" Target="../media/image24.png"/><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6.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17.jpe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image" Target="../media/image27.png"/><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6.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9.pn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33.jpeg"/><Relationship Id="rId4" Type="http://schemas.microsoft.com/office/2007/relationships/hdphoto" Target="../media/image32.wdp"/><Relationship Id="rId3" Type="http://schemas.openxmlformats.org/officeDocument/2006/relationships/image" Target="../media/image31.png"/><Relationship Id="rId2" Type="http://schemas.openxmlformats.org/officeDocument/2006/relationships/image" Target="NULL" TargetMode="External"/><Relationship Id="rId1" Type="http://schemas.openxmlformats.org/officeDocument/2006/relationships/image" Target="../media/image3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9.pn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7.pn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43.xml"/><Relationship Id="rId4" Type="http://schemas.openxmlformats.org/officeDocument/2006/relationships/image" Target="../media/image19.emf"/><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7.jpe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39.png"/><Relationship Id="rId3" Type="http://schemas.openxmlformats.org/officeDocument/2006/relationships/image" Target="../media/image9.png"/><Relationship Id="rId2" Type="http://schemas.openxmlformats.org/officeDocument/2006/relationships/image" Target="../media/image38.png"/><Relationship Id="rId1"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image" Target="../media/image34.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30.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43.xml"/><Relationship Id="rId5" Type="http://schemas.openxmlformats.org/officeDocument/2006/relationships/image" Target="../media/image40.png"/><Relationship Id="rId4" Type="http://schemas.openxmlformats.org/officeDocument/2006/relationships/image" Target="../media/image19.emf"/><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slides/_rels/slide31.xml.rels><?xml version="1.0" encoding="UTF-8" standalone="yes"?>
<Relationships xmlns="http://schemas.openxmlformats.org/package/2006/relationships"><Relationship Id="rId7" Type="http://schemas.openxmlformats.org/officeDocument/2006/relationships/slideLayout" Target="../slideLayouts/slideLayout4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3" Type="http://schemas.openxmlformats.org/officeDocument/2006/relationships/image" Target="../media/image41.png"/><Relationship Id="rId2" Type="http://schemas.openxmlformats.org/officeDocument/2006/relationships/image" Target="../media/image35.png"/><Relationship Id="rId1" Type="http://schemas.openxmlformats.org/officeDocument/2006/relationships/image" Target="../media/image34.png"/></Relationships>
</file>

<file path=ppt/slides/_rels/slide32.xml.rels><?xml version="1.0" encoding="UTF-8" standalone="yes"?>
<Relationships xmlns="http://schemas.openxmlformats.org/package/2006/relationships"><Relationship Id="rId7" Type="http://schemas.openxmlformats.org/officeDocument/2006/relationships/slideLayout" Target="../slideLayouts/slideLayout4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3" Type="http://schemas.openxmlformats.org/officeDocument/2006/relationships/image" Target="../media/image41.png"/><Relationship Id="rId2" Type="http://schemas.openxmlformats.org/officeDocument/2006/relationships/image" Target="../media/image35.png"/><Relationship Id="rId1" Type="http://schemas.openxmlformats.org/officeDocument/2006/relationships/image" Target="../media/image34.png"/></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47.jpeg"/><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34.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7.png"/></Relationships>
</file>

<file path=ppt/slides/_rels/slide35.xml.rels><?xml version="1.0" encoding="UTF-8" standalone="yes"?>
<Relationships xmlns="http://schemas.openxmlformats.org/package/2006/relationships"><Relationship Id="rId8" Type="http://schemas.openxmlformats.org/officeDocument/2006/relationships/slideLayout" Target="../slideLayouts/slideLayout43.xml"/><Relationship Id="rId7" Type="http://schemas.openxmlformats.org/officeDocument/2006/relationships/image" Target="../media/image50.png"/><Relationship Id="rId6" Type="http://schemas.openxmlformats.org/officeDocument/2006/relationships/image" Target="../media/image49.png"/><Relationship Id="rId5" Type="http://schemas.openxmlformats.org/officeDocument/2006/relationships/image" Target="../media/image36.png"/><Relationship Id="rId4" Type="http://schemas.openxmlformats.org/officeDocument/2006/relationships/image" Target="../media/image41.png"/><Relationship Id="rId3" Type="http://schemas.openxmlformats.org/officeDocument/2006/relationships/image" Target="../media/image48.png"/><Relationship Id="rId2" Type="http://schemas.openxmlformats.org/officeDocument/2006/relationships/image" Target="../media/image35.png"/><Relationship Id="rId1" Type="http://schemas.openxmlformats.org/officeDocument/2006/relationships/image" Target="../media/image34.png"/></Relationships>
</file>

<file path=ppt/slides/_rels/slide36.xml.rels><?xml version="1.0" encoding="UTF-8" standalone="yes"?>
<Relationships xmlns="http://schemas.openxmlformats.org/package/2006/relationships"><Relationship Id="rId7" Type="http://schemas.openxmlformats.org/officeDocument/2006/relationships/slideLayout" Target="../slideLayouts/slideLayout4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3" Type="http://schemas.openxmlformats.org/officeDocument/2006/relationships/image" Target="../media/image41.png"/><Relationship Id="rId2" Type="http://schemas.openxmlformats.org/officeDocument/2006/relationships/image" Target="../media/image35.pn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3.png"/><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6.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emf"/></Relationships>
</file>

<file path=ppt/slides/_rels/slide8.xml.rels><?xml version="1.0" encoding="UTF-8" standalone="yes"?>
<Relationships xmlns="http://schemas.openxmlformats.org/package/2006/relationships"><Relationship Id="rId9" Type="http://schemas.openxmlformats.org/officeDocument/2006/relationships/image" Target="../media/image17.jpeg"/><Relationship Id="rId8" Type="http://schemas.openxmlformats.org/officeDocument/2006/relationships/tags" Target="../tags/tag2.xml"/><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tags" Target="../tags/tag1.xml"/><Relationship Id="rId11" Type="http://schemas.openxmlformats.org/officeDocument/2006/relationships/slideLayout" Target="../slideLayouts/slideLayout13.xml"/><Relationship Id="rId10" Type="http://schemas.openxmlformats.org/officeDocument/2006/relationships/image" Target="../media/image18.jpe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1"/>
          <a:srcRect l="15285" t="10430" r="46645" b="11190"/>
          <a:stretch>
            <a:fillRect/>
          </a:stretch>
        </p:blipFill>
        <p:spPr>
          <a:xfrm>
            <a:off x="-593092" y="-608318"/>
            <a:ext cx="13245869" cy="7552607"/>
          </a:xfrm>
          <a:prstGeom prst="rect">
            <a:avLst/>
          </a:prstGeom>
          <a:noFill/>
          <a:ln>
            <a:noFill/>
          </a:ln>
        </p:spPr>
      </p:pic>
      <p:grpSp>
        <p:nvGrpSpPr>
          <p:cNvPr id="7" name="Group 2"/>
          <p:cNvGrpSpPr>
            <a:grpSpLocks noChangeAspect="1"/>
          </p:cNvGrpSpPr>
          <p:nvPr/>
        </p:nvGrpSpPr>
        <p:grpSpPr bwMode="auto">
          <a:xfrm>
            <a:off x="6281994" y="3690014"/>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Wingdings 3" panose="05040102010807070707" pitchFamily="18" charset="2"/>
                <a:buNone/>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9" name="Freeform 4"/>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SimSun" panose="02010600030101010101" pitchFamily="2" charset="-122"/>
                <a:cs typeface="Arial" panose="020B0604020202020204" pitchFamily="34" charset="0"/>
              </a:endParaRPr>
            </a:p>
          </p:txBody>
        </p:sp>
        <p:sp>
          <p:nvSpPr>
            <p:cNvPr id="10" name="Freeform 5"/>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SimSun" panose="02010600030101010101" pitchFamily="2" charset="-122"/>
                <a:cs typeface="Arial" panose="020B0604020202020204" pitchFamily="34" charset="0"/>
              </a:endParaRPr>
            </a:p>
          </p:txBody>
        </p:sp>
        <p:sp>
          <p:nvSpPr>
            <p:cNvPr id="11" name="Freeform 6"/>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SimSun" panose="02010600030101010101" pitchFamily="2" charset="-122"/>
                <a:cs typeface="Arial" panose="020B0604020202020204" pitchFamily="34" charset="0"/>
              </a:endParaRPr>
            </a:p>
          </p:txBody>
        </p:sp>
        <p:sp>
          <p:nvSpPr>
            <p:cNvPr id="12" name="Freeform 7"/>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SimSun" panose="02010600030101010101" pitchFamily="2" charset="-122"/>
                <a:cs typeface="Arial" panose="020B0604020202020204" pitchFamily="34" charset="0"/>
              </a:endParaRPr>
            </a:p>
          </p:txBody>
        </p:sp>
        <p:sp>
          <p:nvSpPr>
            <p:cNvPr id="13" name="Freeform 8"/>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SimSun" panose="02010600030101010101" pitchFamily="2" charset="-122"/>
                <a:cs typeface="Arial" panose="020B0604020202020204" pitchFamily="34" charset="0"/>
              </a:endParaRPr>
            </a:p>
          </p:txBody>
        </p:sp>
        <p:sp>
          <p:nvSpPr>
            <p:cNvPr id="14" name="Freeform 9"/>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SimSun" panose="02010600030101010101" pitchFamily="2" charset="-122"/>
                <a:cs typeface="Arial" panose="020B0604020202020204" pitchFamily="34" charset="0"/>
              </a:endParaRPr>
            </a:p>
          </p:txBody>
        </p:sp>
        <p:sp>
          <p:nvSpPr>
            <p:cNvPr id="15" name="Freeform 10"/>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SimSun" panose="02010600030101010101" pitchFamily="2" charset="-122"/>
                <a:cs typeface="Arial" panose="020B0604020202020204" pitchFamily="34" charset="0"/>
              </a:endParaRPr>
            </a:p>
          </p:txBody>
        </p:sp>
        <p:sp>
          <p:nvSpPr>
            <p:cNvPr id="16" name="Freeform 11"/>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SimSun" panose="02010600030101010101" pitchFamily="2" charset="-122"/>
                <a:cs typeface="Arial" panose="020B0604020202020204" pitchFamily="34" charset="0"/>
              </a:endParaRPr>
            </a:p>
          </p:txBody>
        </p:sp>
        <p:sp>
          <p:nvSpPr>
            <p:cNvPr id="17" name="Freeform 12"/>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SimSun" panose="02010600030101010101" pitchFamily="2" charset="-122"/>
                <a:cs typeface="Arial" panose="020B0604020202020204" pitchFamily="34" charset="0"/>
              </a:endParaRPr>
            </a:p>
          </p:txBody>
        </p:sp>
        <p:sp>
          <p:nvSpPr>
            <p:cNvPr id="18" name="Freeform 13"/>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SimSun" panose="02010600030101010101" pitchFamily="2" charset="-122"/>
                <a:cs typeface="Arial" panose="020B0604020202020204" pitchFamily="34" charset="0"/>
              </a:endParaRPr>
            </a:p>
          </p:txBody>
        </p:sp>
        <p:sp>
          <p:nvSpPr>
            <p:cNvPr id="19" name="Freeform 14"/>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SimSun" panose="02010600030101010101" pitchFamily="2" charset="-122"/>
                <a:cs typeface="Arial" panose="020B0604020202020204" pitchFamily="34" charset="0"/>
              </a:endParaRPr>
            </a:p>
          </p:txBody>
        </p:sp>
        <p:sp>
          <p:nvSpPr>
            <p:cNvPr id="20" name="Freeform 15"/>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SimSun" panose="02010600030101010101" pitchFamily="2" charset="-122"/>
                <a:cs typeface="Arial" panose="020B0604020202020204" pitchFamily="34" charset="0"/>
              </a:endParaRPr>
            </a:p>
          </p:txBody>
        </p:sp>
        <p:sp>
          <p:nvSpPr>
            <p:cNvPr id="21" name="Freeform 16"/>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SimSun" panose="02010600030101010101" pitchFamily="2" charset="-122"/>
                <a:cs typeface="Arial" panose="020B0604020202020204" pitchFamily="34" charset="0"/>
              </a:endParaRPr>
            </a:p>
          </p:txBody>
        </p:sp>
        <p:sp>
          <p:nvSpPr>
            <p:cNvPr id="22" name="Freeform 17"/>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SimSun" panose="02010600030101010101" pitchFamily="2" charset="-122"/>
                <a:cs typeface="Arial" panose="020B0604020202020204" pitchFamily="34" charset="0"/>
              </a:endParaRPr>
            </a:p>
          </p:txBody>
        </p:sp>
        <p:sp>
          <p:nvSpPr>
            <p:cNvPr id="23" name="Freeform 18"/>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SimSun" panose="02010600030101010101" pitchFamily="2" charset="-122"/>
                <a:cs typeface="Arial" panose="020B0604020202020204" pitchFamily="34" charset="0"/>
              </a:endParaRPr>
            </a:p>
          </p:txBody>
        </p:sp>
        <p:sp>
          <p:nvSpPr>
            <p:cNvPr id="24" name="Freeform 19"/>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SimSun" panose="02010600030101010101" pitchFamily="2" charset="-122"/>
                <a:cs typeface="Arial" panose="020B0604020202020204" pitchFamily="34" charset="0"/>
              </a:endParaRPr>
            </a:p>
          </p:txBody>
        </p:sp>
        <p:sp>
          <p:nvSpPr>
            <p:cNvPr id="25" name="Freeform 20"/>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SimSun" panose="02010600030101010101" pitchFamily="2" charset="-122"/>
                <a:cs typeface="Arial" panose="020B0604020202020204" pitchFamily="34" charset="0"/>
              </a:endParaRPr>
            </a:p>
          </p:txBody>
        </p:sp>
        <p:sp>
          <p:nvSpPr>
            <p:cNvPr id="26" name="Freeform 21"/>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SimSun" panose="02010600030101010101" pitchFamily="2" charset="-122"/>
                <a:cs typeface="Arial" panose="020B0604020202020204" pitchFamily="34" charset="0"/>
              </a:endParaRPr>
            </a:p>
          </p:txBody>
        </p:sp>
        <p:sp>
          <p:nvSpPr>
            <p:cNvPr id="27" name="Freeform 22"/>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SimSun"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altLang="en-US" sz="15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350" b="0"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altLang="en-US" sz="15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350" b="0" i="0" u="none" strike="noStrike" kern="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350" b="0"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33" name="AutoShape 4"/>
          <p:cNvSpPr>
            <a:spLocks noChangeArrowheads="1"/>
          </p:cNvSpPr>
          <p:nvPr/>
        </p:nvSpPr>
        <p:spPr bwMode="auto">
          <a:xfrm>
            <a:off x="733084" y="2822772"/>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altLang="en-US" sz="15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altLang="en-US" sz="15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1746718" y="1220863"/>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595" b="0" i="0" u="none" strike="noStrike" kern="10" cap="none" spc="0" normalizeH="0" baseline="0" noProof="0" dirty="0">
                <a:ln w="9525">
                  <a:round/>
                </a:ln>
                <a:gradFill rotWithShape="1">
                  <a:gsLst>
                    <a:gs pos="0">
                      <a:srgbClr val="FFFF00"/>
                    </a:gs>
                    <a:gs pos="100000">
                      <a:srgbClr val="FF3300"/>
                    </a:gs>
                  </a:gsLst>
                  <a:path path="rect">
                    <a:fillToRect l="50000" t="50000" r="50000" b="50000"/>
                  </a:path>
                </a:gradFill>
                <a:effectLst/>
                <a:uLnTx/>
                <a:uFillTx/>
                <a:latin typeface="Times New Roman" panose="02020603050405020304" pitchFamily="18" charset="0"/>
                <a:ea typeface="+mn-ea"/>
                <a:cs typeface="Times New Roman" panose="02020603050405020304" pitchFamily="18" charset="0"/>
              </a:rPr>
              <a:t>CHÀO MỪNG CÁC EM ĐẾN VỚI TIẾT HỌC NGÀY HÔM NAY</a:t>
            </a:r>
            <a:endParaRPr kumimoji="0" lang="en-US" sz="3595" b="0" i="0" u="none" strike="noStrike" kern="10" cap="none" spc="0" normalizeH="0" baseline="0" noProof="0" dirty="0">
              <a:ln w="9525">
                <a:round/>
              </a:ln>
              <a:gradFill rotWithShape="1">
                <a:gsLst>
                  <a:gs pos="0">
                    <a:srgbClr val="FFFF00"/>
                  </a:gs>
                  <a:gs pos="100000">
                    <a:srgbClr val="FF3300"/>
                  </a:gs>
                </a:gsLst>
                <a:path path="rect">
                  <a:fillToRect l="50000" t="50000" r="50000" b="50000"/>
                </a:path>
              </a:gradFill>
              <a:effectLst/>
              <a:uLnTx/>
              <a:uFillTx/>
              <a:latin typeface="Times New Roman" panose="02020603050405020304" pitchFamily="18" charset="0"/>
              <a:ea typeface="+mn-ea"/>
              <a:cs typeface="Times New Roman" panose="02020603050405020304" pitchFamily="18" charset="0"/>
            </a:endParaRPr>
          </a:p>
        </p:txBody>
      </p:sp>
      <p:grpSp>
        <p:nvGrpSpPr>
          <p:cNvPr id="37" name="Group 27"/>
          <p:cNvGrpSpPr/>
          <p:nvPr/>
        </p:nvGrpSpPr>
        <p:grpSpPr bwMode="auto">
          <a:xfrm rot="-637170">
            <a:off x="8252361" y="4629774"/>
            <a:ext cx="2425043" cy="994442"/>
            <a:chOff x="336" y="2040"/>
            <a:chExt cx="1200" cy="2016"/>
          </a:xfrm>
        </p:grpSpPr>
        <p:pic>
          <p:nvPicPr>
            <p:cNvPr id="38" name="Picture 28" descr="p3012_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p:nvPr>
            <p:custDataLst>
              <p:tags r:id="rId1"/>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5400" b="1" i="0" u="none" strike="noStrike" kern="0" cap="none" spc="0" normalizeH="0" baseline="0" noProof="0" dirty="0">
                <a:ln>
                  <a:noFill/>
                </a:ln>
                <a:solidFill>
                  <a:prstClr val="white"/>
                </a:solidFill>
                <a:effectLst/>
                <a:uLnTx/>
                <a:uFillTx/>
                <a:latin typeface="Calibri" panose="020F0502020204030204"/>
                <a:ea typeface="+mn-ea"/>
                <a:cs typeface="+mn-cs"/>
              </a:rPr>
              <a:t>PHIẾU BÀI TẬP</a:t>
            </a:r>
            <a:endParaRPr kumimoji="0" lang="en-US" sz="5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2" descr="http://photos.myjoyonline.com/photos/news/201311/6579331693860_20014378402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5892" y="1344360"/>
            <a:ext cx="11116456" cy="584775"/>
          </a:xfrm>
          <a:prstGeom prst="rect">
            <a:avLst/>
          </a:prstGeom>
          <a:noFill/>
        </p:spPr>
        <p:txBody>
          <a:bodyPr wrap="square">
            <a:spAutoFit/>
          </a:bodyPr>
          <a:lstStyle/>
          <a:p>
            <a:pPr algn="just"/>
            <a:r>
              <a:rPr lang="vi-VN" sz="3200" b="1" i="0" dirty="0">
                <a:solidFill>
                  <a:srgbClr val="FF0000"/>
                </a:solidFill>
                <a:effectLst/>
                <a:latin typeface="Times New Roman" panose="02020603050405020304" pitchFamily="18" charset="0"/>
                <a:cs typeface="Times New Roman" panose="02020603050405020304" pitchFamily="18" charset="0"/>
              </a:rPr>
              <a:t>Chúng ta cần bảo vệ môi trường và tài nguyên thiên nhiên, vì:</a:t>
            </a:r>
            <a:endParaRPr lang="vi-VN" sz="3200" b="1" i="0" dirty="0">
              <a:solidFill>
                <a:srgbClr val="FF0000"/>
              </a:solidFill>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156147" y="2120176"/>
            <a:ext cx="3576403" cy="452431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vi-VN" sz="3200" b="0" i="0" dirty="0">
                <a:solidFill>
                  <a:srgbClr val="000000"/>
                </a:solidFill>
                <a:effectLst/>
                <a:latin typeface="Times New Roman" panose="02020603050405020304" pitchFamily="18" charset="0"/>
                <a:cs typeface="Times New Roman" panose="02020603050405020304" pitchFamily="18" charset="0"/>
              </a:rPr>
              <a:t>+ Môi trường và tài nguyên thiên nhiên có tầm quan trọng đặc biệt đối với đời sống của con người, sinh vật và sự phát triển kinh tế, văn hoá, xã hội của đất nước.</a:t>
            </a:r>
            <a:endParaRPr lang="vi-VN" sz="3200" b="0" i="0" dirty="0">
              <a:solidFill>
                <a:srgbClr val="000000"/>
              </a:solidFill>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4214695" y="2155263"/>
            <a:ext cx="4377129" cy="403187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vi-VN" sz="3200" b="0" i="0" dirty="0">
                <a:solidFill>
                  <a:srgbClr val="000000"/>
                </a:solidFill>
                <a:effectLst/>
                <a:latin typeface="Times New Roman" panose="02020603050405020304" pitchFamily="18" charset="0"/>
                <a:cs typeface="Times New Roman" panose="02020603050405020304" pitchFamily="18" charset="0"/>
              </a:rPr>
              <a:t>+ Việc bảo vệ môi trường và tài nguyên thiên nhiên giúp cho môi trường trong lành, đảm bảo cung cấp nguồn tài nguyên thiên nhiên cho sự phát triển của đất nước trong hiện tại và tương lai.</a:t>
            </a:r>
            <a:endParaRPr lang="vi-VN" sz="3200" b="0" i="0" dirty="0">
              <a:solidFill>
                <a:srgbClr val="000000"/>
              </a:solidFill>
              <a:effectLst/>
              <a:latin typeface="Times New Roman" panose="02020603050405020304" pitchFamily="18" charset="0"/>
              <a:cs typeface="Times New Roman" panose="02020603050405020304" pitchFamily="18" charset="0"/>
            </a:endParaRPr>
          </a:p>
        </p:txBody>
      </p:sp>
      <p:sp>
        <p:nvSpPr>
          <p:cNvPr id="10" name="TextBox 9"/>
          <p:cNvSpPr txBox="1"/>
          <p:nvPr/>
        </p:nvSpPr>
        <p:spPr>
          <a:xfrm>
            <a:off x="9073969" y="2195985"/>
            <a:ext cx="2755620" cy="304698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vi-VN" sz="3200" b="0" i="0" dirty="0">
                <a:solidFill>
                  <a:srgbClr val="000000"/>
                </a:solidFill>
                <a:effectLst/>
                <a:latin typeface="Times New Roman" panose="02020603050405020304" pitchFamily="18" charset="0"/>
                <a:cs typeface="Times New Roman" panose="02020603050405020304" pitchFamily="18" charset="0"/>
              </a:rPr>
              <a:t>+ Bảo vệ môi trường và tài nguyên thiên nhiên là bảo vệ cuộc sống của chính chúng ta.</a:t>
            </a:r>
            <a:endParaRPr lang="vi-VN" sz="3200" b="0" i="0" dirty="0">
              <a:solidFill>
                <a:srgbClr val="000000"/>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2">
            <a:extLst>
              <a:ext uri="{28A0092B-C50C-407E-A947-70E740481C1C}">
                <a14:useLocalDpi xmlns:a14="http://schemas.microsoft.com/office/drawing/2010/main" val="0"/>
              </a:ext>
            </a:extLst>
          </a:blip>
          <a:srcRect l="3466" r="34400" b="5897"/>
          <a:stretch>
            <a:fillRect/>
          </a:stretch>
        </p:blipFill>
        <p:spPr>
          <a:xfrm>
            <a:off x="-407963" y="-599608"/>
            <a:ext cx="11345897" cy="7734925"/>
          </a:xfrm>
          <a:prstGeom prst="rect">
            <a:avLst/>
          </a:prstGeom>
        </p:spPr>
      </p:pic>
      <p:grpSp>
        <p:nvGrpSpPr>
          <p:cNvPr id="12" name="Group 11"/>
          <p:cNvGrpSpPr/>
          <p:nvPr/>
        </p:nvGrpSpPr>
        <p:grpSpPr>
          <a:xfrm>
            <a:off x="8220876" y="686231"/>
            <a:ext cx="4166485" cy="6035244"/>
            <a:chOff x="8286614" y="0"/>
            <a:chExt cx="4166485" cy="6765160"/>
          </a:xfrm>
        </p:grpSpPr>
        <p:pic>
          <p:nvPicPr>
            <p:cNvPr id="6" name="图片 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a:fillRect/>
            </a:stretch>
          </p:blipFill>
          <p:spPr>
            <a:xfrm>
              <a:off x="9384566" y="3309038"/>
              <a:ext cx="1934005" cy="228952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77867" t="20385" r="6933" b="5896"/>
            <a:stretch>
              <a:fillRect/>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5" name="Picture 4"/>
          <p:cNvPicPr>
            <a:picLocks noChangeAspect="1"/>
          </p:cNvPicPr>
          <p:nvPr/>
        </p:nvPicPr>
        <p:blipFill>
          <a:blip r:embed="rId6"/>
          <a:stretch>
            <a:fillRect/>
          </a:stretch>
        </p:blipFill>
        <p:spPr>
          <a:xfrm>
            <a:off x="1376890" y="1186390"/>
            <a:ext cx="8218120" cy="50235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2">
            <a:extLst>
              <a:ext uri="{28A0092B-C50C-407E-A947-70E740481C1C}">
                <a14:useLocalDpi xmlns:a14="http://schemas.microsoft.com/office/drawing/2010/main" val="0"/>
              </a:ext>
            </a:extLst>
          </a:blip>
          <a:srcRect l="3466" r="34400" b="5897"/>
          <a:stretch>
            <a:fillRect/>
          </a:stretch>
        </p:blipFill>
        <p:spPr>
          <a:xfrm>
            <a:off x="543961" y="312400"/>
            <a:ext cx="10523621" cy="3337180"/>
          </a:xfrm>
          <a:prstGeom prst="rect">
            <a:avLst/>
          </a:prstGeom>
        </p:spPr>
      </p:pic>
      <p:grpSp>
        <p:nvGrpSpPr>
          <p:cNvPr id="3" name="Group 2"/>
          <p:cNvGrpSpPr/>
          <p:nvPr/>
        </p:nvGrpSpPr>
        <p:grpSpPr>
          <a:xfrm>
            <a:off x="-246187" y="-22863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a:fillRect/>
              </a:stretch>
            </p:blipFill>
            <p:spPr>
              <a:xfrm>
                <a:off x="1266820" y="3143138"/>
                <a:ext cx="1934005" cy="228952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77867" t="20385" r="6933" b="5896"/>
              <a:stretch>
                <a:fillRect/>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7"/>
          <a:stretch>
            <a:fillRect/>
          </a:stretch>
        </p:blipFill>
        <p:spPr>
          <a:xfrm>
            <a:off x="1840230" y="914400"/>
            <a:ext cx="8227060" cy="28105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solidFill>
                  <a:srgbClr val="000000"/>
                </a:solidFill>
                <a:rou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auto" latinLnBrk="0" hangingPunct="1">
              <a:lnSpc>
                <a:spcPct val="100000"/>
              </a:lnSpc>
              <a:spcBef>
                <a:spcPct val="20000"/>
              </a:spcBef>
              <a:spcAft>
                <a:spcPct val="20000"/>
              </a:spcAft>
              <a:buClrTx/>
              <a:buSzTx/>
              <a:buFontTx/>
              <a:buNone/>
              <a:defRPr/>
            </a:pPr>
            <a:r>
              <a:rPr kumimoji="0" lang="en-US" altLang="en-US" sz="24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THẢO LUẬN NHÓM BÀN</a:t>
            </a:r>
            <a:endParaRPr kumimoji="0" lang="en-US" altLang="en-US" sz="24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4403364" y="47888"/>
            <a:ext cx="5708027" cy="577850"/>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defRPr/>
            </a:pPr>
            <a:r>
              <a:rPr kumimoji="0" lang="en-US" sz="2530"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Quan</a:t>
            </a:r>
            <a:r>
              <a:rPr kumimoji="0" lang="en-US" sz="2530" b="1" i="0" u="none" strike="noStrike" kern="1200" cap="none" spc="0" normalizeH="0" baseline="0" noProof="0" dirty="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530"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sát</a:t>
            </a:r>
            <a:r>
              <a:rPr kumimoji="0" lang="en-US" sz="2530" b="1" i="0" u="none" strike="noStrike" kern="1200" cap="none" spc="0" normalizeH="0" baseline="0" noProof="0" dirty="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530"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tranh</a:t>
            </a:r>
            <a:r>
              <a:rPr kumimoji="0" lang="en-US" sz="2530" b="1" i="0" u="none" strike="noStrike" kern="1200" cap="none" spc="0" normalizeH="0" baseline="0" noProof="0" dirty="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530"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và</a:t>
            </a:r>
            <a:r>
              <a:rPr kumimoji="0" lang="en-US" sz="2530" b="1" i="0" u="none" strike="noStrike" kern="1200" cap="none" spc="0" normalizeH="0" baseline="0" noProof="0" dirty="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530"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trả</a:t>
            </a:r>
            <a:r>
              <a:rPr kumimoji="0" lang="en-US" sz="2530" b="1" i="0" u="none" strike="noStrike" kern="1200" cap="none" spc="0" normalizeH="0" baseline="0" noProof="0" dirty="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530"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lời</a:t>
            </a:r>
            <a:r>
              <a:rPr kumimoji="0" lang="en-US" sz="2530" b="1" i="0" u="none" strike="noStrike" kern="1200" cap="none" spc="0" normalizeH="0" baseline="0" noProof="0" dirty="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530"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câu</a:t>
            </a:r>
            <a:r>
              <a:rPr kumimoji="0" lang="en-US" sz="2530" b="1" i="0" u="none" strike="noStrike" kern="1200" cap="none" spc="0" normalizeH="0" baseline="0" noProof="0" dirty="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530"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hỏi</a:t>
            </a:r>
            <a:endParaRPr kumimoji="0" lang="en-US" sz="253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endParaRPr>
          </a:p>
        </p:txBody>
      </p:sp>
      <p:sp>
        <p:nvSpPr>
          <p:cNvPr id="5" name="TextBox 4"/>
          <p:cNvSpPr txBox="1"/>
          <p:nvPr/>
        </p:nvSpPr>
        <p:spPr>
          <a:xfrm>
            <a:off x="8366600" y="911899"/>
            <a:ext cx="3489582" cy="4248150"/>
          </a:xfrm>
          <a:prstGeom prst="rect">
            <a:avLst/>
          </a:prstGeom>
          <a:noFill/>
        </p:spPr>
        <p:txBody>
          <a:bodyPr wrap="square">
            <a:spAutoFit/>
          </a:bodyPr>
          <a:lstStyle/>
          <a:p>
            <a:pPr algn="just">
              <a:lnSpc>
                <a:spcPct val="107000"/>
              </a:lnSpc>
              <a:spcBef>
                <a:spcPts val="300"/>
              </a:spcBef>
              <a:spcAft>
                <a:spcPts val="800"/>
              </a:spcAft>
            </a:pP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nhắc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800"/>
              </a:spcAft>
            </a:pPr>
            <a:r>
              <a:rPr lang="pt-B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Em hãy nêu những quy định khác của pháp luật về bảo vệ môi trường và tài nguyên thiên nhiên</a:t>
            </a:r>
            <a:r>
              <a:rPr lang="pt-BR"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1"/>
          <a:stretch>
            <a:fillRect/>
          </a:stretch>
        </p:blipFill>
        <p:spPr>
          <a:xfrm>
            <a:off x="559632" y="679496"/>
            <a:ext cx="7669968" cy="61306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solidFill>
                  <a:srgbClr val="000000"/>
                </a:solidFill>
                <a:rou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auto" latinLnBrk="0" hangingPunct="1">
              <a:lnSpc>
                <a:spcPct val="100000"/>
              </a:lnSpc>
              <a:spcBef>
                <a:spcPct val="20000"/>
              </a:spcBef>
              <a:spcAft>
                <a:spcPct val="20000"/>
              </a:spcAft>
              <a:buClrTx/>
              <a:buSzTx/>
              <a:buFontTx/>
              <a:buNone/>
              <a:defRPr/>
            </a:pPr>
            <a:r>
              <a:rPr kumimoji="0" lang="en-US" altLang="en-US" sz="24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THẢO LUẬN NHÓM BÀN</a:t>
            </a:r>
            <a:endParaRPr kumimoji="0" lang="en-US" altLang="en-US" sz="24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4403364" y="47888"/>
            <a:ext cx="5708027" cy="577850"/>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defRPr/>
            </a:pPr>
            <a:r>
              <a:rPr kumimoji="0" lang="en-US" sz="2530"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Quan</a:t>
            </a:r>
            <a:r>
              <a:rPr kumimoji="0" lang="en-US" sz="2530" b="1" i="0" u="none" strike="noStrike" kern="1200" cap="none" spc="0" normalizeH="0" baseline="0" noProof="0" dirty="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530"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sát</a:t>
            </a:r>
            <a:r>
              <a:rPr kumimoji="0" lang="en-US" sz="2530" b="1" i="0" u="none" strike="noStrike" kern="1200" cap="none" spc="0" normalizeH="0" baseline="0" noProof="0" dirty="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530"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tranh</a:t>
            </a:r>
            <a:r>
              <a:rPr kumimoji="0" lang="en-US" sz="2530" b="1" i="0" u="none" strike="noStrike" kern="1200" cap="none" spc="0" normalizeH="0" baseline="0" noProof="0" dirty="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530"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và</a:t>
            </a:r>
            <a:r>
              <a:rPr kumimoji="0" lang="en-US" sz="2530" b="1" i="0" u="none" strike="noStrike" kern="1200" cap="none" spc="0" normalizeH="0" baseline="0" noProof="0" dirty="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530"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trả</a:t>
            </a:r>
            <a:r>
              <a:rPr kumimoji="0" lang="en-US" sz="2530" b="1" i="0" u="none" strike="noStrike" kern="1200" cap="none" spc="0" normalizeH="0" baseline="0" noProof="0" dirty="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530"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lời</a:t>
            </a:r>
            <a:r>
              <a:rPr kumimoji="0" lang="en-US" sz="2530" b="1" i="0" u="none" strike="noStrike" kern="1200" cap="none" spc="0" normalizeH="0" baseline="0" noProof="0" dirty="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530"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câu</a:t>
            </a:r>
            <a:r>
              <a:rPr kumimoji="0" lang="en-US" sz="2530" b="1" i="0" u="none" strike="noStrike" kern="1200" cap="none" spc="0" normalizeH="0" baseline="0" noProof="0" dirty="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530"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hỏi</a:t>
            </a:r>
            <a:endParaRPr kumimoji="0" lang="en-US" sz="253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endParaRPr>
          </a:p>
        </p:txBody>
      </p:sp>
      <p:pic>
        <p:nvPicPr>
          <p:cNvPr id="6" name="Picture 5"/>
          <p:cNvPicPr>
            <a:picLocks noChangeAspect="1"/>
          </p:cNvPicPr>
          <p:nvPr/>
        </p:nvPicPr>
        <p:blipFill>
          <a:blip r:embed="rId1"/>
          <a:stretch>
            <a:fillRect/>
          </a:stretch>
        </p:blipFill>
        <p:spPr>
          <a:xfrm>
            <a:off x="559632" y="679496"/>
            <a:ext cx="6110991" cy="6130615"/>
          </a:xfrm>
          <a:prstGeom prst="rect">
            <a:avLst/>
          </a:prstGeom>
        </p:spPr>
      </p:pic>
      <p:sp>
        <p:nvSpPr>
          <p:cNvPr id="3" name="TextBox 2"/>
          <p:cNvSpPr txBox="1"/>
          <p:nvPr/>
        </p:nvSpPr>
        <p:spPr>
          <a:xfrm>
            <a:off x="6535711" y="679496"/>
            <a:ext cx="5336499" cy="4893647"/>
          </a:xfrm>
          <a:prstGeom prst="rect">
            <a:avLst/>
          </a:prstGeom>
          <a:noFill/>
        </p:spPr>
        <p:txBody>
          <a:bodyPr wrap="square">
            <a:spAutoFit/>
          </a:bodyPr>
          <a:lstStyle/>
          <a:p>
            <a:pPr algn="just"/>
            <a:r>
              <a:rPr lang="vi-VN" sz="2400" b="0" i="0" dirty="0">
                <a:solidFill>
                  <a:srgbClr val="FF0000"/>
                </a:solidFill>
                <a:effectLst/>
                <a:latin typeface="Times New Roman" panose="02020603050405020304" pitchFamily="18" charset="0"/>
                <a:cs typeface="Times New Roman" panose="02020603050405020304" pitchFamily="18" charset="0"/>
              </a:rPr>
              <a:t>Hành vi vi phạm pháp luật trong mỗi ảnh:</a:t>
            </a:r>
            <a:endParaRPr lang="vi-VN" sz="2400" b="0" i="0" dirty="0">
              <a:solidFill>
                <a:srgbClr val="FF0000"/>
              </a:solidFill>
              <a:effectLst/>
              <a:latin typeface="Times New Roman" panose="02020603050405020304" pitchFamily="18" charset="0"/>
              <a:cs typeface="Times New Roman" panose="02020603050405020304" pitchFamily="18" charset="0"/>
            </a:endParaRPr>
          </a:p>
          <a:p>
            <a:pPr algn="just"/>
            <a:r>
              <a:rPr lang="vi-VN" sz="2400" b="1" i="0" dirty="0">
                <a:solidFill>
                  <a:schemeClr val="accent1">
                    <a:lumMod val="75000"/>
                  </a:schemeClr>
                </a:solidFill>
                <a:effectLst/>
                <a:latin typeface="Times New Roman" panose="02020603050405020304" pitchFamily="18" charset="0"/>
                <a:cs typeface="Times New Roman" panose="02020603050405020304" pitchFamily="18" charset="0"/>
              </a:rPr>
              <a:t>- Ảnh 1: </a:t>
            </a:r>
            <a:r>
              <a:rPr lang="vi-VN" sz="2400" b="0" i="0" dirty="0">
                <a:solidFill>
                  <a:schemeClr val="accent1">
                    <a:lumMod val="75000"/>
                  </a:schemeClr>
                </a:solidFill>
                <a:effectLst/>
                <a:latin typeface="Times New Roman" panose="02020603050405020304" pitchFamily="18" charset="0"/>
                <a:cs typeface="Times New Roman" panose="02020603050405020304" pitchFamily="18" charset="0"/>
              </a:rPr>
              <a:t>Chôn lấp chất thải trái phép =&gt; Hành vi này đã vi phạm quy định tại khoản 1 điều 6 Luật Bảo vệ môi trường năm 2020.</a:t>
            </a:r>
            <a:endParaRPr lang="vi-VN" sz="2400" b="0" i="0" dirty="0">
              <a:solidFill>
                <a:schemeClr val="accent1">
                  <a:lumMod val="75000"/>
                </a:schemeClr>
              </a:solidFill>
              <a:effectLst/>
              <a:latin typeface="Times New Roman" panose="02020603050405020304" pitchFamily="18" charset="0"/>
              <a:cs typeface="Times New Roman" panose="02020603050405020304" pitchFamily="18" charset="0"/>
            </a:endParaRPr>
          </a:p>
          <a:p>
            <a:pPr algn="just"/>
            <a:r>
              <a:rPr lang="vi-VN" sz="2400" b="1" i="0" dirty="0">
                <a:solidFill>
                  <a:srgbClr val="000000"/>
                </a:solidFill>
                <a:effectLst/>
                <a:latin typeface="Times New Roman" panose="02020603050405020304" pitchFamily="18" charset="0"/>
                <a:cs typeface="Times New Roman" panose="02020603050405020304" pitchFamily="18" charset="0"/>
              </a:rPr>
              <a:t>- Ảnh 2: </a:t>
            </a:r>
            <a:r>
              <a:rPr lang="vi-VN" sz="2400" b="0" i="0" dirty="0">
                <a:solidFill>
                  <a:srgbClr val="000000"/>
                </a:solidFill>
                <a:effectLst/>
                <a:latin typeface="Times New Roman" panose="02020603050405020304" pitchFamily="18" charset="0"/>
                <a:cs typeface="Times New Roman" panose="02020603050405020304" pitchFamily="18" charset="0"/>
              </a:rPr>
              <a:t>Nhà máy xả thải trái phép ra sông =&gt; Hành vi này đã vi phạm quy định tại khoản 2 điều 6 Luật Bảo vệ môi trường năm 2020.</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1" i="0" dirty="0">
                <a:solidFill>
                  <a:srgbClr val="000000"/>
                </a:solidFill>
                <a:effectLst/>
                <a:latin typeface="Times New Roman" panose="02020603050405020304" pitchFamily="18" charset="0"/>
                <a:cs typeface="Times New Roman" panose="02020603050405020304" pitchFamily="18" charset="0"/>
              </a:rPr>
              <a:t>- Ảnh 3: </a:t>
            </a:r>
            <a:r>
              <a:rPr lang="vi-VN" sz="2400" b="0" i="0" dirty="0">
                <a:solidFill>
                  <a:srgbClr val="000000"/>
                </a:solidFill>
                <a:effectLst/>
                <a:latin typeface="Times New Roman" panose="02020603050405020304" pitchFamily="18" charset="0"/>
                <a:cs typeface="Times New Roman" panose="02020603050405020304" pitchFamily="18" charset="0"/>
              </a:rPr>
              <a:t>Chặt phá rừng phòng hộ =&gt; Hành vi này đã vi phạm quy định tại khoản 1 điều 9 Luật Lâm nghiệp năm 2017.</a:t>
            </a:r>
            <a:endParaRPr lang="vi-VN" sz="2400" b="0" i="0" dirty="0">
              <a:solidFill>
                <a:srgbClr val="000000"/>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solidFill>
                  <a:srgbClr val="000000"/>
                </a:solidFill>
                <a:rou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auto" latinLnBrk="0" hangingPunct="1">
              <a:lnSpc>
                <a:spcPct val="100000"/>
              </a:lnSpc>
              <a:spcBef>
                <a:spcPct val="20000"/>
              </a:spcBef>
              <a:spcAft>
                <a:spcPct val="20000"/>
              </a:spcAft>
              <a:buClrTx/>
              <a:buSzTx/>
              <a:buFontTx/>
              <a:buNone/>
              <a:defRPr/>
            </a:pPr>
            <a:r>
              <a:rPr kumimoji="0" lang="en-US" altLang="en-US" sz="24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THẢO LUẬN NHÓM BÀN</a:t>
            </a:r>
            <a:endParaRPr kumimoji="0" lang="en-US" altLang="en-US" sz="24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4403364" y="47888"/>
            <a:ext cx="5708027" cy="577850"/>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defRPr/>
            </a:pPr>
            <a:r>
              <a:rPr kumimoji="0" lang="en-US" sz="2530"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Quan</a:t>
            </a:r>
            <a:r>
              <a:rPr kumimoji="0" lang="en-US" sz="2530" b="1" i="0" u="none" strike="noStrike" kern="1200" cap="none" spc="0" normalizeH="0" baseline="0" noProof="0" dirty="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530"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sát</a:t>
            </a:r>
            <a:r>
              <a:rPr kumimoji="0" lang="en-US" sz="2530" b="1" i="0" u="none" strike="noStrike" kern="1200" cap="none" spc="0" normalizeH="0" baseline="0" noProof="0" dirty="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530"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tranh</a:t>
            </a:r>
            <a:r>
              <a:rPr kumimoji="0" lang="en-US" sz="2530" b="1" i="0" u="none" strike="noStrike" kern="1200" cap="none" spc="0" normalizeH="0" baseline="0" noProof="0" dirty="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530"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và</a:t>
            </a:r>
            <a:r>
              <a:rPr kumimoji="0" lang="en-US" sz="2530" b="1" i="0" u="none" strike="noStrike" kern="1200" cap="none" spc="0" normalizeH="0" baseline="0" noProof="0" dirty="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530"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trả</a:t>
            </a:r>
            <a:r>
              <a:rPr kumimoji="0" lang="en-US" sz="2530" b="1" i="0" u="none" strike="noStrike" kern="1200" cap="none" spc="0" normalizeH="0" baseline="0" noProof="0" dirty="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530"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lời</a:t>
            </a:r>
            <a:r>
              <a:rPr kumimoji="0" lang="en-US" sz="2530" b="1" i="0" u="none" strike="noStrike" kern="1200" cap="none" spc="0" normalizeH="0" baseline="0" noProof="0" dirty="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530"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câu</a:t>
            </a:r>
            <a:r>
              <a:rPr kumimoji="0" lang="en-US" sz="2530" b="1" i="0" u="none" strike="noStrike" kern="1200" cap="none" spc="0" normalizeH="0" baseline="0" noProof="0" dirty="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530"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hỏi</a:t>
            </a:r>
            <a:endParaRPr kumimoji="0" lang="en-US" sz="253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endParaRPr>
          </a:p>
        </p:txBody>
      </p:sp>
      <p:pic>
        <p:nvPicPr>
          <p:cNvPr id="6" name="Picture 5"/>
          <p:cNvPicPr>
            <a:picLocks noChangeAspect="1"/>
          </p:cNvPicPr>
          <p:nvPr/>
        </p:nvPicPr>
        <p:blipFill>
          <a:blip r:embed="rId1"/>
          <a:stretch>
            <a:fillRect/>
          </a:stretch>
        </p:blipFill>
        <p:spPr>
          <a:xfrm>
            <a:off x="559633" y="679496"/>
            <a:ext cx="5151620" cy="6130615"/>
          </a:xfrm>
          <a:prstGeom prst="rect">
            <a:avLst/>
          </a:prstGeom>
        </p:spPr>
      </p:pic>
      <p:sp>
        <p:nvSpPr>
          <p:cNvPr id="4" name="TextBox 3"/>
          <p:cNvSpPr txBox="1"/>
          <p:nvPr/>
        </p:nvSpPr>
        <p:spPr>
          <a:xfrm>
            <a:off x="6031043" y="766732"/>
            <a:ext cx="5896131" cy="5324535"/>
          </a:xfrm>
          <a:prstGeom prst="rect">
            <a:avLst/>
          </a:prstGeom>
          <a:noFill/>
        </p:spPr>
        <p:txBody>
          <a:bodyPr wrap="square">
            <a:spAutoFit/>
          </a:bodyPr>
          <a:lstStyle/>
          <a:p>
            <a:pPr algn="just"/>
            <a:r>
              <a:rPr lang="vi-VN" sz="2000" b="1" i="0" dirty="0">
                <a:solidFill>
                  <a:srgbClr val="FF0000"/>
                </a:solidFill>
                <a:effectLst/>
                <a:latin typeface="Times New Roman" panose="02020603050405020304" pitchFamily="18" charset="0"/>
                <a:cs typeface="Times New Roman" panose="02020603050405020304" pitchFamily="18" charset="0"/>
              </a:rPr>
              <a:t>Nêu các quy định khác về bảo vệ môi trường và tài nguyên thiên nhiên:</a:t>
            </a:r>
            <a:endParaRPr lang="vi-VN" sz="2000" b="1" i="0" dirty="0">
              <a:solidFill>
                <a:srgbClr val="FF0000"/>
              </a:solidFill>
              <a:effectLst/>
              <a:latin typeface="Times New Roman" panose="02020603050405020304" pitchFamily="18" charset="0"/>
              <a:cs typeface="Times New Roman" panose="02020603050405020304" pitchFamily="18" charset="0"/>
            </a:endParaRPr>
          </a:p>
          <a:p>
            <a:pPr algn="just"/>
            <a:r>
              <a:rPr lang="vi-VN" sz="2000" b="1" i="1" dirty="0">
                <a:solidFill>
                  <a:srgbClr val="000000"/>
                </a:solidFill>
                <a:effectLst/>
                <a:latin typeface="Times New Roman" panose="02020603050405020304" pitchFamily="18" charset="0"/>
                <a:cs typeface="Times New Roman" panose="02020603050405020304" pitchFamily="18" charset="0"/>
              </a:rPr>
              <a:t>- Khoản 4 điều 6 </a:t>
            </a:r>
            <a:r>
              <a:rPr lang="vi-VN" sz="2000" b="0" i="0" dirty="0">
                <a:solidFill>
                  <a:srgbClr val="000000"/>
                </a:solidFill>
                <a:effectLst/>
                <a:latin typeface="Times New Roman" panose="02020603050405020304" pitchFamily="18" charset="0"/>
                <a:cs typeface="Times New Roman" panose="02020603050405020304" pitchFamily="18" charset="0"/>
              </a:rPr>
              <a:t>Luật Bảo vệ môi trường năm 2020 nghiêm cấm thực hiện hành vi: gây tiếng ồn, độ rung vượt mức cho phép theo quy chuẩn kĩ thuật môi trường; xả thải khói, bụi, khí có mùi độc hại vào không khí.</a:t>
            </a:r>
            <a:endParaRPr lang="vi-VN" sz="2000" b="0" i="0" dirty="0">
              <a:solidFill>
                <a:srgbClr val="000000"/>
              </a:solidFill>
              <a:effectLst/>
              <a:latin typeface="Times New Roman" panose="02020603050405020304" pitchFamily="18" charset="0"/>
              <a:cs typeface="Times New Roman" panose="02020603050405020304" pitchFamily="18" charset="0"/>
            </a:endParaRPr>
          </a:p>
          <a:p>
            <a:pPr algn="just"/>
            <a:r>
              <a:rPr lang="vi-VN" sz="2000" b="1" i="1" dirty="0">
                <a:solidFill>
                  <a:srgbClr val="000000"/>
                </a:solidFill>
                <a:effectLst/>
                <a:latin typeface="Times New Roman" panose="02020603050405020304" pitchFamily="18" charset="0"/>
                <a:cs typeface="Times New Roman" panose="02020603050405020304" pitchFamily="18" charset="0"/>
              </a:rPr>
              <a:t>- Khoản 12 điều 6</a:t>
            </a:r>
            <a:r>
              <a:rPr lang="vi-VN" sz="2000" b="0" i="0" dirty="0">
                <a:solidFill>
                  <a:srgbClr val="000000"/>
                </a:solidFill>
                <a:effectLst/>
                <a:latin typeface="Times New Roman" panose="02020603050405020304" pitchFamily="18" charset="0"/>
                <a:cs typeface="Times New Roman" panose="02020603050405020304" pitchFamily="18" charset="0"/>
              </a:rPr>
              <a:t> Luật Bảo vệ môi trường năm 2020 nghiêm cấm thực hiện hành vi: phá hoại, xâm chiếm trái phép di sản thiên nhiên.</a:t>
            </a:r>
            <a:endParaRPr lang="vi-VN" sz="2000" b="0" i="0" dirty="0">
              <a:solidFill>
                <a:srgbClr val="000000"/>
              </a:solidFill>
              <a:effectLst/>
              <a:latin typeface="Times New Roman" panose="02020603050405020304" pitchFamily="18" charset="0"/>
              <a:cs typeface="Times New Roman" panose="02020603050405020304" pitchFamily="18" charset="0"/>
            </a:endParaRPr>
          </a:p>
          <a:p>
            <a:pPr algn="just"/>
            <a:r>
              <a:rPr lang="vi-VN" sz="2000" b="1" i="1" dirty="0">
                <a:solidFill>
                  <a:srgbClr val="000000"/>
                </a:solidFill>
                <a:effectLst/>
                <a:latin typeface="Times New Roman" panose="02020603050405020304" pitchFamily="18" charset="0"/>
                <a:cs typeface="Times New Roman" panose="02020603050405020304" pitchFamily="18" charset="0"/>
              </a:rPr>
              <a:t>- Khoản 4 điều 9</a:t>
            </a:r>
            <a:r>
              <a:rPr lang="vi-VN" sz="2000" b="0" i="0" dirty="0">
                <a:solidFill>
                  <a:srgbClr val="000000"/>
                </a:solidFill>
                <a:effectLst/>
                <a:latin typeface="Times New Roman" panose="02020603050405020304" pitchFamily="18" charset="0"/>
                <a:cs typeface="Times New Roman" panose="02020603050405020304" pitchFamily="18" charset="0"/>
              </a:rPr>
              <a:t> Luật Lâm nghiệp năm 2017 nghiêm cấm thực hiện hành vi: hủy hoại tài nguyên rừng, hệ sinh thái rừng, công trình bảo vệ và phát triển rừng.</a:t>
            </a:r>
            <a:endParaRPr lang="vi-VN" sz="2000" b="0" i="0" dirty="0">
              <a:solidFill>
                <a:srgbClr val="000000"/>
              </a:solidFill>
              <a:effectLst/>
              <a:latin typeface="Times New Roman" panose="02020603050405020304" pitchFamily="18" charset="0"/>
              <a:cs typeface="Times New Roman" panose="02020603050405020304" pitchFamily="18" charset="0"/>
            </a:endParaRPr>
          </a:p>
          <a:p>
            <a:pPr algn="just"/>
            <a:r>
              <a:rPr lang="vi-VN" sz="2000" b="1" i="1" dirty="0">
                <a:solidFill>
                  <a:srgbClr val="000000"/>
                </a:solidFill>
                <a:effectLst/>
                <a:latin typeface="Times New Roman" panose="02020603050405020304" pitchFamily="18" charset="0"/>
                <a:cs typeface="Times New Roman" panose="02020603050405020304" pitchFamily="18" charset="0"/>
              </a:rPr>
              <a:t>- Khoản 1 điều 9</a:t>
            </a:r>
            <a:r>
              <a:rPr lang="vi-VN" sz="2000" b="0" i="0" dirty="0">
                <a:solidFill>
                  <a:srgbClr val="000000"/>
                </a:solidFill>
                <a:effectLst/>
                <a:latin typeface="Times New Roman" panose="02020603050405020304" pitchFamily="18" charset="0"/>
                <a:cs typeface="Times New Roman" panose="02020603050405020304" pitchFamily="18" charset="0"/>
              </a:rPr>
              <a:t> Luật tài nguyên nước năm 2012 nghiêm cấm thực hiện hành vi: đổ chất thải, rác thải, đổ hoặc làm rò rỉ các chất độc hại vào nguồn nước và các hành vi khác gây ô nhiễm, suy thoái và cạn kiệt nguồn nước.</a:t>
            </a:r>
            <a:endParaRPr lang="vi-VN" sz="2000" b="0" i="0" dirty="0">
              <a:solidFill>
                <a:srgbClr val="000000"/>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5052565" y="2208465"/>
            <a:ext cx="3984622" cy="1352550"/>
          </a:xfrm>
          <a:prstGeom prst="cloudCallout">
            <a:avLst/>
          </a:prstGeom>
          <a:solidFill>
            <a:srgbClr val="9BBB59">
              <a:lumMod val="20000"/>
              <a:lumOff val="80000"/>
            </a:srgbClr>
          </a:solidFill>
          <a:ln w="25400" cap="flat" cmpd="sng" algn="ctr">
            <a:noFill/>
            <a:prstDash val="solid"/>
          </a:ln>
          <a:effectLst/>
        </p:spPr>
        <p:txBody>
          <a:bodyPr anchor="ctr"/>
          <a:lstStyle/>
          <a:p>
            <a:pPr marL="0" marR="0" lvl="0" indent="0" algn="l" defTabSz="914400" rtl="0" eaLnBrk="0" fontAlgn="base" latinLnBrk="0" hangingPunct="0">
              <a:lnSpc>
                <a:spcPct val="125000"/>
              </a:lnSpc>
              <a:spcBef>
                <a:spcPct val="0"/>
              </a:spcBef>
              <a:spcAft>
                <a:spcPct val="0"/>
              </a:spcAft>
              <a:buClrTx/>
              <a:buSzTx/>
              <a:buFontTx/>
              <a:buNone/>
              <a:defRPr/>
            </a:pP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Mỗi</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đội</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cử</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5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bạn</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xuất</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sắc</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nhất</a:t>
            </a:r>
            <a:endParaRPr kumimoji="0" lang="zh-CN" altLang="en-US" sz="2400" b="1" i="0" u="none" strike="noStrike" kern="0" cap="none" spc="0" normalizeH="0" baseline="0" noProof="0" dirty="0">
              <a:ln>
                <a:noFill/>
              </a:ln>
              <a:solidFill>
                <a:srgbClr val="FF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Microsoft YaHei" panose="020B0503020204020204" pitchFamily="34" charset="-122"/>
            </a:endParaRPr>
          </a:p>
        </p:txBody>
      </p:sp>
      <p:sp>
        <p:nvSpPr>
          <p:cNvPr id="9" name="Rectangle 8"/>
          <p:cNvSpPr/>
          <p:nvPr/>
        </p:nvSpPr>
        <p:spPr>
          <a:xfrm>
            <a:off x="7220585" y="3358515"/>
            <a:ext cx="3663315" cy="1551305"/>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defRPr/>
            </a:pPr>
            <a:r>
              <a:rPr kumimoji="0" lang="en-US" sz="253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Đạ</a:t>
            </a:r>
            <a:r>
              <a:rPr kumimoji="0" lang="it-IT" sz="253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i di</a:t>
            </a:r>
            <a:r>
              <a:rPr kumimoji="0" lang="en-US" sz="253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ện</a:t>
            </a:r>
            <a:r>
              <a:rPr kumimoji="0" lang="en-US" sz="253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53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hai</a:t>
            </a:r>
            <a:r>
              <a:rPr kumimoji="0" lang="en-US" sz="253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53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đội</a:t>
            </a:r>
            <a:r>
              <a:rPr kumimoji="0" lang="en-US" sz="253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l</a:t>
            </a:r>
            <a:r>
              <a:rPr kumimoji="0" lang="fr-FR" sz="253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ê</a:t>
            </a:r>
            <a:r>
              <a:rPr kumimoji="0" lang="en-US" sz="253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n </a:t>
            </a:r>
            <a:r>
              <a:rPr kumimoji="0" lang="en-US" sz="253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bả</a:t>
            </a:r>
            <a:r>
              <a:rPr kumimoji="0" lang="nl-NL" sz="253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ng </a:t>
            </a:r>
            <a:r>
              <a:rPr kumimoji="0" lang="en-US" sz="253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viết</a:t>
            </a:r>
            <a:r>
              <a:rPr kumimoji="0" lang="en-US" sz="253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53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những</a:t>
            </a:r>
            <a:r>
              <a:rPr kumimoji="0" lang="en-US" sz="253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53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hành</a:t>
            </a:r>
            <a:r>
              <a:rPr kumimoji="0" lang="en-US" sz="253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vi </a:t>
            </a:r>
            <a:r>
              <a:rPr kumimoji="0" lang="en-US" sz="253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trong</a:t>
            </a:r>
            <a:r>
              <a:rPr kumimoji="0" lang="en-US" sz="253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5’</a:t>
            </a:r>
            <a:endParaRPr kumimoji="0" lang="en-US" sz="253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endParaRPr>
          </a:p>
        </p:txBody>
      </p:sp>
      <p:sp>
        <p:nvSpPr>
          <p:cNvPr id="10" name="Rectangle 9"/>
          <p:cNvSpPr/>
          <p:nvPr/>
        </p:nvSpPr>
        <p:spPr>
          <a:xfrm>
            <a:off x="5786120" y="5136515"/>
            <a:ext cx="3458210" cy="125857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53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Đội</a:t>
            </a:r>
            <a:r>
              <a:rPr kumimoji="0" lang="en-US" sz="253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n</a:t>
            </a:r>
            <a:r>
              <a:rPr kumimoji="0" lang="fr-FR" sz="253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à</a:t>
            </a:r>
            <a:r>
              <a:rPr kumimoji="0" lang="en-US" sz="253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o </a:t>
            </a:r>
            <a:r>
              <a:rPr kumimoji="0" lang="en-US" sz="253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viết</a:t>
            </a:r>
            <a:r>
              <a:rPr kumimoji="0" lang="en-US" sz="253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53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đượ</a:t>
            </a:r>
            <a:r>
              <a:rPr kumimoji="0" lang="pt-PT" sz="253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c nhi</a:t>
            </a:r>
            <a:r>
              <a:rPr kumimoji="0" lang="en-US" sz="253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ều</a:t>
            </a:r>
            <a:r>
              <a:rPr kumimoji="0" lang="en-US" sz="253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53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hành</a:t>
            </a:r>
            <a:r>
              <a:rPr kumimoji="0" lang="en-US" sz="253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vi </a:t>
            </a:r>
            <a:r>
              <a:rPr kumimoji="0" lang="en-US" sz="253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sẽ</a:t>
            </a:r>
            <a:r>
              <a:rPr kumimoji="0" lang="en-US" sz="253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53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chiến</a:t>
            </a:r>
            <a:r>
              <a:rPr kumimoji="0" lang="en-US" sz="253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53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thắng</a:t>
            </a:r>
            <a:r>
              <a:rPr kumimoji="0" lang="en-US" sz="253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53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và</a:t>
            </a:r>
            <a:r>
              <a:rPr kumimoji="0" lang="en-US" sz="253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53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được</a:t>
            </a:r>
            <a:r>
              <a:rPr kumimoji="0" lang="en-US" sz="253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10 </a:t>
            </a:r>
            <a:r>
              <a:rPr kumimoji="0" lang="en-US" sz="253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điểm</a:t>
            </a:r>
            <a:r>
              <a:rPr kumimoji="0" lang="en-US" sz="253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endParaRPr kumimoji="0" lang="en-SG" sz="2530" b="1" i="0" u="none" strike="noStrike" kern="1200" cap="none" spc="0" normalizeH="0" baseline="0" noProof="0" dirty="0">
              <a:ln>
                <a:noFill/>
              </a:ln>
              <a:solidFill>
                <a:srgbClr val="FF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2" name="Rectangle 11"/>
          <p:cNvSpPr>
            <a:spLocks noChangeArrowheads="1"/>
          </p:cNvSpPr>
          <p:nvPr/>
        </p:nvSpPr>
        <p:spPr bwMode="auto">
          <a:xfrm>
            <a:off x="2609314" y="515843"/>
            <a:ext cx="7934179" cy="1445260"/>
          </a:xfrm>
          <a:prstGeom prst="rect">
            <a:avLst/>
          </a:prstGeom>
          <a:solidFill>
            <a:schemeClr val="accent2">
              <a:lumMod val="20000"/>
              <a:lumOff val="80000"/>
            </a:schemeClr>
          </a:solidFill>
          <a:ln w="9525">
            <a:solidFill>
              <a:srgbClr val="000000"/>
            </a:solidFill>
            <a:miter lim="800000"/>
          </a:ln>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4000" b="1"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Helvetica Neue"/>
                <a:cs typeface="Times New Roman" panose="02020603050405020304" pitchFamily="18" charset="0"/>
              </a:rPr>
              <a:t>TRÒ CHƠI : </a:t>
            </a:r>
            <a:r>
              <a:rPr kumimoji="0" lang="en-US" altLang="en-US" sz="4400" b="1"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Helvetica Neue"/>
                <a:cs typeface="Times New Roman" panose="02020603050405020304" pitchFamily="18" charset="0"/>
              </a:rPr>
              <a:t>“TIẾP SỨC ĐỒNG ĐỘI ”</a:t>
            </a:r>
            <a:endParaRPr kumimoji="0" lang="en-SG" altLang="en-US" sz="4400" b="1"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grpSp>
        <p:nvGrpSpPr>
          <p:cNvPr id="13" name="Group 12"/>
          <p:cNvGrpSpPr/>
          <p:nvPr/>
        </p:nvGrpSpPr>
        <p:grpSpPr>
          <a:xfrm>
            <a:off x="-292319" y="1216392"/>
            <a:ext cx="4932186" cy="4854020"/>
            <a:chOff x="-52506" y="1314182"/>
            <a:chExt cx="7158234" cy="4854020"/>
          </a:xfrm>
        </p:grpSpPr>
        <p:sp>
          <p:nvSpPr>
            <p:cNvPr id="7" name="Cloud Callout 6"/>
            <p:cNvSpPr/>
            <p:nvPr/>
          </p:nvSpPr>
          <p:spPr>
            <a:xfrm rot="21285758" flipH="1">
              <a:off x="-52506" y="1314182"/>
              <a:ext cx="6576127" cy="4240087"/>
            </a:xfrm>
            <a:prstGeom prst="cloudCallout">
              <a:avLst/>
            </a:prstGeom>
            <a:solidFill>
              <a:srgbClr val="4BACC6">
                <a:lumMod val="20000"/>
                <a:lumOff val="80000"/>
              </a:srgbClr>
            </a:solidFill>
            <a:ln w="25400" cap="flat" cmpd="sng" algn="ctr">
              <a:noFill/>
              <a:prstDash val="solid"/>
            </a:ln>
            <a:effectLst/>
          </p:spPr>
          <p:txBody>
            <a:bodyPr anchor="ctr"/>
            <a:lstStyle/>
            <a:p>
              <a:pPr marL="0" marR="0" lvl="0" indent="0" algn="l" defTabSz="914400" rtl="0" eaLnBrk="0" fontAlgn="base" latinLnBrk="0" hangingPunct="0">
                <a:lnSpc>
                  <a:spcPct val="125000"/>
                </a:lnSpc>
                <a:spcBef>
                  <a:spcPct val="0"/>
                </a:spcBef>
                <a:spcAft>
                  <a:spcPct val="0"/>
                </a:spcAft>
                <a:buClrTx/>
                <a:buSzTx/>
                <a:buFontTx/>
                <a:buNone/>
                <a:defRPr/>
              </a:pPr>
              <a:endParaRPr kumimoji="0" lang="zh-CN" altLang="en-US" sz="2400" b="1" i="0" u="none" strike="noStrike" kern="0" cap="none" spc="0" normalizeH="0" baseline="0" noProof="0" dirty="0">
                <a:ln>
                  <a:noFill/>
                </a:ln>
                <a:solidFill>
                  <a:srgbClr val="FF0000"/>
                </a:solidFill>
                <a:effectLst/>
                <a:uLnTx/>
                <a:uFillTx/>
                <a:latin typeface="#9Slide05 SVNTradeMark" panose="02000000000000000000" pitchFamily="2" charset="0"/>
                <a:ea typeface="Microsoft YaHei" panose="020B0503020204020204" pitchFamily="34" charset="-122"/>
                <a:cs typeface="+mn-cs"/>
                <a:sym typeface="Microsoft YaHei" panose="020B0503020204020204" pitchFamily="34" charset="-122"/>
              </a:endParaRPr>
            </a:p>
          </p:txBody>
        </p:sp>
        <p:sp>
          <p:nvSpPr>
            <p:cNvPr id="2" name="Rectangle 1"/>
            <p:cNvSpPr/>
            <p:nvPr/>
          </p:nvSpPr>
          <p:spPr>
            <a:xfrm>
              <a:off x="630878" y="2208342"/>
              <a:ext cx="6474850" cy="3959860"/>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defRPr/>
              </a:pP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Chia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lớp</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ra</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thành</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hai</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đội</a:t>
              </a:r>
              <a:endPar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endParaRPr>
            </a:p>
            <a:p>
              <a:pPr algn="just">
                <a:lnSpc>
                  <a:spcPct val="107000"/>
                </a:lnSpc>
                <a:spcAft>
                  <a:spcPts val="800"/>
                </a:spcAft>
              </a:pPr>
              <a:r>
                <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thiên</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nhiên</a:t>
              </a:r>
              <a:r>
                <a:rPr lang="en-US" sz="2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endParaRPr lang="en-US" sz="2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endParaRPr>
            </a:p>
          </p:txBody>
        </p:sp>
      </p:grpSp>
      <p:pic>
        <p:nvPicPr>
          <p:cNvPr id="16" name="Picture 15"/>
          <p:cNvPicPr>
            <a:picLocks noChangeAspect="1"/>
          </p:cNvPicPr>
          <p:nvPr/>
        </p:nvPicPr>
        <p:blipFill>
          <a:blip r:embed="rId1"/>
          <a:stretch>
            <a:fillRect/>
          </a:stretch>
        </p:blipFill>
        <p:spPr>
          <a:xfrm>
            <a:off x="0" y="-50055"/>
            <a:ext cx="2609314" cy="13878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2"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1">
            <a:extLst>
              <a:ext uri="{28A0092B-C50C-407E-A947-70E740481C1C}">
                <a14:useLocalDpi xmlns:a14="http://schemas.microsoft.com/office/drawing/2010/main" val="0"/>
              </a:ext>
            </a:extLst>
          </a:blip>
          <a:srcRect l="3466" r="34400" b="5897"/>
          <a:stretch>
            <a:fillRect/>
          </a:stretch>
        </p:blipFill>
        <p:spPr>
          <a:xfrm>
            <a:off x="-1064301" y="-739667"/>
            <a:ext cx="13256302" cy="7879075"/>
          </a:xfrm>
          <a:prstGeom prst="rect">
            <a:avLst/>
          </a:prstGeom>
        </p:spPr>
      </p:pic>
      <p:grpSp>
        <p:nvGrpSpPr>
          <p:cNvPr id="12" name="Group 11"/>
          <p:cNvGrpSpPr/>
          <p:nvPr/>
        </p:nvGrpSpPr>
        <p:grpSpPr>
          <a:xfrm>
            <a:off x="9923489" y="686231"/>
            <a:ext cx="2662067" cy="6035244"/>
            <a:chOff x="8286614" y="0"/>
            <a:chExt cx="4166485" cy="6765160"/>
          </a:xfrm>
        </p:grpSpPr>
        <p:pic>
          <p:nvPicPr>
            <p:cNvPr id="6" name="图片 7"/>
            <p:cNvPicPr>
              <a:picLocks noChangeAspect="1"/>
            </p:cNvPicPr>
            <p:nvPr/>
          </p:nvPicPr>
          <p:blipFill rotWithShape="1">
            <a:blip r:embed="rId2">
              <a:extLst>
                <a:ext uri="{28A0092B-C50C-407E-A947-70E740481C1C}">
                  <a14:useLocalDpi xmlns:a14="http://schemas.microsoft.com/office/drawing/2010/main" val="0"/>
                </a:ext>
              </a:extLst>
            </a:blip>
            <a:srcRect l="65866" t="43141" r="16000" b="18696"/>
            <a:stretch>
              <a:fillRect/>
            </a:stretch>
          </p:blipFill>
          <p:spPr>
            <a:xfrm>
              <a:off x="9384566" y="3309038"/>
              <a:ext cx="1934005" cy="2289520"/>
            </a:xfrm>
            <a:prstGeom prst="rect">
              <a:avLst/>
            </a:prstGeom>
          </p:spPr>
        </p:pic>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l="77867" t="20385" r="6933" b="5896"/>
            <a:stretch>
              <a:fillRect/>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739516" y="1083948"/>
            <a:ext cx="10253801" cy="5045075"/>
          </a:xfrm>
          <a:prstGeom prst="rect">
            <a:avLst/>
          </a:prstGeom>
          <a:noFill/>
          <a:ln>
            <a:noFill/>
          </a:ln>
        </p:spPr>
        <p:txBody>
          <a:bodyPr wrap="square" lIns="121917" tIns="60958" rIns="121917" bIns="60958"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Một</a:t>
            </a:r>
            <a:r>
              <a:rPr kumimoji="0" lang="en-US" sz="32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số</a:t>
            </a:r>
            <a:r>
              <a:rPr kumimoji="0" lang="en-US" sz="32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qui </a:t>
            </a:r>
            <a:r>
              <a:rPr kumimoji="0" lang="en-US" sz="32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định</a:t>
            </a:r>
            <a:r>
              <a:rPr kumimoji="0" lang="en-US" sz="32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cơ</a:t>
            </a:r>
            <a:r>
              <a:rPr kumimoji="0" lang="en-US" sz="32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bản</a:t>
            </a:r>
            <a:r>
              <a:rPr kumimoji="0" lang="en-US" sz="32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sz="32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pháp</a:t>
            </a:r>
            <a:r>
              <a:rPr kumimoji="0" lang="en-US" sz="32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luật</a:t>
            </a:r>
            <a:r>
              <a:rPr kumimoji="0" lang="en-US" sz="32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về</a:t>
            </a:r>
            <a:r>
              <a:rPr kumimoji="0" lang="en-US" sz="32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bảo</a:t>
            </a:r>
            <a:r>
              <a:rPr kumimoji="0" lang="en-US" sz="32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vệ</a:t>
            </a:r>
            <a:r>
              <a:rPr kumimoji="0" lang="en-US" sz="32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môi</a:t>
            </a:r>
            <a:r>
              <a:rPr kumimoji="0" lang="en-US" sz="32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trường</a:t>
            </a:r>
            <a:r>
              <a:rPr kumimoji="0" lang="en-US" sz="32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sz="32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tài</a:t>
            </a:r>
            <a:r>
              <a:rPr kumimoji="0" lang="en-US" sz="32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nguyên</a:t>
            </a:r>
            <a:r>
              <a:rPr kumimoji="0" lang="en-US" sz="32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thiên</a:t>
            </a:r>
            <a:r>
              <a:rPr kumimoji="0" lang="en-US" sz="32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nhiên</a:t>
            </a:r>
            <a:r>
              <a:rPr kumimoji="0" lang="en-US" sz="32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sz="32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571500" lvl="0" indent="-571500">
              <a:buFontTx/>
              <a:buChar char="-"/>
              <a:defRPr/>
            </a:pPr>
            <a:r>
              <a:rPr lang="en-US" sz="3200" b="1" dirty="0" err="1">
                <a:solidFill>
                  <a:srgbClr val="3333CC"/>
                </a:solidFill>
                <a:latin typeface="Times New Roman" panose="02020603050405020304" pitchFamily="18" charset="0"/>
                <a:cs typeface="Times New Roman" panose="02020603050405020304" pitchFamily="18" charset="0"/>
              </a:rPr>
              <a:t>B</a:t>
            </a:r>
            <a:r>
              <a:rPr lang="en-US" sz="3200" dirty="0" err="1">
                <a:solidFill>
                  <a:srgbClr val="3333CC"/>
                </a:solidFill>
                <a:latin typeface="Times New Roman" panose="02020603050405020304" pitchFamily="18" charset="0"/>
                <a:cs typeface="Times New Roman" panose="02020603050405020304" pitchFamily="18" charset="0"/>
              </a:rPr>
              <a:t>ảo</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vệ</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môi</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trường</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và</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tài</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nguyên</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thiên</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nhiên</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là</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quyền</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nghĩa</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vụ</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và</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trách</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nhiệm</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nghĩa</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vụ</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của</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công</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dân</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cơ</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quan</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tổ</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chức</a:t>
            </a:r>
            <a:r>
              <a:rPr lang="en-US" sz="3200" dirty="0">
                <a:solidFill>
                  <a:srgbClr val="3333CC"/>
                </a:solidFill>
                <a:latin typeface="Times New Roman" panose="02020603050405020304" pitchFamily="18" charset="0"/>
                <a:cs typeface="Times New Roman" panose="02020603050405020304" pitchFamily="18" charset="0"/>
              </a:rPr>
              <a:t>.</a:t>
            </a:r>
            <a:endParaRPr lang="en-US" sz="3200" dirty="0">
              <a:solidFill>
                <a:srgbClr val="3333CC"/>
              </a:solidFill>
              <a:latin typeface="Times New Roman" panose="02020603050405020304" pitchFamily="18" charset="0"/>
              <a:cs typeface="Times New Roman" panose="02020603050405020304" pitchFamily="18" charset="0"/>
            </a:endParaRPr>
          </a:p>
          <a:p>
            <a:pPr marL="571500" lvl="0" indent="-571500">
              <a:buFontTx/>
              <a:buChar char="-"/>
              <a:defRPr/>
            </a:pPr>
            <a:r>
              <a:rPr lang="en-US" sz="3200" dirty="0" err="1">
                <a:solidFill>
                  <a:srgbClr val="3333CC"/>
                </a:solidFill>
                <a:latin typeface="Times New Roman" panose="02020603050405020304" pitchFamily="18" charset="0"/>
                <a:cs typeface="Times New Roman" panose="02020603050405020304" pitchFamily="18" charset="0"/>
              </a:rPr>
              <a:t>Nghiêm</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cấm</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các</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hành</a:t>
            </a:r>
            <a:r>
              <a:rPr lang="en-US" sz="3200" dirty="0">
                <a:solidFill>
                  <a:srgbClr val="3333CC"/>
                </a:solidFill>
                <a:latin typeface="Times New Roman" panose="02020603050405020304" pitchFamily="18" charset="0"/>
                <a:cs typeface="Times New Roman" panose="02020603050405020304" pitchFamily="18" charset="0"/>
              </a:rPr>
              <a:t> vi </a:t>
            </a:r>
            <a:r>
              <a:rPr lang="en-US" sz="3200" dirty="0" err="1">
                <a:solidFill>
                  <a:srgbClr val="3333CC"/>
                </a:solidFill>
                <a:latin typeface="Times New Roman" panose="02020603050405020304" pitchFamily="18" charset="0"/>
                <a:cs typeface="Times New Roman" panose="02020603050405020304" pitchFamily="18" charset="0"/>
              </a:rPr>
              <a:t>vi</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phạm</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pháp</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luật</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về</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bảo</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vệ</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môi</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trường</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và</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tài</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nguyên</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thiên</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nhiên</a:t>
            </a:r>
            <a:r>
              <a:rPr lang="en-US" sz="3200" dirty="0">
                <a:solidFill>
                  <a:srgbClr val="3333CC"/>
                </a:solidFill>
                <a:latin typeface="Times New Roman" panose="02020603050405020304" pitchFamily="18" charset="0"/>
                <a:cs typeface="Times New Roman" panose="02020603050405020304" pitchFamily="18" charset="0"/>
              </a:rPr>
              <a:t>.</a:t>
            </a:r>
            <a:endParaRPr lang="en-US" sz="3200" dirty="0">
              <a:solidFill>
                <a:srgbClr val="3333CC"/>
              </a:solidFill>
              <a:latin typeface="Times New Roman" panose="02020603050405020304" pitchFamily="18" charset="0"/>
              <a:cs typeface="Times New Roman" panose="02020603050405020304" pitchFamily="18" charset="0"/>
            </a:endParaRPr>
          </a:p>
          <a:p>
            <a:pPr marL="571500" lvl="0" indent="-571500">
              <a:buFontTx/>
              <a:buChar char="-"/>
              <a:defRPr/>
            </a:pPr>
            <a:r>
              <a:rPr lang="en-US" sz="3200" dirty="0" err="1">
                <a:solidFill>
                  <a:srgbClr val="3333CC"/>
                </a:solidFill>
                <a:latin typeface="Times New Roman" panose="02020603050405020304" pitchFamily="18" charset="0"/>
                <a:cs typeface="Times New Roman" panose="02020603050405020304" pitchFamily="18" charset="0"/>
              </a:rPr>
              <a:t>Các</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tổ</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chức</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cá</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nhân</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làm</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tổn</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hại</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đến</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môi</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trường</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và</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tài</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nguyên</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thiên</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nhiên</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sé</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bị</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xử</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lí</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nghiêm</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và</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có</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trách</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nhiệm</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khắc</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phục</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bồi</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thường</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thiệt</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err="1">
                <a:solidFill>
                  <a:srgbClr val="3333CC"/>
                </a:solidFill>
                <a:latin typeface="Times New Roman" panose="02020603050405020304" pitchFamily="18" charset="0"/>
                <a:cs typeface="Times New Roman" panose="02020603050405020304" pitchFamily="18" charset="0"/>
              </a:rPr>
              <a:t>hại</a:t>
            </a:r>
            <a:r>
              <a:rPr lang="en-US" sz="3200" dirty="0">
                <a:solidFill>
                  <a:srgbClr val="3333CC"/>
                </a:solidFill>
                <a:latin typeface="Times New Roman" panose="02020603050405020304" pitchFamily="18" charset="0"/>
                <a:cs typeface="Times New Roman" panose="02020603050405020304" pitchFamily="18" charset="0"/>
              </a:rPr>
              <a:t>.</a:t>
            </a:r>
            <a:endParaRPr kumimoji="0" lang="en-US" sz="3200" b="0" i="0" u="none" strike="noStrike" kern="1200" cap="none" spc="0" normalizeH="0" noProof="0" dirty="0">
              <a:ln>
                <a:noFill/>
              </a:ln>
              <a:solidFill>
                <a:srgbClr val="3333CC"/>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2">
            <a:extLst>
              <a:ext uri="{28A0092B-C50C-407E-A947-70E740481C1C}">
                <a14:useLocalDpi xmlns:a14="http://schemas.microsoft.com/office/drawing/2010/main" val="0"/>
              </a:ext>
            </a:extLst>
          </a:blip>
          <a:srcRect l="3466" r="34400" b="5897"/>
          <a:stretch>
            <a:fillRect/>
          </a:stretch>
        </p:blipFill>
        <p:spPr>
          <a:xfrm>
            <a:off x="1200785" y="986155"/>
            <a:ext cx="11160125" cy="2663190"/>
          </a:xfrm>
          <a:prstGeom prst="rect">
            <a:avLst/>
          </a:prstGeom>
        </p:spPr>
      </p:pic>
      <p:grpSp>
        <p:nvGrpSpPr>
          <p:cNvPr id="3" name="Group 2"/>
          <p:cNvGrpSpPr/>
          <p:nvPr/>
        </p:nvGrpSpPr>
        <p:grpSpPr>
          <a:xfrm>
            <a:off x="114381" y="-144001"/>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a:fillRect/>
              </a:stretch>
            </p:blipFill>
            <p:spPr>
              <a:xfrm>
                <a:off x="1266820" y="3143138"/>
                <a:ext cx="1934005" cy="228952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77867" t="20385" r="6933" b="5896"/>
              <a:stretch>
                <a:fillRect/>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7"/>
          <a:stretch>
            <a:fillRect/>
          </a:stretch>
        </p:blipFill>
        <p:spPr>
          <a:xfrm>
            <a:off x="2677385" y="1638887"/>
            <a:ext cx="8894835" cy="19935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79094" y="-113271"/>
            <a:ext cx="10478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2043425" y="149587"/>
            <a:ext cx="9663893"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Quan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sát</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hình</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ảnh</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đọc</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thông</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tin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và</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trả</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lời</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câu</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hỏi</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26" name="Rectangle 2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70"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m hãy nêu những biện pháp để bảo vệ môi trường và tài nguyên thiên nhiê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469" y="810795"/>
            <a:ext cx="9953469" cy="62271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stretch>
            <a:fillRect/>
          </a:stretch>
        </p:blipFill>
        <p:spPr>
          <a:xfrm>
            <a:off x="848853" y="625642"/>
            <a:ext cx="6148048" cy="5795647"/>
          </a:xfrm>
          <a:prstGeom prst="rect">
            <a:avLst/>
          </a:prstGeom>
        </p:spPr>
      </p:pic>
      <p:sp>
        <p:nvSpPr>
          <p:cNvPr id="7" name="Rectangle 6"/>
          <p:cNvSpPr>
            <a:spLocks noChangeArrowheads="1"/>
          </p:cNvSpPr>
          <p:nvPr/>
        </p:nvSpPr>
        <p:spPr bwMode="auto">
          <a:xfrm rot="21274563">
            <a:off x="1584388" y="1251469"/>
            <a:ext cx="5442282" cy="2183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Helvetica Neue"/>
                <a:cs typeface="Times New Roman" panose="02020603050405020304" pitchFamily="18" charset="0"/>
              </a:rPr>
              <a:t>Bài</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Helvetica Neue"/>
                <a:cs typeface="Times New Roman" panose="02020603050405020304" pitchFamily="18" charset="0"/>
              </a:rPr>
              <a:t> 5:</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endPar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Bảo</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vệ</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môi</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trường</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và</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tài</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nguyên</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endPar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thiên</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nhiên</a:t>
            </a:r>
            <a:endParaRPr kumimoji="0" lang="en-SG" altLang="en-US"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7031076" y="559076"/>
            <a:ext cx="5038519" cy="5182805"/>
          </a:xfrm>
          <a:prstGeom prst="rect">
            <a:avLst/>
          </a:prstGeom>
        </p:spPr>
      </p:pic>
      <p:sp>
        <p:nvSpPr>
          <p:cNvPr id="9" name="文本框 6"/>
          <p:cNvSpPr txBox="1"/>
          <p:nvPr/>
        </p:nvSpPr>
        <p:spPr>
          <a:xfrm>
            <a:off x="7349746" y="3150479"/>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rPr>
              <a:t>I. MỞ ĐẦU</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0" y="30480"/>
            <a:ext cx="12192000" cy="6797040"/>
          </a:xfrm>
          <a:prstGeom prst="rect">
            <a:avLst/>
          </a:prstGeom>
        </p:spPr>
      </p:pic>
      <p:sp>
        <p:nvSpPr>
          <p:cNvPr id="6" name="Rectangle: Rounded Corners 1"/>
          <p:cNvSpPr/>
          <p:nvPr/>
        </p:nvSpPr>
        <p:spPr>
          <a:xfrm>
            <a:off x="241900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PHIẾU BÀI TẬP</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(THẢO LUẬN NHÓM ĐÔI)</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7" name="Straight Arrow Connector 6"/>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p:cNvSpPr/>
          <p:nvPr/>
        </p:nvSpPr>
        <p:spPr>
          <a:xfrm>
            <a:off x="397178"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FF0000"/>
                </a:solidFill>
              </a:rPr>
              <a:t>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Em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hãy</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nêu</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những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biện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pháp</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để</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bảo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vệ</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môi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trường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tài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nguyên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thiên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nhiên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được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thể</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hiện</a:t>
            </a:r>
            <a:r>
              <a:rPr lang="en-US" sz="2400" i="1" dirty="0">
                <a:solidFill>
                  <a:srgbClr val="FF0000"/>
                </a:solidFill>
                <a:latin typeface="Times New Roman" panose="02020603050405020304" pitchFamily="18" charset="0"/>
                <a:cs typeface="Times New Roman" panose="02020603050405020304" pitchFamily="18" charset="0"/>
              </a:rPr>
              <a:t> ở </a:t>
            </a:r>
            <a:r>
              <a:rPr lang="en-US" sz="2400" i="1" dirty="0" err="1">
                <a:solidFill>
                  <a:srgbClr val="FF0000"/>
                </a:solidFill>
                <a:latin typeface="Times New Roman" panose="02020603050405020304" pitchFamily="18" charset="0"/>
                <a:cs typeface="Times New Roman" panose="02020603050405020304" pitchFamily="18" charset="0"/>
              </a:rPr>
              <a:t>hình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ảnh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trên</a:t>
            </a:r>
            <a:r>
              <a:rPr lang="en-US" sz="2400" i="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 name="Rectangle: Rounded Corners 15"/>
          <p:cNvSpPr/>
          <p:nvPr/>
        </p:nvSpPr>
        <p:spPr>
          <a:xfrm>
            <a:off x="8337477" y="2036917"/>
            <a:ext cx="3680806" cy="1941381"/>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FF0000"/>
                </a:solidFill>
                <a:latin typeface="Times New Roman" panose="02020603050405020304" pitchFamily="18" charset="0"/>
                <a:cs typeface="Times New Roman" panose="02020603050405020304" pitchFamily="18" charset="0"/>
              </a:rPr>
              <a:t>c) Theo </a:t>
            </a:r>
            <a:r>
              <a:rPr lang="en-US" sz="2400" i="1" dirty="0" err="1">
                <a:solidFill>
                  <a:srgbClr val="FF0000"/>
                </a:solidFill>
                <a:latin typeface="Times New Roman" panose="02020603050405020304" pitchFamily="18" charset="0"/>
                <a:cs typeface="Times New Roman" panose="02020603050405020304" pitchFamily="18" charset="0"/>
              </a:rPr>
              <a:t>em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còn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có</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những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biện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pháp</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cụ</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thể</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nào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mang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lại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hiệu</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quả</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trong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việc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bảo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vệ</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môi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trưởng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tài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nguyên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thiên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rPr>
              <a:t>nhiên</a:t>
            </a:r>
            <a:r>
              <a:rPr lang="en-US" sz="2400" i="1" dirty="0">
                <a:solidFill>
                  <a:srgbClr val="FF0000"/>
                </a:solidFill>
              </a:rPr>
              <a:t>?</a:t>
            </a:r>
            <a:endParaRPr lang="en-US" sz="2400" dirty="0">
              <a:solidFill>
                <a:srgbClr val="FF0000"/>
              </a:solidFill>
            </a:endParaRPr>
          </a:p>
        </p:txBody>
      </p:sp>
      <p:sp>
        <p:nvSpPr>
          <p:cNvPr id="11" name="Rectangle: Rounded Corners 23"/>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13" name="Rectangle: Rounded Corners 25"/>
          <p:cNvSpPr/>
          <p:nvPr/>
        </p:nvSpPr>
        <p:spPr>
          <a:xfrm>
            <a:off x="8749989" y="4821083"/>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14" name="Straight Arrow Connector 13"/>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Rectangle: Rounded Corners 13"/>
          <p:cNvSpPr/>
          <p:nvPr/>
        </p:nvSpPr>
        <p:spPr>
          <a:xfrm>
            <a:off x="4429903" y="2225895"/>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FF0000"/>
                </a:solidFill>
                <a:latin typeface="Times New Roman" panose="02020603050405020304" pitchFamily="18" charset="0"/>
                <a:cs typeface="Times New Roman" panose="02020603050405020304" pitchFamily="18" charset="0"/>
              </a:rPr>
              <a:t>b) </a:t>
            </a:r>
            <a:r>
              <a:rPr lang="en-US" sz="2400" i="1" dirty="0" err="1">
                <a:solidFill>
                  <a:srgbClr val="FF0000"/>
                </a:solidFill>
                <a:latin typeface="Times New Roman" panose="02020603050405020304" pitchFamily="18" charset="0"/>
                <a:cs typeface="Times New Roman" panose="02020603050405020304" pitchFamily="18" charset="0"/>
              </a:rPr>
              <a:t>Em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hãy</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nêu</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những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biện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pháp</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để</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bảo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vệ</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môi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trường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tài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nguyên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thiên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nhiên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được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thể</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hiện</a:t>
            </a:r>
            <a:r>
              <a:rPr lang="en-US" sz="2400" i="1" dirty="0">
                <a:solidFill>
                  <a:srgbClr val="FF0000"/>
                </a:solidFill>
                <a:latin typeface="Times New Roman" panose="02020603050405020304" pitchFamily="18" charset="0"/>
                <a:cs typeface="Times New Roman" panose="02020603050405020304" pitchFamily="18" charset="0"/>
              </a:rPr>
              <a:t> ở </a:t>
            </a:r>
            <a:r>
              <a:rPr lang="en-US" sz="2400" i="1" dirty="0" err="1">
                <a:solidFill>
                  <a:srgbClr val="FF0000"/>
                </a:solidFill>
                <a:latin typeface="Times New Roman" panose="02020603050405020304" pitchFamily="18" charset="0"/>
                <a:cs typeface="Times New Roman" panose="02020603050405020304" pitchFamily="18" charset="0"/>
              </a:rPr>
              <a:t>thông</a:t>
            </a:r>
            <a:r>
              <a:rPr lang="en-US" sz="2400" i="1" dirty="0">
                <a:solidFill>
                  <a:srgbClr val="FF0000"/>
                </a:solidFill>
                <a:latin typeface="Times New Roman" panose="02020603050405020304" pitchFamily="18" charset="0"/>
                <a:cs typeface="Times New Roman" panose="02020603050405020304" pitchFamily="18" charset="0"/>
              </a:rPr>
              <a:t> tin </a:t>
            </a:r>
            <a:r>
              <a:rPr lang="en-US" sz="2400" i="1" dirty="0" err="1">
                <a:solidFill>
                  <a:srgbClr val="FF0000"/>
                </a:solidFill>
                <a:latin typeface="Times New Roman" panose="02020603050405020304" pitchFamily="18" charset="0"/>
                <a:cs typeface="Times New Roman" panose="02020603050405020304" pitchFamily="18" charset="0"/>
              </a:rPr>
              <a:t>trên</a:t>
            </a:r>
            <a:r>
              <a:rPr lang="en-US" sz="2400" i="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9" name="Rectangle: Rounded Corners 23"/>
          <p:cNvSpPr/>
          <p:nvPr/>
        </p:nvSpPr>
        <p:spPr>
          <a:xfrm>
            <a:off x="4748311" y="4669376"/>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cxnSp>
        <p:nvCxnSpPr>
          <p:cNvPr id="21" name="Straight Arrow Connector 20"/>
          <p:cNvCxnSpPr/>
          <p:nvPr/>
        </p:nvCxnSpPr>
        <p:spPr>
          <a:xfrm>
            <a:off x="6225321" y="1495368"/>
            <a:ext cx="726788" cy="68988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P spid="15"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28600" y="2202177"/>
          <a:ext cx="11734800" cy="4626584"/>
        </p:xfrm>
        <a:graphic>
          <a:graphicData uri="http://schemas.openxmlformats.org/drawingml/2006/table">
            <a:tbl>
              <a:tblPr firstRow="1" firstCol="1" bandRow="1"/>
              <a:tblGrid>
                <a:gridCol w="2520226"/>
                <a:gridCol w="9214574"/>
              </a:tblGrid>
              <a:tr h="1695520">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Học</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baseline="0" dirty="0" err="1">
                          <a:solidFill>
                            <a:srgbClr val="FF0000"/>
                          </a:solidFill>
                          <a:effectLst/>
                          <a:latin typeface="Times New Roman" panose="02020603050405020304" pitchFamily="18" charset="0"/>
                          <a:ea typeface="DengXian"/>
                          <a:cs typeface="Times New Roman" panose="02020603050405020304" pitchFamily="18" charset="0"/>
                        </a:rPr>
                        <a:t>sinh</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thực</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hiện</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hoạt</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động</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cá</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nhân</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“Think</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Suy</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nghĩ</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độc</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lập</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về</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vi-VN" sz="3200" dirty="0">
                          <a:solidFill>
                            <a:srgbClr val="000000"/>
                          </a:solidFill>
                          <a:effectLst/>
                          <a:latin typeface="Times New Roman" panose="02020603050405020304" pitchFamily="18" charset="0"/>
                          <a:ea typeface="DengXian"/>
                          <a:cs typeface="Times New Roman" panose="02020603050405020304" pitchFamily="18" charset="0"/>
                        </a:rPr>
                        <a:t>bài tập 1 và hoàn thành phiếu bài tập số 1</a:t>
                      </a:r>
                      <a:r>
                        <a:rPr lang="en-US" sz="3200" baseline="0" dirty="0">
                          <a:solidFill>
                            <a:srgbClr val="000000"/>
                          </a:solidFill>
                          <a:effectLst/>
                          <a:latin typeface="Times New Roman" panose="02020603050405020304" pitchFamily="18" charset="0"/>
                          <a:ea typeface="DengXian"/>
                          <a:cs typeface="Times New Roman" panose="02020603050405020304" pitchFamily="18" charset="0"/>
                        </a:rPr>
                        <a:t>:</a:t>
                      </a:r>
                      <a:endParaRPr lang="en-US" sz="3200" b="0" i="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110511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Học</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baseline="0" dirty="0" err="1">
                          <a:solidFill>
                            <a:srgbClr val="FF0000"/>
                          </a:solidFill>
                          <a:effectLst/>
                          <a:latin typeface="Times New Roman" panose="02020603050405020304" pitchFamily="18" charset="0"/>
                          <a:ea typeface="DengXian"/>
                          <a:cs typeface="Times New Roman" panose="02020603050405020304" pitchFamily="18" charset="0"/>
                        </a:rPr>
                        <a:t>sinh</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thực</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hiện</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hoạt</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động</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cặp</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đôi</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“Pair”: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Trao</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đổi</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với</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bạn</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suy</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nghĩ</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của</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mình</a:t>
                      </a:r>
                      <a:r>
                        <a:rPr lang="en-US" sz="3200" dirty="0">
                          <a:solidFill>
                            <a:srgbClr val="000000"/>
                          </a:solidFill>
                          <a:effectLst/>
                          <a:latin typeface="Times New Roman" panose="02020603050405020304" pitchFamily="18" charset="0"/>
                          <a:ea typeface="DengXian"/>
                          <a:cs typeface="Times New Roman" panose="02020603050405020304" pitchFamily="18" charset="0"/>
                        </a:rPr>
                        <a:t>.</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182594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Học</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baseline="0" dirty="0" err="1">
                          <a:solidFill>
                            <a:srgbClr val="FF0000"/>
                          </a:solidFill>
                          <a:effectLst/>
                          <a:latin typeface="Times New Roman" panose="02020603050405020304" pitchFamily="18" charset="0"/>
                          <a:ea typeface="DengXian"/>
                          <a:cs typeface="Times New Roman" panose="02020603050405020304" pitchFamily="18" charset="0"/>
                        </a:rPr>
                        <a:t>sinh</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baseline="0" dirty="0" err="1">
                          <a:solidFill>
                            <a:srgbClr val="FF0000"/>
                          </a:solidFill>
                          <a:effectLst/>
                          <a:latin typeface="Times New Roman" panose="02020603050405020304" pitchFamily="18" charset="0"/>
                          <a:ea typeface="DengXian"/>
                          <a:cs typeface="Times New Roman" panose="02020603050405020304" pitchFamily="18" charset="0"/>
                        </a:rPr>
                        <a:t>trình</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baseline="0" dirty="0" err="1">
                          <a:solidFill>
                            <a:srgbClr val="FF0000"/>
                          </a:solidFill>
                          <a:effectLst/>
                          <a:latin typeface="Times New Roman" panose="02020603050405020304" pitchFamily="18" charset="0"/>
                          <a:ea typeface="DengXian"/>
                          <a:cs typeface="Times New Roman" panose="02020603050405020304" pitchFamily="18" charset="0"/>
                        </a:rPr>
                        <a:t>bày</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cá</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nhân</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trước</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lớp</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hoạt</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động</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“Share”: </a:t>
                      </a:r>
                      <a:r>
                        <a:rPr lang="en-US" sz="3200" dirty="0">
                          <a:solidFill>
                            <a:srgbClr val="000000"/>
                          </a:solidFill>
                          <a:effectLst/>
                          <a:latin typeface="Times New Roman" panose="02020603050405020304" pitchFamily="18" charset="0"/>
                          <a:ea typeface="DengXian"/>
                          <a:cs typeface="Times New Roman" panose="02020603050405020304" pitchFamily="18" charset="0"/>
                        </a:rPr>
                        <a:t>Chia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sẻ</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những</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điều</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vừa</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trao</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đổi</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về</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vi-VN" sz="3200" dirty="0">
                          <a:solidFill>
                            <a:srgbClr val="000000"/>
                          </a:solidFill>
                          <a:effectLst/>
                          <a:latin typeface="Times New Roman" panose="02020603050405020304" pitchFamily="18" charset="0"/>
                          <a:ea typeface="DengXian"/>
                          <a:cs typeface="Times New Roman" panose="02020603050405020304" pitchFamily="18" charset="0"/>
                        </a:rPr>
                        <a:t>bài tập 1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trước</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lớp</a:t>
                      </a:r>
                      <a:r>
                        <a:rPr lang="en-US" sz="3200" dirty="0">
                          <a:solidFill>
                            <a:srgbClr val="000000"/>
                          </a:solidFill>
                          <a:effectLst/>
                          <a:latin typeface="Times New Roman" panose="02020603050405020304" pitchFamily="18" charset="0"/>
                          <a:ea typeface="DengXian"/>
                          <a:cs typeface="Times New Roman" panose="02020603050405020304" pitchFamily="18" charset="0"/>
                        </a:rPr>
                        <a:t>.</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bl>
          </a:graphicData>
        </a:graphic>
      </p:graphicFrame>
      <p:pic>
        <p:nvPicPr>
          <p:cNvPr id="10" name="Picture 9" descr="Think, Pair, Share – phương pháp học tốt cho nhóm trẻ - CTH EDU"/>
          <p:cNvPicPr/>
          <p:nvPr/>
        </p:nvPicPr>
        <p:blipFill>
          <a:blip r:embed="rId1" r:link="rId2" cstate="print">
            <a:extLst>
              <a:ext uri="{28A0092B-C50C-407E-A947-70E740481C1C}">
                <a14:useLocalDpi xmlns:a14="http://schemas.microsoft.com/office/drawing/2010/main" val="0"/>
              </a:ext>
            </a:extLst>
          </a:blip>
          <a:srcRect/>
          <a:stretch>
            <a:fillRect/>
          </a:stretch>
        </p:blipFill>
        <p:spPr bwMode="auto">
          <a:xfrm>
            <a:off x="61510" y="0"/>
            <a:ext cx="3324357" cy="2202178"/>
          </a:xfrm>
          <a:prstGeom prst="rect">
            <a:avLst/>
          </a:prstGeom>
          <a:noFill/>
          <a:ln>
            <a:noFill/>
          </a:ln>
        </p:spPr>
      </p:pic>
      <p:sp>
        <p:nvSpPr>
          <p:cNvPr id="13" name="WordArt 5"/>
          <p:cNvSpPr>
            <a:spLocks noChangeArrowheads="1" noChangeShapeType="1" noTextEdit="1"/>
          </p:cNvSpPr>
          <p:nvPr/>
        </p:nvSpPr>
        <p:spPr bwMode="auto">
          <a:xfrm>
            <a:off x="3603429" y="312357"/>
            <a:ext cx="6381297"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600" b="1" i="0" u="none" strike="noStrike" kern="10" cap="none" spc="0" normalizeH="0" baseline="0" noProof="0" dirty="0" err="1">
                <a:ln w="9525">
                  <a:solidFill>
                    <a:srgbClr val="000000"/>
                  </a:solidFill>
                  <a:rou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Thảo</a:t>
            </a:r>
            <a:r>
              <a:rPr kumimoji="0" lang="en-US" sz="3600" b="1" i="0" u="none" strike="noStrike" kern="10" cap="none" spc="0" normalizeH="0" baseline="0" noProof="0" dirty="0">
                <a:ln w="9525">
                  <a:solidFill>
                    <a:srgbClr val="000000"/>
                  </a:solidFill>
                  <a:rou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luận</a:t>
            </a:r>
            <a:r>
              <a:rPr kumimoji="0" lang="en-US" sz="3600" b="1" i="0" u="none" strike="noStrike" kern="10" cap="none" spc="0" normalizeH="0" baseline="0" noProof="0" dirty="0">
                <a:ln w="9525">
                  <a:solidFill>
                    <a:srgbClr val="000000"/>
                  </a:solidFill>
                  <a:rou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nhóm</a:t>
            </a:r>
            <a:r>
              <a:rPr kumimoji="0" lang="en-US" sz="3600" b="1" i="0" u="none" strike="noStrike" kern="10" cap="none" spc="0" normalizeH="0" baseline="0" noProof="0" dirty="0">
                <a:ln w="9525">
                  <a:solidFill>
                    <a:srgbClr val="000000"/>
                  </a:solidFill>
                  <a:rou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đôi</a:t>
            </a:r>
            <a:endParaRPr kumimoji="0" lang="en-US" sz="3600" b="1" i="0" u="none" strike="noStrike" kern="10" cap="none" spc="0" normalizeH="0" baseline="0" noProof="0" dirty="0">
              <a:ln w="9525">
                <a:solidFill>
                  <a:srgbClr val="000000"/>
                </a:solidFill>
                <a:rou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endParaRPr>
          </a:p>
        </p:txBody>
      </p:sp>
      <p:grpSp>
        <p:nvGrpSpPr>
          <p:cNvPr id="15" name="Group 14"/>
          <p:cNvGrpSpPr/>
          <p:nvPr/>
        </p:nvGrpSpPr>
        <p:grpSpPr>
          <a:xfrm rot="198028">
            <a:off x="3129280" y="-151836"/>
            <a:ext cx="8001285" cy="1402334"/>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p:cNvPicPr>
              <a:picLocks noChangeAspect="1"/>
            </p:cNvPicPr>
            <p:nvPr/>
          </p:nvPicPr>
          <p:blipFill rotWithShape="1">
            <a:blip r:embed="rId3">
              <a:extLst>
                <a:ext uri="{BEBA8EAE-BF5A-486C-A8C5-ECC9F3942E4B}">
                  <a14:imgProps xmlns:a14="http://schemas.microsoft.com/office/drawing/2010/main">
                    <a14:imgLayer r:embed="rId4">
                      <a14:imgEffect>
                        <a14:backgroundRemoval t="0" b="12800" l="46286" r="100000">
                          <a14:foregroundMark x1="4429" y1="30800" x2="4429" y2="30800"/>
                          <a14:foregroundMark x1="5714" y1="52000" x2="5714" y2="52400"/>
                          <a14:foregroundMark x1="6857" y1="64800" x2="6857" y2="64800"/>
                          <a14:foregroundMark x1="5714" y1="79400" x2="5714" y2="79400"/>
                          <a14:foregroundMark x1="16143" y1="79400" x2="16143" y2="79400"/>
                          <a14:foregroundMark x1="9143" y1="62000" x2="9143" y2="62000"/>
                          <a14:foregroundMark x1="9286" y1="62600" x2="5000" y2="65200"/>
                          <a14:foregroundMark x1="5857" y1="41400" x2="5857" y2="41400"/>
                          <a14:foregroundMark x1="3857" y1="19200" x2="3857" y2="19200"/>
                          <a14:foregroundMark x1="2571" y1="12600" x2="2571" y2="12600"/>
                          <a14:foregroundMark x1="5714" y1="71200" x2="5714" y2="71200"/>
                          <a14:foregroundMark x1="50143" y1="61000" x2="50143" y2="61000"/>
                          <a14:foregroundMark x1="41857" y1="78200" x2="41857" y2="78200"/>
                          <a14:foregroundMark x1="40143" y1="96400" x2="40143" y2="96400"/>
                          <a14:foregroundMark x1="51000" y1="62000" x2="51000" y2="62000"/>
                          <a14:foregroundMark x1="58857" y1="55200" x2="58857" y2="55200"/>
                          <a14:foregroundMark x1="70143" y1="57000" x2="70143" y2="57000"/>
                          <a14:foregroundMark x1="78714" y1="66400" x2="78714" y2="66400"/>
                          <a14:foregroundMark x1="84714" y1="78400" x2="84714" y2="78400"/>
                          <a14:foregroundMark x1="84429" y1="96200" x2="84429" y2="96200"/>
                          <a14:foregroundMark x1="43571" y1="71200" x2="43571" y2="71200"/>
                          <a14:foregroundMark x1="42571" y1="74200" x2="45000" y2="69800"/>
                          <a14:foregroundMark x1="45429" y1="64000" x2="45429" y2="64000"/>
                          <a14:foregroundMark x1="46571" y1="58600" x2="46571" y2="58600"/>
                          <a14:foregroundMark x1="44286" y1="55600" x2="44286" y2="55600"/>
                          <a14:foregroundMark x1="79429" y1="65400" x2="79429" y2="65400"/>
                          <a14:foregroundMark x1="75571" y1="61200" x2="75571" y2="61200"/>
                          <a14:foregroundMark x1="74714" y1="60400" x2="74714" y2="60400"/>
                          <a14:foregroundMark x1="76286" y1="62600" x2="76286" y2="62600"/>
                          <a14:foregroundMark x1="71000" y1="59200" x2="71000" y2="59200"/>
                          <a14:foregroundMark x1="73571" y1="60200" x2="73571" y2="60200"/>
                          <a14:foregroundMark x1="49286" y1="6800" x2="49286" y2="6800"/>
                          <a14:foregroundMark x1="54714" y1="7800" x2="54714" y2="7800"/>
                          <a14:foregroundMark x1="49286" y1="8600" x2="49286" y2="8600"/>
                          <a14:foregroundMark x1="59143" y1="6400" x2="59143" y2="6400"/>
                          <a14:foregroundMark x1="60286" y1="6200" x2="60286" y2="6200"/>
                          <a14:foregroundMark x1="65714" y1="6600" x2="65714" y2="6600"/>
                          <a14:foregroundMark x1="56714" y1="6200" x2="56714" y2="6200"/>
                          <a14:foregroundMark x1="53000" y1="6600" x2="53000" y2="6600"/>
                          <a14:foregroundMark x1="48714" y1="13000" x2="48714" y2="13000"/>
                          <a14:foregroundMark x1="48714" y1="14600" x2="48714" y2="14600"/>
                          <a14:foregroundMark x1="48857" y1="16800" x2="48857" y2="16800"/>
                          <a14:foregroundMark x1="48857" y1="19800" x2="48857" y2="19800"/>
                          <a14:foregroundMark x1="49000" y1="22200" x2="49000" y2="22200"/>
                          <a14:foregroundMark x1="49000" y1="24600" x2="49000" y2="24600"/>
                          <a14:foregroundMark x1="49143" y1="26400" x2="49143" y2="26400"/>
                          <a14:foregroundMark x1="49286" y1="29400" x2="49286" y2="29400"/>
                          <a14:foregroundMark x1="49143" y1="31800" x2="49143" y2="31800"/>
                          <a14:foregroundMark x1="49143" y1="34600" x2="49143" y2="35200"/>
                          <a14:foregroundMark x1="49143" y1="38200" x2="49143" y2="38600"/>
                          <a14:foregroundMark x1="49286" y1="40200" x2="49286" y2="40200"/>
                          <a14:foregroundMark x1="49571" y1="43200" x2="49571" y2="43200"/>
                          <a14:foregroundMark x1="49714" y1="45600" x2="49714" y2="45600"/>
                          <a14:foregroundMark x1="48571" y1="19000" x2="48429" y2="18600"/>
                          <a14:foregroundMark x1="48429" y1="14000" x2="48429" y2="14000"/>
                          <a14:foregroundMark x1="48429" y1="12600" x2="48429" y2="12600"/>
                          <a14:foregroundMark x1="48143" y1="10400" x2="48143" y2="10400"/>
                          <a14:foregroundMark x1="49000" y1="36600" x2="49000" y2="37200"/>
                          <a14:foregroundMark x1="49429" y1="40000" x2="49429" y2="40600"/>
                          <a14:foregroundMark x1="49714" y1="47200" x2="49714" y2="47200"/>
                          <a14:foregroundMark x1="49857" y1="49600" x2="49857" y2="49600"/>
                          <a14:foregroundMark x1="49857" y1="55600" x2="49857" y2="55600"/>
                          <a14:foregroundMark x1="80000" y1="65600" x2="80000" y2="65600"/>
                          <a14:foregroundMark x1="82714" y1="73800" x2="82714" y2="73800"/>
                          <a14:foregroundMark x1="83571" y1="79200" x2="83571" y2="79200"/>
                          <a14:foregroundMark x1="81571" y1="72000" x2="81571" y2="72000"/>
                          <a14:foregroundMark x1="81000" y1="69600" x2="81000" y2="69600"/>
                          <a14:foregroundMark x1="84429" y1="84800" x2="84429" y2="84800"/>
                          <a14:foregroundMark x1="84571" y1="90000" x2="84571" y2="90000"/>
                          <a14:foregroundMark x1="81429" y1="5200" x2="81429" y2="5200"/>
                          <a14:foregroundMark x1="88571" y1="4600" x2="88571" y2="4600"/>
                          <a14:foregroundMark x1="93429" y1="3400" x2="93429" y2="3400"/>
                          <a14:foregroundMark x1="94714" y1="4400" x2="94714" y2="4400"/>
                          <a14:foregroundMark x1="77286" y1="4800" x2="77286" y2="4800"/>
                          <a14:foregroundMark x1="76000" y1="5400" x2="76000" y2="5400"/>
                          <a14:foregroundMark x1="72429" y1="5800" x2="72429" y2="5800"/>
                          <a14:foregroundMark x1="68286" y1="5600" x2="68286" y2="5600"/>
                          <a14:foregroundMark x1="79286" y1="4800" x2="79286" y2="4800"/>
                          <a14:foregroundMark x1="89571" y1="4400" x2="89571" y2="4400"/>
                          <a14:foregroundMark x1="94143" y1="8200" x2="94143" y2="8200"/>
                          <a14:foregroundMark x1="51571" y1="60000" x2="51571" y2="60000"/>
                          <a14:foregroundMark x1="8429" y1="76200" x2="8429" y2="76200"/>
                          <a14:foregroundMark x1="3571" y1="65000" x2="3571" y2="65000"/>
                          <a14:foregroundMark x1="8571" y1="69200" x2="8571" y2="69200"/>
                          <a14:foregroundMark x1="8143" y1="70600" x2="8143" y2="70600"/>
                          <a14:foregroundMark x1="3000" y1="69400" x2="3000" y2="69400"/>
                          <a14:foregroundMark x1="4714" y1="76000" x2="4714" y2="76000"/>
                          <a14:foregroundMark x1="7571" y1="81800" x2="7571" y2="81800"/>
                          <a14:foregroundMark x1="7429" y1="83600" x2="7429" y2="83600"/>
                          <a14:foregroundMark x1="2714" y1="79600" x2="2714" y2="79600"/>
                          <a14:foregroundMark x1="3429" y1="83000" x2="3429" y2="83000"/>
                          <a14:foregroundMark x1="10571" y1="84000" x2="10571" y2="84000"/>
                          <a14:foregroundMark x1="11286" y1="78600" x2="11286" y2="78600"/>
                          <a14:foregroundMark x1="10857" y1="74800" x2="10857" y2="74800"/>
                          <a14:foregroundMark x1="6143" y1="55800" x2="6143" y2="55800"/>
                          <a14:foregroundMark x1="5429" y1="46800" x2="5429" y2="46800"/>
                          <a14:foregroundMark x1="5571" y1="56600" x2="5571" y2="56600"/>
                          <a14:foregroundMark x1="16714" y1="80000" x2="16714" y2="80000"/>
                          <a14:foregroundMark x1="40714" y1="85600" x2="40714" y2="85600"/>
                          <a14:foregroundMark x1="40571" y1="90000" x2="40571" y2="90000"/>
                          <a14:foregroundMark x1="41000" y1="82600" x2="41000" y2="82600"/>
                          <a14:foregroundMark x1="40571" y1="86600" x2="40571" y2="86600"/>
                          <a14:foregroundMark x1="40714" y1="89600" x2="40714" y2="89600"/>
                          <a14:foregroundMark x1="40714" y1="83600" x2="40714" y2="83600"/>
                          <a14:foregroundMark x1="17714" y1="77200" x2="17714" y2="77200"/>
                          <a14:foregroundMark x1="87429" y1="4000" x2="87429" y2="4000"/>
                          <a14:foregroundMark x1="86429" y1="4600" x2="86429" y2="4600"/>
                          <a14:foregroundMark x1="85714" y1="5000" x2="85714" y2="5000"/>
                          <a14:foregroundMark x1="64000" y1="5800" x2="64000" y2="5800"/>
                          <a14:backgroundMark x1="47571" y1="4600" x2="49571" y2="2600"/>
                          <a14:backgroundMark x1="50429" y1="3200" x2="51571" y2="3400"/>
                          <a14:backgroundMark x1="53000" y1="3800" x2="53000" y2="3800"/>
                          <a14:backgroundMark x1="61714" y1="1600" x2="61714" y2="1600"/>
                          <a14:backgroundMark x1="65000" y1="2600" x2="65000" y2="2600"/>
                          <a14:backgroundMark x1="74714" y1="1400" x2="74714" y2="1400"/>
                          <a14:backgroundMark x1="76571" y1="1800" x2="76571" y2="1800"/>
                          <a14:backgroundMark x1="75429" y1="3800" x2="75429" y2="3800"/>
                          <a14:backgroundMark x1="77286" y1="1800" x2="77286" y2="1800"/>
                          <a14:backgroundMark x1="78714" y1="2000" x2="78714" y2="2000"/>
                          <a14:backgroundMark x1="78714" y1="2000" x2="78714" y2="2000"/>
                          <a14:backgroundMark x1="84429" y1="1400" x2="84429" y2="1400"/>
                          <a14:backgroundMark x1="86143" y1="1800" x2="86429" y2="2200"/>
                          <a14:backgroundMark x1="87714" y1="2200" x2="87714" y2="2200"/>
                          <a14:backgroundMark x1="86286" y1="4400" x2="86286" y2="4400"/>
                          <a14:backgroundMark x1="88857" y1="1800" x2="88857" y2="1800"/>
                          <a14:backgroundMark x1="95143" y1="1000" x2="95143" y2="1000"/>
                          <a14:backgroundMark x1="97000" y1="3200" x2="97000" y2="3200"/>
                          <a14:backgroundMark x1="96429" y1="6600" x2="96429" y2="6600"/>
                          <a14:backgroundMark x1="97000" y1="7800" x2="97000" y2="7800"/>
                        </a14:backgroundRemoval>
                      </a14:imgEffect>
                    </a14:imgLayer>
                  </a14:imgProps>
                </a:ext>
                <a:ext uri="{28A0092B-C50C-407E-A947-70E740481C1C}">
                  <a14:useLocalDpi xmlns:a14="http://schemas.microsoft.com/office/drawing/2010/main" val="0"/>
                </a:ext>
              </a:extLst>
            </a:blip>
            <a:srcRect l="47086" t="-6463" r="-779" b="87337"/>
            <a:stretch>
              <a:fillRect/>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5">
            <a:extLst>
              <a:ext uri="{28A0092B-C50C-407E-A947-70E740481C1C}">
                <a14:useLocalDpi xmlns:a14="http://schemas.microsoft.com/office/drawing/2010/main" val="0"/>
              </a:ext>
            </a:extLst>
          </a:blip>
          <a:srcRect b="67768"/>
          <a:stretch>
            <a:fillRect/>
          </a:stretch>
        </p:blipFill>
        <p:spPr bwMode="auto">
          <a:xfrm>
            <a:off x="393446" y="2780676"/>
            <a:ext cx="2208127"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5">
            <a:extLst>
              <a:ext uri="{28A0092B-C50C-407E-A947-70E740481C1C}">
                <a14:useLocalDpi xmlns:a14="http://schemas.microsoft.com/office/drawing/2010/main" val="0"/>
              </a:ext>
            </a:extLst>
          </a:blip>
          <a:srcRect t="35388" b="29105"/>
          <a:stretch>
            <a:fillRect/>
          </a:stretch>
        </p:blipFill>
        <p:spPr bwMode="auto">
          <a:xfrm>
            <a:off x="393446" y="3959289"/>
            <a:ext cx="2208127"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5">
            <a:extLst>
              <a:ext uri="{28A0092B-C50C-407E-A947-70E740481C1C}">
                <a14:useLocalDpi xmlns:a14="http://schemas.microsoft.com/office/drawing/2010/main" val="0"/>
              </a:ext>
            </a:extLst>
          </a:blip>
          <a:srcRect t="69639"/>
          <a:stretch>
            <a:fillRect/>
          </a:stretch>
        </p:blipFill>
        <p:spPr bwMode="auto">
          <a:xfrm>
            <a:off x="306472" y="5375988"/>
            <a:ext cx="2084491" cy="13742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886200" y="1408430"/>
            <a:ext cx="8077835" cy="5835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Times New Roman" panose="02020603050405020304" pitchFamily="18" charset="0"/>
              </a:rPr>
              <a:t>Nhiệm vụ: Hoàn thành phiếu bài tập số 1</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Times New Roman" panose="02020603050405020304" pitchFamily="18" charset="0"/>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ctangle: Rounded Corners 1"/>
          <p:cNvSpPr/>
          <p:nvPr/>
        </p:nvSpPr>
        <p:spPr>
          <a:xfrm>
            <a:off x="1639514" y="136525"/>
            <a:ext cx="6888480" cy="121418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PHIẾU BÀI TẬP</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(THẢO LUẬN NHÓM ĐÔI)</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p:cNvSpPr txBox="1"/>
          <p:nvPr/>
        </p:nvSpPr>
        <p:spPr>
          <a:xfrm>
            <a:off x="302301" y="1350712"/>
            <a:ext cx="11377534" cy="563231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2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Những biện pháp để bảo vệ môi trường và tài nguyên thiên nhiên</a:t>
            </a:r>
            <a:endParaRPr kumimoji="0" lang="vi-VN" sz="2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Trong ảnh:</a:t>
            </a:r>
            <a:endPar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Sử dụng năng lượng sạch từ gió, ánh nắng Mặt Trời.</a:t>
            </a:r>
            <a:endPar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Tiết kiệm điện (rút phích cắm, tắt các thiết bị điện khi không sử dụng; mua những sản phẩm tiết kiệm điện năng).</a:t>
            </a:r>
            <a:endPar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Sử dụng sản phẩm tái chế.</a:t>
            </a:r>
            <a:endPar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Sử dụng các phương tiện giao thông công cộng.</a:t>
            </a:r>
            <a:endPar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Từ chối sử dụng sản phẩm nhựa dùng một lần và túi nilong khó phân hủy.</a:t>
            </a:r>
            <a:endPar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Sử dụng các chất liệu từ thiên nhiên.</a:t>
            </a:r>
            <a:endPar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Giữ gìn cây xanh</a:t>
            </a:r>
            <a:endPar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Trong đoạn thông tin 1:</a:t>
            </a:r>
            <a:endPar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Vườn Quốc gia Cúc Phương đang thực hiện nhiều chương trình, dự án bảo tồn động vật hoang dã, gồm: Bảo tồn linh trưởng quý hiếm của Việt Nam, bảo tồn các loài thú ăn thịt nhỏ và tê tê, bảo tồn rùa.</a:t>
            </a:r>
            <a:endPar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Vườn Quốc gia Cúc Phương cũng tổ chức nhiều hoạt động tuyên truyền, giáo dục về bảo vệ môi trường và tài nguyên thiên nhiên cho cộng đồng và học sinh.</a:t>
            </a:r>
            <a:endPar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Trong đoạn thông tin 2:</a:t>
            </a:r>
            <a:endPar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Nhà nước ban hành các văn bản pháp luật về bảo vệ môi trường và tài nguyên thiên nhiên.</a:t>
            </a:r>
            <a:endPar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Xử lí nghiêm các hành vi vi phạm pháp luật về bảo vệ môi trường và tài nguyên thiên nhiên.</a:t>
            </a:r>
            <a:endPar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4"/>
          <p:cNvPicPr>
            <a:picLocks noChangeAspect="1"/>
          </p:cNvPicPr>
          <p:nvPr/>
        </p:nvPicPr>
        <p:blipFill>
          <a:blip r:embed="rId1"/>
          <a:stretch>
            <a:fillRect/>
          </a:stretch>
        </p:blipFill>
        <p:spPr>
          <a:xfrm>
            <a:off x="0" y="30480"/>
            <a:ext cx="12192000" cy="6797040"/>
          </a:xfrm>
          <a:prstGeom prst="rect">
            <a:avLst/>
          </a:prstGeom>
        </p:spPr>
      </p:pic>
      <p:sp>
        <p:nvSpPr>
          <p:cNvPr id="6" name="Rectangle: Rounded Corners 1"/>
          <p:cNvSpPr/>
          <p:nvPr/>
        </p:nvSpPr>
        <p:spPr>
          <a:xfrm>
            <a:off x="241900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PHIẾU BÀI TẬP</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(THẢO LUẬN NHÓM ĐÔI)</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p:cNvSpPr txBox="1"/>
          <p:nvPr/>
        </p:nvSpPr>
        <p:spPr>
          <a:xfrm>
            <a:off x="1978703" y="1832035"/>
            <a:ext cx="9938478" cy="4524315"/>
          </a:xfrm>
          <a:prstGeom prst="rect">
            <a:avLst/>
          </a:prstGeom>
          <a:noFill/>
        </p:spPr>
        <p:txBody>
          <a:bodyPr wrap="square">
            <a:spAutoFit/>
          </a:bodyPr>
          <a:lstStyle/>
          <a:p>
            <a:pPr algn="just"/>
            <a:r>
              <a:rPr lang="vi-VN" sz="2400" b="1" i="0" dirty="0">
                <a:solidFill>
                  <a:srgbClr val="FF0000"/>
                </a:solidFill>
                <a:effectLst/>
                <a:latin typeface="Times New Roman" panose="02020603050405020304" pitchFamily="18" charset="0"/>
                <a:cs typeface="Times New Roman" panose="02020603050405020304" pitchFamily="18" charset="0"/>
              </a:rPr>
              <a:t>Một số biện pháp cụ thể để bảo vệ môi trường và tài nguyên thiên nhiên:</a:t>
            </a:r>
            <a:endParaRPr lang="vi-VN" sz="2400" b="1" i="0" dirty="0">
              <a:solidFill>
                <a:srgbClr val="FF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Không xả rác bừa bãi;</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Hạn chế sử dụng túi ni lông, đồ nhựa;</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Tiết kiệm điện, nước,...</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Nghiêm túc chấp hành các quy định của pháp luật về bảo vệ môi trường và tài nguyên thiên nhiên;</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Phê phán, đấu tranh, góp ý với những hành vi gây ô nhiễm môi trường và phá hoại tài nguyên thiên nhiên (phá rừng, săn bắt động vật trái phép,...).</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Tích cực hưởng ứng, tham gia các phong trào, hoạt động bảo vệ môi trường tại địa phương. Ví dụ: hưởng ứng phong trào Ngày Trái Đất; tham gia các hoạt động dọn dẹp rác thải tại địa phương; tham gia Ngày hội “Môi trường Xanh – Nếp sống xanh”,…</a:t>
            </a:r>
            <a:endParaRPr lang="vi-VN" sz="2400" b="0" i="0" dirty="0">
              <a:solidFill>
                <a:srgbClr val="000000"/>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2">
            <a:extLst>
              <a:ext uri="{28A0092B-C50C-407E-A947-70E740481C1C}">
                <a14:useLocalDpi xmlns:a14="http://schemas.microsoft.com/office/drawing/2010/main" val="0"/>
              </a:ext>
            </a:extLst>
          </a:blip>
          <a:srcRect l="3466" r="34400" b="5897"/>
          <a:stretch>
            <a:fillRect/>
          </a:stretch>
        </p:blipFill>
        <p:spPr>
          <a:xfrm>
            <a:off x="215265" y="986155"/>
            <a:ext cx="12145645" cy="2663190"/>
          </a:xfrm>
          <a:prstGeom prst="rect">
            <a:avLst/>
          </a:prstGeom>
        </p:spPr>
      </p:pic>
      <p:grpSp>
        <p:nvGrpSpPr>
          <p:cNvPr id="3" name="Group 2"/>
          <p:cNvGrpSpPr/>
          <p:nvPr/>
        </p:nvGrpSpPr>
        <p:grpSpPr>
          <a:xfrm>
            <a:off x="-15794" y="-104631"/>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a:fillRect/>
              </a:stretch>
            </p:blipFill>
            <p:spPr>
              <a:xfrm>
                <a:off x="1266820" y="3143138"/>
                <a:ext cx="1934005" cy="228952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77867" t="20385" r="6933" b="5896"/>
              <a:stretch>
                <a:fillRect/>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10" name="TextBox 9"/>
          <p:cNvSpPr txBox="1"/>
          <p:nvPr/>
        </p:nvSpPr>
        <p:spPr>
          <a:xfrm>
            <a:off x="2407920" y="1684020"/>
            <a:ext cx="8639810" cy="3307080"/>
          </a:xfrm>
          <a:prstGeom prst="rect">
            <a:avLst/>
          </a:prstGeom>
          <a:noFill/>
        </p:spPr>
        <p:txBody>
          <a:bodyPr wrap="square">
            <a:noAutofit/>
          </a:bodyPr>
          <a:lstStyle/>
          <a:p>
            <a:pPr algn="just">
              <a:lnSpc>
                <a:spcPct val="107000"/>
              </a:lnSpc>
              <a:spcAft>
                <a:spcPts val="800"/>
              </a:spcAft>
              <a:tabLst>
                <a:tab pos="542290" algn="l"/>
              </a:tabLst>
            </a:pPr>
            <a:r>
              <a:rPr lang="en-US" sz="3600" b="1" kern="1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4. </a:t>
            </a:r>
            <a:r>
              <a:rPr lang="en-US" sz="3600" b="1" kern="1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Trách</a:t>
            </a:r>
            <a:r>
              <a:rPr lang="en-US" sz="3600" b="1" kern="1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kern="1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nhiệm</a:t>
            </a:r>
            <a:r>
              <a:rPr lang="en-US" sz="3600" b="1" kern="1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kern="1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của</a:t>
            </a:r>
            <a:r>
              <a:rPr lang="en-US" sz="3600" b="1" kern="1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kern="1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học</a:t>
            </a:r>
            <a:r>
              <a:rPr lang="en-US" sz="3600" b="1" kern="1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kern="1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sinh</a:t>
            </a:r>
            <a:r>
              <a:rPr lang="en-US" sz="3600" b="1" kern="1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kern="1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trong</a:t>
            </a:r>
            <a:r>
              <a:rPr lang="en-US" sz="3600" b="1" kern="1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kern="1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việc</a:t>
            </a:r>
            <a:r>
              <a:rPr lang="en-US" sz="3600" b="1" kern="1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kern="1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bảo</a:t>
            </a:r>
            <a:r>
              <a:rPr lang="en-US" sz="3600" b="1" kern="1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kern="1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vệ</a:t>
            </a:r>
            <a:r>
              <a:rPr lang="en-US" sz="3600" b="1" kern="1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kern="1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môi</a:t>
            </a:r>
            <a:r>
              <a:rPr lang="en-US" sz="3600" b="1" kern="1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kern="1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trường</a:t>
            </a:r>
            <a:r>
              <a:rPr lang="en-US" sz="3600" b="1" kern="1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kern="1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và</a:t>
            </a:r>
            <a:r>
              <a:rPr lang="en-US" sz="3600" b="1" kern="1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kern="1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tài</a:t>
            </a:r>
            <a:r>
              <a:rPr lang="en-US" sz="3600" b="1" kern="1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kern="1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nguyên</a:t>
            </a:r>
            <a:r>
              <a:rPr lang="en-US" sz="3600" b="1" kern="1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kern="1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thiên</a:t>
            </a:r>
            <a:r>
              <a:rPr lang="en-US" sz="3600" b="1" kern="1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kern="1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nhiên</a:t>
            </a:r>
            <a:endPar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0" y="0"/>
            <a:ext cx="12192000" cy="6857999"/>
          </a:xfrm>
          <a:prstGeom prst="rect">
            <a:avLst/>
          </a:prstGeom>
        </p:spPr>
      </p:pic>
      <p:pic>
        <p:nvPicPr>
          <p:cNvPr id="2"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2" y="2792936"/>
            <a:ext cx="1774413" cy="3955199"/>
          </a:xfrm>
          <a:prstGeom prst="rect">
            <a:avLst/>
          </a:prstGeom>
        </p:spPr>
      </p:pic>
      <p:pic>
        <p:nvPicPr>
          <p:cNvPr id="5"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5722" y="-134300"/>
            <a:ext cx="1694696" cy="1346220"/>
          </a:xfrm>
          <a:prstGeom prst="rect">
            <a:avLst/>
          </a:prstGeom>
        </p:spPr>
      </p:pic>
      <p:pic>
        <p:nvPicPr>
          <p:cNvPr id="6" name="图片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2499" y="-20430"/>
            <a:ext cx="5443575"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p:cNvSpPr txBox="1">
            <a:spLocks noChangeArrowheads="1"/>
          </p:cNvSpPr>
          <p:nvPr/>
        </p:nvSpPr>
        <p:spPr bwMode="auto">
          <a:xfrm>
            <a:off x="4327370" y="198537"/>
            <a:ext cx="4345937"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THẢO LUẬN THEO BÀN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71" name="Rectangle 3"/>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2" name="Rectangle 4"/>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Ý </a:t>
            </a:r>
            <a:r>
              <a:rPr kumimoji="0" lang="en-US" sz="18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kiến</a:t>
            </a:r>
            <a:r>
              <a:rPr kumimoji="0" lang="en-US" sz="1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chung</a:t>
            </a:r>
            <a:r>
              <a:rPr kumimoji="0" lang="en-US" sz="1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sz="1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cả</a:t>
            </a:r>
            <a:r>
              <a:rPr kumimoji="0" lang="en-US" sz="1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nhóm</a:t>
            </a:r>
            <a:r>
              <a:rPr kumimoji="0" lang="en-US" sz="1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về</a:t>
            </a:r>
            <a:r>
              <a:rPr kumimoji="0" lang="en-US" sz="1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chủ</a:t>
            </a:r>
            <a:r>
              <a:rPr kumimoji="0" lang="en-US" sz="1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đề</a:t>
            </a:r>
            <a:endParaRPr kumimoji="0" lang="en-US" sz="1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nvGrpSpPr>
          <p:cNvPr id="73" name="Group 72"/>
          <p:cNvGrpSpPr/>
          <p:nvPr/>
        </p:nvGrpSpPr>
        <p:grpSpPr>
          <a:xfrm>
            <a:off x="-166" y="955247"/>
            <a:ext cx="6315075" cy="4232752"/>
            <a:chOff x="7470573" y="1234987"/>
            <a:chExt cx="6315075" cy="4232752"/>
          </a:xfrm>
        </p:grpSpPr>
        <p:sp>
          <p:nvSpPr>
            <p:cNvPr id="74" name="Text Box 5"/>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a:ln>
                    <a:noFill/>
                  </a:ln>
                  <a:solidFill>
                    <a:srgbClr val="0C441B"/>
                  </a:solidFill>
                  <a:effectLst/>
                  <a:uLnTx/>
                  <a:uFillTx/>
                  <a:ea typeface="+mn-ea"/>
                  <a:cs typeface="Times New Roman" panose="02020603050405020304" pitchFamily="18" charset="0"/>
                </a:rPr>
                <a:t>Viết</a:t>
              </a:r>
              <a:r>
                <a:rPr kumimoji="0" lang="en-US" altLang="en-US" sz="1800" b="0" i="0" u="none" strike="noStrike" kern="0" cap="none" spc="0" normalizeH="0" baseline="0" noProof="0">
                  <a:ln>
                    <a:noFill/>
                  </a:ln>
                  <a:solidFill>
                    <a:srgbClr val="DDDDDD"/>
                  </a:solidFill>
                  <a:effectLst/>
                  <a:uLnTx/>
                  <a:uFillTx/>
                  <a:ea typeface="+mn-ea"/>
                  <a:cs typeface="Times New Roman" panose="02020603050405020304" pitchFamily="18" charset="0"/>
                </a:rPr>
                <a:t> </a:t>
              </a:r>
              <a:r>
                <a:rPr kumimoji="0" lang="en-US" altLang="en-US" sz="1800" b="0" i="0" u="none" strike="noStrike" kern="0" cap="none" spc="0" normalizeH="0" baseline="0" noProof="0">
                  <a:ln>
                    <a:noFill/>
                  </a:ln>
                  <a:solidFill>
                    <a:srgbClr val="0C441B"/>
                  </a:solidFill>
                  <a:effectLst/>
                  <a:uLnTx/>
                  <a:uFillTx/>
                  <a:ea typeface="+mn-ea"/>
                  <a:cs typeface="Times New Roman" panose="02020603050405020304" pitchFamily="18" charset="0"/>
                </a:rPr>
                <a:t>ý kiến cá nhân</a:t>
              </a:r>
              <a:endParaRPr kumimoji="0" lang="en-US" altLang="en-US" sz="1800" b="0" i="0" u="none" strike="noStrike" kern="0" cap="none" spc="0" normalizeH="0" baseline="0" noProof="0">
                <a:ln>
                  <a:noFill/>
                </a:ln>
                <a:solidFill>
                  <a:srgbClr val="0C441B"/>
                </a:solidFill>
                <a:effectLst/>
                <a:uLnTx/>
                <a:uFillTx/>
                <a:ea typeface="+mn-ea"/>
                <a:cs typeface="Times New Roman" panose="02020603050405020304" pitchFamily="18" charset="0"/>
              </a:endParaRPr>
            </a:p>
          </p:txBody>
        </p:sp>
        <p:sp>
          <p:nvSpPr>
            <p:cNvPr id="75" name="Line 6"/>
            <p:cNvSpPr>
              <a:spLocks noChangeShapeType="1"/>
            </p:cNvSpPr>
            <p:nvPr/>
          </p:nvSpPr>
          <p:spPr bwMode="auto">
            <a:xfrm flipV="1">
              <a:off x="11096206" y="2233638"/>
              <a:ext cx="984320" cy="952390"/>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6" name="Line 7"/>
            <p:cNvSpPr>
              <a:spLocks noChangeShapeType="1"/>
            </p:cNvSpPr>
            <p:nvPr/>
          </p:nvSpPr>
          <p:spPr bwMode="auto">
            <a:xfrm flipH="1">
              <a:off x="8040547" y="4643170"/>
              <a:ext cx="1165461" cy="824569"/>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7" name="Line 8"/>
            <p:cNvSpPr>
              <a:spLocks noChangeShapeType="1"/>
            </p:cNvSpPr>
            <p:nvPr/>
          </p:nvSpPr>
          <p:spPr bwMode="auto">
            <a:xfrm flipH="1" flipV="1">
              <a:off x="8040548" y="2233638"/>
              <a:ext cx="1133156" cy="935530"/>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8" name="Line 9"/>
            <p:cNvSpPr>
              <a:spLocks noChangeShapeType="1"/>
            </p:cNvSpPr>
            <p:nvPr/>
          </p:nvSpPr>
          <p:spPr bwMode="auto">
            <a:xfrm>
              <a:off x="11096205" y="4643170"/>
              <a:ext cx="984320" cy="824569"/>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9" name="Oval 10"/>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1</a:t>
              </a:r>
              <a:endPar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endParaRPr>
            </a:p>
          </p:txBody>
        </p:sp>
        <p:sp>
          <p:nvSpPr>
            <p:cNvPr id="80" name="Oval 11"/>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3</a:t>
              </a:r>
              <a:endPar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endParaRPr>
            </a:p>
          </p:txBody>
        </p:sp>
        <p:sp>
          <p:nvSpPr>
            <p:cNvPr id="81" name="Oval 12"/>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4</a:t>
              </a:r>
              <a:endPar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82" name="Oval 13"/>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2</a:t>
              </a:r>
              <a:endPar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endParaRPr>
            </a:p>
          </p:txBody>
        </p:sp>
        <p:sp>
          <p:nvSpPr>
            <p:cNvPr id="83" name="Text Box 14"/>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dirty="0" err="1">
                  <a:ln>
                    <a:noFill/>
                  </a:ln>
                  <a:solidFill>
                    <a:srgbClr val="0C441B"/>
                  </a:solidFill>
                  <a:effectLst/>
                  <a:uLnTx/>
                  <a:uFillTx/>
                  <a:ea typeface="+mn-ea"/>
                  <a:cs typeface="Times New Roman" panose="02020603050405020304" pitchFamily="18" charset="0"/>
                </a:rPr>
                <a:t>Viết</a:t>
              </a:r>
              <a:r>
                <a:rPr kumimoji="0" lang="en-US" altLang="en-US" sz="1800" b="0" i="0" u="none" strike="noStrike" kern="0" cap="none" spc="0" normalizeH="0" baseline="0" noProof="0" dirty="0">
                  <a:ln>
                    <a:noFill/>
                  </a:ln>
                  <a:solidFill>
                    <a:srgbClr val="DDDDDD"/>
                  </a:solidFill>
                  <a:effectLst/>
                  <a:uLnTx/>
                  <a:uFillTx/>
                  <a:ea typeface="+mn-ea"/>
                  <a:cs typeface="Times New Roman" panose="02020603050405020304" pitchFamily="18" charset="0"/>
                </a:rPr>
                <a:t> </a:t>
              </a:r>
              <a:r>
                <a:rPr kumimoji="0" lang="en-US" altLang="en-US" sz="1800" b="0" i="0" u="none" strike="noStrike" kern="0" cap="none" spc="0" normalizeH="0" baseline="0" noProof="0" dirty="0">
                  <a:ln>
                    <a:noFill/>
                  </a:ln>
                  <a:solidFill>
                    <a:srgbClr val="0C441B"/>
                  </a:solidFill>
                  <a:effectLst/>
                  <a:uLnTx/>
                  <a:uFillTx/>
                  <a:ea typeface="+mn-ea"/>
                  <a:cs typeface="Times New Roman" panose="02020603050405020304" pitchFamily="18" charset="0"/>
                </a:rPr>
                <a:t>ý </a:t>
              </a:r>
              <a:r>
                <a:rPr kumimoji="0" lang="en-US" altLang="en-US" sz="1800" b="0" i="0" u="none" strike="noStrike" kern="0" cap="none" spc="0" normalizeH="0" baseline="0" noProof="0" dirty="0" err="1">
                  <a:ln>
                    <a:noFill/>
                  </a:ln>
                  <a:solidFill>
                    <a:srgbClr val="0C441B"/>
                  </a:solidFill>
                  <a:effectLst/>
                  <a:uLnTx/>
                  <a:uFillTx/>
                  <a:ea typeface="+mn-ea"/>
                  <a:cs typeface="Times New Roman" panose="02020603050405020304" pitchFamily="18" charset="0"/>
                </a:rPr>
                <a:t>kiến</a:t>
              </a:r>
              <a:r>
                <a:rPr kumimoji="0" lang="en-US" altLang="en-US" sz="1800" b="0" i="0" u="none" strike="noStrike" kern="0" cap="none" spc="0" normalizeH="0" baseline="0" noProof="0" dirty="0">
                  <a:ln>
                    <a:noFill/>
                  </a:ln>
                  <a:solidFill>
                    <a:srgbClr val="0C441B"/>
                  </a:solidFill>
                  <a:effectLst/>
                  <a:uLnTx/>
                  <a:uFillTx/>
                  <a:ea typeface="+mn-ea"/>
                  <a:cs typeface="Times New Roman" panose="02020603050405020304" pitchFamily="18" charset="0"/>
                </a:rPr>
                <a:t> </a:t>
              </a:r>
              <a:r>
                <a:rPr kumimoji="0" lang="en-US" altLang="en-US" sz="1800" b="0" i="0" u="none" strike="noStrike" kern="0" cap="none" spc="0" normalizeH="0" baseline="0" noProof="0" dirty="0" err="1">
                  <a:ln>
                    <a:noFill/>
                  </a:ln>
                  <a:solidFill>
                    <a:srgbClr val="0C441B"/>
                  </a:solidFill>
                  <a:effectLst/>
                  <a:uLnTx/>
                  <a:uFillTx/>
                  <a:ea typeface="+mn-ea"/>
                  <a:cs typeface="Times New Roman" panose="02020603050405020304" pitchFamily="18" charset="0"/>
                </a:rPr>
                <a:t>cá</a:t>
              </a:r>
              <a:r>
                <a:rPr kumimoji="0" lang="en-US" altLang="en-US" sz="1800" b="0" i="0" u="none" strike="noStrike" kern="0" cap="none" spc="0" normalizeH="0" baseline="0" noProof="0" dirty="0">
                  <a:ln>
                    <a:noFill/>
                  </a:ln>
                  <a:solidFill>
                    <a:srgbClr val="0C441B"/>
                  </a:solidFill>
                  <a:effectLst/>
                  <a:uLnTx/>
                  <a:uFillTx/>
                  <a:ea typeface="+mn-ea"/>
                  <a:cs typeface="Times New Roman" panose="02020603050405020304" pitchFamily="18" charset="0"/>
                </a:rPr>
                <a:t> </a:t>
              </a:r>
              <a:r>
                <a:rPr kumimoji="0" lang="en-US" altLang="en-US" sz="1800" b="0" i="0" u="none" strike="noStrike" kern="0" cap="none" spc="0" normalizeH="0" baseline="0" noProof="0" dirty="0" err="1">
                  <a:ln>
                    <a:noFill/>
                  </a:ln>
                  <a:solidFill>
                    <a:srgbClr val="0C441B"/>
                  </a:solidFill>
                  <a:effectLst/>
                  <a:uLnTx/>
                  <a:uFillTx/>
                  <a:ea typeface="+mn-ea"/>
                  <a:cs typeface="Times New Roman" panose="02020603050405020304" pitchFamily="18" charset="0"/>
                </a:rPr>
                <a:t>nhân</a:t>
              </a:r>
              <a:endParaRPr kumimoji="0" lang="en-US" altLang="en-US" sz="1800" b="0" i="0" u="none" strike="noStrike" kern="0" cap="none" spc="0" normalizeH="0" baseline="0" noProof="0" dirty="0">
                <a:ln>
                  <a:noFill/>
                </a:ln>
                <a:solidFill>
                  <a:srgbClr val="0C441B"/>
                </a:solidFill>
                <a:effectLst/>
                <a:uLnTx/>
                <a:uFillTx/>
                <a:ea typeface="+mn-ea"/>
                <a:cs typeface="Times New Roman" panose="02020603050405020304" pitchFamily="18" charset="0"/>
              </a:endParaRPr>
            </a:p>
          </p:txBody>
        </p:sp>
        <p:sp>
          <p:nvSpPr>
            <p:cNvPr id="84" name="Text Box 15"/>
            <p:cNvSpPr txBox="1">
              <a:spLocks noChangeArrowheads="1"/>
            </p:cNvSpPr>
            <p:nvPr/>
          </p:nvSpPr>
          <p:spPr bwMode="auto">
            <a:xfrm rot="5400000">
              <a:off x="7273088" y="3674657"/>
              <a:ext cx="2265680" cy="50292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dirty="0" err="1">
                  <a:ln>
                    <a:noFill/>
                  </a:ln>
                  <a:solidFill>
                    <a:srgbClr val="0C441B"/>
                  </a:solidFill>
                  <a:effectLst/>
                  <a:uLnTx/>
                  <a:uFillTx/>
                  <a:ea typeface="+mn-ea"/>
                  <a:cs typeface="Times New Roman" panose="02020603050405020304" pitchFamily="18" charset="0"/>
                </a:rPr>
                <a:t>Viết</a:t>
              </a:r>
              <a:r>
                <a:rPr kumimoji="0" lang="en-US" altLang="en-US" sz="1800" b="0" i="0" u="none" strike="noStrike" kern="0" cap="none" spc="0" normalizeH="0" baseline="0" noProof="0" dirty="0">
                  <a:ln>
                    <a:noFill/>
                  </a:ln>
                  <a:solidFill>
                    <a:srgbClr val="DDDDDD"/>
                  </a:solidFill>
                  <a:effectLst/>
                  <a:uLnTx/>
                  <a:uFillTx/>
                  <a:ea typeface="+mn-ea"/>
                  <a:cs typeface="Times New Roman" panose="02020603050405020304" pitchFamily="18" charset="0"/>
                </a:rPr>
                <a:t> </a:t>
              </a:r>
              <a:r>
                <a:rPr kumimoji="0" lang="en-US" altLang="en-US" sz="1800" b="0" i="0" u="none" strike="noStrike" kern="0" cap="none" spc="0" normalizeH="0" baseline="0" noProof="0" dirty="0">
                  <a:ln>
                    <a:noFill/>
                  </a:ln>
                  <a:solidFill>
                    <a:srgbClr val="0C441B"/>
                  </a:solidFill>
                  <a:effectLst/>
                  <a:uLnTx/>
                  <a:uFillTx/>
                  <a:ea typeface="+mn-ea"/>
                  <a:cs typeface="Times New Roman" panose="02020603050405020304" pitchFamily="18" charset="0"/>
                </a:rPr>
                <a:t>ý </a:t>
              </a:r>
              <a:r>
                <a:rPr kumimoji="0" lang="en-US" altLang="en-US" sz="1800" b="0" i="0" u="none" strike="noStrike" kern="0" cap="none" spc="0" normalizeH="0" baseline="0" noProof="0" dirty="0" err="1">
                  <a:ln>
                    <a:noFill/>
                  </a:ln>
                  <a:solidFill>
                    <a:srgbClr val="0C441B"/>
                  </a:solidFill>
                  <a:effectLst/>
                  <a:uLnTx/>
                  <a:uFillTx/>
                  <a:ea typeface="+mn-ea"/>
                  <a:cs typeface="Times New Roman" panose="02020603050405020304" pitchFamily="18" charset="0"/>
                </a:rPr>
                <a:t>kiến</a:t>
              </a:r>
              <a:r>
                <a:rPr kumimoji="0" lang="en-US" altLang="en-US" sz="1800" b="0" i="0" u="none" strike="noStrike" kern="0" cap="none" spc="0" normalizeH="0" baseline="0" noProof="0" dirty="0">
                  <a:ln>
                    <a:noFill/>
                  </a:ln>
                  <a:solidFill>
                    <a:srgbClr val="0C441B"/>
                  </a:solidFill>
                  <a:effectLst/>
                  <a:uLnTx/>
                  <a:uFillTx/>
                  <a:ea typeface="+mn-ea"/>
                  <a:cs typeface="Times New Roman" panose="02020603050405020304" pitchFamily="18" charset="0"/>
                </a:rPr>
                <a:t> </a:t>
              </a:r>
              <a:r>
                <a:rPr kumimoji="0" lang="en-US" altLang="en-US" sz="1800" b="0" i="0" u="none" strike="noStrike" kern="0" cap="none" spc="0" normalizeH="0" baseline="0" noProof="0" dirty="0" err="1">
                  <a:ln>
                    <a:noFill/>
                  </a:ln>
                  <a:solidFill>
                    <a:srgbClr val="0C441B"/>
                  </a:solidFill>
                  <a:effectLst/>
                  <a:uLnTx/>
                  <a:uFillTx/>
                  <a:ea typeface="+mn-ea"/>
                  <a:cs typeface="Times New Roman" panose="02020603050405020304" pitchFamily="18" charset="0"/>
                </a:rPr>
                <a:t>cá</a:t>
              </a:r>
              <a:r>
                <a:rPr kumimoji="0" lang="en-US" altLang="en-US" sz="1800" b="0" i="0" u="none" strike="noStrike" kern="0" cap="none" spc="0" normalizeH="0" baseline="0" noProof="0" dirty="0">
                  <a:ln>
                    <a:noFill/>
                  </a:ln>
                  <a:solidFill>
                    <a:srgbClr val="0C441B"/>
                  </a:solidFill>
                  <a:effectLst/>
                  <a:uLnTx/>
                  <a:uFillTx/>
                  <a:ea typeface="+mn-ea"/>
                  <a:cs typeface="Times New Roman" panose="02020603050405020304" pitchFamily="18" charset="0"/>
                </a:rPr>
                <a:t> </a:t>
              </a:r>
              <a:r>
                <a:rPr kumimoji="0" lang="en-US" altLang="en-US" sz="1800" b="0" i="0" u="none" strike="noStrike" kern="0" cap="none" spc="0" normalizeH="0" baseline="0" noProof="0" dirty="0" err="1">
                  <a:ln>
                    <a:noFill/>
                  </a:ln>
                  <a:solidFill>
                    <a:srgbClr val="0C441B"/>
                  </a:solidFill>
                  <a:effectLst/>
                  <a:uLnTx/>
                  <a:uFillTx/>
                  <a:ea typeface="+mn-ea"/>
                  <a:cs typeface="Times New Roman" panose="02020603050405020304" pitchFamily="18" charset="0"/>
                </a:rPr>
                <a:t>nhân</a:t>
              </a:r>
              <a:endParaRPr kumimoji="0" lang="en-US" altLang="en-US" sz="1800" b="0" i="0" u="none" strike="noStrike" kern="0" cap="none" spc="0" normalizeH="0" baseline="0" noProof="0" dirty="0">
                <a:ln>
                  <a:noFill/>
                </a:ln>
                <a:solidFill>
                  <a:srgbClr val="0C441B"/>
                </a:solidFill>
                <a:effectLst/>
                <a:uLnTx/>
                <a:uFillTx/>
                <a:ea typeface="+mn-ea"/>
                <a:cs typeface="Times New Roman" panose="02020603050405020304" pitchFamily="18" charset="0"/>
              </a:endParaRPr>
            </a:p>
          </p:txBody>
        </p:sp>
        <p:sp>
          <p:nvSpPr>
            <p:cNvPr id="85" name="Text Box 16"/>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dirty="0" err="1">
                  <a:ln>
                    <a:noFill/>
                  </a:ln>
                  <a:solidFill>
                    <a:srgbClr val="0C441B"/>
                  </a:solidFill>
                  <a:effectLst/>
                  <a:uLnTx/>
                  <a:uFillTx/>
                  <a:ea typeface="+mn-ea"/>
                  <a:cs typeface="Times New Roman" panose="02020603050405020304" pitchFamily="18" charset="0"/>
                </a:rPr>
                <a:t>Viết</a:t>
              </a:r>
              <a:r>
                <a:rPr kumimoji="0" lang="en-US" altLang="en-US" sz="1800" b="0" i="0" u="none" strike="noStrike" kern="0" cap="none" spc="0" normalizeH="0" baseline="0" noProof="0" dirty="0">
                  <a:ln>
                    <a:noFill/>
                  </a:ln>
                  <a:solidFill>
                    <a:srgbClr val="DDDDDD"/>
                  </a:solidFill>
                  <a:effectLst/>
                  <a:uLnTx/>
                  <a:uFillTx/>
                  <a:ea typeface="+mn-ea"/>
                  <a:cs typeface="Times New Roman" panose="02020603050405020304" pitchFamily="18" charset="0"/>
                </a:rPr>
                <a:t> </a:t>
              </a:r>
              <a:r>
                <a:rPr kumimoji="0" lang="en-US" altLang="en-US" sz="1800" b="0" i="0" u="none" strike="noStrike" kern="0" cap="none" spc="0" normalizeH="0" baseline="0" noProof="0" dirty="0">
                  <a:ln>
                    <a:noFill/>
                  </a:ln>
                  <a:solidFill>
                    <a:srgbClr val="0C441B"/>
                  </a:solidFill>
                  <a:effectLst/>
                  <a:uLnTx/>
                  <a:uFillTx/>
                  <a:ea typeface="+mn-ea"/>
                  <a:cs typeface="Times New Roman" panose="02020603050405020304" pitchFamily="18" charset="0"/>
                </a:rPr>
                <a:t>ý </a:t>
              </a:r>
              <a:r>
                <a:rPr kumimoji="0" lang="en-US" altLang="en-US" sz="1800" b="0" i="0" u="none" strike="noStrike" kern="0" cap="none" spc="0" normalizeH="0" baseline="0" noProof="0" dirty="0" err="1">
                  <a:ln>
                    <a:noFill/>
                  </a:ln>
                  <a:solidFill>
                    <a:srgbClr val="0C441B"/>
                  </a:solidFill>
                  <a:effectLst/>
                  <a:uLnTx/>
                  <a:uFillTx/>
                  <a:ea typeface="+mn-ea"/>
                  <a:cs typeface="Times New Roman" panose="02020603050405020304" pitchFamily="18" charset="0"/>
                </a:rPr>
                <a:t>kiến</a:t>
              </a:r>
              <a:r>
                <a:rPr kumimoji="0" lang="en-US" altLang="en-US" sz="1800" b="0" i="0" u="none" strike="noStrike" kern="0" cap="none" spc="0" normalizeH="0" baseline="0" noProof="0" dirty="0">
                  <a:ln>
                    <a:noFill/>
                  </a:ln>
                  <a:solidFill>
                    <a:srgbClr val="0C441B"/>
                  </a:solidFill>
                  <a:effectLst/>
                  <a:uLnTx/>
                  <a:uFillTx/>
                  <a:ea typeface="+mn-ea"/>
                  <a:cs typeface="Times New Roman" panose="02020603050405020304" pitchFamily="18" charset="0"/>
                </a:rPr>
                <a:t> </a:t>
              </a:r>
              <a:r>
                <a:rPr kumimoji="0" lang="en-US" altLang="en-US" sz="1800" b="0" i="0" u="none" strike="noStrike" kern="0" cap="none" spc="0" normalizeH="0" baseline="0" noProof="0" dirty="0" err="1">
                  <a:ln>
                    <a:noFill/>
                  </a:ln>
                  <a:solidFill>
                    <a:srgbClr val="0C441B"/>
                  </a:solidFill>
                  <a:effectLst/>
                  <a:uLnTx/>
                  <a:uFillTx/>
                  <a:ea typeface="+mn-ea"/>
                  <a:cs typeface="Times New Roman" panose="02020603050405020304" pitchFamily="18" charset="0"/>
                </a:rPr>
                <a:t>cá</a:t>
              </a:r>
              <a:r>
                <a:rPr kumimoji="0" lang="en-US" altLang="en-US" sz="1800" b="0" i="0" u="none" strike="noStrike" kern="0" cap="none" spc="0" normalizeH="0" baseline="0" noProof="0" dirty="0">
                  <a:ln>
                    <a:noFill/>
                  </a:ln>
                  <a:solidFill>
                    <a:srgbClr val="0C441B"/>
                  </a:solidFill>
                  <a:effectLst/>
                  <a:uLnTx/>
                  <a:uFillTx/>
                  <a:ea typeface="+mn-ea"/>
                  <a:cs typeface="Times New Roman" panose="02020603050405020304" pitchFamily="18" charset="0"/>
                </a:rPr>
                <a:t> </a:t>
              </a:r>
              <a:r>
                <a:rPr kumimoji="0" lang="en-US" altLang="en-US" sz="1800" b="0" i="0" u="none" strike="noStrike" kern="0" cap="none" spc="0" normalizeH="0" baseline="0" noProof="0" dirty="0" err="1">
                  <a:ln>
                    <a:noFill/>
                  </a:ln>
                  <a:solidFill>
                    <a:srgbClr val="0C441B"/>
                  </a:solidFill>
                  <a:effectLst/>
                  <a:uLnTx/>
                  <a:uFillTx/>
                  <a:ea typeface="+mn-ea"/>
                  <a:cs typeface="Times New Roman" panose="02020603050405020304" pitchFamily="18" charset="0"/>
                </a:rPr>
                <a:t>nhân</a:t>
              </a:r>
              <a:endParaRPr kumimoji="0" lang="en-US" altLang="en-US" sz="1800" b="0" i="0" u="none" strike="noStrike" kern="0" cap="none" spc="0" normalizeH="0" baseline="0" noProof="0" dirty="0">
                <a:ln>
                  <a:noFill/>
                </a:ln>
                <a:solidFill>
                  <a:srgbClr val="0C441B"/>
                </a:solidFill>
                <a:effectLst/>
                <a:uLnTx/>
                <a:uFillTx/>
                <a:ea typeface="+mn-ea"/>
                <a:cs typeface="Times New Roman" panose="02020603050405020304" pitchFamily="18" charset="0"/>
              </a:endParaRPr>
            </a:p>
          </p:txBody>
        </p:sp>
        <p:sp>
          <p:nvSpPr>
            <p:cNvPr id="86" name="Rectangle 17"/>
            <p:cNvSpPr>
              <a:spLocks noChangeArrowheads="1"/>
            </p:cNvSpPr>
            <p:nvPr/>
          </p:nvSpPr>
          <p:spPr bwMode="auto">
            <a:xfrm>
              <a:off x="7470573" y="1234987"/>
              <a:ext cx="631507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3600" b="0" i="0" u="none" strike="noStrike" kern="0" cap="none" spc="0" normalizeH="0" baseline="0" noProof="0" dirty="0" err="1">
                  <a:ln>
                    <a:noFill/>
                  </a:ln>
                  <a:solidFill>
                    <a:srgbClr val="FF0000"/>
                  </a:solidFill>
                  <a:effectLst/>
                  <a:uLnTx/>
                  <a:uFillTx/>
                  <a:ea typeface="+mn-ea"/>
                  <a:cs typeface="Times New Roman" panose="02020603050405020304" pitchFamily="18" charset="0"/>
                </a:rPr>
                <a:t>Kĩ</a:t>
              </a:r>
              <a:r>
                <a:rPr kumimoji="0" lang="en-US" altLang="en-US" sz="3600" b="0" i="0" u="none" strike="noStrike" kern="0" cap="none" spc="0" normalizeH="0" baseline="0" noProof="0" dirty="0">
                  <a:ln>
                    <a:noFill/>
                  </a:ln>
                  <a:solidFill>
                    <a:srgbClr val="FF0000"/>
                  </a:solidFill>
                  <a:effectLst/>
                  <a:uLnTx/>
                  <a:uFillTx/>
                  <a:ea typeface="+mn-ea"/>
                  <a:cs typeface="Times New Roman" panose="02020603050405020304" pitchFamily="18" charset="0"/>
                </a:rPr>
                <a:t> </a:t>
              </a:r>
              <a:r>
                <a:rPr kumimoji="0" lang="en-US" altLang="en-US" sz="3600" b="0" i="0" u="none" strike="noStrike" kern="0" cap="none" spc="0" normalizeH="0" baseline="0" noProof="0" dirty="0" err="1">
                  <a:ln>
                    <a:noFill/>
                  </a:ln>
                  <a:solidFill>
                    <a:srgbClr val="FF0000"/>
                  </a:solidFill>
                  <a:effectLst/>
                  <a:uLnTx/>
                  <a:uFillTx/>
                  <a:ea typeface="+mn-ea"/>
                  <a:cs typeface="Times New Roman" panose="02020603050405020304" pitchFamily="18" charset="0"/>
                </a:rPr>
                <a:t>thuật</a:t>
              </a:r>
              <a:r>
                <a:rPr kumimoji="0" lang="en-US" altLang="en-US" sz="3600" b="0" i="0" u="none" strike="noStrike" kern="0" cap="none" spc="0" normalizeH="0" baseline="0" noProof="0" dirty="0">
                  <a:ln>
                    <a:noFill/>
                  </a:ln>
                  <a:solidFill>
                    <a:srgbClr val="FF0000"/>
                  </a:solidFill>
                  <a:effectLst/>
                  <a:uLnTx/>
                  <a:uFillTx/>
                  <a:ea typeface="+mn-ea"/>
                  <a:cs typeface="Times New Roman" panose="02020603050405020304" pitchFamily="18" charset="0"/>
                </a:rPr>
                <a:t> </a:t>
              </a:r>
              <a:r>
                <a:rPr kumimoji="0" lang="nl-NL" altLang="en-US" sz="3600" b="1" i="0" u="none" strike="noStrike" kern="0" cap="none" spc="0" normalizeH="0" baseline="0" noProof="0" dirty="0">
                  <a:ln>
                    <a:noFill/>
                  </a:ln>
                  <a:solidFill>
                    <a:srgbClr val="FF0000"/>
                  </a:solidFill>
                  <a:effectLst/>
                  <a:uLnTx/>
                  <a:uFillTx/>
                  <a:ea typeface="+mn-ea"/>
                  <a:cs typeface="Times New Roman" panose="02020603050405020304" pitchFamily="18" charset="0"/>
                </a:rPr>
                <a:t>“Khăn trải bàn”</a:t>
              </a:r>
              <a:r>
                <a:rPr kumimoji="0" lang="nl-NL" altLang="en-US" sz="3600" b="0" i="0" u="none" strike="noStrike" kern="0" cap="none" spc="0" normalizeH="0" baseline="0" noProof="0" dirty="0">
                  <a:ln>
                    <a:noFill/>
                  </a:ln>
                  <a:solidFill>
                    <a:srgbClr val="FF0000"/>
                  </a:solidFill>
                  <a:effectLst/>
                  <a:uLnTx/>
                  <a:uFillTx/>
                  <a:ea typeface="+mn-ea"/>
                  <a:cs typeface="Times New Roman" panose="02020603050405020304" pitchFamily="18" charset="0"/>
                </a:rPr>
                <a:t> </a:t>
              </a:r>
              <a:endParaRPr kumimoji="0" lang="en-US" altLang="en-US" sz="3600" b="0" i="0" u="none" strike="noStrike" kern="0" cap="none" spc="0" normalizeH="0" baseline="0" noProof="0" dirty="0">
                <a:ln>
                  <a:noFill/>
                </a:ln>
                <a:solidFill>
                  <a:srgbClr val="FF0000"/>
                </a:solidFill>
                <a:effectLst/>
                <a:uLnTx/>
                <a:uFillTx/>
                <a:ea typeface="+mn-ea"/>
                <a:cs typeface="Times New Roman" panose="02020603050405020304" pitchFamily="18" charset="0"/>
              </a:endParaRPr>
            </a:p>
          </p:txBody>
        </p:sp>
      </p:grpSp>
      <p:sp>
        <p:nvSpPr>
          <p:cNvPr id="3" name="Text Box 11"/>
          <p:cNvSpPr txBox="1">
            <a:spLocks noChangeArrowheads="1"/>
          </p:cNvSpPr>
          <p:nvPr/>
        </p:nvSpPr>
        <p:spPr bwMode="auto">
          <a:xfrm>
            <a:off x="0" y="79138"/>
            <a:ext cx="3959895" cy="521970"/>
          </a:xfrm>
          <a:prstGeom prst="rect">
            <a:avLst/>
          </a:prstGeom>
          <a:solidFill>
            <a:srgbClr val="ED7D31">
              <a:lumMod val="20000"/>
              <a:lumOff val="80000"/>
            </a:srgbClr>
          </a:solidFill>
          <a:ln w="57150">
            <a:solidFill>
              <a:srgbClr val="4472C4"/>
            </a:solidFill>
          </a:ln>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defTabSz="457200" eaLnBrk="0" fontAlgn="auto" latinLnBrk="0" hangingPunct="0">
              <a:lnSpc>
                <a:spcPct val="100000"/>
              </a:lnSpc>
              <a:spcBef>
                <a:spcPts val="0"/>
              </a:spcBef>
              <a:spcAft>
                <a:spcPts val="0"/>
              </a:spcAft>
              <a:buClrTx/>
              <a:buSzTx/>
              <a:buFontTx/>
              <a:buNone/>
              <a:defRPr/>
            </a:pPr>
            <a:r>
              <a:rPr kumimoji="0" lang="vi-VN" sz="28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GÓC CHIA SẺ</a:t>
            </a:r>
            <a:endParaRPr kumimoji="0" lang="ru-RU" sz="28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9" name="TextBox 8"/>
          <p:cNvSpPr txBox="1"/>
          <p:nvPr/>
        </p:nvSpPr>
        <p:spPr>
          <a:xfrm>
            <a:off x="4949950" y="1834224"/>
            <a:ext cx="6367623" cy="4415632"/>
          </a:xfrm>
          <a:prstGeom prst="rect">
            <a:avLst/>
          </a:prstGeom>
          <a:noFill/>
        </p:spPr>
        <p:txBody>
          <a:bodyPr wrap="square">
            <a:spAutoFit/>
          </a:bodyPr>
          <a:lstStyle/>
          <a:p>
            <a:pPr algn="just">
              <a:lnSpc>
                <a:spcPct val="107000"/>
              </a:lnSpc>
              <a:spcAft>
                <a:spcPts val="800"/>
              </a:spcAft>
              <a:tabLst>
                <a:tab pos="542290" algn="l"/>
              </a:tabLst>
            </a:pPr>
            <a:r>
              <a:rPr lang="en-US" sz="2800" i="1"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Câu</a:t>
            </a:r>
            <a:r>
              <a:rPr lang="en-US" sz="2800" i="1" dirty="0">
                <a:solidFill>
                  <a:srgbClr val="3333CC"/>
                </a:solidFill>
                <a:latin typeface="Times New Roman" panose="02020603050405020304" pitchFamily="18" charset="0"/>
                <a:ea typeface="Cambria" panose="02040503050406030204" pitchFamily="18" charset="0"/>
                <a:cs typeface="Times New Roman" panose="02020603050405020304" pitchFamily="18" charset="0"/>
              </a:rPr>
              <a:t> 1: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Nếu</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cùng</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lớp</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với</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Hùng</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em</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sẽ</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gì</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bạn</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thay</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đổi</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thói</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quen</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ảnh</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xấu</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môi</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3333CC"/>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542290" algn="l"/>
              </a:tabLst>
            </a:pP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2: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Em</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hãy</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xét</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Bích</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ý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đó</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3333CC"/>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542290" algn="l"/>
              </a:tabLst>
            </a:pP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3: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Em</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hãy</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liệt</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kê</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nên</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nên</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bảo</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vệ</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môi</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tài</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thiên</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3333CC"/>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156580" y="0"/>
            <a:ext cx="12192000" cy="6793462"/>
          </a:xfrm>
          <a:prstGeom prst="rect">
            <a:avLst/>
          </a:prstGeom>
        </p:spPr>
      </p:pic>
      <p:pic>
        <p:nvPicPr>
          <p:cNvPr id="6" name="Picture 5"/>
          <p:cNvPicPr>
            <a:picLocks noChangeAspect="1"/>
          </p:cNvPicPr>
          <p:nvPr/>
        </p:nvPicPr>
        <p:blipFill>
          <a:blip r:embed="rId2"/>
          <a:stretch>
            <a:fillRect/>
          </a:stretch>
        </p:blipFill>
        <p:spPr>
          <a:xfrm>
            <a:off x="848853" y="625642"/>
            <a:ext cx="6148048" cy="5795647"/>
          </a:xfrm>
          <a:prstGeom prst="rect">
            <a:avLst/>
          </a:prstGeom>
        </p:spPr>
      </p:pic>
      <p:sp>
        <p:nvSpPr>
          <p:cNvPr id="7" name="Rectangle 6"/>
          <p:cNvSpPr>
            <a:spLocks noChangeArrowheads="1"/>
          </p:cNvSpPr>
          <p:nvPr/>
        </p:nvSpPr>
        <p:spPr bwMode="auto">
          <a:xfrm rot="21274563">
            <a:off x="1497584" y="1147227"/>
            <a:ext cx="5442282"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Helvetica Neue"/>
                <a:cs typeface="Times New Roman" panose="02020603050405020304" pitchFamily="18" charset="0"/>
              </a:rPr>
              <a:t>Bài</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Helvetica Neue"/>
                <a:cs typeface="Times New Roman" panose="02020603050405020304" pitchFamily="18" charset="0"/>
              </a:rPr>
              <a:t> 5:</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endPar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Bảo</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vệ</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môi</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trường</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và</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tài</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nguyên</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endPar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thiên</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nhiên</a:t>
            </a:r>
            <a:endParaRPr kumimoji="0" lang="en-SG"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7031076" y="559076"/>
            <a:ext cx="5038519" cy="5182805"/>
          </a:xfrm>
          <a:prstGeom prst="rect">
            <a:avLst/>
          </a:prstGeom>
        </p:spPr>
      </p:pic>
      <p:sp>
        <p:nvSpPr>
          <p:cNvPr id="9" name="文本框 6"/>
          <p:cNvSpPr txBox="1"/>
          <p:nvPr/>
        </p:nvSpPr>
        <p:spPr>
          <a:xfrm>
            <a:off x="7466586" y="3231124"/>
            <a:ext cx="3948663"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rPr>
              <a:t>III. LUYỆN TẬP</a:t>
            </a:r>
            <a:endParaRPr kumimoji="0" lang="zh-CN" altLang="en-US" sz="28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493" y="766780"/>
            <a:ext cx="3502114" cy="4456679"/>
          </a:xfrm>
          <a:prstGeom prst="rect">
            <a:avLst/>
          </a:prstGeom>
        </p:spPr>
      </p:pic>
      <p:sp>
        <p:nvSpPr>
          <p:cNvPr id="35" name="Block Arc 34"/>
          <p:cNvSpPr/>
          <p:nvPr/>
        </p:nvSpPr>
        <p:spPr>
          <a:xfrm>
            <a:off x="-1503430" y="-20991"/>
            <a:ext cx="5784815" cy="7059815"/>
          </a:xfrm>
          <a:prstGeom prst="blockArc">
            <a:avLst>
              <a:gd name="adj1" fmla="val 18900000"/>
              <a:gd name="adj2" fmla="val 2700000"/>
              <a:gd name="adj3" fmla="val 369"/>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1" name="Oval 10"/>
          <p:cNvSpPr/>
          <p:nvPr/>
        </p:nvSpPr>
        <p:spPr>
          <a:xfrm>
            <a:off x="2276942" y="5383950"/>
            <a:ext cx="9489209" cy="1494383"/>
          </a:xfrm>
          <a:prstGeom prst="ellipse">
            <a:avLst/>
          </a:prstGeom>
          <a:solidFill>
            <a:srgbClr val="FDDCC3"/>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2" name="Oval 21"/>
          <p:cNvSpPr/>
          <p:nvPr/>
        </p:nvSpPr>
        <p:spPr>
          <a:xfrm>
            <a:off x="3322967" y="3613537"/>
            <a:ext cx="8443184" cy="1582939"/>
          </a:xfrm>
          <a:prstGeom prst="ellipse">
            <a:avLst/>
          </a:prstGeom>
          <a:solidFill>
            <a:srgbClr val="E0F5C3"/>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6" name="Oval 25"/>
          <p:cNvSpPr/>
          <p:nvPr/>
        </p:nvSpPr>
        <p:spPr>
          <a:xfrm>
            <a:off x="3387180" y="1899683"/>
            <a:ext cx="8443184" cy="1540171"/>
          </a:xfrm>
          <a:prstGeom prst="ellipse">
            <a:avLst/>
          </a:prstGeom>
          <a:solidFill>
            <a:srgbClr val="F8CCE0"/>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30" name="Oval 29"/>
          <p:cNvSpPr/>
          <p:nvPr/>
        </p:nvSpPr>
        <p:spPr>
          <a:xfrm>
            <a:off x="2874390" y="77268"/>
            <a:ext cx="8443184" cy="1354666"/>
          </a:xfrm>
          <a:prstGeom prst="ellipse">
            <a:avLst/>
          </a:prstGeom>
          <a:solidFill>
            <a:srgbClr val="DCD7FD"/>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6" name="TextBox 5"/>
          <p:cNvSpPr txBox="1"/>
          <p:nvPr/>
        </p:nvSpPr>
        <p:spPr>
          <a:xfrm>
            <a:off x="61917" y="2530742"/>
            <a:ext cx="3768332" cy="25533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Bài 5: Bảo</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vệ</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môi</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trường</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và</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tài</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nguyên</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endPar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thiên</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nhiên</a:t>
            </a:r>
            <a:endParaRPr kumimoji="0" lang="en-US" sz="4000" b="1" i="0" u="none" strike="noStrike" kern="1200" cap="none" spc="0" normalizeH="0" baseline="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endParaRPr>
          </a:p>
        </p:txBody>
      </p:sp>
      <p:sp>
        <p:nvSpPr>
          <p:cNvPr id="16" name="TextBox 15"/>
          <p:cNvSpPr txBox="1"/>
          <p:nvPr/>
        </p:nvSpPr>
        <p:spPr>
          <a:xfrm>
            <a:off x="3943219" y="2044277"/>
            <a:ext cx="7550124" cy="953135"/>
          </a:xfrm>
          <a:prstGeom prst="rect">
            <a:avLst/>
          </a:prstGeom>
          <a:noFill/>
        </p:spPr>
        <p:txBody>
          <a:bodyPr wrap="square" rtlCol="0">
            <a:spAutoFit/>
          </a:bodyPr>
          <a:lstStyle/>
          <a:p>
            <a:pPr lvl="0">
              <a:defRPr/>
            </a:pPr>
            <a:r>
              <a:rPr lang="en-US" sz="2800" b="1" dirty="0">
                <a:solidFill>
                  <a:srgbClr val="3333CC"/>
                </a:solidFill>
                <a:latin typeface="Times New Roman" panose="02020603050405020304" pitchFamily="18" charset="0"/>
                <a:cs typeface="Times New Roman" panose="02020603050405020304" pitchFamily="18" charset="0"/>
              </a:rPr>
              <a:t>2. </a:t>
            </a:r>
            <a:r>
              <a:rPr lang="en-US" sz="2800" b="1" dirty="0" err="1">
                <a:solidFill>
                  <a:srgbClr val="3333CC"/>
                </a:solidFill>
                <a:latin typeface="Times New Roman" panose="02020603050405020304" pitchFamily="18" charset="0"/>
                <a:cs typeface="Times New Roman" panose="02020603050405020304" pitchFamily="18" charset="0"/>
              </a:rPr>
              <a:t>Một</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số</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quy</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định</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cơ</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bản</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của</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pháp</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luật</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về</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bảo</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vệ</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môi</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trường</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và</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tài</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nguyên</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thiên</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nhiên</a:t>
            </a:r>
            <a:endParaRPr kumimoji="0" lang="en-US" sz="2800" b="0" i="0" u="none" strike="noStrike" kern="1200" cap="none" spc="0" normalizeH="0" baseline="0" noProof="0" dirty="0">
              <a:ln>
                <a:noFill/>
              </a:ln>
              <a:solidFill>
                <a:srgbClr val="3333CC"/>
              </a:solidFill>
              <a:effectLst/>
              <a:uLnTx/>
              <a:uFillTx/>
              <a:latin typeface="Times New Roman" panose="02020603050405020304" pitchFamily="18" charset="0"/>
              <a:cs typeface="Times New Roman" panose="02020603050405020304" pitchFamily="18" charset="0"/>
            </a:endParaRPr>
          </a:p>
        </p:txBody>
      </p:sp>
      <p:sp>
        <p:nvSpPr>
          <p:cNvPr id="36" name="TextBox 35"/>
          <p:cNvSpPr txBox="1"/>
          <p:nvPr/>
        </p:nvSpPr>
        <p:spPr>
          <a:xfrm>
            <a:off x="3410132" y="368987"/>
            <a:ext cx="7550124" cy="9531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1. </a:t>
            </a:r>
            <a:r>
              <a:rPr kumimoji="0" lang="en-US" sz="28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Sự</a:t>
            </a:r>
            <a:r>
              <a:rPr kumimoji="0" lang="en-US" sz="2800" b="1" i="0" u="none" strike="noStrike" kern="1200" cap="none" spc="0" normalizeH="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cần</a:t>
            </a:r>
            <a:r>
              <a:rPr kumimoji="0" lang="en-US" sz="2800" b="1" i="0" u="none" strike="noStrike" kern="1200" cap="none" spc="0" normalizeH="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thiết</a:t>
            </a:r>
            <a:r>
              <a:rPr kumimoji="0" lang="en-US" sz="2800" b="1" i="0" u="none" strike="noStrike" kern="1200" cap="none" spc="0" normalizeH="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phải</a:t>
            </a:r>
            <a:r>
              <a:rPr kumimoji="0" lang="en-US" sz="2800" b="1" i="0" u="none" strike="noStrike" kern="1200" cap="none" spc="0" normalizeH="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bảo</a:t>
            </a:r>
            <a:r>
              <a:rPr kumimoji="0" lang="en-US" sz="2800" b="1" i="0" u="none" strike="noStrike" kern="1200" cap="none" spc="0" normalizeH="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vệ</a:t>
            </a:r>
            <a:r>
              <a:rPr kumimoji="0" lang="en-US" sz="2800" b="1" i="0" u="none" strike="noStrike" kern="1200" cap="none" spc="0" normalizeH="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môi</a:t>
            </a:r>
            <a:r>
              <a:rPr kumimoji="0" lang="en-US" sz="2800" b="1" i="0" u="none" strike="noStrike" kern="1200" cap="none" spc="0" normalizeH="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trường</a:t>
            </a:r>
            <a:r>
              <a:rPr kumimoji="0" lang="en-US" sz="2800" b="1" i="0" u="none" strike="noStrike" kern="1200" cap="none" spc="0" normalizeH="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và</a:t>
            </a:r>
            <a:r>
              <a:rPr kumimoji="0" lang="en-US" sz="2800" b="1" i="0" u="none" strike="noStrike" kern="1200" cap="none" spc="0" normalizeH="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tài</a:t>
            </a:r>
            <a:r>
              <a:rPr kumimoji="0" lang="en-US" sz="2800" b="1" i="0" u="none" strike="noStrike" kern="1200" cap="none" spc="0" normalizeH="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nguyên</a:t>
            </a:r>
            <a:r>
              <a:rPr kumimoji="0" lang="en-US" sz="2800" b="1" i="0" u="none" strike="noStrike" kern="1200" cap="none" spc="0" normalizeH="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thiên</a:t>
            </a:r>
            <a:r>
              <a:rPr kumimoji="0" lang="en-US" sz="2800" b="1" i="0" u="none" strike="noStrike" kern="1200" cap="none" spc="0" normalizeH="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nhiên</a:t>
            </a:r>
            <a:endParaRPr kumimoji="0" lang="en-US" sz="28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endParaRPr>
          </a:p>
        </p:txBody>
      </p:sp>
      <p:sp>
        <p:nvSpPr>
          <p:cNvPr id="46" name="TextBox 45"/>
          <p:cNvSpPr txBox="1"/>
          <p:nvPr/>
        </p:nvSpPr>
        <p:spPr>
          <a:xfrm>
            <a:off x="4183062" y="3771516"/>
            <a:ext cx="7550124" cy="953135"/>
          </a:xfrm>
          <a:prstGeom prst="rect">
            <a:avLst/>
          </a:prstGeom>
          <a:noFill/>
        </p:spPr>
        <p:txBody>
          <a:bodyPr wrap="square" rtlCol="0">
            <a:spAutoFit/>
          </a:bodyPr>
          <a:lstStyle/>
          <a:p>
            <a:r>
              <a:rPr lang="en-US" sz="2800" b="1" dirty="0">
                <a:solidFill>
                  <a:srgbClr val="3333CC"/>
                </a:solidFill>
                <a:latin typeface="Times New Roman" panose="02020603050405020304" pitchFamily="18" charset="0"/>
                <a:cs typeface="Times New Roman" panose="02020603050405020304" pitchFamily="18" charset="0"/>
              </a:rPr>
              <a:t>3. </a:t>
            </a:r>
            <a:r>
              <a:rPr lang="en-US" sz="2800" b="1" dirty="0" err="1">
                <a:solidFill>
                  <a:srgbClr val="3333CC"/>
                </a:solidFill>
                <a:latin typeface="Times New Roman" panose="02020603050405020304" pitchFamily="18" charset="0"/>
                <a:cs typeface="Times New Roman" panose="02020603050405020304" pitchFamily="18" charset="0"/>
              </a:rPr>
              <a:t>Một</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số</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biện</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pháp</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cần</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thiết</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để</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bảo</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vệ</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môi</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trường</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và</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tài</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nguyên</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thiên</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nhiên</a:t>
            </a:r>
            <a:endParaRPr lang="en-US" sz="2800" dirty="0">
              <a:solidFill>
                <a:srgbClr val="3333CC"/>
              </a:solidFill>
              <a:latin typeface="Times New Roman" panose="02020603050405020304" pitchFamily="18" charset="0"/>
              <a:cs typeface="Times New Roman" panose="02020603050405020304" pitchFamily="18" charset="0"/>
            </a:endParaRPr>
          </a:p>
        </p:txBody>
      </p:sp>
      <p:sp>
        <p:nvSpPr>
          <p:cNvPr id="47" name="TextBox 46"/>
          <p:cNvSpPr txBox="1"/>
          <p:nvPr/>
        </p:nvSpPr>
        <p:spPr>
          <a:xfrm>
            <a:off x="3409927" y="5638133"/>
            <a:ext cx="8013212" cy="953135"/>
          </a:xfrm>
          <a:prstGeom prst="rect">
            <a:avLst/>
          </a:prstGeom>
          <a:noFill/>
        </p:spPr>
        <p:txBody>
          <a:bodyPr wrap="square" rtlCol="0">
            <a:spAutoFit/>
          </a:bodyPr>
          <a:lstStyle/>
          <a:p>
            <a:r>
              <a:rPr lang="en-US" sz="2800" b="1" dirty="0">
                <a:solidFill>
                  <a:srgbClr val="3333CC"/>
                </a:solidFill>
                <a:latin typeface="Times New Roman" panose="02020603050405020304" pitchFamily="18" charset="0"/>
                <a:cs typeface="Times New Roman" panose="02020603050405020304" pitchFamily="18" charset="0"/>
              </a:rPr>
              <a:t>4. </a:t>
            </a:r>
            <a:r>
              <a:rPr lang="en-US" sz="2800" b="1" dirty="0" err="1">
                <a:solidFill>
                  <a:srgbClr val="3333CC"/>
                </a:solidFill>
                <a:latin typeface="Times New Roman" panose="02020603050405020304" pitchFamily="18" charset="0"/>
                <a:cs typeface="Times New Roman" panose="02020603050405020304" pitchFamily="18" charset="0"/>
              </a:rPr>
              <a:t>Trách</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nhiệm</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của</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học</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sinh</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trong</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việc</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bảo</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vệ</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môi</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trường</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và</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tài</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nguyên</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thiên</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nhiên</a:t>
            </a:r>
            <a:endParaRPr lang="en-US" sz="2800" dirty="0">
              <a:solidFill>
                <a:srgbClr val="3333CC"/>
              </a:solidFill>
              <a:latin typeface="Times New Roman" panose="02020603050405020304" pitchFamily="18" charset="0"/>
              <a:cs typeface="Times New Roman" panose="02020603050405020304" pitchFamily="18"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circle(in)">
                                      <p:cBhvr>
                                        <p:cTn id="10" dur="20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arn(inVertical)">
                                      <p:cBhvr>
                                        <p:cTn id="22" dur="500"/>
                                        <p:tgtEl>
                                          <p:spTgt spid="36"/>
                                        </p:tgtEl>
                                      </p:cBhvr>
                                    </p:animEffect>
                                  </p:childTnLst>
                                </p:cTn>
                              </p:par>
                              <p:par>
                                <p:cTn id="23" presetID="16" presetClass="entr" presetSubtype="21"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par>
                                <p:cTn id="31" presetID="16" presetClass="entr" presetSubtype="21"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arn(inVertical)">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arn(inVertical)">
                                      <p:cBhvr>
                                        <p:cTn id="38" dur="500"/>
                                        <p:tgtEl>
                                          <p:spTgt spid="22"/>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barn(inVertical)">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barn(inVertical)">
                                      <p:cBhvr>
                                        <p:cTn id="46" dur="500"/>
                                        <p:tgtEl>
                                          <p:spTgt spid="47"/>
                                        </p:tgtEl>
                                      </p:cBhvr>
                                    </p:animEffect>
                                  </p:childTnLst>
                                </p:cTn>
                              </p:par>
                              <p:par>
                                <p:cTn id="47" presetID="16" presetClass="entr" presetSubtype="21"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inVertical)">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36"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0" y="0"/>
            <a:ext cx="12192000" cy="6857999"/>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942" y="848028"/>
            <a:ext cx="5251578" cy="2580971"/>
          </a:xfrm>
          <a:prstGeom prst="rect">
            <a:avLst/>
          </a:prstGeom>
        </p:spPr>
      </p:pic>
      <p:pic>
        <p:nvPicPr>
          <p:cNvPr id="6"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2571" y="3564664"/>
            <a:ext cx="4711689" cy="3029156"/>
          </a:xfrm>
          <a:prstGeom prst="rect">
            <a:avLst/>
          </a:prstGeom>
        </p:spPr>
      </p:pic>
      <p:sp>
        <p:nvSpPr>
          <p:cNvPr id="7" name="文本框 5"/>
          <p:cNvSpPr txBox="1"/>
          <p:nvPr/>
        </p:nvSpPr>
        <p:spPr>
          <a:xfrm>
            <a:off x="314814" y="1634622"/>
            <a:ext cx="4510318" cy="1015663"/>
          </a:xfrm>
          <a:prstGeom prst="rect">
            <a:avLst/>
          </a:prstGeom>
          <a:noFill/>
        </p:spPr>
        <p:txBody>
          <a:bodyPr wrap="square" rtlCol="0">
            <a:spAutoFit/>
          </a:bodyPr>
          <a:lstStyle/>
          <a:p>
            <a:pPr lvl="1">
              <a:defRPr/>
            </a:pPr>
            <a:r>
              <a:rPr lang="vi-VN" sz="2000" dirty="0">
                <a:latin typeface="Times New Roman" panose="02020603050405020304" pitchFamily="18" charset="0"/>
                <a:cs typeface="Times New Roman" panose="02020603050405020304" pitchFamily="18" charset="0"/>
              </a:rPr>
              <a:t>A. Các hộ gia đình nơi K đang sống luôn giữ gìn vệ sinh môi trường, đổ rác đúng nơi quy định.</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 name="文本框 7"/>
          <p:cNvSpPr txBox="1"/>
          <p:nvPr/>
        </p:nvSpPr>
        <p:spPr>
          <a:xfrm>
            <a:off x="7838259" y="4345858"/>
            <a:ext cx="3599269" cy="1323439"/>
          </a:xfrm>
          <a:prstGeom prst="rect">
            <a:avLst/>
          </a:prstGeom>
          <a:noFill/>
        </p:spPr>
        <p:txBody>
          <a:bodyPr wrap="square" rtlCol="0">
            <a:spAutoFit/>
          </a:bodyPr>
          <a:lstStyle/>
          <a:p>
            <a:pPr lvl="1">
              <a:defRPr/>
            </a:pPr>
            <a:r>
              <a:rPr lang="en-US" sz="2000" dirty="0">
                <a:latin typeface="Times New Roman" panose="02020603050405020304" pitchFamily="18" charset="0"/>
                <a:cs typeface="Times New Roman" panose="02020603050405020304" pitchFamily="18" charset="0"/>
              </a:rPr>
              <a:t>D. Gia </a:t>
            </a:r>
            <a:r>
              <a:rPr lang="en-US" sz="2000" dirty="0" err="1">
                <a:latin typeface="Times New Roman" panose="02020603050405020304" pitchFamily="18" charset="0"/>
                <a:cs typeface="Times New Roman" panose="02020603050405020304" pitchFamily="18" charset="0"/>
              </a:rPr>
              <a:t>đình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G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đúng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xanh</a:t>
            </a:r>
            <a:r>
              <a:rPr lang="en-US" sz="2000" dirty="0">
                <a:latin typeface="Times New Roman" panose="02020603050405020304" pitchFamily="18" charset="0"/>
                <a:cs typeface="Times New Roman" panose="02020603050405020304" pitchFamily="18" charset="0"/>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1269" y="3920564"/>
            <a:ext cx="2074990" cy="2937435"/>
          </a:xfrm>
          <a:prstGeom prst="rect">
            <a:avLst/>
          </a:prstGeom>
        </p:spPr>
      </p:pic>
      <p:pic>
        <p:nvPicPr>
          <p:cNvPr id="10"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0425" y="5838208"/>
            <a:ext cx="2633472" cy="521208"/>
          </a:xfrm>
          <a:prstGeom prst="rect">
            <a:avLst/>
          </a:prstGeom>
        </p:spPr>
      </p:pic>
      <p:pic>
        <p:nvPicPr>
          <p:cNvPr id="1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5770" y="1111348"/>
            <a:ext cx="5431416" cy="2519778"/>
          </a:xfrm>
          <a:prstGeom prst="rect">
            <a:avLst/>
          </a:prstGeom>
        </p:spPr>
      </p:pic>
      <p:pic>
        <p:nvPicPr>
          <p:cNvPr id="14"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59" y="3692319"/>
            <a:ext cx="4853391" cy="3029156"/>
          </a:xfrm>
          <a:prstGeom prst="rect">
            <a:avLst/>
          </a:prstGeom>
        </p:spPr>
      </p:pic>
      <p:sp>
        <p:nvSpPr>
          <p:cNvPr id="15" name="Rectangle 14"/>
          <p:cNvSpPr/>
          <p:nvPr/>
        </p:nvSpPr>
        <p:spPr>
          <a:xfrm>
            <a:off x="7400425" y="1799528"/>
            <a:ext cx="3673539" cy="1015663"/>
          </a:xfrm>
          <a:prstGeom prst="rect">
            <a:avLst/>
          </a:prstGeom>
        </p:spPr>
        <p:txBody>
          <a:bodyPr wrap="square">
            <a:spAutoFit/>
          </a:bodyPr>
          <a:lstStyle/>
          <a:p>
            <a:pPr lvl="0">
              <a:defRPr/>
            </a:pPr>
            <a:r>
              <a:rPr lang="vi-VN" sz="2000" dirty="0">
                <a:latin typeface="Times New Roman" panose="02020603050405020304" pitchFamily="18" charset="0"/>
                <a:cs typeface="Times New Roman" panose="02020603050405020304" pitchFamily="18" charset="0"/>
              </a:rPr>
              <a:t>B. Bạn X thường hạn chế dùng các chất khó phân huỷ như túi ni-lông, đồ nhựa sử dụng một lần.</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 name="Rectangle 15"/>
          <p:cNvSpPr/>
          <p:nvPr/>
        </p:nvSpPr>
        <p:spPr>
          <a:xfrm>
            <a:off x="357740" y="4556327"/>
            <a:ext cx="3723741" cy="1938992"/>
          </a:xfrm>
          <a:prstGeom prst="rect">
            <a:avLst/>
          </a:prstGeom>
        </p:spPr>
        <p:txBody>
          <a:bodyPr wrap="square">
            <a:spAutoFit/>
          </a:bodyPr>
          <a:lstStyle/>
          <a:p>
            <a:pPr lvl="1">
              <a:defRPr/>
            </a:pPr>
            <a:r>
              <a:rPr lang="vi-VN" sz="2000" dirty="0">
                <a:latin typeface="Times New Roman" panose="02020603050405020304" pitchFamily="18" charset="0"/>
                <a:cs typeface="Times New Roman" panose="02020603050405020304" pitchFamily="18" charset="0"/>
              </a:rPr>
              <a:t>C. Bạn E thường xuyên tham gia hoạt động tuyên truyền nhằm nâng cao hoạt động của cộng đồng về bảo vệ các loài động hoang dã, nguy cấp và quý hiếm.</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 name="TextBox 16"/>
          <p:cNvSpPr txBox="1"/>
          <p:nvPr/>
        </p:nvSpPr>
        <p:spPr>
          <a:xfrm>
            <a:off x="-28259" y="17048"/>
            <a:ext cx="10158839" cy="1076325"/>
          </a:xfrm>
          <a:prstGeom prst="rect">
            <a:avLst/>
          </a:prstGeom>
          <a:solidFill>
            <a:schemeClr val="accent4">
              <a:lumMod val="20000"/>
              <a:lumOff val="80000"/>
            </a:schemeClr>
          </a:solid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tab pos="241300" algn="l"/>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hay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heel(1)">
                                      <p:cBhvr>
                                        <p:cTn id="13" dur="20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0" y="17145"/>
            <a:ext cx="12192000" cy="6857999"/>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3312" y="4569919"/>
            <a:ext cx="1791826" cy="2536577"/>
          </a:xfrm>
          <a:prstGeom prst="rect">
            <a:avLst/>
          </a:prstGeom>
        </p:spPr>
      </p:pic>
      <p:sp>
        <p:nvSpPr>
          <p:cNvPr id="17" name="TextBox 16"/>
          <p:cNvSpPr txBox="1"/>
          <p:nvPr/>
        </p:nvSpPr>
        <p:spPr>
          <a:xfrm>
            <a:off x="-28259" y="17048"/>
            <a:ext cx="10158839" cy="1076325"/>
          </a:xfrm>
          <a:prstGeom prst="rect">
            <a:avLst/>
          </a:prstGeom>
          <a:solidFill>
            <a:schemeClr val="accent4">
              <a:lumMod val="20000"/>
              <a:lumOff val="80000"/>
            </a:schemeClr>
          </a:solid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tab pos="241300" algn="l"/>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hay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TextBox 17"/>
          <p:cNvSpPr txBox="1"/>
          <p:nvPr/>
        </p:nvSpPr>
        <p:spPr>
          <a:xfrm>
            <a:off x="894080" y="1093470"/>
            <a:ext cx="10411460" cy="52622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Ý kiến a)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Đồng tình. Vì:  các hộ gia đình nơi K đang sống đã có ý thức bảo vệ môi trường và thực hiện đúng quy định của pháp luật.</a:t>
            </a:r>
            <a:endPar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Ý kiến b)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Đồng tình. Vì: hạn chế dùng các chất khó phân huỷ như túi ni-lông, đồ nhựa sử dụng một lần cũng là một biện pháp bảo vệ môi trường.</a:t>
            </a:r>
            <a:endPar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Ý kiến c)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Đồng tình. Vì: tham gia hoạt động tuyên truyền về bảo vệ môi trường và tài nguyên thiên nhiên là trách nhiệm của mọi công dân trong đó có học sinh.</a:t>
            </a:r>
            <a:endPar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Ý kiến d)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Không đồng tình. Vì: việc sử dụng thuốc bảo vệ thực vật không đúng quy định sẽ để lại nhiều hậu quả nghiêm trọng, như: khiến cây trồng bị nhiễm độc; ảnh hưởng đến sức khỏe của người tiêu dùng, gây ô nhiễm môi trường.</a:t>
            </a:r>
            <a:endPar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rotWithShape="1">
          <a:blip r:embed="rId1"/>
          <a:srcRect l="871" r="1" b="1"/>
          <a:stretch>
            <a:fillRect/>
          </a:stretch>
        </p:blipFill>
        <p:spPr>
          <a:xfrm>
            <a:off x="20" y="1282"/>
            <a:ext cx="12191980" cy="6856718"/>
          </a:xfrm>
          <a:prstGeom prst="rect">
            <a:avLst/>
          </a:prstGeom>
        </p:spPr>
      </p:pic>
      <p:pic>
        <p:nvPicPr>
          <p:cNvPr id="4"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515" y="0"/>
            <a:ext cx="10695708" cy="6858000"/>
          </a:xfrm>
          <a:prstGeom prst="rect">
            <a:avLst/>
          </a:prstGeom>
        </p:spPr>
      </p:pic>
      <p:sp>
        <p:nvSpPr>
          <p:cNvPr id="5" name="文本框 4"/>
          <p:cNvSpPr txBox="1"/>
          <p:nvPr/>
        </p:nvSpPr>
        <p:spPr>
          <a:xfrm>
            <a:off x="1792928" y="1811959"/>
            <a:ext cx="8341047" cy="2122805"/>
          </a:xfrm>
          <a:prstGeom prst="rect">
            <a:avLst/>
          </a:prstGeom>
          <a:solidFill>
            <a:schemeClr val="accent2"/>
          </a:solid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6600" b="1" i="0" u="none" strike="noStrike" kern="1200" cap="none" spc="0" normalizeH="0" baseline="0" noProof="0" dirty="0" err="1">
                <a:ln>
                  <a:noFill/>
                </a:ln>
                <a:solidFill>
                  <a:srgbClr val="644825"/>
                </a:solidFill>
                <a:effectLst/>
                <a:uLnTx/>
                <a:uFillTx/>
                <a:latin typeface="Times New Roman" panose="02020603050405020304" pitchFamily="18" charset="0"/>
                <a:ea typeface="inpin heiti" charset="-122"/>
                <a:cs typeface="Times New Roman" panose="02020603050405020304" pitchFamily="18" charset="0"/>
              </a:rPr>
              <a:t>Trò</a:t>
            </a:r>
            <a:r>
              <a:rPr kumimoji="1" lang="en-US" altLang="zh-CN" sz="6600" b="1" i="0" u="none" strike="noStrike" kern="1200" cap="none" spc="0" normalizeH="0" baseline="0" noProof="0" dirty="0">
                <a:ln>
                  <a:noFill/>
                </a:ln>
                <a:solidFill>
                  <a:srgbClr val="644825"/>
                </a:solidFill>
                <a:effectLst/>
                <a:uLnTx/>
                <a:uFillTx/>
                <a:latin typeface="Times New Roman" panose="02020603050405020304" pitchFamily="18" charset="0"/>
                <a:ea typeface="inpin heiti" charset="-122"/>
                <a:cs typeface="Times New Roman" panose="02020603050405020304" pitchFamily="18" charset="0"/>
              </a:rPr>
              <a:t> </a:t>
            </a:r>
            <a:r>
              <a:rPr kumimoji="1" lang="en-US" altLang="zh-CN" sz="6600" b="1" i="0" u="none" strike="noStrike" kern="1200" cap="none" spc="0" normalizeH="0" baseline="0" noProof="0" dirty="0" err="1">
                <a:ln>
                  <a:noFill/>
                </a:ln>
                <a:solidFill>
                  <a:srgbClr val="644825"/>
                </a:solidFill>
                <a:effectLst/>
                <a:uLnTx/>
                <a:uFillTx/>
                <a:latin typeface="Times New Roman" panose="02020603050405020304" pitchFamily="18" charset="0"/>
                <a:ea typeface="inpin heiti" charset="-122"/>
                <a:cs typeface="Times New Roman" panose="02020603050405020304" pitchFamily="18" charset="0"/>
              </a:rPr>
              <a:t>chơi</a:t>
            </a:r>
            <a:r>
              <a:rPr kumimoji="1" lang="en-US" altLang="zh-CN" sz="6600" b="1" i="0" u="none" strike="noStrike" kern="1200" cap="none" spc="0" normalizeH="0" baseline="0" noProof="0" dirty="0">
                <a:ln>
                  <a:noFill/>
                </a:ln>
                <a:solidFill>
                  <a:srgbClr val="644825"/>
                </a:solidFill>
                <a:effectLst/>
                <a:uLnTx/>
                <a:uFillTx/>
                <a:latin typeface="Times New Roman" panose="02020603050405020304" pitchFamily="18" charset="0"/>
                <a:ea typeface="inpin heiti" charset="-122"/>
                <a:cs typeface="Times New Roman" panose="02020603050405020304" pitchFamily="18" charset="0"/>
              </a:rPr>
              <a:t>: Ai </a:t>
            </a:r>
            <a:r>
              <a:rPr kumimoji="1" lang="en-US" altLang="zh-CN" sz="6600" b="1" i="0" u="none" strike="noStrike" kern="1200" cap="none" spc="0" normalizeH="0" baseline="0" noProof="0" dirty="0" err="1">
                <a:ln>
                  <a:noFill/>
                </a:ln>
                <a:solidFill>
                  <a:srgbClr val="644825"/>
                </a:solidFill>
                <a:effectLst/>
                <a:uLnTx/>
                <a:uFillTx/>
                <a:latin typeface="Times New Roman" panose="02020603050405020304" pitchFamily="18" charset="0"/>
                <a:ea typeface="inpin heiti" charset="-122"/>
                <a:cs typeface="Times New Roman" panose="02020603050405020304" pitchFamily="18" charset="0"/>
              </a:rPr>
              <a:t>nhanh</a:t>
            </a:r>
            <a:r>
              <a:rPr kumimoji="1" lang="en-US" altLang="zh-CN" sz="6600" b="1" i="0" u="none" strike="noStrike" kern="1200" cap="none" spc="0" normalizeH="0" baseline="0" noProof="0" dirty="0">
                <a:ln>
                  <a:noFill/>
                </a:ln>
                <a:solidFill>
                  <a:srgbClr val="644825"/>
                </a:solidFill>
                <a:effectLst/>
                <a:uLnTx/>
                <a:uFillTx/>
                <a:latin typeface="Times New Roman" panose="02020603050405020304" pitchFamily="18" charset="0"/>
                <a:ea typeface="inpin heiti" charset="-122"/>
                <a:cs typeface="Times New Roman" panose="02020603050405020304" pitchFamily="18" charset="0"/>
              </a:rPr>
              <a:t> ai </a:t>
            </a:r>
            <a:r>
              <a:rPr kumimoji="1" lang="en-US" altLang="zh-CN" sz="6600" b="1" i="0" u="none" strike="noStrike" kern="1200" cap="none" spc="0" normalizeH="0" baseline="0" noProof="0" dirty="0" err="1">
                <a:ln>
                  <a:noFill/>
                </a:ln>
                <a:solidFill>
                  <a:srgbClr val="644825"/>
                </a:solidFill>
                <a:effectLst/>
                <a:uLnTx/>
                <a:uFillTx/>
                <a:latin typeface="Times New Roman" panose="02020603050405020304" pitchFamily="18" charset="0"/>
                <a:ea typeface="inpin heiti" charset="-122"/>
                <a:cs typeface="Times New Roman" panose="02020603050405020304" pitchFamily="18" charset="0"/>
              </a:rPr>
              <a:t>giỏi</a:t>
            </a:r>
            <a:r>
              <a:rPr kumimoji="1" lang="en-US" altLang="zh-CN" sz="6600" b="1" i="0" u="none" strike="noStrike" kern="1200" cap="none" spc="0" normalizeH="0" baseline="0" noProof="0" dirty="0">
                <a:ln>
                  <a:noFill/>
                </a:ln>
                <a:solidFill>
                  <a:srgbClr val="644825"/>
                </a:solidFill>
                <a:effectLst/>
                <a:uLnTx/>
                <a:uFillTx/>
                <a:latin typeface="Times New Roman" panose="02020603050405020304" pitchFamily="18" charset="0"/>
                <a:ea typeface="inpin heiti" charset="-122"/>
                <a:cs typeface="Times New Roman" panose="02020603050405020304" pitchFamily="18" charset="0"/>
              </a:rPr>
              <a:t> </a:t>
            </a:r>
            <a:endParaRPr kumimoji="1" lang="zh-CN" altLang="en-US" sz="6600" b="1" i="0" u="none" strike="noStrike" kern="1200" cap="none" spc="0" normalizeH="0" baseline="0" noProof="0" dirty="0">
              <a:ln>
                <a:noFill/>
              </a:ln>
              <a:solidFill>
                <a:srgbClr val="644825"/>
              </a:solidFill>
              <a:effectLst/>
              <a:uLnTx/>
              <a:uFillTx/>
              <a:latin typeface="Times New Roman" panose="02020603050405020304" pitchFamily="18" charset="0"/>
              <a:ea typeface="inpin heiti" charset="-122"/>
              <a:cs typeface="Times New Roman" panose="02020603050405020304" pitchFamily="18" charset="0"/>
            </a:endParaRPr>
          </a:p>
        </p:txBody>
      </p:sp>
      <p:pic>
        <p:nvPicPr>
          <p:cNvPr id="6"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99638">
            <a:off x="508640" y="-318863"/>
            <a:ext cx="1875686" cy="3157731"/>
          </a:xfrm>
          <a:prstGeom prst="rect">
            <a:avLst/>
          </a:prstGeom>
        </p:spPr>
      </p:pic>
      <p:pic>
        <p:nvPicPr>
          <p:cNvPr id="9" name="Picture 8"/>
          <p:cNvPicPr>
            <a:picLocks noChangeAspect="1"/>
          </p:cNvPicPr>
          <p:nvPr/>
        </p:nvPicPr>
        <p:blipFill>
          <a:blip r:embed="rId4"/>
          <a:stretch>
            <a:fillRect/>
          </a:stretch>
        </p:blipFill>
        <p:spPr>
          <a:xfrm>
            <a:off x="8612225" y="-1153638"/>
            <a:ext cx="4144378" cy="5206435"/>
          </a:xfrm>
          <a:prstGeom prst="rect">
            <a:avLst/>
          </a:prstGeom>
        </p:spPr>
      </p:pic>
      <p:pic>
        <p:nvPicPr>
          <p:cNvPr id="3" name="Picture 2"/>
          <p:cNvPicPr>
            <a:picLocks noChangeAspect="1"/>
          </p:cNvPicPr>
          <p:nvPr/>
        </p:nvPicPr>
        <p:blipFill>
          <a:blip r:embed="rId5"/>
          <a:stretch>
            <a:fillRect/>
          </a:stretch>
        </p:blipFill>
        <p:spPr>
          <a:xfrm>
            <a:off x="169669" y="3934434"/>
            <a:ext cx="12192000" cy="30419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0" y="-20320"/>
            <a:ext cx="12192000" cy="6857999"/>
          </a:xfrm>
          <a:prstGeom prst="rect">
            <a:avLst/>
          </a:prstGeom>
        </p:spPr>
      </p:pic>
      <p:pic>
        <p:nvPicPr>
          <p:cNvPr id="2"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2" y="2792936"/>
            <a:ext cx="1774413" cy="3955199"/>
          </a:xfrm>
          <a:prstGeom prst="rect">
            <a:avLst/>
          </a:prstGeom>
        </p:spPr>
      </p:pic>
      <p:pic>
        <p:nvPicPr>
          <p:cNvPr id="5"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5722" y="-134300"/>
            <a:ext cx="1694696" cy="1346220"/>
          </a:xfrm>
          <a:prstGeom prst="rect">
            <a:avLst/>
          </a:prstGeom>
        </p:spPr>
      </p:pic>
      <p:pic>
        <p:nvPicPr>
          <p:cNvPr id="6" name="图片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5275" y="-20430"/>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p:cNvSpPr txBox="1">
            <a:spLocks noChangeArrowheads="1"/>
          </p:cNvSpPr>
          <p:nvPr/>
        </p:nvSpPr>
        <p:spPr bwMode="auto">
          <a:xfrm>
            <a:off x="2788169" y="154860"/>
            <a:ext cx="5869355"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THẢO LUẬN THEO BÀN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71" name="Rectangle 3"/>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2" name="Rectangle 4"/>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Ý </a:t>
            </a:r>
            <a:r>
              <a:rPr kumimoji="0" lang="en-US" sz="18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kiến</a:t>
            </a:r>
            <a:r>
              <a:rPr kumimoji="0" lang="en-US" sz="1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chung</a:t>
            </a:r>
            <a:r>
              <a:rPr kumimoji="0" lang="en-US" sz="1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sz="1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cả</a:t>
            </a:r>
            <a:r>
              <a:rPr kumimoji="0" lang="en-US" sz="1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nhóm</a:t>
            </a:r>
            <a:r>
              <a:rPr kumimoji="0" lang="en-US" sz="1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về</a:t>
            </a:r>
            <a:r>
              <a:rPr kumimoji="0" lang="en-US" sz="1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chủ</a:t>
            </a:r>
            <a:r>
              <a:rPr kumimoji="0" lang="en-US" sz="1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đề</a:t>
            </a:r>
            <a:endParaRPr kumimoji="0" lang="en-US" sz="1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nvGrpSpPr>
          <p:cNvPr id="73" name="Group 72"/>
          <p:cNvGrpSpPr/>
          <p:nvPr/>
        </p:nvGrpSpPr>
        <p:grpSpPr>
          <a:xfrm>
            <a:off x="234149" y="1105107"/>
            <a:ext cx="5403850" cy="4082892"/>
            <a:chOff x="7704888" y="1384847"/>
            <a:chExt cx="5403850" cy="4082892"/>
          </a:xfrm>
        </p:grpSpPr>
        <p:sp>
          <p:nvSpPr>
            <p:cNvPr id="74" name="Text Box 5"/>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a:ln>
                    <a:noFill/>
                  </a:ln>
                  <a:solidFill>
                    <a:srgbClr val="0C441B"/>
                  </a:solidFill>
                  <a:effectLst/>
                  <a:uLnTx/>
                  <a:uFillTx/>
                  <a:ea typeface="+mn-ea"/>
                  <a:cs typeface="Times New Roman" panose="02020603050405020304" pitchFamily="18" charset="0"/>
                </a:rPr>
                <a:t>Viết</a:t>
              </a:r>
              <a:r>
                <a:rPr kumimoji="0" lang="en-US" altLang="en-US" sz="1800" b="0" i="0" u="none" strike="noStrike" kern="0" cap="none" spc="0" normalizeH="0" baseline="0" noProof="0">
                  <a:ln>
                    <a:noFill/>
                  </a:ln>
                  <a:solidFill>
                    <a:srgbClr val="DDDDDD"/>
                  </a:solidFill>
                  <a:effectLst/>
                  <a:uLnTx/>
                  <a:uFillTx/>
                  <a:ea typeface="+mn-ea"/>
                  <a:cs typeface="Times New Roman" panose="02020603050405020304" pitchFamily="18" charset="0"/>
                </a:rPr>
                <a:t> </a:t>
              </a:r>
              <a:r>
                <a:rPr kumimoji="0" lang="en-US" altLang="en-US" sz="1800" b="0" i="0" u="none" strike="noStrike" kern="0" cap="none" spc="0" normalizeH="0" baseline="0" noProof="0">
                  <a:ln>
                    <a:noFill/>
                  </a:ln>
                  <a:solidFill>
                    <a:srgbClr val="0C441B"/>
                  </a:solidFill>
                  <a:effectLst/>
                  <a:uLnTx/>
                  <a:uFillTx/>
                  <a:ea typeface="+mn-ea"/>
                  <a:cs typeface="Times New Roman" panose="02020603050405020304" pitchFamily="18" charset="0"/>
                </a:rPr>
                <a:t>ý kiến cá nhân</a:t>
              </a:r>
              <a:endParaRPr kumimoji="0" lang="en-US" altLang="en-US" sz="1800" b="0" i="0" u="none" strike="noStrike" kern="0" cap="none" spc="0" normalizeH="0" baseline="0" noProof="0">
                <a:ln>
                  <a:noFill/>
                </a:ln>
                <a:solidFill>
                  <a:srgbClr val="0C441B"/>
                </a:solidFill>
                <a:effectLst/>
                <a:uLnTx/>
                <a:uFillTx/>
                <a:ea typeface="+mn-ea"/>
                <a:cs typeface="Times New Roman" panose="02020603050405020304" pitchFamily="18" charset="0"/>
              </a:endParaRPr>
            </a:p>
          </p:txBody>
        </p:sp>
        <p:sp>
          <p:nvSpPr>
            <p:cNvPr id="75" name="Line 6"/>
            <p:cNvSpPr>
              <a:spLocks noChangeShapeType="1"/>
            </p:cNvSpPr>
            <p:nvPr/>
          </p:nvSpPr>
          <p:spPr bwMode="auto">
            <a:xfrm flipV="1">
              <a:off x="11096206" y="2233638"/>
              <a:ext cx="984320" cy="952390"/>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6" name="Line 7"/>
            <p:cNvSpPr>
              <a:spLocks noChangeShapeType="1"/>
            </p:cNvSpPr>
            <p:nvPr/>
          </p:nvSpPr>
          <p:spPr bwMode="auto">
            <a:xfrm flipH="1">
              <a:off x="8040547" y="4643170"/>
              <a:ext cx="1165461" cy="824569"/>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7" name="Line 8"/>
            <p:cNvSpPr>
              <a:spLocks noChangeShapeType="1"/>
            </p:cNvSpPr>
            <p:nvPr/>
          </p:nvSpPr>
          <p:spPr bwMode="auto">
            <a:xfrm flipH="1" flipV="1">
              <a:off x="8040548" y="2233638"/>
              <a:ext cx="1133156" cy="935530"/>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8" name="Line 9"/>
            <p:cNvSpPr>
              <a:spLocks noChangeShapeType="1"/>
            </p:cNvSpPr>
            <p:nvPr/>
          </p:nvSpPr>
          <p:spPr bwMode="auto">
            <a:xfrm>
              <a:off x="11096205" y="4643170"/>
              <a:ext cx="984320" cy="824569"/>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9" name="Oval 10"/>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1</a:t>
              </a:r>
              <a:endPar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endParaRPr>
            </a:p>
          </p:txBody>
        </p:sp>
        <p:sp>
          <p:nvSpPr>
            <p:cNvPr id="80" name="Oval 11"/>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3</a:t>
              </a:r>
              <a:endPar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endParaRPr>
            </a:p>
          </p:txBody>
        </p:sp>
        <p:sp>
          <p:nvSpPr>
            <p:cNvPr id="81" name="Oval 12"/>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4</a:t>
              </a:r>
              <a:endPar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82" name="Oval 13"/>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2</a:t>
              </a:r>
              <a:endPar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endParaRPr>
            </a:p>
          </p:txBody>
        </p:sp>
        <p:sp>
          <p:nvSpPr>
            <p:cNvPr id="83" name="Text Box 14"/>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dirty="0" err="1">
                  <a:ln>
                    <a:noFill/>
                  </a:ln>
                  <a:solidFill>
                    <a:srgbClr val="0C441B"/>
                  </a:solidFill>
                  <a:effectLst/>
                  <a:uLnTx/>
                  <a:uFillTx/>
                  <a:ea typeface="+mn-ea"/>
                  <a:cs typeface="Times New Roman" panose="02020603050405020304" pitchFamily="18" charset="0"/>
                </a:rPr>
                <a:t>Viết</a:t>
              </a:r>
              <a:r>
                <a:rPr kumimoji="0" lang="en-US" altLang="en-US" sz="1800" b="0" i="0" u="none" strike="noStrike" kern="0" cap="none" spc="0" normalizeH="0" baseline="0" noProof="0" dirty="0">
                  <a:ln>
                    <a:noFill/>
                  </a:ln>
                  <a:solidFill>
                    <a:srgbClr val="DDDDDD"/>
                  </a:solidFill>
                  <a:effectLst/>
                  <a:uLnTx/>
                  <a:uFillTx/>
                  <a:ea typeface="+mn-ea"/>
                  <a:cs typeface="Times New Roman" panose="02020603050405020304" pitchFamily="18" charset="0"/>
                </a:rPr>
                <a:t> </a:t>
              </a:r>
              <a:r>
                <a:rPr kumimoji="0" lang="en-US" altLang="en-US" sz="1800" b="0" i="0" u="none" strike="noStrike" kern="0" cap="none" spc="0" normalizeH="0" baseline="0" noProof="0" dirty="0">
                  <a:ln>
                    <a:noFill/>
                  </a:ln>
                  <a:solidFill>
                    <a:srgbClr val="0C441B"/>
                  </a:solidFill>
                  <a:effectLst/>
                  <a:uLnTx/>
                  <a:uFillTx/>
                  <a:ea typeface="+mn-ea"/>
                  <a:cs typeface="Times New Roman" panose="02020603050405020304" pitchFamily="18" charset="0"/>
                </a:rPr>
                <a:t>ý </a:t>
              </a:r>
              <a:r>
                <a:rPr kumimoji="0" lang="en-US" altLang="en-US" sz="1800" b="0" i="0" u="none" strike="noStrike" kern="0" cap="none" spc="0" normalizeH="0" baseline="0" noProof="0" dirty="0" err="1">
                  <a:ln>
                    <a:noFill/>
                  </a:ln>
                  <a:solidFill>
                    <a:srgbClr val="0C441B"/>
                  </a:solidFill>
                  <a:effectLst/>
                  <a:uLnTx/>
                  <a:uFillTx/>
                  <a:ea typeface="+mn-ea"/>
                  <a:cs typeface="Times New Roman" panose="02020603050405020304" pitchFamily="18" charset="0"/>
                </a:rPr>
                <a:t>kiến</a:t>
              </a:r>
              <a:r>
                <a:rPr kumimoji="0" lang="en-US" altLang="en-US" sz="1800" b="0" i="0" u="none" strike="noStrike" kern="0" cap="none" spc="0" normalizeH="0" baseline="0" noProof="0" dirty="0">
                  <a:ln>
                    <a:noFill/>
                  </a:ln>
                  <a:solidFill>
                    <a:srgbClr val="0C441B"/>
                  </a:solidFill>
                  <a:effectLst/>
                  <a:uLnTx/>
                  <a:uFillTx/>
                  <a:ea typeface="+mn-ea"/>
                  <a:cs typeface="Times New Roman" panose="02020603050405020304" pitchFamily="18" charset="0"/>
                </a:rPr>
                <a:t> </a:t>
              </a:r>
              <a:r>
                <a:rPr kumimoji="0" lang="en-US" altLang="en-US" sz="1800" b="0" i="0" u="none" strike="noStrike" kern="0" cap="none" spc="0" normalizeH="0" baseline="0" noProof="0" dirty="0" err="1">
                  <a:ln>
                    <a:noFill/>
                  </a:ln>
                  <a:solidFill>
                    <a:srgbClr val="0C441B"/>
                  </a:solidFill>
                  <a:effectLst/>
                  <a:uLnTx/>
                  <a:uFillTx/>
                  <a:ea typeface="+mn-ea"/>
                  <a:cs typeface="Times New Roman" panose="02020603050405020304" pitchFamily="18" charset="0"/>
                </a:rPr>
                <a:t>cá</a:t>
              </a:r>
              <a:r>
                <a:rPr kumimoji="0" lang="en-US" altLang="en-US" sz="1800" b="0" i="0" u="none" strike="noStrike" kern="0" cap="none" spc="0" normalizeH="0" baseline="0" noProof="0" dirty="0">
                  <a:ln>
                    <a:noFill/>
                  </a:ln>
                  <a:solidFill>
                    <a:srgbClr val="0C441B"/>
                  </a:solidFill>
                  <a:effectLst/>
                  <a:uLnTx/>
                  <a:uFillTx/>
                  <a:ea typeface="+mn-ea"/>
                  <a:cs typeface="Times New Roman" panose="02020603050405020304" pitchFamily="18" charset="0"/>
                </a:rPr>
                <a:t> </a:t>
              </a:r>
              <a:r>
                <a:rPr kumimoji="0" lang="en-US" altLang="en-US" sz="1800" b="0" i="0" u="none" strike="noStrike" kern="0" cap="none" spc="0" normalizeH="0" baseline="0" noProof="0" dirty="0" err="1">
                  <a:ln>
                    <a:noFill/>
                  </a:ln>
                  <a:solidFill>
                    <a:srgbClr val="0C441B"/>
                  </a:solidFill>
                  <a:effectLst/>
                  <a:uLnTx/>
                  <a:uFillTx/>
                  <a:ea typeface="+mn-ea"/>
                  <a:cs typeface="Times New Roman" panose="02020603050405020304" pitchFamily="18" charset="0"/>
                </a:rPr>
                <a:t>nhân</a:t>
              </a:r>
              <a:endParaRPr kumimoji="0" lang="en-US" altLang="en-US" sz="1800" b="0" i="0" u="none" strike="noStrike" kern="0" cap="none" spc="0" normalizeH="0" baseline="0" noProof="0" dirty="0">
                <a:ln>
                  <a:noFill/>
                </a:ln>
                <a:solidFill>
                  <a:srgbClr val="0C441B"/>
                </a:solidFill>
                <a:effectLst/>
                <a:uLnTx/>
                <a:uFillTx/>
                <a:ea typeface="+mn-ea"/>
                <a:cs typeface="Times New Roman" panose="02020603050405020304" pitchFamily="18" charset="0"/>
              </a:endParaRPr>
            </a:p>
          </p:txBody>
        </p:sp>
        <p:sp>
          <p:nvSpPr>
            <p:cNvPr id="84" name="Text Box 15"/>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dirty="0" err="1">
                  <a:ln>
                    <a:noFill/>
                  </a:ln>
                  <a:solidFill>
                    <a:srgbClr val="0C441B"/>
                  </a:solidFill>
                  <a:effectLst/>
                  <a:uLnTx/>
                  <a:uFillTx/>
                  <a:ea typeface="+mn-ea"/>
                  <a:cs typeface="Times New Roman" panose="02020603050405020304" pitchFamily="18" charset="0"/>
                </a:rPr>
                <a:t>Viết</a:t>
              </a:r>
              <a:r>
                <a:rPr kumimoji="0" lang="en-US" altLang="en-US" sz="1800" b="0" i="0" u="none" strike="noStrike" kern="0" cap="none" spc="0" normalizeH="0" baseline="0" noProof="0" dirty="0">
                  <a:ln>
                    <a:noFill/>
                  </a:ln>
                  <a:solidFill>
                    <a:srgbClr val="DDDDDD"/>
                  </a:solidFill>
                  <a:effectLst/>
                  <a:uLnTx/>
                  <a:uFillTx/>
                  <a:ea typeface="+mn-ea"/>
                  <a:cs typeface="Times New Roman" panose="02020603050405020304" pitchFamily="18" charset="0"/>
                </a:rPr>
                <a:t> </a:t>
              </a:r>
              <a:r>
                <a:rPr kumimoji="0" lang="en-US" altLang="en-US" sz="1800" b="0" i="0" u="none" strike="noStrike" kern="0" cap="none" spc="0" normalizeH="0" baseline="0" noProof="0" dirty="0">
                  <a:ln>
                    <a:noFill/>
                  </a:ln>
                  <a:solidFill>
                    <a:srgbClr val="0C441B"/>
                  </a:solidFill>
                  <a:effectLst/>
                  <a:uLnTx/>
                  <a:uFillTx/>
                  <a:ea typeface="+mn-ea"/>
                  <a:cs typeface="Times New Roman" panose="02020603050405020304" pitchFamily="18" charset="0"/>
                </a:rPr>
                <a:t>ý </a:t>
              </a:r>
              <a:r>
                <a:rPr kumimoji="0" lang="en-US" altLang="en-US" sz="1800" b="0" i="0" u="none" strike="noStrike" kern="0" cap="none" spc="0" normalizeH="0" baseline="0" noProof="0" dirty="0" err="1">
                  <a:ln>
                    <a:noFill/>
                  </a:ln>
                  <a:solidFill>
                    <a:srgbClr val="0C441B"/>
                  </a:solidFill>
                  <a:effectLst/>
                  <a:uLnTx/>
                  <a:uFillTx/>
                  <a:ea typeface="+mn-ea"/>
                  <a:cs typeface="Times New Roman" panose="02020603050405020304" pitchFamily="18" charset="0"/>
                </a:rPr>
                <a:t>kiến</a:t>
              </a:r>
              <a:r>
                <a:rPr kumimoji="0" lang="en-US" altLang="en-US" sz="1800" b="0" i="0" u="none" strike="noStrike" kern="0" cap="none" spc="0" normalizeH="0" baseline="0" noProof="0" dirty="0">
                  <a:ln>
                    <a:noFill/>
                  </a:ln>
                  <a:solidFill>
                    <a:srgbClr val="0C441B"/>
                  </a:solidFill>
                  <a:effectLst/>
                  <a:uLnTx/>
                  <a:uFillTx/>
                  <a:ea typeface="+mn-ea"/>
                  <a:cs typeface="Times New Roman" panose="02020603050405020304" pitchFamily="18" charset="0"/>
                </a:rPr>
                <a:t> </a:t>
              </a:r>
              <a:r>
                <a:rPr kumimoji="0" lang="en-US" altLang="en-US" sz="1800" b="0" i="0" u="none" strike="noStrike" kern="0" cap="none" spc="0" normalizeH="0" baseline="0" noProof="0" dirty="0" err="1">
                  <a:ln>
                    <a:noFill/>
                  </a:ln>
                  <a:solidFill>
                    <a:srgbClr val="0C441B"/>
                  </a:solidFill>
                  <a:effectLst/>
                  <a:uLnTx/>
                  <a:uFillTx/>
                  <a:ea typeface="+mn-ea"/>
                  <a:cs typeface="Times New Roman" panose="02020603050405020304" pitchFamily="18" charset="0"/>
                </a:rPr>
                <a:t>cá</a:t>
              </a:r>
              <a:r>
                <a:rPr kumimoji="0" lang="en-US" altLang="en-US" sz="1800" b="0" i="0" u="none" strike="noStrike" kern="0" cap="none" spc="0" normalizeH="0" baseline="0" noProof="0" dirty="0">
                  <a:ln>
                    <a:noFill/>
                  </a:ln>
                  <a:solidFill>
                    <a:srgbClr val="0C441B"/>
                  </a:solidFill>
                  <a:effectLst/>
                  <a:uLnTx/>
                  <a:uFillTx/>
                  <a:ea typeface="+mn-ea"/>
                  <a:cs typeface="Times New Roman" panose="02020603050405020304" pitchFamily="18" charset="0"/>
                </a:rPr>
                <a:t> </a:t>
              </a:r>
              <a:r>
                <a:rPr kumimoji="0" lang="en-US" altLang="en-US" sz="1800" b="0" i="0" u="none" strike="noStrike" kern="0" cap="none" spc="0" normalizeH="0" baseline="0" noProof="0" dirty="0" err="1">
                  <a:ln>
                    <a:noFill/>
                  </a:ln>
                  <a:solidFill>
                    <a:srgbClr val="0C441B"/>
                  </a:solidFill>
                  <a:effectLst/>
                  <a:uLnTx/>
                  <a:uFillTx/>
                  <a:ea typeface="+mn-ea"/>
                  <a:cs typeface="Times New Roman" panose="02020603050405020304" pitchFamily="18" charset="0"/>
                </a:rPr>
                <a:t>nhân</a:t>
              </a:r>
              <a:endParaRPr kumimoji="0" lang="en-US" altLang="en-US" sz="1800" b="0" i="0" u="none" strike="noStrike" kern="0" cap="none" spc="0" normalizeH="0" baseline="0" noProof="0" dirty="0">
                <a:ln>
                  <a:noFill/>
                </a:ln>
                <a:solidFill>
                  <a:srgbClr val="0C441B"/>
                </a:solidFill>
                <a:effectLst/>
                <a:uLnTx/>
                <a:uFillTx/>
                <a:ea typeface="+mn-ea"/>
                <a:cs typeface="Times New Roman" panose="02020603050405020304" pitchFamily="18" charset="0"/>
              </a:endParaRPr>
            </a:p>
          </p:txBody>
        </p:sp>
        <p:sp>
          <p:nvSpPr>
            <p:cNvPr id="85" name="Text Box 16"/>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dirty="0" err="1">
                  <a:ln>
                    <a:noFill/>
                  </a:ln>
                  <a:solidFill>
                    <a:srgbClr val="0C441B"/>
                  </a:solidFill>
                  <a:effectLst/>
                  <a:uLnTx/>
                  <a:uFillTx/>
                  <a:ea typeface="+mn-ea"/>
                  <a:cs typeface="Times New Roman" panose="02020603050405020304" pitchFamily="18" charset="0"/>
                </a:rPr>
                <a:t>Viết</a:t>
              </a:r>
              <a:r>
                <a:rPr kumimoji="0" lang="en-US" altLang="en-US" sz="1800" b="0" i="0" u="none" strike="noStrike" kern="0" cap="none" spc="0" normalizeH="0" baseline="0" noProof="0" dirty="0">
                  <a:ln>
                    <a:noFill/>
                  </a:ln>
                  <a:solidFill>
                    <a:srgbClr val="DDDDDD"/>
                  </a:solidFill>
                  <a:effectLst/>
                  <a:uLnTx/>
                  <a:uFillTx/>
                  <a:ea typeface="+mn-ea"/>
                  <a:cs typeface="Times New Roman" panose="02020603050405020304" pitchFamily="18" charset="0"/>
                </a:rPr>
                <a:t> </a:t>
              </a:r>
              <a:r>
                <a:rPr kumimoji="0" lang="en-US" altLang="en-US" sz="1800" b="0" i="0" u="none" strike="noStrike" kern="0" cap="none" spc="0" normalizeH="0" baseline="0" noProof="0" dirty="0">
                  <a:ln>
                    <a:noFill/>
                  </a:ln>
                  <a:solidFill>
                    <a:srgbClr val="0C441B"/>
                  </a:solidFill>
                  <a:effectLst/>
                  <a:uLnTx/>
                  <a:uFillTx/>
                  <a:ea typeface="+mn-ea"/>
                  <a:cs typeface="Times New Roman" panose="02020603050405020304" pitchFamily="18" charset="0"/>
                </a:rPr>
                <a:t>ý </a:t>
              </a:r>
              <a:r>
                <a:rPr kumimoji="0" lang="en-US" altLang="en-US" sz="1800" b="0" i="0" u="none" strike="noStrike" kern="0" cap="none" spc="0" normalizeH="0" baseline="0" noProof="0" dirty="0" err="1">
                  <a:ln>
                    <a:noFill/>
                  </a:ln>
                  <a:solidFill>
                    <a:srgbClr val="0C441B"/>
                  </a:solidFill>
                  <a:effectLst/>
                  <a:uLnTx/>
                  <a:uFillTx/>
                  <a:ea typeface="+mn-ea"/>
                  <a:cs typeface="Times New Roman" panose="02020603050405020304" pitchFamily="18" charset="0"/>
                </a:rPr>
                <a:t>kiến</a:t>
              </a:r>
              <a:r>
                <a:rPr kumimoji="0" lang="en-US" altLang="en-US" sz="1800" b="0" i="0" u="none" strike="noStrike" kern="0" cap="none" spc="0" normalizeH="0" baseline="0" noProof="0" dirty="0">
                  <a:ln>
                    <a:noFill/>
                  </a:ln>
                  <a:solidFill>
                    <a:srgbClr val="0C441B"/>
                  </a:solidFill>
                  <a:effectLst/>
                  <a:uLnTx/>
                  <a:uFillTx/>
                  <a:ea typeface="+mn-ea"/>
                  <a:cs typeface="Times New Roman" panose="02020603050405020304" pitchFamily="18" charset="0"/>
                </a:rPr>
                <a:t> </a:t>
              </a:r>
              <a:r>
                <a:rPr kumimoji="0" lang="en-US" altLang="en-US" sz="1800" b="0" i="0" u="none" strike="noStrike" kern="0" cap="none" spc="0" normalizeH="0" baseline="0" noProof="0" dirty="0" err="1">
                  <a:ln>
                    <a:noFill/>
                  </a:ln>
                  <a:solidFill>
                    <a:srgbClr val="0C441B"/>
                  </a:solidFill>
                  <a:effectLst/>
                  <a:uLnTx/>
                  <a:uFillTx/>
                  <a:ea typeface="+mn-ea"/>
                  <a:cs typeface="Times New Roman" panose="02020603050405020304" pitchFamily="18" charset="0"/>
                </a:rPr>
                <a:t>cá</a:t>
              </a:r>
              <a:r>
                <a:rPr kumimoji="0" lang="en-US" altLang="en-US" sz="1800" b="0" i="0" u="none" strike="noStrike" kern="0" cap="none" spc="0" normalizeH="0" baseline="0" noProof="0" dirty="0">
                  <a:ln>
                    <a:noFill/>
                  </a:ln>
                  <a:solidFill>
                    <a:srgbClr val="0C441B"/>
                  </a:solidFill>
                  <a:effectLst/>
                  <a:uLnTx/>
                  <a:uFillTx/>
                  <a:ea typeface="+mn-ea"/>
                  <a:cs typeface="Times New Roman" panose="02020603050405020304" pitchFamily="18" charset="0"/>
                </a:rPr>
                <a:t> </a:t>
              </a:r>
              <a:r>
                <a:rPr kumimoji="0" lang="en-US" altLang="en-US" sz="1800" b="0" i="0" u="none" strike="noStrike" kern="0" cap="none" spc="0" normalizeH="0" baseline="0" noProof="0" dirty="0" err="1">
                  <a:ln>
                    <a:noFill/>
                  </a:ln>
                  <a:solidFill>
                    <a:srgbClr val="0C441B"/>
                  </a:solidFill>
                  <a:effectLst/>
                  <a:uLnTx/>
                  <a:uFillTx/>
                  <a:ea typeface="+mn-ea"/>
                  <a:cs typeface="Times New Roman" panose="02020603050405020304" pitchFamily="18" charset="0"/>
                </a:rPr>
                <a:t>nhân</a:t>
              </a:r>
              <a:endParaRPr kumimoji="0" lang="en-US" altLang="en-US" sz="1800" b="0" i="0" u="none" strike="noStrike" kern="0" cap="none" spc="0" normalizeH="0" baseline="0" noProof="0" dirty="0">
                <a:ln>
                  <a:noFill/>
                </a:ln>
                <a:solidFill>
                  <a:srgbClr val="0C441B"/>
                </a:solidFill>
                <a:effectLst/>
                <a:uLnTx/>
                <a:uFillTx/>
                <a:ea typeface="+mn-ea"/>
                <a:cs typeface="Times New Roman" panose="02020603050405020304" pitchFamily="18" charset="0"/>
              </a:endParaRPr>
            </a:p>
          </p:txBody>
        </p:sp>
        <p:sp>
          <p:nvSpPr>
            <p:cNvPr id="86" name="Rectangle 17"/>
            <p:cNvSpPr>
              <a:spLocks noChangeArrowheads="1"/>
            </p:cNvSpPr>
            <p:nvPr/>
          </p:nvSpPr>
          <p:spPr bwMode="auto">
            <a:xfrm>
              <a:off x="7704888" y="1384847"/>
              <a:ext cx="540385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3600" b="0" i="0" u="none" strike="noStrike" kern="0" cap="none" spc="0" normalizeH="0" baseline="0" noProof="0" dirty="0" err="1">
                  <a:ln>
                    <a:noFill/>
                  </a:ln>
                  <a:solidFill>
                    <a:srgbClr val="FF0000"/>
                  </a:solidFill>
                  <a:effectLst/>
                  <a:uLnTx/>
                  <a:uFillTx/>
                  <a:ea typeface="+mn-ea"/>
                  <a:cs typeface="Times New Roman" panose="02020603050405020304" pitchFamily="18" charset="0"/>
                </a:rPr>
                <a:t>Kĩ</a:t>
              </a:r>
              <a:r>
                <a:rPr kumimoji="0" lang="en-US" altLang="en-US" sz="3600" b="0" i="0" u="none" strike="noStrike" kern="0" cap="none" spc="0" normalizeH="0" baseline="0" noProof="0" dirty="0">
                  <a:ln>
                    <a:noFill/>
                  </a:ln>
                  <a:solidFill>
                    <a:srgbClr val="FF0000"/>
                  </a:solidFill>
                  <a:effectLst/>
                  <a:uLnTx/>
                  <a:uFillTx/>
                  <a:ea typeface="+mn-ea"/>
                  <a:cs typeface="Times New Roman" panose="02020603050405020304" pitchFamily="18" charset="0"/>
                </a:rPr>
                <a:t> </a:t>
              </a:r>
              <a:r>
                <a:rPr kumimoji="0" lang="en-US" altLang="en-US" sz="3600" b="0" i="0" u="none" strike="noStrike" kern="0" cap="none" spc="0" normalizeH="0" baseline="0" noProof="0" dirty="0" err="1">
                  <a:ln>
                    <a:noFill/>
                  </a:ln>
                  <a:solidFill>
                    <a:srgbClr val="FF0000"/>
                  </a:solidFill>
                  <a:effectLst/>
                  <a:uLnTx/>
                  <a:uFillTx/>
                  <a:ea typeface="+mn-ea"/>
                  <a:cs typeface="Times New Roman" panose="02020603050405020304" pitchFamily="18" charset="0"/>
                </a:rPr>
                <a:t>thuật</a:t>
              </a:r>
              <a:r>
                <a:rPr kumimoji="0" lang="en-US" altLang="en-US" sz="3600" b="0" i="0" u="none" strike="noStrike" kern="0" cap="none" spc="0" normalizeH="0" baseline="0" noProof="0" dirty="0">
                  <a:ln>
                    <a:noFill/>
                  </a:ln>
                  <a:solidFill>
                    <a:srgbClr val="FF0000"/>
                  </a:solidFill>
                  <a:effectLst/>
                  <a:uLnTx/>
                  <a:uFillTx/>
                  <a:ea typeface="+mn-ea"/>
                  <a:cs typeface="Times New Roman" panose="02020603050405020304" pitchFamily="18" charset="0"/>
                </a:rPr>
                <a:t> </a:t>
              </a:r>
              <a:r>
                <a:rPr kumimoji="0" lang="nl-NL" altLang="en-US" sz="3600" b="1" i="0" u="none" strike="noStrike" kern="0" cap="none" spc="0" normalizeH="0" baseline="0" noProof="0" dirty="0">
                  <a:ln>
                    <a:noFill/>
                  </a:ln>
                  <a:solidFill>
                    <a:srgbClr val="FF0000"/>
                  </a:solidFill>
                  <a:effectLst/>
                  <a:uLnTx/>
                  <a:uFillTx/>
                  <a:ea typeface="+mn-ea"/>
                  <a:cs typeface="Times New Roman" panose="02020603050405020304" pitchFamily="18" charset="0"/>
                </a:rPr>
                <a:t>“Khăn trải bàn”</a:t>
              </a:r>
              <a:r>
                <a:rPr kumimoji="0" lang="nl-NL" altLang="en-US" sz="3600" b="0" i="0" u="none" strike="noStrike" kern="0" cap="none" spc="0" normalizeH="0" baseline="0" noProof="0" dirty="0">
                  <a:ln>
                    <a:noFill/>
                  </a:ln>
                  <a:solidFill>
                    <a:srgbClr val="FF0000"/>
                  </a:solidFill>
                  <a:effectLst/>
                  <a:uLnTx/>
                  <a:uFillTx/>
                  <a:ea typeface="+mn-ea"/>
                  <a:cs typeface="Times New Roman" panose="02020603050405020304" pitchFamily="18" charset="0"/>
                </a:rPr>
                <a:t> </a:t>
              </a:r>
              <a:endParaRPr kumimoji="0" lang="en-US" altLang="en-US" sz="3600" b="0" i="0" u="none" strike="noStrike" kern="0" cap="none" spc="0" normalizeH="0" baseline="0" noProof="0" dirty="0">
                <a:ln>
                  <a:noFill/>
                </a:ln>
                <a:solidFill>
                  <a:srgbClr val="FF0000"/>
                </a:solidFill>
                <a:effectLst/>
                <a:uLnTx/>
                <a:uFillTx/>
                <a:ea typeface="+mn-ea"/>
                <a:cs typeface="Times New Roman" panose="02020603050405020304" pitchFamily="18" charset="0"/>
              </a:endParaRPr>
            </a:p>
          </p:txBody>
        </p:sp>
      </p:grpSp>
      <p:pic>
        <p:nvPicPr>
          <p:cNvPr id="10" name="Picture 9"/>
          <p:cNvPicPr>
            <a:picLocks noChangeAspect="1"/>
          </p:cNvPicPr>
          <p:nvPr/>
        </p:nvPicPr>
        <p:blipFill>
          <a:blip r:embed="rId5"/>
          <a:stretch>
            <a:fillRect/>
          </a:stretch>
        </p:blipFill>
        <p:spPr>
          <a:xfrm>
            <a:off x="4783694" y="1400817"/>
            <a:ext cx="6998815" cy="502353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29254" y="113796"/>
            <a:ext cx="12192000" cy="6857999"/>
          </a:xfrm>
          <a:prstGeom prst="rect">
            <a:avLst/>
          </a:prstGeom>
        </p:spPr>
      </p:pic>
      <p:pic>
        <p:nvPicPr>
          <p:cNvPr id="3"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22858PICdbgea5Gz679dY_PIC2018.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p:cNvPicPr>
            <a:picLocks noChangeAspect="1"/>
          </p:cNvPicPr>
          <p:nvPr/>
        </p:nvPicPr>
        <p:blipFill rotWithShape="1">
          <a:blip r:embed="rId6" cstate="print">
            <a:extLst>
              <a:ext uri="{28A0092B-C50C-407E-A947-70E740481C1C}">
                <a14:useLocalDpi xmlns:a14="http://schemas.microsoft.com/office/drawing/2010/main" val="0"/>
              </a:ext>
            </a:extLst>
          </a:blip>
          <a:srcRect l="32760" r="8347"/>
          <a:stretch>
            <a:fillRect/>
          </a:stretch>
        </p:blipFill>
        <p:spPr>
          <a:xfrm flipH="1">
            <a:off x="2648017" y="5393945"/>
            <a:ext cx="2687293" cy="1548203"/>
          </a:xfrm>
          <a:prstGeom prst="rect">
            <a:avLst/>
          </a:prstGeom>
        </p:spPr>
      </p:pic>
      <p:grpSp>
        <p:nvGrpSpPr>
          <p:cNvPr id="14" name="组合 135"/>
          <p:cNvGrpSpPr/>
          <p:nvPr/>
        </p:nvGrpSpPr>
        <p:grpSpPr>
          <a:xfrm>
            <a:off x="2100553" y="0"/>
            <a:ext cx="8884991" cy="7359445"/>
            <a:chOff x="3246438" y="1047943"/>
            <a:chExt cx="5711825" cy="4698808"/>
          </a:xfrm>
          <a:solidFill>
            <a:schemeClr val="tx1"/>
          </a:solidFill>
        </p:grpSpPr>
        <p:sp>
          <p:nvSpPr>
            <p:cNvPr id="16"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p:cNvGrpSpPr/>
            <p:nvPr/>
          </p:nvGrpSpPr>
          <p:grpSpPr>
            <a:xfrm>
              <a:off x="3517901" y="1225551"/>
              <a:ext cx="5260975" cy="4090987"/>
              <a:chOff x="3517901" y="1225551"/>
              <a:chExt cx="5260975" cy="4090987"/>
            </a:xfrm>
            <a:grpFill/>
          </p:grpSpPr>
          <p:sp>
            <p:nvSpPr>
              <p:cNvPr id="24"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p:cNvSpPr/>
          <p:nvPr/>
        </p:nvSpPr>
        <p:spPr>
          <a:xfrm>
            <a:off x="133985" y="85725"/>
            <a:ext cx="5883275" cy="970915"/>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defRPr/>
            </a:pP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TRÒ CHƠI: ĐÓNG VAI</a:t>
            </a:r>
            <a:endPar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endPar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endParaRPr>
          </a:p>
        </p:txBody>
      </p:sp>
      <p:sp>
        <p:nvSpPr>
          <p:cNvPr id="5" name="TextBox 4"/>
          <p:cNvSpPr txBox="1"/>
          <p:nvPr/>
        </p:nvSpPr>
        <p:spPr>
          <a:xfrm>
            <a:off x="3022064" y="1457693"/>
            <a:ext cx="6185492" cy="4339650"/>
          </a:xfrm>
          <a:prstGeom prst="rect">
            <a:avLst/>
          </a:prstGeom>
          <a:noFill/>
        </p:spPr>
        <p:txBody>
          <a:bodyPr wrap="square">
            <a:spAutoFit/>
          </a:bodyPr>
          <a:lstStyle/>
          <a:p>
            <a:pPr algn="just"/>
            <a:r>
              <a:rPr lang="vi-VN" sz="2400" b="0" i="0" dirty="0">
                <a:solidFill>
                  <a:srgbClr val="3333CC"/>
                </a:solidFill>
                <a:effectLst/>
                <a:latin typeface="Times New Roman" panose="02020603050405020304" pitchFamily="18" charset="0"/>
                <a:cs typeface="Times New Roman" panose="02020603050405020304" pitchFamily="18" charset="0"/>
              </a:rPr>
              <a:t>Em hãy đọc tình huống sau và trả lời câu hỏi</a:t>
            </a:r>
            <a:endParaRPr lang="vi-VN" sz="2400" b="0" i="0" dirty="0">
              <a:solidFill>
                <a:srgbClr val="3333CC"/>
              </a:solidFill>
              <a:effectLst/>
              <a:latin typeface="Times New Roman" panose="02020603050405020304" pitchFamily="18" charset="0"/>
              <a:cs typeface="Times New Roman" panose="02020603050405020304" pitchFamily="18" charset="0"/>
            </a:endParaRPr>
          </a:p>
          <a:p>
            <a:pPr algn="just"/>
            <a:r>
              <a:rPr lang="vi-VN" sz="2400" b="1" i="0" dirty="0">
                <a:solidFill>
                  <a:srgbClr val="000000"/>
                </a:solidFill>
                <a:effectLst/>
                <a:latin typeface="Times New Roman" panose="02020603050405020304" pitchFamily="18" charset="0"/>
                <a:cs typeface="Times New Roman" panose="02020603050405020304" pitchFamily="18" charset="0"/>
              </a:rPr>
              <a:t>Tình huống. </a:t>
            </a:r>
            <a:r>
              <a:rPr lang="vi-VN" sz="2400" b="0" i="0" dirty="0">
                <a:solidFill>
                  <a:srgbClr val="000000"/>
                </a:solidFill>
                <a:effectLst/>
                <a:latin typeface="Times New Roman" panose="02020603050405020304" pitchFamily="18" charset="0"/>
                <a:cs typeface="Times New Roman" panose="02020603050405020304" pitchFamily="18" charset="0"/>
              </a:rPr>
              <a:t>Trong quá trình hoạt động. Công ty chế biến thực phẩm X thường xuyên xả nước thải chưa qua xử lí ra môi trường, làm ảnh hưởng đến môi trường và cuộc sống của người dân xung quanh.</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1" i="0" dirty="0">
                <a:solidFill>
                  <a:srgbClr val="000000"/>
                </a:solidFill>
                <a:effectLst/>
                <a:latin typeface="Times New Roman" panose="02020603050405020304" pitchFamily="18" charset="0"/>
                <a:cs typeface="Times New Roman" panose="02020603050405020304" pitchFamily="18" charset="0"/>
              </a:rPr>
              <a:t>Câu hỏi:</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a) Em hãy nhận xét việc làm của Công ty X.</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b) Nếu gia đình em đang sinh sống gần Công ty X, biết việc làm này em sẽ ứng xử như thế nào?</a:t>
            </a:r>
            <a:endParaRPr lang="vi-VN" sz="2400" b="0" i="0" dirty="0">
              <a:solidFill>
                <a:srgbClr val="000000"/>
              </a:solidFill>
              <a:effectLst/>
              <a:latin typeface="Times New Roman" panose="02020603050405020304" pitchFamily="18" charset="0"/>
              <a:cs typeface="Times New Roman" panose="02020603050405020304" pitchFamily="18" charset="0"/>
            </a:endParaRPr>
          </a:p>
          <a:p>
            <a:br>
              <a:rPr lang="vi-VN" dirty="0"/>
            </a:br>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37"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134081" y="197944"/>
            <a:ext cx="12192000" cy="6744204"/>
          </a:xfrm>
          <a:prstGeom prst="rect">
            <a:avLst/>
          </a:prstGeom>
        </p:spPr>
      </p:pic>
      <p:pic>
        <p:nvPicPr>
          <p:cNvPr id="3"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22858PICdbgea5Gz679dY_PIC2018.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p:cNvPicPr>
            <a:picLocks noChangeAspect="1"/>
          </p:cNvPicPr>
          <p:nvPr/>
        </p:nvPicPr>
        <p:blipFill rotWithShape="1">
          <a:blip r:embed="rId6" cstate="print">
            <a:extLst>
              <a:ext uri="{28A0092B-C50C-407E-A947-70E740481C1C}">
                <a14:useLocalDpi xmlns:a14="http://schemas.microsoft.com/office/drawing/2010/main" val="0"/>
              </a:ext>
            </a:extLst>
          </a:blip>
          <a:srcRect l="32760" r="8347"/>
          <a:stretch>
            <a:fillRect/>
          </a:stretch>
        </p:blipFill>
        <p:spPr>
          <a:xfrm flipH="1">
            <a:off x="2648017" y="5393945"/>
            <a:ext cx="2687293" cy="1548203"/>
          </a:xfrm>
          <a:prstGeom prst="rect">
            <a:avLst/>
          </a:prstGeom>
        </p:spPr>
      </p:pic>
      <p:sp>
        <p:nvSpPr>
          <p:cNvPr id="106" name="Rectangle: Rounded Corners 1"/>
          <p:cNvSpPr/>
          <p:nvPr/>
        </p:nvSpPr>
        <p:spPr>
          <a:xfrm>
            <a:off x="133985" y="85725"/>
            <a:ext cx="6418580" cy="1171575"/>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defRPr/>
            </a:pP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TRÒ CHƠI: ĐÓNG VAI</a:t>
            </a:r>
            <a:endPar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Box 4"/>
          <p:cNvSpPr txBox="1"/>
          <p:nvPr/>
        </p:nvSpPr>
        <p:spPr>
          <a:xfrm>
            <a:off x="2307393" y="1467143"/>
            <a:ext cx="7664133" cy="3785652"/>
          </a:xfrm>
          <a:prstGeom prst="rect">
            <a:avLst/>
          </a:prstGeom>
          <a:noFill/>
        </p:spPr>
        <p:txBody>
          <a:bodyPr wrap="square">
            <a:spAutoFit/>
          </a:bodyPr>
          <a:lstStyle/>
          <a:p>
            <a:pPr algn="just"/>
            <a:r>
              <a:rPr lang="vi-VN" sz="2400" b="1" i="0" dirty="0">
                <a:solidFill>
                  <a:srgbClr val="000000"/>
                </a:solidFill>
                <a:effectLst/>
                <a:latin typeface="Times New Roman" panose="02020603050405020304" pitchFamily="18" charset="0"/>
                <a:cs typeface="Times New Roman" panose="02020603050405020304" pitchFamily="18" charset="0"/>
              </a:rPr>
              <a:t>- Yêu cầu a) </a:t>
            </a:r>
            <a:r>
              <a:rPr lang="vi-VN" sz="2400" b="0" i="0" dirty="0">
                <a:solidFill>
                  <a:srgbClr val="000000"/>
                </a:solidFill>
                <a:effectLst/>
                <a:latin typeface="Times New Roman" panose="02020603050405020304" pitchFamily="18" charset="0"/>
                <a:cs typeface="Times New Roman" panose="02020603050405020304" pitchFamily="18" charset="0"/>
              </a:rPr>
              <a:t>Hành vi xả chất thải chưa qua xử lí ra môi trường của công ty X đã vi phạm quy định tại khoản 2 điều 4 Luật bảo vệ môi trường năm 2020. Đây là hành vi đáng bị lên án và xử lí theo đúng quy định của pháp luật.</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1" i="0" dirty="0">
                <a:solidFill>
                  <a:srgbClr val="000000"/>
                </a:solidFill>
                <a:effectLst/>
                <a:latin typeface="Times New Roman" panose="02020603050405020304" pitchFamily="18" charset="0"/>
                <a:cs typeface="Times New Roman" panose="02020603050405020304" pitchFamily="18" charset="0"/>
              </a:rPr>
              <a:t>- Yêu cầu b) </a:t>
            </a:r>
            <a:r>
              <a:rPr lang="vi-VN" sz="2400" b="0" i="0" dirty="0">
                <a:solidFill>
                  <a:srgbClr val="000000"/>
                </a:solidFill>
                <a:effectLst/>
                <a:latin typeface="Times New Roman" panose="02020603050405020304" pitchFamily="18" charset="0"/>
                <a:cs typeface="Times New Roman" panose="02020603050405020304" pitchFamily="18" charset="0"/>
              </a:rPr>
              <a:t>Nếu gia đình em đang sinh sống gần Công ty X, biết việc làm này em sẽ:</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Bí mật thu thập bằng chứng (hình ảnh/ video) về những sai phạm của công ty X.</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Tố cáo, gửi những bằng chứng đó tới cơ quan chức năng có thẩm quyền.</a:t>
            </a:r>
            <a:endParaRPr lang="vi-VN" sz="2400" b="0" i="0" dirty="0">
              <a:solidFill>
                <a:srgbClr val="000000"/>
              </a:solidFill>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37"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91440" y="0"/>
            <a:ext cx="12192000" cy="6857999"/>
          </a:xfrm>
          <a:prstGeom prst="rect">
            <a:avLst/>
          </a:prstGeom>
        </p:spPr>
      </p:pic>
      <p:grpSp>
        <p:nvGrpSpPr>
          <p:cNvPr id="5" name="Group 4"/>
          <p:cNvGrpSpPr/>
          <p:nvPr/>
        </p:nvGrpSpPr>
        <p:grpSpPr>
          <a:xfrm>
            <a:off x="-35734" y="509248"/>
            <a:ext cx="8182303" cy="5714857"/>
            <a:chOff x="114868" y="-346472"/>
            <a:chExt cx="7805125" cy="7426902"/>
          </a:xfrm>
        </p:grpSpPr>
        <p:pic>
          <p:nvPicPr>
            <p:cNvPr id="6" name="Google Shape;154;p8"/>
            <p:cNvPicPr preferRelativeResize="0"/>
            <p:nvPr/>
          </p:nvPicPr>
          <p:blipFill rotWithShape="1">
            <a:blip r:embed="rId2"/>
            <a:srcRect l="16992" t="-937" r="50159" b="17086"/>
            <a:stretch>
              <a:fillRect/>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cstate="print"/>
            <a:srcRect/>
            <a:stretch>
              <a:fillRect/>
            </a:stretch>
          </p:blipFill>
          <p:spPr>
            <a:xfrm>
              <a:off x="3068240" y="4750073"/>
              <a:ext cx="2072846" cy="2330357"/>
            </a:xfrm>
            <a:prstGeom prst="rect">
              <a:avLst/>
            </a:prstGeom>
            <a:noFill/>
            <a:ln>
              <a:noFill/>
            </a:ln>
          </p:spPr>
        </p:pic>
      </p:grpSp>
      <p:sp>
        <p:nvSpPr>
          <p:cNvPr id="8" name="Rectangle 7"/>
          <p:cNvSpPr/>
          <p:nvPr/>
        </p:nvSpPr>
        <p:spPr>
          <a:xfrm>
            <a:off x="444184" y="2009508"/>
            <a:ext cx="6838838" cy="2838982"/>
          </a:xfrm>
          <a:prstGeom prst="rect">
            <a:avLst/>
          </a:prstGeom>
        </p:spPr>
        <p:txBody>
          <a:bodyPr wrap="square">
            <a:spAutoFit/>
          </a:bodyPr>
          <a:lstStyle/>
          <a:p>
            <a:pPr marL="0" marR="0" lvl="0" indent="0" algn="l" defTabSz="914400" rtl="0" eaLnBrk="1" fontAlgn="auto" latinLnBrk="0" hangingPunct="1">
              <a:lnSpc>
                <a:spcPct val="127000"/>
              </a:lnSpc>
              <a:spcBef>
                <a:spcPts val="0"/>
              </a:spcBef>
              <a:spcAft>
                <a:spcPts val="0"/>
              </a:spcAft>
              <a:buClrTx/>
              <a:buSzTx/>
              <a:buFontTx/>
              <a:buNone/>
              <a:tabLst>
                <a:tab pos="241300" algn="l"/>
              </a:tabLst>
              <a:defRPr/>
            </a:pPr>
            <a:r>
              <a:rPr lang="vi-VN" sz="3600" b="0" i="0" dirty="0">
                <a:solidFill>
                  <a:srgbClr val="000000"/>
                </a:solidFill>
                <a:effectLst/>
                <a:latin typeface="Times New Roman" panose="02020603050405020304" pitchFamily="18" charset="0"/>
                <a:cs typeface="Times New Roman" panose="02020603050405020304" pitchFamily="18" charset="0"/>
              </a:rPr>
              <a:t>Hãy kể về một tấm gương tích cực tham gia hoạt động bảo vệ môi trường và tài nguyên thiên nhiên mà em biết.</a:t>
            </a:r>
            <a:endParaRPr kumimoji="0" lang="en-US" sz="3600" b="0"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Shape 95"/>
          <p:cNvPicPr/>
          <p:nvPr/>
        </p:nvPicPr>
        <p:blipFill>
          <a:blip r:embed="rId4"/>
          <a:stretch>
            <a:fillRect/>
          </a:stretch>
        </p:blipFill>
        <p:spPr>
          <a:xfrm>
            <a:off x="7727206" y="1582104"/>
            <a:ext cx="4556234" cy="4766648"/>
          </a:xfrm>
          <a:prstGeom prst="rect">
            <a:avLst/>
          </a:prstGeom>
        </p:spPr>
      </p:pic>
      <p:sp>
        <p:nvSpPr>
          <p:cNvPr id="11" name="Rectangle: Rounded Corners 1"/>
          <p:cNvSpPr/>
          <p:nvPr/>
        </p:nvSpPr>
        <p:spPr>
          <a:xfrm>
            <a:off x="1592825" y="145949"/>
            <a:ext cx="8303244"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defRPr/>
            </a:pP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rtl="0" eaLnBrk="1" fontAlgn="auto" latinLnBrk="0" hangingPunct="1">
              <a:lnSpc>
                <a:spcPct val="130000"/>
              </a:lnSpc>
              <a:spcBef>
                <a:spcPts val="0"/>
              </a:spcBef>
              <a:spcAft>
                <a:spcPts val="200"/>
              </a:spcAft>
              <a:buClrTx/>
              <a:buSzTx/>
              <a:buFontTx/>
              <a:buNone/>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Thực hiện hành động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giữ</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chữ</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tín</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endPar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156580" y="0"/>
            <a:ext cx="12192000" cy="6793462"/>
          </a:xfrm>
          <a:prstGeom prst="rect">
            <a:avLst/>
          </a:prstGeom>
        </p:spPr>
      </p:pic>
      <p:pic>
        <p:nvPicPr>
          <p:cNvPr id="6" name="Picture 5"/>
          <p:cNvPicPr>
            <a:picLocks noChangeAspect="1"/>
          </p:cNvPicPr>
          <p:nvPr/>
        </p:nvPicPr>
        <p:blipFill>
          <a:blip r:embed="rId2"/>
          <a:stretch>
            <a:fillRect/>
          </a:stretch>
        </p:blipFill>
        <p:spPr>
          <a:xfrm>
            <a:off x="848853" y="625642"/>
            <a:ext cx="6148048" cy="5795647"/>
          </a:xfrm>
          <a:prstGeom prst="rect">
            <a:avLst/>
          </a:prstGeom>
        </p:spPr>
      </p:pic>
      <p:sp>
        <p:nvSpPr>
          <p:cNvPr id="7" name="Rectangle 6"/>
          <p:cNvSpPr>
            <a:spLocks noChangeArrowheads="1"/>
          </p:cNvSpPr>
          <p:nvPr/>
        </p:nvSpPr>
        <p:spPr bwMode="auto">
          <a:xfrm rot="21274563">
            <a:off x="1497584" y="1147227"/>
            <a:ext cx="5442282" cy="206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Helvetica Neue"/>
                <a:cs typeface="Times New Roman" panose="02020603050405020304" pitchFamily="18" charset="0"/>
              </a:rPr>
              <a:t>Bài</a:t>
            </a:r>
            <a:r>
              <a:rPr kumimoji="0" lang="en-US"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Helvetica Neue"/>
                <a:cs typeface="Times New Roman" panose="02020603050405020304" pitchFamily="18" charset="0"/>
              </a:rPr>
              <a:t> 5:</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endPar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Bảo</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vệ</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môi</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trường</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và</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tài</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nguyên</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endPar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thiên</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nhiên</a:t>
            </a:r>
            <a:endParaRPr kumimoji="0" lang="en-SG"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7031076" y="559076"/>
            <a:ext cx="5038519" cy="5182805"/>
          </a:xfrm>
          <a:prstGeom prst="rect">
            <a:avLst/>
          </a:prstGeom>
        </p:spPr>
      </p:pic>
      <p:sp>
        <p:nvSpPr>
          <p:cNvPr id="9" name="文本框 6"/>
          <p:cNvSpPr txBox="1"/>
          <p:nvPr/>
        </p:nvSpPr>
        <p:spPr>
          <a:xfrm>
            <a:off x="7349746" y="3150479"/>
            <a:ext cx="3948663"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Times New Roman" panose="02020603050405020304" pitchFamily="18" charset="0"/>
                <a:ea typeface="Microsoft YaHei" panose="020B0503020204020204" pitchFamily="34" charset="-122"/>
                <a:cs typeface="Times New Roman" panose="02020603050405020304" pitchFamily="18" charset="0"/>
              </a:rPr>
              <a:t>IV. VẬN DỤNG</a:t>
            </a:r>
            <a:endParaRPr kumimoji="0" lang="zh-CN" altLang="en-US" sz="28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32"/>
          <p:cNvPicPr>
            <a:picLocks noChangeAspect="1"/>
          </p:cNvPicPr>
          <p:nvPr/>
        </p:nvPicPr>
        <p:blipFill>
          <a:blip r:embed="rId1"/>
          <a:stretch>
            <a:fillRect/>
          </a:stretch>
        </p:blipFill>
        <p:spPr>
          <a:xfrm>
            <a:off x="108593" y="35248"/>
            <a:ext cx="12192000" cy="6857999"/>
          </a:xfrm>
          <a:prstGeom prst="rect">
            <a:avLst/>
          </a:prstGeom>
        </p:spPr>
      </p:pic>
      <p:pic>
        <p:nvPicPr>
          <p:cNvPr id="2"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691" y="3544624"/>
            <a:ext cx="3188719" cy="3540319"/>
          </a:xfrm>
          <a:prstGeom prst="rect">
            <a:avLst/>
          </a:prstGeom>
        </p:spPr>
      </p:pic>
      <p:pic>
        <p:nvPicPr>
          <p:cNvPr id="3"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4536" y="5359529"/>
            <a:ext cx="2869752" cy="1711901"/>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494" y="213431"/>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4590" y="264255"/>
            <a:ext cx="1694696" cy="2161906"/>
          </a:xfrm>
          <a:prstGeom prst="rect">
            <a:avLst/>
          </a:prstGeom>
        </p:spPr>
      </p:pic>
      <p:grpSp>
        <p:nvGrpSpPr>
          <p:cNvPr id="7" name="组合 135"/>
          <p:cNvGrpSpPr/>
          <p:nvPr/>
        </p:nvGrpSpPr>
        <p:grpSpPr>
          <a:xfrm>
            <a:off x="822377" y="1025437"/>
            <a:ext cx="5347597" cy="3844335"/>
            <a:chOff x="3246438" y="1068388"/>
            <a:chExt cx="5711825" cy="4678363"/>
          </a:xfrm>
          <a:solidFill>
            <a:schemeClr val="tx1"/>
          </a:solidFill>
        </p:grpSpPr>
        <p:sp>
          <p:nvSpPr>
            <p:cNvPr id="9"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grpSp>
          <p:nvGrpSpPr>
            <p:cNvPr id="16" name="组合 143"/>
            <p:cNvGrpSpPr/>
            <p:nvPr/>
          </p:nvGrpSpPr>
          <p:grpSpPr>
            <a:xfrm>
              <a:off x="3517901" y="1225551"/>
              <a:ext cx="5260975" cy="4090987"/>
              <a:chOff x="3517901" y="1225551"/>
              <a:chExt cx="5260975" cy="4090987"/>
            </a:xfrm>
            <a:grpFill/>
          </p:grpSpPr>
          <p:sp>
            <p:nvSpPr>
              <p:cNvPr id="17"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9"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0"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1"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2"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3"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4"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5"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6"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7"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8"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9"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0"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1"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2"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3"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4"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5"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6"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7"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8"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9"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0"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1"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2"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3"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4"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5"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6"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7"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8"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9"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0"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1"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2"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3"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4"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5"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6"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7"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8"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9"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0"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1"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2"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3"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4"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5"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6"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7"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8"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9"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0"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1"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2"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3"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4"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5"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6"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7"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8"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9"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0"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1"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2"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3"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4"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5"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6"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7"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8"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9"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0"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1"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2"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3"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4"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5"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6"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7"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grpSp>
      </p:grpSp>
      <p:grpSp>
        <p:nvGrpSpPr>
          <p:cNvPr id="99" name="组合 225"/>
          <p:cNvGrpSpPr/>
          <p:nvPr/>
        </p:nvGrpSpPr>
        <p:grpSpPr>
          <a:xfrm flipH="1">
            <a:off x="5947635" y="1599997"/>
            <a:ext cx="6570616" cy="5415707"/>
            <a:chOff x="3246438" y="1068388"/>
            <a:chExt cx="5711825" cy="4678363"/>
          </a:xfrm>
          <a:solidFill>
            <a:schemeClr val="tx1"/>
          </a:solidFill>
        </p:grpSpPr>
        <p:sp>
          <p:nvSpPr>
            <p:cNvPr id="101"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2"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3"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4"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5"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6"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7"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grpSp>
          <p:nvGrpSpPr>
            <p:cNvPr id="108" name="组合 233"/>
            <p:cNvGrpSpPr/>
            <p:nvPr/>
          </p:nvGrpSpPr>
          <p:grpSpPr>
            <a:xfrm>
              <a:off x="3517901" y="1225551"/>
              <a:ext cx="5260975" cy="4090987"/>
              <a:chOff x="3517901" y="1225551"/>
              <a:chExt cx="5260975" cy="4090987"/>
            </a:xfrm>
            <a:grpFill/>
          </p:grpSpPr>
          <p:sp>
            <p:nvSpPr>
              <p:cNvPr id="109"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0"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1"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2"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3"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4"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5"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6"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7"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8"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9"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0"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1"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2"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3"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4"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5"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6"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7"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8"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9"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0"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1"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2"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3"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4"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5"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6"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7"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8"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9"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0"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1"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2"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3"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4"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5"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6"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7"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8"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9"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0"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1"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2"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3"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4"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5"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6"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7"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8"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9"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0"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1"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2"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3"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4"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5"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6"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7"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8"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9"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0"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1"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2"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3"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4"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5"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6"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7"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8"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9"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0"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1"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2"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3"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4"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5"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6"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7"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8"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9"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grpSp>
      </p:grpSp>
      <p:grpSp>
        <p:nvGrpSpPr>
          <p:cNvPr id="190" name="组合 452"/>
          <p:cNvGrpSpPr/>
          <p:nvPr/>
        </p:nvGrpSpPr>
        <p:grpSpPr>
          <a:xfrm>
            <a:off x="3949209" y="3678724"/>
            <a:ext cx="3005355" cy="3217518"/>
            <a:chOff x="4427538" y="954088"/>
            <a:chExt cx="3333750" cy="3729038"/>
          </a:xfrm>
        </p:grpSpPr>
        <p:sp>
          <p:nvSpPr>
            <p:cNvPr id="191" name="Freeform 5"/>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92" name="Freeform 6"/>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3" name="Freeform 7"/>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4" name="Freeform 8"/>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5" name="Freeform 9"/>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6" name="Freeform 10"/>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7" name="Freeform 11"/>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8" name="Freeform 12"/>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9" name="Freeform 13"/>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0" name="Freeform 14"/>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1" name="Freeform 15"/>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2" name="Freeform 16"/>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3" name="Freeform 17"/>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4" name="Freeform 18"/>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5" name="Freeform 19"/>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6" name="Freeform 20"/>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7" name="Freeform 21"/>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8" name="Freeform 22"/>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9" name="Freeform 23"/>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0" name="Freeform 24"/>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1" name="Freeform 25"/>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2" name="Freeform 26"/>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3" name="Freeform 27"/>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4" name="Freeform 28"/>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5" name="Freeform 29"/>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6" name="Freeform 30"/>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7" name="Freeform 31"/>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8" name="Freeform 32"/>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9" name="Freeform 33"/>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0" name="Freeform 34"/>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1" name="Freeform 35"/>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2" name="Freeform 36"/>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3" name="Freeform 37"/>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4" name="Freeform 38"/>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5" name="Freeform 39"/>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6" name="Freeform 40"/>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7" name="Freeform 41"/>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8" name="Freeform 42"/>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9" name="Freeform 43"/>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0" name="Freeform 44"/>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1" name="Freeform 45"/>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2" name="Freeform 46"/>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sp>
        <p:nvSpPr>
          <p:cNvPr id="234" name="TextBox 233"/>
          <p:cNvSpPr txBox="1"/>
          <p:nvPr/>
        </p:nvSpPr>
        <p:spPr>
          <a:xfrm>
            <a:off x="2510106" y="361349"/>
            <a:ext cx="738897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300" normalizeH="0" baseline="0" noProof="0" dirty="0">
                <a:ln>
                  <a:noFill/>
                </a:ln>
                <a:solidFill>
                  <a:srgbClr val="FF0000"/>
                </a:solidFill>
                <a:effectLst/>
                <a:uLnTx/>
                <a:uFillTx/>
                <a:latin typeface="Times New Roman" panose="02020603050405020304" pitchFamily="18" charset="0"/>
                <a:ea typeface="【苹果】迟暮朝朝醉晚灯" panose="02000500000000000000"/>
                <a:cs typeface="Times New Roman" panose="02020603050405020304" pitchFamily="18" charset="0"/>
                <a:sym typeface="+mn-lt"/>
              </a:rPr>
              <a:t>HOẠT ĐỘNG DỰ ÁN</a:t>
            </a:r>
            <a:endParaRPr kumimoji="0" lang="en-US" sz="4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236" name="Picture 235"/>
          <p:cNvPicPr>
            <a:picLocks noChangeAspect="1"/>
          </p:cNvPicPr>
          <p:nvPr/>
        </p:nvPicPr>
        <p:blipFill>
          <a:blip r:embed="rId6"/>
          <a:stretch>
            <a:fillRect/>
          </a:stretch>
        </p:blipFill>
        <p:spPr>
          <a:xfrm>
            <a:off x="6520731" y="2721943"/>
            <a:ext cx="5718544" cy="2731245"/>
          </a:xfrm>
          <a:prstGeom prst="rect">
            <a:avLst/>
          </a:prstGeom>
        </p:spPr>
      </p:pic>
      <p:pic>
        <p:nvPicPr>
          <p:cNvPr id="237" name="Picture 236"/>
          <p:cNvPicPr>
            <a:picLocks noChangeAspect="1"/>
          </p:cNvPicPr>
          <p:nvPr/>
        </p:nvPicPr>
        <p:blipFill>
          <a:blip r:embed="rId7"/>
          <a:stretch>
            <a:fillRect/>
          </a:stretch>
        </p:blipFill>
        <p:spPr>
          <a:xfrm>
            <a:off x="881799" y="1829400"/>
            <a:ext cx="5090601" cy="313971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190"/>
                                        </p:tgtEl>
                                        <p:attrNameLst>
                                          <p:attrName>style.visibility</p:attrName>
                                        </p:attrNameLst>
                                      </p:cBhvr>
                                      <p:to>
                                        <p:strVal val="visible"/>
                                      </p:to>
                                    </p:set>
                                    <p:animEffect transition="in" filter="randombar(horizontal)">
                                      <p:cBhvr>
                                        <p:cTn id="21" dur="75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p:cNvPicPr>
            <a:picLocks noChangeAspect="1"/>
          </p:cNvPicPr>
          <p:nvPr/>
        </p:nvPicPr>
        <p:blipFill rotWithShape="1">
          <a:blip r:embed="rId1"/>
          <a:srcRect l="871" r="1" b="1"/>
          <a:stretch>
            <a:fillRect/>
          </a:stretch>
        </p:blipFill>
        <p:spPr>
          <a:xfrm>
            <a:off x="20" y="1282"/>
            <a:ext cx="12191980" cy="6856718"/>
          </a:xfrm>
          <a:prstGeom prst="rect">
            <a:avLst/>
          </a:prstGeom>
        </p:spPr>
      </p:pic>
      <p:pic>
        <p:nvPicPr>
          <p:cNvPr id="3"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3420" y="14610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p:cNvSpPr txBox="1">
            <a:spLocks noChangeArrowheads="1"/>
          </p:cNvSpPr>
          <p:nvPr/>
        </p:nvSpPr>
        <p:spPr bwMode="auto">
          <a:xfrm>
            <a:off x="2933700" y="2059940"/>
            <a:ext cx="678751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l" defTabSz="457200" rtl="0" eaLnBrk="0" fontAlgn="auto" latinLnBrk="0" hangingPunct="0">
              <a:lnSpc>
                <a:spcPct val="100000"/>
              </a:lnSpc>
              <a:spcBef>
                <a:spcPts val="0"/>
              </a:spcBef>
              <a:spcAft>
                <a:spcPts val="0"/>
              </a:spcAft>
              <a:buClrTx/>
              <a:buSzTx/>
              <a:buFontTx/>
              <a:buNone/>
              <a:defRPr/>
            </a:pPr>
            <a:r>
              <a:rPr kumimoji="0" lang="vi-VN"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Xin chào và hẹn gặp lại </a:t>
            </a:r>
            <a:endParaRPr kumimoji="0" lang="ru-RU"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descr="22858PICdbgea5Gz679dY_PIC2018.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2030" y="4154948"/>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p:cNvPicPr>
            <a:picLocks noChangeAspect="1"/>
          </p:cNvPicPr>
          <p:nvPr/>
        </p:nvPicPr>
        <p:blipFill rotWithShape="1">
          <a:blip r:embed="rId6" cstate="print">
            <a:extLst>
              <a:ext uri="{28A0092B-C50C-407E-A947-70E740481C1C}">
                <a14:useLocalDpi xmlns:a14="http://schemas.microsoft.com/office/drawing/2010/main" val="0"/>
              </a:ext>
            </a:extLst>
          </a:blip>
          <a:srcRect l="32760" r="8347"/>
          <a:stretch>
            <a:fillRect/>
          </a:stretch>
        </p:blipFill>
        <p:spPr>
          <a:xfrm flipH="1">
            <a:off x="3370889" y="3933894"/>
            <a:ext cx="2687293" cy="1548203"/>
          </a:xfrm>
          <a:prstGeom prst="rect">
            <a:avLst/>
          </a:prstGeom>
        </p:spPr>
      </p:pic>
      <p:grpSp>
        <p:nvGrpSpPr>
          <p:cNvPr id="13" name="组合 2"/>
          <p:cNvGrpSpPr/>
          <p:nvPr/>
        </p:nvGrpSpPr>
        <p:grpSpPr>
          <a:xfrm>
            <a:off x="2172970" y="1421765"/>
            <a:ext cx="8021320" cy="2742565"/>
            <a:chOff x="1949253" y="1617623"/>
            <a:chExt cx="3271491" cy="2319693"/>
          </a:xfrm>
        </p:grpSpPr>
        <p:grpSp>
          <p:nvGrpSpPr>
            <p:cNvPr id="14" name="组合 135"/>
            <p:cNvGrpSpPr/>
            <p:nvPr/>
          </p:nvGrpSpPr>
          <p:grpSpPr>
            <a:xfrm>
              <a:off x="1949253" y="1617623"/>
              <a:ext cx="3271491" cy="2319693"/>
              <a:chOff x="3246438" y="1047943"/>
              <a:chExt cx="5711825" cy="4698808"/>
            </a:xfrm>
            <a:solidFill>
              <a:schemeClr val="tx1"/>
            </a:solidFill>
          </p:grpSpPr>
          <p:sp>
            <p:nvSpPr>
              <p:cNvPr id="16"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p:cNvGrpSpPr/>
              <p:nvPr/>
            </p:nvGrpSpPr>
            <p:grpSpPr>
              <a:xfrm>
                <a:off x="3517901" y="1225551"/>
                <a:ext cx="5260975" cy="4090987"/>
                <a:chOff x="3517901" y="1225551"/>
                <a:chExt cx="5260975" cy="4090987"/>
              </a:xfrm>
              <a:grpFill/>
            </p:grpSpPr>
            <p:sp>
              <p:nvSpPr>
                <p:cNvPr id="24"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5" name="文本框 49"/>
            <p:cNvSpPr txBox="1">
              <a:spLocks noChangeArrowheads="1"/>
            </p:cNvSpPr>
            <p:nvPr/>
          </p:nvSpPr>
          <p:spPr bwMode="auto">
            <a:xfrm>
              <a:off x="2025013" y="2028013"/>
              <a:ext cx="2909328" cy="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SimSun" panose="02010600030101010101" pitchFamily="2" charset="-122"/>
                <a:cs typeface="+mn-cs"/>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2" presetClass="entr" presetSubtype="0"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500"/>
                            </p:stCondLst>
                            <p:childTnLst>
                              <p:par>
                                <p:cTn id="21" presetID="37"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74983" y="98276"/>
            <a:ext cx="11997968" cy="2280102"/>
          </a:xfrm>
          <a:prstGeom prst="rect">
            <a:avLst/>
          </a:prstGeom>
        </p:spPr>
      </p:pic>
      <p:pic>
        <p:nvPicPr>
          <p:cNvPr id="9" name="Picture 8"/>
          <p:cNvPicPr>
            <a:picLocks noChangeAspect="1"/>
          </p:cNvPicPr>
          <p:nvPr/>
        </p:nvPicPr>
        <p:blipFill>
          <a:blip r:embed="rId2"/>
          <a:stretch>
            <a:fillRect/>
          </a:stretch>
        </p:blipFill>
        <p:spPr>
          <a:xfrm>
            <a:off x="2734941" y="2187724"/>
            <a:ext cx="6898870" cy="4572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156580" y="0"/>
            <a:ext cx="12192000" cy="6793462"/>
          </a:xfrm>
          <a:prstGeom prst="rect">
            <a:avLst/>
          </a:prstGeom>
        </p:spPr>
      </p:pic>
      <p:sp>
        <p:nvSpPr>
          <p:cNvPr id="7" name="Rectangle 6"/>
          <p:cNvSpPr>
            <a:spLocks noChangeArrowheads="1"/>
          </p:cNvSpPr>
          <p:nvPr/>
        </p:nvSpPr>
        <p:spPr bwMode="auto">
          <a:xfrm rot="21274563">
            <a:off x="512064" y="808137"/>
            <a:ext cx="5442282" cy="424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5400" b="1" i="0" u="none" strike="noStrike" kern="1200" cap="none" spc="0" normalizeH="0" baseline="0" noProof="0" dirty="0" err="1">
                <a:ln>
                  <a:noFill/>
                </a:ln>
                <a:solidFill>
                  <a:srgbClr val="0000FF"/>
                </a:solidFill>
                <a:effectLst/>
                <a:uLnTx/>
                <a:uFillTx/>
                <a:latin typeface="Times New Roman" panose="02020603050405020304" pitchFamily="18" charset="0"/>
                <a:ea typeface="Helvetica Neue"/>
                <a:cs typeface="Times New Roman" panose="02020603050405020304" pitchFamily="18" charset="0"/>
              </a:rPr>
              <a:t>Bài</a:t>
            </a:r>
            <a:r>
              <a:rPr kumimoji="0" lang="en-US" altLang="en-US" sz="5400" b="1" i="0" u="none" strike="noStrike" kern="1200" cap="none" spc="0" normalizeH="0" baseline="0" noProof="0" dirty="0">
                <a:ln>
                  <a:noFill/>
                </a:ln>
                <a:solidFill>
                  <a:srgbClr val="0000FF"/>
                </a:solidFill>
                <a:effectLst/>
                <a:uLnTx/>
                <a:uFillTx/>
                <a:latin typeface="Times New Roman" panose="02020603050405020304" pitchFamily="18" charset="0"/>
                <a:ea typeface="Helvetica Neue"/>
                <a:cs typeface="Times New Roman" panose="02020603050405020304" pitchFamily="18" charset="0"/>
              </a:rPr>
              <a:t> 5:</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endPar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Bảo</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vệ</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môi</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trường</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và</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tài</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nguyên</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endPar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thiên</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nhiên</a:t>
            </a:r>
            <a:endParaRPr kumimoji="0" lang="en-SG" altLang="en-US" sz="5400" b="1" i="0" u="none" strike="noStrike" kern="1200" cap="none" spc="0" normalizeH="0" baseline="0" noProof="0" dirty="0">
              <a:ln>
                <a:noFill/>
              </a:ln>
              <a:solidFill>
                <a:srgbClr val="0000FF"/>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5886171" y="315236"/>
            <a:ext cx="5038519" cy="5182805"/>
          </a:xfrm>
          <a:prstGeom prst="rect">
            <a:avLst/>
          </a:prstGeom>
        </p:spPr>
      </p:pic>
      <p:sp>
        <p:nvSpPr>
          <p:cNvPr id="9" name="文本框 6"/>
          <p:cNvSpPr txBox="1"/>
          <p:nvPr/>
        </p:nvSpPr>
        <p:spPr>
          <a:xfrm>
            <a:off x="6431536" y="2970774"/>
            <a:ext cx="3948663" cy="5835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Times New Roman" panose="02020603050405020304" pitchFamily="18" charset="0"/>
                <a:ea typeface="Microsoft YaHei" panose="020B0503020204020204" pitchFamily="34" charset="-122"/>
                <a:cs typeface="Times New Roman" panose="02020603050405020304" pitchFamily="18" charset="0"/>
              </a:rPr>
              <a:t>I</a:t>
            </a:r>
            <a:r>
              <a:rPr lang="en-US" altLang="zh-CN" sz="3200" b="1" dirty="0">
                <a:solidFill>
                  <a:prstClr val="black"/>
                </a:solidFill>
                <a:effectLst>
                  <a:glow rad="101600">
                    <a:srgbClr val="E6B91E">
                      <a:satMod val="175000"/>
                      <a:alpha val="40000"/>
                    </a:srgbClr>
                  </a:glow>
                </a:effectLst>
                <a:latin typeface="Times New Roman" panose="02020603050405020304" pitchFamily="18" charset="0"/>
                <a:ea typeface="Microsoft YaHei" panose="020B0503020204020204" pitchFamily="34" charset="-122"/>
                <a:cs typeface="Times New Roman" panose="02020603050405020304" pitchFamily="18" charset="0"/>
              </a:rPr>
              <a:t>I. KHÁM PHÁ</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2">
            <a:extLst>
              <a:ext uri="{28A0092B-C50C-407E-A947-70E740481C1C}">
                <a14:useLocalDpi xmlns:a14="http://schemas.microsoft.com/office/drawing/2010/main" val="0"/>
              </a:ext>
            </a:extLst>
          </a:blip>
          <a:srcRect l="3466" r="34400" b="5897"/>
          <a:stretch>
            <a:fillRect/>
          </a:stretch>
        </p:blipFill>
        <p:spPr>
          <a:xfrm>
            <a:off x="618256" y="1082676"/>
            <a:ext cx="10523621" cy="2663423"/>
          </a:xfrm>
          <a:prstGeom prst="rect">
            <a:avLst/>
          </a:prstGeom>
        </p:spPr>
      </p:pic>
      <p:sp>
        <p:nvSpPr>
          <p:cNvPr id="10" name="TextBox 9"/>
          <p:cNvSpPr txBox="1"/>
          <p:nvPr/>
        </p:nvSpPr>
        <p:spPr>
          <a:xfrm>
            <a:off x="2105621" y="1528371"/>
            <a:ext cx="8462211" cy="1772285"/>
          </a:xfrm>
          <a:prstGeom prst="rect">
            <a:avLst/>
          </a:prstGeom>
          <a:noFill/>
          <a:ln>
            <a:noFill/>
          </a:ln>
        </p:spPr>
        <p:txBody>
          <a:bodyPr wrap="square" lIns="121917" tIns="60958" rIns="121917" bIns="60958" rtlCol="0">
            <a:spAutoFit/>
          </a:bodyPr>
          <a:lstStyle/>
          <a:p>
            <a:pPr marL="0" marR="0" lvl="0" indent="0" algn="just" defTabSz="914400" rtl="0" eaLnBrk="1" fontAlgn="auto" latinLnBrk="0" hangingPunct="1">
              <a:lnSpc>
                <a:spcPct val="122000"/>
              </a:lnSpc>
              <a:spcBef>
                <a:spcPts val="0"/>
              </a:spcBef>
              <a:spcAft>
                <a:spcPts val="500"/>
              </a:spcAft>
              <a:buClr>
                <a:srgbClr val="000000"/>
              </a:buClr>
              <a:buSzPts val="1100"/>
              <a:buFontTx/>
              <a:buNone/>
              <a:tabLst>
                <a:tab pos="229870" algn="l"/>
              </a:tabLst>
              <a:defRPr/>
            </a:pP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1.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Sự</a:t>
            </a:r>
            <a:r>
              <a:rPr kumimoji="0" lang="en-US" sz="44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44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cần</a:t>
            </a:r>
            <a:r>
              <a:rPr kumimoji="0" lang="en-US" sz="44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44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thiết</a:t>
            </a:r>
            <a:r>
              <a:rPr kumimoji="0" lang="en-US" sz="44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44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phải</a:t>
            </a:r>
            <a:r>
              <a:rPr kumimoji="0" lang="en-US" sz="44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44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bảo</a:t>
            </a:r>
            <a:r>
              <a:rPr kumimoji="0" lang="en-US" sz="44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44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vệ</a:t>
            </a:r>
            <a:r>
              <a:rPr kumimoji="0" lang="en-US" sz="44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44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môi</a:t>
            </a:r>
            <a:r>
              <a:rPr kumimoji="0" lang="en-US" sz="44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44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trường</a:t>
            </a:r>
            <a:r>
              <a:rPr kumimoji="0" lang="en-US" sz="44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44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và</a:t>
            </a:r>
            <a:r>
              <a:rPr kumimoji="0" lang="en-US" sz="44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44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tài</a:t>
            </a:r>
            <a:r>
              <a:rPr kumimoji="0" lang="en-US" sz="44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44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nguyên</a:t>
            </a:r>
            <a:r>
              <a:rPr kumimoji="0" lang="en-US" sz="44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44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thiên</a:t>
            </a:r>
            <a:r>
              <a:rPr kumimoji="0" lang="en-US" sz="44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44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nhiên</a:t>
            </a:r>
            <a:endPar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grpSp>
        <p:nvGrpSpPr>
          <p:cNvPr id="3" name="Group 2"/>
          <p:cNvGrpSpPr/>
          <p:nvPr/>
        </p:nvGrpSpPr>
        <p:grpSpPr>
          <a:xfrm>
            <a:off x="19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a:fillRect/>
              </a:stretch>
            </p:blipFill>
            <p:spPr>
              <a:xfrm>
                <a:off x="1266820" y="3143138"/>
                <a:ext cx="1934005" cy="228952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77867" t="20385" r="6933" b="5896"/>
              <a:stretch>
                <a:fillRect/>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26973" y="-2419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1531585" y="183232"/>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ĐỌC THÔNG TIN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pic>
        <p:nvPicPr>
          <p:cNvPr id="9" name="Picture 8" descr="58PIC58PIC58PIC58PICHsaGKG559akDq_PIC2018.png"/>
          <p:cNvPicPr>
            <a:picLocks noChangeAspect="1"/>
          </p:cNvPicPr>
          <p:nvPr/>
        </p:nvPicPr>
        <p:blipFill>
          <a:blip r:embed="rId2">
            <a:extLst>
              <a:ext uri="{28A0092B-C50C-407E-A947-70E740481C1C}">
                <a14:useLocalDpi xmlns:a14="http://schemas.microsoft.com/office/drawing/2010/main" val="0"/>
              </a:ext>
            </a:extLst>
          </a:blip>
          <a:srcRect l="7143" t="16071" r="5357" b="14285"/>
          <a:stretch>
            <a:fillRect/>
          </a:stretch>
        </p:blipFill>
        <p:spPr bwMode="auto">
          <a:xfrm>
            <a:off x="3762531" y="-241926"/>
            <a:ext cx="9250004"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70"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4485659" y="699126"/>
            <a:ext cx="7496477" cy="60601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0" y="32269"/>
            <a:ext cx="12192000" cy="6793462"/>
          </a:xfrm>
          <a:prstGeom prst="rect">
            <a:avLst/>
          </a:prstGeom>
        </p:spPr>
      </p:pic>
      <p:graphicFrame>
        <p:nvGraphicFramePr>
          <p:cNvPr id="6" name="Content Placeholder 4"/>
          <p:cNvGraphicFramePr/>
          <p:nvPr>
            <p:custDataLst>
              <p:tags r:id="rId2"/>
            </p:custDataLst>
          </p:nvPr>
        </p:nvGraphicFramePr>
        <p:xfrm>
          <a:off x="1409700" y="1327565"/>
          <a:ext cx="9372600" cy="5445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p:nvPr>
            <p:custDataLst>
              <p:tags r:id="rId8"/>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5400" b="1" i="0" u="none" strike="noStrike" kern="0" cap="none" spc="0" normalizeH="0" baseline="0" noProof="0" dirty="0">
                <a:ln>
                  <a:noFill/>
                </a:ln>
                <a:solidFill>
                  <a:prstClr val="white"/>
                </a:solidFill>
                <a:effectLst/>
                <a:uLnTx/>
                <a:uFillTx/>
                <a:latin typeface="Calibri" panose="020F0502020204030204"/>
                <a:ea typeface="+mn-ea"/>
                <a:cs typeface="+mn-cs"/>
              </a:rPr>
              <a:t>PHIẾU BÀI TẬP</a:t>
            </a:r>
            <a:endParaRPr kumimoji="0" lang="en-US" sz="5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2" descr="http://photos.myjoyonline.com/photos/news/201311/6579331693860_2001437840207.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p:nvPr>
            <p:custDataLst>
              <p:tags r:id="rId1"/>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5400" b="1" i="0" u="none" strike="noStrike" kern="0" cap="none" spc="0" normalizeH="0" baseline="0" noProof="0" dirty="0">
                <a:ln>
                  <a:noFill/>
                </a:ln>
                <a:solidFill>
                  <a:prstClr val="white"/>
                </a:solidFill>
                <a:effectLst/>
                <a:uLnTx/>
                <a:uFillTx/>
                <a:latin typeface="Calibri" panose="020F0502020204030204"/>
                <a:ea typeface="+mn-ea"/>
                <a:cs typeface="+mn-cs"/>
              </a:rPr>
              <a:t>PHIẾU BÀI TẬP</a:t>
            </a:r>
            <a:endParaRPr kumimoji="0" lang="en-US" sz="5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2" descr="http://photos.myjoyonline.com/photos/news/201311/6579331693860_20014378402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7390" y="1238687"/>
            <a:ext cx="11857220" cy="5324535"/>
          </a:xfrm>
          <a:prstGeom prst="rect">
            <a:avLst/>
          </a:prstGeom>
          <a:noFill/>
        </p:spPr>
        <p:txBody>
          <a:bodyPr wrap="square">
            <a:spAutoFit/>
          </a:bodyPr>
          <a:lstStyle/>
          <a:p>
            <a:pPr algn="just"/>
            <a:r>
              <a:rPr lang="vi-VN" sz="2800" b="1" i="0" dirty="0">
                <a:solidFill>
                  <a:srgbClr val="000000"/>
                </a:solidFill>
                <a:effectLst/>
                <a:latin typeface="Open Sans" panose="020B0606030504020204" pitchFamily="34" charset="0"/>
              </a:rPr>
              <a:t> </a:t>
            </a:r>
            <a:r>
              <a:rPr lang="vi-VN" sz="2400" b="1" i="0" dirty="0">
                <a:solidFill>
                  <a:srgbClr val="000000"/>
                </a:solidFill>
                <a:effectLst/>
                <a:latin typeface="Times New Roman" panose="02020603050405020304" pitchFamily="18" charset="0"/>
                <a:cs typeface="Times New Roman" panose="02020603050405020304" pitchFamily="18" charset="0"/>
              </a:rPr>
              <a:t>Hậu quả của ô nhiễm môi trường:</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1" dirty="0">
                <a:solidFill>
                  <a:srgbClr val="000000"/>
                </a:solidFill>
                <a:effectLst/>
                <a:latin typeface="Times New Roman" panose="02020603050405020304" pitchFamily="18" charset="0"/>
                <a:cs typeface="Times New Roman" panose="02020603050405020304" pitchFamily="18" charset="0"/>
              </a:rPr>
              <a:t>+ Đối với con người:</a:t>
            </a:r>
            <a:r>
              <a:rPr lang="vi-VN" sz="2400" b="0" i="0" dirty="0">
                <a:solidFill>
                  <a:srgbClr val="000000"/>
                </a:solidFill>
                <a:effectLst/>
                <a:latin typeface="Times New Roman" panose="02020603050405020304" pitchFamily="18" charset="0"/>
                <a:cs typeface="Times New Roman" panose="02020603050405020304" pitchFamily="18" charset="0"/>
              </a:rPr>
              <a:t> ô nhiễm môi trường gây ảnh hưởng đến sức khỏe, thậm chí là tính mạng của con người. Ví dụ: Ô nhiễm không khí làm tăng nguy cơ mắc các bệnh, như: nhiễm khuẩn cấp tính đường hô hấp dưới, đột quỵ, đau tim, bệnh tắc nghẽn phổi mãn tính và ung thư phổi; Ô nhiễm nguồn nước gây nên một số bệnh như: các bệnh về đường tiêu hoá, bệnh giun sán, các bệnh do muỗi truyền, các bệnh về mắt, ngoài da,...</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1" dirty="0">
                <a:solidFill>
                  <a:srgbClr val="000000"/>
                </a:solidFill>
                <a:effectLst/>
                <a:latin typeface="Times New Roman" panose="02020603050405020304" pitchFamily="18" charset="0"/>
                <a:cs typeface="Times New Roman" panose="02020603050405020304" pitchFamily="18" charset="0"/>
              </a:rPr>
              <a:t>+ Đối với các loài động, thực vật:</a:t>
            </a:r>
            <a:r>
              <a:rPr lang="vi-VN" sz="2400" b="0" i="0" dirty="0">
                <a:solidFill>
                  <a:srgbClr val="000000"/>
                </a:solidFill>
                <a:effectLst/>
                <a:latin typeface="Times New Roman" panose="02020603050405020304" pitchFamily="18" charset="0"/>
                <a:cs typeface="Times New Roman" panose="02020603050405020304" pitchFamily="18" charset="0"/>
              </a:rPr>
              <a:t> ô nhiễm môi trường đã làm suy thoái, hủy hoại các hệ sinh thái; ảnh hưởng tiêu cực đến sự sinh trưởng và phát triển của các loài sinh vật, dẫn đến nhiều nguy cơ, như: bị biến đổi gen, bị suy giảm chức năng sinh sản,…</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a:t>
            </a:r>
            <a:r>
              <a:rPr lang="vi-VN" sz="2400" b="0" i="1" dirty="0">
                <a:solidFill>
                  <a:srgbClr val="000000"/>
                </a:solidFill>
                <a:effectLst/>
                <a:latin typeface="Times New Roman" panose="02020603050405020304" pitchFamily="18" charset="0"/>
                <a:cs typeface="Times New Roman" panose="02020603050405020304" pitchFamily="18" charset="0"/>
              </a:rPr>
              <a:t>Đối với sự phát triển của các quốc gia:</a:t>
            </a:r>
            <a:r>
              <a:rPr lang="vi-VN" sz="2400" b="0" i="0" dirty="0">
                <a:solidFill>
                  <a:srgbClr val="000000"/>
                </a:solidFill>
                <a:effectLst/>
                <a:latin typeface="Times New Roman" panose="02020603050405020304" pitchFamily="18" charset="0"/>
                <a:cs typeface="Times New Roman" panose="02020603050405020304" pitchFamily="18" charset="0"/>
              </a:rPr>
              <a:t> ô nhiễm môi trường gây thiệt hại về kinh tế và ảnh hưởng xấu đến các vấn đề xã hội. Ví dụ: tiêu tốn ngân sách nhà nước cho việc khắc phục môi trường,…</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1" i="0" dirty="0">
                <a:solidFill>
                  <a:srgbClr val="000000"/>
                </a:solidFill>
                <a:effectLst/>
                <a:latin typeface="Times New Roman" panose="02020603050405020304" pitchFamily="18" charset="0"/>
                <a:cs typeface="Times New Roman" panose="02020603050405020304" pitchFamily="18" charset="0"/>
              </a:rPr>
              <a:t>- Tài nguyên thiên nhiên vơi cạn </a:t>
            </a:r>
            <a:r>
              <a:rPr lang="vi-VN" sz="2400" b="0" i="0" dirty="0">
                <a:solidFill>
                  <a:srgbClr val="000000"/>
                </a:solidFill>
                <a:effectLst/>
                <a:latin typeface="Times New Roman" panose="02020603050405020304" pitchFamily="18" charset="0"/>
                <a:cs typeface="Times New Roman" panose="02020603050405020304" pitchFamily="18" charset="0"/>
              </a:rPr>
              <a:t>sẽ gây ảnh hưởng xấu đến sự sự phát triển kinh tế - xã hội của các cá nhân và đất nước.</a:t>
            </a:r>
            <a:endParaRPr lang="vi-VN" sz="2400" b="0" i="0" dirty="0">
              <a:solidFill>
                <a:srgbClr val="000000"/>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2.xml><?xml version="1.0" encoding="utf-8"?>
<p:tagLst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4.xml><?xml version="1.0" encoding="utf-8"?>
<p:tagLst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 typeface="Wingdings" panose="05000000000000000000" pitchFamily="2" charset="2"/>
          <a:buNone/>
          <a:defRPr kumimoji="0" lang="en-US" sz="32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 typeface="Wingdings" panose="05000000000000000000" pitchFamily="2" charset="2"/>
          <a:buNone/>
          <a:defRPr kumimoji="0" lang="en-US" sz="32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10826</Words>
  <Application>WPS Presentation</Application>
  <PresentationFormat>Widescreen</PresentationFormat>
  <Paragraphs>264</Paragraphs>
  <Slides>36</Slides>
  <Notes>2</Notes>
  <HiddenSlides>0</HiddenSlides>
  <MMClips>0</MMClips>
  <ScaleCrop>false</ScaleCrop>
  <HeadingPairs>
    <vt:vector size="6" baseType="variant">
      <vt:variant>
        <vt:lpstr>已用的字体</vt:lpstr>
      </vt:variant>
      <vt:variant>
        <vt:i4>45</vt:i4>
      </vt:variant>
      <vt:variant>
        <vt:lpstr>主题</vt:lpstr>
      </vt:variant>
      <vt:variant>
        <vt:i4>4</vt:i4>
      </vt:variant>
      <vt:variant>
        <vt:lpstr>幻灯片标题</vt:lpstr>
      </vt:variant>
      <vt:variant>
        <vt:i4>36</vt:i4>
      </vt:variant>
    </vt:vector>
  </HeadingPairs>
  <TitlesOfParts>
    <vt:vector size="85" baseType="lpstr">
      <vt:lpstr>Arial</vt:lpstr>
      <vt:lpstr>SimSun</vt:lpstr>
      <vt:lpstr>Wingdings</vt:lpstr>
      <vt:lpstr>Arial</vt:lpstr>
      <vt:lpstr>Calibri</vt:lpstr>
      <vt:lpstr>ITC Avant Garde Std Bk</vt:lpstr>
      <vt:lpstr>Century Gothic</vt:lpstr>
      <vt:lpstr>.VnCentury Schoolbook</vt:lpstr>
      <vt:lpstr>Segoe Print</vt:lpstr>
      <vt:lpstr>Times New Roman</vt:lpstr>
      <vt:lpstr>Wingdings 3</vt:lpstr>
      <vt:lpstr>Trebuchet MS</vt:lpstr>
      <vt:lpstr>Trebuchet MS</vt:lpstr>
      <vt:lpstr>#9Slide03 Aturdida</vt:lpstr>
      <vt:lpstr>#9Slide03 Arima Madurai Black</vt:lpstr>
      <vt:lpstr>Calibri</vt:lpstr>
      <vt:lpstr>Microsoft YaHei</vt:lpstr>
      <vt:lpstr>#9Slide05 Fourth</vt:lpstr>
      <vt:lpstr>Helvetica Neue</vt:lpstr>
      <vt:lpstr>SVN-Vanilla Daisy Pro</vt:lpstr>
      <vt:lpstr>#9Slide05 Brannboll Ny</vt:lpstr>
      <vt:lpstr>Wide Latin</vt:lpstr>
      <vt:lpstr>inpin heiti</vt:lpstr>
      <vt:lpstr>Open Sans</vt:lpstr>
      <vt:lpstr>Arial Unicode MS</vt:lpstr>
      <vt:lpstr>Calibri Light</vt:lpstr>
      <vt:lpstr>Tahoma</vt:lpstr>
      <vt:lpstr>Arial Unicode MS</vt:lpstr>
      <vt:lpstr>#9Slide05 SVNTradeMark</vt:lpstr>
      <vt:lpstr>#9Slide05 Kathya</vt:lpstr>
      <vt:lpstr>DengXian</vt:lpstr>
      <vt:lpstr>#9Slide07 Marbelia Regular</vt:lpstr>
      <vt:lpstr>Verdana</vt:lpstr>
      <vt:lpstr>Cambria</vt:lpstr>
      <vt:lpstr>#9Slide06 DeathRattle BB</vt:lpstr>
      <vt:lpstr>Yu Gothic UI</vt:lpstr>
      <vt:lpstr>#9Slide05 SVNVanilla Daisy Pro</vt:lpstr>
      <vt:lpstr>#9Slide05 SVNDeadhead Script</vt:lpstr>
      <vt:lpstr>方正静蕾简体</vt:lpstr>
      <vt:lpstr>【苹果】迟暮朝朝醉晚灯</vt:lpstr>
      <vt:lpstr>Segoe UI Symbol</vt:lpstr>
      <vt:lpstr>Algerian</vt:lpstr>
      <vt:lpstr>Lucida Calligraphy</vt:lpstr>
      <vt:lpstr>Segoe UI Black</vt:lpstr>
      <vt:lpstr>Harrington</vt:lpstr>
      <vt:lpstr>Office Theme</vt:lpstr>
      <vt:lpstr>1_Office Theme</vt:lpstr>
      <vt:lpstr>1_Thiết kế: Thạch Trương Thảo (0987 039 863)</vt:lpstr>
      <vt:lpstr>2_Office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Thị Ánh Tuyết</dc:creator>
  <cp:lastModifiedBy>Huyen</cp:lastModifiedBy>
  <cp:revision>50</cp:revision>
  <dcterms:created xsi:type="dcterms:W3CDTF">2022-08-20T03:30:00Z</dcterms:created>
  <dcterms:modified xsi:type="dcterms:W3CDTF">2023-12-04T13:06:58Z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96B2428AC9CA4C83AC6C73BC76C31CB0_13</vt:lpwstr>
  </property>
  <property fmtid="{D5CDD505-2E9C-101B-9397-08002B2CF9AE}" pid="3" name="KSOProductBuildVer">
    <vt:lpwstr>1033-12.2.0.13306</vt:lpwstr>
  </property>
</Properties>
</file>