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7" r:id="rId2"/>
    <p:sldId id="257" r:id="rId3"/>
    <p:sldId id="282" r:id="rId4"/>
    <p:sldId id="283" r:id="rId5"/>
    <p:sldId id="308" r:id="rId6"/>
    <p:sldId id="285" r:id="rId7"/>
    <p:sldId id="293" r:id="rId8"/>
    <p:sldId id="311" r:id="rId9"/>
    <p:sldId id="284" r:id="rId10"/>
    <p:sldId id="309" r:id="rId11"/>
    <p:sldId id="294" r:id="rId12"/>
    <p:sldId id="295" r:id="rId13"/>
    <p:sldId id="310" r:id="rId14"/>
    <p:sldId id="297" r:id="rId15"/>
    <p:sldId id="298" r:id="rId16"/>
    <p:sldId id="300" r:id="rId17"/>
    <p:sldId id="302" r:id="rId18"/>
    <p:sldId id="303" r:id="rId19"/>
    <p:sldId id="304" r:id="rId20"/>
    <p:sldId id="305" r:id="rId21"/>
    <p:sldId id="306" r:id="rId22"/>
    <p:sldId id="286" r:id="rId23"/>
    <p:sldId id="289" r:id="rId24"/>
    <p:sldId id="291" r:id="rId25"/>
    <p:sldId id="292" r:id="rId26"/>
    <p:sldId id="301"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0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CD9383-0A91-4C6A-B907-5260481813D6}" type="datetimeFigureOut">
              <a:rPr lang="en-US" smtClean="0"/>
              <a:pPr/>
              <a:t>3/24/2024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B5E61-0DB3-4827-B63D-6EAA204F61C4}" type="slidenum">
              <a:rPr lang="en-US" smtClean="0"/>
              <a:pPr/>
              <a:t>‹#›</a:t>
            </a:fld>
            <a:endParaRPr lang="en-US"/>
          </a:p>
        </p:txBody>
      </p:sp>
    </p:spTree>
    <p:extLst>
      <p:ext uri="{BB962C8B-B14F-4D97-AF65-F5344CB8AC3E}">
        <p14:creationId xmlns:p14="http://schemas.microsoft.com/office/powerpoint/2010/main" val="385825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FED830-9F34-47EC-BF07-290D744A2BB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FED830-9F34-47EC-BF07-290D744A2BB5}" type="datetimeFigureOut">
              <a:rPr lang="en-US" smtClean="0"/>
              <a:pPr/>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ED830-9F34-47EC-BF07-290D744A2BB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FED830-9F34-47EC-BF07-290D744A2BB5}" type="datetimeFigureOut">
              <a:rPr lang="en-US" smtClean="0"/>
              <a:pPr/>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ED830-9F34-47EC-BF07-290D744A2BB5}" type="datetimeFigureOut">
              <a:rPr lang="en-US" smtClean="0"/>
              <a:pPr/>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FED830-9F34-47EC-BF07-290D744A2BB5}" type="datetimeFigureOut">
              <a:rPr lang="en-US" smtClean="0"/>
              <a:pPr/>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ED830-9F34-47EC-BF07-290D744A2BB5}" type="datetimeFigureOut">
              <a:rPr lang="en-US" smtClean="0"/>
              <a:pPr/>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0377DF-956F-46E5-9E05-ABF39F8021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ED830-9F34-47EC-BF07-290D744A2BB5}" type="datetimeFigureOut">
              <a:rPr lang="en-US" smtClean="0"/>
              <a:pPr/>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377DF-956F-46E5-9E05-ABF39F8021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5040162" cy="646331"/>
          </a:xfrm>
          <a:prstGeom prst="rect">
            <a:avLst/>
          </a:prstGeom>
        </p:spPr>
        <p:txBody>
          <a:bodyPr wrap="none">
            <a:spAutoFit/>
          </a:bodyPr>
          <a:lstStyle/>
          <a:p>
            <a:pPr algn="ctr" fontAlgn="base"/>
            <a:r>
              <a:rPr lang="vi-VN" sz="3600" b="1" dirty="0" smtClean="0">
                <a:latin typeface="Times New Roman" pitchFamily="18" charset="0"/>
                <a:cs typeface="Times New Roman" pitchFamily="18" charset="0"/>
              </a:rPr>
              <a:t>Tóm tắt kiến thức bài cũ</a:t>
            </a:r>
            <a:endParaRPr lang="vi-VN" sz="3600" b="1" dirty="0">
              <a:latin typeface="Times New Roman" pitchFamily="18" charset="0"/>
              <a:cs typeface="Times New Roman" pitchFamily="18" charset="0"/>
            </a:endParaRPr>
          </a:p>
        </p:txBody>
      </p:sp>
      <p:sp>
        <p:nvSpPr>
          <p:cNvPr id="3" name="Rectangle 2"/>
          <p:cNvSpPr/>
          <p:nvPr/>
        </p:nvSpPr>
        <p:spPr>
          <a:xfrm>
            <a:off x="0" y="6858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Năng lượng hao phí xuất hiện trong quá trình chuyển hóa từ dạng này sang dạng khác; từ vật này sang vật khác.</a:t>
            </a:r>
            <a:endParaRPr lang="en-US" sz="3600" dirty="0">
              <a:latin typeface="Times New Roman" pitchFamily="18" charset="0"/>
              <a:cs typeface="Times New Roman" pitchFamily="18" charset="0"/>
            </a:endParaRPr>
          </a:p>
        </p:txBody>
      </p:sp>
      <p:sp>
        <p:nvSpPr>
          <p:cNvPr id="4" name="Rectangle 3"/>
          <p:cNvSpPr/>
          <p:nvPr/>
        </p:nvSpPr>
        <p:spPr>
          <a:xfrm>
            <a:off x="0" y="2895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 Năng lượng hao phí thường xuất hiện dưới dạng nhiệt năng (đôi khi có cả âm thanh hoặc ánh sáng).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9698" name="Picture 2" descr="Tổng hợp những hình nền Powerpoint chuyên nghiệp"/>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4" name="Rectangle 3"/>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?1.a.Nêu những điểm khác nhau giữa nguồn năng lượng tái tạo và nguồn năng lượng không tái tạo?</a:t>
            </a:r>
          </a:p>
          <a:p>
            <a:r>
              <a:rPr lang="vi-VN" sz="3200" dirty="0" smtClean="0">
                <a:latin typeface="Times New Roman" pitchFamily="18" charset="0"/>
                <a:cs typeface="Times New Roman" pitchFamily="18" charset="0"/>
              </a:rPr>
              <a:t>b. Những nguồn năng lượng nào sau đây là năng lượng tái tạo: than, xăng, Mặt Trời, khí tự nhiên, gió?</a:t>
            </a:r>
            <a:endParaRPr lang="vi-VN" sz="3200" dirty="0">
              <a:latin typeface="Times New Roman" pitchFamily="18" charset="0"/>
              <a:cs typeface="Times New Roman" pitchFamily="18" charset="0"/>
            </a:endParaRPr>
          </a:p>
        </p:txBody>
      </p:sp>
      <p:sp>
        <p:nvSpPr>
          <p:cNvPr id="5" name="Rectangle 4"/>
          <p:cNvSpPr/>
          <p:nvPr/>
        </p:nvSpPr>
        <p:spPr>
          <a:xfrm>
            <a:off x="3352800" y="1981200"/>
            <a:ext cx="1774845" cy="646331"/>
          </a:xfrm>
          <a:prstGeom prst="rect">
            <a:avLst/>
          </a:prstGeom>
        </p:spPr>
        <p:txBody>
          <a:bodyPr wrap="none">
            <a:spAutoFit/>
          </a:bodyPr>
          <a:lstStyle/>
          <a:p>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giải</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1" y="2667000"/>
          <a:ext cx="9144001" cy="3922214"/>
        </p:xfrm>
        <a:graphic>
          <a:graphicData uri="http://schemas.openxmlformats.org/drawingml/2006/table">
            <a:tbl>
              <a:tblPr/>
              <a:tblGrid>
                <a:gridCol w="2655117"/>
                <a:gridCol w="3059884"/>
                <a:gridCol w="3429000"/>
              </a:tblGrid>
              <a:tr h="1029522">
                <a:tc>
                  <a:txBody>
                    <a:bodyPr/>
                    <a:lstStyle/>
                    <a:p>
                      <a:pPr algn="ctr" fontAlgn="t"/>
                      <a:endParaRPr lang="vi-VN" sz="3200" dirty="0">
                        <a:solidFill>
                          <a:srgbClr val="000000"/>
                        </a:solidFill>
                        <a:latin typeface="Times New Roman" pitchFamily="18" charset="0"/>
                        <a:cs typeface="Times New Roman" pitchFamily="18" charset="0"/>
                      </a:endParaRPr>
                    </a:p>
                  </a:txBody>
                  <a:tcPr marL="61301" marR="61301" marT="0" marB="0">
                    <a:lnL>
                      <a:noFill/>
                    </a:lnL>
                    <a:lnR w="12700" cap="flat" cmpd="sng" algn="ctr">
                      <a:solidFill>
                        <a:srgbClr val="981FAA"/>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981FAA"/>
                      </a:solidFill>
                      <a:prstDash val="solid"/>
                      <a:round/>
                      <a:headEnd type="none" w="med" len="med"/>
                      <a:tailEnd type="none" w="med" len="med"/>
                    </a:lnB>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tái tạo</a:t>
                      </a:r>
                      <a:endParaRPr lang="vi-VN" sz="3600" dirty="0" smtClean="0">
                        <a:solidFill>
                          <a:srgbClr val="000000"/>
                        </a:solidFill>
                        <a:latin typeface="Times New Roman" pitchFamily="18" charset="0"/>
                        <a:cs typeface="Times New Roman" pitchFamily="18" charset="0"/>
                      </a:endParaRPr>
                    </a:p>
                  </a:txBody>
                  <a:tcPr marL="61301" marR="61301" marT="0" marB="0">
                    <a:lnL w="12700" cap="flat" cmpd="sng" algn="ctr">
                      <a:solidFill>
                        <a:srgbClr val="981FAA"/>
                      </a:solidFill>
                      <a:prstDash val="solid"/>
                      <a:round/>
                      <a:headEnd type="none" w="med" len="med"/>
                      <a:tailEnd type="none" w="med" len="med"/>
                    </a:lnL>
                    <a:lnR w="12700" cap="flat" cmpd="sng" algn="ctr">
                      <a:solidFill>
                        <a:srgbClr val="9837BC"/>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9837BC"/>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smtClean="0">
                          <a:solidFill>
                            <a:srgbClr val="000000"/>
                          </a:solidFill>
                          <a:latin typeface="Times New Roman" pitchFamily="18" charset="0"/>
                          <a:cs typeface="Times New Roman" pitchFamily="18" charset="0"/>
                        </a:rPr>
                        <a:t>Năng lượng không tái tạo</a:t>
                      </a:r>
                      <a:endParaRPr lang="vi-VN" sz="3600" dirty="0" smtClean="0">
                        <a:solidFill>
                          <a:srgbClr val="000000"/>
                        </a:solidFill>
                        <a:latin typeface="Times New Roman" pitchFamily="18" charset="0"/>
                        <a:cs typeface="Times New Roman" pitchFamily="18" charset="0"/>
                      </a:endParaRPr>
                    </a:p>
                  </a:txBody>
                  <a:tcPr marL="81734" marR="81734" marT="40867" marB="40867">
                    <a:lnL w="12700" cap="flat" cmpd="sng" algn="ctr">
                      <a:solidFill>
                        <a:srgbClr val="9837BC"/>
                      </a:solidFill>
                      <a:prstDash val="solid"/>
                      <a:round/>
                      <a:headEnd type="none" w="med" len="med"/>
                      <a:tailEnd type="none" w="med" len="med"/>
                    </a:lnL>
                  </a:tcPr>
                </a:tc>
              </a:tr>
              <a:tr h="686347">
                <a:tc>
                  <a:txBody>
                    <a:bodyPr/>
                    <a:lstStyle/>
                    <a:p>
                      <a:pPr algn="ctr" fontAlgn="t"/>
                      <a:r>
                        <a:rPr lang="en-US" sz="3600" b="1" dirty="0" err="1">
                          <a:solidFill>
                            <a:srgbClr val="000000"/>
                          </a:solidFill>
                          <a:latin typeface="Times New Roman" pitchFamily="18" charset="0"/>
                          <a:cs typeface="Times New Roman" pitchFamily="18" charset="0"/>
                        </a:rPr>
                        <a:t>Thời</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gian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hình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thành</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6034F0"/>
                      </a:solidFill>
                      <a:prstDash val="solid"/>
                      <a:round/>
                      <a:headEnd type="none" w="med" len="med"/>
                      <a:tailEnd type="none" w="med" len="med"/>
                    </a:lnR>
                    <a:lnT w="12700" cap="flat" cmpd="sng" algn="ctr">
                      <a:solidFill>
                        <a:srgbClr val="981FAA"/>
                      </a:solidFill>
                      <a:prstDash val="solid"/>
                      <a:round/>
                      <a:headEnd type="none" w="med" len="med"/>
                      <a:tailEnd type="none" w="med" len="med"/>
                    </a:lnT>
                    <a:lnB w="12700" cap="flat" cmpd="sng" algn="ctr">
                      <a:solidFill>
                        <a:srgbClr val="6034F0"/>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luôn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sẵn</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6034F0"/>
                      </a:solidFill>
                      <a:prstDash val="solid"/>
                      <a:round/>
                      <a:headEnd type="none" w="med" len="med"/>
                      <a:tailEnd type="none" w="med" len="med"/>
                    </a:lnL>
                    <a:lnR w="12700" cap="flat" cmpd="sng" algn="ctr">
                      <a:solidFill>
                        <a:srgbClr val="8034D8"/>
                      </a:solidFill>
                      <a:prstDash val="solid"/>
                      <a:round/>
                      <a:headEnd type="none" w="med" len="med"/>
                      <a:tailEnd type="none" w="med" len="med"/>
                    </a:lnR>
                    <a:lnT w="12700" cap="flat" cmpd="sng" algn="ctr">
                      <a:solidFill>
                        <a:srgbClr val="9837BC"/>
                      </a:solidFill>
                      <a:prstDash val="solid"/>
                      <a:round/>
                      <a:headEnd type="none" w="med" len="med"/>
                      <a:tailEnd type="none" w="med" len="med"/>
                    </a:lnT>
                    <a:lnB w="12700" cap="flat" cmpd="sng" algn="ctr">
                      <a:solidFill>
                        <a:srgbClr val="8034D8"/>
                      </a:solidFill>
                      <a:prstDash val="solid"/>
                      <a:round/>
                      <a:headEnd type="none" w="med" len="med"/>
                      <a:tailEnd type="none" w="med" len="med"/>
                    </a:lnB>
                  </a:tcPr>
                </a:tc>
                <a:tc>
                  <a:txBody>
                    <a:bodyPr/>
                    <a:lstStyle/>
                    <a:p>
                      <a:pPr algn="ctr" fontAlgn="t"/>
                      <a:r>
                        <a:rPr lang="vi-VN" sz="3600" b="1" dirty="0">
                          <a:solidFill>
                            <a:srgbClr val="000000"/>
                          </a:solidFill>
                          <a:latin typeface="Times New Roman" pitchFamily="18" charset="0"/>
                          <a:cs typeface="Times New Roman" pitchFamily="18" charset="0"/>
                        </a:rPr>
                        <a:t>Hàng triệu năm, trăm triệu năm</a:t>
                      </a:r>
                    </a:p>
                  </a:txBody>
                  <a:tcPr marL="61301" marR="61301" marT="0" marB="0">
                    <a:lnL w="12700" cap="flat" cmpd="sng" algn="ctr">
                      <a:solidFill>
                        <a:srgbClr val="8034D8"/>
                      </a:solidFill>
                      <a:prstDash val="solid"/>
                      <a:round/>
                      <a:headEnd type="none" w="med" len="med"/>
                      <a:tailEnd type="none" w="med" len="med"/>
                    </a:lnL>
                    <a:lnR w="12700" cap="flat" cmpd="sng" algn="ctr">
                      <a:solidFill>
                        <a:srgbClr val="8034D8"/>
                      </a:solidFill>
                      <a:prstDash val="solid"/>
                      <a:round/>
                      <a:headEnd type="none" w="med" len="med"/>
                      <a:tailEnd type="none" w="med" len="med"/>
                    </a:lnR>
                    <a:lnB w="12700" cap="flat" cmpd="sng" algn="ctr">
                      <a:solidFill>
                        <a:srgbClr val="8034D8"/>
                      </a:solidFill>
                      <a:prstDash val="solid"/>
                      <a:round/>
                      <a:headEnd type="none" w="med" len="med"/>
                      <a:tailEnd type="none" w="med" len="med"/>
                    </a:lnB>
                  </a:tcPr>
                </a:tc>
              </a:tr>
              <a:tr h="686347">
                <a:tc>
                  <a:txBody>
                    <a:bodyPr/>
                    <a:lstStyle/>
                    <a:p>
                      <a:pPr algn="ctr" fontAlgn="t"/>
                      <a:r>
                        <a:rPr lang="en-US" sz="3600" b="1" dirty="0" err="1">
                          <a:solidFill>
                            <a:srgbClr val="000000"/>
                          </a:solidFill>
                          <a:latin typeface="Times New Roman" pitchFamily="18" charset="0"/>
                          <a:cs typeface="Times New Roman" pitchFamily="18" charset="0"/>
                        </a:rPr>
                        <a:t>Cách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thức</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a:t>
                      </a:r>
                      <a:endParaRPr lang="en-US" sz="3600"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D01701"/>
                      </a:solidFill>
                      <a:prstDash val="solid"/>
                      <a:round/>
                      <a:headEnd type="none" w="med" len="med"/>
                      <a:tailEnd type="none" w="med" len="med"/>
                    </a:lnR>
                    <a:lnT w="12700" cap="flat" cmpd="sng" algn="ctr">
                      <a:solidFill>
                        <a:srgbClr val="6034F0"/>
                      </a:solidFill>
                      <a:prstDash val="solid"/>
                      <a:round/>
                      <a:headEnd type="none" w="med" len="med"/>
                      <a:tailEnd type="none" w="med" len="med"/>
                    </a:lnT>
                    <a:lnB w="12700" cap="flat" cmpd="sng" algn="ctr">
                      <a:solidFill>
                        <a:srgbClr val="D01701"/>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liên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tục</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D01701"/>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c>
                  <a:txBody>
                    <a:bodyPr/>
                    <a:lstStyle/>
                    <a:p>
                      <a:pPr algn="ctr" fontAlgn="t"/>
                      <a:r>
                        <a:rPr lang="en-US" sz="3600" b="1" dirty="0" err="1">
                          <a:solidFill>
                            <a:srgbClr val="000000"/>
                          </a:solidFill>
                          <a:latin typeface="Times New Roman" pitchFamily="18" charset="0"/>
                          <a:cs typeface="Times New Roman" pitchFamily="18" charset="0"/>
                        </a:rPr>
                        <a:t>Không</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bổ</a:t>
                      </a:r>
                      <a:r>
                        <a:rPr lang="en-US" sz="3600" b="1" dirty="0">
                          <a:solidFill>
                            <a:srgbClr val="000000"/>
                          </a:solidFill>
                          <a:latin typeface="Times New Roman" pitchFamily="18" charset="0"/>
                          <a:cs typeface="Times New Roman" pitchFamily="18" charset="0"/>
                        </a:rPr>
                        <a:t> sung </a:t>
                      </a:r>
                      <a:r>
                        <a:rPr lang="en-US" sz="3600" b="1" dirty="0" err="1">
                          <a:solidFill>
                            <a:srgbClr val="000000"/>
                          </a:solidFill>
                          <a:latin typeface="Times New Roman" pitchFamily="18" charset="0"/>
                          <a:cs typeface="Times New Roman" pitchFamily="18" charset="0"/>
                        </a:rPr>
                        <a:t>nhanh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có</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thể</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cạn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kiệt</a:t>
                      </a:r>
                      <a:endParaRPr lang="en-US" sz="3600" b="1" dirty="0">
                        <a:solidFill>
                          <a:srgbClr val="000000"/>
                        </a:solidFill>
                        <a:latin typeface="Times New Roman" pitchFamily="18" charset="0"/>
                        <a:cs typeface="Times New Roman" pitchFamily="18" charset="0"/>
                      </a:endParaRPr>
                    </a:p>
                  </a:txBody>
                  <a:tcPr marL="61301" marR="61301" marT="0" marB="0">
                    <a:lnL w="12700" cap="flat" cmpd="sng" algn="ctr">
                      <a:solidFill>
                        <a:srgbClr val="20F704"/>
                      </a:solidFill>
                      <a:prstDash val="solid"/>
                      <a:round/>
                      <a:headEnd type="none" w="med" len="med"/>
                      <a:tailEnd type="none" w="med" len="med"/>
                    </a:lnL>
                    <a:lnR w="12700" cap="flat" cmpd="sng" algn="ctr">
                      <a:solidFill>
                        <a:srgbClr val="20F704"/>
                      </a:solidFill>
                      <a:prstDash val="solid"/>
                      <a:round/>
                      <a:headEnd type="none" w="med" len="med"/>
                      <a:tailEnd type="none" w="med" len="med"/>
                    </a:lnR>
                    <a:lnT w="12700" cap="flat" cmpd="sng" algn="ctr">
                      <a:solidFill>
                        <a:srgbClr val="8034D8"/>
                      </a:solidFill>
                      <a:prstDash val="solid"/>
                      <a:round/>
                      <a:headEnd type="none" w="med" len="med"/>
                      <a:tailEnd type="none" w="med" len="med"/>
                    </a:lnT>
                    <a:lnB w="12700" cap="flat" cmpd="sng" algn="ctr">
                      <a:solidFill>
                        <a:srgbClr val="20F70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8674" name="Picture 2" descr="Hình nền Powerpoint đẹp cho giáo á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2308324"/>
          </a:xfrm>
          <a:prstGeom prst="rect">
            <a:avLst/>
          </a:prstGeom>
        </p:spPr>
        <p:txBody>
          <a:bodyPr wrap="square">
            <a:spAutoFit/>
          </a:bodyPr>
          <a:lstStyle/>
          <a:p>
            <a:r>
              <a:rPr lang="vi-VN" sz="3600" dirty="0" smtClean="0">
                <a:latin typeface="Times New Roman" pitchFamily="18" charset="0"/>
                <a:cs typeface="Times New Roman" pitchFamily="18" charset="0"/>
              </a:rPr>
              <a:t>b/ - Những nguồn năng lượng là năng lượng tái tạo: Mặt Trời, gió</a:t>
            </a:r>
          </a:p>
          <a:p>
            <a:r>
              <a:rPr lang="vi-VN" sz="3600" dirty="0" smtClean="0">
                <a:latin typeface="Times New Roman" pitchFamily="18" charset="0"/>
                <a:cs typeface="Times New Roman" pitchFamily="18" charset="0"/>
              </a:rPr>
              <a:t>- Những nguồn năng lượng là năng lượng không tái tạo: Khí tự nhiên, than, xăng.</a:t>
            </a:r>
            <a:endParaRPr lang="vi-VN" sz="3600" dirty="0">
              <a:latin typeface="Times New Roman" pitchFamily="18" charset="0"/>
              <a:cs typeface="Times New Roman" pitchFamily="18" charset="0"/>
            </a:endParaRPr>
          </a:p>
        </p:txBody>
      </p:sp>
      <p:sp>
        <p:nvSpPr>
          <p:cNvPr id="5" name="Rectangle 4"/>
          <p:cNvSpPr/>
          <p:nvPr/>
        </p:nvSpPr>
        <p:spPr>
          <a:xfrm>
            <a:off x="0" y="2209800"/>
            <a:ext cx="9372600" cy="2308324"/>
          </a:xfrm>
          <a:prstGeom prst="rect">
            <a:avLst/>
          </a:prstGeom>
        </p:spPr>
        <p:txBody>
          <a:bodyPr wrap="square">
            <a:spAutoFit/>
          </a:bodyPr>
          <a:lstStyle/>
          <a:p>
            <a:r>
              <a:rPr lang="vi-VN" sz="3600" dirty="0" smtClean="0">
                <a:solidFill>
                  <a:srgbClr val="FF0000"/>
                </a:solidFill>
                <a:latin typeface="Times New Roman" pitchFamily="18" charset="0"/>
                <a:cs typeface="Times New Roman" pitchFamily="18" charset="0"/>
              </a:rPr>
              <a:t>?2.Các nhà khoa học dự đoán rằng đến năm 2100 sẽ không còn dầu và than trên Trái Đất. Cuộc sống của chúng ta sẽ thay đổi ra sao khi nguồn nhiên liệu này cạn kiệt?</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4419600"/>
            <a:ext cx="8991600" cy="1754326"/>
          </a:xfrm>
          <a:prstGeom prst="rect">
            <a:avLst/>
          </a:prstGeom>
        </p:spPr>
        <p:txBody>
          <a:bodyPr wrap="square">
            <a:spAutoFit/>
          </a:bodyPr>
          <a:lstStyle/>
          <a:p>
            <a:r>
              <a:rPr lang="vi-VN" sz="3600" dirty="0" smtClean="0">
                <a:latin typeface="Times New Roman" pitchFamily="18" charset="0"/>
                <a:cs typeface="Times New Roman" pitchFamily="18" charset="0"/>
              </a:rPr>
              <a:t>Cuộc sống của chúng ta sẽ có nhiều thay đổi, nó vừa là cơ hội nhưng cũng là thách thức đối với chúng ta.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plus(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plus(in)">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6874"/>
            <a:ext cx="8915400" cy="1754326"/>
          </a:xfrm>
          <a:prstGeom prst="rect">
            <a:avLst/>
          </a:prstGeom>
          <a:noFill/>
        </p:spPr>
        <p:txBody>
          <a:bodyPr wrap="square" rtlCol="0">
            <a:spAutoFit/>
          </a:bodyPr>
          <a:lstStyle/>
          <a:p>
            <a:r>
              <a:rPr lang="vi-VN" sz="2800" dirty="0">
                <a:latin typeface="Times New Roman" pitchFamily="18" charset="0"/>
                <a:cs typeface="Times New Roman" pitchFamily="18" charset="0"/>
              </a:rPr>
              <a:t>+ Dầu khí và than đá là nguồn nhiên liệu rẻ tiền, sử dụng phổ biến để tạo ra nhiệt năng, điện năng phục vụ cho nông nghiệp,giao thông, dân dụng,.. </a:t>
            </a:r>
            <a:endParaRPr lang="en-US" sz="2800" dirty="0">
              <a:latin typeface="Times New Roman" pitchFamily="18" charset="0"/>
              <a:cs typeface="Times New Roman" pitchFamily="18" charset="0"/>
            </a:endParaRPr>
          </a:p>
          <a:p>
            <a:endParaRPr lang="en-US" sz="2400" dirty="0"/>
          </a:p>
        </p:txBody>
      </p:sp>
      <p:sp>
        <p:nvSpPr>
          <p:cNvPr id="5" name="TextBox 4"/>
          <p:cNvSpPr txBox="1"/>
          <p:nvPr/>
        </p:nvSpPr>
        <p:spPr>
          <a:xfrm>
            <a:off x="76200" y="1894344"/>
            <a:ext cx="8991600" cy="2677656"/>
          </a:xfrm>
          <a:prstGeom prst="rect">
            <a:avLst/>
          </a:prstGeom>
          <a:noFill/>
        </p:spPr>
        <p:txBody>
          <a:bodyPr wrap="square" rtlCol="0">
            <a:spAutoFit/>
          </a:bodyPr>
          <a:lstStyle/>
          <a:p>
            <a:r>
              <a:rPr lang="vi-VN" sz="2800" dirty="0">
                <a:latin typeface="Times New Roman" pitchFamily="18" charset="0"/>
                <a:cs typeface="Times New Roman" pitchFamily="18" charset="0"/>
              </a:rPr>
              <a:t>+ Khi hết nguồn nhiên liệu này, chúng ta cần phải tìm nhiên liệu mới thay thế như:Năng lượng từ ánh sáng mặt trời,năng lượng gió, năng lượng sinh khối,...để tạo ra điện năng, nhiệt năng Chúng ta sẽ dùng các loại xe điện , xe chạy bằng nhiên liệu sinh học... Thay cho xe động cơ xăng, dầu.</a:t>
            </a:r>
            <a:endParaRPr lang="en-US" sz="2800" dirty="0">
              <a:latin typeface="Times New Roman" pitchFamily="18" charset="0"/>
              <a:cs typeface="Times New Roman" pitchFamily="18" charset="0"/>
            </a:endParaRPr>
          </a:p>
          <a:p>
            <a:endParaRPr lang="en-US" sz="2800" dirty="0"/>
          </a:p>
        </p:txBody>
      </p:sp>
      <p:sp>
        <p:nvSpPr>
          <p:cNvPr id="6" name="TextBox 5"/>
          <p:cNvSpPr txBox="1"/>
          <p:nvPr/>
        </p:nvSpPr>
        <p:spPr>
          <a:xfrm>
            <a:off x="0" y="4231719"/>
            <a:ext cx="8763000" cy="2092881"/>
          </a:xfrm>
          <a:prstGeom prst="rect">
            <a:avLst/>
          </a:prstGeom>
          <a:noFill/>
        </p:spPr>
        <p:txBody>
          <a:bodyPr wrap="square" rtlCol="0">
            <a:spAutoFit/>
          </a:bodyPr>
          <a:lstStyle/>
          <a:p>
            <a:r>
              <a:rPr lang="vi-VN" sz="2800" dirty="0">
                <a:latin typeface="Times New Roman" pitchFamily="18" charset="0"/>
                <a:cs typeface="Times New Roman" pitchFamily="18" charset="0"/>
              </a:rPr>
              <a:t>Khi đó sẽ giảm ô nhiễm môi trường nên đây vừa là cơ hội, vừa là thách thức đối với cuộc sống của chúng ta trong tương lai. </a:t>
            </a:r>
            <a:endParaRPr lang="en-US" sz="2800" dirty="0"/>
          </a:p>
          <a:p>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0919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nền Powerpoint đẹp nhất, đơn giản và dễ thươ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200329"/>
          </a:xfrm>
          <a:prstGeom prst="rect">
            <a:avLst/>
          </a:prstGeom>
        </p:spPr>
        <p:txBody>
          <a:bodyPr wrap="square">
            <a:spAutoFit/>
          </a:bodyPr>
          <a:lstStyle/>
          <a:p>
            <a:pPr fontAlgn="base"/>
            <a:r>
              <a:rPr lang="vi-VN" sz="3600" b="1" dirty="0" smtClean="0">
                <a:solidFill>
                  <a:srgbClr val="FF0000"/>
                </a:solidFill>
                <a:latin typeface="Times New Roman" pitchFamily="18" charset="0"/>
                <a:cs typeface="Times New Roman" pitchFamily="18" charset="0"/>
              </a:rPr>
              <a:t>Ưu điểm và nhược điểm của việc sử dụng năng lượng mặt trời</a:t>
            </a:r>
            <a:endParaRPr lang="vi-VN" sz="3600" b="1" dirty="0">
              <a:solidFill>
                <a:srgbClr val="FF0000"/>
              </a:solidFill>
              <a:latin typeface="Times New Roman" pitchFamily="18" charset="0"/>
              <a:cs typeface="Times New Roman" pitchFamily="18" charset="0"/>
            </a:endParaRPr>
          </a:p>
        </p:txBody>
      </p:sp>
      <p:sp>
        <p:nvSpPr>
          <p:cNvPr id="5" name="Rectangle 4"/>
          <p:cNvSpPr/>
          <p:nvPr/>
        </p:nvSpPr>
        <p:spPr>
          <a:xfrm>
            <a:off x="0" y="1219200"/>
            <a:ext cx="9144000" cy="2862322"/>
          </a:xfrm>
          <a:prstGeom prst="rect">
            <a:avLst/>
          </a:prstGeom>
        </p:spPr>
        <p:txBody>
          <a:bodyPr wrap="square">
            <a:spAutoFit/>
          </a:bodyPr>
          <a:lstStyle/>
          <a:p>
            <a:r>
              <a:rPr lang="vi-VN" sz="3600" dirty="0" smtClean="0">
                <a:solidFill>
                  <a:srgbClr val="7030A0"/>
                </a:solidFill>
                <a:latin typeface="Times New Roman" pitchFamily="18" charset="0"/>
                <a:cs typeface="Times New Roman" pitchFamily="18" charset="0"/>
              </a:rPr>
              <a:t>1.Quan sát hình 50.2 dưới đây và trả lời các câu hỏi:</a:t>
            </a:r>
          </a:p>
          <a:p>
            <a:r>
              <a:rPr lang="en-US" sz="3600" dirty="0" smtClean="0">
                <a:latin typeface="Times New Roman" pitchFamily="18" charset="0"/>
                <a:cs typeface="Times New Roman" pitchFamily="18" charset="0"/>
              </a:rPr>
              <a:t>a.</a:t>
            </a:r>
            <a:r>
              <a:rPr lang="vi-VN" sz="3600" dirty="0" smtClean="0">
                <a:latin typeface="Times New Roman" pitchFamily="18" charset="0"/>
                <a:cs typeface="Times New Roman" pitchFamily="18" charset="0"/>
              </a:rPr>
              <a:t>Năng </a:t>
            </a:r>
            <a:r>
              <a:rPr lang="vi-VN" sz="3600" dirty="0" smtClean="0">
                <a:latin typeface="Times New Roman" pitchFamily="18" charset="0"/>
                <a:cs typeface="Times New Roman" pitchFamily="18" charset="0"/>
              </a:rPr>
              <a:t>lượng ánh sáng từ Mặt Trời có thể được chuyển hóa thành điện như thế nào? </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Hình 50.2 a)</a:t>
            </a:r>
            <a:endParaRPr lang="vi-VN" sz="3600" dirty="0">
              <a:latin typeface="Times New Roman" pitchFamily="18" charset="0"/>
              <a:cs typeface="Times New Roman" pitchFamily="18" charset="0"/>
            </a:endParaRPr>
          </a:p>
        </p:txBody>
      </p:sp>
      <p:sp>
        <p:nvSpPr>
          <p:cNvPr id="6" name="Rectangle 5"/>
          <p:cNvSpPr/>
          <p:nvPr/>
        </p:nvSpPr>
        <p:spPr>
          <a:xfrm>
            <a:off x="0" y="441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b.Năng lượng ánh sáng từ Mặt Trời có thể được sử dụng để sản xuất nhiên liệu từ thực vật bằng cách nào? (Hình 50.2b)</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ình nền Powerpoint chuyên nghiệp sáng tạo"/>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2468" name="Picture 4" descr="Quan sát hình 50.2 dưới đây và trả lời các câu hỏi"/>
          <p:cNvPicPr>
            <a:picLocks noChangeAspect="1" noChangeArrowheads="1"/>
          </p:cNvPicPr>
          <p:nvPr/>
        </p:nvPicPr>
        <p:blipFill>
          <a:blip r:embed="rId3"/>
          <a:srcRect/>
          <a:stretch>
            <a:fillRect/>
          </a:stretch>
        </p:blipFill>
        <p:spPr bwMode="auto">
          <a:xfrm>
            <a:off x="0" y="0"/>
            <a:ext cx="9144000" cy="2819400"/>
          </a:xfrm>
          <a:prstGeom prst="rect">
            <a:avLst/>
          </a:prstGeom>
          <a:noFill/>
        </p:spPr>
      </p:pic>
      <p:sp>
        <p:nvSpPr>
          <p:cNvPr id="6" name="Rectangle 5"/>
          <p:cNvSpPr/>
          <p:nvPr/>
        </p:nvSpPr>
        <p:spPr>
          <a:xfrm>
            <a:off x="0" y="2819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a.Năng lượng ánh sáng từ Mặt Trời có thể được chuyển hóa thành điện bằng cách:</a:t>
            </a:r>
            <a:endParaRPr lang="en-US" sz="3600" dirty="0">
              <a:latin typeface="Times New Roman" pitchFamily="18" charset="0"/>
              <a:cs typeface="Times New Roman" pitchFamily="18" charset="0"/>
            </a:endParaRPr>
          </a:p>
        </p:txBody>
      </p:sp>
      <p:sp>
        <p:nvSpPr>
          <p:cNvPr id="7" name="Rectangle 6"/>
          <p:cNvSpPr/>
          <p:nvPr/>
        </p:nvSpPr>
        <p:spPr>
          <a:xfrm>
            <a:off x="0" y="3962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Sử dụng các tấm pin năng lượng Mặt Trời, biến năng lượng mặt trời thành điện năng.</a:t>
            </a:r>
            <a:endParaRPr lang="en-US" sz="3600" dirty="0">
              <a:latin typeface="Times New Roman" pitchFamily="18" charset="0"/>
              <a:cs typeface="Times New Roman" pitchFamily="18" charset="0"/>
            </a:endParaRPr>
          </a:p>
        </p:txBody>
      </p:sp>
      <p:sp>
        <p:nvSpPr>
          <p:cNvPr id="8" name="Rectangle 7"/>
          <p:cNvSpPr/>
          <p:nvPr/>
        </p:nvSpPr>
        <p:spPr>
          <a:xfrm>
            <a:off x="0" y="5105400"/>
            <a:ext cx="9144000" cy="1200329"/>
          </a:xfrm>
          <a:prstGeom prst="rect">
            <a:avLst/>
          </a:prstGeom>
        </p:spPr>
        <p:txBody>
          <a:bodyPr wrap="square">
            <a:spAutoFit/>
          </a:bodyPr>
          <a:lstStyle/>
          <a:p>
            <a:r>
              <a:rPr lang="vi-VN" dirty="0" smtClean="0"/>
              <a:t> </a:t>
            </a:r>
            <a:r>
              <a:rPr lang="vi-VN" sz="3600" dirty="0" smtClean="0">
                <a:latin typeface="Times New Roman" pitchFamily="18" charset="0"/>
                <a:cs typeface="Times New Roman" pitchFamily="18" charset="0"/>
              </a:rPr>
              <a:t>Kết nối với hệ thống lưới điện để sử dụng.</a:t>
            </a:r>
          </a:p>
          <a:p>
            <a:r>
              <a:rPr lang="vi-VN" dirty="0" smtClean="0"/>
              <a:t/>
            </a:r>
            <a:br>
              <a:rPr lang="vi-VN"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slide(fromBottom)">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Horizontal)">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ình nền Powerpoint chuyên nghiệp nhất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2" descr="Quan sát hình 50.2 dưới đây và trả lời các câu hỏi"/>
          <p:cNvPicPr>
            <a:picLocks noChangeAspect="1" noChangeArrowheads="1"/>
          </p:cNvPicPr>
          <p:nvPr/>
        </p:nvPicPr>
        <p:blipFill>
          <a:blip r:embed="rId3"/>
          <a:srcRect/>
          <a:stretch>
            <a:fillRect/>
          </a:stretch>
        </p:blipFill>
        <p:spPr bwMode="auto">
          <a:xfrm>
            <a:off x="0" y="0"/>
            <a:ext cx="9144000" cy="2590800"/>
          </a:xfrm>
          <a:prstGeom prst="rect">
            <a:avLst/>
          </a:prstGeom>
          <a:noFill/>
        </p:spPr>
      </p:pic>
      <p:sp>
        <p:nvSpPr>
          <p:cNvPr id="5" name="Rectangle 4"/>
          <p:cNvSpPr/>
          <p:nvPr/>
        </p:nvSpPr>
        <p:spPr>
          <a:xfrm>
            <a:off x="0" y="25908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b. Năng lượng ánh sáng từ Mặt Trời có thể được sử dụng để sản xuất nhiên liệu từ thực vật bằng cách:</a:t>
            </a:r>
            <a:endParaRPr lang="en-US" sz="3200" dirty="0">
              <a:latin typeface="Times New Roman" pitchFamily="18" charset="0"/>
              <a:cs typeface="Times New Roman" pitchFamily="18" charset="0"/>
            </a:endParaRPr>
          </a:p>
        </p:txBody>
      </p:sp>
      <p:sp>
        <p:nvSpPr>
          <p:cNvPr id="6" name="Rectangle 5"/>
          <p:cNvSpPr/>
          <p:nvPr/>
        </p:nvSpPr>
        <p:spPr>
          <a:xfrm>
            <a:off x="0" y="35814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Thực vật hấp thụ năng lượng ánh sáng mặt trời chuyển hóa năng lượng và phát triển.</a:t>
            </a:r>
            <a:endParaRPr lang="en-US" sz="3200" dirty="0">
              <a:latin typeface="Times New Roman" pitchFamily="18" charset="0"/>
              <a:cs typeface="Times New Roman" pitchFamily="18" charset="0"/>
            </a:endParaRPr>
          </a:p>
        </p:txBody>
      </p:sp>
      <p:sp>
        <p:nvSpPr>
          <p:cNvPr id="7" name="Rectangle 6"/>
          <p:cNvSpPr/>
          <p:nvPr/>
        </p:nvSpPr>
        <p:spPr>
          <a:xfrm>
            <a:off x="0" y="457200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Sau khi chúng được sử dụng vào mục đích cuộc sống của con người thì những phần thừa sẽ được chuyển hóa thành phân bón và chế tạo thành nhiên liệu sinh học.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Horizontal)">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0" fill="hold"/>
                                        <p:tgtEl>
                                          <p:spTgt spid="7"/>
                                        </p:tgtEl>
                                        <p:attrNameLst>
                                          <p:attrName>ppt_x</p:attrName>
                                        </p:attrNameLst>
                                      </p:cBhvr>
                                      <p:tavLst>
                                        <p:tav tm="0">
                                          <p:val>
                                            <p:strVal val="#ppt_x"/>
                                          </p:val>
                                        </p:tav>
                                        <p:tav tm="100000">
                                          <p:val>
                                            <p:strVal val="#ppt_x"/>
                                          </p:val>
                                        </p:tav>
                                      </p:tavLst>
                                    </p:anim>
                                    <p:anim calcmode="lin" valueType="num">
                                      <p:cBhvr additive="base">
                                        <p:cTn id="19"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ình nền Powerpoint chuyên nghiệp sáng tạo mới lạ"/>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1569660"/>
          </a:xfrm>
          <a:prstGeom prst="rect">
            <a:avLst/>
          </a:prstGeom>
        </p:spPr>
        <p:txBody>
          <a:bodyPr wrap="square">
            <a:spAutoFit/>
          </a:bodyPr>
          <a:lstStyle/>
          <a:p>
            <a:r>
              <a:rPr lang="vi-VN" sz="3200" dirty="0" smtClean="0">
                <a:latin typeface="Times New Roman" pitchFamily="18" charset="0"/>
                <a:cs typeface="Times New Roman" pitchFamily="18" charset="0"/>
              </a:rPr>
              <a:t>2.Thảo luận về những ưu điểm và nhược điểm trong việc sử dụng năng lượng Mặt Trời thay thế nhiên liệu hóa thạch trong hình 50.3.</a:t>
            </a:r>
            <a:endParaRPr lang="en-US" sz="3200" dirty="0">
              <a:latin typeface="Times New Roman" pitchFamily="18" charset="0"/>
              <a:cs typeface="Times New Roman" pitchFamily="18" charset="0"/>
            </a:endParaRPr>
          </a:p>
        </p:txBody>
      </p:sp>
      <p:sp>
        <p:nvSpPr>
          <p:cNvPr id="5" name="Rectangle 4"/>
          <p:cNvSpPr/>
          <p:nvPr/>
        </p:nvSpPr>
        <p:spPr>
          <a:xfrm>
            <a:off x="0" y="1447800"/>
            <a:ext cx="9067800" cy="2554545"/>
          </a:xfrm>
          <a:prstGeom prst="rect">
            <a:avLst/>
          </a:prstGeom>
        </p:spPr>
        <p:txBody>
          <a:bodyPr wrap="square">
            <a:spAutoFit/>
          </a:bodyPr>
          <a:lstStyle/>
          <a:p>
            <a:r>
              <a:rPr lang="vi-VN" sz="3200" dirty="0" smtClean="0">
                <a:latin typeface="Times New Roman" pitchFamily="18" charset="0"/>
                <a:cs typeface="Times New Roman" pitchFamily="18" charset="0"/>
              </a:rPr>
              <a:t>a.Pin Mặt Trời có thể cung cấp năng lượng cho ô tô và các thiết bị điện hoạt động.</a:t>
            </a:r>
          </a:p>
          <a:p>
            <a:r>
              <a:rPr lang="vi-VN" sz="3200" dirty="0" smtClean="0">
                <a:latin typeface="Times New Roman" pitchFamily="18" charset="0"/>
                <a:cs typeface="Times New Roman" pitchFamily="18" charset="0"/>
              </a:rPr>
              <a:t>b. Nhiệt độ của nước được đun nóng trực tiếp bằng bình đun sử dụng năng lượng Mặt Trời có thể đạt trên 60</a:t>
            </a:r>
            <a:r>
              <a:rPr lang="vi-VN" sz="3200" baseline="30000" dirty="0" smtClean="0">
                <a:latin typeface="Times New Roman" pitchFamily="18" charset="0"/>
                <a:cs typeface="Times New Roman" pitchFamily="18" charset="0"/>
              </a:rPr>
              <a:t>0</a:t>
            </a:r>
            <a:r>
              <a:rPr lang="vi-VN" sz="3200" dirty="0" smtClean="0">
                <a:latin typeface="Times New Roman" pitchFamily="18" charset="0"/>
                <a:cs typeface="Times New Roman" pitchFamily="18" charset="0"/>
              </a:rPr>
              <a:t>C.</a:t>
            </a:r>
            <a:endParaRPr lang="vi-VN" sz="3200" dirty="0">
              <a:latin typeface="Times New Roman" pitchFamily="18" charset="0"/>
              <a:cs typeface="Times New Roman" pitchFamily="18" charset="0"/>
            </a:endParaRPr>
          </a:p>
        </p:txBody>
      </p:sp>
      <p:pic>
        <p:nvPicPr>
          <p:cNvPr id="68610" name="Picture 2" descr="Thảo luận về những ưu điểm và nhược điểm trong việc sử dụng năng lượng Mặt Trời"/>
          <p:cNvPicPr>
            <a:picLocks noChangeAspect="1" noChangeArrowheads="1"/>
          </p:cNvPicPr>
          <p:nvPr/>
        </p:nvPicPr>
        <p:blipFill>
          <a:blip r:embed="rId3"/>
          <a:srcRect/>
          <a:stretch>
            <a:fillRect/>
          </a:stretch>
        </p:blipFill>
        <p:spPr bwMode="auto">
          <a:xfrm>
            <a:off x="0" y="3886200"/>
            <a:ext cx="9143999"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par>
                                <p:cTn id="16" presetID="55"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p:cTn id="18"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68610"/>
                                        </p:tgtEl>
                                        <p:attrNameLst>
                                          <p:attrName>style.visibility</p:attrName>
                                        </p:attrNameLst>
                                      </p:cBhvr>
                                      <p:to>
                                        <p:strVal val="visible"/>
                                      </p:to>
                                    </p:set>
                                    <p:animEffect transition="in" filter="barn(inHorizontal)">
                                      <p:cBhvr>
                                        <p:cTn id="25"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898277" cy="646331"/>
          </a:xfrm>
          <a:prstGeom prst="rect">
            <a:avLst/>
          </a:prstGeom>
        </p:spPr>
        <p:txBody>
          <a:bodyPr wrap="none">
            <a:spAutoFit/>
          </a:bodyPr>
          <a:lstStyle/>
          <a:p>
            <a:r>
              <a:rPr lang="vi-VN" sz="3600" b="1" dirty="0" smtClean="0">
                <a:latin typeface="Times New Roman" pitchFamily="18" charset="0"/>
                <a:cs typeface="Times New Roman" pitchFamily="18" charset="0"/>
              </a:rPr>
              <a:t>Ưu điểm</a:t>
            </a:r>
            <a:endParaRPr lang="en-US" sz="3600" dirty="0">
              <a:latin typeface="Times New Roman" pitchFamily="18" charset="0"/>
              <a:cs typeface="Times New Roman" pitchFamily="18" charset="0"/>
            </a:endParaRPr>
          </a:p>
        </p:txBody>
      </p:sp>
      <p:sp>
        <p:nvSpPr>
          <p:cNvPr id="8" name="Rectangle 7"/>
          <p:cNvSpPr/>
          <p:nvPr/>
        </p:nvSpPr>
        <p:spPr>
          <a:xfrm>
            <a:off x="0" y="53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tái tạo, vô tận không gây ô nhiễm môi trường</a:t>
            </a:r>
            <a:endParaRPr lang="en-US" sz="3600" dirty="0">
              <a:latin typeface="Times New Roman" pitchFamily="18" charset="0"/>
              <a:cs typeface="Times New Roman" pitchFamily="18" charset="0"/>
            </a:endParaRPr>
          </a:p>
        </p:txBody>
      </p:sp>
      <p:sp>
        <p:nvSpPr>
          <p:cNvPr id="9" name="Rectangle 8"/>
          <p:cNvSpPr/>
          <p:nvPr/>
        </p:nvSpPr>
        <p:spPr>
          <a:xfrm>
            <a:off x="0" y="2667000"/>
            <a:ext cx="2601994" cy="646331"/>
          </a:xfrm>
          <a:prstGeom prst="rect">
            <a:avLst/>
          </a:prstGeom>
        </p:spPr>
        <p:txBody>
          <a:bodyPr wrap="none">
            <a:spAutoFit/>
          </a:bodyPr>
          <a:lstStyle/>
          <a:p>
            <a:r>
              <a:rPr lang="vi-VN" sz="3600" b="1" dirty="0" smtClean="0">
                <a:latin typeface="Times New Roman" pitchFamily="18" charset="0"/>
                <a:cs typeface="Times New Roman" pitchFamily="18" charset="0"/>
              </a:rPr>
              <a:t>Nhược điểm</a:t>
            </a:r>
            <a:endParaRPr lang="en-US" sz="3600" dirty="0">
              <a:latin typeface="Times New Roman" pitchFamily="18" charset="0"/>
              <a:cs typeface="Times New Roman" pitchFamily="18" charset="0"/>
            </a:endParaRPr>
          </a:p>
        </p:txBody>
      </p:sp>
      <p:sp>
        <p:nvSpPr>
          <p:cNvPr id="10" name="Rectangle 9"/>
          <p:cNvSpPr/>
          <p:nvPr/>
        </p:nvSpPr>
        <p:spPr>
          <a:xfrm>
            <a:off x="0" y="1600200"/>
            <a:ext cx="8991600" cy="1200329"/>
          </a:xfrm>
          <a:prstGeom prst="rect">
            <a:avLst/>
          </a:prstGeom>
        </p:spPr>
        <p:txBody>
          <a:bodyPr wrap="square">
            <a:spAutoFit/>
          </a:bodyPr>
          <a:lstStyle/>
          <a:p>
            <a:r>
              <a:rPr lang="vi-VN" sz="3600" dirty="0" smtClean="0">
                <a:latin typeface="Times New Roman" pitchFamily="18" charset="0"/>
                <a:cs typeface="Times New Roman" pitchFamily="18" charset="0"/>
              </a:rPr>
              <a:t>Có thể tạo ra khắp nơi với các quy mô lớn nhỏ khác nhau</a:t>
            </a:r>
            <a:endParaRPr lang="en-US" sz="3600" dirty="0">
              <a:latin typeface="Times New Roman" pitchFamily="18" charset="0"/>
              <a:cs typeface="Times New Roman" pitchFamily="18" charset="0"/>
            </a:endParaRPr>
          </a:p>
        </p:txBody>
      </p:sp>
      <p:sp>
        <p:nvSpPr>
          <p:cNvPr id="11" name="Rectangle 10"/>
          <p:cNvSpPr/>
          <p:nvPr/>
        </p:nvSpPr>
        <p:spPr>
          <a:xfrm>
            <a:off x="0" y="3200400"/>
            <a:ext cx="8915400" cy="646331"/>
          </a:xfrm>
          <a:prstGeom prst="rect">
            <a:avLst/>
          </a:prstGeom>
        </p:spPr>
        <p:txBody>
          <a:bodyPr wrap="square">
            <a:spAutoFit/>
          </a:bodyPr>
          <a:lstStyle/>
          <a:p>
            <a:r>
              <a:rPr lang="en-US" sz="3600" dirty="0" err="1" smtClean="0">
                <a:latin typeface="Times New Roman" pitchFamily="18" charset="0"/>
                <a:cs typeface="Times New Roman" pitchFamily="18" charset="0"/>
              </a:rPr>
              <a:t>Phụ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tiết</a:t>
            </a:r>
            <a:r>
              <a:rPr lang="vi-VN" sz="3600" dirty="0" smtClean="0">
                <a:latin typeface="Times New Roman" pitchFamily="18" charset="0"/>
                <a:cs typeface="Times New Roman" pitchFamily="18" charset="0"/>
              </a:rPr>
              <a:t>, tốn diện tích</a:t>
            </a:r>
            <a:endParaRPr lang="en-US" sz="3600" dirty="0">
              <a:latin typeface="Times New Roman" pitchFamily="18" charset="0"/>
              <a:cs typeface="Times New Roman" pitchFamily="18" charset="0"/>
            </a:endParaRPr>
          </a:p>
        </p:txBody>
      </p:sp>
      <p:sp>
        <p:nvSpPr>
          <p:cNvPr id="13" name="Rectangle 12"/>
          <p:cNvSpPr/>
          <p:nvPr/>
        </p:nvSpPr>
        <p:spPr>
          <a:xfrm>
            <a:off x="0" y="3810000"/>
            <a:ext cx="9144000" cy="646331"/>
          </a:xfrm>
          <a:prstGeom prst="rect">
            <a:avLst/>
          </a:prstGeom>
        </p:spPr>
        <p:txBody>
          <a:bodyPr wrap="square">
            <a:spAutoFit/>
          </a:bodyPr>
          <a:lstStyle/>
          <a:p>
            <a:r>
              <a:rPr lang="en-US" sz="3600" dirty="0" err="1" smtClean="0">
                <a:latin typeface="Times New Roman" pitchFamily="18" charset="0"/>
                <a:cs typeface="Times New Roman" pitchFamily="18" charset="0"/>
              </a:rPr>
              <a:t>Giá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sản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phẩm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cao</a:t>
            </a:r>
            <a:r>
              <a:rPr lang="vi-VN" sz="3600" dirty="0" smtClean="0">
                <a:latin typeface="Times New Roman" pitchFamily="18" charset="0"/>
                <a:cs typeface="Times New Roman" pitchFamily="18" charset="0"/>
              </a:rPr>
              <a:t>, tuổi thọ pin không dài</a:t>
            </a:r>
            <a:endParaRPr lang="en-US" sz="3600" dirty="0">
              <a:latin typeface="Times New Roman" pitchFamily="18" charset="0"/>
              <a:cs typeface="Times New Roman" pitchFamily="18" charset="0"/>
            </a:endParaRPr>
          </a:p>
        </p:txBody>
      </p:sp>
      <p:sp>
        <p:nvSpPr>
          <p:cNvPr id="14" name="Rectangle 13"/>
          <p:cNvSpPr/>
          <p:nvPr/>
        </p:nvSpPr>
        <p:spPr>
          <a:xfrm>
            <a:off x="0" y="4343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Chưa có cách xử lý hiệu quả chất thải của pin Mặt Trời</a:t>
            </a:r>
            <a:endParaRPr lang="en-US" sz="3600" dirty="0">
              <a:latin typeface="Times New Roman" pitchFamily="18" charset="0"/>
              <a:cs typeface="Times New Roman" pitchFamily="18" charset="0"/>
            </a:endParaRPr>
          </a:p>
        </p:txBody>
      </p:sp>
      <p:sp>
        <p:nvSpPr>
          <p:cNvPr id="15" name="Rectangle 14"/>
          <p:cNvSpPr/>
          <p:nvPr/>
        </p:nvSpPr>
        <p:spPr>
          <a:xfrm>
            <a:off x="1" y="54864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Hiệu suất thấp khi sử dụng trực tiếp thì công suất thấp( nước không sôi) </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slide(fromBottom)">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barn(inHorizontal)">
                                      <p:cBhvr>
                                        <p:cTn id="29" dur="500"/>
                                        <p:tgtEl>
                                          <p:spTgt spid="1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0" fill="hold"/>
                                        <p:tgtEl>
                                          <p:spTgt spid="13"/>
                                        </p:tgtEl>
                                        <p:attrNameLst>
                                          <p:attrName>ppt_x</p:attrName>
                                        </p:attrNameLst>
                                      </p:cBhvr>
                                      <p:tavLst>
                                        <p:tav tm="0">
                                          <p:val>
                                            <p:strVal val="#ppt_x"/>
                                          </p:val>
                                        </p:tav>
                                        <p:tav tm="100000">
                                          <p:val>
                                            <p:strVal val="#ppt_x"/>
                                          </p:val>
                                        </p:tav>
                                      </p:tavLst>
                                    </p:anim>
                                    <p:anim calcmode="lin" valueType="num">
                                      <p:cBhvr additive="base">
                                        <p:cTn id="35"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slide(fromBottom)">
                                      <p:cBhvr>
                                        <p:cTn id="40" dur="5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Tự làm mô hình tuabin hoạt động bằng nguồn năng lượng tái tạo</a:t>
            </a:r>
            <a:endParaRPr lang="en-US" sz="3200" dirty="0">
              <a:latin typeface="Times New Roman" pitchFamily="18" charset="0"/>
              <a:cs typeface="Times New Roman" pitchFamily="18" charset="0"/>
            </a:endParaRPr>
          </a:p>
        </p:txBody>
      </p:sp>
      <p:sp>
        <p:nvSpPr>
          <p:cNvPr id="5" name="Rectangle 4"/>
          <p:cNvSpPr/>
          <p:nvPr/>
        </p:nvSpPr>
        <p:spPr>
          <a:xfrm>
            <a:off x="0" y="9906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Chuẩn bị: làm một chong chóng cắt ra từ vỏ lon nước ngọt như hình 50.4, một que cứng gắn trên một giá cố định để làm trục quay, một vật nhẹ (nút áo bằng nhựa) cột vào đầu sợi dây dài khoảng 1m quấn quanh trục.</a:t>
            </a:r>
            <a:endParaRPr lang="en-US" sz="3200" dirty="0">
              <a:latin typeface="Times New Roman" pitchFamily="18" charset="0"/>
              <a:cs typeface="Times New Roman" pitchFamily="18" charset="0"/>
            </a:endParaRPr>
          </a:p>
        </p:txBody>
      </p:sp>
      <p:sp>
        <p:nvSpPr>
          <p:cNvPr id="6" name="Rectangle 5"/>
          <p:cNvSpPr/>
          <p:nvPr/>
        </p:nvSpPr>
        <p:spPr>
          <a:xfrm>
            <a:off x="152400" y="2971800"/>
            <a:ext cx="8991600" cy="1077218"/>
          </a:xfrm>
          <a:prstGeom prst="rect">
            <a:avLst/>
          </a:prstGeom>
        </p:spPr>
        <p:txBody>
          <a:bodyPr wrap="square">
            <a:spAutoFit/>
          </a:bodyPr>
          <a:lstStyle/>
          <a:p>
            <a:r>
              <a:rPr lang="vi-VN" sz="3200" dirty="0" smtClean="0">
                <a:latin typeface="Times New Roman" pitchFamily="18" charset="0"/>
                <a:cs typeface="Times New Roman" pitchFamily="18" charset="0"/>
              </a:rPr>
              <a:t>- Tiến hành:+ Đặt các cánh quạt của chong chóng bên dưới vòi nước.</a:t>
            </a:r>
            <a:endParaRPr lang="vi-VN" sz="3200" dirty="0">
              <a:latin typeface="Times New Roman" pitchFamily="18" charset="0"/>
              <a:cs typeface="Times New Roman" pitchFamily="18" charset="0"/>
            </a:endParaRPr>
          </a:p>
        </p:txBody>
      </p:sp>
      <p:sp>
        <p:nvSpPr>
          <p:cNvPr id="7" name="Rectangle 6"/>
          <p:cNvSpPr/>
          <p:nvPr/>
        </p:nvSpPr>
        <p:spPr>
          <a:xfrm>
            <a:off x="0" y="3886200"/>
            <a:ext cx="9144000" cy="1077218"/>
          </a:xfrm>
          <a:prstGeom prst="rect">
            <a:avLst/>
          </a:prstGeom>
        </p:spPr>
        <p:txBody>
          <a:bodyPr wrap="square">
            <a:spAutoFit/>
          </a:bodyPr>
          <a:lstStyle/>
          <a:p>
            <a:r>
              <a:rPr lang="vi-VN" sz="3200" dirty="0" smtClean="0">
                <a:latin typeface="Times New Roman" pitchFamily="18" charset="0"/>
                <a:cs typeface="Times New Roman" pitchFamily="18" charset="0"/>
              </a:rPr>
              <a:t>+ Mở vòi nước.Sức nước chảy mạnh làm chong chóng quay và tạo ra lực nâng vật lên cao.</a:t>
            </a:r>
            <a:endParaRPr lang="en-US" sz="3200" dirty="0">
              <a:latin typeface="Times New Roman" pitchFamily="18" charset="0"/>
              <a:cs typeface="Times New Roman" pitchFamily="18" charset="0"/>
            </a:endParaRPr>
          </a:p>
        </p:txBody>
      </p:sp>
      <p:sp>
        <p:nvSpPr>
          <p:cNvPr id="8" name="Rectangle 7"/>
          <p:cNvSpPr/>
          <p:nvPr/>
        </p:nvSpPr>
        <p:spPr>
          <a:xfrm>
            <a:off x="0" y="4876800"/>
            <a:ext cx="9144000" cy="2062103"/>
          </a:xfrm>
          <a:prstGeom prst="rect">
            <a:avLst/>
          </a:prstGeom>
        </p:spPr>
        <p:txBody>
          <a:bodyPr wrap="square">
            <a:spAutoFit/>
          </a:bodyPr>
          <a:lstStyle/>
          <a:p>
            <a:r>
              <a:rPr lang="vi-VN" dirty="0" smtClean="0"/>
              <a:t> </a:t>
            </a:r>
            <a:r>
              <a:rPr lang="vi-VN" sz="3200" dirty="0" smtClean="0">
                <a:latin typeface="Times New Roman" pitchFamily="18" charset="0"/>
                <a:cs typeface="Times New Roman" pitchFamily="18" charset="0"/>
              </a:rPr>
              <a:t>Thảo luận:</a:t>
            </a:r>
          </a:p>
          <a:p>
            <a:r>
              <a:rPr lang="vi-VN" sz="3200" dirty="0" smtClean="0">
                <a:latin typeface="Times New Roman" pitchFamily="18" charset="0"/>
                <a:cs typeface="Times New Roman" pitchFamily="18" charset="0"/>
              </a:rPr>
              <a:t>a/ Có sự chuyển hóa năng lượng gì xảy ra?</a:t>
            </a:r>
          </a:p>
          <a:p>
            <a:r>
              <a:rPr lang="vi-VN" sz="3200" dirty="0" smtClean="0">
                <a:latin typeface="Times New Roman" pitchFamily="18" charset="0"/>
                <a:cs typeface="Times New Roman" pitchFamily="18" charset="0"/>
              </a:rPr>
              <a:t>b/ Nghĩ cách cải tiến làm cho chong chóng quay nhanh hơn và liên tục?</a:t>
            </a:r>
            <a:endParaRPr lang="vi-VN"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lide(fromBottom)">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Horizont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 calcmode="lin" valueType="num">
                                      <p:cBhvr additive="base">
                                        <p:cTn id="3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 calcmode="lin" valueType="num">
                                      <p:cBhvr additive="base">
                                        <p:cTn id="3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titled"/>
          <p:cNvPicPr>
            <a:picLocks noChangeAspect="1" noChangeArrowheads="1"/>
          </p:cNvPicPr>
          <p:nvPr/>
        </p:nvPicPr>
        <p:blipFill>
          <a:blip r:embed="rId2">
            <a:lum bright="20000" contrast="8000"/>
            <a:extLst>
              <a:ext uri="{28A0092B-C50C-407E-A947-70E740481C1C}">
                <a14:useLocalDpi xmlns:a14="http://schemas.microsoft.com/office/drawing/2010/main" val="0"/>
              </a:ext>
            </a:extLst>
          </a:blip>
          <a:srcRect/>
          <a:stretch>
            <a:fillRect/>
          </a:stretch>
        </p:blipFill>
        <p:spPr bwMode="auto">
          <a:xfrm>
            <a:off x="372292" y="209006"/>
            <a:ext cx="8366760" cy="628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228601" y="762000"/>
            <a:ext cx="8686800" cy="58674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pattFill prst="plaid">
                  <a:fgClr>
                    <a:srgbClr val="FF0066"/>
                  </a:fgClr>
                  <a:bgClr>
                    <a:srgbClr val="FFFFFF"/>
                  </a:bgClr>
                </a:patt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3333FF"/>
                </a:solidFill>
              </a:rPr>
              <a:t>TIẾT </a:t>
            </a:r>
            <a:r>
              <a:rPr lang="vi-VN" altLang="en-US" sz="6600" b="1" kern="0" dirty="0" smtClean="0">
                <a:solidFill>
                  <a:srgbClr val="3333FF"/>
                </a:solidFill>
              </a:rPr>
              <a:t>1</a:t>
            </a:r>
            <a:r>
              <a:rPr lang="en-US" altLang="en-US" sz="6600" b="1" kern="0" dirty="0" smtClean="0">
                <a:solidFill>
                  <a:srgbClr val="3333FF"/>
                </a:solidFill>
              </a:rPr>
              <a:t>09- 110</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3333FF"/>
                </a:solidFill>
              </a:rPr>
              <a:t>BÀI </a:t>
            </a:r>
            <a:r>
              <a:rPr lang="vi-VN" altLang="en-US" sz="6600" b="1" kern="0" dirty="0" smtClean="0">
                <a:solidFill>
                  <a:srgbClr val="3333FF"/>
                </a:solidFill>
              </a:rPr>
              <a:t>50</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lang="vi-VN" altLang="en-US" sz="6600" b="1" kern="0" dirty="0" smtClean="0">
                <a:solidFill>
                  <a:srgbClr val="3333FF"/>
                </a:solidFill>
              </a:rPr>
              <a:t>NĂNG LƯỢNG </a:t>
            </a: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vi-VN" altLang="en-US" sz="6600" b="1" i="0" u="none" strike="noStrike" kern="0" cap="none" spc="0" normalizeH="0" baseline="0" noProof="0" dirty="0" smtClean="0">
                <a:ln>
                  <a:noFill/>
                </a:ln>
                <a:solidFill>
                  <a:srgbClr val="3333FF"/>
                </a:solidFill>
                <a:effectLst/>
                <a:uLnTx/>
                <a:uFillTx/>
              </a:rPr>
              <a:t>TÁI</a:t>
            </a:r>
            <a:r>
              <a:rPr kumimoji="0" lang="vi-VN" altLang="en-US" sz="6600" b="1" i="0" u="none" strike="noStrike" kern="0" cap="none" spc="0" normalizeH="0" noProof="0" dirty="0" smtClean="0">
                <a:ln>
                  <a:noFill/>
                </a:ln>
                <a:solidFill>
                  <a:srgbClr val="3333FF"/>
                </a:solidFill>
                <a:effectLst/>
                <a:uLnTx/>
                <a:uFillTx/>
              </a:rPr>
              <a:t> TẠO</a:t>
            </a:r>
            <a:endParaRPr kumimoji="0" lang="en-US" altLang="en-US" sz="6600" b="0" i="0" u="none" strike="noStrike" kern="0" cap="none" spc="0" normalizeH="0" baseline="0" noProof="0" dirty="0" smtClean="0">
              <a:ln>
                <a:noFill/>
              </a:ln>
              <a:solidFill>
                <a:srgbClr val="3333FF"/>
              </a:solidFill>
              <a:effectLst/>
              <a:uLnTx/>
              <a:uFillTx/>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5400" b="0" i="0" u="none" strike="noStrike" kern="0" cap="none" spc="0" normalizeH="0" baseline="0" noProof="0" dirty="0" smtClean="0">
              <a:ln>
                <a:noFill/>
              </a:ln>
              <a:solidFill>
                <a:srgbClr val="3333FF"/>
              </a:solidFill>
              <a:effectLst/>
              <a:uLnTx/>
              <a:uFillTx/>
              <a:latin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vi-VN" altLang="en-US" sz="5400" b="0" i="0" u="none" strike="noStrike" kern="0" cap="none" spc="0" normalizeH="0" baseline="0" noProof="0" dirty="0" smtClean="0">
              <a:ln>
                <a:noFill/>
              </a:ln>
              <a:solidFill>
                <a:srgbClr val="FF0066"/>
              </a:solidFill>
              <a:effectLst/>
              <a:uLnTx/>
              <a:uFillTx/>
              <a:latin typeface="Times New Roman" panose="02020603050405020304" pitchFamily="18" charset="0"/>
            </a:endParaRPr>
          </a:p>
        </p:txBody>
      </p:sp>
    </p:spTree>
    <p:extLst>
      <p:ext uri="{BB962C8B-B14F-4D97-AF65-F5344CB8AC3E}">
        <p14:creationId xmlns:p14="http://schemas.microsoft.com/office/powerpoint/2010/main" val="3084919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Tự làm mô hình tuabin hoạt động bằng nguồn năng lượng tái tạo"/>
          <p:cNvPicPr>
            <a:picLocks noChangeAspect="1" noChangeArrowheads="1"/>
          </p:cNvPicPr>
          <p:nvPr/>
        </p:nvPicPr>
        <p:blipFill>
          <a:blip r:embed="rId2"/>
          <a:srcRect/>
          <a:stretch>
            <a:fillRect/>
          </a:stretch>
        </p:blipFill>
        <p:spPr bwMode="auto">
          <a:xfrm>
            <a:off x="5638800" y="0"/>
            <a:ext cx="3505200" cy="4572000"/>
          </a:xfrm>
          <a:prstGeom prst="rect">
            <a:avLst/>
          </a:prstGeom>
          <a:noFill/>
        </p:spPr>
      </p:pic>
      <p:sp>
        <p:nvSpPr>
          <p:cNvPr id="5" name="Rectangle 4"/>
          <p:cNvSpPr/>
          <p:nvPr/>
        </p:nvSpPr>
        <p:spPr>
          <a:xfrm>
            <a:off x="0" y="0"/>
            <a:ext cx="5500224" cy="584775"/>
          </a:xfrm>
          <a:prstGeom prst="rect">
            <a:avLst/>
          </a:prstGeom>
        </p:spPr>
        <p:txBody>
          <a:bodyPr wrap="none">
            <a:spAutoFit/>
          </a:bodyPr>
          <a:lstStyle/>
          <a:p>
            <a:r>
              <a:rPr lang="vi-VN" sz="3200" dirty="0" smtClean="0">
                <a:latin typeface="Times New Roman" pitchFamily="18" charset="0"/>
                <a:cs typeface="Times New Roman" pitchFamily="18" charset="0"/>
              </a:rPr>
              <a:t>a.Có sự chuyển hóa năng lượng:</a:t>
            </a:r>
            <a:endParaRPr lang="en-US" sz="3200" dirty="0">
              <a:latin typeface="Times New Roman" pitchFamily="18" charset="0"/>
              <a:cs typeface="Times New Roman" pitchFamily="18" charset="0"/>
            </a:endParaRPr>
          </a:p>
        </p:txBody>
      </p:sp>
      <p:sp>
        <p:nvSpPr>
          <p:cNvPr id="6" name="Rectangle 5"/>
          <p:cNvSpPr/>
          <p:nvPr/>
        </p:nvSpPr>
        <p:spPr>
          <a:xfrm>
            <a:off x="0" y="533400"/>
            <a:ext cx="5486400" cy="2062103"/>
          </a:xfrm>
          <a:prstGeom prst="rect">
            <a:avLst/>
          </a:prstGeom>
        </p:spPr>
        <p:txBody>
          <a:bodyPr wrap="square">
            <a:spAutoFit/>
          </a:bodyPr>
          <a:lstStyle/>
          <a:p>
            <a:r>
              <a:rPr lang="vi-VN" sz="3200" dirty="0" smtClean="0">
                <a:latin typeface="Times New Roman" pitchFamily="18" charset="0"/>
                <a:cs typeface="Times New Roman" pitchFamily="18" charset="0"/>
              </a:rPr>
              <a:t>Thế năng (nước) =&gt; động năng (nước) =&gt; cơ năng (cánh chong chóng quay) =&gt; thế năng (nút áo đi lên).</a:t>
            </a:r>
            <a:endParaRPr lang="en-US" sz="3200" dirty="0">
              <a:latin typeface="Times New Roman" pitchFamily="18" charset="0"/>
              <a:cs typeface="Times New Roman" pitchFamily="18" charset="0"/>
            </a:endParaRPr>
          </a:p>
        </p:txBody>
      </p:sp>
      <p:sp>
        <p:nvSpPr>
          <p:cNvPr id="7" name="Rectangle 6"/>
          <p:cNvSpPr/>
          <p:nvPr/>
        </p:nvSpPr>
        <p:spPr>
          <a:xfrm>
            <a:off x="0" y="2590800"/>
            <a:ext cx="6019800" cy="1077218"/>
          </a:xfrm>
          <a:prstGeom prst="rect">
            <a:avLst/>
          </a:prstGeom>
        </p:spPr>
        <p:txBody>
          <a:bodyPr wrap="square">
            <a:spAutoFit/>
          </a:bodyPr>
          <a:lstStyle/>
          <a:p>
            <a:r>
              <a:rPr lang="vi-VN" sz="3200" dirty="0" smtClean="0">
                <a:latin typeface="Times New Roman" pitchFamily="18" charset="0"/>
                <a:cs typeface="Times New Roman" pitchFamily="18" charset="0"/>
              </a:rPr>
              <a:t>b.Cải tiến làm cho chong chóng quay nhanh hơn:</a:t>
            </a:r>
            <a:endParaRPr lang="en-US" sz="3200" dirty="0">
              <a:latin typeface="Times New Roman" pitchFamily="18" charset="0"/>
              <a:cs typeface="Times New Roman" pitchFamily="18" charset="0"/>
            </a:endParaRPr>
          </a:p>
        </p:txBody>
      </p:sp>
      <p:sp>
        <p:nvSpPr>
          <p:cNvPr id="8" name="Rectangle 7"/>
          <p:cNvSpPr/>
          <p:nvPr/>
        </p:nvSpPr>
        <p:spPr>
          <a:xfrm>
            <a:off x="0" y="3581400"/>
            <a:ext cx="5715000" cy="1077218"/>
          </a:xfrm>
          <a:prstGeom prst="rect">
            <a:avLst/>
          </a:prstGeom>
        </p:spPr>
        <p:txBody>
          <a:bodyPr wrap="square">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giảm</a:t>
            </a:r>
            <a:r>
              <a:rPr lang="en-US" sz="3200" dirty="0" smtClean="0">
                <a:latin typeface="Times New Roman" pitchFamily="18" charset="0"/>
                <a:cs typeface="Times New Roman" pitchFamily="18" charset="0"/>
              </a:rPr>
              <a:t> ma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giữa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trục</a:t>
            </a:r>
            <a:r>
              <a:rPr lang="en-US" sz="3200" dirty="0" smtClean="0">
                <a:latin typeface="Times New Roman" pitchFamily="18" charset="0"/>
                <a:cs typeface="Times New Roman" pitchFamily="18" charset="0"/>
              </a:rPr>
              <a:t> quay </a:t>
            </a:r>
            <a:r>
              <a:rPr lang="en-US" sz="3200" dirty="0" err="1" smtClean="0">
                <a:latin typeface="Times New Roman" pitchFamily="18" charset="0"/>
                <a:cs typeface="Times New Roman" pitchFamily="18" charset="0"/>
              </a:rPr>
              <a:t>gắn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với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nhẵn</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9" name="Rectangle 8"/>
          <p:cNvSpPr/>
          <p:nvPr/>
        </p:nvSpPr>
        <p:spPr>
          <a:xfrm>
            <a:off x="0" y="4724400"/>
            <a:ext cx="8839200" cy="1077218"/>
          </a:xfrm>
          <a:prstGeom prst="rect">
            <a:avLst/>
          </a:prstGeom>
        </p:spPr>
        <p:txBody>
          <a:bodyPr wrap="square">
            <a:spAutoFit/>
          </a:bodyPr>
          <a:lstStyle/>
          <a:p>
            <a:r>
              <a:rPr lang="vi-VN" sz="3200" dirty="0" smtClean="0">
                <a:latin typeface="Times New Roman" pitchFamily="18" charset="0"/>
                <a:cs typeface="Times New Roman" pitchFamily="18" charset="0"/>
              </a:rPr>
              <a:t>Đưa vòi nước lên cao hơn để tăng thế năng của nước.</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plus(in)">
                                      <p:cBhvr>
                                        <p:cTn id="30"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915400" cy="3046988"/>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Những nguồn năng lượng nào sau đây là năng lượng tái tạo:</a:t>
            </a:r>
          </a:p>
          <a:p>
            <a:r>
              <a:rPr lang="vi-VN" sz="3200" dirty="0" smtClean="0">
                <a:latin typeface="Times New Roman" pitchFamily="18" charset="0"/>
                <a:cs typeface="Times New Roman" pitchFamily="18" charset="0"/>
              </a:rPr>
              <a:t>A. than, xăng</a:t>
            </a:r>
          </a:p>
          <a:p>
            <a:r>
              <a:rPr lang="vi-VN" sz="3200" dirty="0" smtClean="0">
                <a:latin typeface="Times New Roman" pitchFamily="18" charset="0"/>
                <a:cs typeface="Times New Roman" pitchFamily="18" charset="0"/>
              </a:rPr>
              <a:t>B. Mặt Trời, khí tự nhiên.</a:t>
            </a:r>
          </a:p>
          <a:p>
            <a:r>
              <a:rPr lang="vi-VN" sz="3200" dirty="0" smtClean="0">
                <a:latin typeface="Times New Roman" pitchFamily="18" charset="0"/>
                <a:cs typeface="Times New Roman" pitchFamily="18" charset="0"/>
              </a:rPr>
              <a:t>C. Mặt Trời, gió.</a:t>
            </a:r>
          </a:p>
          <a:p>
            <a:r>
              <a:rPr lang="vi-VN" sz="3200" dirty="0" smtClean="0">
                <a:latin typeface="Times New Roman" pitchFamily="18" charset="0"/>
                <a:cs typeface="Times New Roman" pitchFamily="18" charset="0"/>
              </a:rPr>
              <a:t>D. dầu mỏ, khí tự nhiên.</a:t>
            </a:r>
            <a:endParaRPr lang="vi-VN" sz="3200" dirty="0">
              <a:latin typeface="Times New Roman" pitchFamily="18" charset="0"/>
              <a:cs typeface="Times New Roman" pitchFamily="18" charset="0"/>
            </a:endParaRPr>
          </a:p>
        </p:txBody>
      </p:sp>
      <p:sp>
        <p:nvSpPr>
          <p:cNvPr id="7" name="Oval 6"/>
          <p:cNvSpPr/>
          <p:nvPr/>
        </p:nvSpPr>
        <p:spPr>
          <a:xfrm>
            <a:off x="228600" y="2209800"/>
            <a:ext cx="5334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062103"/>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2</a:t>
            </a:r>
            <a:r>
              <a:rPr lang="vi-VN"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Nguồn năng lượng nào dưới đây là nguồn năng lượng không tái tạo?</a:t>
            </a:r>
          </a:p>
          <a:p>
            <a:r>
              <a:rPr lang="vi-VN" sz="3200" dirty="0" smtClean="0">
                <a:latin typeface="Times New Roman" pitchFamily="18" charset="0"/>
                <a:cs typeface="Times New Roman" pitchFamily="18" charset="0"/>
              </a:rPr>
              <a:t>A. Mặt Trời.                            B. Nước.</a:t>
            </a:r>
          </a:p>
          <a:p>
            <a:r>
              <a:rPr lang="vi-VN" sz="3200" dirty="0" smtClean="0">
                <a:latin typeface="Times New Roman" pitchFamily="18" charset="0"/>
                <a:cs typeface="Times New Roman" pitchFamily="18" charset="0"/>
              </a:rPr>
              <a:t>C. Gió.                                    D. Dầu.</a:t>
            </a:r>
            <a:endParaRPr lang="vi-VN" sz="3200" dirty="0">
              <a:latin typeface="Times New Roman" pitchFamily="18" charset="0"/>
              <a:cs typeface="Times New Roman" pitchFamily="18" charset="0"/>
            </a:endParaRPr>
          </a:p>
        </p:txBody>
      </p:sp>
      <p:sp>
        <p:nvSpPr>
          <p:cNvPr id="6" name="Oval 5"/>
          <p:cNvSpPr/>
          <p:nvPr/>
        </p:nvSpPr>
        <p:spPr>
          <a:xfrm>
            <a:off x="4800600" y="1524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3</a:t>
            </a:r>
            <a:r>
              <a:rPr lang="vi-VN"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Trong những dạng năng lượng sau đây, dạng nào không phải là dạng năng lượng tái tạo?</a:t>
            </a:r>
          </a:p>
          <a:p>
            <a:r>
              <a:rPr lang="vi-VN" sz="3200" dirty="0" smtClean="0">
                <a:latin typeface="Times New Roman" pitchFamily="18" charset="0"/>
                <a:cs typeface="Times New Roman" pitchFamily="18" charset="0"/>
              </a:rPr>
              <a:t>A. Năng lượng địa nhiệt</a:t>
            </a:r>
          </a:p>
          <a:p>
            <a:r>
              <a:rPr lang="vi-VN" sz="3200" dirty="0" smtClean="0">
                <a:latin typeface="Times New Roman" pitchFamily="18" charset="0"/>
                <a:cs typeface="Times New Roman" pitchFamily="18" charset="0"/>
              </a:rPr>
              <a:t>B. Năng lượng từ than đá</a:t>
            </a:r>
          </a:p>
          <a:p>
            <a:r>
              <a:rPr lang="vi-VN" sz="3200" dirty="0" smtClean="0">
                <a:latin typeface="Times New Roman" pitchFamily="18" charset="0"/>
                <a:cs typeface="Times New Roman" pitchFamily="18" charset="0"/>
              </a:rPr>
              <a:t>C. Năng lượng sinh khối</a:t>
            </a:r>
          </a:p>
          <a:p>
            <a:r>
              <a:rPr lang="vi-VN" sz="3200" dirty="0" smtClean="0">
                <a:latin typeface="Times New Roman" pitchFamily="18" charset="0"/>
                <a:cs typeface="Times New Roman" pitchFamily="18" charset="0"/>
              </a:rPr>
              <a:t>D. Năng lượng từ gió</a:t>
            </a:r>
            <a:endParaRPr lang="vi-VN" sz="3200" dirty="0">
              <a:latin typeface="Times New Roman" pitchFamily="18" charset="0"/>
              <a:cs typeface="Times New Roman" pitchFamily="18" charset="0"/>
            </a:endParaRPr>
          </a:p>
        </p:txBody>
      </p:sp>
      <p:sp>
        <p:nvSpPr>
          <p:cNvPr id="8" name="Oval 7"/>
          <p:cNvSpPr/>
          <p:nvPr/>
        </p:nvSpPr>
        <p:spPr>
          <a:xfrm>
            <a:off x="0" y="41910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Horizontal)">
                                      <p:cBhvr>
                                        <p:cTn id="23" dur="500"/>
                                        <p:tgtEl>
                                          <p:spTgt spid="7">
                                            <p:txEl>
                                              <p:pRg st="0" end="0"/>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Horizontal)">
                                      <p:cBhvr>
                                        <p:cTn id="26" dur="500"/>
                                        <p:tgtEl>
                                          <p:spTgt spid="7">
                                            <p:txEl>
                                              <p:pRg st="1" end="1"/>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Effect transition="in" filter="barn(inHorizontal)">
                                      <p:cBhvr>
                                        <p:cTn id="29" dur="500"/>
                                        <p:tgtEl>
                                          <p:spTgt spid="7">
                                            <p:txEl>
                                              <p:pRg st="2" end="2"/>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barn(inHorizontal)">
                                      <p:cBhvr>
                                        <p:cTn id="32" dur="500"/>
                                        <p:tgtEl>
                                          <p:spTgt spid="7">
                                            <p:txEl>
                                              <p:pRg st="3" end="3"/>
                                            </p:txEl>
                                          </p:spTgt>
                                        </p:tgtEl>
                                      </p:cBhvr>
                                    </p:animEffect>
                                  </p:childTnLst>
                                </p:cTn>
                              </p:par>
                              <p:par>
                                <p:cTn id="33" presetID="16" presetClass="entr" presetSubtype="26" fill="hold" nodeType="with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barn(inHorizontal)">
                                      <p:cBhvr>
                                        <p:cTn id="35" dur="500"/>
                                        <p:tgtEl>
                                          <p:spTgt spid="7">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plus(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54545"/>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4</a:t>
            </a:r>
            <a:r>
              <a:rPr lang="vi-VN"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Cho các nguồn năng lượng: khí tự nhiên, </a:t>
            </a:r>
            <a:r>
              <a:rPr lang="vi-VN" sz="3200" i="1" dirty="0" smtClean="0">
                <a:latin typeface="Times New Roman" pitchFamily="18" charset="0"/>
                <a:cs typeface="Times New Roman" pitchFamily="18" charset="0"/>
              </a:rPr>
              <a:t>địa nhiệt</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năng lượng Mặt Trời</a:t>
            </a:r>
            <a:r>
              <a:rPr lang="vi-VN" sz="3200" dirty="0" smtClean="0">
                <a:latin typeface="Times New Roman" pitchFamily="18" charset="0"/>
                <a:cs typeface="Times New Roman" pitchFamily="18" charset="0"/>
              </a:rPr>
              <a:t>, </a:t>
            </a:r>
            <a:r>
              <a:rPr lang="vi-VN" sz="3200" i="1" dirty="0" smtClean="0">
                <a:latin typeface="Times New Roman" pitchFamily="18" charset="0"/>
                <a:cs typeface="Times New Roman" pitchFamily="18" charset="0"/>
              </a:rPr>
              <a:t>sóng, thủy điện, </a:t>
            </a:r>
            <a:r>
              <a:rPr lang="vi-VN" sz="3200" dirty="0" smtClean="0">
                <a:latin typeface="Times New Roman" pitchFamily="18" charset="0"/>
                <a:cs typeface="Times New Roman" pitchFamily="18" charset="0"/>
              </a:rPr>
              <a:t>dầu mỏ, xăng, than đá. Có bao nhiêu trong số các nguồn năng lượng này là nguồn năng lượng tái tạo?</a:t>
            </a:r>
          </a:p>
          <a:p>
            <a:r>
              <a:rPr lang="vi-VN" sz="3200" dirty="0" smtClean="0">
                <a:latin typeface="Times New Roman" pitchFamily="18" charset="0"/>
                <a:cs typeface="Times New Roman" pitchFamily="18" charset="0"/>
              </a:rPr>
              <a:t>  A. 3                 B. 4                 C. 5                  D. 6</a:t>
            </a:r>
            <a:endParaRPr lang="vi-VN" sz="3200" dirty="0">
              <a:latin typeface="Times New Roman" pitchFamily="18" charset="0"/>
              <a:cs typeface="Times New Roman" pitchFamily="18" charset="0"/>
            </a:endParaRPr>
          </a:p>
        </p:txBody>
      </p:sp>
      <p:sp>
        <p:nvSpPr>
          <p:cNvPr id="5" name="Oval 4"/>
          <p:cNvSpPr/>
          <p:nvPr/>
        </p:nvSpPr>
        <p:spPr>
          <a:xfrm>
            <a:off x="2514600" y="19812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0" y="2743200"/>
            <a:ext cx="9144000" cy="3046988"/>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5</a:t>
            </a:r>
            <a:r>
              <a:rPr lang="vi-VN"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Nguồn năng lượng nào được sử dụng để tạo ra điện năng mà không sử dụng bất kỳ bộ phận nào?</a:t>
            </a:r>
          </a:p>
          <a:p>
            <a:r>
              <a:rPr lang="vi-VN" sz="3200" dirty="0" smtClean="0">
                <a:latin typeface="Times New Roman" pitchFamily="18" charset="0"/>
                <a:cs typeface="Times New Roman" pitchFamily="18" charset="0"/>
              </a:rPr>
              <a:t>   A. Địa nhiệt</a:t>
            </a:r>
          </a:p>
          <a:p>
            <a:r>
              <a:rPr lang="vi-VN" sz="3200" dirty="0" smtClean="0">
                <a:latin typeface="Times New Roman" pitchFamily="18" charset="0"/>
                <a:cs typeface="Times New Roman" pitchFamily="18" charset="0"/>
              </a:rPr>
              <a:t>   B. Thủy điện</a:t>
            </a:r>
          </a:p>
          <a:p>
            <a:r>
              <a:rPr lang="vi-VN" sz="3200" dirty="0" smtClean="0">
                <a:latin typeface="Times New Roman" pitchFamily="18" charset="0"/>
                <a:cs typeface="Times New Roman" pitchFamily="18" charset="0"/>
              </a:rPr>
              <a:t>   C. Năng lượng hạt nhân</a:t>
            </a:r>
          </a:p>
          <a:p>
            <a:r>
              <a:rPr lang="vi-VN" sz="3200" dirty="0" smtClean="0">
                <a:latin typeface="Times New Roman" pitchFamily="18" charset="0"/>
                <a:cs typeface="Times New Roman" pitchFamily="18" charset="0"/>
              </a:rPr>
              <a:t>   D. Năng lượng mặt trời</a:t>
            </a:r>
            <a:endParaRPr lang="vi-VN" sz="3200" dirty="0">
              <a:latin typeface="Times New Roman" pitchFamily="18" charset="0"/>
              <a:cs typeface="Times New Roman" pitchFamily="18" charset="0"/>
            </a:endParaRPr>
          </a:p>
        </p:txBody>
      </p:sp>
      <p:sp>
        <p:nvSpPr>
          <p:cNvPr id="7" name="Oval 6"/>
          <p:cNvSpPr/>
          <p:nvPr/>
        </p:nvSpPr>
        <p:spPr>
          <a:xfrm>
            <a:off x="228600" y="5181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Horizontal)">
                                      <p:cBhvr>
                                        <p:cTn id="20" dur="500"/>
                                        <p:tgtEl>
                                          <p:spTgt spid="6">
                                            <p:txEl>
                                              <p:pRg st="0" end="0"/>
                                            </p:txEl>
                                          </p:spTgt>
                                        </p:tgtEl>
                                      </p:cBhvr>
                                    </p:animEffect>
                                  </p:childTnLst>
                                </p:cTn>
                              </p:par>
                              <p:par>
                                <p:cTn id="21" presetID="16" presetClass="entr" presetSubtype="2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Horizontal)">
                                      <p:cBhvr>
                                        <p:cTn id="23" dur="500"/>
                                        <p:tgtEl>
                                          <p:spTgt spid="6">
                                            <p:txEl>
                                              <p:pRg st="1" end="1"/>
                                            </p:txEl>
                                          </p:spTgt>
                                        </p:tgtEl>
                                      </p:cBhvr>
                                    </p:animEffect>
                                  </p:childTnLst>
                                </p:cTn>
                              </p:par>
                              <p:par>
                                <p:cTn id="24" presetID="16" presetClass="entr" presetSubtype="2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Horizontal)">
                                      <p:cBhvr>
                                        <p:cTn id="26" dur="500"/>
                                        <p:tgtEl>
                                          <p:spTgt spid="6">
                                            <p:txEl>
                                              <p:pRg st="2" end="2"/>
                                            </p:txEl>
                                          </p:spTgt>
                                        </p:tgtEl>
                                      </p:cBhvr>
                                    </p:animEffect>
                                  </p:childTnLst>
                                </p:cTn>
                              </p:par>
                              <p:par>
                                <p:cTn id="27" presetID="16" presetClass="entr" presetSubtype="2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Horizontal)">
                                      <p:cBhvr>
                                        <p:cTn id="29" dur="500"/>
                                        <p:tgtEl>
                                          <p:spTgt spid="6">
                                            <p:txEl>
                                              <p:pRg st="3" end="3"/>
                                            </p:txEl>
                                          </p:spTgt>
                                        </p:tgtEl>
                                      </p:cBhvr>
                                    </p:animEffect>
                                  </p:childTnLst>
                                </p:cTn>
                              </p:par>
                              <p:par>
                                <p:cTn id="30" presetID="16" presetClass="entr" presetSubtype="2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Horizont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plus(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r>
              <a:rPr lang="vi-VN" sz="3600" dirty="0" smtClean="0">
                <a:latin typeface="Times New Roman" pitchFamily="18" charset="0"/>
                <a:cs typeface="Times New Roman" pitchFamily="18" charset="0"/>
              </a:rPr>
              <a:t>Câu </a:t>
            </a:r>
            <a:r>
              <a:rPr lang="en-US" sz="3600" dirty="0" smtClean="0">
                <a:latin typeface="Times New Roman" pitchFamily="18" charset="0"/>
                <a:cs typeface="Times New Roman" pitchFamily="18" charset="0"/>
              </a:rPr>
              <a:t>6</a:t>
            </a:r>
            <a:r>
              <a:rPr lang="vi-VN" sz="3600" dirty="0" smtClean="0">
                <a:latin typeface="Times New Roman" pitchFamily="18" charset="0"/>
                <a:cs typeface="Times New Roman" pitchFamily="18" charset="0"/>
              </a:rPr>
              <a:t>:</a:t>
            </a:r>
            <a:r>
              <a:rPr lang="vi-VN" sz="3600" dirty="0" smtClean="0">
                <a:latin typeface="Times New Roman" pitchFamily="18" charset="0"/>
                <a:cs typeface="Times New Roman" pitchFamily="18" charset="0"/>
              </a:rPr>
              <a:t> Thế nào là nguồn năng lượng tái tạo?</a:t>
            </a:r>
          </a:p>
          <a:p>
            <a:r>
              <a:rPr lang="vi-VN" sz="3600" dirty="0" smtClean="0">
                <a:latin typeface="Times New Roman" pitchFamily="18" charset="0"/>
                <a:cs typeface="Times New Roman" pitchFamily="18" charset="0"/>
              </a:rPr>
              <a:t>A. Nguồn năng lượng tái tạo là nguồn năng lượng có sẵn trong thiên nhiên và có thể cạn kiệt</a:t>
            </a:r>
          </a:p>
          <a:p>
            <a:r>
              <a:rPr lang="vi-VN" sz="3600" dirty="0" smtClean="0">
                <a:latin typeface="Times New Roman" pitchFamily="18" charset="0"/>
                <a:cs typeface="Times New Roman" pitchFamily="18" charset="0"/>
              </a:rPr>
              <a:t>B. Nguồn năng lượng tái tạo là nguồn năng lượng có sẵn trong thiên nhiên, liên tục được bổ sung thông qua các quá trình tự nhiên.</a:t>
            </a:r>
          </a:p>
          <a:p>
            <a:r>
              <a:rPr lang="vi-VN" sz="3600" dirty="0" smtClean="0">
                <a:latin typeface="Times New Roman" pitchFamily="18" charset="0"/>
                <a:cs typeface="Times New Roman" pitchFamily="18" charset="0"/>
              </a:rPr>
              <a:t>C. Nguồn năng lượng tái tạo là nguồn năng lượng con người tự tạo ra và cung cấp liên tục thông qua các quá trình chuyển hóa.</a:t>
            </a:r>
          </a:p>
          <a:p>
            <a:r>
              <a:rPr lang="vi-VN" sz="3600" dirty="0" smtClean="0">
                <a:latin typeface="Times New Roman" pitchFamily="18" charset="0"/>
                <a:cs typeface="Times New Roman" pitchFamily="18" charset="0"/>
              </a:rPr>
              <a:t>D. Nguồn năng lượng tái tạo là nguồn năng lượng không có sẵn trong thiên nhiên và có thể cạn kiệt.</a:t>
            </a:r>
            <a:endParaRPr lang="vi-VN" sz="3600" dirty="0">
              <a:latin typeface="Times New Roman" pitchFamily="18" charset="0"/>
              <a:cs typeface="Times New Roman" pitchFamily="18" charset="0"/>
            </a:endParaRPr>
          </a:p>
        </p:txBody>
      </p:sp>
      <p:sp>
        <p:nvSpPr>
          <p:cNvPr id="5" name="Oval 4"/>
          <p:cNvSpPr/>
          <p:nvPr/>
        </p:nvSpPr>
        <p:spPr>
          <a:xfrm>
            <a:off x="0" y="1676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86528"/>
          </a:xfrm>
          <a:prstGeom prst="rect">
            <a:avLst/>
          </a:prstGeom>
        </p:spPr>
        <p:txBody>
          <a:bodyPr wrap="square">
            <a:spAutoFit/>
          </a:bodyPr>
          <a:lstStyle/>
          <a:p>
            <a:r>
              <a:rPr lang="vi-VN" sz="3200" dirty="0" smtClean="0">
                <a:latin typeface="Times New Roman" pitchFamily="18" charset="0"/>
                <a:cs typeface="Times New Roman" pitchFamily="18" charset="0"/>
              </a:rPr>
              <a:t>Câu </a:t>
            </a:r>
            <a:r>
              <a:rPr lang="en-US" sz="3200" dirty="0" smtClean="0">
                <a:latin typeface="Times New Roman" pitchFamily="18" charset="0"/>
                <a:cs typeface="Times New Roman" pitchFamily="18" charset="0"/>
              </a:rPr>
              <a:t>7</a:t>
            </a:r>
            <a:r>
              <a:rPr lang="vi-VN"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Phát biểu nào sau đây là đúng về nguồn năng lượng không tái tạo?</a:t>
            </a:r>
          </a:p>
          <a:p>
            <a:r>
              <a:rPr lang="vi-VN" sz="3200" dirty="0" smtClean="0">
                <a:latin typeface="Times New Roman" pitchFamily="18" charset="0"/>
                <a:cs typeface="Times New Roman" pitchFamily="18" charset="0"/>
              </a:rPr>
              <a:t>A. Nguồn năng lượng không tái tạo là nguồn năng lượng có trong thiên nhiên, có thể cạn kiệt vì phải mất hàng triệu đến hàng trăm triệu năm để hình thành.</a:t>
            </a:r>
          </a:p>
          <a:p>
            <a:r>
              <a:rPr lang="vi-VN" sz="3200" dirty="0" smtClean="0">
                <a:latin typeface="Times New Roman" pitchFamily="18" charset="0"/>
                <a:cs typeface="Times New Roman" pitchFamily="18" charset="0"/>
              </a:rPr>
              <a:t>B. Nguồn năng lượng không tái tạo là nguồn năng lượng có sẵn trong thiên nhiên, liên tục được bổ sung thông qua các quá trình tự nhiên.</a:t>
            </a:r>
          </a:p>
          <a:p>
            <a:r>
              <a:rPr lang="vi-VN" sz="3200" dirty="0" smtClean="0">
                <a:latin typeface="Times New Roman" pitchFamily="18" charset="0"/>
                <a:cs typeface="Times New Roman" pitchFamily="18" charset="0"/>
              </a:rPr>
              <a:t>C. Nguồn năng lượng không tái tạo là nguồn năng lượng con người tự tạo ra và cung cấp liên tục thông qua các quá trình chuyển hóa.</a:t>
            </a:r>
          </a:p>
          <a:p>
            <a:r>
              <a:rPr lang="vi-VN" sz="3200" dirty="0" smtClean="0">
                <a:latin typeface="Times New Roman" pitchFamily="18" charset="0"/>
                <a:cs typeface="Times New Roman" pitchFamily="18" charset="0"/>
              </a:rPr>
              <a:t>D. Nguồn năng lượng không tái tạo là nguồn năng lượng không có sẵn trong thiên nhiên và có thể cạn kiệt.</a:t>
            </a:r>
            <a:endParaRPr lang="vi-VN" sz="3200" dirty="0">
              <a:latin typeface="Times New Roman" pitchFamily="18" charset="0"/>
              <a:cs typeface="Times New Roman" pitchFamily="18" charset="0"/>
            </a:endParaRPr>
          </a:p>
        </p:txBody>
      </p:sp>
      <p:sp>
        <p:nvSpPr>
          <p:cNvPr id="5" name="Oval 4"/>
          <p:cNvSpPr/>
          <p:nvPr/>
        </p:nvSpPr>
        <p:spPr>
          <a:xfrm>
            <a:off x="0" y="914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smtClean="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ình nền Powerpoint chuyên nghiệp,đẹp cho giáo án điện tử"/>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304800"/>
            <a:ext cx="8610600" cy="1015663"/>
          </a:xfrm>
          <a:prstGeom prst="rect">
            <a:avLst/>
          </a:prstGeom>
          <a:noFill/>
        </p:spPr>
        <p:txBody>
          <a:bodyPr wrap="square" lIns="91440" tIns="45720" rIns="91440" bIns="45720">
            <a:spAutoFit/>
          </a:bodyPr>
          <a:lstStyle/>
          <a:p>
            <a:pPr algn="ctr"/>
            <a:r>
              <a:rPr lang="vi-VN" sz="60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6000" b="1" cap="none" spc="0"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5" name="Rectangle 4"/>
          <p:cNvSpPr/>
          <p:nvPr/>
        </p:nvSpPr>
        <p:spPr>
          <a:xfrm>
            <a:off x="0" y="1752600"/>
            <a:ext cx="9144000" cy="2862322"/>
          </a:xfrm>
          <a:prstGeom prst="rect">
            <a:avLst/>
          </a:prstGeom>
        </p:spPr>
        <p:txBody>
          <a:bodyPr wrap="square">
            <a:spAutoFit/>
          </a:bodyPr>
          <a:lstStyle/>
          <a:p>
            <a:pPr>
              <a:buFontTx/>
              <a:buChar char="-"/>
            </a:pPr>
            <a:r>
              <a:rPr lang="en-US" altLang="en-US" sz="4400" b="1" dirty="0" err="1" smtClean="0">
                <a:solidFill>
                  <a:schemeClr val="bg1"/>
                </a:solidFill>
                <a:latin typeface="Times New Roman" panose="02020603050405020304" pitchFamily="18" charset="0"/>
              </a:rPr>
              <a:t>Học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theo</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nội</a:t>
            </a:r>
            <a:r>
              <a:rPr lang="en-US" altLang="en-US" sz="4400" b="1" dirty="0" smtClean="0">
                <a:solidFill>
                  <a:schemeClr val="bg1"/>
                </a:solidFill>
                <a:latin typeface="Times New Roman" panose="02020603050405020304" pitchFamily="18" charset="0"/>
              </a:rPr>
              <a:t> dung </a:t>
            </a:r>
            <a:r>
              <a:rPr lang="en-US" altLang="en-US" sz="4400" b="1" dirty="0" err="1" smtClean="0">
                <a:solidFill>
                  <a:schemeClr val="bg1"/>
                </a:solidFill>
                <a:latin typeface="Times New Roman" panose="02020603050405020304" pitchFamily="18" charset="0"/>
              </a:rPr>
              <a:t>vở</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ghi</a:t>
            </a:r>
            <a:endParaRPr lang="en-US" altLang="en-US" sz="4400" b="1" dirty="0" smtClean="0">
              <a:solidFill>
                <a:schemeClr val="bg1"/>
              </a:solidFill>
              <a:latin typeface="Times New Roman" panose="02020603050405020304" pitchFamily="18" charset="0"/>
            </a:endParaRPr>
          </a:p>
          <a:p>
            <a:r>
              <a:rPr lang="vi-VN" altLang="en-US" sz="4400" b="1" dirty="0" smtClean="0">
                <a:solidFill>
                  <a:schemeClr val="bg1"/>
                </a:solidFill>
                <a:latin typeface="Times New Roman" panose="02020603050405020304" pitchFamily="18" charset="0"/>
              </a:rPr>
              <a:t>-</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Làm</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trong</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sách</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tập</a:t>
            </a:r>
            <a:endParaRPr lang="en-US" altLang="en-US" sz="4400" b="1" dirty="0" smtClean="0">
              <a:solidFill>
                <a:schemeClr val="bg1"/>
              </a:solidFill>
              <a:latin typeface="Times New Roman" panose="02020603050405020304" pitchFamily="18" charset="0"/>
            </a:endParaRPr>
          </a:p>
          <a:p>
            <a:pPr>
              <a:buFontTx/>
              <a:buChar char="-"/>
            </a:pPr>
            <a:r>
              <a:rPr lang="en-US" altLang="en-US" sz="4400" b="1" dirty="0" err="1" smtClean="0">
                <a:solidFill>
                  <a:schemeClr val="bg1"/>
                </a:solidFill>
                <a:latin typeface="Times New Roman" panose="02020603050405020304" pitchFamily="18" charset="0"/>
              </a:rPr>
              <a:t>Đọc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trước</a:t>
            </a:r>
            <a:r>
              <a:rPr lang="en-US" altLang="en-US" sz="4400" b="1" dirty="0" smtClean="0">
                <a:solidFill>
                  <a:schemeClr val="bg1"/>
                </a:solidFill>
                <a:latin typeface="Times New Roman" panose="02020603050405020304" pitchFamily="18" charset="0"/>
              </a:rPr>
              <a:t> </a:t>
            </a:r>
            <a:r>
              <a:rPr lang="en-US" altLang="en-US" sz="4400" b="1" dirty="0" err="1" smtClean="0">
                <a:solidFill>
                  <a:schemeClr val="bg1"/>
                </a:solidFill>
                <a:latin typeface="Times New Roman" panose="02020603050405020304" pitchFamily="18" charset="0"/>
              </a:rPr>
              <a:t>bài</a:t>
            </a:r>
            <a:r>
              <a:rPr lang="en-US" altLang="en-US" sz="4400" b="1" dirty="0" smtClean="0">
                <a:solidFill>
                  <a:schemeClr val="bg1"/>
                </a:solidFill>
                <a:latin typeface="Times New Roman" panose="02020603050405020304" pitchFamily="18" charset="0"/>
              </a:rPr>
              <a:t> </a:t>
            </a:r>
            <a:r>
              <a:rPr lang="vi-VN" sz="4800" dirty="0" smtClean="0">
                <a:solidFill>
                  <a:schemeClr val="bg1"/>
                </a:solidFill>
                <a:latin typeface="Times New Roman" pitchFamily="18" charset="0"/>
                <a:cs typeface="Times New Roman" pitchFamily="18" charset="0"/>
              </a:rPr>
              <a:t>5</a:t>
            </a:r>
            <a:r>
              <a:rPr lang="vi-VN" altLang="en-US" sz="4800" b="1" dirty="0" smtClean="0">
                <a:solidFill>
                  <a:schemeClr val="bg1"/>
                </a:solidFill>
                <a:latin typeface="Times New Roman" panose="02020603050405020304" pitchFamily="18" charset="0"/>
              </a:rPr>
              <a:t>1</a:t>
            </a:r>
            <a:r>
              <a:rPr lang="en-US" altLang="en-US" sz="4400" b="1" dirty="0" smtClean="0">
                <a:solidFill>
                  <a:schemeClr val="bg1"/>
                </a:solidFill>
                <a:latin typeface="Times New Roman" panose="02020603050405020304" pitchFamily="18" charset="0"/>
              </a:rPr>
              <a:t>:</a:t>
            </a:r>
            <a:r>
              <a:rPr lang="vi-VN" altLang="en-US" sz="4400" b="1" dirty="0" smtClean="0">
                <a:solidFill>
                  <a:schemeClr val="bg1"/>
                </a:solidFill>
                <a:latin typeface="Times New Roman" panose="02020603050405020304" pitchFamily="18" charset="0"/>
              </a:rPr>
              <a:t>Tiết kiệm năng lượng </a:t>
            </a:r>
            <a:endParaRPr lang="en-US" altLang="en-US" sz="4400" b="1" dirty="0">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10"/>
          <p:cNvSpPr>
            <a:spLocks noChangeArrowheads="1" noChangeShapeType="1" noTextEdit="1"/>
          </p:cNvSpPr>
          <p:nvPr/>
        </p:nvSpPr>
        <p:spPr bwMode="auto">
          <a:xfrm>
            <a:off x="762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0" y="3733800"/>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smtClean="0">
                <a:solidFill>
                  <a:schemeClr val="accent2"/>
                </a:solidFill>
                <a:latin typeface="Times New Roman" pitchFamily="18" charset="0"/>
                <a:cs typeface="Times New Roman" pitchFamily="18" charset="0"/>
              </a:rPr>
              <a:t>Ch</a:t>
            </a:r>
            <a:r>
              <a:rPr lang="vi-VN" altLang="en-US" sz="6000" b="1" dirty="0" smtClean="0">
                <a:solidFill>
                  <a:schemeClr val="accent2"/>
                </a:solidFill>
                <a:latin typeface="Times New Roman" pitchFamily="18" charset="0"/>
                <a:cs typeface="Times New Roman" pitchFamily="18" charset="0"/>
              </a:rPr>
              <a:t>úc</a:t>
            </a:r>
            <a:r>
              <a:rPr lang="en-US" altLang="en-US" sz="6000" b="1" dirty="0" smtClean="0">
                <a:solidFill>
                  <a:schemeClr val="accent2"/>
                </a:solidFill>
                <a:latin typeface="Times New Roman" pitchFamily="18" charset="0"/>
                <a:cs typeface="Times New Roman" pitchFamily="18" charset="0"/>
              </a:rPr>
              <a:t> c</a:t>
            </a:r>
            <a:r>
              <a:rPr lang="vi-VN" altLang="en-US" sz="6000" b="1" dirty="0" smtClean="0">
                <a:solidFill>
                  <a:schemeClr val="accent2"/>
                </a:solidFill>
                <a:latin typeface="Times New Roman" pitchFamily="18" charset="0"/>
                <a:cs typeface="Times New Roman" pitchFamily="18" charset="0"/>
              </a:rPr>
              <a:t>ác</a:t>
            </a:r>
            <a:r>
              <a:rPr lang="en-US" altLang="en-US" sz="6000" b="1" dirty="0" smtClean="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smtClean="0">
                <a:solidFill>
                  <a:schemeClr val="accent2"/>
                </a:solidFill>
                <a:latin typeface="Times New Roman" pitchFamily="18" charset="0"/>
                <a:cs typeface="Times New Roman" pitchFamily="18" charset="0"/>
              </a:rPr>
              <a:t>lu</a:t>
            </a:r>
            <a:r>
              <a:rPr lang="vi-VN" altLang="en-US" sz="6000" b="1" dirty="0" smtClean="0">
                <a:solidFill>
                  <a:schemeClr val="accent2"/>
                </a:solidFill>
                <a:latin typeface="Times New Roman" pitchFamily="18" charset="0"/>
                <a:cs typeface="Times New Roman" pitchFamily="18" charset="0"/>
              </a:rPr>
              <a:t>ô</a:t>
            </a:r>
            <a:r>
              <a:rPr lang="en-US" altLang="en-US" sz="6000" b="1" dirty="0" smtClean="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6477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257800" cy="2862322"/>
          </a:xfrm>
          <a:prstGeom prst="rect">
            <a:avLst/>
          </a:prstGeom>
        </p:spPr>
        <p:txBody>
          <a:bodyPr wrap="square">
            <a:spAutoFit/>
          </a:bodyPr>
          <a:lstStyle/>
          <a:p>
            <a:r>
              <a:rPr lang="vi-VN" sz="3600" dirty="0" smtClean="0">
                <a:latin typeface="Times New Roman" pitchFamily="18" charset="0"/>
                <a:cs typeface="Times New Roman" pitchFamily="18" charset="0"/>
              </a:rPr>
              <a:t>Hình bên là cơ cấu nguồn năng lượng dùng để sản xuất điện ở nước ta năm 2015. Theo em năng lượng tái tạo là gì?</a:t>
            </a:r>
            <a:endParaRPr lang="en-US" sz="3600" dirty="0">
              <a:latin typeface="Times New Roman" pitchFamily="18" charset="0"/>
              <a:cs typeface="Times New Roman" pitchFamily="18" charset="0"/>
            </a:endParaRPr>
          </a:p>
        </p:txBody>
      </p:sp>
      <p:pic>
        <p:nvPicPr>
          <p:cNvPr id="1026" name="Picture 2" descr="https://hoigiasudanang.com/wp-content/uploads/2021/11/screenshot_90_171.png"/>
          <p:cNvPicPr>
            <a:picLocks noChangeAspect="1" noChangeArrowheads="1"/>
          </p:cNvPicPr>
          <p:nvPr/>
        </p:nvPicPr>
        <p:blipFill>
          <a:blip r:embed="rId2"/>
          <a:srcRect/>
          <a:stretch>
            <a:fillRect/>
          </a:stretch>
        </p:blipFill>
        <p:spPr bwMode="auto">
          <a:xfrm>
            <a:off x="5181600" y="228600"/>
            <a:ext cx="3962400"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05499" cy="646331"/>
          </a:xfrm>
          <a:prstGeom prst="rect">
            <a:avLst/>
          </a:prstGeom>
        </p:spPr>
        <p:txBody>
          <a:bodyPr wrap="none">
            <a:spAutoFit/>
          </a:bodyPr>
          <a:lstStyle/>
          <a:p>
            <a:pPr fontAlgn="base"/>
            <a:r>
              <a:rPr lang="vi-VN" sz="3600" b="1" dirty="0" smtClean="0">
                <a:latin typeface="Times New Roman" pitchFamily="18" charset="0"/>
                <a:cs typeface="Times New Roman" pitchFamily="18" charset="0"/>
              </a:rPr>
              <a:t>I. Nguồn năng lượng trong tự nhiên</a:t>
            </a:r>
            <a:endParaRPr lang="vi-VN" sz="3600" b="1" dirty="0">
              <a:latin typeface="Times New Roman" pitchFamily="18" charset="0"/>
              <a:cs typeface="Times New Roman" pitchFamily="18" charset="0"/>
            </a:endParaRPr>
          </a:p>
        </p:txBody>
      </p:sp>
      <p:sp>
        <p:nvSpPr>
          <p:cNvPr id="3" name="Rectangle 2"/>
          <p:cNvSpPr/>
          <p:nvPr/>
        </p:nvSpPr>
        <p:spPr>
          <a:xfrm>
            <a:off x="0" y="6096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Nguồn năng lượng trong tự nhiên gồm nguồn năng lượng tái tạo và nguồn năng lượng không tái tạo.</a:t>
            </a:r>
            <a:endParaRPr lang="en-US" sz="3600" dirty="0">
              <a:latin typeface="Times New Roman" pitchFamily="18" charset="0"/>
              <a:cs typeface="Times New Roman" pitchFamily="18" charset="0"/>
            </a:endParaRPr>
          </a:p>
        </p:txBody>
      </p:sp>
      <p:sp>
        <p:nvSpPr>
          <p:cNvPr id="4" name="Rectangle 3"/>
          <p:cNvSpPr/>
          <p:nvPr/>
        </p:nvSpPr>
        <p:spPr>
          <a:xfrm>
            <a:off x="0" y="2286000"/>
            <a:ext cx="9144000" cy="1200329"/>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Nêu sự khác nhau giữa nguồn năng lượng tái tạo và nguồn năng lượng không tái tạo.</a:t>
            </a:r>
            <a:endParaRPr lang="en-US" sz="3600" dirty="0">
              <a:solidFill>
                <a:srgbClr val="C00000"/>
              </a:solidFill>
              <a:latin typeface="Times New Roman" pitchFamily="18" charset="0"/>
              <a:cs typeface="Times New Roman" pitchFamily="18" charset="0"/>
            </a:endParaRPr>
          </a:p>
        </p:txBody>
      </p:sp>
      <p:sp>
        <p:nvSpPr>
          <p:cNvPr id="5" name="Rectangle 4"/>
          <p:cNvSpPr/>
          <p:nvPr/>
        </p:nvSpPr>
        <p:spPr>
          <a:xfrm>
            <a:off x="0" y="3581400"/>
            <a:ext cx="4343400" cy="3276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tái tạo là nguồn năng lượng có sẵn trong thiên nhiên, liên tục được bổ sung thông qua các quá trình tự nhiên  </a:t>
            </a:r>
            <a:endParaRPr lang="en-US" sz="3200" dirty="0"/>
          </a:p>
        </p:txBody>
      </p:sp>
      <p:sp>
        <p:nvSpPr>
          <p:cNvPr id="7" name="Rectangle 6"/>
          <p:cNvSpPr/>
          <p:nvPr/>
        </p:nvSpPr>
        <p:spPr>
          <a:xfrm>
            <a:off x="4495800" y="3581400"/>
            <a:ext cx="4648200" cy="3276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vi-VN" sz="3200" dirty="0" smtClean="0">
                <a:latin typeface="Times New Roman" pitchFamily="18" charset="0"/>
                <a:cs typeface="Times New Roman" pitchFamily="18" charset="0"/>
              </a:rPr>
              <a:t>Nguồn năng lượng không tái tạo phải mất hàng triệu đến hàng trăm triệu năm để hình thành và không thể bổ sung nhanh nên sẽ cạn kiệt trong tương lai gần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Horizontal)">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plus(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4)">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án điện tử vật lí 6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AutoShape 4"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8" name="AutoShape 8" descr="Gi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0" y="0"/>
            <a:ext cx="9144000" cy="1754326"/>
          </a:xfrm>
          <a:prstGeom prst="rect">
            <a:avLst/>
          </a:prstGeom>
        </p:spPr>
        <p:txBody>
          <a:bodyPr wrap="square">
            <a:spAutoFit/>
          </a:bodyPr>
          <a:lstStyle/>
          <a:p>
            <a:r>
              <a:rPr lang="vi-VN" sz="3600" dirty="0" smtClean="0">
                <a:solidFill>
                  <a:srgbClr val="C00000"/>
                </a:solidFill>
                <a:latin typeface="Times New Roman" pitchFamily="18" charset="0"/>
                <a:cs typeface="Times New Roman" pitchFamily="18" charset="0"/>
              </a:rPr>
              <a:t>Hãy kể tên các dụng cụ có trong lớp học hoạt động bằng năng lượng lấy từ nguồn năng lượng tái tạo, nguồn năng lượng không tái tạo.</a:t>
            </a:r>
            <a:endParaRPr lang="en-US" sz="3600" dirty="0">
              <a:solidFill>
                <a:srgbClr val="C00000"/>
              </a:solidFill>
              <a:latin typeface="Times New Roman" pitchFamily="18" charset="0"/>
              <a:cs typeface="Times New Roman" pitchFamily="18" charset="0"/>
            </a:endParaRPr>
          </a:p>
        </p:txBody>
      </p:sp>
      <p:sp>
        <p:nvSpPr>
          <p:cNvPr id="13" name="Rectangle 12"/>
          <p:cNvSpPr/>
          <p:nvPr/>
        </p:nvSpPr>
        <p:spPr>
          <a:xfrm>
            <a:off x="0" y="1752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Các dụng cụ có trong lớp học hoạt động bằng năng lượng lấy từ nguồn năng lượng tái tạo:</a:t>
            </a:r>
            <a:endParaRPr lang="en-US" sz="3600" dirty="0">
              <a:latin typeface="Times New Roman" pitchFamily="18" charset="0"/>
              <a:cs typeface="Times New Roman" pitchFamily="18" charset="0"/>
            </a:endParaRPr>
          </a:p>
        </p:txBody>
      </p:sp>
      <p:sp>
        <p:nvSpPr>
          <p:cNvPr id="14" name="Rectangle 13"/>
          <p:cNvSpPr/>
          <p:nvPr/>
        </p:nvSpPr>
        <p:spPr>
          <a:xfrm>
            <a:off x="0" y="2895600"/>
            <a:ext cx="3239990" cy="646331"/>
          </a:xfrm>
          <a:prstGeom prst="rect">
            <a:avLst/>
          </a:prstGeom>
        </p:spPr>
        <p:txBody>
          <a:bodyPr wrap="none">
            <a:spAutoFit/>
          </a:bodyPr>
          <a:lstStyle/>
          <a:p>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a:t>
            </a:r>
            <a:r>
              <a:rPr lang="en-US" sz="3600" dirty="0" err="1" smtClean="0">
                <a:latin typeface="Times New Roman" pitchFamily="18" charset="0"/>
                <a:cs typeface="Times New Roman" pitchFamily="18" charset="0"/>
              </a:rPr>
              <a:t>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gỗ</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5" name="Rectangle 14"/>
          <p:cNvSpPr/>
          <p:nvPr/>
        </p:nvSpPr>
        <p:spPr>
          <a:xfrm>
            <a:off x="0" y="35052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thiết bị dùng điện: quạt, bóng đèn sử dụng năng lượng điện lấy từ nhà máy thủy điện, pin Mặt Trời.</a:t>
            </a:r>
            <a:endParaRPr lang="en-US" sz="3600" dirty="0">
              <a:latin typeface="Times New Roman" pitchFamily="18" charset="0"/>
              <a:cs typeface="Times New Roman" pitchFamily="18" charset="0"/>
            </a:endParaRPr>
          </a:p>
        </p:txBody>
      </p:sp>
      <p:sp>
        <p:nvSpPr>
          <p:cNvPr id="16" name="Rectangle 15"/>
          <p:cNvSpPr/>
          <p:nvPr/>
        </p:nvSpPr>
        <p:spPr>
          <a:xfrm>
            <a:off x="0" y="5105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Các dụng cụ có trong lớp học hoạt động bằng năng lượng lấy từ nguồn năng lượng không tái tạo:</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barn(inHorizontal)">
                                      <p:cBhvr>
                                        <p:cTn id="20" dur="500"/>
                                        <p:tgtEl>
                                          <p:spTgt spid="1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heel(4)">
                                      <p:cBhvr>
                                        <p:cTn id="25" dur="20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273419" cy="646331"/>
          </a:xfrm>
          <a:prstGeom prst="rect">
            <a:avLst/>
          </a:prstGeom>
        </p:spPr>
        <p:txBody>
          <a:bodyPr wrap="none">
            <a:spAutoFit/>
          </a:bodyPr>
          <a:lstStyle/>
          <a:p>
            <a:r>
              <a:rPr lang="vi-VN"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Đ</a:t>
            </a:r>
            <a:r>
              <a:rPr lang="vi-VN" sz="3600" dirty="0" smtClean="0">
                <a:latin typeface="Times New Roman" pitchFamily="18" charset="0"/>
                <a:cs typeface="Times New Roman" pitchFamily="18" charset="0"/>
              </a:rPr>
              <a:t>èn </a:t>
            </a:r>
            <a:r>
              <a:rPr lang="vi-VN" sz="3600" dirty="0" smtClean="0">
                <a:latin typeface="Times New Roman" pitchFamily="18" charset="0"/>
                <a:cs typeface="Times New Roman" pitchFamily="18" charset="0"/>
              </a:rPr>
              <a:t>cồn sử dụng trong phòng thí nghiệm.</a:t>
            </a:r>
            <a:endParaRPr lang="en-US" sz="3600" dirty="0">
              <a:latin typeface="Times New Roman" pitchFamily="18" charset="0"/>
              <a:cs typeface="Times New Roman" pitchFamily="18" charset="0"/>
            </a:endParaRPr>
          </a:p>
        </p:txBody>
      </p:sp>
      <p:sp>
        <p:nvSpPr>
          <p:cNvPr id="3" name="Rectangle 2"/>
          <p:cNvSpPr/>
          <p:nvPr/>
        </p:nvSpPr>
        <p:spPr>
          <a:xfrm>
            <a:off x="0" y="914400"/>
            <a:ext cx="9144000" cy="1754326"/>
          </a:xfrm>
          <a:prstGeom prst="rect">
            <a:avLst/>
          </a:prstGeom>
        </p:spPr>
        <p:txBody>
          <a:bodyPr wrap="square">
            <a:spAutoFit/>
          </a:bodyPr>
          <a:lstStyle/>
          <a:p>
            <a:r>
              <a:rPr lang="vi-VN"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Đ</a:t>
            </a:r>
            <a:r>
              <a:rPr lang="vi-VN" sz="3600" dirty="0" smtClean="0">
                <a:latin typeface="Times New Roman" pitchFamily="18" charset="0"/>
                <a:cs typeface="Times New Roman" pitchFamily="18" charset="0"/>
              </a:rPr>
              <a:t>iều </a:t>
            </a:r>
            <a:r>
              <a:rPr lang="vi-VN" sz="3600" dirty="0" smtClean="0">
                <a:latin typeface="Times New Roman" pitchFamily="18" charset="0"/>
                <a:cs typeface="Times New Roman" pitchFamily="18" charset="0"/>
              </a:rPr>
              <a:t>hòa nhiệt độ, bình nóng lạnh,quạt điện sử dụng điện năng từ nhà máy nhiệt điện than, dầu khí.</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8153400" cy="923330"/>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II. Nguồn năng lượng tái tạo</a:t>
            </a:r>
          </a:p>
          <a:p>
            <a:endParaRPr lang="en-US" dirty="0"/>
          </a:p>
        </p:txBody>
      </p:sp>
      <p:sp>
        <p:nvSpPr>
          <p:cNvPr id="3" name="TextBox 2"/>
          <p:cNvSpPr txBox="1"/>
          <p:nvPr/>
        </p:nvSpPr>
        <p:spPr>
          <a:xfrm>
            <a:off x="533400" y="762000"/>
            <a:ext cx="7620000" cy="1015663"/>
          </a:xfrm>
          <a:prstGeom prst="rect">
            <a:avLst/>
          </a:prstGeom>
          <a:noFill/>
        </p:spPr>
        <p:txBody>
          <a:bodyPr wrap="square" rtlCol="0">
            <a:spAutoFit/>
          </a:bodyPr>
          <a:lstStyle/>
          <a:p>
            <a:r>
              <a:rPr lang="vi-VN" sz="3200" dirty="0">
                <a:latin typeface="Times New Roman" pitchFamily="18" charset="0"/>
                <a:cs typeface="Times New Roman" pitchFamily="18" charset="0"/>
              </a:rPr>
              <a:t>Các nguồn năng lượng tái tạo bao gồm:</a:t>
            </a:r>
          </a:p>
          <a:p>
            <a:endParaRPr lang="en-US" sz="2800" dirty="0"/>
          </a:p>
        </p:txBody>
      </p:sp>
      <p:sp>
        <p:nvSpPr>
          <p:cNvPr id="4" name="TextBox 3"/>
          <p:cNvSpPr txBox="1"/>
          <p:nvPr/>
        </p:nvSpPr>
        <p:spPr>
          <a:xfrm>
            <a:off x="381000" y="1371600"/>
            <a:ext cx="8610600" cy="1354217"/>
          </a:xfrm>
          <a:prstGeom prst="rect">
            <a:avLst/>
          </a:prstGeom>
          <a:noFill/>
        </p:spPr>
        <p:txBody>
          <a:bodyPr wrap="square" rtlCol="0">
            <a:spAutoFit/>
          </a:bodyPr>
          <a:lstStyle/>
          <a:p>
            <a:r>
              <a:rPr lang="vi-VN" sz="3200" dirty="0">
                <a:latin typeface="+mj-lt"/>
                <a:cs typeface="Times New Roman" pitchFamily="18" charset="0"/>
              </a:rPr>
              <a:t>Năng lượng từ mặt trời và năng lượng từ gió luôn có sẵn trong thiên nhiên, được coi là vô hạn  </a:t>
            </a:r>
            <a:endParaRPr lang="en-US" sz="3200" dirty="0">
              <a:latin typeface="+mj-lt"/>
            </a:endParaRPr>
          </a:p>
          <a:p>
            <a:endParaRPr lang="en-US" dirty="0"/>
          </a:p>
        </p:txBody>
      </p:sp>
      <p:sp>
        <p:nvSpPr>
          <p:cNvPr id="5" name="TextBox 4"/>
          <p:cNvSpPr txBox="1"/>
          <p:nvPr/>
        </p:nvSpPr>
        <p:spPr>
          <a:xfrm>
            <a:off x="304800" y="2438400"/>
            <a:ext cx="8534400" cy="1569660"/>
          </a:xfrm>
          <a:prstGeom prst="rect">
            <a:avLst/>
          </a:prstGeom>
          <a:noFill/>
        </p:spPr>
        <p:txBody>
          <a:bodyPr wrap="square" rtlCol="0">
            <a:spAutoFit/>
          </a:bodyPr>
          <a:lstStyle/>
          <a:p>
            <a:r>
              <a:rPr lang="vi-VN" sz="3200" dirty="0">
                <a:latin typeface="+mj-lt"/>
                <a:cs typeface="Times New Roman" pitchFamily="18" charset="0"/>
              </a:rPr>
              <a:t>Năng lượng nước: năng lượng lấy từ sức chảy của dòng nước ( như thủy triều, sóng biển,...)  </a:t>
            </a:r>
            <a:endParaRPr lang="en-US" sz="3200" dirty="0">
              <a:latin typeface="+mj-lt"/>
            </a:endParaRPr>
          </a:p>
          <a:p>
            <a:endParaRPr lang="en-US" sz="3200" dirty="0"/>
          </a:p>
        </p:txBody>
      </p:sp>
      <p:sp>
        <p:nvSpPr>
          <p:cNvPr id="6" name="TextBox 5"/>
          <p:cNvSpPr txBox="1"/>
          <p:nvPr/>
        </p:nvSpPr>
        <p:spPr>
          <a:xfrm>
            <a:off x="228600" y="3505200"/>
            <a:ext cx="8915400" cy="2062103"/>
          </a:xfrm>
          <a:prstGeom prst="rect">
            <a:avLst/>
          </a:prstGeom>
          <a:noFill/>
        </p:spPr>
        <p:txBody>
          <a:bodyPr wrap="square" rtlCol="0">
            <a:spAutoFit/>
          </a:bodyPr>
          <a:lstStyle/>
          <a:p>
            <a:r>
              <a:rPr lang="vi-VN" sz="3200" dirty="0">
                <a:latin typeface="Times New Roman" pitchFamily="18" charset="0"/>
                <a:cs typeface="Times New Roman" pitchFamily="18" charset="0"/>
              </a:rPr>
              <a:t>Năng lượng địa nhiệt: năng lượng thu được từ sức nóng bên trong lõi trái đất ( nhiệt tỏa ra từ các giếng phun , suối nước nóng, khu vực gần núi lửa,...)  </a:t>
            </a:r>
            <a:endParaRPr lang="en-US" sz="3200" dirty="0"/>
          </a:p>
          <a:p>
            <a:endParaRPr lang="en-US" sz="3200" dirty="0"/>
          </a:p>
        </p:txBody>
      </p:sp>
      <p:sp>
        <p:nvSpPr>
          <p:cNvPr id="7" name="TextBox 6"/>
          <p:cNvSpPr txBox="1"/>
          <p:nvPr/>
        </p:nvSpPr>
        <p:spPr>
          <a:xfrm>
            <a:off x="304800" y="5257800"/>
            <a:ext cx="8763000" cy="1569660"/>
          </a:xfrm>
          <a:prstGeom prst="rect">
            <a:avLst/>
          </a:prstGeom>
          <a:noFill/>
        </p:spPr>
        <p:txBody>
          <a:bodyPr wrap="square" rtlCol="0">
            <a:spAutoFit/>
          </a:bodyPr>
          <a:lstStyle/>
          <a:p>
            <a:r>
              <a:rPr lang="vi-VN" sz="3200" dirty="0">
                <a:latin typeface="Times New Roman" pitchFamily="18" charset="0"/>
                <a:cs typeface="Times New Roman" pitchFamily="18" charset="0"/>
              </a:rPr>
              <a:t>Năng lượng sinh khối: năng lượng thu được từ thực vật, gỗ, rơm, rác và chất thải, ...  </a:t>
            </a:r>
            <a:endParaRPr lang="en-US" sz="3200" dirty="0"/>
          </a:p>
          <a:p>
            <a:endParaRPr lang="en-US" sz="3200" dirty="0"/>
          </a:p>
        </p:txBody>
      </p:sp>
    </p:spTree>
    <p:extLst>
      <p:ext uri="{BB962C8B-B14F-4D97-AF65-F5344CB8AC3E}">
        <p14:creationId xmlns:p14="http://schemas.microsoft.com/office/powerpoint/2010/main" val="3962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68069"/>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Các nguồn năng lượng này có ưu điểm:   </a:t>
            </a:r>
            <a:endParaRPr lang="en-US" sz="3600" dirty="0"/>
          </a:p>
        </p:txBody>
      </p:sp>
      <p:sp>
        <p:nvSpPr>
          <p:cNvPr id="6" name="Rectangle 5"/>
          <p:cNvSpPr/>
          <p:nvPr/>
        </p:nvSpPr>
        <p:spPr>
          <a:xfrm>
            <a:off x="0" y="11430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Liên tục được bổ sung nhanh chóng và có sẵn để sử dụng    </a:t>
            </a:r>
            <a:endParaRPr lang="en-US" sz="3600" dirty="0"/>
          </a:p>
        </p:txBody>
      </p:sp>
      <p:sp>
        <p:nvSpPr>
          <p:cNvPr id="7" name="Rectangle 6"/>
          <p:cNvSpPr/>
          <p:nvPr/>
        </p:nvSpPr>
        <p:spPr>
          <a:xfrm>
            <a:off x="0" y="2438400"/>
            <a:ext cx="9144000" cy="646331"/>
          </a:xfrm>
          <a:prstGeom prst="rect">
            <a:avLst/>
          </a:prstGeom>
        </p:spPr>
        <p:txBody>
          <a:bodyPr wrap="square">
            <a:spAutoFit/>
          </a:bodyPr>
          <a:lstStyle/>
          <a:p>
            <a:r>
              <a:rPr lang="vi-VN" sz="3600" dirty="0" smtClean="0">
                <a:latin typeface="Times New Roman" pitchFamily="18" charset="0"/>
                <a:cs typeface="Times New Roman" pitchFamily="18" charset="0"/>
              </a:rPr>
              <a:t>Có thể sử dụng để tạo ra điện và nhiệt   </a:t>
            </a:r>
            <a:endParaRPr lang="en-US" sz="3600" dirty="0"/>
          </a:p>
        </p:txBody>
      </p:sp>
      <p:sp>
        <p:nvSpPr>
          <p:cNvPr id="8" name="Rectangle 7"/>
          <p:cNvSpPr/>
          <p:nvPr/>
        </p:nvSpPr>
        <p:spPr>
          <a:xfrm>
            <a:off x="0" y="3276600"/>
            <a:ext cx="9144000" cy="1200329"/>
          </a:xfrm>
          <a:prstGeom prst="rect">
            <a:avLst/>
          </a:prstGeom>
        </p:spPr>
        <p:txBody>
          <a:bodyPr wrap="square">
            <a:spAutoFit/>
          </a:bodyPr>
          <a:lstStyle/>
          <a:p>
            <a:r>
              <a:rPr lang="vi-VN" sz="3600" dirty="0" smtClean="0">
                <a:latin typeface="Times New Roman" pitchFamily="18" charset="0"/>
                <a:cs typeface="Times New Roman" pitchFamily="18" charset="0"/>
              </a:rPr>
              <a:t>Ít tác động tiêu cực đến môi trường so với nhiên liệu hóa thạch ( </a:t>
            </a:r>
            <a:r>
              <a:rPr lang="vi-VN" sz="3600" dirty="0" smtClean="0">
                <a:latin typeface="Times New Roman" pitchFamily="18" charset="0"/>
                <a:cs typeface="Times New Roman" pitchFamily="18" charset="0"/>
              </a:rPr>
              <a:t>tha</a:t>
            </a:r>
            <a:r>
              <a:rPr lang="en-US" sz="3600" dirty="0" smtClean="0">
                <a:latin typeface="Times New Roman" pitchFamily="18" charset="0"/>
                <a:cs typeface="Times New Roman" pitchFamily="18" charset="0"/>
              </a:rPr>
              <a:t>n</a:t>
            </a:r>
            <a:r>
              <a:rPr lang="vi-VN"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đá, dầu mỏ, khí tự nhiên)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1403</Words>
  <Application>Microsoft Office PowerPoint</Application>
  <PresentationFormat>On-screen Show (4:3)</PresentationFormat>
  <Paragraphs>126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.VnTimeH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69</cp:revision>
  <dcterms:created xsi:type="dcterms:W3CDTF">2022-02-20T11:10:34Z</dcterms:created>
  <dcterms:modified xsi:type="dcterms:W3CDTF">2024-03-24T14:40:45Z</dcterms:modified>
</cp:coreProperties>
</file>