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78" r:id="rId2"/>
    <p:sldId id="257" r:id="rId3"/>
    <p:sldId id="284" r:id="rId4"/>
    <p:sldId id="260" r:id="rId5"/>
    <p:sldId id="258" r:id="rId6"/>
    <p:sldId id="289" r:id="rId7"/>
    <p:sldId id="282" r:id="rId8"/>
    <p:sldId id="285" r:id="rId9"/>
    <p:sldId id="1525" r:id="rId10"/>
    <p:sldId id="1515" r:id="rId11"/>
    <p:sldId id="1516" r:id="rId12"/>
    <p:sldId id="313" r:id="rId13"/>
    <p:sldId id="1517" r:id="rId14"/>
    <p:sldId id="311" r:id="rId15"/>
    <p:sldId id="1518" r:id="rId16"/>
    <p:sldId id="312" r:id="rId17"/>
    <p:sldId id="295" r:id="rId18"/>
    <p:sldId id="274" r:id="rId19"/>
    <p:sldId id="1519" r:id="rId20"/>
    <p:sldId id="316" r:id="rId21"/>
    <p:sldId id="314" r:id="rId22"/>
    <p:sldId id="315" r:id="rId23"/>
    <p:sldId id="317" r:id="rId24"/>
    <p:sldId id="318" r:id="rId25"/>
    <p:sldId id="273" r:id="rId26"/>
    <p:sldId id="281" r:id="rId27"/>
    <p:sldId id="1523" r:id="rId28"/>
    <p:sldId id="1524" r:id="rId29"/>
    <p:sldId id="1526" r:id="rId30"/>
    <p:sldId id="1527" r:id="rId31"/>
    <p:sldId id="1522" r:id="rId32"/>
    <p:sldId id="1520" r:id="rId33"/>
    <p:sldId id="1521" r:id="rId34"/>
  </p:sldIdLst>
  <p:sldSz cx="9144000" cy="5143500" type="screen16x9"/>
  <p:notesSz cx="6858000" cy="9144000"/>
  <p:custDataLst>
    <p:tags r:id="rId36"/>
  </p:custData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guide id="3" orient="horz" pos="1620">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8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96314" autoAdjust="0"/>
  </p:normalViewPr>
  <p:slideViewPr>
    <p:cSldViewPr>
      <p:cViewPr varScale="1">
        <p:scale>
          <a:sx n="94" d="100"/>
          <a:sy n="94" d="100"/>
        </p:scale>
        <p:origin x="460" y="44"/>
      </p:cViewPr>
      <p:guideLst>
        <p:guide orient="horz" pos="2161"/>
        <p:guide pos="3840"/>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A9618-62FE-4635-A3D5-4F4B90FBFB28}" type="datetimeFigureOut">
              <a:rPr lang="zh-CN" altLang="en-US" smtClean="0"/>
              <a:pPr/>
              <a:t>2024/3/1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AB4FC-C859-4F44-A142-265C2978DDE7}" type="slidenum">
              <a:rPr lang="zh-CN" altLang="en-US" smtClean="0"/>
              <a:pPr/>
              <a:t>‹#›</a:t>
            </a:fld>
            <a:endParaRPr lang="zh-CN" altLang="en-US"/>
          </a:p>
        </p:txBody>
      </p:sp>
    </p:spTree>
    <p:extLst>
      <p:ext uri="{BB962C8B-B14F-4D97-AF65-F5344CB8AC3E}">
        <p14:creationId xmlns:p14="http://schemas.microsoft.com/office/powerpoint/2010/main" val="361333922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a:t>
            </a:r>
            <a:endParaRPr lang="zh-CN" altLang="en-US"/>
          </a:p>
        </p:txBody>
      </p:sp>
    </p:spTree>
    <p:extLst>
      <p:ext uri="{BB962C8B-B14F-4D97-AF65-F5344CB8AC3E}">
        <p14:creationId xmlns:p14="http://schemas.microsoft.com/office/powerpoint/2010/main" val="2547796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a:t>
            </a:r>
            <a:endParaRPr lang="zh-CN" altLang="en-US"/>
          </a:p>
        </p:txBody>
      </p:sp>
    </p:spTree>
    <p:extLst>
      <p:ext uri="{BB962C8B-B14F-4D97-AF65-F5344CB8AC3E}">
        <p14:creationId xmlns:p14="http://schemas.microsoft.com/office/powerpoint/2010/main" val="2375808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1663079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10</a:t>
            </a:r>
            <a:endParaRPr lang="zh-CN" altLang="en-US"/>
          </a:p>
        </p:txBody>
      </p:sp>
    </p:spTree>
    <p:extLst>
      <p:ext uri="{BB962C8B-B14F-4D97-AF65-F5344CB8AC3E}">
        <p14:creationId xmlns:p14="http://schemas.microsoft.com/office/powerpoint/2010/main" val="3775708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6</a:t>
            </a:r>
            <a:endParaRPr lang="zh-CN" altLang="en-US"/>
          </a:p>
        </p:txBody>
      </p:sp>
    </p:spTree>
    <p:extLst>
      <p:ext uri="{BB962C8B-B14F-4D97-AF65-F5344CB8AC3E}">
        <p14:creationId xmlns:p14="http://schemas.microsoft.com/office/powerpoint/2010/main" val="2411585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8</a:t>
            </a:r>
            <a:endParaRPr lang="zh-CN" altLang="en-US"/>
          </a:p>
        </p:txBody>
      </p:sp>
    </p:spTree>
    <p:extLst>
      <p:ext uri="{BB962C8B-B14F-4D97-AF65-F5344CB8AC3E}">
        <p14:creationId xmlns:p14="http://schemas.microsoft.com/office/powerpoint/2010/main" val="2956932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C1CD97-E9EA-4E82-9539-BE60926ECBB9}" type="slidenum">
              <a:rPr lang="en-US" smtClean="0"/>
              <a:t>11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005"/>
            <a:ext cx="9144000" cy="5143500"/>
          </a:xfrm>
          <a:prstGeom prst="rect">
            <a:avLst/>
          </a:prstGeom>
        </p:spPr>
      </p:pic>
      <p:pic>
        <p:nvPicPr>
          <p:cNvPr id="27" name="图片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01" y="4038729"/>
            <a:ext cx="9225401" cy="1112735"/>
          </a:xfrm>
          <a:prstGeom prst="rect">
            <a:avLst/>
          </a:prstGeom>
        </p:spPr>
      </p:pic>
      <p:grpSp>
        <p:nvGrpSpPr>
          <p:cNvPr id="48" name="Group 273"/>
          <p:cNvGrpSpPr>
            <a:grpSpLocks/>
          </p:cNvGrpSpPr>
          <p:nvPr/>
        </p:nvGrpSpPr>
        <p:grpSpPr bwMode="auto">
          <a:xfrm>
            <a:off x="8939809" y="3569770"/>
            <a:ext cx="306725" cy="458122"/>
            <a:chOff x="3232" y="531"/>
            <a:chExt cx="160" cy="322"/>
          </a:xfrm>
        </p:grpSpPr>
        <p:sp>
          <p:nvSpPr>
            <p:cNvPr id="49" name="Freeform 274"/>
            <p:cNvSpPr>
              <a:spLocks noEditPoints="1"/>
            </p:cNvSpPr>
            <p:nvPr/>
          </p:nvSpPr>
          <p:spPr bwMode="auto">
            <a:xfrm>
              <a:off x="3252" y="566"/>
              <a:ext cx="122" cy="271"/>
            </a:xfrm>
            <a:custGeom>
              <a:avLst/>
              <a:gdLst>
                <a:gd name="T0" fmla="*/ 124 w 111"/>
                <a:gd name="T1" fmla="*/ 21 h 246"/>
                <a:gd name="T2" fmla="*/ 111 w 111"/>
                <a:gd name="T3" fmla="*/ 67 h 246"/>
                <a:gd name="T4" fmla="*/ 104 w 111"/>
                <a:gd name="T5" fmla="*/ 72 h 246"/>
                <a:gd name="T6" fmla="*/ 87 w 111"/>
                <a:gd name="T7" fmla="*/ 100 h 246"/>
                <a:gd name="T8" fmla="*/ 110 w 111"/>
                <a:gd name="T9" fmla="*/ 48 h 246"/>
                <a:gd name="T10" fmla="*/ 120 w 111"/>
                <a:gd name="T11" fmla="*/ 35 h 246"/>
                <a:gd name="T12" fmla="*/ 118 w 111"/>
                <a:gd name="T13" fmla="*/ 31 h 246"/>
                <a:gd name="T14" fmla="*/ 118 w 111"/>
                <a:gd name="T15" fmla="*/ 26 h 246"/>
                <a:gd name="T16" fmla="*/ 99 w 111"/>
                <a:gd name="T17" fmla="*/ 9 h 246"/>
                <a:gd name="T18" fmla="*/ 0 w 111"/>
                <a:gd name="T19" fmla="*/ 184 h 246"/>
                <a:gd name="T20" fmla="*/ 8 w 111"/>
                <a:gd name="T21" fmla="*/ 195 h 246"/>
                <a:gd name="T22" fmla="*/ 5 w 111"/>
                <a:gd name="T23" fmla="*/ 207 h 246"/>
                <a:gd name="T24" fmla="*/ 92 w 111"/>
                <a:gd name="T25" fmla="*/ 295 h 246"/>
                <a:gd name="T26" fmla="*/ 93 w 111"/>
                <a:gd name="T27" fmla="*/ 295 h 246"/>
                <a:gd name="T28" fmla="*/ 93 w 111"/>
                <a:gd name="T29" fmla="*/ 296 h 246"/>
                <a:gd name="T30" fmla="*/ 106 w 111"/>
                <a:gd name="T31" fmla="*/ 297 h 246"/>
                <a:gd name="T32" fmla="*/ 117 w 111"/>
                <a:gd name="T33" fmla="*/ 288 h 246"/>
                <a:gd name="T34" fmla="*/ 112 w 111"/>
                <a:gd name="T35" fmla="*/ 270 h 246"/>
                <a:gd name="T36" fmla="*/ 74 w 111"/>
                <a:gd name="T37" fmla="*/ 223 h 246"/>
                <a:gd name="T38" fmla="*/ 59 w 111"/>
                <a:gd name="T39" fmla="*/ 220 h 246"/>
                <a:gd name="T40" fmla="*/ 56 w 111"/>
                <a:gd name="T41" fmla="*/ 215 h 246"/>
                <a:gd name="T42" fmla="*/ 46 w 111"/>
                <a:gd name="T43" fmla="*/ 213 h 246"/>
                <a:gd name="T44" fmla="*/ 38 w 111"/>
                <a:gd name="T45" fmla="*/ 200 h 246"/>
                <a:gd name="T46" fmla="*/ 42 w 111"/>
                <a:gd name="T47" fmla="*/ 198 h 246"/>
                <a:gd name="T48" fmla="*/ 90 w 111"/>
                <a:gd name="T49" fmla="*/ 145 h 246"/>
                <a:gd name="T50" fmla="*/ 126 w 111"/>
                <a:gd name="T51" fmla="*/ 85 h 246"/>
                <a:gd name="T52" fmla="*/ 120 w 111"/>
                <a:gd name="T53" fmla="*/ 67 h 246"/>
                <a:gd name="T54" fmla="*/ 133 w 111"/>
                <a:gd name="T55" fmla="*/ 23 h 246"/>
                <a:gd name="T56" fmla="*/ 124 w 111"/>
                <a:gd name="T57" fmla="*/ 21 h 246"/>
                <a:gd name="T58" fmla="*/ 38 w 111"/>
                <a:gd name="T59" fmla="*/ 128 h 246"/>
                <a:gd name="T60" fmla="*/ 57 w 111"/>
                <a:gd name="T61" fmla="*/ 90 h 246"/>
                <a:gd name="T62" fmla="*/ 38 w 111"/>
                <a:gd name="T63" fmla="*/ 128 h 2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246">
                  <a:moveTo>
                    <a:pt x="103" y="17"/>
                  </a:moveTo>
                  <a:cubicBezTo>
                    <a:pt x="99" y="30"/>
                    <a:pt x="96" y="42"/>
                    <a:pt x="92" y="55"/>
                  </a:cubicBezTo>
                  <a:cubicBezTo>
                    <a:pt x="90" y="55"/>
                    <a:pt x="88" y="57"/>
                    <a:pt x="86" y="59"/>
                  </a:cubicBezTo>
                  <a:cubicBezTo>
                    <a:pt x="81" y="67"/>
                    <a:pt x="76" y="75"/>
                    <a:pt x="72" y="83"/>
                  </a:cubicBezTo>
                  <a:cubicBezTo>
                    <a:pt x="78" y="69"/>
                    <a:pt x="85" y="54"/>
                    <a:pt x="91" y="40"/>
                  </a:cubicBezTo>
                  <a:cubicBezTo>
                    <a:pt x="93" y="37"/>
                    <a:pt x="96" y="33"/>
                    <a:pt x="99" y="29"/>
                  </a:cubicBezTo>
                  <a:cubicBezTo>
                    <a:pt x="100" y="28"/>
                    <a:pt x="99" y="25"/>
                    <a:pt x="97" y="25"/>
                  </a:cubicBezTo>
                  <a:cubicBezTo>
                    <a:pt x="97" y="24"/>
                    <a:pt x="97" y="23"/>
                    <a:pt x="97" y="22"/>
                  </a:cubicBezTo>
                  <a:cubicBezTo>
                    <a:pt x="103" y="13"/>
                    <a:pt x="93" y="0"/>
                    <a:pt x="82" y="7"/>
                  </a:cubicBezTo>
                  <a:cubicBezTo>
                    <a:pt x="36" y="37"/>
                    <a:pt x="2" y="95"/>
                    <a:pt x="0" y="152"/>
                  </a:cubicBezTo>
                  <a:cubicBezTo>
                    <a:pt x="0" y="156"/>
                    <a:pt x="2" y="159"/>
                    <a:pt x="6" y="161"/>
                  </a:cubicBezTo>
                  <a:cubicBezTo>
                    <a:pt x="4" y="163"/>
                    <a:pt x="3" y="167"/>
                    <a:pt x="5" y="171"/>
                  </a:cubicBezTo>
                  <a:cubicBezTo>
                    <a:pt x="19" y="203"/>
                    <a:pt x="47" y="225"/>
                    <a:pt x="76" y="243"/>
                  </a:cubicBezTo>
                  <a:cubicBezTo>
                    <a:pt x="76" y="243"/>
                    <a:pt x="77" y="243"/>
                    <a:pt x="77" y="243"/>
                  </a:cubicBezTo>
                  <a:cubicBezTo>
                    <a:pt x="77" y="244"/>
                    <a:pt x="77" y="244"/>
                    <a:pt x="77" y="244"/>
                  </a:cubicBezTo>
                  <a:cubicBezTo>
                    <a:pt x="81" y="246"/>
                    <a:pt x="84" y="246"/>
                    <a:pt x="87" y="245"/>
                  </a:cubicBezTo>
                  <a:cubicBezTo>
                    <a:pt x="92" y="245"/>
                    <a:pt x="97" y="242"/>
                    <a:pt x="96" y="237"/>
                  </a:cubicBezTo>
                  <a:cubicBezTo>
                    <a:pt x="98" y="232"/>
                    <a:pt x="98" y="226"/>
                    <a:pt x="93" y="222"/>
                  </a:cubicBezTo>
                  <a:cubicBezTo>
                    <a:pt x="87" y="206"/>
                    <a:pt x="73" y="195"/>
                    <a:pt x="61" y="183"/>
                  </a:cubicBezTo>
                  <a:cubicBezTo>
                    <a:pt x="57" y="178"/>
                    <a:pt x="53" y="179"/>
                    <a:pt x="49" y="182"/>
                  </a:cubicBezTo>
                  <a:cubicBezTo>
                    <a:pt x="48" y="181"/>
                    <a:pt x="47" y="179"/>
                    <a:pt x="46" y="177"/>
                  </a:cubicBezTo>
                  <a:cubicBezTo>
                    <a:pt x="44" y="175"/>
                    <a:pt x="40" y="174"/>
                    <a:pt x="38" y="175"/>
                  </a:cubicBezTo>
                  <a:cubicBezTo>
                    <a:pt x="36" y="172"/>
                    <a:pt x="34" y="168"/>
                    <a:pt x="32" y="165"/>
                  </a:cubicBezTo>
                  <a:cubicBezTo>
                    <a:pt x="33" y="164"/>
                    <a:pt x="34" y="164"/>
                    <a:pt x="35" y="163"/>
                  </a:cubicBezTo>
                  <a:cubicBezTo>
                    <a:pt x="50" y="150"/>
                    <a:pt x="64" y="136"/>
                    <a:pt x="75" y="120"/>
                  </a:cubicBezTo>
                  <a:cubicBezTo>
                    <a:pt x="86" y="104"/>
                    <a:pt x="94" y="86"/>
                    <a:pt x="105" y="70"/>
                  </a:cubicBezTo>
                  <a:cubicBezTo>
                    <a:pt x="110" y="63"/>
                    <a:pt x="105" y="56"/>
                    <a:pt x="99" y="55"/>
                  </a:cubicBezTo>
                  <a:cubicBezTo>
                    <a:pt x="102" y="43"/>
                    <a:pt x="105" y="30"/>
                    <a:pt x="110" y="19"/>
                  </a:cubicBezTo>
                  <a:cubicBezTo>
                    <a:pt x="111" y="15"/>
                    <a:pt x="105" y="13"/>
                    <a:pt x="103" y="17"/>
                  </a:cubicBezTo>
                  <a:close/>
                  <a:moveTo>
                    <a:pt x="32" y="105"/>
                  </a:moveTo>
                  <a:cubicBezTo>
                    <a:pt x="36" y="94"/>
                    <a:pt x="41" y="84"/>
                    <a:pt x="47" y="74"/>
                  </a:cubicBezTo>
                  <a:cubicBezTo>
                    <a:pt x="42" y="84"/>
                    <a:pt x="37" y="95"/>
                    <a:pt x="32" y="105"/>
                  </a:cubicBezTo>
                  <a:close/>
                </a:path>
              </a:pathLst>
            </a:custGeom>
            <a:solidFill>
              <a:srgbClr val="29ABE2">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0" name="Freeform 275"/>
            <p:cNvSpPr>
              <a:spLocks/>
            </p:cNvSpPr>
            <p:nvPr/>
          </p:nvSpPr>
          <p:spPr bwMode="auto">
            <a:xfrm>
              <a:off x="3265" y="585"/>
              <a:ext cx="127" cy="257"/>
            </a:xfrm>
            <a:custGeom>
              <a:avLst/>
              <a:gdLst>
                <a:gd name="T0" fmla="*/ 100 w 115"/>
                <a:gd name="T1" fmla="*/ 14 h 234"/>
                <a:gd name="T2" fmla="*/ 68 w 115"/>
                <a:gd name="T3" fmla="*/ 93 h 234"/>
                <a:gd name="T4" fmla="*/ 60 w 115"/>
                <a:gd name="T5" fmla="*/ 108 h 234"/>
                <a:gd name="T6" fmla="*/ 71 w 115"/>
                <a:gd name="T7" fmla="*/ 81 h 234"/>
                <a:gd name="T8" fmla="*/ 51 w 115"/>
                <a:gd name="T9" fmla="*/ 70 h 234"/>
                <a:gd name="T10" fmla="*/ 17 w 115"/>
                <a:gd name="T11" fmla="*/ 157 h 234"/>
                <a:gd name="T12" fmla="*/ 12 w 115"/>
                <a:gd name="T13" fmla="*/ 164 h 234"/>
                <a:gd name="T14" fmla="*/ 10 w 115"/>
                <a:gd name="T15" fmla="*/ 176 h 234"/>
                <a:gd name="T16" fmla="*/ 8 w 115"/>
                <a:gd name="T17" fmla="*/ 181 h 234"/>
                <a:gd name="T18" fmla="*/ 4 w 115"/>
                <a:gd name="T19" fmla="*/ 188 h 234"/>
                <a:gd name="T20" fmla="*/ 3 w 115"/>
                <a:gd name="T21" fmla="*/ 189 h 234"/>
                <a:gd name="T22" fmla="*/ 15 w 115"/>
                <a:gd name="T23" fmla="*/ 206 h 234"/>
                <a:gd name="T24" fmla="*/ 107 w 115"/>
                <a:gd name="T25" fmla="*/ 275 h 234"/>
                <a:gd name="T26" fmla="*/ 121 w 115"/>
                <a:gd name="T27" fmla="*/ 248 h 234"/>
                <a:gd name="T28" fmla="*/ 32 w 115"/>
                <a:gd name="T29" fmla="*/ 180 h 234"/>
                <a:gd name="T30" fmla="*/ 33 w 115"/>
                <a:gd name="T31" fmla="*/ 176 h 234"/>
                <a:gd name="T32" fmla="*/ 85 w 115"/>
                <a:gd name="T33" fmla="*/ 112 h 234"/>
                <a:gd name="T34" fmla="*/ 125 w 115"/>
                <a:gd name="T35" fmla="*/ 20 h 234"/>
                <a:gd name="T36" fmla="*/ 100 w 115"/>
                <a:gd name="T37" fmla="*/ 14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5" h="234">
                  <a:moveTo>
                    <a:pt x="82" y="12"/>
                  </a:moveTo>
                  <a:cubicBezTo>
                    <a:pt x="74" y="34"/>
                    <a:pt x="68" y="56"/>
                    <a:pt x="56" y="77"/>
                  </a:cubicBezTo>
                  <a:cubicBezTo>
                    <a:pt x="54" y="81"/>
                    <a:pt x="51" y="85"/>
                    <a:pt x="49" y="89"/>
                  </a:cubicBezTo>
                  <a:cubicBezTo>
                    <a:pt x="52" y="82"/>
                    <a:pt x="55" y="74"/>
                    <a:pt x="58" y="67"/>
                  </a:cubicBezTo>
                  <a:cubicBezTo>
                    <a:pt x="63" y="57"/>
                    <a:pt x="47" y="48"/>
                    <a:pt x="42" y="58"/>
                  </a:cubicBezTo>
                  <a:cubicBezTo>
                    <a:pt x="32" y="82"/>
                    <a:pt x="23" y="106"/>
                    <a:pt x="14" y="130"/>
                  </a:cubicBezTo>
                  <a:cubicBezTo>
                    <a:pt x="12" y="132"/>
                    <a:pt x="11" y="134"/>
                    <a:pt x="10" y="136"/>
                  </a:cubicBezTo>
                  <a:cubicBezTo>
                    <a:pt x="7" y="139"/>
                    <a:pt x="7" y="143"/>
                    <a:pt x="8" y="146"/>
                  </a:cubicBezTo>
                  <a:cubicBezTo>
                    <a:pt x="7" y="147"/>
                    <a:pt x="7" y="148"/>
                    <a:pt x="6" y="150"/>
                  </a:cubicBezTo>
                  <a:cubicBezTo>
                    <a:pt x="5" y="152"/>
                    <a:pt x="4" y="154"/>
                    <a:pt x="4" y="156"/>
                  </a:cubicBezTo>
                  <a:cubicBezTo>
                    <a:pt x="4" y="157"/>
                    <a:pt x="3" y="157"/>
                    <a:pt x="3" y="157"/>
                  </a:cubicBezTo>
                  <a:cubicBezTo>
                    <a:pt x="0" y="165"/>
                    <a:pt x="7" y="171"/>
                    <a:pt x="13" y="171"/>
                  </a:cubicBezTo>
                  <a:cubicBezTo>
                    <a:pt x="36" y="192"/>
                    <a:pt x="58" y="215"/>
                    <a:pt x="88" y="228"/>
                  </a:cubicBezTo>
                  <a:cubicBezTo>
                    <a:pt x="103" y="234"/>
                    <a:pt x="115" y="212"/>
                    <a:pt x="100" y="206"/>
                  </a:cubicBezTo>
                  <a:cubicBezTo>
                    <a:pt x="70" y="193"/>
                    <a:pt x="49" y="170"/>
                    <a:pt x="26" y="149"/>
                  </a:cubicBezTo>
                  <a:cubicBezTo>
                    <a:pt x="26" y="148"/>
                    <a:pt x="27" y="147"/>
                    <a:pt x="27" y="146"/>
                  </a:cubicBezTo>
                  <a:cubicBezTo>
                    <a:pt x="41" y="128"/>
                    <a:pt x="57" y="112"/>
                    <a:pt x="70" y="93"/>
                  </a:cubicBezTo>
                  <a:cubicBezTo>
                    <a:pt x="85" y="70"/>
                    <a:pt x="92" y="42"/>
                    <a:pt x="102" y="16"/>
                  </a:cubicBezTo>
                  <a:cubicBezTo>
                    <a:pt x="106" y="4"/>
                    <a:pt x="87" y="0"/>
                    <a:pt x="82" y="12"/>
                  </a:cubicBezTo>
                  <a:close/>
                </a:path>
              </a:pathLst>
            </a:custGeom>
            <a:solidFill>
              <a:srgbClr val="FFFF00">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1" name="Freeform 276"/>
            <p:cNvSpPr>
              <a:spLocks noEditPoints="1"/>
            </p:cNvSpPr>
            <p:nvPr/>
          </p:nvSpPr>
          <p:spPr bwMode="auto">
            <a:xfrm>
              <a:off x="3253" y="581"/>
              <a:ext cx="122" cy="272"/>
            </a:xfrm>
            <a:custGeom>
              <a:avLst/>
              <a:gdLst>
                <a:gd name="T0" fmla="*/ 123 w 111"/>
                <a:gd name="T1" fmla="*/ 4 h 247"/>
                <a:gd name="T2" fmla="*/ 124 w 111"/>
                <a:gd name="T3" fmla="*/ 1 h 247"/>
                <a:gd name="T4" fmla="*/ 122 w 111"/>
                <a:gd name="T5" fmla="*/ 1 h 247"/>
                <a:gd name="T6" fmla="*/ 121 w 111"/>
                <a:gd name="T7" fmla="*/ 8 h 247"/>
                <a:gd name="T8" fmla="*/ 120 w 111"/>
                <a:gd name="T9" fmla="*/ 10 h 247"/>
                <a:gd name="T10" fmla="*/ 120 w 111"/>
                <a:gd name="T11" fmla="*/ 10 h 247"/>
                <a:gd name="T12" fmla="*/ 120 w 111"/>
                <a:gd name="T13" fmla="*/ 10 h 247"/>
                <a:gd name="T14" fmla="*/ 118 w 111"/>
                <a:gd name="T15" fmla="*/ 13 h 247"/>
                <a:gd name="T16" fmla="*/ 114 w 111"/>
                <a:gd name="T17" fmla="*/ 15 h 247"/>
                <a:gd name="T18" fmla="*/ 114 w 111"/>
                <a:gd name="T19" fmla="*/ 15 h 247"/>
                <a:gd name="T20" fmla="*/ 81 w 111"/>
                <a:gd name="T21" fmla="*/ 85 h 247"/>
                <a:gd name="T22" fmla="*/ 23 w 111"/>
                <a:gd name="T23" fmla="*/ 171 h 247"/>
                <a:gd name="T24" fmla="*/ 25 w 111"/>
                <a:gd name="T25" fmla="*/ 173 h 247"/>
                <a:gd name="T26" fmla="*/ 77 w 111"/>
                <a:gd name="T27" fmla="*/ 98 h 247"/>
                <a:gd name="T28" fmla="*/ 111 w 111"/>
                <a:gd name="T29" fmla="*/ 24 h 247"/>
                <a:gd name="T30" fmla="*/ 49 w 111"/>
                <a:gd name="T31" fmla="*/ 156 h 247"/>
                <a:gd name="T32" fmla="*/ 18 w 111"/>
                <a:gd name="T33" fmla="*/ 195 h 247"/>
                <a:gd name="T34" fmla="*/ 15 w 111"/>
                <a:gd name="T35" fmla="*/ 193 h 247"/>
                <a:gd name="T36" fmla="*/ 14 w 111"/>
                <a:gd name="T37" fmla="*/ 194 h 247"/>
                <a:gd name="T38" fmla="*/ 15 w 111"/>
                <a:gd name="T39" fmla="*/ 196 h 247"/>
                <a:gd name="T40" fmla="*/ 4 w 111"/>
                <a:gd name="T41" fmla="*/ 208 h 247"/>
                <a:gd name="T42" fmla="*/ 14 w 111"/>
                <a:gd name="T43" fmla="*/ 217 h 247"/>
                <a:gd name="T44" fmla="*/ 21 w 111"/>
                <a:gd name="T45" fmla="*/ 211 h 247"/>
                <a:gd name="T46" fmla="*/ 23 w 111"/>
                <a:gd name="T47" fmla="*/ 214 h 247"/>
                <a:gd name="T48" fmla="*/ 20 w 111"/>
                <a:gd name="T49" fmla="*/ 216 h 247"/>
                <a:gd name="T50" fmla="*/ 69 w 111"/>
                <a:gd name="T51" fmla="*/ 266 h 247"/>
                <a:gd name="T52" fmla="*/ 92 w 111"/>
                <a:gd name="T53" fmla="*/ 285 h 247"/>
                <a:gd name="T54" fmla="*/ 93 w 111"/>
                <a:gd name="T55" fmla="*/ 284 h 247"/>
                <a:gd name="T56" fmla="*/ 107 w 111"/>
                <a:gd name="T57" fmla="*/ 296 h 247"/>
                <a:gd name="T58" fmla="*/ 112 w 111"/>
                <a:gd name="T59" fmla="*/ 290 h 247"/>
                <a:gd name="T60" fmla="*/ 107 w 111"/>
                <a:gd name="T61" fmla="*/ 285 h 247"/>
                <a:gd name="T62" fmla="*/ 121 w 111"/>
                <a:gd name="T63" fmla="*/ 290 h 247"/>
                <a:gd name="T64" fmla="*/ 124 w 111"/>
                <a:gd name="T65" fmla="*/ 291 h 247"/>
                <a:gd name="T66" fmla="*/ 124 w 111"/>
                <a:gd name="T67" fmla="*/ 291 h 247"/>
                <a:gd name="T68" fmla="*/ 124 w 111"/>
                <a:gd name="T69" fmla="*/ 290 h 247"/>
                <a:gd name="T70" fmla="*/ 130 w 111"/>
                <a:gd name="T71" fmla="*/ 291 h 247"/>
                <a:gd name="T72" fmla="*/ 130 w 111"/>
                <a:gd name="T73" fmla="*/ 287 h 247"/>
                <a:gd name="T74" fmla="*/ 118 w 111"/>
                <a:gd name="T75" fmla="*/ 285 h 247"/>
                <a:gd name="T76" fmla="*/ 30 w 111"/>
                <a:gd name="T77" fmla="*/ 204 h 247"/>
                <a:gd name="T78" fmla="*/ 29 w 111"/>
                <a:gd name="T79" fmla="*/ 205 h 247"/>
                <a:gd name="T80" fmla="*/ 114 w 111"/>
                <a:gd name="T81" fmla="*/ 284 h 247"/>
                <a:gd name="T82" fmla="*/ 98 w 111"/>
                <a:gd name="T83" fmla="*/ 278 h 247"/>
                <a:gd name="T84" fmla="*/ 25 w 111"/>
                <a:gd name="T85" fmla="*/ 205 h 247"/>
                <a:gd name="T86" fmla="*/ 133 w 111"/>
                <a:gd name="T87" fmla="*/ 13 h 247"/>
                <a:gd name="T88" fmla="*/ 123 w 111"/>
                <a:gd name="T89" fmla="*/ 4 h 247"/>
                <a:gd name="T90" fmla="*/ 73 w 111"/>
                <a:gd name="T91" fmla="*/ 264 h 247"/>
                <a:gd name="T92" fmla="*/ 63 w 111"/>
                <a:gd name="T93" fmla="*/ 259 h 247"/>
                <a:gd name="T94" fmla="*/ 38 w 111"/>
                <a:gd name="T95" fmla="*/ 230 h 247"/>
                <a:gd name="T96" fmla="*/ 73 w 111"/>
                <a:gd name="T97" fmla="*/ 264 h 247"/>
                <a:gd name="T98" fmla="*/ 52 w 111"/>
                <a:gd name="T99" fmla="*/ 250 h 247"/>
                <a:gd name="T100" fmla="*/ 23 w 111"/>
                <a:gd name="T101" fmla="*/ 215 h 247"/>
                <a:gd name="T102" fmla="*/ 30 w 111"/>
                <a:gd name="T103" fmla="*/ 222 h 247"/>
                <a:gd name="T104" fmla="*/ 52 w 111"/>
                <a:gd name="T105" fmla="*/ 250 h 24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1" h="247">
                  <a:moveTo>
                    <a:pt x="102" y="4"/>
                  </a:moveTo>
                  <a:cubicBezTo>
                    <a:pt x="103" y="3"/>
                    <a:pt x="103" y="2"/>
                    <a:pt x="103" y="1"/>
                  </a:cubicBezTo>
                  <a:cubicBezTo>
                    <a:pt x="103" y="0"/>
                    <a:pt x="101" y="0"/>
                    <a:pt x="101" y="1"/>
                  </a:cubicBezTo>
                  <a:cubicBezTo>
                    <a:pt x="101" y="3"/>
                    <a:pt x="101" y="4"/>
                    <a:pt x="100" y="6"/>
                  </a:cubicBezTo>
                  <a:cubicBezTo>
                    <a:pt x="100" y="6"/>
                    <a:pt x="99" y="7"/>
                    <a:pt x="99" y="8"/>
                  </a:cubicBezTo>
                  <a:cubicBezTo>
                    <a:pt x="99" y="8"/>
                    <a:pt x="99" y="8"/>
                    <a:pt x="99" y="8"/>
                  </a:cubicBezTo>
                  <a:cubicBezTo>
                    <a:pt x="99" y="8"/>
                    <a:pt x="99" y="8"/>
                    <a:pt x="99" y="8"/>
                  </a:cubicBezTo>
                  <a:cubicBezTo>
                    <a:pt x="98" y="9"/>
                    <a:pt x="98" y="10"/>
                    <a:pt x="97" y="11"/>
                  </a:cubicBezTo>
                  <a:cubicBezTo>
                    <a:pt x="96" y="11"/>
                    <a:pt x="95" y="12"/>
                    <a:pt x="95" y="13"/>
                  </a:cubicBezTo>
                  <a:cubicBezTo>
                    <a:pt x="95" y="13"/>
                    <a:pt x="95" y="13"/>
                    <a:pt x="95" y="13"/>
                  </a:cubicBezTo>
                  <a:cubicBezTo>
                    <a:pt x="81" y="30"/>
                    <a:pt x="76" y="51"/>
                    <a:pt x="67" y="70"/>
                  </a:cubicBezTo>
                  <a:cubicBezTo>
                    <a:pt x="56" y="96"/>
                    <a:pt x="40" y="122"/>
                    <a:pt x="19" y="141"/>
                  </a:cubicBezTo>
                  <a:cubicBezTo>
                    <a:pt x="18" y="142"/>
                    <a:pt x="20" y="143"/>
                    <a:pt x="21" y="143"/>
                  </a:cubicBezTo>
                  <a:cubicBezTo>
                    <a:pt x="40" y="125"/>
                    <a:pt x="52" y="104"/>
                    <a:pt x="64" y="81"/>
                  </a:cubicBezTo>
                  <a:cubicBezTo>
                    <a:pt x="74" y="62"/>
                    <a:pt x="80" y="38"/>
                    <a:pt x="92" y="20"/>
                  </a:cubicBezTo>
                  <a:cubicBezTo>
                    <a:pt x="79" y="58"/>
                    <a:pt x="62" y="95"/>
                    <a:pt x="41" y="129"/>
                  </a:cubicBezTo>
                  <a:cubicBezTo>
                    <a:pt x="33" y="140"/>
                    <a:pt x="24" y="151"/>
                    <a:pt x="15" y="161"/>
                  </a:cubicBezTo>
                  <a:cubicBezTo>
                    <a:pt x="14" y="160"/>
                    <a:pt x="14" y="160"/>
                    <a:pt x="13" y="159"/>
                  </a:cubicBezTo>
                  <a:cubicBezTo>
                    <a:pt x="13" y="158"/>
                    <a:pt x="12" y="159"/>
                    <a:pt x="12" y="160"/>
                  </a:cubicBezTo>
                  <a:cubicBezTo>
                    <a:pt x="12" y="160"/>
                    <a:pt x="13" y="161"/>
                    <a:pt x="13" y="162"/>
                  </a:cubicBezTo>
                  <a:cubicBezTo>
                    <a:pt x="10" y="165"/>
                    <a:pt x="8" y="169"/>
                    <a:pt x="4" y="172"/>
                  </a:cubicBezTo>
                  <a:cubicBezTo>
                    <a:pt x="0" y="177"/>
                    <a:pt x="7" y="184"/>
                    <a:pt x="12" y="179"/>
                  </a:cubicBezTo>
                  <a:cubicBezTo>
                    <a:pt x="14" y="178"/>
                    <a:pt x="15" y="176"/>
                    <a:pt x="17" y="174"/>
                  </a:cubicBezTo>
                  <a:cubicBezTo>
                    <a:pt x="18" y="175"/>
                    <a:pt x="18" y="176"/>
                    <a:pt x="19" y="176"/>
                  </a:cubicBezTo>
                  <a:cubicBezTo>
                    <a:pt x="18" y="175"/>
                    <a:pt x="16" y="177"/>
                    <a:pt x="16" y="178"/>
                  </a:cubicBezTo>
                  <a:cubicBezTo>
                    <a:pt x="26" y="196"/>
                    <a:pt x="41" y="210"/>
                    <a:pt x="57" y="220"/>
                  </a:cubicBezTo>
                  <a:cubicBezTo>
                    <a:pt x="63" y="226"/>
                    <a:pt x="69" y="231"/>
                    <a:pt x="76" y="235"/>
                  </a:cubicBezTo>
                  <a:cubicBezTo>
                    <a:pt x="76" y="235"/>
                    <a:pt x="77" y="235"/>
                    <a:pt x="77" y="234"/>
                  </a:cubicBezTo>
                  <a:cubicBezTo>
                    <a:pt x="81" y="238"/>
                    <a:pt x="84" y="241"/>
                    <a:pt x="88" y="244"/>
                  </a:cubicBezTo>
                  <a:cubicBezTo>
                    <a:pt x="92" y="247"/>
                    <a:pt x="96" y="242"/>
                    <a:pt x="93" y="239"/>
                  </a:cubicBezTo>
                  <a:cubicBezTo>
                    <a:pt x="91" y="238"/>
                    <a:pt x="89" y="236"/>
                    <a:pt x="88" y="235"/>
                  </a:cubicBezTo>
                  <a:cubicBezTo>
                    <a:pt x="92" y="236"/>
                    <a:pt x="96" y="238"/>
                    <a:pt x="100" y="239"/>
                  </a:cubicBezTo>
                  <a:cubicBezTo>
                    <a:pt x="101" y="239"/>
                    <a:pt x="102" y="240"/>
                    <a:pt x="103" y="240"/>
                  </a:cubicBezTo>
                  <a:cubicBezTo>
                    <a:pt x="103" y="241"/>
                    <a:pt x="104" y="240"/>
                    <a:pt x="103" y="240"/>
                  </a:cubicBezTo>
                  <a:cubicBezTo>
                    <a:pt x="103" y="240"/>
                    <a:pt x="103" y="240"/>
                    <a:pt x="103" y="239"/>
                  </a:cubicBezTo>
                  <a:cubicBezTo>
                    <a:pt x="104" y="240"/>
                    <a:pt x="105" y="240"/>
                    <a:pt x="107" y="240"/>
                  </a:cubicBezTo>
                  <a:cubicBezTo>
                    <a:pt x="109" y="241"/>
                    <a:pt x="109" y="238"/>
                    <a:pt x="107" y="237"/>
                  </a:cubicBezTo>
                  <a:cubicBezTo>
                    <a:pt x="104" y="237"/>
                    <a:pt x="100" y="236"/>
                    <a:pt x="97" y="235"/>
                  </a:cubicBezTo>
                  <a:cubicBezTo>
                    <a:pt x="72" y="214"/>
                    <a:pt x="49" y="190"/>
                    <a:pt x="25" y="168"/>
                  </a:cubicBezTo>
                  <a:cubicBezTo>
                    <a:pt x="24" y="168"/>
                    <a:pt x="23" y="168"/>
                    <a:pt x="24" y="169"/>
                  </a:cubicBezTo>
                  <a:cubicBezTo>
                    <a:pt x="48" y="190"/>
                    <a:pt x="70" y="213"/>
                    <a:pt x="95" y="234"/>
                  </a:cubicBezTo>
                  <a:cubicBezTo>
                    <a:pt x="90" y="232"/>
                    <a:pt x="85" y="231"/>
                    <a:pt x="81" y="229"/>
                  </a:cubicBezTo>
                  <a:cubicBezTo>
                    <a:pt x="60" y="210"/>
                    <a:pt x="41" y="189"/>
                    <a:pt x="21" y="169"/>
                  </a:cubicBezTo>
                  <a:cubicBezTo>
                    <a:pt x="64" y="124"/>
                    <a:pt x="95" y="72"/>
                    <a:pt x="110" y="11"/>
                  </a:cubicBezTo>
                  <a:cubicBezTo>
                    <a:pt x="111" y="6"/>
                    <a:pt x="106" y="3"/>
                    <a:pt x="102" y="4"/>
                  </a:cubicBezTo>
                  <a:close/>
                  <a:moveTo>
                    <a:pt x="60" y="218"/>
                  </a:moveTo>
                  <a:cubicBezTo>
                    <a:pt x="57" y="217"/>
                    <a:pt x="55" y="215"/>
                    <a:pt x="52" y="213"/>
                  </a:cubicBezTo>
                  <a:cubicBezTo>
                    <a:pt x="45" y="206"/>
                    <a:pt x="38" y="198"/>
                    <a:pt x="32" y="190"/>
                  </a:cubicBezTo>
                  <a:cubicBezTo>
                    <a:pt x="41" y="199"/>
                    <a:pt x="50" y="209"/>
                    <a:pt x="60" y="218"/>
                  </a:cubicBezTo>
                  <a:close/>
                  <a:moveTo>
                    <a:pt x="43" y="206"/>
                  </a:moveTo>
                  <a:cubicBezTo>
                    <a:pt x="34" y="198"/>
                    <a:pt x="26" y="188"/>
                    <a:pt x="19" y="177"/>
                  </a:cubicBezTo>
                  <a:cubicBezTo>
                    <a:pt x="21" y="179"/>
                    <a:pt x="23" y="181"/>
                    <a:pt x="25" y="183"/>
                  </a:cubicBezTo>
                  <a:cubicBezTo>
                    <a:pt x="30" y="191"/>
                    <a:pt x="37" y="199"/>
                    <a:pt x="43" y="206"/>
                  </a:cubicBezTo>
                  <a:close/>
                </a:path>
              </a:pathLst>
            </a:custGeom>
            <a:solidFill>
              <a:srgbClr val="FF0000">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 name="Freeform 277"/>
            <p:cNvSpPr>
              <a:spLocks noEditPoints="1"/>
            </p:cNvSpPr>
            <p:nvPr/>
          </p:nvSpPr>
          <p:spPr bwMode="auto">
            <a:xfrm>
              <a:off x="3232" y="531"/>
              <a:ext cx="160" cy="306"/>
            </a:xfrm>
            <a:custGeom>
              <a:avLst/>
              <a:gdLst>
                <a:gd name="T0" fmla="*/ 168 w 145"/>
                <a:gd name="T1" fmla="*/ 8 h 278"/>
                <a:gd name="T2" fmla="*/ 150 w 145"/>
                <a:gd name="T3" fmla="*/ 3 h 278"/>
                <a:gd name="T4" fmla="*/ 40 w 145"/>
                <a:gd name="T5" fmla="*/ 100 h 278"/>
                <a:gd name="T6" fmla="*/ 2 w 145"/>
                <a:gd name="T7" fmla="*/ 242 h 278"/>
                <a:gd name="T8" fmla="*/ 2 w 145"/>
                <a:gd name="T9" fmla="*/ 245 h 278"/>
                <a:gd name="T10" fmla="*/ 1 w 145"/>
                <a:gd name="T11" fmla="*/ 258 h 278"/>
                <a:gd name="T12" fmla="*/ 25 w 145"/>
                <a:gd name="T13" fmla="*/ 267 h 278"/>
                <a:gd name="T14" fmla="*/ 141 w 145"/>
                <a:gd name="T15" fmla="*/ 335 h 278"/>
                <a:gd name="T16" fmla="*/ 154 w 145"/>
                <a:gd name="T17" fmla="*/ 334 h 278"/>
                <a:gd name="T18" fmla="*/ 154 w 145"/>
                <a:gd name="T19" fmla="*/ 334 h 278"/>
                <a:gd name="T20" fmla="*/ 158 w 145"/>
                <a:gd name="T21" fmla="*/ 326 h 278"/>
                <a:gd name="T22" fmla="*/ 158 w 145"/>
                <a:gd name="T23" fmla="*/ 325 h 278"/>
                <a:gd name="T24" fmla="*/ 170 w 145"/>
                <a:gd name="T25" fmla="*/ 310 h 278"/>
                <a:gd name="T26" fmla="*/ 118 w 145"/>
                <a:gd name="T27" fmla="*/ 249 h 278"/>
                <a:gd name="T28" fmla="*/ 82 w 145"/>
                <a:gd name="T29" fmla="*/ 219 h 278"/>
                <a:gd name="T30" fmla="*/ 177 w 145"/>
                <a:gd name="T31" fmla="*/ 12 h 278"/>
                <a:gd name="T32" fmla="*/ 168 w 145"/>
                <a:gd name="T33" fmla="*/ 8 h 278"/>
                <a:gd name="T34" fmla="*/ 70 w 145"/>
                <a:gd name="T35" fmla="*/ 214 h 278"/>
                <a:gd name="T36" fmla="*/ 50 w 145"/>
                <a:gd name="T37" fmla="*/ 206 h 278"/>
                <a:gd name="T38" fmla="*/ 38 w 145"/>
                <a:gd name="T39" fmla="*/ 216 h 278"/>
                <a:gd name="T40" fmla="*/ 42 w 145"/>
                <a:gd name="T41" fmla="*/ 233 h 278"/>
                <a:gd name="T42" fmla="*/ 45 w 145"/>
                <a:gd name="T43" fmla="*/ 237 h 278"/>
                <a:gd name="T44" fmla="*/ 36 w 145"/>
                <a:gd name="T45" fmla="*/ 244 h 278"/>
                <a:gd name="T46" fmla="*/ 45 w 145"/>
                <a:gd name="T47" fmla="*/ 253 h 278"/>
                <a:gd name="T48" fmla="*/ 55 w 145"/>
                <a:gd name="T49" fmla="*/ 244 h 278"/>
                <a:gd name="T50" fmla="*/ 104 w 145"/>
                <a:gd name="T51" fmla="*/ 267 h 278"/>
                <a:gd name="T52" fmla="*/ 114 w 145"/>
                <a:gd name="T53" fmla="*/ 275 h 278"/>
                <a:gd name="T54" fmla="*/ 137 w 145"/>
                <a:gd name="T55" fmla="*/ 325 h 278"/>
                <a:gd name="T56" fmla="*/ 31 w 145"/>
                <a:gd name="T57" fmla="*/ 261 h 278"/>
                <a:gd name="T58" fmla="*/ 31 w 145"/>
                <a:gd name="T59" fmla="*/ 258 h 278"/>
                <a:gd name="T60" fmla="*/ 64 w 145"/>
                <a:gd name="T61" fmla="*/ 113 h 278"/>
                <a:gd name="T62" fmla="*/ 163 w 145"/>
                <a:gd name="T63" fmla="*/ 29 h 278"/>
                <a:gd name="T64" fmla="*/ 70 w 145"/>
                <a:gd name="T65" fmla="*/ 214 h 2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5" h="278">
                  <a:moveTo>
                    <a:pt x="138" y="6"/>
                  </a:moveTo>
                  <a:cubicBezTo>
                    <a:pt x="135" y="2"/>
                    <a:pt x="129" y="0"/>
                    <a:pt x="123" y="3"/>
                  </a:cubicBezTo>
                  <a:cubicBezTo>
                    <a:pt x="87" y="25"/>
                    <a:pt x="55" y="47"/>
                    <a:pt x="33" y="83"/>
                  </a:cubicBezTo>
                  <a:cubicBezTo>
                    <a:pt x="12" y="116"/>
                    <a:pt x="5" y="161"/>
                    <a:pt x="2" y="200"/>
                  </a:cubicBezTo>
                  <a:cubicBezTo>
                    <a:pt x="2" y="201"/>
                    <a:pt x="2" y="202"/>
                    <a:pt x="2" y="203"/>
                  </a:cubicBezTo>
                  <a:cubicBezTo>
                    <a:pt x="2" y="206"/>
                    <a:pt x="1" y="210"/>
                    <a:pt x="1" y="213"/>
                  </a:cubicBezTo>
                  <a:cubicBezTo>
                    <a:pt x="0" y="225"/>
                    <a:pt x="14" y="227"/>
                    <a:pt x="21" y="221"/>
                  </a:cubicBezTo>
                  <a:cubicBezTo>
                    <a:pt x="48" y="246"/>
                    <a:pt x="80" y="275"/>
                    <a:pt x="116" y="276"/>
                  </a:cubicBezTo>
                  <a:cubicBezTo>
                    <a:pt x="119" y="278"/>
                    <a:pt x="124" y="278"/>
                    <a:pt x="127" y="275"/>
                  </a:cubicBezTo>
                  <a:cubicBezTo>
                    <a:pt x="127" y="275"/>
                    <a:pt x="127" y="275"/>
                    <a:pt x="127" y="275"/>
                  </a:cubicBezTo>
                  <a:cubicBezTo>
                    <a:pt x="131" y="275"/>
                    <a:pt x="131" y="271"/>
                    <a:pt x="130" y="269"/>
                  </a:cubicBezTo>
                  <a:cubicBezTo>
                    <a:pt x="130" y="269"/>
                    <a:pt x="130" y="269"/>
                    <a:pt x="130" y="268"/>
                  </a:cubicBezTo>
                  <a:cubicBezTo>
                    <a:pt x="137" y="268"/>
                    <a:pt x="143" y="263"/>
                    <a:pt x="140" y="256"/>
                  </a:cubicBezTo>
                  <a:cubicBezTo>
                    <a:pt x="131" y="233"/>
                    <a:pt x="116" y="217"/>
                    <a:pt x="97" y="205"/>
                  </a:cubicBezTo>
                  <a:cubicBezTo>
                    <a:pt x="89" y="195"/>
                    <a:pt x="79" y="187"/>
                    <a:pt x="67" y="181"/>
                  </a:cubicBezTo>
                  <a:cubicBezTo>
                    <a:pt x="112" y="134"/>
                    <a:pt x="144" y="78"/>
                    <a:pt x="145" y="10"/>
                  </a:cubicBezTo>
                  <a:cubicBezTo>
                    <a:pt x="145" y="6"/>
                    <a:pt x="141" y="5"/>
                    <a:pt x="138" y="6"/>
                  </a:cubicBezTo>
                  <a:close/>
                  <a:moveTo>
                    <a:pt x="57" y="176"/>
                  </a:moveTo>
                  <a:cubicBezTo>
                    <a:pt x="52" y="174"/>
                    <a:pt x="47" y="172"/>
                    <a:pt x="41" y="170"/>
                  </a:cubicBezTo>
                  <a:cubicBezTo>
                    <a:pt x="35" y="168"/>
                    <a:pt x="31" y="173"/>
                    <a:pt x="31" y="178"/>
                  </a:cubicBezTo>
                  <a:cubicBezTo>
                    <a:pt x="27" y="183"/>
                    <a:pt x="27" y="190"/>
                    <a:pt x="34" y="193"/>
                  </a:cubicBezTo>
                  <a:cubicBezTo>
                    <a:pt x="35" y="194"/>
                    <a:pt x="36" y="195"/>
                    <a:pt x="37" y="195"/>
                  </a:cubicBezTo>
                  <a:cubicBezTo>
                    <a:pt x="35" y="197"/>
                    <a:pt x="32" y="200"/>
                    <a:pt x="30" y="202"/>
                  </a:cubicBezTo>
                  <a:cubicBezTo>
                    <a:pt x="25" y="206"/>
                    <a:pt x="32" y="213"/>
                    <a:pt x="37" y="209"/>
                  </a:cubicBezTo>
                  <a:cubicBezTo>
                    <a:pt x="40" y="207"/>
                    <a:pt x="42" y="204"/>
                    <a:pt x="45" y="202"/>
                  </a:cubicBezTo>
                  <a:cubicBezTo>
                    <a:pt x="58" y="207"/>
                    <a:pt x="72" y="213"/>
                    <a:pt x="85" y="221"/>
                  </a:cubicBezTo>
                  <a:cubicBezTo>
                    <a:pt x="87" y="223"/>
                    <a:pt x="90" y="225"/>
                    <a:pt x="93" y="227"/>
                  </a:cubicBezTo>
                  <a:cubicBezTo>
                    <a:pt x="101" y="239"/>
                    <a:pt x="107" y="252"/>
                    <a:pt x="112" y="268"/>
                  </a:cubicBezTo>
                  <a:cubicBezTo>
                    <a:pt x="79" y="265"/>
                    <a:pt x="50" y="238"/>
                    <a:pt x="25" y="215"/>
                  </a:cubicBezTo>
                  <a:cubicBezTo>
                    <a:pt x="25" y="214"/>
                    <a:pt x="25" y="213"/>
                    <a:pt x="25" y="213"/>
                  </a:cubicBezTo>
                  <a:cubicBezTo>
                    <a:pt x="27" y="172"/>
                    <a:pt x="34" y="131"/>
                    <a:pt x="53" y="94"/>
                  </a:cubicBezTo>
                  <a:cubicBezTo>
                    <a:pt x="70" y="62"/>
                    <a:pt x="104" y="42"/>
                    <a:pt x="134" y="24"/>
                  </a:cubicBezTo>
                  <a:cubicBezTo>
                    <a:pt x="129" y="84"/>
                    <a:pt x="99" y="134"/>
                    <a:pt x="57" y="176"/>
                  </a:cubicBezTo>
                  <a:close/>
                </a:path>
              </a:pathLst>
            </a:custGeom>
            <a:solidFill>
              <a:srgbClr val="221E1F">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pic>
        <p:nvPicPr>
          <p:cNvPr id="2" name="图片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617663" y="-6900"/>
            <a:ext cx="3526337" cy="2146702"/>
          </a:xfrm>
          <a:prstGeom prst="rect">
            <a:avLst/>
          </a:prstGeom>
        </p:spPr>
      </p:pic>
      <p:pic>
        <p:nvPicPr>
          <p:cNvPr id="31" name="图片 3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43186" y="1712545"/>
            <a:ext cx="4753147" cy="3449312"/>
          </a:xfrm>
          <a:prstGeom prst="rect">
            <a:avLst/>
          </a:prstGeom>
        </p:spPr>
      </p:pic>
    </p:spTree>
    <p:extLst>
      <p:ext uri="{BB962C8B-B14F-4D97-AF65-F5344CB8AC3E}">
        <p14:creationId xmlns:p14="http://schemas.microsoft.com/office/powerpoint/2010/main" val="4609771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lIns="68571" tIns="34285" rIns="68571" bIns="34285"/>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lIns="68571" tIns="34285" rIns="68571" bIns="342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lIns="68571" tIns="34285" rIns="68571" bIns="34285"/>
          <a:lstStyle/>
          <a:p>
            <a:fld id="{BB45B3D8-C95D-488F-8C4F-310F092326A0}" type="datetimeFigureOut">
              <a:rPr lang="zh-CN" altLang="en-US" smtClean="0"/>
              <a:pPr/>
              <a:t>2024/3/1</a:t>
            </a:fld>
            <a:endParaRPr lang="zh-CN" altLang="en-US"/>
          </a:p>
        </p:txBody>
      </p:sp>
      <p:sp>
        <p:nvSpPr>
          <p:cNvPr id="5" name="页脚占位符 4"/>
          <p:cNvSpPr>
            <a:spLocks noGrp="1"/>
          </p:cNvSpPr>
          <p:nvPr>
            <p:ph type="ftr" sz="quarter" idx="11"/>
          </p:nvPr>
        </p:nvSpPr>
        <p:spPr>
          <a:xfrm>
            <a:off x="3124201" y="4767263"/>
            <a:ext cx="2895600" cy="273844"/>
          </a:xfrm>
          <a:prstGeom prst="rect">
            <a:avLst/>
          </a:prstGeom>
        </p:spPr>
        <p:txBody>
          <a:bodyPr lIns="68571" tIns="34285" rIns="68571" bIns="34285"/>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lIns="68571" tIns="34285" rIns="68571" bIns="34285"/>
          <a:lstStyle/>
          <a:p>
            <a:fld id="{A204C78B-AD25-4D85-AE67-0A4A678161AA}" type="slidenum">
              <a:rPr lang="zh-CN" altLang="en-US" smtClean="0"/>
              <a:pPr/>
              <a:t>‹#›</a:t>
            </a:fld>
            <a:endParaRPr lang="zh-CN" altLang="en-US"/>
          </a:p>
        </p:txBody>
      </p:sp>
    </p:spTree>
    <p:extLst>
      <p:ext uri="{BB962C8B-B14F-4D97-AF65-F5344CB8AC3E}">
        <p14:creationId xmlns:p14="http://schemas.microsoft.com/office/powerpoint/2010/main" val="85793080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1" y="171450"/>
            <a:ext cx="2741613" cy="3657600"/>
          </a:xfrm>
          <a:prstGeom prst="rect">
            <a:avLst/>
          </a:prstGeom>
        </p:spPr>
        <p:txBody>
          <a:bodyPr vert="eaVert" lIns="68571" tIns="34285" rIns="68571" bIns="34285"/>
          <a:lstStyle/>
          <a:p>
            <a:r>
              <a:rPr lang="zh-CN" altLang="en-US"/>
              <a:t>单击此处编辑母版标题样式</a:t>
            </a:r>
          </a:p>
        </p:txBody>
      </p:sp>
      <p:sp>
        <p:nvSpPr>
          <p:cNvPr id="3" name="竖排文字占位符 2"/>
          <p:cNvSpPr>
            <a:spLocks noGrp="1"/>
          </p:cNvSpPr>
          <p:nvPr>
            <p:ph type="body" orient="vert" idx="1"/>
          </p:nvPr>
        </p:nvSpPr>
        <p:spPr>
          <a:xfrm>
            <a:off x="609600" y="171450"/>
            <a:ext cx="8077200" cy="3657600"/>
          </a:xfrm>
          <a:prstGeom prst="rect">
            <a:avLst/>
          </a:prstGeom>
        </p:spPr>
        <p:txBody>
          <a:bodyPr vert="eaVert" lIns="68571" tIns="34285" rIns="68571" bIns="342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lIns="68571" tIns="34285" rIns="68571" bIns="34285"/>
          <a:lstStyle/>
          <a:p>
            <a:fld id="{BB45B3D8-C95D-488F-8C4F-310F092326A0}" type="datetimeFigureOut">
              <a:rPr lang="zh-CN" altLang="en-US" smtClean="0"/>
              <a:pPr/>
              <a:t>2024/3/1</a:t>
            </a:fld>
            <a:endParaRPr lang="zh-CN" altLang="en-US"/>
          </a:p>
        </p:txBody>
      </p:sp>
      <p:sp>
        <p:nvSpPr>
          <p:cNvPr id="5" name="页脚占位符 4"/>
          <p:cNvSpPr>
            <a:spLocks noGrp="1"/>
          </p:cNvSpPr>
          <p:nvPr>
            <p:ph type="ftr" sz="quarter" idx="11"/>
          </p:nvPr>
        </p:nvSpPr>
        <p:spPr>
          <a:xfrm>
            <a:off x="3124201" y="4767263"/>
            <a:ext cx="2895600" cy="273844"/>
          </a:xfrm>
          <a:prstGeom prst="rect">
            <a:avLst/>
          </a:prstGeom>
        </p:spPr>
        <p:txBody>
          <a:bodyPr lIns="68571" tIns="34285" rIns="68571" bIns="34285"/>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lIns="68571" tIns="34285" rIns="68571" bIns="34285"/>
          <a:lstStyle/>
          <a:p>
            <a:fld id="{A204C78B-AD25-4D85-AE67-0A4A678161AA}" type="slidenum">
              <a:rPr lang="zh-CN" altLang="en-US" smtClean="0"/>
              <a:pPr/>
              <a:t>‹#›</a:t>
            </a:fld>
            <a:endParaRPr lang="zh-CN" altLang="en-US"/>
          </a:p>
        </p:txBody>
      </p:sp>
    </p:spTree>
    <p:extLst>
      <p:ext uri="{BB962C8B-B14F-4D97-AF65-F5344CB8AC3E}">
        <p14:creationId xmlns:p14="http://schemas.microsoft.com/office/powerpoint/2010/main" val="387946362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005"/>
            <a:ext cx="9144000" cy="5143500"/>
          </a:xfrm>
          <a:prstGeom prst="rect">
            <a:avLst/>
          </a:prstGeom>
        </p:spPr>
      </p:pic>
      <p:pic>
        <p:nvPicPr>
          <p:cNvPr id="10" name="图片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01" y="4038729"/>
            <a:ext cx="9225401" cy="1112735"/>
          </a:xfrm>
          <a:prstGeom prst="rect">
            <a:avLst/>
          </a:prstGeom>
        </p:spPr>
      </p:pic>
      <p:pic>
        <p:nvPicPr>
          <p:cNvPr id="11" name="图片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617663" y="-6900"/>
            <a:ext cx="3526337" cy="2146702"/>
          </a:xfrm>
          <a:prstGeom prst="rect">
            <a:avLst/>
          </a:prstGeom>
        </p:spPr>
      </p:pic>
      <p:pic>
        <p:nvPicPr>
          <p:cNvPr id="13" name="图片 1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655386" y="2914283"/>
            <a:ext cx="1488615" cy="2116752"/>
          </a:xfrm>
          <a:prstGeom prst="rect">
            <a:avLst/>
          </a:prstGeom>
        </p:spPr>
      </p:pic>
    </p:spTree>
    <p:extLst>
      <p:ext uri="{BB962C8B-B14F-4D97-AF65-F5344CB8AC3E}">
        <p14:creationId xmlns:p14="http://schemas.microsoft.com/office/powerpoint/2010/main" val="42624520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7"/>
          </a:xfrm>
          <a:prstGeom prst="rect">
            <a:avLst/>
          </a:prstGeom>
        </p:spPr>
        <p:txBody>
          <a:bodyPr lIns="68571" tIns="34285" rIns="68571" bIns="34285"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4" y="2180035"/>
            <a:ext cx="7772400" cy="1125141"/>
          </a:xfrm>
          <a:prstGeom prst="rect">
            <a:avLst/>
          </a:prstGeom>
        </p:spPr>
        <p:txBody>
          <a:bodyPr lIns="68571" tIns="34285" rIns="68571" bIns="34285"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3"/>
            <a:ext cx="2133600" cy="273844"/>
          </a:xfrm>
          <a:prstGeom prst="rect">
            <a:avLst/>
          </a:prstGeom>
        </p:spPr>
        <p:txBody>
          <a:bodyPr lIns="68571" tIns="34285" rIns="68571" bIns="34285"/>
          <a:lstStyle/>
          <a:p>
            <a:fld id="{BB45B3D8-C95D-488F-8C4F-310F092326A0}" type="datetimeFigureOut">
              <a:rPr lang="zh-CN" altLang="en-US" smtClean="0"/>
              <a:pPr/>
              <a:t>2024/3/1</a:t>
            </a:fld>
            <a:endParaRPr lang="zh-CN" altLang="en-US"/>
          </a:p>
        </p:txBody>
      </p:sp>
      <p:sp>
        <p:nvSpPr>
          <p:cNvPr id="5" name="页脚占位符 4"/>
          <p:cNvSpPr>
            <a:spLocks noGrp="1"/>
          </p:cNvSpPr>
          <p:nvPr>
            <p:ph type="ftr" sz="quarter" idx="11"/>
          </p:nvPr>
        </p:nvSpPr>
        <p:spPr>
          <a:xfrm>
            <a:off x="3124201" y="4767263"/>
            <a:ext cx="2895600" cy="273844"/>
          </a:xfrm>
          <a:prstGeom prst="rect">
            <a:avLst/>
          </a:prstGeom>
        </p:spPr>
        <p:txBody>
          <a:bodyPr lIns="68571" tIns="34285" rIns="68571" bIns="34285"/>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lIns="68571" tIns="34285" rIns="68571" bIns="34285"/>
          <a:lstStyle/>
          <a:p>
            <a:fld id="{A204C78B-AD25-4D85-AE67-0A4A678161AA}" type="slidenum">
              <a:rPr lang="zh-CN" altLang="en-US" smtClean="0"/>
              <a:pPr/>
              <a:t>‹#›</a:t>
            </a:fld>
            <a:endParaRPr lang="zh-CN" altLang="en-US"/>
          </a:p>
        </p:txBody>
      </p:sp>
    </p:spTree>
    <p:extLst>
      <p:ext uri="{BB962C8B-B14F-4D97-AF65-F5344CB8AC3E}">
        <p14:creationId xmlns:p14="http://schemas.microsoft.com/office/powerpoint/2010/main" val="25359601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lIns="68571" tIns="34285" rIns="68571" bIns="34285"/>
          <a:lstStyle/>
          <a:p>
            <a:r>
              <a:rPr lang="zh-CN" altLang="en-US"/>
              <a:t>单击此处编辑母版标题样式</a:t>
            </a:r>
          </a:p>
        </p:txBody>
      </p:sp>
      <p:sp>
        <p:nvSpPr>
          <p:cNvPr id="3" name="内容占位符 2"/>
          <p:cNvSpPr>
            <a:spLocks noGrp="1"/>
          </p:cNvSpPr>
          <p:nvPr>
            <p:ph sz="half" idx="1"/>
          </p:nvPr>
        </p:nvSpPr>
        <p:spPr>
          <a:xfrm>
            <a:off x="609602" y="1000125"/>
            <a:ext cx="5408613" cy="2828925"/>
          </a:xfrm>
          <a:prstGeom prst="rect">
            <a:avLst/>
          </a:prstGeom>
        </p:spPr>
        <p:txBody>
          <a:bodyPr lIns="68571" tIns="34285" rIns="68571" bIns="34285"/>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0614" y="1000125"/>
            <a:ext cx="5410200" cy="2828925"/>
          </a:xfrm>
          <a:prstGeom prst="rect">
            <a:avLst/>
          </a:prstGeom>
        </p:spPr>
        <p:txBody>
          <a:bodyPr lIns="68571" tIns="34285" rIns="68571" bIns="34285"/>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3"/>
            <a:ext cx="2133600" cy="273844"/>
          </a:xfrm>
          <a:prstGeom prst="rect">
            <a:avLst/>
          </a:prstGeom>
        </p:spPr>
        <p:txBody>
          <a:bodyPr lIns="68571" tIns="34285" rIns="68571" bIns="34285"/>
          <a:lstStyle/>
          <a:p>
            <a:fld id="{BB45B3D8-C95D-488F-8C4F-310F092326A0}" type="datetimeFigureOut">
              <a:rPr lang="zh-CN" altLang="en-US" smtClean="0"/>
              <a:pPr/>
              <a:t>2024/3/1</a:t>
            </a:fld>
            <a:endParaRPr lang="zh-CN" altLang="en-US"/>
          </a:p>
        </p:txBody>
      </p:sp>
      <p:sp>
        <p:nvSpPr>
          <p:cNvPr id="6" name="页脚占位符 5"/>
          <p:cNvSpPr>
            <a:spLocks noGrp="1"/>
          </p:cNvSpPr>
          <p:nvPr>
            <p:ph type="ftr" sz="quarter" idx="11"/>
          </p:nvPr>
        </p:nvSpPr>
        <p:spPr>
          <a:xfrm>
            <a:off x="3124201" y="4767263"/>
            <a:ext cx="2895600" cy="273844"/>
          </a:xfrm>
          <a:prstGeom prst="rect">
            <a:avLst/>
          </a:prstGeom>
        </p:spPr>
        <p:txBody>
          <a:bodyPr lIns="68571" tIns="34285" rIns="68571" bIns="34285"/>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lIns="68571" tIns="34285" rIns="68571" bIns="34285"/>
          <a:lstStyle/>
          <a:p>
            <a:fld id="{A204C78B-AD25-4D85-AE67-0A4A678161AA}" type="slidenum">
              <a:rPr lang="zh-CN" altLang="en-US" smtClean="0"/>
              <a:pPr/>
              <a:t>‹#›</a:t>
            </a:fld>
            <a:endParaRPr lang="zh-CN" altLang="en-US"/>
          </a:p>
        </p:txBody>
      </p:sp>
    </p:spTree>
    <p:extLst>
      <p:ext uri="{BB962C8B-B14F-4D97-AF65-F5344CB8AC3E}">
        <p14:creationId xmlns:p14="http://schemas.microsoft.com/office/powerpoint/2010/main" val="96758317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lIns="68571" tIns="34285" rIns="68571" bIns="34285"/>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1"/>
          </a:xfrm>
          <a:prstGeom prst="rect">
            <a:avLst/>
          </a:prstGeom>
        </p:spPr>
        <p:txBody>
          <a:bodyPr lIns="68571" tIns="34285" rIns="68571" bIns="34285"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1631157"/>
            <a:ext cx="4040188" cy="2963466"/>
          </a:xfrm>
          <a:prstGeom prst="rect">
            <a:avLst/>
          </a:prstGeom>
        </p:spPr>
        <p:txBody>
          <a:bodyPr lIns="68571" tIns="34285" rIns="68571" bIns="34285"/>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1335"/>
            <a:ext cx="4041775" cy="479821"/>
          </a:xfrm>
          <a:prstGeom prst="rect">
            <a:avLst/>
          </a:prstGeom>
        </p:spPr>
        <p:txBody>
          <a:bodyPr lIns="68571" tIns="34285" rIns="68571" bIns="34285"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5" y="1631157"/>
            <a:ext cx="4041775" cy="2963466"/>
          </a:xfrm>
          <a:prstGeom prst="rect">
            <a:avLst/>
          </a:prstGeom>
        </p:spPr>
        <p:txBody>
          <a:bodyPr lIns="68571" tIns="34285" rIns="68571" bIns="34285"/>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3"/>
            <a:ext cx="2133600" cy="273844"/>
          </a:xfrm>
          <a:prstGeom prst="rect">
            <a:avLst/>
          </a:prstGeom>
        </p:spPr>
        <p:txBody>
          <a:bodyPr lIns="68571" tIns="34285" rIns="68571" bIns="34285"/>
          <a:lstStyle/>
          <a:p>
            <a:fld id="{BB45B3D8-C95D-488F-8C4F-310F092326A0}" type="datetimeFigureOut">
              <a:rPr lang="zh-CN" altLang="en-US" smtClean="0"/>
              <a:pPr/>
              <a:t>2024/3/1</a:t>
            </a:fld>
            <a:endParaRPr lang="zh-CN" altLang="en-US"/>
          </a:p>
        </p:txBody>
      </p:sp>
      <p:sp>
        <p:nvSpPr>
          <p:cNvPr id="8" name="页脚占位符 7"/>
          <p:cNvSpPr>
            <a:spLocks noGrp="1"/>
          </p:cNvSpPr>
          <p:nvPr>
            <p:ph type="ftr" sz="quarter" idx="11"/>
          </p:nvPr>
        </p:nvSpPr>
        <p:spPr>
          <a:xfrm>
            <a:off x="3124201" y="4767263"/>
            <a:ext cx="2895600" cy="273844"/>
          </a:xfrm>
          <a:prstGeom prst="rect">
            <a:avLst/>
          </a:prstGeom>
        </p:spPr>
        <p:txBody>
          <a:bodyPr lIns="68571" tIns="34285" rIns="68571" bIns="34285"/>
          <a:lstStyle/>
          <a:p>
            <a:endParaRPr lang="zh-CN" altLang="en-US"/>
          </a:p>
        </p:txBody>
      </p:sp>
      <p:sp>
        <p:nvSpPr>
          <p:cNvPr id="9" name="灯片编号占位符 8"/>
          <p:cNvSpPr>
            <a:spLocks noGrp="1"/>
          </p:cNvSpPr>
          <p:nvPr>
            <p:ph type="sldNum" sz="quarter" idx="12"/>
          </p:nvPr>
        </p:nvSpPr>
        <p:spPr>
          <a:xfrm>
            <a:off x="6553200" y="4767263"/>
            <a:ext cx="2133600" cy="273844"/>
          </a:xfrm>
          <a:prstGeom prst="rect">
            <a:avLst/>
          </a:prstGeom>
        </p:spPr>
        <p:txBody>
          <a:bodyPr lIns="68571" tIns="34285" rIns="68571" bIns="34285"/>
          <a:lstStyle/>
          <a:p>
            <a:fld id="{A204C78B-AD25-4D85-AE67-0A4A678161AA}" type="slidenum">
              <a:rPr lang="zh-CN" altLang="en-US" smtClean="0"/>
              <a:pPr/>
              <a:t>‹#›</a:t>
            </a:fld>
            <a:endParaRPr lang="zh-CN" altLang="en-US"/>
          </a:p>
        </p:txBody>
      </p:sp>
    </p:spTree>
    <p:extLst>
      <p:ext uri="{BB962C8B-B14F-4D97-AF65-F5344CB8AC3E}">
        <p14:creationId xmlns:p14="http://schemas.microsoft.com/office/powerpoint/2010/main" val="37304762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lIns="68571" tIns="34285" rIns="68571" bIns="34285"/>
          <a:lstStyle/>
          <a:p>
            <a:r>
              <a:rPr lang="zh-CN" altLang="en-US"/>
              <a:t>单击此处编辑母版标题样式</a:t>
            </a:r>
          </a:p>
        </p:txBody>
      </p:sp>
      <p:sp>
        <p:nvSpPr>
          <p:cNvPr id="3" name="日期占位符 2"/>
          <p:cNvSpPr>
            <a:spLocks noGrp="1"/>
          </p:cNvSpPr>
          <p:nvPr>
            <p:ph type="dt" sz="half" idx="10"/>
          </p:nvPr>
        </p:nvSpPr>
        <p:spPr>
          <a:xfrm>
            <a:off x="457200" y="4767263"/>
            <a:ext cx="2133600" cy="273844"/>
          </a:xfrm>
          <a:prstGeom prst="rect">
            <a:avLst/>
          </a:prstGeom>
        </p:spPr>
        <p:txBody>
          <a:bodyPr lIns="68571" tIns="34285" rIns="68571" bIns="34285"/>
          <a:lstStyle/>
          <a:p>
            <a:fld id="{BB45B3D8-C95D-488F-8C4F-310F092326A0}" type="datetimeFigureOut">
              <a:rPr lang="zh-CN" altLang="en-US" smtClean="0"/>
              <a:pPr/>
              <a:t>2024/3/1</a:t>
            </a:fld>
            <a:endParaRPr lang="zh-CN" altLang="en-US"/>
          </a:p>
        </p:txBody>
      </p:sp>
      <p:sp>
        <p:nvSpPr>
          <p:cNvPr id="4" name="页脚占位符 3"/>
          <p:cNvSpPr>
            <a:spLocks noGrp="1"/>
          </p:cNvSpPr>
          <p:nvPr>
            <p:ph type="ftr" sz="quarter" idx="11"/>
          </p:nvPr>
        </p:nvSpPr>
        <p:spPr>
          <a:xfrm>
            <a:off x="3124201" y="4767263"/>
            <a:ext cx="2895600" cy="273844"/>
          </a:xfrm>
          <a:prstGeom prst="rect">
            <a:avLst/>
          </a:prstGeom>
        </p:spPr>
        <p:txBody>
          <a:bodyPr lIns="68571" tIns="34285" rIns="68571" bIns="34285"/>
          <a:lstStyle/>
          <a:p>
            <a:endParaRPr lang="zh-CN" altLang="en-US"/>
          </a:p>
        </p:txBody>
      </p:sp>
      <p:sp>
        <p:nvSpPr>
          <p:cNvPr id="5" name="灯片编号占位符 4"/>
          <p:cNvSpPr>
            <a:spLocks noGrp="1"/>
          </p:cNvSpPr>
          <p:nvPr>
            <p:ph type="sldNum" sz="quarter" idx="12"/>
          </p:nvPr>
        </p:nvSpPr>
        <p:spPr>
          <a:xfrm>
            <a:off x="6553200" y="4767263"/>
            <a:ext cx="2133600" cy="273844"/>
          </a:xfrm>
          <a:prstGeom prst="rect">
            <a:avLst/>
          </a:prstGeom>
        </p:spPr>
        <p:txBody>
          <a:bodyPr lIns="68571" tIns="34285" rIns="68571" bIns="34285"/>
          <a:lstStyle/>
          <a:p>
            <a:fld id="{A204C78B-AD25-4D85-AE67-0A4A678161AA}" type="slidenum">
              <a:rPr lang="zh-CN" altLang="en-US" smtClean="0"/>
              <a:pPr/>
              <a:t>‹#›</a:t>
            </a:fld>
            <a:endParaRPr lang="zh-CN" altLang="en-US"/>
          </a:p>
        </p:txBody>
      </p:sp>
    </p:spTree>
    <p:extLst>
      <p:ext uri="{BB962C8B-B14F-4D97-AF65-F5344CB8AC3E}">
        <p14:creationId xmlns:p14="http://schemas.microsoft.com/office/powerpoint/2010/main" val="24941543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email">
            <a:extLst>
              <a:ext uri="{BEBA8EAE-BF5A-486C-A8C5-ECC9F3942E4B}">
                <a14:imgProps xmlns:a14="http://schemas.microsoft.com/office/drawing/2010/main">
                  <a14:imgLayer>
                    <a14:imgEffect>
                      <a14:artisticBlur/>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0" y="-14005"/>
            <a:ext cx="9144000" cy="5143500"/>
          </a:xfrm>
          <a:prstGeom prst="rect">
            <a:avLst/>
          </a:prstGeom>
        </p:spPr>
      </p:pic>
      <p:pic>
        <p:nvPicPr>
          <p:cNvPr id="5" name="图片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01" y="4038729"/>
            <a:ext cx="9225401" cy="1112735"/>
          </a:xfrm>
          <a:prstGeom prst="rect">
            <a:avLst/>
          </a:prstGeom>
        </p:spPr>
      </p:pic>
    </p:spTree>
    <p:extLst>
      <p:ext uri="{BB962C8B-B14F-4D97-AF65-F5344CB8AC3E}">
        <p14:creationId xmlns:p14="http://schemas.microsoft.com/office/powerpoint/2010/main" val="2562239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9"/>
            <a:ext cx="3008313" cy="871537"/>
          </a:xfrm>
          <a:prstGeom prst="rect">
            <a:avLst/>
          </a:prstGeom>
        </p:spPr>
        <p:txBody>
          <a:bodyPr lIns="68571" tIns="34285" rIns="68571" bIns="34285"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1" y="204788"/>
            <a:ext cx="5111750" cy="4389835"/>
          </a:xfrm>
          <a:prstGeom prst="rect">
            <a:avLst/>
          </a:prstGeom>
        </p:spPr>
        <p:txBody>
          <a:bodyPr lIns="68571" tIns="34285" rIns="68571" bIns="34285"/>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6"/>
            <a:ext cx="3008313" cy="3518297"/>
          </a:xfrm>
          <a:prstGeom prst="rect">
            <a:avLst/>
          </a:prstGeom>
        </p:spPr>
        <p:txBody>
          <a:bodyPr lIns="68571" tIns="34285" rIns="68571" bIns="34285"/>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zh-CN" altLang="en-US"/>
              <a:t>单击此处编辑母版文本样式</a:t>
            </a:r>
          </a:p>
        </p:txBody>
      </p:sp>
      <p:sp>
        <p:nvSpPr>
          <p:cNvPr id="5" name="日期占位符 4"/>
          <p:cNvSpPr>
            <a:spLocks noGrp="1"/>
          </p:cNvSpPr>
          <p:nvPr>
            <p:ph type="dt" sz="half" idx="10"/>
          </p:nvPr>
        </p:nvSpPr>
        <p:spPr>
          <a:xfrm>
            <a:off x="457200" y="4767263"/>
            <a:ext cx="2133600" cy="273844"/>
          </a:xfrm>
          <a:prstGeom prst="rect">
            <a:avLst/>
          </a:prstGeom>
        </p:spPr>
        <p:txBody>
          <a:bodyPr lIns="68571" tIns="34285" rIns="68571" bIns="34285"/>
          <a:lstStyle/>
          <a:p>
            <a:fld id="{BB45B3D8-C95D-488F-8C4F-310F092326A0}" type="datetimeFigureOut">
              <a:rPr lang="zh-CN" altLang="en-US" smtClean="0"/>
              <a:pPr/>
              <a:t>2024/3/1</a:t>
            </a:fld>
            <a:endParaRPr lang="zh-CN" altLang="en-US"/>
          </a:p>
        </p:txBody>
      </p:sp>
      <p:sp>
        <p:nvSpPr>
          <p:cNvPr id="6" name="页脚占位符 5"/>
          <p:cNvSpPr>
            <a:spLocks noGrp="1"/>
          </p:cNvSpPr>
          <p:nvPr>
            <p:ph type="ftr" sz="quarter" idx="11"/>
          </p:nvPr>
        </p:nvSpPr>
        <p:spPr>
          <a:xfrm>
            <a:off x="3124201" y="4767263"/>
            <a:ext cx="2895600" cy="273844"/>
          </a:xfrm>
          <a:prstGeom prst="rect">
            <a:avLst/>
          </a:prstGeom>
        </p:spPr>
        <p:txBody>
          <a:bodyPr lIns="68571" tIns="34285" rIns="68571" bIns="34285"/>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lIns="68571" tIns="34285" rIns="68571" bIns="34285"/>
          <a:lstStyle/>
          <a:p>
            <a:fld id="{A204C78B-AD25-4D85-AE67-0A4A678161AA}" type="slidenum">
              <a:rPr lang="zh-CN" altLang="en-US" smtClean="0"/>
              <a:pPr/>
              <a:t>‹#›</a:t>
            </a:fld>
            <a:endParaRPr lang="zh-CN" altLang="en-US"/>
          </a:p>
        </p:txBody>
      </p:sp>
    </p:spTree>
    <p:extLst>
      <p:ext uri="{BB962C8B-B14F-4D97-AF65-F5344CB8AC3E}">
        <p14:creationId xmlns:p14="http://schemas.microsoft.com/office/powerpoint/2010/main" val="7076582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lIns="68571" tIns="34285" rIns="68571" bIns="34285"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459582"/>
            <a:ext cx="5486400" cy="3086100"/>
          </a:xfrm>
          <a:prstGeom prst="rect">
            <a:avLst/>
          </a:prstGeom>
        </p:spPr>
        <p:txBody>
          <a:bodyPr lIns="68571" tIns="34285" rIns="68571" bIns="34285"/>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1792288" y="4025504"/>
            <a:ext cx="5486400" cy="603646"/>
          </a:xfrm>
          <a:prstGeom prst="rect">
            <a:avLst/>
          </a:prstGeom>
        </p:spPr>
        <p:txBody>
          <a:bodyPr lIns="68571" tIns="34285" rIns="68571" bIns="34285"/>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zh-CN" altLang="en-US"/>
              <a:t>单击此处编辑母版文本样式</a:t>
            </a:r>
          </a:p>
        </p:txBody>
      </p:sp>
      <p:sp>
        <p:nvSpPr>
          <p:cNvPr id="5" name="日期占位符 4"/>
          <p:cNvSpPr>
            <a:spLocks noGrp="1"/>
          </p:cNvSpPr>
          <p:nvPr>
            <p:ph type="dt" sz="half" idx="10"/>
          </p:nvPr>
        </p:nvSpPr>
        <p:spPr>
          <a:xfrm>
            <a:off x="457200" y="4767263"/>
            <a:ext cx="2133600" cy="273844"/>
          </a:xfrm>
          <a:prstGeom prst="rect">
            <a:avLst/>
          </a:prstGeom>
        </p:spPr>
        <p:txBody>
          <a:bodyPr lIns="68571" tIns="34285" rIns="68571" bIns="34285"/>
          <a:lstStyle/>
          <a:p>
            <a:fld id="{BB45B3D8-C95D-488F-8C4F-310F092326A0}" type="datetimeFigureOut">
              <a:rPr lang="zh-CN" altLang="en-US" smtClean="0"/>
              <a:pPr/>
              <a:t>2024/3/1</a:t>
            </a:fld>
            <a:endParaRPr lang="zh-CN" altLang="en-US"/>
          </a:p>
        </p:txBody>
      </p:sp>
      <p:sp>
        <p:nvSpPr>
          <p:cNvPr id="6" name="页脚占位符 5"/>
          <p:cNvSpPr>
            <a:spLocks noGrp="1"/>
          </p:cNvSpPr>
          <p:nvPr>
            <p:ph type="ftr" sz="quarter" idx="11"/>
          </p:nvPr>
        </p:nvSpPr>
        <p:spPr>
          <a:xfrm>
            <a:off x="3124201" y="4767263"/>
            <a:ext cx="2895600" cy="273844"/>
          </a:xfrm>
          <a:prstGeom prst="rect">
            <a:avLst/>
          </a:prstGeom>
        </p:spPr>
        <p:txBody>
          <a:bodyPr lIns="68571" tIns="34285" rIns="68571" bIns="34285"/>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lIns="68571" tIns="34285" rIns="68571" bIns="34285"/>
          <a:lstStyle/>
          <a:p>
            <a:fld id="{A204C78B-AD25-4D85-AE67-0A4A678161AA}" type="slidenum">
              <a:rPr lang="zh-CN" altLang="en-US" smtClean="0"/>
              <a:pPr/>
              <a:t>‹#›</a:t>
            </a:fld>
            <a:endParaRPr lang="zh-CN" altLang="en-US"/>
          </a:p>
        </p:txBody>
      </p:sp>
    </p:spTree>
    <p:extLst>
      <p:ext uri="{BB962C8B-B14F-4D97-AF65-F5344CB8AC3E}">
        <p14:creationId xmlns:p14="http://schemas.microsoft.com/office/powerpoint/2010/main" val="13532380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tint val="80000"/>
                <a:satMod val="300000"/>
              </a:schemeClr>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82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s://voh.com.vn/song-dep/chuon-chuon-bay-thap-thi-mua-bay-cao-thi-nang-bay-vua-thi-ram-437946.html"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hyperlink" Target="https://voh.com.vn/song-dep/chop-dong-nhay-nhay-ga-gay-thi-mua-439645.html"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nvSpPr>
        <p:spPr>
          <a:xfrm>
            <a:off x="323528" y="516258"/>
            <a:ext cx="6147506" cy="1054125"/>
          </a:xfrm>
          <a:prstGeom prst="rect">
            <a:avLst/>
          </a:prstGeom>
          <a:noFill/>
        </p:spPr>
        <p:txBody>
          <a:bodyPr wrap="square" lIns="68571" tIns="34285" rIns="68571" bIns="34285" rtlCol="0">
            <a:spAutoFit/>
          </a:bodyPr>
          <a:lstStyle/>
          <a:p>
            <a:pPr algn="ctr"/>
            <a:r>
              <a:rPr lang="en-US" sz="3200" b="1">
                <a:latin typeface="Times New Roman" panose="02020603050405020304" pitchFamily="18" charset="0"/>
                <a:cs typeface="Times New Roman" panose="02020603050405020304" pitchFamily="18" charset="0"/>
              </a:rPr>
              <a:t>Tiết 74: THÁCH THỨC CỦA THIÊN NHIÊN</a:t>
            </a:r>
          </a:p>
        </p:txBody>
      </p:sp>
      <p:sp>
        <p:nvSpPr>
          <p:cNvPr id="7" name="TextBox 4"/>
          <p:cNvSpPr txBox="1"/>
          <p:nvPr/>
        </p:nvSpPr>
        <p:spPr>
          <a:xfrm>
            <a:off x="3818647" y="3219822"/>
            <a:ext cx="4872726" cy="561682"/>
          </a:xfrm>
          <a:prstGeom prst="rect">
            <a:avLst/>
          </a:prstGeom>
          <a:noFill/>
        </p:spPr>
        <p:txBody>
          <a:bodyPr wrap="none" lIns="68571" tIns="34285" rIns="68571" bIns="34285" rtlCol="0">
            <a:spAutoFit/>
          </a:bodyPr>
          <a:lstStyle/>
          <a:p>
            <a:pPr algn="ctr"/>
            <a:r>
              <a:rPr lang="en-US" sz="3200">
                <a:latin typeface="Times New Roman" panose="02020603050405020304" pitchFamily="18" charset="0"/>
                <a:cs typeface="Times New Roman" panose="02020603050405020304" pitchFamily="18" charset="0"/>
              </a:rPr>
              <a:t>Giáo viên: Nguyễn Thị Loan</a:t>
            </a:r>
          </a:p>
        </p:txBody>
      </p:sp>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43582"/>
            <a:ext cx="575656" cy="495683"/>
          </a:xfrm>
          <a:prstGeom prst="rect">
            <a:avLst/>
          </a:prstGeom>
        </p:spPr>
      </p:pic>
      <p:pic>
        <p:nvPicPr>
          <p:cNvPr id="9" name="图片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7143528" flipH="1">
            <a:off x="3664805" y="2811986"/>
            <a:ext cx="575448" cy="495863"/>
          </a:xfrm>
          <a:prstGeom prst="rect">
            <a:avLst/>
          </a:prstGeom>
        </p:spPr>
      </p:pic>
    </p:spTree>
    <p:extLst>
      <p:ext uri="{BB962C8B-B14F-4D97-AF65-F5344CB8AC3E}">
        <p14:creationId xmlns:p14="http://schemas.microsoft.com/office/powerpoint/2010/main" val="304834092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61" presetClass="path" presetSubtype="0" accel="50000" decel="50000" fill="hold" nodeType="withEffect">
                                  <p:stCondLst>
                                    <p:cond delay="1000"/>
                                  </p:stCondLst>
                                  <p:childTnLst>
                                    <p:animMotion origin="layout" path="M 9.10275E-7 4.80213E-6 C -0.00794 0.0081 -0.01706 0.01596 -0.02097 0.02592 C -0.025 0.03702 -0.02696 0.04998 -0.02904 0.06294 C -0.03099 0.0759 -0.02904 0.08701 -0.02696 0.09905 C -0.025 0.10992 -0.02201 0.12196 -0.01498 0.13191 C -0.00899 0.14209 0.00104 0.14996 0.01198 0.15598 C 0.02201 0.16199 0.03399 0.16593 0.04597 0.16801 C 0.05795 0.17009 0.07006 0.17009 0.081 0.16801 C 0.09298 0.16593 0.10405 0.16107 0.11303 0.15297 C 0.12202 0.14603 0.12996 0.137 0.134 0.12589 C 0.13895 0.11594 0.14103 0.10205 0.14103 0.09095 C 0.14194 0.08007 0.14103 0.06711 0.13595 0.056 C 0.13101 0.04605 0.12202 0.03795 0.11004 0.03402 C 0.09806 0.03101 0.08595 0.03494 0.078 0.04188 C 0.07097 0.04906 0.06602 0.05994 0.06498 0.07289 C 0.06498 0.08609 0.06602 0.09789 0.07097 0.10807 C 0.07605 0.11802 0.07501 0.12011 0.09506 0.13307 C 0.11303 0.14695 0.13101 0.14302 0.14194 0.14394 C 0.15301 0.14394 0.162 0.14001 0.17294 0.13607 C 0.18505 0.13098 0.19495 0.12196 0.20198 0.11409 C 0.20901 0.10599 0.21201 0.09604 0.21604 0.08007 C 0.21904 0.0641 0.21904 0.056 0.21904 0.04397 C 0.21904 0.03193 0.21904 0.0199 0.21904 0.0081 " pathEditMode="relative" rAng="0" ptsTypes="AAAAAAAAAAAAAAAAAAAAAAA">
                                      <p:cBhvr>
                                        <p:cTn id="19" dur="2000" fill="hold"/>
                                        <p:tgtEl>
                                          <p:spTgt spid="8"/>
                                        </p:tgtEl>
                                        <p:attrNameLst>
                                          <p:attrName>ppt_x</p:attrName>
                                          <p:attrName>ppt_y</p:attrName>
                                        </p:attrNameLst>
                                      </p:cBhvr>
                                      <p:rCtr x="9454" y="8470"/>
                                    </p:animMotion>
                                  </p:childTnLst>
                                </p:cTn>
                              </p:par>
                              <p:par>
                                <p:cTn id="20" presetID="47" presetClass="entr" presetSubtype="0" fill="hold" nodeType="with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39" presetClass="path" presetSubtype="0" accel="50000" decel="50000" fill="hold" nodeType="withEffect">
                                  <p:stCondLst>
                                    <p:cond delay="1500"/>
                                  </p:stCondLst>
                                  <p:childTnLst>
                                    <p:animMotion origin="layout" path="M 2.8311E-6 -1.27285E-7 C 2.8311E-6 0.03495 0.028 0.06202 0.06198 0.06202 C 0.09702 0.06202 0.12501 0.03495 0.12501 -1.27285E-7 C 0.12501 -0.03495 0.15301 -0.06202 0.18804 -0.06202 C 0.22203 -0.06202 0.25003 -0.03495 0.25003 -1.27285E-7 " pathEditMode="relative" rAng="0" ptsTypes="AAAAA">
                                      <p:cBhvr>
                                        <p:cTn id="26" dur="2000" fill="hold"/>
                                        <p:tgtEl>
                                          <p:spTgt spid="9"/>
                                        </p:tgtEl>
                                        <p:attrNameLst>
                                          <p:attrName>ppt_x</p:attrName>
                                          <p:attrName>ppt_y</p:attrName>
                                        </p:attrNameLst>
                                      </p:cBhvr>
                                      <p:rCtr x="125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_ballon.png"/>
          <p:cNvPicPr>
            <a:picLocks noChangeAspect="1"/>
          </p:cNvPicPr>
          <p:nvPr/>
        </p:nvPicPr>
        <p:blipFill>
          <a:blip r:embed="rId2" cstate="print"/>
          <a:stretch>
            <a:fillRect/>
          </a:stretch>
        </p:blipFill>
        <p:spPr>
          <a:xfrm>
            <a:off x="7315200" y="361950"/>
            <a:ext cx="1186679" cy="971550"/>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r>
              <a:rPr lang="en-US" sz="900" dirty="0">
                <a:solidFill>
                  <a:srgbClr val="614208"/>
                </a:solidFill>
                <a:latin typeface="Barlow Condensed" panose="00000506000000000000" charset="0"/>
                <a:ea typeface="Barlow Condensed" panose="00000506000000000000" charset="0"/>
                <a:cs typeface="Arial" panose="020B0604020202020204" pitchFamily="34" charset="0"/>
              </a:rPr>
              <a:t>© 1999 -20XX IX Web Hosting. All rights reserved</a:t>
            </a:r>
          </a:p>
        </p:txBody>
      </p:sp>
      <p:pic>
        <p:nvPicPr>
          <p:cNvPr id="4" name="Picture 3" descr="contents.png"/>
          <p:cNvPicPr>
            <a:picLocks noChangeAspect="1"/>
          </p:cNvPicPr>
          <p:nvPr/>
        </p:nvPicPr>
        <p:blipFill>
          <a:blip r:embed="rId3" cstate="print"/>
          <a:stretch>
            <a:fillRect/>
          </a:stretch>
        </p:blipFill>
        <p:spPr>
          <a:xfrm>
            <a:off x="916622" y="1333500"/>
            <a:ext cx="7425688" cy="2370112"/>
          </a:xfrm>
          <a:prstGeom prst="rect">
            <a:avLst/>
          </a:prstGeom>
        </p:spPr>
      </p:pic>
      <p:sp>
        <p:nvSpPr>
          <p:cNvPr id="13" name="TextBox 5"/>
          <p:cNvSpPr txBox="1"/>
          <p:nvPr/>
        </p:nvSpPr>
        <p:spPr>
          <a:xfrm>
            <a:off x="2493995" y="1368041"/>
            <a:ext cx="5569527" cy="1685846"/>
          </a:xfrm>
          <a:prstGeom prst="rect">
            <a:avLst/>
          </a:prstGeom>
        </p:spPr>
        <p:txBody>
          <a:bodyPr wrap="square" lIns="0" tIns="0" rIns="0" bIns="0" rtlCol="0" anchor="t">
            <a:spAutoFit/>
          </a:bodyPr>
          <a:lstStyle/>
          <a:p>
            <a:pPr>
              <a:lnSpc>
                <a:spcPct val="250000"/>
              </a:lnSpc>
            </a:pPr>
            <a:r>
              <a:rPr lang="vi-VN" sz="2400" b="1">
                <a:solidFill>
                  <a:schemeClr val="bg1"/>
                </a:solidFill>
                <a:latin typeface="Arial" pitchFamily="34" charset="0"/>
                <a:cs typeface="Arial" pitchFamily="34" charset="0"/>
              </a:rPr>
              <a:t>- Tác động của biến đổi khí hậu</a:t>
            </a:r>
            <a:endParaRPr lang="vi-VN" sz="2400">
              <a:solidFill>
                <a:schemeClr val="bg1"/>
              </a:solidFill>
              <a:latin typeface="Arial" pitchFamily="34" charset="0"/>
              <a:cs typeface="Arial" pitchFamily="34" charset="0"/>
            </a:endParaRPr>
          </a:p>
          <a:p>
            <a:pPr>
              <a:lnSpc>
                <a:spcPct val="250000"/>
              </a:lnSpc>
            </a:pPr>
            <a:r>
              <a:rPr lang="vi-VN" sz="2400" b="1">
                <a:solidFill>
                  <a:schemeClr val="bg1"/>
                </a:solidFill>
                <a:latin typeface="Arial" pitchFamily="34" charset="0"/>
                <a:cs typeface="Arial" pitchFamily="34" charset="0"/>
              </a:rPr>
              <a:t>- Thiên tai và dấu hiệu của thiên tai</a:t>
            </a:r>
            <a:endParaRPr lang="vi-VN" sz="2400">
              <a:solidFill>
                <a:schemeClr val="bg1"/>
              </a:solidFill>
              <a:latin typeface="Arial" pitchFamily="34" charset="0"/>
              <a:cs typeface="Arial" pitchFamily="34" charset="0"/>
            </a:endParaRPr>
          </a:p>
        </p:txBody>
      </p:sp>
      <p:sp>
        <p:nvSpPr>
          <p:cNvPr id="7" name="Rectangle 6"/>
          <p:cNvSpPr/>
          <p:nvPr/>
        </p:nvSpPr>
        <p:spPr>
          <a:xfrm>
            <a:off x="2950460" y="476673"/>
            <a:ext cx="3108543" cy="461665"/>
          </a:xfrm>
          <a:prstGeom prst="rect">
            <a:avLst/>
          </a:prstGeom>
        </p:spPr>
        <p:txBody>
          <a:bodyPr wrap="none">
            <a:spAutoFit/>
          </a:bodyPr>
          <a:lstStyle/>
          <a:p>
            <a:r>
              <a:rPr lang="en-US" sz="2400" b="1">
                <a:solidFill>
                  <a:srgbClr val="FF0000"/>
                </a:solidFill>
                <a:latin typeface="Arial" pitchFamily="34" charset="0"/>
                <a:cs typeface="Arial" pitchFamily="34" charset="0"/>
              </a:rPr>
              <a:t>NỘI DUNG BÀI HỌC</a:t>
            </a:r>
            <a:endParaRPr lang="vi-VN" sz="2400" b="1">
              <a:solidFill>
                <a:srgbClr val="FF0000"/>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louds1.png"/>
          <p:cNvPicPr>
            <a:picLocks noChangeAspect="1"/>
          </p:cNvPicPr>
          <p:nvPr/>
        </p:nvPicPr>
        <p:blipFill>
          <a:blip r:embed="rId3" cstate="print"/>
          <a:stretch>
            <a:fillRect/>
          </a:stretch>
        </p:blipFill>
        <p:spPr>
          <a:xfrm>
            <a:off x="2528204" y="710310"/>
            <a:ext cx="3638550" cy="631346"/>
          </a:xfrm>
          <a:prstGeom prst="rect">
            <a:avLst/>
          </a:prstGeom>
        </p:spPr>
      </p:pic>
      <p:sp>
        <p:nvSpPr>
          <p:cNvPr id="3" name="TextBox 2"/>
          <p:cNvSpPr txBox="1"/>
          <p:nvPr/>
        </p:nvSpPr>
        <p:spPr>
          <a:xfrm>
            <a:off x="6332764" y="4904010"/>
            <a:ext cx="2819400" cy="229870"/>
          </a:xfrm>
          <a:prstGeom prst="rect">
            <a:avLst/>
          </a:prstGeom>
          <a:noFill/>
        </p:spPr>
        <p:txBody>
          <a:bodyPr wrap="square" rtlCol="0">
            <a:spAutoFit/>
          </a:bodyPr>
          <a:lstStyle/>
          <a:p>
            <a:r>
              <a:rPr lang="en-US" sz="900" dirty="0">
                <a:solidFill>
                  <a:srgbClr val="614208"/>
                </a:solidFill>
                <a:latin typeface="Barlow Condensed" panose="00000506000000000000" charset="0"/>
                <a:ea typeface="Barlow Condensed" panose="00000506000000000000" charset="0"/>
                <a:cs typeface="Arial" panose="020B0604020202020204" pitchFamily="34" charset="0"/>
              </a:rPr>
              <a:t>© 1999 -20XX IX Web Hosting. All rights reserved</a:t>
            </a:r>
          </a:p>
        </p:txBody>
      </p:sp>
      <p:grpSp>
        <p:nvGrpSpPr>
          <p:cNvPr id="4" name="Group 3"/>
          <p:cNvGrpSpPr/>
          <p:nvPr/>
        </p:nvGrpSpPr>
        <p:grpSpPr>
          <a:xfrm>
            <a:off x="1108983" y="2199785"/>
            <a:ext cx="6926034" cy="609600"/>
            <a:chOff x="1270908" y="1208314"/>
            <a:chExt cx="6926034" cy="609600"/>
          </a:xfrm>
        </p:grpSpPr>
        <p:cxnSp>
          <p:nvCxnSpPr>
            <p:cNvPr id="5" name="Straight Connector 4"/>
            <p:cNvCxnSpPr/>
            <p:nvPr/>
          </p:nvCxnSpPr>
          <p:spPr>
            <a:xfrm>
              <a:off x="1270908"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270908"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148942"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48942"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pic>
          <p:nvPicPr>
            <p:cNvPr id="9" name="Picture 8" descr="yellow.png"/>
            <p:cNvPicPr>
              <a:picLocks noChangeAspect="1"/>
            </p:cNvPicPr>
            <p:nvPr/>
          </p:nvPicPr>
          <p:blipFill>
            <a:blip r:embed="rId4" cstate="print"/>
            <a:stretch>
              <a:fillRect/>
            </a:stretch>
          </p:blipFill>
          <p:spPr>
            <a:xfrm>
              <a:off x="4441776" y="1208314"/>
              <a:ext cx="586740" cy="609600"/>
            </a:xfrm>
            <a:prstGeom prst="rect">
              <a:avLst/>
            </a:prstGeom>
          </p:spPr>
        </p:pic>
      </p:grpSp>
      <p:pic>
        <p:nvPicPr>
          <p:cNvPr id="11" name="Picture 10" descr="field1.png"/>
          <p:cNvPicPr>
            <a:picLocks noChangeAspect="1"/>
          </p:cNvPicPr>
          <p:nvPr/>
        </p:nvPicPr>
        <p:blipFill>
          <a:blip r:embed="rId5" cstate="print"/>
          <a:stretch>
            <a:fillRect/>
          </a:stretch>
        </p:blipFill>
        <p:spPr>
          <a:xfrm>
            <a:off x="2452688" y="1321730"/>
            <a:ext cx="4238625" cy="643842"/>
          </a:xfrm>
          <a:prstGeom prst="rect">
            <a:avLst/>
          </a:prstGeom>
        </p:spPr>
      </p:pic>
      <p:pic>
        <p:nvPicPr>
          <p:cNvPr id="12" name="Picture 11" descr="server.png"/>
          <p:cNvPicPr>
            <a:picLocks noChangeAspect="1"/>
          </p:cNvPicPr>
          <p:nvPr/>
        </p:nvPicPr>
        <p:blipFill>
          <a:blip r:embed="rId6" cstate="print"/>
          <a:stretch>
            <a:fillRect/>
          </a:stretch>
        </p:blipFill>
        <p:spPr>
          <a:xfrm>
            <a:off x="3214830" y="515048"/>
            <a:ext cx="2714340" cy="1490662"/>
          </a:xfrm>
          <a:prstGeom prst="rect">
            <a:avLst/>
          </a:prstGeom>
        </p:spPr>
      </p:pic>
      <p:sp>
        <p:nvSpPr>
          <p:cNvPr id="15" name="Rectangle 14"/>
          <p:cNvSpPr/>
          <p:nvPr/>
        </p:nvSpPr>
        <p:spPr>
          <a:xfrm>
            <a:off x="1690109" y="3014081"/>
            <a:ext cx="6352963" cy="461665"/>
          </a:xfrm>
          <a:prstGeom prst="rect">
            <a:avLst/>
          </a:prstGeom>
        </p:spPr>
        <p:txBody>
          <a:bodyPr wrap="square">
            <a:spAutoFit/>
          </a:bodyPr>
          <a:lstStyle/>
          <a:p>
            <a:r>
              <a:rPr lang="vi-VN" sz="2400" b="1">
                <a:solidFill>
                  <a:srgbClr val="FF0000"/>
                </a:solidFill>
                <a:latin typeface="Arial" pitchFamily="34" charset="0"/>
                <a:cs typeface="Arial" pitchFamily="34" charset="0"/>
              </a:rPr>
              <a:t>1. TÁC ĐỘNG CỦA BIẾN ĐỔI KHÍ HẬU</a:t>
            </a:r>
          </a:p>
        </p:txBody>
      </p:sp>
    </p:spTree>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5952" y="1044837"/>
            <a:ext cx="7195088" cy="496996"/>
          </a:xfrm>
          <a:prstGeom prst="rect">
            <a:avLst/>
          </a:prstGeom>
        </p:spPr>
        <p:txBody>
          <a:bodyPr wrap="square">
            <a:spAutoFit/>
          </a:bodyPr>
          <a:lstStyle/>
          <a:p>
            <a:pPr algn="just">
              <a:lnSpc>
                <a:spcPct val="150000"/>
              </a:lnSpc>
            </a:pPr>
            <a:r>
              <a:rPr lang="en-US" sz="2000" b="1" i="1">
                <a:solidFill>
                  <a:srgbClr val="FF0000"/>
                </a:solidFill>
                <a:latin typeface="Arial" pitchFamily="34" charset="0"/>
                <a:cs typeface="Arial" pitchFamily="34" charset="0"/>
              </a:rPr>
              <a:t>Những loại thiên tai nào thường xuyên xảy ra ở nước ta?</a:t>
            </a:r>
            <a:endParaRPr lang="vi-VN" sz="2000" b="1" i="1">
              <a:solidFill>
                <a:srgbClr val="FF0000"/>
              </a:solidFill>
              <a:latin typeface="Arial" pitchFamily="34" charset="0"/>
              <a:cs typeface="Arial" pitchFamily="34" charset="0"/>
            </a:endParaRPr>
          </a:p>
        </p:txBody>
      </p:sp>
      <p:graphicFrame>
        <p:nvGraphicFramePr>
          <p:cNvPr id="3" name="Table 2"/>
          <p:cNvGraphicFramePr>
            <a:graphicFrameLocks noGrp="1"/>
          </p:cNvGraphicFramePr>
          <p:nvPr/>
        </p:nvGraphicFramePr>
        <p:xfrm>
          <a:off x="2162272" y="1821180"/>
          <a:ext cx="5122448" cy="2164080"/>
        </p:xfrm>
        <a:graphic>
          <a:graphicData uri="http://schemas.openxmlformats.org/drawingml/2006/table">
            <a:tbl>
              <a:tblPr firstRow="1" bandRow="1">
                <a:tableStyleId>{7DF18680-E054-41AD-8BC1-D1AEF772440D}</a:tableStyleId>
              </a:tblPr>
              <a:tblGrid>
                <a:gridCol w="2638328">
                  <a:extLst>
                    <a:ext uri="{9D8B030D-6E8A-4147-A177-3AD203B41FA5}">
                      <a16:colId xmlns:a16="http://schemas.microsoft.com/office/drawing/2014/main" val="20000"/>
                    </a:ext>
                  </a:extLst>
                </a:gridCol>
                <a:gridCol w="2484120">
                  <a:extLst>
                    <a:ext uri="{9D8B030D-6E8A-4147-A177-3AD203B41FA5}">
                      <a16:colId xmlns:a16="http://schemas.microsoft.com/office/drawing/2014/main" val="20001"/>
                    </a:ext>
                  </a:extLst>
                </a:gridCol>
              </a:tblGrid>
              <a:tr h="541020">
                <a:tc>
                  <a:txBody>
                    <a:bodyPr/>
                    <a:lstStyle/>
                    <a:p>
                      <a:pPr>
                        <a:lnSpc>
                          <a:spcPct val="150000"/>
                        </a:lnSpc>
                      </a:pPr>
                      <a:r>
                        <a:rPr lang="en-US" sz="2000" b="1" i="0">
                          <a:solidFill>
                            <a:schemeClr val="tx1"/>
                          </a:solidFill>
                          <a:latin typeface="Arial" pitchFamily="34" charset="0"/>
                          <a:cs typeface="Arial" pitchFamily="34" charset="0"/>
                        </a:rPr>
                        <a:t>1. Ngập</a:t>
                      </a:r>
                      <a:r>
                        <a:rPr lang="en-US" sz="2000" b="1" i="0" baseline="0">
                          <a:solidFill>
                            <a:schemeClr val="tx1"/>
                          </a:solidFill>
                          <a:latin typeface="Arial" pitchFamily="34" charset="0"/>
                          <a:cs typeface="Arial" pitchFamily="34" charset="0"/>
                        </a:rPr>
                        <a:t> lụt</a:t>
                      </a:r>
                      <a:endParaRPr lang="vi-VN" sz="2000" b="1" i="0">
                        <a:solidFill>
                          <a:schemeClr val="tx1"/>
                        </a:solidFill>
                        <a:latin typeface="Arial" pitchFamily="34" charset="0"/>
                        <a:cs typeface="Arial" pitchFamily="34" charset="0"/>
                      </a:endParaRPr>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000" b="1" i="0">
                          <a:solidFill>
                            <a:schemeClr val="tx1"/>
                          </a:solidFill>
                          <a:latin typeface="Arial" pitchFamily="34" charset="0"/>
                          <a:cs typeface="Arial" pitchFamily="34" charset="0"/>
                        </a:rPr>
                        <a:t>5. Cháy</a:t>
                      </a:r>
                      <a:r>
                        <a:rPr lang="en-US" sz="2000" b="1" i="0" baseline="0">
                          <a:solidFill>
                            <a:schemeClr val="tx1"/>
                          </a:solidFill>
                          <a:latin typeface="Arial" pitchFamily="34" charset="0"/>
                          <a:cs typeface="Arial" pitchFamily="34" charset="0"/>
                        </a:rPr>
                        <a:t> rừng</a:t>
                      </a:r>
                      <a:endParaRPr lang="vi-VN" sz="2000" b="1" i="0">
                        <a:solidFill>
                          <a:schemeClr val="tx1"/>
                        </a:solidFill>
                        <a:latin typeface="Arial" pitchFamily="34" charset="0"/>
                        <a:cs typeface="Arial" pitchFamily="34" charset="0"/>
                      </a:endParaRPr>
                    </a:p>
                  </a:txBody>
                  <a:tcPr/>
                </a:tc>
                <a:extLst>
                  <a:ext uri="{0D108BD9-81ED-4DB2-BD59-A6C34878D82A}">
                    <a16:rowId xmlns:a16="http://schemas.microsoft.com/office/drawing/2014/main" val="10000"/>
                  </a:ext>
                </a:extLst>
              </a:tr>
              <a:tr h="541020">
                <a:tc>
                  <a:txBody>
                    <a:bodyPr/>
                    <a:lstStyle/>
                    <a:p>
                      <a:pPr>
                        <a:lnSpc>
                          <a:spcPct val="150000"/>
                        </a:lnSpc>
                      </a:pPr>
                      <a:r>
                        <a:rPr lang="en-US" sz="2000" b="1" i="0">
                          <a:solidFill>
                            <a:schemeClr val="tx1"/>
                          </a:solidFill>
                          <a:latin typeface="Arial" pitchFamily="34" charset="0"/>
                          <a:cs typeface="Arial" pitchFamily="34" charset="0"/>
                        </a:rPr>
                        <a:t>2. Lũ</a:t>
                      </a:r>
                      <a:r>
                        <a:rPr lang="en-US" sz="2000" b="1" i="0" baseline="0">
                          <a:solidFill>
                            <a:schemeClr val="tx1"/>
                          </a:solidFill>
                          <a:latin typeface="Arial" pitchFamily="34" charset="0"/>
                          <a:cs typeface="Arial" pitchFamily="34" charset="0"/>
                        </a:rPr>
                        <a:t> quét</a:t>
                      </a:r>
                      <a:endParaRPr lang="vi-VN" sz="2000" b="1" i="0">
                        <a:solidFill>
                          <a:schemeClr val="tx1"/>
                        </a:solidFill>
                        <a:latin typeface="Arial" pitchFamily="34" charset="0"/>
                        <a:cs typeface="Arial" pitchFamily="34" charset="0"/>
                      </a:endParaRPr>
                    </a:p>
                  </a:txBody>
                  <a:tcPr/>
                </a:tc>
                <a:tc>
                  <a:txBody>
                    <a:bodyPr/>
                    <a:lstStyle/>
                    <a:p>
                      <a:pPr>
                        <a:lnSpc>
                          <a:spcPct val="150000"/>
                        </a:lnSpc>
                      </a:pPr>
                      <a:r>
                        <a:rPr lang="en-US" sz="2000" b="1" i="0">
                          <a:solidFill>
                            <a:schemeClr val="tx1"/>
                          </a:solidFill>
                          <a:latin typeface="Arial" pitchFamily="34" charset="0"/>
                          <a:cs typeface="Arial" pitchFamily="34" charset="0"/>
                        </a:rPr>
                        <a:t>6. Mưa</a:t>
                      </a:r>
                      <a:r>
                        <a:rPr lang="en-US" sz="2000" b="1" i="0" baseline="0">
                          <a:solidFill>
                            <a:schemeClr val="tx1"/>
                          </a:solidFill>
                          <a:latin typeface="Arial" pitchFamily="34" charset="0"/>
                          <a:cs typeface="Arial" pitchFamily="34" charset="0"/>
                        </a:rPr>
                        <a:t> đá</a:t>
                      </a:r>
                      <a:endParaRPr lang="vi-VN" sz="2000" b="1" i="0">
                        <a:solidFill>
                          <a:schemeClr val="tx1"/>
                        </a:solidFill>
                        <a:latin typeface="Arial" pitchFamily="34" charset="0"/>
                        <a:cs typeface="Arial" pitchFamily="34" charset="0"/>
                      </a:endParaRPr>
                    </a:p>
                  </a:txBody>
                  <a:tcPr/>
                </a:tc>
                <a:extLst>
                  <a:ext uri="{0D108BD9-81ED-4DB2-BD59-A6C34878D82A}">
                    <a16:rowId xmlns:a16="http://schemas.microsoft.com/office/drawing/2014/main" val="10001"/>
                  </a:ext>
                </a:extLst>
              </a:tr>
              <a:tr h="541020">
                <a:tc>
                  <a:txBody>
                    <a:bodyPr/>
                    <a:lstStyle/>
                    <a:p>
                      <a:pPr>
                        <a:lnSpc>
                          <a:spcPct val="150000"/>
                        </a:lnSpc>
                      </a:pPr>
                      <a:r>
                        <a:rPr lang="en-US" sz="2000" b="1" i="0">
                          <a:solidFill>
                            <a:schemeClr val="tx1"/>
                          </a:solidFill>
                          <a:latin typeface="Arial" pitchFamily="34" charset="0"/>
                          <a:cs typeface="Arial" pitchFamily="34" charset="0"/>
                        </a:rPr>
                        <a:t>3. Hạn</a:t>
                      </a:r>
                      <a:r>
                        <a:rPr lang="en-US" sz="2000" b="1" i="0" baseline="0">
                          <a:solidFill>
                            <a:schemeClr val="tx1"/>
                          </a:solidFill>
                          <a:latin typeface="Arial" pitchFamily="34" charset="0"/>
                          <a:cs typeface="Arial" pitchFamily="34" charset="0"/>
                        </a:rPr>
                        <a:t> hán</a:t>
                      </a:r>
                      <a:endParaRPr lang="vi-VN" sz="2000" b="1" i="0">
                        <a:solidFill>
                          <a:schemeClr val="tx1"/>
                        </a:solidFill>
                        <a:latin typeface="Arial" pitchFamily="34" charset="0"/>
                        <a:cs typeface="Arial" pitchFamily="34" charset="0"/>
                      </a:endParaRPr>
                    </a:p>
                  </a:txBody>
                  <a:tcPr/>
                </a:tc>
                <a:tc>
                  <a:txBody>
                    <a:bodyPr/>
                    <a:lstStyle/>
                    <a:p>
                      <a:pPr>
                        <a:lnSpc>
                          <a:spcPct val="150000"/>
                        </a:lnSpc>
                      </a:pPr>
                      <a:r>
                        <a:rPr lang="en-US" sz="2000" b="1" i="0">
                          <a:solidFill>
                            <a:schemeClr val="tx1"/>
                          </a:solidFill>
                          <a:latin typeface="Arial" pitchFamily="34" charset="0"/>
                          <a:cs typeface="Arial" pitchFamily="34" charset="0"/>
                        </a:rPr>
                        <a:t>7. Sương</a:t>
                      </a:r>
                      <a:r>
                        <a:rPr lang="en-US" sz="2000" b="1" i="0" baseline="0">
                          <a:solidFill>
                            <a:schemeClr val="tx1"/>
                          </a:solidFill>
                          <a:latin typeface="Arial" pitchFamily="34" charset="0"/>
                          <a:cs typeface="Arial" pitchFamily="34" charset="0"/>
                        </a:rPr>
                        <a:t> muối</a:t>
                      </a:r>
                      <a:endParaRPr lang="vi-VN" sz="2000" b="1" i="0">
                        <a:solidFill>
                          <a:schemeClr val="tx1"/>
                        </a:solidFill>
                        <a:latin typeface="Arial" pitchFamily="34" charset="0"/>
                        <a:cs typeface="Arial" pitchFamily="34" charset="0"/>
                      </a:endParaRPr>
                    </a:p>
                  </a:txBody>
                  <a:tcPr/>
                </a:tc>
                <a:extLst>
                  <a:ext uri="{0D108BD9-81ED-4DB2-BD59-A6C34878D82A}">
                    <a16:rowId xmlns:a16="http://schemas.microsoft.com/office/drawing/2014/main" val="10002"/>
                  </a:ext>
                </a:extLst>
              </a:tr>
              <a:tr h="541020">
                <a:tc>
                  <a:txBody>
                    <a:bodyPr/>
                    <a:lstStyle/>
                    <a:p>
                      <a:pPr>
                        <a:lnSpc>
                          <a:spcPct val="150000"/>
                        </a:lnSpc>
                      </a:pPr>
                      <a:r>
                        <a:rPr lang="en-US" sz="2000" b="1" i="0">
                          <a:solidFill>
                            <a:schemeClr val="tx1"/>
                          </a:solidFill>
                          <a:latin typeface="Arial" pitchFamily="34" charset="0"/>
                          <a:cs typeface="Arial" pitchFamily="34" charset="0"/>
                        </a:rPr>
                        <a:t>4. Bão</a:t>
                      </a:r>
                      <a:r>
                        <a:rPr lang="en-US" sz="2000" b="1" i="0" baseline="0">
                          <a:solidFill>
                            <a:schemeClr val="tx1"/>
                          </a:solidFill>
                          <a:latin typeface="Arial" pitchFamily="34" charset="0"/>
                          <a:cs typeface="Arial" pitchFamily="34" charset="0"/>
                        </a:rPr>
                        <a:t> lũ</a:t>
                      </a:r>
                      <a:endParaRPr lang="vi-VN" sz="2000" b="1" i="0">
                        <a:solidFill>
                          <a:schemeClr val="tx1"/>
                        </a:solidFill>
                        <a:latin typeface="Arial" pitchFamily="34" charset="0"/>
                        <a:cs typeface="Arial" pitchFamily="34" charset="0"/>
                      </a:endParaRPr>
                    </a:p>
                  </a:txBody>
                  <a:tcPr/>
                </a:tc>
                <a:tc>
                  <a:txBody>
                    <a:bodyPr/>
                    <a:lstStyle/>
                    <a:p>
                      <a:pPr>
                        <a:lnSpc>
                          <a:spcPct val="150000"/>
                        </a:lnSpc>
                      </a:pPr>
                      <a:r>
                        <a:rPr lang="en-US" sz="2000" b="1" i="0">
                          <a:solidFill>
                            <a:schemeClr val="tx1"/>
                          </a:solidFill>
                          <a:latin typeface="Arial" pitchFamily="34" charset="0"/>
                          <a:cs typeface="Arial" pitchFamily="34" charset="0"/>
                        </a:rPr>
                        <a:t>8. Động</a:t>
                      </a:r>
                      <a:r>
                        <a:rPr lang="en-US" sz="2000" b="1" i="0" baseline="0">
                          <a:solidFill>
                            <a:schemeClr val="tx1"/>
                          </a:solidFill>
                          <a:latin typeface="Arial" pitchFamily="34" charset="0"/>
                          <a:cs typeface="Arial" pitchFamily="34" charset="0"/>
                        </a:rPr>
                        <a:t> đất</a:t>
                      </a:r>
                      <a:endParaRPr lang="vi-VN" sz="2000" b="1" i="0">
                        <a:solidFill>
                          <a:schemeClr val="tx1"/>
                        </a:solidFill>
                        <a:latin typeface="Arial" pitchFamily="34" charset="0"/>
                        <a:cs typeface="Arial"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6795216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DELL\Downloads\HDTN_6_SGK_27_5_2021_v1_Page4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244" t="8533" r="7113" b="61507"/>
          <a:stretch/>
        </p:blipFill>
        <p:spPr bwMode="auto">
          <a:xfrm>
            <a:off x="4573768" y="1874403"/>
            <a:ext cx="3874576" cy="19485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DELL\Downloads\HDTN_6_SGK_27_5_2021_v1_Page4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73" t="46926" r="8530" b="8322"/>
          <a:stretch/>
        </p:blipFill>
        <p:spPr bwMode="auto">
          <a:xfrm>
            <a:off x="327071" y="1036494"/>
            <a:ext cx="3711530" cy="27864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3768" y="250805"/>
            <a:ext cx="3981216" cy="1338828"/>
          </a:xfrm>
          <a:prstGeom prst="rect">
            <a:avLst/>
          </a:prstGeom>
        </p:spPr>
        <p:txBody>
          <a:bodyPr wrap="square">
            <a:spAutoFit/>
          </a:bodyPr>
          <a:lstStyle/>
          <a:p>
            <a:pPr algn="just">
              <a:lnSpc>
                <a:spcPct val="150000"/>
              </a:lnSpc>
            </a:pPr>
            <a:r>
              <a:rPr lang="en-US" b="1" i="1">
                <a:latin typeface="Arial" pitchFamily="34" charset="0"/>
                <a:cs typeface="Arial" pitchFamily="34" charset="0"/>
              </a:rPr>
              <a:t>Quan sát những hình ảnh trong SGK và cho biết đây là những loại thiên tai nào?</a:t>
            </a:r>
            <a:endParaRPr lang="vi-VN" b="1" i="1">
              <a:latin typeface="Arial" pitchFamily="34" charset="0"/>
              <a:cs typeface="Arial" pitchFamily="34" charset="0"/>
            </a:endParaRPr>
          </a:p>
        </p:txBody>
      </p:sp>
      <p:sp>
        <p:nvSpPr>
          <p:cNvPr id="6" name="Rounded Rectangle 5"/>
          <p:cNvSpPr/>
          <p:nvPr/>
        </p:nvSpPr>
        <p:spPr>
          <a:xfrm>
            <a:off x="609600" y="1589633"/>
            <a:ext cx="1310640" cy="4068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FF0000"/>
                </a:solidFill>
                <a:latin typeface="Arial" pitchFamily="34" charset="0"/>
                <a:cs typeface="Arial" pitchFamily="34" charset="0"/>
              </a:rPr>
              <a:t>Cháy rừng</a:t>
            </a:r>
            <a:endParaRPr lang="vi-VN" sz="1600" b="1">
              <a:solidFill>
                <a:srgbClr val="FF0000"/>
              </a:solidFill>
              <a:latin typeface="Arial" pitchFamily="34" charset="0"/>
              <a:cs typeface="Arial" pitchFamily="34" charset="0"/>
            </a:endParaRPr>
          </a:p>
        </p:txBody>
      </p:sp>
      <p:sp>
        <p:nvSpPr>
          <p:cNvPr id="7" name="Rounded Rectangle 6"/>
          <p:cNvSpPr/>
          <p:nvPr/>
        </p:nvSpPr>
        <p:spPr>
          <a:xfrm>
            <a:off x="2499360" y="1604873"/>
            <a:ext cx="1310640" cy="4068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FF0000"/>
                </a:solidFill>
                <a:latin typeface="Arial" pitchFamily="34" charset="0"/>
                <a:cs typeface="Arial" pitchFamily="34" charset="0"/>
              </a:rPr>
              <a:t>Hạn hán</a:t>
            </a:r>
            <a:endParaRPr lang="vi-VN" sz="1600" b="1">
              <a:solidFill>
                <a:srgbClr val="FF0000"/>
              </a:solidFill>
              <a:latin typeface="Arial" pitchFamily="34" charset="0"/>
              <a:cs typeface="Arial" pitchFamily="34" charset="0"/>
            </a:endParaRPr>
          </a:p>
        </p:txBody>
      </p:sp>
      <p:sp>
        <p:nvSpPr>
          <p:cNvPr id="8" name="Rounded Rectangle 7"/>
          <p:cNvSpPr/>
          <p:nvPr/>
        </p:nvSpPr>
        <p:spPr>
          <a:xfrm>
            <a:off x="609600" y="2848679"/>
            <a:ext cx="1310640" cy="4068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FF0000"/>
                </a:solidFill>
                <a:latin typeface="Arial" pitchFamily="34" charset="0"/>
                <a:cs typeface="Arial" pitchFamily="34" charset="0"/>
              </a:rPr>
              <a:t>Lũ lụt</a:t>
            </a:r>
            <a:endParaRPr lang="vi-VN" sz="1600" b="1">
              <a:solidFill>
                <a:srgbClr val="FF0000"/>
              </a:solidFill>
              <a:latin typeface="Arial" pitchFamily="34" charset="0"/>
              <a:cs typeface="Arial" pitchFamily="34" charset="0"/>
            </a:endParaRPr>
          </a:p>
        </p:txBody>
      </p:sp>
      <p:sp>
        <p:nvSpPr>
          <p:cNvPr id="9" name="Rounded Rectangle 8"/>
          <p:cNvSpPr/>
          <p:nvPr/>
        </p:nvSpPr>
        <p:spPr>
          <a:xfrm>
            <a:off x="2499360" y="2848679"/>
            <a:ext cx="1310640" cy="5803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FF0000"/>
                </a:solidFill>
                <a:latin typeface="Arial" pitchFamily="34" charset="0"/>
                <a:cs typeface="Arial" pitchFamily="34" charset="0"/>
              </a:rPr>
              <a:t>Băng tan ở hai cực</a:t>
            </a:r>
            <a:endParaRPr lang="vi-VN" sz="1600" b="1">
              <a:solidFill>
                <a:srgbClr val="FF0000"/>
              </a:solidFill>
              <a:latin typeface="Arial" pitchFamily="34" charset="0"/>
              <a:cs typeface="Arial" pitchFamily="34" charset="0"/>
            </a:endParaRPr>
          </a:p>
        </p:txBody>
      </p:sp>
      <p:sp>
        <p:nvSpPr>
          <p:cNvPr id="10" name="Rounded Rectangle 9"/>
          <p:cNvSpPr/>
          <p:nvPr/>
        </p:nvSpPr>
        <p:spPr>
          <a:xfrm>
            <a:off x="5855736" y="2614795"/>
            <a:ext cx="1310640" cy="4068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FF0000"/>
                </a:solidFill>
                <a:latin typeface="Arial" pitchFamily="34" charset="0"/>
                <a:cs typeface="Arial" pitchFamily="34" charset="0"/>
              </a:rPr>
              <a:t>Sóng thần</a:t>
            </a:r>
            <a:endParaRPr lang="vi-VN" sz="16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527343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5800" y="994081"/>
            <a:ext cx="2956560" cy="1754326"/>
          </a:xfrm>
          <a:prstGeom prst="rect">
            <a:avLst/>
          </a:prstGeom>
        </p:spPr>
        <p:txBody>
          <a:bodyPr wrap="square">
            <a:spAutoFit/>
          </a:bodyPr>
          <a:lstStyle/>
          <a:p>
            <a:pPr algn="ctr">
              <a:lnSpc>
                <a:spcPct val="150000"/>
              </a:lnSpc>
            </a:pPr>
            <a:r>
              <a:rPr lang="en-US" b="1">
                <a:solidFill>
                  <a:srgbClr val="FF0000"/>
                </a:solidFill>
                <a:latin typeface="Arial" pitchFamily="34" charset="0"/>
                <a:cs typeface="Arial" pitchFamily="34" charset="0"/>
              </a:rPr>
              <a:t>Chia sẻ với bạn bên cạnh về những suy nghĩ, cảm xúc của mình khi xem những hình ảnh đó.</a:t>
            </a:r>
            <a:endParaRPr lang="vi-VN" b="1">
              <a:solidFill>
                <a:srgbClr val="FF0000"/>
              </a:solidFill>
              <a:latin typeface="Arial" pitchFamily="34" charset="0"/>
              <a:cs typeface="Arial" pitchFamily="34" charset="0"/>
            </a:endParaRPr>
          </a:p>
        </p:txBody>
      </p:sp>
      <p:sp>
        <p:nvSpPr>
          <p:cNvPr id="3" name="Cloud Callout 2"/>
          <p:cNvSpPr/>
          <p:nvPr/>
        </p:nvSpPr>
        <p:spPr>
          <a:xfrm>
            <a:off x="3916680" y="435410"/>
            <a:ext cx="4114800" cy="2871669"/>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685798" y="994081"/>
            <a:ext cx="2240281" cy="2934224"/>
          </a:xfrm>
          <a:prstGeom prst="rect">
            <a:avLst/>
          </a:prstGeom>
        </p:spPr>
      </p:pic>
      <p:pic>
        <p:nvPicPr>
          <p:cNvPr id="6" name="Screen Recording 8">
            <a:hlinkClick r:id="" action="ppaction://media"/>
            <a:extLst>
              <a:ext uri="{FF2B5EF4-FFF2-40B4-BE49-F238E27FC236}">
                <a16:creationId xmlns:a16="http://schemas.microsoft.com/office/drawing/2014/main" id="{F6C7E023-7C76-82B3-7E6D-25DA349400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046266"/>
            <a:ext cx="2764140" cy="1067963"/>
          </a:xfrm>
          <a:prstGeom prst="rect">
            <a:avLst/>
          </a:prstGeom>
        </p:spPr>
      </p:pic>
    </p:spTree>
    <p:extLst>
      <p:ext uri="{BB962C8B-B14F-4D97-AF65-F5344CB8AC3E}">
        <p14:creationId xmlns:p14="http://schemas.microsoft.com/office/powerpoint/2010/main" val="31389124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021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6"/>
                </p:tgtEl>
              </p:cMediaNode>
            </p:video>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2112" y="1424493"/>
            <a:ext cx="3308888" cy="1754326"/>
          </a:xfrm>
          <a:prstGeom prst="rect">
            <a:avLst/>
          </a:prstGeom>
        </p:spPr>
        <p:txBody>
          <a:bodyPr wrap="square">
            <a:spAutoFit/>
          </a:bodyPr>
          <a:lstStyle/>
          <a:p>
            <a:pPr algn="just">
              <a:lnSpc>
                <a:spcPct val="150000"/>
              </a:lnSpc>
            </a:pPr>
            <a:r>
              <a:rPr lang="en-US" b="1" i="1">
                <a:latin typeface="Arial" pitchFamily="34" charset="0"/>
                <a:cs typeface="Arial" pitchFamily="34" charset="0"/>
              </a:rPr>
              <a:t>Em hãy cho biết tác hại của biến đổi khí hậu (cháy rừng, hạn hán, lũ lụt, băng tan ở hai cực,...).?</a:t>
            </a:r>
            <a:endParaRPr lang="vi-VN" b="1" i="1">
              <a:latin typeface="Arial" pitchFamily="34" charset="0"/>
              <a:cs typeface="Arial" pitchFamily="34" charset="0"/>
            </a:endParaRPr>
          </a:p>
        </p:txBody>
      </p:sp>
      <p:pic>
        <p:nvPicPr>
          <p:cNvPr id="4" name="Picture 3" descr="C:\Users\DELL\Downloads\HDTN_6_SGK_27_5_2021_v1_Page4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73" t="46926" r="8530" b="8322"/>
          <a:stretch/>
        </p:blipFill>
        <p:spPr bwMode="auto">
          <a:xfrm>
            <a:off x="4738019" y="508482"/>
            <a:ext cx="3711530" cy="3255798"/>
          </a:xfrm>
          <a:prstGeom prst="rect">
            <a:avLst/>
          </a:prstGeom>
          <a:noFill/>
          <a:extLst>
            <a:ext uri="{909E8E84-426E-40DD-AFC4-6F175D3DCCD1}">
              <a14:hiddenFill xmlns:a14="http://schemas.microsoft.com/office/drawing/2010/main">
                <a:solidFill>
                  <a:srgbClr val="FFFFFF"/>
                </a:solidFill>
              </a14:hiddenFill>
            </a:ext>
          </a:extLst>
        </p:spPr>
      </p:pic>
      <p:pic>
        <p:nvPicPr>
          <p:cNvPr id="2" name="Screen Recording 8">
            <a:hlinkClick r:id="" action="ppaction://media"/>
            <a:extLst>
              <a:ext uri="{FF2B5EF4-FFF2-40B4-BE49-F238E27FC236}">
                <a16:creationId xmlns:a16="http://schemas.microsoft.com/office/drawing/2014/main" id="{BC4FF2B2-6A08-0A50-D62B-FA377477FC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496" y="4011910"/>
            <a:ext cx="2764140" cy="1067963"/>
          </a:xfrm>
          <a:prstGeom prst="rect">
            <a:avLst/>
          </a:prstGeom>
        </p:spPr>
      </p:pic>
    </p:spTree>
    <p:extLst>
      <p:ext uri="{BB962C8B-B14F-4D97-AF65-F5344CB8AC3E}">
        <p14:creationId xmlns:p14="http://schemas.microsoft.com/office/powerpoint/2010/main" val="121512990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021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48640" y="1088391"/>
          <a:ext cx="7940040" cy="2340609"/>
        </p:xfrm>
        <a:graphic>
          <a:graphicData uri="http://schemas.openxmlformats.org/drawingml/2006/table">
            <a:tbl>
              <a:tblPr firstRow="1" bandRow="1">
                <a:tableStyleId>{5C22544A-7EE6-4342-B048-85BDC9FD1C3A}</a:tableStyleId>
              </a:tblPr>
              <a:tblGrid>
                <a:gridCol w="1588008">
                  <a:extLst>
                    <a:ext uri="{9D8B030D-6E8A-4147-A177-3AD203B41FA5}">
                      <a16:colId xmlns:a16="http://schemas.microsoft.com/office/drawing/2014/main" val="20000"/>
                    </a:ext>
                  </a:extLst>
                </a:gridCol>
                <a:gridCol w="1588008">
                  <a:extLst>
                    <a:ext uri="{9D8B030D-6E8A-4147-A177-3AD203B41FA5}">
                      <a16:colId xmlns:a16="http://schemas.microsoft.com/office/drawing/2014/main" val="20001"/>
                    </a:ext>
                  </a:extLst>
                </a:gridCol>
                <a:gridCol w="1472184">
                  <a:extLst>
                    <a:ext uri="{9D8B030D-6E8A-4147-A177-3AD203B41FA5}">
                      <a16:colId xmlns:a16="http://schemas.microsoft.com/office/drawing/2014/main" val="20002"/>
                    </a:ext>
                  </a:extLst>
                </a:gridCol>
                <a:gridCol w="1554480">
                  <a:extLst>
                    <a:ext uri="{9D8B030D-6E8A-4147-A177-3AD203B41FA5}">
                      <a16:colId xmlns:a16="http://schemas.microsoft.com/office/drawing/2014/main" val="20003"/>
                    </a:ext>
                  </a:extLst>
                </a:gridCol>
                <a:gridCol w="1737360">
                  <a:extLst>
                    <a:ext uri="{9D8B030D-6E8A-4147-A177-3AD203B41FA5}">
                      <a16:colId xmlns:a16="http://schemas.microsoft.com/office/drawing/2014/main" val="20004"/>
                    </a:ext>
                  </a:extLst>
                </a:gridCol>
              </a:tblGrid>
              <a:tr h="603249">
                <a:tc>
                  <a:txBody>
                    <a:bodyPr/>
                    <a:lstStyle/>
                    <a:p>
                      <a:pPr algn="ctr"/>
                      <a:r>
                        <a:rPr lang="vi-VN">
                          <a:solidFill>
                            <a:schemeClr val="tx1"/>
                          </a:solidFill>
                          <a:latin typeface="Arial" pitchFamily="34" charset="0"/>
                          <a:cs typeface="Arial" pitchFamily="34" charset="0"/>
                        </a:rPr>
                        <a:t>Thiên</a:t>
                      </a:r>
                      <a:r>
                        <a:rPr lang="vi-VN" baseline="0">
                          <a:solidFill>
                            <a:schemeClr val="tx1"/>
                          </a:solidFill>
                          <a:latin typeface="Arial" pitchFamily="34" charset="0"/>
                          <a:cs typeface="Arial" pitchFamily="34" charset="0"/>
                        </a:rPr>
                        <a:t> tai</a:t>
                      </a:r>
                      <a:endParaRPr lang="vi-VN">
                        <a:solidFill>
                          <a:schemeClr val="tx1"/>
                        </a:solidFill>
                        <a:latin typeface="Arial" pitchFamily="34" charset="0"/>
                        <a:cs typeface="Arial" pitchFamily="34" charset="0"/>
                      </a:endParaRPr>
                    </a:p>
                  </a:txBody>
                  <a:tcPr>
                    <a:noFill/>
                  </a:tcPr>
                </a:tc>
                <a:tc>
                  <a:txBody>
                    <a:bodyPr/>
                    <a:lstStyle/>
                    <a:p>
                      <a:pPr algn="ctr"/>
                      <a:r>
                        <a:rPr lang="vi-VN" sz="1800" b="1" i="0" kern="1200">
                          <a:solidFill>
                            <a:schemeClr val="tx1"/>
                          </a:solidFill>
                          <a:effectLst/>
                          <a:latin typeface="Arial" pitchFamily="34" charset="0"/>
                          <a:ea typeface="+mn-ea"/>
                          <a:cs typeface="Arial" pitchFamily="34" charset="0"/>
                        </a:rPr>
                        <a:t>Ngập lụt</a:t>
                      </a:r>
                      <a:endParaRPr lang="vi-VN">
                        <a:solidFill>
                          <a:schemeClr val="tx1"/>
                        </a:solidFill>
                        <a:latin typeface="Arial" pitchFamily="34" charset="0"/>
                        <a:cs typeface="Arial" pitchFamily="34" charset="0"/>
                      </a:endParaRPr>
                    </a:p>
                  </a:txBody>
                  <a:tcPr>
                    <a:noFill/>
                  </a:tcPr>
                </a:tc>
                <a:tc>
                  <a:txBody>
                    <a:bodyPr/>
                    <a:lstStyle/>
                    <a:p>
                      <a:pPr algn="ctr"/>
                      <a:r>
                        <a:rPr lang="vi-VN" sz="1800" b="1" i="0" kern="1200">
                          <a:solidFill>
                            <a:schemeClr val="tx1"/>
                          </a:solidFill>
                          <a:effectLst/>
                          <a:latin typeface="Arial" pitchFamily="34" charset="0"/>
                          <a:ea typeface="+mn-ea"/>
                          <a:cs typeface="Arial" pitchFamily="34" charset="0"/>
                        </a:rPr>
                        <a:t>Lũ quét</a:t>
                      </a:r>
                      <a:endParaRPr lang="vi-VN">
                        <a:solidFill>
                          <a:schemeClr val="tx1"/>
                        </a:solidFill>
                        <a:latin typeface="Arial" pitchFamily="34" charset="0"/>
                        <a:cs typeface="Arial" pitchFamily="34" charset="0"/>
                      </a:endParaRPr>
                    </a:p>
                  </a:txBody>
                  <a:tcPr>
                    <a:noFill/>
                  </a:tcPr>
                </a:tc>
                <a:tc>
                  <a:txBody>
                    <a:bodyPr/>
                    <a:lstStyle/>
                    <a:p>
                      <a:pPr algn="ctr"/>
                      <a:r>
                        <a:rPr lang="vi-VN" sz="1800" b="1" i="0" kern="1200">
                          <a:solidFill>
                            <a:schemeClr val="tx1"/>
                          </a:solidFill>
                          <a:effectLst/>
                          <a:latin typeface="Arial" pitchFamily="34" charset="0"/>
                          <a:ea typeface="+mn-ea"/>
                          <a:cs typeface="Arial" pitchFamily="34" charset="0"/>
                        </a:rPr>
                        <a:t>Hạn hán</a:t>
                      </a:r>
                      <a:endParaRPr lang="vi-VN">
                        <a:solidFill>
                          <a:schemeClr val="tx1"/>
                        </a:solidFill>
                        <a:latin typeface="Arial" pitchFamily="34" charset="0"/>
                        <a:cs typeface="Arial" pitchFamily="34" charset="0"/>
                      </a:endParaRPr>
                    </a:p>
                  </a:txBody>
                  <a:tcPr>
                    <a:noFill/>
                  </a:tcPr>
                </a:tc>
                <a:tc>
                  <a:txBody>
                    <a:bodyPr/>
                    <a:lstStyle/>
                    <a:p>
                      <a:pPr algn="ctr"/>
                      <a:r>
                        <a:rPr lang="en-US">
                          <a:solidFill>
                            <a:schemeClr val="tx1"/>
                          </a:solidFill>
                          <a:latin typeface="Arial" pitchFamily="34" charset="0"/>
                          <a:cs typeface="Arial" pitchFamily="34" charset="0"/>
                        </a:rPr>
                        <a:t>Cháy</a:t>
                      </a:r>
                      <a:r>
                        <a:rPr lang="en-US" baseline="0">
                          <a:solidFill>
                            <a:schemeClr val="tx1"/>
                          </a:solidFill>
                          <a:latin typeface="Arial" pitchFamily="34" charset="0"/>
                          <a:cs typeface="Arial" pitchFamily="34" charset="0"/>
                        </a:rPr>
                        <a:t> rừng</a:t>
                      </a:r>
                      <a:endParaRPr lang="vi-VN">
                        <a:solidFill>
                          <a:schemeClr val="tx1"/>
                        </a:solidFill>
                        <a:latin typeface="Arial" pitchFamily="34" charset="0"/>
                        <a:cs typeface="Arial" pitchFamily="34" charset="0"/>
                      </a:endParaRPr>
                    </a:p>
                  </a:txBody>
                  <a:tcPr>
                    <a:noFill/>
                  </a:tcPr>
                </a:tc>
                <a:extLst>
                  <a:ext uri="{0D108BD9-81ED-4DB2-BD59-A6C34878D82A}">
                    <a16:rowId xmlns:a16="http://schemas.microsoft.com/office/drawing/2014/main" val="10000"/>
                  </a:ext>
                </a:extLst>
              </a:tr>
              <a:tr h="963083">
                <a:tc>
                  <a:txBody>
                    <a:bodyPr/>
                    <a:lstStyle/>
                    <a:p>
                      <a:pPr algn="ctr">
                        <a:lnSpc>
                          <a:spcPct val="300000"/>
                        </a:lnSpc>
                      </a:pPr>
                      <a:r>
                        <a:rPr lang="vi-VN" b="1">
                          <a:solidFill>
                            <a:schemeClr val="tx1"/>
                          </a:solidFill>
                          <a:latin typeface="Arial" pitchFamily="34" charset="0"/>
                          <a:cs typeface="Arial" pitchFamily="34" charset="0"/>
                        </a:rPr>
                        <a:t>Tác</a:t>
                      </a:r>
                      <a:r>
                        <a:rPr lang="vi-VN" b="1" baseline="0">
                          <a:solidFill>
                            <a:schemeClr val="tx1"/>
                          </a:solidFill>
                          <a:latin typeface="Arial" pitchFamily="34" charset="0"/>
                          <a:cs typeface="Arial" pitchFamily="34" charset="0"/>
                        </a:rPr>
                        <a:t> hại</a:t>
                      </a:r>
                      <a:endParaRPr lang="vi-VN" b="1">
                        <a:solidFill>
                          <a:schemeClr val="tx1"/>
                        </a:solidFill>
                        <a:latin typeface="Arial" pitchFamily="34" charset="0"/>
                        <a:cs typeface="Arial" pitchFamily="34" charset="0"/>
                      </a:endParaRPr>
                    </a:p>
                  </a:txBody>
                  <a:tcPr>
                    <a:noFill/>
                  </a:tcPr>
                </a:tc>
                <a:tc>
                  <a:txBody>
                    <a:bodyPr/>
                    <a:lstStyle/>
                    <a:p>
                      <a:pPr algn="just"/>
                      <a:r>
                        <a:rPr lang="vi-VN" sz="1800" b="0" i="0" kern="1200">
                          <a:solidFill>
                            <a:schemeClr val="tx1"/>
                          </a:solidFill>
                          <a:effectLst/>
                          <a:latin typeface="Arial" pitchFamily="34" charset="0"/>
                          <a:ea typeface="+mn-ea"/>
                          <a:cs typeface="Arial" pitchFamily="34" charset="0"/>
                        </a:rPr>
                        <a:t>Phá huỷ mùa màng, tắc nghẽn giao thông, ô nhiễm môi trường…</a:t>
                      </a:r>
                      <a:endParaRPr lang="vi-VN">
                        <a:solidFill>
                          <a:schemeClr val="tx1"/>
                        </a:solidFill>
                        <a:latin typeface="Arial" pitchFamily="34" charset="0"/>
                        <a:cs typeface="Arial" pitchFamily="34" charset="0"/>
                      </a:endParaRPr>
                    </a:p>
                  </a:txBody>
                  <a:tcPr>
                    <a:noFill/>
                  </a:tcPr>
                </a:tc>
                <a:tc>
                  <a:txBody>
                    <a:bodyPr/>
                    <a:lstStyle/>
                    <a:p>
                      <a:pPr algn="just"/>
                      <a:r>
                        <a:rPr lang="vi-VN" sz="1800" b="0" i="0" kern="1200">
                          <a:solidFill>
                            <a:schemeClr val="tx1"/>
                          </a:solidFill>
                          <a:effectLst/>
                          <a:latin typeface="Arial" pitchFamily="34" charset="0"/>
                          <a:ea typeface="+mn-ea"/>
                          <a:cs typeface="Arial" pitchFamily="34" charset="0"/>
                        </a:rPr>
                        <a:t>Thiệt hại về tính mạng và tài sản của dân cư….</a:t>
                      </a:r>
                      <a:endParaRPr lang="vi-VN">
                        <a:solidFill>
                          <a:schemeClr val="tx1"/>
                        </a:solidFill>
                        <a:latin typeface="Arial" pitchFamily="34" charset="0"/>
                        <a:cs typeface="Arial" pitchFamily="34" charset="0"/>
                      </a:endParaRPr>
                    </a:p>
                  </a:txBody>
                  <a:tcPr>
                    <a:noFill/>
                  </a:tcPr>
                </a:tc>
                <a:tc>
                  <a:txBody>
                    <a:bodyPr/>
                    <a:lstStyle/>
                    <a:p>
                      <a:pPr algn="just"/>
                      <a:r>
                        <a:rPr lang="vi-VN" sz="1800" b="0" i="0" kern="1200">
                          <a:solidFill>
                            <a:schemeClr val="tx1"/>
                          </a:solidFill>
                          <a:effectLst/>
                          <a:latin typeface="Arial" pitchFamily="34" charset="0"/>
                          <a:ea typeface="+mn-ea"/>
                          <a:cs typeface="Arial" pitchFamily="34" charset="0"/>
                        </a:rPr>
                        <a:t>Mất mùa, cháy rừng, thiếu nước cho sản xuất và sinh hoạt.</a:t>
                      </a:r>
                      <a:endParaRPr lang="vi-VN">
                        <a:solidFill>
                          <a:schemeClr val="tx1"/>
                        </a:solidFill>
                        <a:latin typeface="Arial" pitchFamily="34" charset="0"/>
                        <a:cs typeface="Arial" pitchFamily="34" charset="0"/>
                      </a:endParaRPr>
                    </a:p>
                  </a:txBody>
                  <a:tcPr>
                    <a:noFill/>
                  </a:tcPr>
                </a:tc>
                <a:tc>
                  <a:txBody>
                    <a:bodyPr/>
                    <a:lstStyle/>
                    <a:p>
                      <a:pPr algn="just"/>
                      <a:r>
                        <a:rPr lang="vi-VN" sz="1800" b="0" i="0" kern="1200">
                          <a:solidFill>
                            <a:schemeClr val="tx1"/>
                          </a:solidFill>
                          <a:effectLst/>
                          <a:latin typeface="Arial" pitchFamily="34" charset="0"/>
                          <a:ea typeface="+mn-ea"/>
                          <a:cs typeface="Arial" pitchFamily="34" charset="0"/>
                        </a:rPr>
                        <a:t> động xấu đến sức khỏe,</a:t>
                      </a:r>
                      <a:r>
                        <a:rPr lang="vi-VN" sz="1800" b="0" i="0" kern="1200" baseline="0">
                          <a:solidFill>
                            <a:schemeClr val="tx1"/>
                          </a:solidFill>
                          <a:effectLst/>
                          <a:latin typeface="Arial" pitchFamily="34" charset="0"/>
                          <a:ea typeface="+mn-ea"/>
                          <a:cs typeface="Arial" pitchFamily="34" charset="0"/>
                        </a:rPr>
                        <a:t> </a:t>
                      </a:r>
                      <a:r>
                        <a:rPr lang="vi-VN" sz="1800" b="0" i="0" kern="1200">
                          <a:solidFill>
                            <a:schemeClr val="tx1"/>
                          </a:solidFill>
                          <a:effectLst/>
                          <a:latin typeface="Arial" pitchFamily="34" charset="0"/>
                          <a:ea typeface="+mn-ea"/>
                          <a:cs typeface="Arial" pitchFamily="34" charset="0"/>
                        </a:rPr>
                        <a:t>mất cân bằng sinh thái,</a:t>
                      </a:r>
                      <a:r>
                        <a:rPr lang="vi-VN" sz="1800" b="0" i="0" kern="1200" baseline="0">
                          <a:solidFill>
                            <a:schemeClr val="tx1"/>
                          </a:solidFill>
                          <a:effectLst/>
                          <a:latin typeface="Arial" pitchFamily="34" charset="0"/>
                          <a:ea typeface="+mn-ea"/>
                          <a:cs typeface="Arial" pitchFamily="34" charset="0"/>
                        </a:rPr>
                        <a:t> </a:t>
                      </a:r>
                      <a:r>
                        <a:rPr lang="vi-VN" sz="1800" b="0" i="0" kern="1200">
                          <a:solidFill>
                            <a:schemeClr val="tx1"/>
                          </a:solidFill>
                          <a:effectLst/>
                          <a:latin typeface="Arial" pitchFamily="34" charset="0"/>
                          <a:ea typeface="+mn-ea"/>
                          <a:cs typeface="Arial" pitchFamily="34" charset="0"/>
                        </a:rPr>
                        <a:t>tăng thêm khí thải nhà kính</a:t>
                      </a:r>
                      <a:endParaRPr lang="vi-VN">
                        <a:solidFill>
                          <a:schemeClr val="tx1"/>
                        </a:solidFill>
                        <a:latin typeface="Arial" pitchFamily="34" charset="0"/>
                        <a:cs typeface="Arial" pitchFamily="34" charset="0"/>
                      </a:endParaRPr>
                    </a:p>
                  </a:txBody>
                  <a:tcP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7503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286358" y="1063390"/>
            <a:ext cx="5983134" cy="2400657"/>
          </a:xfrm>
          <a:prstGeom prst="rect">
            <a:avLst/>
          </a:prstGeom>
          <a:noFill/>
          <a:ln>
            <a:noFill/>
          </a:ln>
          <a:effectLst/>
        </p:spPr>
        <p:txBody>
          <a:bodyPr wrap="square">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just">
              <a:lnSpc>
                <a:spcPct val="150000"/>
              </a:lnSpc>
            </a:pPr>
            <a:r>
              <a:rPr lang="en-US" sz="2000">
                <a:latin typeface="Arial" pitchFamily="34" charset="0"/>
                <a:cs typeface="Arial" pitchFamily="34" charset="0"/>
              </a:rPr>
              <a:t>Con người đang đối mặt với những vấn đề của môi trường do ảnh hưởng của biến đổi khí hậu. Nếu chúng ta không thay đổi cách sống và có những hành động thiết thực để bảo vệ môi trường thì Trái Đất sẽ bị tàn phá nặng nề.</a:t>
            </a:r>
            <a:endParaRPr lang="en-US" altLang="en-US" sz="2000" b="1" i="1">
              <a:solidFill>
                <a:schemeClr val="tx1">
                  <a:lumMod val="95000"/>
                  <a:lumOff val="5000"/>
                </a:schemeClr>
              </a:solidFill>
              <a:latin typeface="Arial" pitchFamily="34" charset="0"/>
              <a:cs typeface="Arial" pitchFamily="34" charset="0"/>
            </a:endParaRPr>
          </a:p>
        </p:txBody>
      </p:sp>
      <p:pic>
        <p:nvPicPr>
          <p:cNvPr id="3" name="Picture 2" descr="conclusion.png"/>
          <p:cNvPicPr>
            <a:picLocks noChangeAspect="1"/>
          </p:cNvPicPr>
          <p:nvPr/>
        </p:nvPicPr>
        <p:blipFill>
          <a:blip r:embed="rId2" cstate="print"/>
          <a:stretch>
            <a:fillRect/>
          </a:stretch>
        </p:blipFill>
        <p:spPr>
          <a:xfrm rot="17288355">
            <a:off x="7454476" y="42150"/>
            <a:ext cx="1354796" cy="1371119"/>
          </a:xfrm>
          <a:prstGeom prst="rect">
            <a:avLst/>
          </a:prstGeom>
        </p:spPr>
      </p:pic>
      <p:sp>
        <p:nvSpPr>
          <p:cNvPr id="4" name="Rectangle 3"/>
          <p:cNvSpPr/>
          <p:nvPr/>
        </p:nvSpPr>
        <p:spPr>
          <a:xfrm>
            <a:off x="3037316" y="263001"/>
            <a:ext cx="3671597" cy="658835"/>
          </a:xfrm>
          <a:prstGeom prst="rect">
            <a:avLst/>
          </a:prstGeom>
        </p:spPr>
        <p:txBody>
          <a:bodyPr wrap="square">
            <a:spAutoFit/>
          </a:bodyPr>
          <a:lstStyle/>
          <a:p>
            <a:pPr algn="just">
              <a:lnSpc>
                <a:spcPct val="150000"/>
              </a:lnSpc>
            </a:pPr>
            <a:r>
              <a:rPr lang="en-US" sz="2800" b="1">
                <a:solidFill>
                  <a:srgbClr val="FF0000"/>
                </a:solidFill>
                <a:latin typeface="Arial" pitchFamily="34" charset="0"/>
                <a:cs typeface="Arial" pitchFamily="34" charset="0"/>
              </a:rPr>
              <a:t>KẾT LUẬN</a:t>
            </a:r>
            <a:endParaRPr lang="vi-VN" sz="28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30014857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ad.png"/>
          <p:cNvPicPr>
            <a:picLocks noChangeAspect="1"/>
          </p:cNvPicPr>
          <p:nvPr/>
        </p:nvPicPr>
        <p:blipFill>
          <a:blip r:embed="rId2" cstate="print"/>
          <a:stretch>
            <a:fillRect/>
          </a:stretch>
        </p:blipFill>
        <p:spPr>
          <a:xfrm>
            <a:off x="1526540" y="482875"/>
            <a:ext cx="5867400" cy="1927373"/>
          </a:xfrm>
          <a:prstGeom prst="rect">
            <a:avLst/>
          </a:prstGeom>
        </p:spPr>
      </p:pic>
      <p:pic>
        <p:nvPicPr>
          <p:cNvPr id="5" name="Picture 4" descr="working.png"/>
          <p:cNvPicPr>
            <a:picLocks noChangeAspect="1"/>
          </p:cNvPicPr>
          <p:nvPr/>
        </p:nvPicPr>
        <p:blipFill>
          <a:blip r:embed="rId3" cstate="print"/>
          <a:stretch>
            <a:fillRect/>
          </a:stretch>
        </p:blipFill>
        <p:spPr>
          <a:xfrm>
            <a:off x="3358141" y="200448"/>
            <a:ext cx="2204198" cy="2133600"/>
          </a:xfrm>
          <a:prstGeom prst="rect">
            <a:avLst/>
          </a:prstGeom>
        </p:spPr>
      </p:pic>
      <p:pic>
        <p:nvPicPr>
          <p:cNvPr id="6" name="Picture 5" descr="cloudandb.png"/>
          <p:cNvPicPr>
            <a:picLocks noChangeAspect="1"/>
          </p:cNvPicPr>
          <p:nvPr/>
        </p:nvPicPr>
        <p:blipFill>
          <a:blip r:embed="rId4" cstate="print"/>
          <a:stretch>
            <a:fillRect/>
          </a:stretch>
        </p:blipFill>
        <p:spPr>
          <a:xfrm>
            <a:off x="2637536" y="865962"/>
            <a:ext cx="4963691" cy="796140"/>
          </a:xfrm>
          <a:prstGeom prst="rect">
            <a:avLst/>
          </a:prstGeom>
        </p:spPr>
      </p:pic>
      <p:sp>
        <p:nvSpPr>
          <p:cNvPr id="8" name="Rectangle 7"/>
          <p:cNvSpPr/>
          <p:nvPr/>
        </p:nvSpPr>
        <p:spPr>
          <a:xfrm>
            <a:off x="798022" y="2951587"/>
            <a:ext cx="7328838" cy="496996"/>
          </a:xfrm>
          <a:prstGeom prst="rect">
            <a:avLst/>
          </a:prstGeom>
        </p:spPr>
        <p:txBody>
          <a:bodyPr wrap="square">
            <a:spAutoFit/>
          </a:bodyPr>
          <a:lstStyle/>
          <a:p>
            <a:pPr algn="ctr">
              <a:lnSpc>
                <a:spcPct val="150000"/>
              </a:lnSpc>
            </a:pPr>
            <a:r>
              <a:rPr lang="en-US" sz="2000" b="1">
                <a:solidFill>
                  <a:srgbClr val="FF0000"/>
                </a:solidFill>
                <a:latin typeface="Arial" pitchFamily="34" charset="0"/>
                <a:cs typeface="Arial" pitchFamily="34" charset="0"/>
              </a:rPr>
              <a:t>2. THIÊN TAI VÀ DẤU HIỆU CỦA THIÊN TAI</a:t>
            </a:r>
            <a:endParaRPr lang="vi-VN" sz="2000" b="1">
              <a:solidFill>
                <a:srgbClr val="FF0000"/>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DELL\Downloads\HDTN_6_SGK_27_5_2021_v1_Page4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800" t="49963" r="9936" b="9881"/>
          <a:stretch/>
        </p:blipFill>
        <p:spPr bwMode="auto">
          <a:xfrm>
            <a:off x="5127229" y="1020979"/>
            <a:ext cx="3579146" cy="26117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47839" y="135323"/>
            <a:ext cx="8048321" cy="57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lang="en-US" sz="2400" b="1" i="1">
                <a:solidFill>
                  <a:srgbClr val="FF0000"/>
                </a:solidFill>
                <a:latin typeface="Times New Roman" panose="02020603050405020304" pitchFamily="18" charset="0"/>
                <a:ea typeface="Calibri" charset="-93"/>
                <a:cs typeface="Times New Roman" panose="02020603050405020304" pitchFamily="18" charset="0"/>
              </a:rPr>
              <a:t>Q</a:t>
            </a:r>
            <a:r>
              <a:rPr kumimoji="0" lang="en-US" sz="2400" b="1" i="1" u="none" strike="noStrike" cap="none" normalizeH="0" baseline="0">
                <a:ln>
                  <a:noFill/>
                </a:ln>
                <a:solidFill>
                  <a:srgbClr val="FF0000"/>
                </a:solidFill>
                <a:effectLst/>
                <a:latin typeface="Times New Roman" panose="02020603050405020304" pitchFamily="18" charset="0"/>
                <a:ea typeface="Calibri" charset="-93"/>
                <a:cs typeface="Times New Roman" panose="02020603050405020304" pitchFamily="18" charset="0"/>
              </a:rPr>
              <a:t>uan sát hình ảnh về các hiện tượng thiên tai trả</a:t>
            </a:r>
            <a:r>
              <a:rPr kumimoji="0" lang="en-US" sz="2400" b="1" i="1" u="none" strike="noStrike" cap="none" normalizeH="0">
                <a:ln>
                  <a:noFill/>
                </a:ln>
                <a:solidFill>
                  <a:srgbClr val="FF0000"/>
                </a:solidFill>
                <a:effectLst/>
                <a:latin typeface="Times New Roman" panose="02020603050405020304" pitchFamily="18" charset="0"/>
                <a:ea typeface="Calibri" charset="-93"/>
                <a:cs typeface="Times New Roman" panose="02020603050405020304" pitchFamily="18" charset="0"/>
              </a:rPr>
              <a:t> lời câu hỏi</a:t>
            </a:r>
            <a:endParaRPr kumimoji="0" lang="vi-VN" sz="2400" b="1" i="1"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p:txBody>
      </p:sp>
      <p:sp>
        <p:nvSpPr>
          <p:cNvPr id="4" name="Rectangle 4"/>
          <p:cNvSpPr>
            <a:spLocks noChangeArrowheads="1"/>
          </p:cNvSpPr>
          <p:nvPr/>
        </p:nvSpPr>
        <p:spPr bwMode="auto">
          <a:xfrm>
            <a:off x="0" y="1752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5"/>
          <p:cNvSpPr>
            <a:spLocks noChangeArrowheads="1"/>
          </p:cNvSpPr>
          <p:nvPr/>
        </p:nvSpPr>
        <p:spPr bwMode="auto">
          <a:xfrm rot="10800000" flipV="1">
            <a:off x="711954" y="1043841"/>
            <a:ext cx="4053840" cy="234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anose="02020603050405020304" pitchFamily="18" charset="0"/>
                <a:ea typeface="Calibri" charset="-93"/>
                <a:cs typeface="Times New Roman" panose="02020603050405020304" pitchFamily="18" charset="0"/>
              </a:rPr>
              <a:t>+ Xác định các hiện tượng thiên tai;</a:t>
            </a:r>
            <a:endParaRPr kumimoji="0" lang="vi-VN"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anose="02020603050405020304" pitchFamily="18" charset="0"/>
                <a:ea typeface="Calibri" charset="-93"/>
                <a:cs typeface="Times New Roman" panose="02020603050405020304" pitchFamily="18" charset="0"/>
              </a:rPr>
              <a:t>+ Chỉ ra dấu hiệu nhận biết của các hiện tượng thiên tai đó; </a:t>
            </a:r>
            <a:endParaRPr kumimoji="0" lang="vi-VN"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anose="02020603050405020304" pitchFamily="18" charset="0"/>
                <a:ea typeface="Calibri" charset="-93"/>
                <a:cs typeface="Times New Roman" panose="02020603050405020304" pitchFamily="18" charset="0"/>
              </a:rPr>
              <a:t>+ Thảo luận cách ứng phó trước, trong và sau khi thiên tai xảy ra.</a:t>
            </a:r>
            <a:endParaRPr kumimoji="0" 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6" name="Screen Recording 8">
            <a:hlinkClick r:id="" action="ppaction://media"/>
            <a:extLst>
              <a:ext uri="{FF2B5EF4-FFF2-40B4-BE49-F238E27FC236}">
                <a16:creationId xmlns:a16="http://schemas.microsoft.com/office/drawing/2014/main" id="{F84E7C71-2578-1ED9-B4E4-E1C23EC88F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046266"/>
            <a:ext cx="2764140" cy="1067963"/>
          </a:xfrm>
          <a:prstGeom prst="rect">
            <a:avLst/>
          </a:prstGeom>
        </p:spPr>
      </p:pic>
    </p:spTree>
    <p:extLst>
      <p:ext uri="{BB962C8B-B14F-4D97-AF65-F5344CB8AC3E}">
        <p14:creationId xmlns:p14="http://schemas.microsoft.com/office/powerpoint/2010/main" val="12835493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021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6"/>
                </p:tgtEl>
              </p:cMediaNode>
            </p:video>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5"/>
          <p:cNvSpPr>
            <a:spLocks/>
          </p:cNvSpPr>
          <p:nvPr/>
        </p:nvSpPr>
        <p:spPr bwMode="auto">
          <a:xfrm>
            <a:off x="1380647" y="890918"/>
            <a:ext cx="3089160" cy="3081741"/>
          </a:xfrm>
          <a:custGeom>
            <a:avLst/>
            <a:gdLst>
              <a:gd name="T0" fmla="*/ 388 w 412"/>
              <a:gd name="T1" fmla="*/ 182 h 411"/>
              <a:gd name="T2" fmla="*/ 365 w 412"/>
              <a:gd name="T3" fmla="*/ 140 h 411"/>
              <a:gd name="T4" fmla="*/ 365 w 412"/>
              <a:gd name="T5" fmla="*/ 116 h 411"/>
              <a:gd name="T6" fmla="*/ 365 w 412"/>
              <a:gd name="T7" fmla="*/ 110 h 411"/>
              <a:gd name="T8" fmla="*/ 365 w 412"/>
              <a:gd name="T9" fmla="*/ 104 h 411"/>
              <a:gd name="T10" fmla="*/ 308 w 412"/>
              <a:gd name="T11" fmla="*/ 47 h 411"/>
              <a:gd name="T12" fmla="*/ 275 w 412"/>
              <a:gd name="T13" fmla="*/ 47 h 411"/>
              <a:gd name="T14" fmla="*/ 232 w 412"/>
              <a:gd name="T15" fmla="*/ 23 h 411"/>
              <a:gd name="T16" fmla="*/ 206 w 412"/>
              <a:gd name="T17" fmla="*/ 0 h 411"/>
              <a:gd name="T18" fmla="*/ 206 w 412"/>
              <a:gd name="T19" fmla="*/ 0 h 411"/>
              <a:gd name="T20" fmla="*/ 179 w 412"/>
              <a:gd name="T21" fmla="*/ 23 h 411"/>
              <a:gd name="T22" fmla="*/ 137 w 412"/>
              <a:gd name="T23" fmla="*/ 47 h 411"/>
              <a:gd name="T24" fmla="*/ 104 w 412"/>
              <a:gd name="T25" fmla="*/ 47 h 411"/>
              <a:gd name="T26" fmla="*/ 47 w 412"/>
              <a:gd name="T27" fmla="*/ 104 h 411"/>
              <a:gd name="T28" fmla="*/ 47 w 412"/>
              <a:gd name="T29" fmla="*/ 110 h 411"/>
              <a:gd name="T30" fmla="*/ 47 w 412"/>
              <a:gd name="T31" fmla="*/ 116 h 411"/>
              <a:gd name="T32" fmla="*/ 47 w 412"/>
              <a:gd name="T33" fmla="*/ 140 h 411"/>
              <a:gd name="T34" fmla="*/ 24 w 412"/>
              <a:gd name="T35" fmla="*/ 182 h 411"/>
              <a:gd name="T36" fmla="*/ 0 w 412"/>
              <a:gd name="T37" fmla="*/ 209 h 411"/>
              <a:gd name="T38" fmla="*/ 0 w 412"/>
              <a:gd name="T39" fmla="*/ 209 h 411"/>
              <a:gd name="T40" fmla="*/ 23 w 412"/>
              <a:gd name="T41" fmla="*/ 235 h 411"/>
              <a:gd name="T42" fmla="*/ 47 w 412"/>
              <a:gd name="T43" fmla="*/ 278 h 411"/>
              <a:gd name="T44" fmla="*/ 47 w 412"/>
              <a:gd name="T45" fmla="*/ 295 h 411"/>
              <a:gd name="T46" fmla="*/ 47 w 412"/>
              <a:gd name="T47" fmla="*/ 308 h 411"/>
              <a:gd name="T48" fmla="*/ 104 w 412"/>
              <a:gd name="T49" fmla="*/ 365 h 411"/>
              <a:gd name="T50" fmla="*/ 137 w 412"/>
              <a:gd name="T51" fmla="*/ 365 h 411"/>
              <a:gd name="T52" fmla="*/ 179 w 412"/>
              <a:gd name="T53" fmla="*/ 388 h 411"/>
              <a:gd name="T54" fmla="*/ 206 w 412"/>
              <a:gd name="T55" fmla="*/ 411 h 411"/>
              <a:gd name="T56" fmla="*/ 206 w 412"/>
              <a:gd name="T57" fmla="*/ 411 h 411"/>
              <a:gd name="T58" fmla="*/ 232 w 412"/>
              <a:gd name="T59" fmla="*/ 388 h 411"/>
              <a:gd name="T60" fmla="*/ 275 w 412"/>
              <a:gd name="T61" fmla="*/ 365 h 411"/>
              <a:gd name="T62" fmla="*/ 308 w 412"/>
              <a:gd name="T63" fmla="*/ 365 h 411"/>
              <a:gd name="T64" fmla="*/ 365 w 412"/>
              <a:gd name="T65" fmla="*/ 308 h 411"/>
              <a:gd name="T66" fmla="*/ 365 w 412"/>
              <a:gd name="T67" fmla="*/ 295 h 411"/>
              <a:gd name="T68" fmla="*/ 365 w 412"/>
              <a:gd name="T69" fmla="*/ 278 h 411"/>
              <a:gd name="T70" fmla="*/ 388 w 412"/>
              <a:gd name="T71" fmla="*/ 235 h 411"/>
              <a:gd name="T72" fmla="*/ 412 w 412"/>
              <a:gd name="T73" fmla="*/ 209 h 411"/>
              <a:gd name="T74" fmla="*/ 412 w 412"/>
              <a:gd name="T75" fmla="*/ 209 h 411"/>
              <a:gd name="T76" fmla="*/ 388 w 412"/>
              <a:gd name="T77" fmla="*/ 18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2" h="411">
                <a:moveTo>
                  <a:pt x="388" y="182"/>
                </a:moveTo>
                <a:cubicBezTo>
                  <a:pt x="384" y="158"/>
                  <a:pt x="375" y="140"/>
                  <a:pt x="365" y="140"/>
                </a:cubicBezTo>
                <a:cubicBezTo>
                  <a:pt x="365" y="116"/>
                  <a:pt x="365" y="116"/>
                  <a:pt x="365" y="116"/>
                </a:cubicBezTo>
                <a:cubicBezTo>
                  <a:pt x="365" y="110"/>
                  <a:pt x="365" y="110"/>
                  <a:pt x="365" y="110"/>
                </a:cubicBezTo>
                <a:cubicBezTo>
                  <a:pt x="365" y="104"/>
                  <a:pt x="365" y="104"/>
                  <a:pt x="365" y="104"/>
                </a:cubicBezTo>
                <a:cubicBezTo>
                  <a:pt x="365" y="72"/>
                  <a:pt x="339" y="47"/>
                  <a:pt x="308" y="47"/>
                </a:cubicBezTo>
                <a:cubicBezTo>
                  <a:pt x="275" y="47"/>
                  <a:pt x="275" y="47"/>
                  <a:pt x="275" y="47"/>
                </a:cubicBezTo>
                <a:cubicBezTo>
                  <a:pt x="275" y="36"/>
                  <a:pt x="257" y="27"/>
                  <a:pt x="232" y="23"/>
                </a:cubicBezTo>
                <a:cubicBezTo>
                  <a:pt x="225" y="22"/>
                  <a:pt x="208" y="16"/>
                  <a:pt x="206" y="0"/>
                </a:cubicBezTo>
                <a:cubicBezTo>
                  <a:pt x="206" y="0"/>
                  <a:pt x="206" y="0"/>
                  <a:pt x="206" y="0"/>
                </a:cubicBezTo>
                <a:cubicBezTo>
                  <a:pt x="204" y="15"/>
                  <a:pt x="185" y="22"/>
                  <a:pt x="179" y="23"/>
                </a:cubicBezTo>
                <a:cubicBezTo>
                  <a:pt x="155" y="27"/>
                  <a:pt x="137" y="36"/>
                  <a:pt x="137" y="47"/>
                </a:cubicBezTo>
                <a:cubicBezTo>
                  <a:pt x="104" y="47"/>
                  <a:pt x="104" y="47"/>
                  <a:pt x="104" y="47"/>
                </a:cubicBezTo>
                <a:cubicBezTo>
                  <a:pt x="72" y="47"/>
                  <a:pt x="47" y="72"/>
                  <a:pt x="47" y="104"/>
                </a:cubicBezTo>
                <a:cubicBezTo>
                  <a:pt x="47" y="110"/>
                  <a:pt x="47" y="110"/>
                  <a:pt x="47" y="110"/>
                </a:cubicBezTo>
                <a:cubicBezTo>
                  <a:pt x="47" y="116"/>
                  <a:pt x="47" y="116"/>
                  <a:pt x="47" y="116"/>
                </a:cubicBezTo>
                <a:cubicBezTo>
                  <a:pt x="47" y="140"/>
                  <a:pt x="47" y="140"/>
                  <a:pt x="47" y="140"/>
                </a:cubicBezTo>
                <a:cubicBezTo>
                  <a:pt x="36" y="140"/>
                  <a:pt x="27" y="158"/>
                  <a:pt x="24" y="182"/>
                </a:cubicBezTo>
                <a:cubicBezTo>
                  <a:pt x="22" y="188"/>
                  <a:pt x="16" y="207"/>
                  <a:pt x="0" y="209"/>
                </a:cubicBezTo>
                <a:cubicBezTo>
                  <a:pt x="0" y="209"/>
                  <a:pt x="0" y="209"/>
                  <a:pt x="0" y="209"/>
                </a:cubicBezTo>
                <a:cubicBezTo>
                  <a:pt x="16" y="212"/>
                  <a:pt x="22" y="228"/>
                  <a:pt x="23" y="235"/>
                </a:cubicBezTo>
                <a:cubicBezTo>
                  <a:pt x="27" y="260"/>
                  <a:pt x="36" y="278"/>
                  <a:pt x="47" y="278"/>
                </a:cubicBezTo>
                <a:cubicBezTo>
                  <a:pt x="47" y="295"/>
                  <a:pt x="47" y="295"/>
                  <a:pt x="47" y="295"/>
                </a:cubicBezTo>
                <a:cubicBezTo>
                  <a:pt x="47" y="308"/>
                  <a:pt x="47" y="308"/>
                  <a:pt x="47" y="308"/>
                </a:cubicBezTo>
                <a:cubicBezTo>
                  <a:pt x="47" y="339"/>
                  <a:pt x="72" y="365"/>
                  <a:pt x="104" y="365"/>
                </a:cubicBezTo>
                <a:cubicBezTo>
                  <a:pt x="137" y="365"/>
                  <a:pt x="137" y="365"/>
                  <a:pt x="137" y="365"/>
                </a:cubicBezTo>
                <a:cubicBezTo>
                  <a:pt x="137" y="375"/>
                  <a:pt x="155" y="384"/>
                  <a:pt x="179" y="388"/>
                </a:cubicBezTo>
                <a:cubicBezTo>
                  <a:pt x="185" y="390"/>
                  <a:pt x="204" y="396"/>
                  <a:pt x="206" y="411"/>
                </a:cubicBezTo>
                <a:cubicBezTo>
                  <a:pt x="206" y="411"/>
                  <a:pt x="206" y="411"/>
                  <a:pt x="206" y="411"/>
                </a:cubicBezTo>
                <a:cubicBezTo>
                  <a:pt x="209" y="396"/>
                  <a:pt x="225" y="390"/>
                  <a:pt x="232" y="388"/>
                </a:cubicBezTo>
                <a:cubicBezTo>
                  <a:pt x="257" y="384"/>
                  <a:pt x="275" y="375"/>
                  <a:pt x="275" y="365"/>
                </a:cubicBezTo>
                <a:cubicBezTo>
                  <a:pt x="308" y="365"/>
                  <a:pt x="308" y="365"/>
                  <a:pt x="308" y="365"/>
                </a:cubicBezTo>
                <a:cubicBezTo>
                  <a:pt x="339" y="365"/>
                  <a:pt x="365" y="339"/>
                  <a:pt x="365" y="308"/>
                </a:cubicBezTo>
                <a:cubicBezTo>
                  <a:pt x="365" y="295"/>
                  <a:pt x="365" y="295"/>
                  <a:pt x="365" y="295"/>
                </a:cubicBezTo>
                <a:cubicBezTo>
                  <a:pt x="365" y="278"/>
                  <a:pt x="365" y="278"/>
                  <a:pt x="365" y="278"/>
                </a:cubicBezTo>
                <a:cubicBezTo>
                  <a:pt x="375" y="278"/>
                  <a:pt x="385" y="260"/>
                  <a:pt x="388" y="235"/>
                </a:cubicBezTo>
                <a:cubicBezTo>
                  <a:pt x="390" y="228"/>
                  <a:pt x="396" y="212"/>
                  <a:pt x="412" y="209"/>
                </a:cubicBezTo>
                <a:cubicBezTo>
                  <a:pt x="412" y="209"/>
                  <a:pt x="412" y="209"/>
                  <a:pt x="412" y="209"/>
                </a:cubicBezTo>
                <a:cubicBezTo>
                  <a:pt x="396" y="207"/>
                  <a:pt x="390" y="188"/>
                  <a:pt x="388" y="182"/>
                </a:cubicBezTo>
                <a:close/>
              </a:path>
            </a:pathLst>
          </a:custGeom>
          <a:gradFill>
            <a:gsLst>
              <a:gs pos="0">
                <a:srgbClr val="E6E6E6"/>
              </a:gs>
              <a:gs pos="100000">
                <a:srgbClr val="FDFDFD"/>
              </a:gs>
            </a:gsLst>
            <a:lin ang="2700000" scaled="0"/>
          </a:gradFill>
          <a:ln w="31750">
            <a:gradFill>
              <a:gsLst>
                <a:gs pos="100000">
                  <a:schemeClr val="bg1"/>
                </a:gs>
                <a:gs pos="0">
                  <a:schemeClr val="bg1">
                    <a:lumMod val="75000"/>
                  </a:schemeClr>
                </a:gs>
              </a:gsLst>
              <a:lin ang="13500000" scaled="0"/>
            </a:gradFill>
            <a:miter lim="800000"/>
          </a:ln>
          <a:effectLst>
            <a:outerShdw blurRad="177800" dist="114300" dir="2700000" sx="101000" sy="101000" algn="tl" rotWithShape="0">
              <a:prstClr val="black">
                <a:alpha val="22000"/>
              </a:prstClr>
            </a:outerShdw>
          </a:effectLst>
        </p:spPr>
        <p:txBody>
          <a:bodyPr vert="horz" wrap="square" lIns="68571" tIns="34285" rIns="68571" bIns="34285" numCol="1" anchor="t" anchorCtr="0" compatLnSpc="1">
            <a:prstTxWarp prst="textNoShape">
              <a:avLst/>
            </a:prstTxWarp>
          </a:bodyPr>
          <a:lstStyle/>
          <a:p>
            <a:endParaRPr lang="zh-CN" altLang="en-US">
              <a:latin typeface="微软雅黑"/>
              <a:ea typeface="微软雅黑"/>
              <a:sym typeface="微软雅黑"/>
            </a:endParaRPr>
          </a:p>
        </p:txBody>
      </p:sp>
      <p:sp>
        <p:nvSpPr>
          <p:cNvPr id="5" name="Freeform 82"/>
          <p:cNvSpPr>
            <a:spLocks/>
          </p:cNvSpPr>
          <p:nvPr/>
        </p:nvSpPr>
        <p:spPr bwMode="auto">
          <a:xfrm rot="19786442">
            <a:off x="1894705" y="1880267"/>
            <a:ext cx="927070" cy="562218"/>
          </a:xfrm>
          <a:custGeom>
            <a:avLst/>
            <a:gdLst>
              <a:gd name="T0" fmla="*/ 15 w 646"/>
              <a:gd name="T1" fmla="*/ 0 h 341"/>
              <a:gd name="T2" fmla="*/ 0 w 646"/>
              <a:gd name="T3" fmla="*/ 0 h 341"/>
              <a:gd name="T4" fmla="*/ 0 w 646"/>
              <a:gd name="T5" fmla="*/ 142 h 341"/>
              <a:gd name="T6" fmla="*/ 22 w 646"/>
              <a:gd name="T7" fmla="*/ 142 h 341"/>
              <a:gd name="T8" fmla="*/ 280 w 646"/>
              <a:gd name="T9" fmla="*/ 174 h 341"/>
              <a:gd name="T10" fmla="*/ 577 w 646"/>
              <a:gd name="T11" fmla="*/ 341 h 341"/>
              <a:gd name="T12" fmla="*/ 560 w 646"/>
              <a:gd name="T13" fmla="*/ 247 h 341"/>
              <a:gd name="T14" fmla="*/ 646 w 646"/>
              <a:gd name="T15" fmla="*/ 258 h 341"/>
              <a:gd name="T16" fmla="*/ 646 w 646"/>
              <a:gd name="T17" fmla="*/ 258 h 341"/>
              <a:gd name="T18" fmla="*/ 300 w 646"/>
              <a:gd name="T19" fmla="*/ 48 h 341"/>
              <a:gd name="T20" fmla="*/ 15 w 646"/>
              <a:gd name="T21"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6" h="341">
                <a:moveTo>
                  <a:pt x="15" y="0"/>
                </a:moveTo>
                <a:cubicBezTo>
                  <a:pt x="5" y="0"/>
                  <a:pt x="0" y="0"/>
                  <a:pt x="0" y="0"/>
                </a:cubicBezTo>
                <a:cubicBezTo>
                  <a:pt x="0" y="142"/>
                  <a:pt x="0" y="142"/>
                  <a:pt x="0" y="142"/>
                </a:cubicBezTo>
                <a:cubicBezTo>
                  <a:pt x="0" y="142"/>
                  <a:pt x="8" y="142"/>
                  <a:pt x="22" y="142"/>
                </a:cubicBezTo>
                <a:cubicBezTo>
                  <a:pt x="64" y="142"/>
                  <a:pt x="162" y="145"/>
                  <a:pt x="280" y="174"/>
                </a:cubicBezTo>
                <a:cubicBezTo>
                  <a:pt x="464" y="218"/>
                  <a:pt x="577" y="341"/>
                  <a:pt x="577" y="341"/>
                </a:cubicBezTo>
                <a:cubicBezTo>
                  <a:pt x="560" y="247"/>
                  <a:pt x="560" y="247"/>
                  <a:pt x="560" y="247"/>
                </a:cubicBezTo>
                <a:cubicBezTo>
                  <a:pt x="646" y="258"/>
                  <a:pt x="646" y="258"/>
                  <a:pt x="646" y="258"/>
                </a:cubicBezTo>
                <a:cubicBezTo>
                  <a:pt x="646" y="258"/>
                  <a:pt x="646" y="258"/>
                  <a:pt x="646" y="258"/>
                </a:cubicBezTo>
                <a:cubicBezTo>
                  <a:pt x="645" y="258"/>
                  <a:pt x="544" y="125"/>
                  <a:pt x="300" y="48"/>
                </a:cubicBezTo>
                <a:cubicBezTo>
                  <a:pt x="160" y="5"/>
                  <a:pt x="53" y="0"/>
                  <a:pt x="15" y="0"/>
                </a:cubicBezTo>
              </a:path>
            </a:pathLst>
          </a:custGeom>
          <a:solidFill>
            <a:schemeClr val="accent3">
              <a:lumMod val="50000"/>
            </a:schemeClr>
          </a:solidFill>
          <a:ln>
            <a:noFill/>
          </a:ln>
          <a:effectLst>
            <a:outerShdw blurRad="127000" dist="101600" dir="2700000" algn="tl" rotWithShape="0">
              <a:prstClr val="black">
                <a:alpha val="40000"/>
              </a:prstClr>
            </a:outerShdw>
          </a:effectLst>
        </p:spPr>
        <p:txBody>
          <a:bodyPr vert="horz" wrap="square" lIns="68571" tIns="34285" rIns="68571" bIns="34285" numCol="1" anchor="t" anchorCtr="0" compatLnSpc="1">
            <a:prstTxWarp prst="textNoShape">
              <a:avLst/>
            </a:prstTxWarp>
          </a:bodyPr>
          <a:lstStyle/>
          <a:p>
            <a:endParaRPr lang="zh-CN" altLang="en-US">
              <a:latin typeface="微软雅黑"/>
              <a:ea typeface="微软雅黑"/>
              <a:sym typeface="微软雅黑"/>
            </a:endParaRPr>
          </a:p>
        </p:txBody>
      </p:sp>
      <p:sp>
        <p:nvSpPr>
          <p:cNvPr id="6" name="Freeform 83"/>
          <p:cNvSpPr>
            <a:spLocks/>
          </p:cNvSpPr>
          <p:nvPr/>
        </p:nvSpPr>
        <p:spPr bwMode="auto">
          <a:xfrm rot="19786442">
            <a:off x="2384193" y="1291059"/>
            <a:ext cx="899945" cy="524348"/>
          </a:xfrm>
          <a:custGeom>
            <a:avLst/>
            <a:gdLst>
              <a:gd name="T0" fmla="*/ 66 w 657"/>
              <a:gd name="T1" fmla="*/ 0 h 318"/>
              <a:gd name="T2" fmla="*/ 66 w 657"/>
              <a:gd name="T3" fmla="*/ 0 h 318"/>
              <a:gd name="T4" fmla="*/ 87 w 657"/>
              <a:gd name="T5" fmla="*/ 94 h 318"/>
              <a:gd name="T6" fmla="*/ 0 w 657"/>
              <a:gd name="T7" fmla="*/ 86 h 318"/>
              <a:gd name="T8" fmla="*/ 354 w 657"/>
              <a:gd name="T9" fmla="*/ 281 h 318"/>
              <a:gd name="T10" fmla="*/ 615 w 657"/>
              <a:gd name="T11" fmla="*/ 318 h 318"/>
              <a:gd name="T12" fmla="*/ 616 w 657"/>
              <a:gd name="T13" fmla="*/ 318 h 318"/>
              <a:gd name="T14" fmla="*/ 657 w 657"/>
              <a:gd name="T15" fmla="*/ 316 h 318"/>
              <a:gd name="T16" fmla="*/ 657 w 657"/>
              <a:gd name="T17" fmla="*/ 187 h 318"/>
              <a:gd name="T18" fmla="*/ 641 w 657"/>
              <a:gd name="T19" fmla="*/ 187 h 318"/>
              <a:gd name="T20" fmla="*/ 369 w 657"/>
              <a:gd name="T21" fmla="*/ 160 h 318"/>
              <a:gd name="T22" fmla="*/ 66 w 657"/>
              <a:gd name="T23"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7" h="318">
                <a:moveTo>
                  <a:pt x="66" y="0"/>
                </a:moveTo>
                <a:cubicBezTo>
                  <a:pt x="66" y="0"/>
                  <a:pt x="66" y="0"/>
                  <a:pt x="66" y="0"/>
                </a:cubicBezTo>
                <a:cubicBezTo>
                  <a:pt x="87" y="94"/>
                  <a:pt x="87" y="94"/>
                  <a:pt x="87" y="94"/>
                </a:cubicBezTo>
                <a:cubicBezTo>
                  <a:pt x="0" y="86"/>
                  <a:pt x="0" y="86"/>
                  <a:pt x="0" y="86"/>
                </a:cubicBezTo>
                <a:cubicBezTo>
                  <a:pt x="0" y="86"/>
                  <a:pt x="106" y="215"/>
                  <a:pt x="354" y="281"/>
                </a:cubicBezTo>
                <a:cubicBezTo>
                  <a:pt x="471" y="312"/>
                  <a:pt x="564" y="318"/>
                  <a:pt x="615" y="318"/>
                </a:cubicBezTo>
                <a:cubicBezTo>
                  <a:pt x="616" y="318"/>
                  <a:pt x="616" y="318"/>
                  <a:pt x="616" y="318"/>
                </a:cubicBezTo>
                <a:cubicBezTo>
                  <a:pt x="642" y="318"/>
                  <a:pt x="657" y="316"/>
                  <a:pt x="657" y="316"/>
                </a:cubicBezTo>
                <a:cubicBezTo>
                  <a:pt x="657" y="187"/>
                  <a:pt x="657" y="187"/>
                  <a:pt x="657" y="187"/>
                </a:cubicBezTo>
                <a:cubicBezTo>
                  <a:pt x="657" y="187"/>
                  <a:pt x="651" y="187"/>
                  <a:pt x="641" y="187"/>
                </a:cubicBezTo>
                <a:cubicBezTo>
                  <a:pt x="602" y="187"/>
                  <a:pt x="497" y="185"/>
                  <a:pt x="369" y="160"/>
                </a:cubicBezTo>
                <a:cubicBezTo>
                  <a:pt x="184" y="124"/>
                  <a:pt x="66" y="1"/>
                  <a:pt x="66" y="0"/>
                </a:cubicBezTo>
              </a:path>
            </a:pathLst>
          </a:custGeom>
          <a:solidFill>
            <a:schemeClr val="accent3">
              <a:lumMod val="50000"/>
            </a:schemeClr>
          </a:solidFill>
          <a:ln>
            <a:noFill/>
          </a:ln>
          <a:effectLst>
            <a:outerShdw blurRad="127000" dist="101600" dir="2700000" algn="tl" rotWithShape="0">
              <a:prstClr val="black">
                <a:alpha val="40000"/>
              </a:prstClr>
            </a:outerShdw>
          </a:effectLst>
        </p:spPr>
        <p:txBody>
          <a:bodyPr vert="horz" wrap="square" lIns="68571" tIns="34285" rIns="68571" bIns="34285" numCol="1" anchor="t" anchorCtr="0" compatLnSpc="1">
            <a:prstTxWarp prst="textNoShape">
              <a:avLst/>
            </a:prstTxWarp>
          </a:bodyPr>
          <a:lstStyle/>
          <a:p>
            <a:endParaRPr lang="zh-CN" altLang="en-US">
              <a:latin typeface="微软雅黑"/>
              <a:ea typeface="微软雅黑"/>
              <a:sym typeface="微软雅黑"/>
            </a:endParaRPr>
          </a:p>
        </p:txBody>
      </p:sp>
      <p:sp>
        <p:nvSpPr>
          <p:cNvPr id="7" name="Freeform 45"/>
          <p:cNvSpPr>
            <a:spLocks/>
          </p:cNvSpPr>
          <p:nvPr/>
        </p:nvSpPr>
        <p:spPr bwMode="auto">
          <a:xfrm>
            <a:off x="1879195" y="1388269"/>
            <a:ext cx="2092064" cy="2087039"/>
          </a:xfrm>
          <a:custGeom>
            <a:avLst/>
            <a:gdLst>
              <a:gd name="T0" fmla="*/ 388 w 412"/>
              <a:gd name="T1" fmla="*/ 182 h 411"/>
              <a:gd name="T2" fmla="*/ 365 w 412"/>
              <a:gd name="T3" fmla="*/ 140 h 411"/>
              <a:gd name="T4" fmla="*/ 365 w 412"/>
              <a:gd name="T5" fmla="*/ 116 h 411"/>
              <a:gd name="T6" fmla="*/ 365 w 412"/>
              <a:gd name="T7" fmla="*/ 110 h 411"/>
              <a:gd name="T8" fmla="*/ 365 w 412"/>
              <a:gd name="T9" fmla="*/ 104 h 411"/>
              <a:gd name="T10" fmla="*/ 308 w 412"/>
              <a:gd name="T11" fmla="*/ 47 h 411"/>
              <a:gd name="T12" fmla="*/ 275 w 412"/>
              <a:gd name="T13" fmla="*/ 47 h 411"/>
              <a:gd name="T14" fmla="*/ 232 w 412"/>
              <a:gd name="T15" fmla="*/ 23 h 411"/>
              <a:gd name="T16" fmla="*/ 206 w 412"/>
              <a:gd name="T17" fmla="*/ 0 h 411"/>
              <a:gd name="T18" fmla="*/ 206 w 412"/>
              <a:gd name="T19" fmla="*/ 0 h 411"/>
              <a:gd name="T20" fmla="*/ 179 w 412"/>
              <a:gd name="T21" fmla="*/ 23 h 411"/>
              <a:gd name="T22" fmla="*/ 137 w 412"/>
              <a:gd name="T23" fmla="*/ 47 h 411"/>
              <a:gd name="T24" fmla="*/ 104 w 412"/>
              <a:gd name="T25" fmla="*/ 47 h 411"/>
              <a:gd name="T26" fmla="*/ 47 w 412"/>
              <a:gd name="T27" fmla="*/ 104 h 411"/>
              <a:gd name="T28" fmla="*/ 47 w 412"/>
              <a:gd name="T29" fmla="*/ 110 h 411"/>
              <a:gd name="T30" fmla="*/ 47 w 412"/>
              <a:gd name="T31" fmla="*/ 116 h 411"/>
              <a:gd name="T32" fmla="*/ 47 w 412"/>
              <a:gd name="T33" fmla="*/ 140 h 411"/>
              <a:gd name="T34" fmla="*/ 24 w 412"/>
              <a:gd name="T35" fmla="*/ 182 h 411"/>
              <a:gd name="T36" fmla="*/ 0 w 412"/>
              <a:gd name="T37" fmla="*/ 209 h 411"/>
              <a:gd name="T38" fmla="*/ 0 w 412"/>
              <a:gd name="T39" fmla="*/ 209 h 411"/>
              <a:gd name="T40" fmla="*/ 23 w 412"/>
              <a:gd name="T41" fmla="*/ 235 h 411"/>
              <a:gd name="T42" fmla="*/ 47 w 412"/>
              <a:gd name="T43" fmla="*/ 278 h 411"/>
              <a:gd name="T44" fmla="*/ 47 w 412"/>
              <a:gd name="T45" fmla="*/ 295 h 411"/>
              <a:gd name="T46" fmla="*/ 47 w 412"/>
              <a:gd name="T47" fmla="*/ 308 h 411"/>
              <a:gd name="T48" fmla="*/ 104 w 412"/>
              <a:gd name="T49" fmla="*/ 365 h 411"/>
              <a:gd name="T50" fmla="*/ 137 w 412"/>
              <a:gd name="T51" fmla="*/ 365 h 411"/>
              <a:gd name="T52" fmla="*/ 179 w 412"/>
              <a:gd name="T53" fmla="*/ 388 h 411"/>
              <a:gd name="T54" fmla="*/ 206 w 412"/>
              <a:gd name="T55" fmla="*/ 411 h 411"/>
              <a:gd name="T56" fmla="*/ 206 w 412"/>
              <a:gd name="T57" fmla="*/ 411 h 411"/>
              <a:gd name="T58" fmla="*/ 232 w 412"/>
              <a:gd name="T59" fmla="*/ 388 h 411"/>
              <a:gd name="T60" fmla="*/ 275 w 412"/>
              <a:gd name="T61" fmla="*/ 365 h 411"/>
              <a:gd name="T62" fmla="*/ 308 w 412"/>
              <a:gd name="T63" fmla="*/ 365 h 411"/>
              <a:gd name="T64" fmla="*/ 365 w 412"/>
              <a:gd name="T65" fmla="*/ 308 h 411"/>
              <a:gd name="T66" fmla="*/ 365 w 412"/>
              <a:gd name="T67" fmla="*/ 295 h 411"/>
              <a:gd name="T68" fmla="*/ 365 w 412"/>
              <a:gd name="T69" fmla="*/ 278 h 411"/>
              <a:gd name="T70" fmla="*/ 388 w 412"/>
              <a:gd name="T71" fmla="*/ 235 h 411"/>
              <a:gd name="T72" fmla="*/ 412 w 412"/>
              <a:gd name="T73" fmla="*/ 209 h 411"/>
              <a:gd name="T74" fmla="*/ 412 w 412"/>
              <a:gd name="T75" fmla="*/ 209 h 411"/>
              <a:gd name="T76" fmla="*/ 388 w 412"/>
              <a:gd name="T77" fmla="*/ 18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2" h="411">
                <a:moveTo>
                  <a:pt x="388" y="182"/>
                </a:moveTo>
                <a:cubicBezTo>
                  <a:pt x="384" y="158"/>
                  <a:pt x="375" y="140"/>
                  <a:pt x="365" y="140"/>
                </a:cubicBezTo>
                <a:cubicBezTo>
                  <a:pt x="365" y="116"/>
                  <a:pt x="365" y="116"/>
                  <a:pt x="365" y="116"/>
                </a:cubicBezTo>
                <a:cubicBezTo>
                  <a:pt x="365" y="110"/>
                  <a:pt x="365" y="110"/>
                  <a:pt x="365" y="110"/>
                </a:cubicBezTo>
                <a:cubicBezTo>
                  <a:pt x="365" y="104"/>
                  <a:pt x="365" y="104"/>
                  <a:pt x="365" y="104"/>
                </a:cubicBezTo>
                <a:cubicBezTo>
                  <a:pt x="365" y="72"/>
                  <a:pt x="339" y="47"/>
                  <a:pt x="308" y="47"/>
                </a:cubicBezTo>
                <a:cubicBezTo>
                  <a:pt x="275" y="47"/>
                  <a:pt x="275" y="47"/>
                  <a:pt x="275" y="47"/>
                </a:cubicBezTo>
                <a:cubicBezTo>
                  <a:pt x="275" y="36"/>
                  <a:pt x="257" y="27"/>
                  <a:pt x="232" y="23"/>
                </a:cubicBezTo>
                <a:cubicBezTo>
                  <a:pt x="225" y="22"/>
                  <a:pt x="208" y="16"/>
                  <a:pt x="206" y="0"/>
                </a:cubicBezTo>
                <a:cubicBezTo>
                  <a:pt x="206" y="0"/>
                  <a:pt x="206" y="0"/>
                  <a:pt x="206" y="0"/>
                </a:cubicBezTo>
                <a:cubicBezTo>
                  <a:pt x="204" y="15"/>
                  <a:pt x="185" y="22"/>
                  <a:pt x="179" y="23"/>
                </a:cubicBezTo>
                <a:cubicBezTo>
                  <a:pt x="155" y="27"/>
                  <a:pt x="137" y="36"/>
                  <a:pt x="137" y="47"/>
                </a:cubicBezTo>
                <a:cubicBezTo>
                  <a:pt x="104" y="47"/>
                  <a:pt x="104" y="47"/>
                  <a:pt x="104" y="47"/>
                </a:cubicBezTo>
                <a:cubicBezTo>
                  <a:pt x="72" y="47"/>
                  <a:pt x="47" y="72"/>
                  <a:pt x="47" y="104"/>
                </a:cubicBezTo>
                <a:cubicBezTo>
                  <a:pt x="47" y="110"/>
                  <a:pt x="47" y="110"/>
                  <a:pt x="47" y="110"/>
                </a:cubicBezTo>
                <a:cubicBezTo>
                  <a:pt x="47" y="116"/>
                  <a:pt x="47" y="116"/>
                  <a:pt x="47" y="116"/>
                </a:cubicBezTo>
                <a:cubicBezTo>
                  <a:pt x="47" y="140"/>
                  <a:pt x="47" y="140"/>
                  <a:pt x="47" y="140"/>
                </a:cubicBezTo>
                <a:cubicBezTo>
                  <a:pt x="36" y="140"/>
                  <a:pt x="27" y="158"/>
                  <a:pt x="24" y="182"/>
                </a:cubicBezTo>
                <a:cubicBezTo>
                  <a:pt x="22" y="188"/>
                  <a:pt x="16" y="207"/>
                  <a:pt x="0" y="209"/>
                </a:cubicBezTo>
                <a:cubicBezTo>
                  <a:pt x="0" y="209"/>
                  <a:pt x="0" y="209"/>
                  <a:pt x="0" y="209"/>
                </a:cubicBezTo>
                <a:cubicBezTo>
                  <a:pt x="16" y="212"/>
                  <a:pt x="22" y="228"/>
                  <a:pt x="23" y="235"/>
                </a:cubicBezTo>
                <a:cubicBezTo>
                  <a:pt x="27" y="260"/>
                  <a:pt x="36" y="278"/>
                  <a:pt x="47" y="278"/>
                </a:cubicBezTo>
                <a:cubicBezTo>
                  <a:pt x="47" y="295"/>
                  <a:pt x="47" y="295"/>
                  <a:pt x="47" y="295"/>
                </a:cubicBezTo>
                <a:cubicBezTo>
                  <a:pt x="47" y="308"/>
                  <a:pt x="47" y="308"/>
                  <a:pt x="47" y="308"/>
                </a:cubicBezTo>
                <a:cubicBezTo>
                  <a:pt x="47" y="339"/>
                  <a:pt x="72" y="365"/>
                  <a:pt x="104" y="365"/>
                </a:cubicBezTo>
                <a:cubicBezTo>
                  <a:pt x="137" y="365"/>
                  <a:pt x="137" y="365"/>
                  <a:pt x="137" y="365"/>
                </a:cubicBezTo>
                <a:cubicBezTo>
                  <a:pt x="137" y="375"/>
                  <a:pt x="155" y="384"/>
                  <a:pt x="179" y="388"/>
                </a:cubicBezTo>
                <a:cubicBezTo>
                  <a:pt x="185" y="390"/>
                  <a:pt x="204" y="396"/>
                  <a:pt x="206" y="411"/>
                </a:cubicBezTo>
                <a:cubicBezTo>
                  <a:pt x="206" y="411"/>
                  <a:pt x="206" y="411"/>
                  <a:pt x="206" y="411"/>
                </a:cubicBezTo>
                <a:cubicBezTo>
                  <a:pt x="209" y="396"/>
                  <a:pt x="225" y="390"/>
                  <a:pt x="232" y="388"/>
                </a:cubicBezTo>
                <a:cubicBezTo>
                  <a:pt x="257" y="384"/>
                  <a:pt x="275" y="375"/>
                  <a:pt x="275" y="365"/>
                </a:cubicBezTo>
                <a:cubicBezTo>
                  <a:pt x="308" y="365"/>
                  <a:pt x="308" y="365"/>
                  <a:pt x="308" y="365"/>
                </a:cubicBezTo>
                <a:cubicBezTo>
                  <a:pt x="339" y="365"/>
                  <a:pt x="365" y="339"/>
                  <a:pt x="365" y="308"/>
                </a:cubicBezTo>
                <a:cubicBezTo>
                  <a:pt x="365" y="295"/>
                  <a:pt x="365" y="295"/>
                  <a:pt x="365" y="295"/>
                </a:cubicBezTo>
                <a:cubicBezTo>
                  <a:pt x="365" y="278"/>
                  <a:pt x="365" y="278"/>
                  <a:pt x="365" y="278"/>
                </a:cubicBezTo>
                <a:cubicBezTo>
                  <a:pt x="375" y="278"/>
                  <a:pt x="385" y="260"/>
                  <a:pt x="388" y="235"/>
                </a:cubicBezTo>
                <a:cubicBezTo>
                  <a:pt x="390" y="228"/>
                  <a:pt x="396" y="212"/>
                  <a:pt x="412" y="209"/>
                </a:cubicBezTo>
                <a:cubicBezTo>
                  <a:pt x="412" y="209"/>
                  <a:pt x="412" y="209"/>
                  <a:pt x="412" y="209"/>
                </a:cubicBezTo>
                <a:cubicBezTo>
                  <a:pt x="396" y="207"/>
                  <a:pt x="390" y="188"/>
                  <a:pt x="388" y="182"/>
                </a:cubicBezTo>
                <a:close/>
              </a:path>
            </a:pathLst>
          </a:custGeom>
          <a:gradFill>
            <a:gsLst>
              <a:gs pos="0">
                <a:srgbClr val="E6E6E6"/>
              </a:gs>
              <a:gs pos="100000">
                <a:srgbClr val="FDFDFD"/>
              </a:gs>
            </a:gsLst>
            <a:lin ang="2700000" scaled="0"/>
          </a:gradFill>
          <a:ln w="31750">
            <a:gradFill>
              <a:gsLst>
                <a:gs pos="100000">
                  <a:schemeClr val="bg1"/>
                </a:gs>
                <a:gs pos="0">
                  <a:schemeClr val="bg1">
                    <a:lumMod val="75000"/>
                  </a:schemeClr>
                </a:gs>
              </a:gsLst>
              <a:lin ang="13500000" scaled="0"/>
            </a:gradFill>
            <a:miter lim="800000"/>
          </a:ln>
          <a:effectLst>
            <a:outerShdw blurRad="177800" dist="114300" dir="2700000" sx="101000" sy="101000" algn="tl" rotWithShape="0">
              <a:prstClr val="black">
                <a:alpha val="22000"/>
              </a:prstClr>
            </a:outerShdw>
          </a:effectLst>
        </p:spPr>
        <p:txBody>
          <a:bodyPr vert="horz" wrap="square" lIns="68571" tIns="34285" rIns="68571" bIns="34285" numCol="1" anchor="t" anchorCtr="0" compatLnSpc="1">
            <a:prstTxWarp prst="textNoShape">
              <a:avLst/>
            </a:prstTxWarp>
          </a:bodyPr>
          <a:lstStyle/>
          <a:p>
            <a:endParaRPr lang="zh-CN" altLang="en-US">
              <a:latin typeface="微软雅黑"/>
              <a:ea typeface="微软雅黑"/>
              <a:sym typeface="微软雅黑"/>
            </a:endParaRPr>
          </a:p>
        </p:txBody>
      </p:sp>
      <p:sp>
        <p:nvSpPr>
          <p:cNvPr id="8" name="Freeform 84"/>
          <p:cNvSpPr>
            <a:spLocks/>
          </p:cNvSpPr>
          <p:nvPr/>
        </p:nvSpPr>
        <p:spPr bwMode="auto">
          <a:xfrm rot="19786442">
            <a:off x="1792973" y="1681284"/>
            <a:ext cx="1645146" cy="435015"/>
          </a:xfrm>
          <a:custGeom>
            <a:avLst/>
            <a:gdLst>
              <a:gd name="T0" fmla="*/ 0 w 1160"/>
              <a:gd name="T1" fmla="*/ 20 h 264"/>
              <a:gd name="T2" fmla="*/ 0 w 1160"/>
              <a:gd name="T3" fmla="*/ 162 h 264"/>
              <a:gd name="T4" fmla="*/ 552 w 1160"/>
              <a:gd name="T5" fmla="*/ 198 h 264"/>
              <a:gd name="T6" fmla="*/ 1068 w 1160"/>
              <a:gd name="T7" fmla="*/ 152 h 264"/>
              <a:gd name="T8" fmla="*/ 1160 w 1160"/>
              <a:gd name="T9" fmla="*/ 174 h 264"/>
              <a:gd name="T10" fmla="*/ 1160 w 1160"/>
              <a:gd name="T11" fmla="*/ 44 h 264"/>
              <a:gd name="T12" fmla="*/ 876 w 1160"/>
              <a:gd name="T13" fmla="*/ 16 h 264"/>
              <a:gd name="T14" fmla="*/ 266 w 1160"/>
              <a:gd name="T15" fmla="*/ 82 h 264"/>
              <a:gd name="T16" fmla="*/ 0 w 1160"/>
              <a:gd name="T17" fmla="*/ 2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0" h="264">
                <a:moveTo>
                  <a:pt x="0" y="20"/>
                </a:moveTo>
                <a:cubicBezTo>
                  <a:pt x="0" y="162"/>
                  <a:pt x="0" y="162"/>
                  <a:pt x="0" y="162"/>
                </a:cubicBezTo>
                <a:cubicBezTo>
                  <a:pt x="0" y="162"/>
                  <a:pt x="188" y="264"/>
                  <a:pt x="552" y="198"/>
                </a:cubicBezTo>
                <a:cubicBezTo>
                  <a:pt x="916" y="132"/>
                  <a:pt x="1008" y="140"/>
                  <a:pt x="1068" y="152"/>
                </a:cubicBezTo>
                <a:cubicBezTo>
                  <a:pt x="1128" y="164"/>
                  <a:pt x="1160" y="174"/>
                  <a:pt x="1160" y="174"/>
                </a:cubicBezTo>
                <a:cubicBezTo>
                  <a:pt x="1160" y="44"/>
                  <a:pt x="1160" y="44"/>
                  <a:pt x="1160" y="44"/>
                </a:cubicBezTo>
                <a:cubicBezTo>
                  <a:pt x="1160" y="44"/>
                  <a:pt x="1018" y="0"/>
                  <a:pt x="876" y="16"/>
                </a:cubicBezTo>
                <a:cubicBezTo>
                  <a:pt x="734" y="32"/>
                  <a:pt x="508" y="92"/>
                  <a:pt x="266" y="82"/>
                </a:cubicBezTo>
                <a:cubicBezTo>
                  <a:pt x="24" y="72"/>
                  <a:pt x="0" y="20"/>
                  <a:pt x="0" y="20"/>
                </a:cubicBezTo>
              </a:path>
            </a:pathLst>
          </a:custGeom>
          <a:solidFill>
            <a:srgbClr val="00B050"/>
          </a:solidFill>
          <a:ln>
            <a:noFill/>
          </a:ln>
          <a:effectLst>
            <a:outerShdw blurRad="127000" dist="101600" dir="2700000" algn="tl" rotWithShape="0">
              <a:prstClr val="black">
                <a:alpha val="40000"/>
              </a:prstClr>
            </a:outerShdw>
          </a:effectLst>
        </p:spPr>
        <p:txBody>
          <a:bodyPr vert="horz" wrap="square" lIns="68571" tIns="34285" rIns="68571" bIns="34285" numCol="1" anchor="t" anchorCtr="0" compatLnSpc="1">
            <a:prstTxWarp prst="textNoShape">
              <a:avLst/>
            </a:prstTxWarp>
          </a:bodyPr>
          <a:lstStyle/>
          <a:p>
            <a:endParaRPr lang="zh-CN" altLang="en-US">
              <a:latin typeface="微软雅黑"/>
              <a:ea typeface="微软雅黑"/>
              <a:sym typeface="微软雅黑"/>
            </a:endParaRPr>
          </a:p>
        </p:txBody>
      </p:sp>
      <p:sp>
        <p:nvSpPr>
          <p:cNvPr id="11" name="矩形 10"/>
          <p:cNvSpPr/>
          <p:nvPr/>
        </p:nvSpPr>
        <p:spPr>
          <a:xfrm>
            <a:off x="2258060" y="1912185"/>
            <a:ext cx="1284522" cy="1176972"/>
          </a:xfrm>
          <a:prstGeom prst="rect">
            <a:avLst/>
          </a:prstGeom>
        </p:spPr>
        <p:txBody>
          <a:bodyPr wrap="square" lIns="68571" tIns="34285" rIns="68571" bIns="34285">
            <a:spAutoFit/>
          </a:bodyPr>
          <a:lstStyle/>
          <a:p>
            <a:pPr algn="ctr"/>
            <a:r>
              <a:rPr lang="en-US" altLang="zh-CN" sz="7200" b="1">
                <a:solidFill>
                  <a:srgbClr val="00B050"/>
                </a:solidFill>
                <a:latin typeface="微软雅黑"/>
                <a:ea typeface="微软雅黑"/>
                <a:sym typeface="微软雅黑"/>
              </a:rPr>
              <a:t>1</a:t>
            </a:r>
            <a:endParaRPr lang="zh-CN" altLang="en-US" sz="7200" b="1" dirty="0">
              <a:solidFill>
                <a:srgbClr val="00B050"/>
              </a:solidFill>
              <a:latin typeface="微软雅黑"/>
              <a:ea typeface="微软雅黑"/>
              <a:sym typeface="微软雅黑"/>
            </a:endParaRPr>
          </a:p>
        </p:txBody>
      </p:sp>
      <p:sp>
        <p:nvSpPr>
          <p:cNvPr id="12" name="文本框 10"/>
          <p:cNvSpPr txBox="1"/>
          <p:nvPr/>
        </p:nvSpPr>
        <p:spPr>
          <a:xfrm flipH="1">
            <a:off x="5246659" y="1968223"/>
            <a:ext cx="2874402" cy="576947"/>
          </a:xfrm>
          <a:prstGeom prst="rect">
            <a:avLst/>
          </a:prstGeom>
          <a:noFill/>
        </p:spPr>
        <p:txBody>
          <a:bodyPr wrap="square" lIns="68571" tIns="34285" rIns="68571" bIns="34285" rtlCol="0">
            <a:spAutoFit/>
          </a:bodyPr>
          <a:lstStyle/>
          <a:p>
            <a:pPr algn="ctr"/>
            <a:r>
              <a:rPr lang="en-US" altLang="zh-CN" sz="3300" b="1">
                <a:solidFill>
                  <a:srgbClr val="00B050"/>
                </a:solidFill>
                <a:latin typeface="Times New Roman" panose="02020603050405020304" pitchFamily="18" charset="0"/>
                <a:ea typeface="微软雅黑"/>
                <a:cs typeface="Times New Roman" panose="02020603050405020304" pitchFamily="18" charset="0"/>
                <a:sym typeface="微软雅黑"/>
              </a:rPr>
              <a:t>KHỞI ĐỘNG</a:t>
            </a:r>
            <a:endParaRPr lang="zh-CN" altLang="en-US" sz="3300" b="1" dirty="0">
              <a:solidFill>
                <a:srgbClr val="00B050"/>
              </a:solidFill>
              <a:latin typeface="Times New Roman" panose="02020603050405020304" pitchFamily="18" charset="0"/>
              <a:ea typeface="微软雅黑"/>
              <a:cs typeface="Times New Roman" panose="02020603050405020304" pitchFamily="18" charset="0"/>
              <a:sym typeface="微软雅黑"/>
            </a:endParaRPr>
          </a:p>
        </p:txBody>
      </p:sp>
      <p:cxnSp>
        <p:nvCxnSpPr>
          <p:cNvPr id="9" name="直接连接符 8"/>
          <p:cNvCxnSpPr/>
          <p:nvPr/>
        </p:nvCxnSpPr>
        <p:spPr>
          <a:xfrm>
            <a:off x="4896279" y="2529518"/>
            <a:ext cx="3575162" cy="0"/>
          </a:xfrm>
          <a:prstGeom prst="line">
            <a:avLst/>
          </a:prstGeom>
          <a:noFill/>
          <a:ln w="6350" cap="flat" cmpd="sng" algn="ctr">
            <a:solidFill>
              <a:sysClr val="window" lastClr="FFFFFF">
                <a:lumMod val="50000"/>
              </a:sysClr>
            </a:solidFill>
            <a:prstDash val="sysDash"/>
            <a:miter lim="800000"/>
            <a:headEnd type="oval" w="med" len="med"/>
            <a:tailEnd type="oval" w="med" len="med"/>
          </a:ln>
          <a:effectLst/>
        </p:spPr>
      </p:cxnSp>
    </p:spTree>
    <p:extLst>
      <p:ext uri="{BB962C8B-B14F-4D97-AF65-F5344CB8AC3E}">
        <p14:creationId xmlns:p14="http://schemas.microsoft.com/office/powerpoint/2010/main" val="380125548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1500"/>
                            </p:stCondLst>
                            <p:childTnLst>
                              <p:par>
                                <p:cTn id="23" presetID="47"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56" presetClass="entr" presetSubtype="0" fill="hold" grpId="0" nodeType="after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by="(-#ppt_w*2)" calcmode="lin" valueType="num">
                                      <p:cBhvr rctx="PPT">
                                        <p:cTn id="41" dur="500" autoRev="1" fill="hold">
                                          <p:stCondLst>
                                            <p:cond delay="0"/>
                                          </p:stCondLst>
                                        </p:cTn>
                                        <p:tgtEl>
                                          <p:spTgt spid="12"/>
                                        </p:tgtEl>
                                        <p:attrNameLst>
                                          <p:attrName>ppt_w</p:attrName>
                                        </p:attrNameLst>
                                      </p:cBhvr>
                                    </p:anim>
                                    <p:anim by="(#ppt_w*0.50)" calcmode="lin" valueType="num">
                                      <p:cBhvr>
                                        <p:cTn id="42" dur="500" decel="50000" autoRev="1" fill="hold">
                                          <p:stCondLst>
                                            <p:cond delay="0"/>
                                          </p:stCondLst>
                                        </p:cTn>
                                        <p:tgtEl>
                                          <p:spTgt spid="12"/>
                                        </p:tgtEl>
                                        <p:attrNameLst>
                                          <p:attrName>ppt_x</p:attrName>
                                        </p:attrNameLst>
                                      </p:cBhvr>
                                    </p:anim>
                                    <p:anim from="(-#ppt_h/2)" to="(#ppt_y)" calcmode="lin" valueType="num">
                                      <p:cBhvr>
                                        <p:cTn id="43" dur="1000" fill="hold">
                                          <p:stCondLst>
                                            <p:cond delay="0"/>
                                          </p:stCondLst>
                                        </p:cTn>
                                        <p:tgtEl>
                                          <p:spTgt spid="12"/>
                                        </p:tgtEl>
                                        <p:attrNameLst>
                                          <p:attrName>ppt_y</p:attrName>
                                        </p:attrNameLst>
                                      </p:cBhvr>
                                    </p:anim>
                                    <p:animRot by="21600000">
                                      <p:cBhvr>
                                        <p:cTn id="44" dur="1000" fill="hold">
                                          <p:stCondLst>
                                            <p:cond delay="0"/>
                                          </p:stCondLst>
                                        </p:cTn>
                                        <p:tgtEl>
                                          <p:spTgt spid="12"/>
                                        </p:tgtEl>
                                        <p:attrNameLst>
                                          <p:attrName>r</p:attrName>
                                        </p:attrNameLst>
                                      </p:cBhvr>
                                    </p:animRot>
                                  </p:childTnLst>
                                </p:cTn>
                              </p:par>
                            </p:childTnLst>
                          </p:cTn>
                        </p:par>
                        <p:par>
                          <p:cTn id="45" fill="hold">
                            <p:stCondLst>
                              <p:cond delay="4200"/>
                            </p:stCondLst>
                            <p:childTnLst>
                              <p:par>
                                <p:cTn id="46" presetID="22" presetClass="entr" presetSubtype="8"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500" y="1063021"/>
            <a:ext cx="2118360" cy="768159"/>
          </a:xfrm>
          <a:prstGeom prst="rect">
            <a:avLst/>
          </a:prstGeom>
        </p:spPr>
        <p:txBody>
          <a:bodyPr wrap="square">
            <a:spAutoFit/>
          </a:bodyPr>
          <a:lstStyle/>
          <a:p>
            <a:pPr>
              <a:lnSpc>
                <a:spcPct val="300000"/>
              </a:lnSpc>
            </a:pPr>
            <a:r>
              <a:rPr lang="vi-VN" b="1">
                <a:latin typeface="Arial" pitchFamily="34" charset="0"/>
                <a:cs typeface="Arial" pitchFamily="34" charset="0"/>
              </a:rPr>
              <a:t>1. Sạt lở</a:t>
            </a:r>
          </a:p>
        </p:txBody>
      </p:sp>
      <p:pic>
        <p:nvPicPr>
          <p:cNvPr id="3" name="Picture 4" descr="C:\Users\DELL\Downloads\HDTN_6_SGK_27_5_2021_v1_Page46.jpg"/>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50000" r="9440" b="32027"/>
          <a:stretch/>
        </p:blipFill>
        <p:spPr bwMode="auto">
          <a:xfrm>
            <a:off x="4860378" y="465649"/>
            <a:ext cx="2746759" cy="17089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DELL\Downloads\HDTN_6_SGK_27_5_2021_v1_Page46.jpg"/>
          <p:cNvPicPr>
            <a:picLocks noChangeAspect="1" noChangeArrowheads="1"/>
          </p:cNvPicPr>
          <p:nvPr/>
        </p:nvPicPr>
        <p:blipFill rotWithShape="1">
          <a:blip r:embed="rId2">
            <a:extLst>
              <a:ext uri="{28A0092B-C50C-407E-A947-70E740481C1C}">
                <a14:useLocalDpi xmlns:a14="http://schemas.microsoft.com/office/drawing/2010/main" val="0"/>
              </a:ext>
            </a:extLst>
          </a:blip>
          <a:srcRect l="12800" t="49963" r="51081" b="32064"/>
          <a:stretch/>
        </p:blipFill>
        <p:spPr bwMode="auto">
          <a:xfrm>
            <a:off x="1941918" y="465649"/>
            <a:ext cx="2446020" cy="17089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ELL\Downloads\HDTN_6_SGK_27_5_2021_v1_Page46.jpg"/>
          <p:cNvPicPr>
            <a:picLocks noChangeAspect="1" noChangeArrowheads="1"/>
          </p:cNvPicPr>
          <p:nvPr/>
        </p:nvPicPr>
        <p:blipFill rotWithShape="1">
          <a:blip r:embed="rId2">
            <a:extLst>
              <a:ext uri="{28A0092B-C50C-407E-A947-70E740481C1C}">
                <a14:useLocalDpi xmlns:a14="http://schemas.microsoft.com/office/drawing/2010/main" val="0"/>
              </a:ext>
            </a:extLst>
          </a:blip>
          <a:srcRect l="29720" t="66829" r="24371" b="11002"/>
          <a:stretch/>
        </p:blipFill>
        <p:spPr bwMode="auto">
          <a:xfrm>
            <a:off x="2833458" y="2350366"/>
            <a:ext cx="3108960" cy="21079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07534" y="3104496"/>
            <a:ext cx="877163" cy="923330"/>
          </a:xfrm>
          <a:prstGeom prst="rect">
            <a:avLst/>
          </a:prstGeom>
        </p:spPr>
        <p:txBody>
          <a:bodyPr wrap="none">
            <a:spAutoFit/>
          </a:bodyPr>
          <a:lstStyle/>
          <a:p>
            <a:pPr lvl="0">
              <a:lnSpc>
                <a:spcPct val="300000"/>
              </a:lnSpc>
            </a:pPr>
            <a:r>
              <a:rPr lang="vi-VN" b="1">
                <a:solidFill>
                  <a:prstClr val="black"/>
                </a:solidFill>
                <a:latin typeface="Arial" pitchFamily="34" charset="0"/>
                <a:cs typeface="Arial" pitchFamily="34" charset="0"/>
              </a:rPr>
              <a:t>3. Bão</a:t>
            </a:r>
          </a:p>
        </p:txBody>
      </p:sp>
      <p:sp>
        <p:nvSpPr>
          <p:cNvPr id="7" name="Rectangle 6"/>
          <p:cNvSpPr/>
          <p:nvPr/>
        </p:nvSpPr>
        <p:spPr>
          <a:xfrm>
            <a:off x="7881457" y="1104498"/>
            <a:ext cx="1069524" cy="923330"/>
          </a:xfrm>
          <a:prstGeom prst="rect">
            <a:avLst/>
          </a:prstGeom>
        </p:spPr>
        <p:txBody>
          <a:bodyPr wrap="none">
            <a:spAutoFit/>
          </a:bodyPr>
          <a:lstStyle/>
          <a:p>
            <a:pPr lvl="0">
              <a:lnSpc>
                <a:spcPct val="300000"/>
              </a:lnSpc>
            </a:pPr>
            <a:r>
              <a:rPr lang="vi-VN" b="1">
                <a:solidFill>
                  <a:prstClr val="black"/>
                </a:solidFill>
                <a:latin typeface="Arial" pitchFamily="34" charset="0"/>
                <a:cs typeface="Arial" pitchFamily="34" charset="0"/>
              </a:rPr>
              <a:t>2. Lũ lụt</a:t>
            </a:r>
          </a:p>
        </p:txBody>
      </p:sp>
    </p:spTree>
    <p:extLst>
      <p:ext uri="{BB962C8B-B14F-4D97-AF65-F5344CB8AC3E}">
        <p14:creationId xmlns:p14="http://schemas.microsoft.com/office/powerpoint/2010/main" val="132027734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264920" y="1118870"/>
          <a:ext cx="6918960" cy="2606675"/>
        </p:xfrm>
        <a:graphic>
          <a:graphicData uri="http://schemas.openxmlformats.org/drawingml/2006/table">
            <a:tbl>
              <a:tblPr firstRow="1" bandRow="1">
                <a:tableStyleId>{7DF18680-E054-41AD-8BC1-D1AEF772440D}</a:tableStyleId>
              </a:tblPr>
              <a:tblGrid>
                <a:gridCol w="225933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573530">
                  <a:extLst>
                    <a:ext uri="{9D8B030D-6E8A-4147-A177-3AD203B41FA5}">
                      <a16:colId xmlns:a16="http://schemas.microsoft.com/office/drawing/2014/main" val="20003"/>
                    </a:ext>
                  </a:extLst>
                </a:gridCol>
              </a:tblGrid>
              <a:tr h="527050">
                <a:tc>
                  <a:txBody>
                    <a:bodyPr/>
                    <a:lstStyle/>
                    <a:p>
                      <a:pPr algn="ctr">
                        <a:lnSpc>
                          <a:spcPct val="150000"/>
                        </a:lnSpc>
                      </a:pPr>
                      <a:r>
                        <a:rPr lang="vi-VN">
                          <a:latin typeface="Arial" pitchFamily="34" charset="0"/>
                          <a:cs typeface="Arial" pitchFamily="34" charset="0"/>
                        </a:rPr>
                        <a:t>Thiên</a:t>
                      </a:r>
                      <a:r>
                        <a:rPr lang="vi-VN" baseline="0">
                          <a:latin typeface="Arial" pitchFamily="34" charset="0"/>
                          <a:cs typeface="Arial" pitchFamily="34" charset="0"/>
                        </a:rPr>
                        <a:t> tai</a:t>
                      </a:r>
                      <a:endParaRPr lang="vi-VN">
                        <a:latin typeface="Arial" pitchFamily="34" charset="0"/>
                        <a:cs typeface="Arial" pitchFamily="34" charset="0"/>
                      </a:endParaRPr>
                    </a:p>
                  </a:txBody>
                  <a:tcPr/>
                </a:tc>
                <a:tc>
                  <a:txBody>
                    <a:bodyPr/>
                    <a:lstStyle/>
                    <a:p>
                      <a:pPr algn="ctr">
                        <a:lnSpc>
                          <a:spcPct val="150000"/>
                        </a:lnSpc>
                      </a:pPr>
                      <a:r>
                        <a:rPr lang="vi-VN">
                          <a:latin typeface="Arial" pitchFamily="34" charset="0"/>
                          <a:cs typeface="Arial" pitchFamily="34" charset="0"/>
                        </a:rPr>
                        <a:t>Sạt</a:t>
                      </a:r>
                      <a:r>
                        <a:rPr lang="vi-VN" baseline="0">
                          <a:latin typeface="Arial" pitchFamily="34" charset="0"/>
                          <a:cs typeface="Arial" pitchFamily="34" charset="0"/>
                        </a:rPr>
                        <a:t> lở</a:t>
                      </a:r>
                      <a:endParaRPr lang="vi-VN">
                        <a:latin typeface="Arial" pitchFamily="34" charset="0"/>
                        <a:cs typeface="Arial" pitchFamily="34" charset="0"/>
                      </a:endParaRPr>
                    </a:p>
                  </a:txBody>
                  <a:tcPr/>
                </a:tc>
                <a:tc>
                  <a:txBody>
                    <a:bodyPr/>
                    <a:lstStyle/>
                    <a:p>
                      <a:pPr algn="ctr">
                        <a:lnSpc>
                          <a:spcPct val="150000"/>
                        </a:lnSpc>
                      </a:pPr>
                      <a:r>
                        <a:rPr lang="vi-VN">
                          <a:latin typeface="Arial" pitchFamily="34" charset="0"/>
                          <a:cs typeface="Arial" pitchFamily="34" charset="0"/>
                        </a:rPr>
                        <a:t>Lũ</a:t>
                      </a:r>
                      <a:r>
                        <a:rPr lang="vi-VN" baseline="0">
                          <a:latin typeface="Arial" pitchFamily="34" charset="0"/>
                          <a:cs typeface="Arial" pitchFamily="34" charset="0"/>
                        </a:rPr>
                        <a:t> lụt</a:t>
                      </a:r>
                      <a:endParaRPr lang="vi-VN">
                        <a:latin typeface="Arial" pitchFamily="34" charset="0"/>
                        <a:cs typeface="Arial" pitchFamily="34" charset="0"/>
                      </a:endParaRPr>
                    </a:p>
                  </a:txBody>
                  <a:tcPr/>
                </a:tc>
                <a:tc>
                  <a:txBody>
                    <a:bodyPr/>
                    <a:lstStyle/>
                    <a:p>
                      <a:pPr algn="ctr">
                        <a:lnSpc>
                          <a:spcPct val="150000"/>
                        </a:lnSpc>
                      </a:pPr>
                      <a:r>
                        <a:rPr lang="vi-VN">
                          <a:latin typeface="Arial" pitchFamily="34" charset="0"/>
                          <a:cs typeface="Arial" pitchFamily="34" charset="0"/>
                        </a:rPr>
                        <a:t>Bão</a:t>
                      </a:r>
                    </a:p>
                  </a:txBody>
                  <a:tcPr/>
                </a:tc>
                <a:extLst>
                  <a:ext uri="{0D108BD9-81ED-4DB2-BD59-A6C34878D82A}">
                    <a16:rowId xmlns:a16="http://schemas.microsoft.com/office/drawing/2014/main" val="10000"/>
                  </a:ext>
                </a:extLst>
              </a:tr>
              <a:tr h="1059180">
                <a:tc>
                  <a:txBody>
                    <a:bodyPr/>
                    <a:lstStyle/>
                    <a:p>
                      <a:pPr algn="ctr">
                        <a:lnSpc>
                          <a:spcPct val="250000"/>
                        </a:lnSpc>
                      </a:pPr>
                      <a:r>
                        <a:rPr lang="vi-VN">
                          <a:latin typeface="Arial" pitchFamily="34" charset="0"/>
                          <a:cs typeface="Arial" pitchFamily="34" charset="0"/>
                        </a:rPr>
                        <a:t>Dấu</a:t>
                      </a:r>
                      <a:r>
                        <a:rPr lang="vi-VN" baseline="0">
                          <a:latin typeface="Arial" pitchFamily="34" charset="0"/>
                          <a:cs typeface="Arial" pitchFamily="34" charset="0"/>
                        </a:rPr>
                        <a:t> hiệu nhận biết</a:t>
                      </a:r>
                      <a:endParaRPr lang="vi-VN">
                        <a:latin typeface="Arial" pitchFamily="34" charset="0"/>
                        <a:cs typeface="Arial" pitchFamily="34" charset="0"/>
                      </a:endParaRPr>
                    </a:p>
                  </a:txBody>
                  <a:tcPr/>
                </a:tc>
                <a:tc>
                  <a:txBody>
                    <a:bodyPr/>
                    <a:lstStyle/>
                    <a:p>
                      <a:pPr algn="ctr">
                        <a:lnSpc>
                          <a:spcPct val="150000"/>
                        </a:lnSpc>
                      </a:pPr>
                      <a:endParaRPr lang="vi-VN">
                        <a:latin typeface="Arial" pitchFamily="34" charset="0"/>
                        <a:cs typeface="Arial" pitchFamily="34" charset="0"/>
                      </a:endParaRPr>
                    </a:p>
                  </a:txBody>
                  <a:tcPr/>
                </a:tc>
                <a:tc>
                  <a:txBody>
                    <a:bodyPr/>
                    <a:lstStyle/>
                    <a:p>
                      <a:pPr algn="ctr">
                        <a:lnSpc>
                          <a:spcPct val="150000"/>
                        </a:lnSpc>
                      </a:pPr>
                      <a:endParaRPr lang="vi-VN">
                        <a:latin typeface="Arial" pitchFamily="34" charset="0"/>
                        <a:cs typeface="Arial" pitchFamily="34" charset="0"/>
                      </a:endParaRPr>
                    </a:p>
                  </a:txBody>
                  <a:tcPr/>
                </a:tc>
                <a:tc>
                  <a:txBody>
                    <a:bodyPr/>
                    <a:lstStyle/>
                    <a:p>
                      <a:pPr algn="ctr">
                        <a:lnSpc>
                          <a:spcPct val="150000"/>
                        </a:lnSpc>
                      </a:pPr>
                      <a:endParaRPr lang="vi-VN">
                        <a:latin typeface="Arial" pitchFamily="34" charset="0"/>
                        <a:cs typeface="Arial" pitchFamily="34" charset="0"/>
                      </a:endParaRPr>
                    </a:p>
                  </a:txBody>
                  <a:tcPr/>
                </a:tc>
                <a:extLst>
                  <a:ext uri="{0D108BD9-81ED-4DB2-BD59-A6C34878D82A}">
                    <a16:rowId xmlns:a16="http://schemas.microsoft.com/office/drawing/2014/main" val="10001"/>
                  </a:ext>
                </a:extLst>
              </a:tr>
              <a:tr h="1020445">
                <a:tc>
                  <a:txBody>
                    <a:bodyPr/>
                    <a:lstStyle/>
                    <a:p>
                      <a:pPr algn="ctr">
                        <a:lnSpc>
                          <a:spcPct val="250000"/>
                        </a:lnSpc>
                      </a:pPr>
                      <a:r>
                        <a:rPr lang="vi-VN">
                          <a:latin typeface="Arial" pitchFamily="34" charset="0"/>
                          <a:cs typeface="Arial" pitchFamily="34" charset="0"/>
                        </a:rPr>
                        <a:t>Cách</a:t>
                      </a:r>
                      <a:r>
                        <a:rPr lang="vi-VN" baseline="0">
                          <a:latin typeface="Arial" pitchFamily="34" charset="0"/>
                          <a:cs typeface="Arial" pitchFamily="34" charset="0"/>
                        </a:rPr>
                        <a:t> ứng phó</a:t>
                      </a:r>
                      <a:endParaRPr lang="vi-VN">
                        <a:latin typeface="Arial" pitchFamily="34" charset="0"/>
                        <a:cs typeface="Arial" pitchFamily="34" charset="0"/>
                      </a:endParaRPr>
                    </a:p>
                  </a:txBody>
                  <a:tcPr/>
                </a:tc>
                <a:tc>
                  <a:txBody>
                    <a:bodyPr/>
                    <a:lstStyle/>
                    <a:p>
                      <a:pPr algn="ctr">
                        <a:lnSpc>
                          <a:spcPct val="150000"/>
                        </a:lnSpc>
                      </a:pPr>
                      <a:endParaRPr lang="vi-VN">
                        <a:latin typeface="Arial" pitchFamily="34" charset="0"/>
                        <a:cs typeface="Arial" pitchFamily="34" charset="0"/>
                      </a:endParaRPr>
                    </a:p>
                  </a:txBody>
                  <a:tcPr/>
                </a:tc>
                <a:tc>
                  <a:txBody>
                    <a:bodyPr/>
                    <a:lstStyle/>
                    <a:p>
                      <a:pPr algn="ctr">
                        <a:lnSpc>
                          <a:spcPct val="150000"/>
                        </a:lnSpc>
                      </a:pPr>
                      <a:endParaRPr lang="vi-VN">
                        <a:latin typeface="Arial" pitchFamily="34" charset="0"/>
                        <a:cs typeface="Arial" pitchFamily="34" charset="0"/>
                      </a:endParaRPr>
                    </a:p>
                  </a:txBody>
                  <a:tcPr/>
                </a:tc>
                <a:tc>
                  <a:txBody>
                    <a:bodyPr/>
                    <a:lstStyle/>
                    <a:p>
                      <a:pPr algn="ctr">
                        <a:lnSpc>
                          <a:spcPct val="150000"/>
                        </a:lnSpc>
                      </a:pPr>
                      <a:endParaRPr lang="vi-VN">
                        <a:latin typeface="Arial" pitchFamily="34" charset="0"/>
                        <a:cs typeface="Arial" pitchFamily="34" charset="0"/>
                      </a:endParaRPr>
                    </a:p>
                  </a:txBody>
                  <a:tcPr/>
                </a:tc>
                <a:extLst>
                  <a:ext uri="{0D108BD9-81ED-4DB2-BD59-A6C34878D82A}">
                    <a16:rowId xmlns:a16="http://schemas.microsoft.com/office/drawing/2014/main" val="10002"/>
                  </a:ext>
                </a:extLst>
              </a:tr>
            </a:tbl>
          </a:graphicData>
        </a:graphic>
      </p:graphicFrame>
      <p:sp>
        <p:nvSpPr>
          <p:cNvPr id="5" name="Rounded Rectangle 4"/>
          <p:cNvSpPr/>
          <p:nvPr/>
        </p:nvSpPr>
        <p:spPr>
          <a:xfrm>
            <a:off x="3810000" y="313829"/>
            <a:ext cx="2000250" cy="5053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chemeClr val="tx1"/>
                </a:solidFill>
                <a:latin typeface="Arial" pitchFamily="34" charset="0"/>
                <a:cs typeface="Arial" pitchFamily="34" charset="0"/>
              </a:rPr>
              <a:t>PHIẾU HỌC TẬP</a:t>
            </a:r>
          </a:p>
        </p:txBody>
      </p:sp>
      <p:pic>
        <p:nvPicPr>
          <p:cNvPr id="4" name="Screen Recording 8">
            <a:hlinkClick r:id="" action="ppaction://media"/>
            <a:extLst>
              <a:ext uri="{FF2B5EF4-FFF2-40B4-BE49-F238E27FC236}">
                <a16:creationId xmlns:a16="http://schemas.microsoft.com/office/drawing/2014/main" id="{F30C86AC-F065-688D-A6C0-8B21398DB5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046266"/>
            <a:ext cx="2764140" cy="1067963"/>
          </a:xfrm>
          <a:prstGeom prst="rect">
            <a:avLst/>
          </a:prstGeom>
        </p:spPr>
      </p:pic>
    </p:spTree>
    <p:extLst>
      <p:ext uri="{BB962C8B-B14F-4D97-AF65-F5344CB8AC3E}">
        <p14:creationId xmlns:p14="http://schemas.microsoft.com/office/powerpoint/2010/main" val="51111181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21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43691" y="261257"/>
            <a:ext cx="1750425" cy="4310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chemeClr val="tx1"/>
                </a:solidFill>
                <a:latin typeface="Arial" pitchFamily="34" charset="0"/>
                <a:cs typeface="Arial" pitchFamily="34" charset="0"/>
              </a:rPr>
              <a:t>SẠT LỞ ĐẤT</a:t>
            </a:r>
          </a:p>
        </p:txBody>
      </p:sp>
      <p:pic>
        <p:nvPicPr>
          <p:cNvPr id="717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651" b="52254"/>
          <a:stretch/>
        </p:blipFill>
        <p:spPr bwMode="auto">
          <a:xfrm>
            <a:off x="365759" y="1541417"/>
            <a:ext cx="3984171" cy="2403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5714" b="5440"/>
          <a:stretch/>
        </p:blipFill>
        <p:spPr bwMode="auto">
          <a:xfrm>
            <a:off x="4754880" y="-13063"/>
            <a:ext cx="4389120" cy="3958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355219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s://kenh14cdn.com/Images/Uploaded/Share/2011/09/29/110929kpphongchongbaolu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2892" y="1185454"/>
            <a:ext cx="3958046" cy="395804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s://kenh14cdn.com/Images/Uploaded/Share/2011/09/29/110929kpphongchongbaolu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892" y="-23194"/>
            <a:ext cx="3958046" cy="16299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4319" y="948523"/>
            <a:ext cx="4558938" cy="3323987"/>
          </a:xfrm>
          <a:prstGeom prst="rect">
            <a:avLst/>
          </a:prstGeom>
        </p:spPr>
        <p:txBody>
          <a:bodyPr wrap="square">
            <a:spAutoFit/>
          </a:bodyPr>
          <a:lstStyle/>
          <a:p>
            <a:pPr lvl="0" algn="just">
              <a:lnSpc>
                <a:spcPct val="150000"/>
              </a:lnSpc>
            </a:pPr>
            <a:r>
              <a:rPr lang="vi-VN" sz="1400">
                <a:latin typeface="Arial" pitchFamily="34" charset="0"/>
                <a:cs typeface="Arial" pitchFamily="34" charset="0"/>
              </a:rPr>
              <a:t>- Bầu trời lặng gió khoảng 3 ngày, sau đó xuất hiện mây vũ tích hội tụ về hướng chân trời, gió tan dần, radio bị nhiễu, chớp ở hướng Đông Nam liên tục, khí áp liên tục giảm, mặt biển xuất hiện sóng lừng, hướng lan truyền của sóng không trùng hướng gió, nước biển có mùi hôi tanh của các vật từ đáy biển xông lên, thì khi đó nghĩa là đang có bão xuất hiện ở xa, hướng lan truyền của sóng gần trùng hướng di chuyển của bão.</a:t>
            </a:r>
          </a:p>
          <a:p>
            <a:pPr lvl="0" algn="just">
              <a:lnSpc>
                <a:spcPct val="150000"/>
              </a:lnSpc>
            </a:pPr>
            <a:r>
              <a:rPr lang="vi-VN" sz="1400">
                <a:latin typeface="Arial" pitchFamily="34" charset="0"/>
                <a:cs typeface="Arial" pitchFamily="34" charset="0"/>
              </a:rPr>
              <a:t>- Ngoài ra chúng ta cũng có thể dựa vào hành vi của một số sinh vật biển</a:t>
            </a:r>
          </a:p>
        </p:txBody>
      </p:sp>
      <p:sp>
        <p:nvSpPr>
          <p:cNvPr id="6" name="Rounded Rectangle 5"/>
          <p:cNvSpPr/>
          <p:nvPr/>
        </p:nvSpPr>
        <p:spPr>
          <a:xfrm>
            <a:off x="169814" y="254058"/>
            <a:ext cx="1489167" cy="43827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chemeClr val="tx1"/>
                </a:solidFill>
                <a:latin typeface="Arial" pitchFamily="34" charset="0"/>
                <a:cs typeface="Arial" pitchFamily="34" charset="0"/>
              </a:rPr>
              <a:t>BÃO </a:t>
            </a:r>
          </a:p>
        </p:txBody>
      </p:sp>
    </p:spTree>
    <p:extLst>
      <p:ext uri="{BB962C8B-B14F-4D97-AF65-F5344CB8AC3E}">
        <p14:creationId xmlns:p14="http://schemas.microsoft.com/office/powerpoint/2010/main" val="12376759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69814" y="254058"/>
            <a:ext cx="1489167" cy="43827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chemeClr val="tx1"/>
                </a:solidFill>
                <a:latin typeface="Arial" pitchFamily="34" charset="0"/>
                <a:cs typeface="Arial" pitchFamily="34" charset="0"/>
              </a:rPr>
              <a:t>LŨ LỤT</a:t>
            </a:r>
          </a:p>
        </p:txBody>
      </p:sp>
      <p:sp>
        <p:nvSpPr>
          <p:cNvPr id="4" name="Rectangle 3"/>
          <p:cNvSpPr/>
          <p:nvPr/>
        </p:nvSpPr>
        <p:spPr>
          <a:xfrm>
            <a:off x="2325188" y="254058"/>
            <a:ext cx="6727372" cy="3647152"/>
          </a:xfrm>
          <a:prstGeom prst="rect">
            <a:avLst/>
          </a:prstGeom>
        </p:spPr>
        <p:txBody>
          <a:bodyPr wrap="square">
            <a:spAutoFit/>
          </a:bodyPr>
          <a:lstStyle/>
          <a:p>
            <a:pPr algn="just">
              <a:lnSpc>
                <a:spcPct val="150000"/>
              </a:lnSpc>
            </a:pPr>
            <a:r>
              <a:rPr lang="vi-VN" sz="1400" b="1">
                <a:solidFill>
                  <a:srgbClr val="FF0000"/>
                </a:solidFill>
                <a:latin typeface="Arial" pitchFamily="34" charset="0"/>
                <a:cs typeface="Arial" pitchFamily="34" charset="0"/>
              </a:rPr>
              <a:t>Dấu hiệu xuất hiện lũ, lụt</a:t>
            </a:r>
            <a:endParaRPr lang="vi-VN" sz="1400">
              <a:solidFill>
                <a:srgbClr val="FF0000"/>
              </a:solidFill>
              <a:latin typeface="Arial" pitchFamily="34" charset="0"/>
              <a:cs typeface="Arial" pitchFamily="34" charset="0"/>
            </a:endParaRPr>
          </a:p>
          <a:p>
            <a:pPr algn="just">
              <a:lnSpc>
                <a:spcPct val="150000"/>
              </a:lnSpc>
            </a:pPr>
            <a:r>
              <a:rPr lang="vi-VN" sz="1400">
                <a:latin typeface="Arial" pitchFamily="34" charset="0"/>
                <a:cs typeface="Arial" pitchFamily="34" charset="0"/>
              </a:rPr>
              <a:t>- Khi có mưa to trong vài giờ, hoặc mưa tương đối lớn trong vài ngày liên tục.</a:t>
            </a:r>
          </a:p>
          <a:p>
            <a:pPr algn="just">
              <a:lnSpc>
                <a:spcPct val="150000"/>
              </a:lnSpc>
            </a:pPr>
            <a:r>
              <a:rPr lang="vi-VN" sz="1400">
                <a:latin typeface="Arial" pitchFamily="34" charset="0"/>
                <a:cs typeface="Arial" pitchFamily="34" charset="0"/>
              </a:rPr>
              <a:t>- Khi bị ảnh hưởng của bão hoặc áp thấp nhiệt đới.</a:t>
            </a:r>
          </a:p>
          <a:p>
            <a:pPr algn="just">
              <a:lnSpc>
                <a:spcPct val="150000"/>
              </a:lnSpc>
            </a:pPr>
            <a:r>
              <a:rPr lang="vi-VN" sz="1400" b="1">
                <a:solidFill>
                  <a:srgbClr val="FF0000"/>
                </a:solidFill>
                <a:latin typeface="Arial" pitchFamily="34" charset="0"/>
                <a:cs typeface="Arial" pitchFamily="34" charset="0"/>
              </a:rPr>
              <a:t>Cách phòng tránh lũ</a:t>
            </a:r>
            <a:endParaRPr lang="vi-VN" sz="1400">
              <a:solidFill>
                <a:srgbClr val="FF0000"/>
              </a:solidFill>
              <a:latin typeface="Arial" pitchFamily="34" charset="0"/>
              <a:cs typeface="Arial" pitchFamily="34" charset="0"/>
            </a:endParaRPr>
          </a:p>
          <a:p>
            <a:pPr algn="just">
              <a:lnSpc>
                <a:spcPct val="150000"/>
              </a:lnSpc>
            </a:pPr>
            <a:r>
              <a:rPr lang="vi-VN" sz="1400">
                <a:latin typeface="Arial" pitchFamily="34" charset="0"/>
                <a:cs typeface="Arial" pitchFamily="34" charset="0"/>
              </a:rPr>
              <a:t>- Biết được lũ lịch sử trong khu vực sinh sống.</a:t>
            </a:r>
          </a:p>
          <a:p>
            <a:pPr algn="just">
              <a:lnSpc>
                <a:spcPct val="150000"/>
              </a:lnSpc>
            </a:pPr>
            <a:r>
              <a:rPr lang="vi-VN" sz="1400">
                <a:latin typeface="Arial" pitchFamily="34" charset="0"/>
                <a:cs typeface="Arial" pitchFamily="34" charset="0"/>
              </a:rPr>
              <a:t>- Xác định các khu vực có nguy cơ xảy ra lũ, sạt lở đất, lụt.</a:t>
            </a:r>
          </a:p>
          <a:p>
            <a:pPr algn="just">
              <a:lnSpc>
                <a:spcPct val="150000"/>
              </a:lnSpc>
            </a:pPr>
            <a:r>
              <a:rPr lang="vi-VN" sz="1400">
                <a:latin typeface="Arial" pitchFamily="34" charset="0"/>
                <a:cs typeface="Arial" pitchFamily="34" charset="0"/>
              </a:rPr>
              <a:t>- Mùa mưa không nên sống và làm việc trong khu vực có nguy cơ xảy ra lũ quét và sạt lở đất.</a:t>
            </a:r>
          </a:p>
          <a:p>
            <a:pPr algn="just">
              <a:lnSpc>
                <a:spcPct val="150000"/>
              </a:lnSpc>
            </a:pPr>
            <a:r>
              <a:rPr lang="vi-VN" sz="1400">
                <a:latin typeface="Arial" pitchFamily="34" charset="0"/>
                <a:cs typeface="Arial" pitchFamily="34" charset="0"/>
              </a:rPr>
              <a:t>- Không cho trẻ em chơi hoặc bơi lội trong khu vực có lũ.</a:t>
            </a:r>
          </a:p>
          <a:p>
            <a:pPr algn="just">
              <a:lnSpc>
                <a:spcPct val="150000"/>
              </a:lnSpc>
            </a:pPr>
            <a:r>
              <a:rPr lang="vi-VN" sz="1400">
                <a:latin typeface="Arial" pitchFamily="34" charset="0"/>
                <a:cs typeface="Arial" pitchFamily="34" charset="0"/>
              </a:rPr>
              <a:t>- Thường xuyên nghe và hiểu được các bản tin cảnh báo, dự báo bão, mưa, lũ, lụt.</a:t>
            </a:r>
          </a:p>
          <a:p>
            <a:pPr algn="just">
              <a:lnSpc>
                <a:spcPct val="150000"/>
              </a:lnSpc>
            </a:pPr>
            <a:r>
              <a:rPr lang="vi-VN" sz="1400">
                <a:latin typeface="Arial" pitchFamily="34" charset="0"/>
                <a:cs typeface="Arial" pitchFamily="34" charset="0"/>
              </a:rPr>
              <a:t>- Chuẩn bị đầy đủ các đồ dùng và trang bị cần thiết cho phòng, tránh lũ, lụt.</a:t>
            </a:r>
          </a:p>
        </p:txBody>
      </p:sp>
    </p:spTree>
    <p:extLst>
      <p:ext uri="{BB962C8B-B14F-4D97-AF65-F5344CB8AC3E}">
        <p14:creationId xmlns:p14="http://schemas.microsoft.com/office/powerpoint/2010/main" val="42224169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77138" y="2795344"/>
            <a:ext cx="7994902" cy="109472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p:cNvSpPr txBox="1"/>
          <p:nvPr/>
        </p:nvSpPr>
        <p:spPr>
          <a:xfrm>
            <a:off x="6324600" y="4904010"/>
            <a:ext cx="2819400" cy="229870"/>
          </a:xfrm>
          <a:prstGeom prst="rect">
            <a:avLst/>
          </a:prstGeom>
          <a:noFill/>
        </p:spPr>
        <p:txBody>
          <a:bodyPr wrap="square" rtlCol="0">
            <a:spAutoFit/>
          </a:bodyPr>
          <a:lstStyle/>
          <a:p>
            <a:r>
              <a:rPr lang="en-US" sz="900" dirty="0">
                <a:solidFill>
                  <a:srgbClr val="614208"/>
                </a:solidFill>
                <a:latin typeface="Barlow Condensed" panose="00000506000000000000" charset="0"/>
                <a:ea typeface="Barlow Condensed" panose="00000506000000000000" charset="0"/>
                <a:cs typeface="Arial" panose="020B0604020202020204" pitchFamily="34" charset="0"/>
              </a:rPr>
              <a:t>© 1999 -20XX IX Web Hosting. All rights reserved</a:t>
            </a:r>
          </a:p>
        </p:txBody>
      </p:sp>
      <p:sp>
        <p:nvSpPr>
          <p:cNvPr id="2" name="Rectangle 1"/>
          <p:cNvSpPr/>
          <p:nvPr/>
        </p:nvSpPr>
        <p:spPr>
          <a:xfrm>
            <a:off x="777138" y="968330"/>
            <a:ext cx="6352869" cy="1703030"/>
          </a:xfrm>
          <a:prstGeom prst="rect">
            <a:avLst/>
          </a:prstGeom>
        </p:spPr>
        <p:txBody>
          <a:bodyPr wrap="square">
            <a:spAutoFit/>
          </a:bodyPr>
          <a:lstStyle/>
          <a:p>
            <a:pPr algn="just">
              <a:lnSpc>
                <a:spcPct val="150000"/>
              </a:lnSpc>
            </a:pPr>
            <a:r>
              <a:rPr lang="en-US" b="1">
                <a:latin typeface="Arial" pitchFamily="34" charset="0"/>
                <a:cs typeface="Arial" pitchFamily="34" charset="0"/>
              </a:rPr>
              <a:t>Trong những năm gần đây, con người phải đối mặt với thiên tai – hiện tượng nhiên bất thường – có thể gây nên những thiệt hại về người, tài sản, điều kiện sống và các hoạt động kinh tế – xã hội. </a:t>
            </a:r>
            <a:endParaRPr lang="vi-VN" b="1">
              <a:latin typeface="Arial" pitchFamily="34" charset="0"/>
              <a:cs typeface="Arial" pitchFamily="34" charset="0"/>
            </a:endParaRPr>
          </a:p>
        </p:txBody>
      </p:sp>
      <p:pic>
        <p:nvPicPr>
          <p:cNvPr id="17" name="Picture 16" descr="conclusion.png"/>
          <p:cNvPicPr>
            <a:picLocks noChangeAspect="1"/>
          </p:cNvPicPr>
          <p:nvPr/>
        </p:nvPicPr>
        <p:blipFill>
          <a:blip r:embed="rId2" cstate="print"/>
          <a:stretch>
            <a:fillRect/>
          </a:stretch>
        </p:blipFill>
        <p:spPr>
          <a:xfrm rot="17288355">
            <a:off x="7697924" y="82509"/>
            <a:ext cx="1140595" cy="1154337"/>
          </a:xfrm>
          <a:prstGeom prst="rect">
            <a:avLst/>
          </a:prstGeom>
        </p:spPr>
      </p:pic>
      <p:sp>
        <p:nvSpPr>
          <p:cNvPr id="18" name="Rectangle 17"/>
          <p:cNvSpPr/>
          <p:nvPr/>
        </p:nvSpPr>
        <p:spPr>
          <a:xfrm>
            <a:off x="3037316" y="263001"/>
            <a:ext cx="3671597" cy="658835"/>
          </a:xfrm>
          <a:prstGeom prst="rect">
            <a:avLst/>
          </a:prstGeom>
        </p:spPr>
        <p:txBody>
          <a:bodyPr wrap="square">
            <a:spAutoFit/>
          </a:bodyPr>
          <a:lstStyle/>
          <a:p>
            <a:pPr algn="just">
              <a:lnSpc>
                <a:spcPct val="150000"/>
              </a:lnSpc>
            </a:pPr>
            <a:r>
              <a:rPr lang="en-US" sz="2800" b="1">
                <a:solidFill>
                  <a:srgbClr val="FF0000"/>
                </a:solidFill>
                <a:latin typeface="Arial" pitchFamily="34" charset="0"/>
                <a:cs typeface="Arial" pitchFamily="34" charset="0"/>
              </a:rPr>
              <a:t>KẾT LUẬN</a:t>
            </a:r>
            <a:endParaRPr lang="vi-VN" sz="2800" b="1">
              <a:solidFill>
                <a:srgbClr val="FF0000"/>
              </a:solidFill>
              <a:latin typeface="Arial" pitchFamily="34" charset="0"/>
              <a:cs typeface="Arial" pitchFamily="34" charset="0"/>
            </a:endParaRPr>
          </a:p>
        </p:txBody>
      </p:sp>
      <p:sp>
        <p:nvSpPr>
          <p:cNvPr id="4" name="Rectangle 3"/>
          <p:cNvSpPr/>
          <p:nvPr/>
        </p:nvSpPr>
        <p:spPr>
          <a:xfrm>
            <a:off x="808134" y="2847989"/>
            <a:ext cx="7963906" cy="923330"/>
          </a:xfrm>
          <a:prstGeom prst="rect">
            <a:avLst/>
          </a:prstGeom>
        </p:spPr>
        <p:txBody>
          <a:bodyPr wrap="square">
            <a:spAutoFit/>
          </a:bodyPr>
          <a:lstStyle/>
          <a:p>
            <a:pPr lvl="0" algn="just">
              <a:lnSpc>
                <a:spcPct val="150000"/>
              </a:lnSpc>
            </a:pPr>
            <a:r>
              <a:rPr lang="en-US">
                <a:solidFill>
                  <a:prstClr val="black"/>
                </a:solidFill>
                <a:latin typeface="Arial" pitchFamily="34" charset="0"/>
                <a:cs typeface="Arial" pitchFamily="34" charset="0"/>
              </a:rPr>
              <a:t>Chính vì vậy, việc nhận biết được các dấu hiệu của thiên tai và học cách ứng phó với các hiện tượng này là yêu cầu cấp bách đối với tất cả chúng ta.</a:t>
            </a:r>
            <a:endParaRPr lang="vi-VN" b="1">
              <a:solidFill>
                <a:prstClr val="black"/>
              </a:solidFill>
              <a:latin typeface="Arial" pitchFamily="34" charset="0"/>
              <a:cs typeface="Arial" pitchFamily="34" charset="0"/>
            </a:endParaRPr>
          </a:p>
        </p:txBody>
      </p:sp>
      <p:sp>
        <p:nvSpPr>
          <p:cNvPr id="6" name="Curved Down Arrow 5"/>
          <p:cNvSpPr/>
          <p:nvPr/>
        </p:nvSpPr>
        <p:spPr>
          <a:xfrm rot="3820552">
            <a:off x="6999243" y="1898750"/>
            <a:ext cx="1042423" cy="423221"/>
          </a:xfrm>
          <a:prstGeom prst="curved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ud_ballon.png"/>
          <p:cNvPicPr>
            <a:picLocks noChangeAspect="1"/>
          </p:cNvPicPr>
          <p:nvPr/>
        </p:nvPicPr>
        <p:blipFill>
          <a:blip r:embed="rId2" cstate="print"/>
          <a:stretch>
            <a:fillRect/>
          </a:stretch>
        </p:blipFill>
        <p:spPr>
          <a:xfrm>
            <a:off x="7315200" y="361950"/>
            <a:ext cx="1186679" cy="971550"/>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r>
              <a:rPr lang="en-US" sz="900" dirty="0">
                <a:solidFill>
                  <a:srgbClr val="614208"/>
                </a:solidFill>
                <a:latin typeface="Barlow Condensed" panose="00000506000000000000" charset="0"/>
                <a:ea typeface="Barlow Condensed" panose="00000506000000000000" charset="0"/>
                <a:cs typeface="Arial" panose="020B0604020202020204" pitchFamily="34" charset="0"/>
              </a:rPr>
              <a:t>© 1999 -20XX IX Web Hosting. All rights reserved</a:t>
            </a:r>
          </a:p>
        </p:txBody>
      </p:sp>
      <p:pic>
        <p:nvPicPr>
          <p:cNvPr id="4" name="Picture 3" descr="contents.png"/>
          <p:cNvPicPr>
            <a:picLocks noChangeAspect="1"/>
          </p:cNvPicPr>
          <p:nvPr/>
        </p:nvPicPr>
        <p:blipFill>
          <a:blip r:embed="rId3" cstate="print"/>
          <a:stretch>
            <a:fillRect/>
          </a:stretch>
        </p:blipFill>
        <p:spPr>
          <a:xfrm>
            <a:off x="916621" y="1047750"/>
            <a:ext cx="6605151" cy="2851904"/>
          </a:xfrm>
          <a:prstGeom prst="rect">
            <a:avLst/>
          </a:prstGeom>
        </p:spPr>
      </p:pic>
      <p:sp>
        <p:nvSpPr>
          <p:cNvPr id="6" name="TextBox 5"/>
          <p:cNvSpPr txBox="1"/>
          <p:nvPr/>
        </p:nvSpPr>
        <p:spPr>
          <a:xfrm>
            <a:off x="2678680" y="264063"/>
            <a:ext cx="3428944" cy="612796"/>
          </a:xfrm>
          <a:prstGeom prst="rect">
            <a:avLst/>
          </a:prstGeom>
        </p:spPr>
        <p:txBody>
          <a:bodyPr wrap="square" lIns="0" tIns="0" rIns="0" bIns="0" rtlCol="0" anchor="t">
            <a:spAutoFit/>
          </a:bodyPr>
          <a:lstStyle/>
          <a:p>
            <a:pPr algn="ctr">
              <a:lnSpc>
                <a:spcPts val="5375"/>
              </a:lnSpc>
            </a:pPr>
            <a:r>
              <a:rPr lang="en-US" sz="2800" b="1">
                <a:solidFill>
                  <a:srgbClr val="FF0000"/>
                </a:solidFill>
                <a:latin typeface="Arial" panose="020B0604020202020204" pitchFamily="34" charset="0"/>
                <a:cs typeface="Arial" panose="020B0604020202020204" pitchFamily="34" charset="0"/>
              </a:rPr>
              <a:t>VẬN DỤNG</a:t>
            </a:r>
            <a:endParaRPr lang="en-US" sz="2800" b="1"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2466088" y="1576073"/>
            <a:ext cx="4288080" cy="1420325"/>
          </a:xfrm>
          <a:prstGeom prst="rect">
            <a:avLst/>
          </a:prstGeom>
          <a:noFill/>
        </p:spPr>
        <p:txBody>
          <a:bodyPr wrap="square" rtlCol="0">
            <a:spAutoFit/>
          </a:bodyPr>
          <a:lstStyle/>
          <a:p>
            <a:pPr algn="just">
              <a:lnSpc>
                <a:spcPct val="150000"/>
              </a:lnSpc>
            </a:pPr>
            <a:r>
              <a:rPr lang="en-US" sz="2000" b="1">
                <a:solidFill>
                  <a:schemeClr val="bg1"/>
                </a:solidFill>
                <a:latin typeface="Arial" pitchFamily="34" charset="0"/>
                <a:cs typeface="Arial" pitchFamily="34" charset="0"/>
              </a:rPr>
              <a:t>Sưu tầm các câu ca dao, tục ngữ về hiện tượng thiên nhiên được ông cha ta đúc kết kinh nghiệm</a:t>
            </a:r>
            <a:endParaRPr lang="vi-VN" sz="20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808998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06594E-3F7B-E36D-E880-4991808A88F0}"/>
              </a:ext>
            </a:extLst>
          </p:cNvPr>
          <p:cNvSpPr txBox="1"/>
          <p:nvPr/>
        </p:nvSpPr>
        <p:spPr>
          <a:xfrm>
            <a:off x="971600" y="411510"/>
            <a:ext cx="4896544" cy="1938992"/>
          </a:xfrm>
          <a:prstGeom prst="rect">
            <a:avLst/>
          </a:prstGeom>
          <a:noFill/>
        </p:spPr>
        <p:txBody>
          <a:bodyPr wrap="square" rtlCol="0">
            <a:spAutoFit/>
          </a:bodyPr>
          <a:lstStyle/>
          <a:p>
            <a:pPr algn="ctr"/>
            <a:r>
              <a:rPr lang="vi-VN" sz="2000" b="0" i="1">
                <a:solidFill>
                  <a:srgbClr val="222222"/>
                </a:solidFill>
                <a:effectLst/>
                <a:latin typeface="+mj-lt"/>
              </a:rPr>
              <a:t>"Người ta đi cấy lấy công,</a:t>
            </a:r>
            <a:endParaRPr lang="vi-VN" sz="2000" b="0" i="0">
              <a:solidFill>
                <a:srgbClr val="222222"/>
              </a:solidFill>
              <a:effectLst/>
              <a:latin typeface="+mj-lt"/>
            </a:endParaRPr>
          </a:p>
          <a:p>
            <a:pPr algn="ctr"/>
            <a:r>
              <a:rPr lang="vi-VN" sz="2000" b="0" i="1">
                <a:solidFill>
                  <a:srgbClr val="222222"/>
                </a:solidFill>
                <a:effectLst/>
                <a:latin typeface="+mj-lt"/>
              </a:rPr>
              <a:t>Tôi nay đi cấy còn trông nhiều bề.</a:t>
            </a:r>
            <a:endParaRPr lang="vi-VN" sz="2000" b="0" i="0">
              <a:solidFill>
                <a:srgbClr val="222222"/>
              </a:solidFill>
              <a:effectLst/>
              <a:latin typeface="+mj-lt"/>
            </a:endParaRPr>
          </a:p>
          <a:p>
            <a:pPr algn="ctr"/>
            <a:r>
              <a:rPr lang="vi-VN" sz="2000" b="0" i="1">
                <a:solidFill>
                  <a:srgbClr val="222222"/>
                </a:solidFill>
                <a:effectLst/>
                <a:latin typeface="+mj-lt"/>
              </a:rPr>
              <a:t>Trông trời, trông đất, trông mây,</a:t>
            </a:r>
            <a:endParaRPr lang="vi-VN" sz="2000" b="0" i="0">
              <a:solidFill>
                <a:srgbClr val="222222"/>
              </a:solidFill>
              <a:effectLst/>
              <a:latin typeface="+mj-lt"/>
            </a:endParaRPr>
          </a:p>
          <a:p>
            <a:pPr algn="ctr"/>
            <a:r>
              <a:rPr lang="vi-VN" sz="2000" b="0" i="1">
                <a:solidFill>
                  <a:srgbClr val="222222"/>
                </a:solidFill>
                <a:effectLst/>
                <a:latin typeface="+mj-lt"/>
              </a:rPr>
              <a:t>Trông mưa, trông gió, trông ngày, trông đêm,</a:t>
            </a:r>
            <a:endParaRPr lang="vi-VN" sz="2000" b="0" i="0">
              <a:solidFill>
                <a:srgbClr val="222222"/>
              </a:solidFill>
              <a:effectLst/>
              <a:latin typeface="+mj-lt"/>
            </a:endParaRPr>
          </a:p>
          <a:p>
            <a:pPr algn="ctr"/>
            <a:r>
              <a:rPr lang="vi-VN" sz="2000" b="0" i="1">
                <a:solidFill>
                  <a:srgbClr val="222222"/>
                </a:solidFill>
                <a:effectLst/>
                <a:latin typeface="+mj-lt"/>
              </a:rPr>
              <a:t>Trông cho chân cứng đá mềm,</a:t>
            </a:r>
            <a:endParaRPr lang="vi-VN" sz="2000" b="0" i="0">
              <a:solidFill>
                <a:srgbClr val="222222"/>
              </a:solidFill>
              <a:effectLst/>
              <a:latin typeface="+mj-lt"/>
            </a:endParaRPr>
          </a:p>
          <a:p>
            <a:pPr algn="ctr"/>
            <a:r>
              <a:rPr lang="vi-VN" sz="2000" b="0" i="1">
                <a:solidFill>
                  <a:srgbClr val="222222"/>
                </a:solidFill>
                <a:effectLst/>
                <a:latin typeface="+mj-lt"/>
              </a:rPr>
              <a:t>Trời êm biển lặng mới yên tấm lòng."</a:t>
            </a:r>
            <a:endParaRPr lang="vi-VN" sz="2000" b="0" i="0">
              <a:solidFill>
                <a:srgbClr val="222222"/>
              </a:solidFill>
              <a:effectLst/>
              <a:latin typeface="+mj-lt"/>
            </a:endParaRPr>
          </a:p>
        </p:txBody>
      </p:sp>
      <p:sp>
        <p:nvSpPr>
          <p:cNvPr id="3" name="TextBox 2">
            <a:extLst>
              <a:ext uri="{FF2B5EF4-FFF2-40B4-BE49-F238E27FC236}">
                <a16:creationId xmlns:a16="http://schemas.microsoft.com/office/drawing/2014/main" id="{42B97672-918E-E209-A4AD-1ECC9B13714B}"/>
              </a:ext>
            </a:extLst>
          </p:cNvPr>
          <p:cNvSpPr txBox="1"/>
          <p:nvPr/>
        </p:nvSpPr>
        <p:spPr>
          <a:xfrm>
            <a:off x="755576" y="2562860"/>
            <a:ext cx="8280920" cy="1631216"/>
          </a:xfrm>
          <a:prstGeom prst="rect">
            <a:avLst/>
          </a:prstGeom>
          <a:noFill/>
        </p:spPr>
        <p:txBody>
          <a:bodyPr wrap="square" rtlCol="0">
            <a:spAutoFit/>
          </a:bodyPr>
          <a:lstStyle/>
          <a:p>
            <a:r>
              <a:rPr lang="vi-VN" sz="2000" b="0" i="0">
                <a:solidFill>
                  <a:srgbClr val="222222"/>
                </a:solidFill>
                <a:effectLst/>
                <a:latin typeface="+mj-lt"/>
              </a:rPr>
              <a:t>Chuồng gà hướng Đông cái lông chẳng còn.</a:t>
            </a:r>
            <a:br>
              <a:rPr lang="vi-VN" sz="2000" b="0" i="0">
                <a:solidFill>
                  <a:srgbClr val="222222"/>
                </a:solidFill>
                <a:effectLst/>
                <a:latin typeface="+mj-lt"/>
              </a:rPr>
            </a:br>
            <a:r>
              <a:rPr lang="vi-VN" sz="2000" b="0" i="1">
                <a:solidFill>
                  <a:srgbClr val="222222"/>
                </a:solidFill>
                <a:effectLst/>
                <a:latin typeface="+mj-lt"/>
              </a:rPr>
              <a:t>→ Vì nguyên nhân hướng gió, gió Đông dễ khiến gia súc mắc bệnh nên không ai làm chuồng theo hướng Đông. Đây là một kinh nghiệm thiên nhiên có tính khoa học trong sản xuất, lao động.</a:t>
            </a:r>
            <a:endParaRPr lang="vi-VN" sz="2000" b="0" i="0">
              <a:solidFill>
                <a:srgbClr val="222222"/>
              </a:solidFill>
              <a:effectLst/>
              <a:latin typeface="+mj-lt"/>
            </a:endParaRPr>
          </a:p>
          <a:p>
            <a:endParaRPr lang="en-US" sz="2000">
              <a:latin typeface="+mj-lt"/>
            </a:endParaRPr>
          </a:p>
        </p:txBody>
      </p:sp>
    </p:spTree>
    <p:extLst>
      <p:ext uri="{BB962C8B-B14F-4D97-AF65-F5344CB8AC3E}">
        <p14:creationId xmlns:p14="http://schemas.microsoft.com/office/powerpoint/2010/main" val="194482138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7AC204-5744-F954-CAD2-C55981BDAB9E}"/>
              </a:ext>
            </a:extLst>
          </p:cNvPr>
          <p:cNvSpPr txBox="1"/>
          <p:nvPr/>
        </p:nvSpPr>
        <p:spPr>
          <a:xfrm>
            <a:off x="683568" y="331840"/>
            <a:ext cx="4392488" cy="400110"/>
          </a:xfrm>
          <a:prstGeom prst="rect">
            <a:avLst/>
          </a:prstGeom>
          <a:noFill/>
        </p:spPr>
        <p:txBody>
          <a:bodyPr wrap="square" rtlCol="0">
            <a:spAutoFit/>
          </a:bodyPr>
          <a:lstStyle/>
          <a:p>
            <a:r>
              <a:rPr lang="en-US" sz="2000" b="0" i="1">
                <a:solidFill>
                  <a:srgbClr val="222222"/>
                </a:solidFill>
                <a:effectLst/>
                <a:latin typeface="Times New Roman" panose="02020603050405020304" pitchFamily="18" charset="0"/>
                <a:cs typeface="Times New Roman" panose="02020603050405020304" pitchFamily="18" charset="0"/>
              </a:rPr>
              <a:t>Khoai ruộng lạ, mạ ruộng quen</a:t>
            </a:r>
            <a:endParaRPr lang="en-US" sz="2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BA07688-EB4B-8933-EF77-B5A40B9F9EDB}"/>
              </a:ext>
            </a:extLst>
          </p:cNvPr>
          <p:cNvSpPr txBox="1"/>
          <p:nvPr/>
        </p:nvSpPr>
        <p:spPr>
          <a:xfrm>
            <a:off x="683568" y="1055751"/>
            <a:ext cx="7272808" cy="1015663"/>
          </a:xfrm>
          <a:prstGeom prst="rect">
            <a:avLst/>
          </a:prstGeom>
          <a:noFill/>
        </p:spPr>
        <p:txBody>
          <a:bodyPr wrap="square" rtlCol="0">
            <a:spAutoFit/>
          </a:bodyPr>
          <a:lstStyle/>
          <a:p>
            <a:r>
              <a:rPr lang="vi-VN" sz="2000" b="0" i="0">
                <a:solidFill>
                  <a:srgbClr val="222222"/>
                </a:solidFill>
                <a:effectLst/>
                <a:latin typeface="+mj-lt"/>
              </a:rPr>
              <a:t>Nắng tốt dưa, mưa tốt lúa.</a:t>
            </a:r>
            <a:br>
              <a:rPr lang="vi-VN" sz="2000" b="0" i="0">
                <a:solidFill>
                  <a:srgbClr val="222222"/>
                </a:solidFill>
                <a:effectLst/>
                <a:latin typeface="+mj-lt"/>
              </a:rPr>
            </a:br>
            <a:r>
              <a:rPr lang="vi-VN" sz="2000" b="0" i="1">
                <a:solidFill>
                  <a:srgbClr val="222222"/>
                </a:solidFill>
                <a:effectLst/>
                <a:latin typeface="+mj-lt"/>
              </a:rPr>
              <a:t>→ Một kinh nghiệm về thời tiết đối với cây trồng: trời nắng tốt dưa, trời mưa tốt lúa.</a:t>
            </a:r>
            <a:endParaRPr lang="vi-VN" sz="2000" b="0" i="0">
              <a:solidFill>
                <a:srgbClr val="222222"/>
              </a:solidFill>
              <a:effectLst/>
              <a:latin typeface="+mj-lt"/>
            </a:endParaRPr>
          </a:p>
        </p:txBody>
      </p:sp>
      <p:sp>
        <p:nvSpPr>
          <p:cNvPr id="4" name="TextBox 3">
            <a:extLst>
              <a:ext uri="{FF2B5EF4-FFF2-40B4-BE49-F238E27FC236}">
                <a16:creationId xmlns:a16="http://schemas.microsoft.com/office/drawing/2014/main" id="{724E8735-0E74-1C1F-8BBF-D759064E05B6}"/>
              </a:ext>
            </a:extLst>
          </p:cNvPr>
          <p:cNvSpPr txBox="1"/>
          <p:nvPr/>
        </p:nvSpPr>
        <p:spPr>
          <a:xfrm>
            <a:off x="611560" y="2395215"/>
            <a:ext cx="7704856" cy="1323439"/>
          </a:xfrm>
          <a:prstGeom prst="rect">
            <a:avLst/>
          </a:prstGeom>
          <a:noFill/>
        </p:spPr>
        <p:txBody>
          <a:bodyPr wrap="square" rtlCol="0">
            <a:spAutoFit/>
          </a:bodyPr>
          <a:lstStyle/>
          <a:p>
            <a:r>
              <a:rPr lang="vi-VN" sz="2000" b="0" i="0">
                <a:solidFill>
                  <a:srgbClr val="222222"/>
                </a:solidFill>
                <a:effectLst/>
                <a:latin typeface="+mj-lt"/>
              </a:rPr>
              <a:t>Trăng mờ tốt lúa nỏ, trăng tỏ tốt lúa sâu.</a:t>
            </a:r>
            <a:br>
              <a:rPr lang="vi-VN" sz="2000" b="0" i="0">
                <a:solidFill>
                  <a:srgbClr val="222222"/>
                </a:solidFill>
                <a:effectLst/>
                <a:latin typeface="+mj-lt"/>
              </a:rPr>
            </a:br>
            <a:r>
              <a:rPr lang="vi-VN" sz="2000" b="0" i="1">
                <a:solidFill>
                  <a:srgbClr val="222222"/>
                </a:solidFill>
                <a:effectLst/>
                <a:latin typeface="+mj-lt"/>
              </a:rPr>
              <a:t>→ Một kinh nghiệm làm ruộng: trăng rằm mờ, trời sắp có mưa, lúa cấy ruộng cao tốt; trăng tỏ là trời còn nắng kéo dài, lúa ruộng trũng tốt vì không bị úng ngập.</a:t>
            </a:r>
            <a:endParaRPr lang="vi-VN" sz="2000" b="0" i="0">
              <a:solidFill>
                <a:srgbClr val="222222"/>
              </a:solidFill>
              <a:effectLst/>
              <a:latin typeface="+mj-lt"/>
            </a:endParaRPr>
          </a:p>
        </p:txBody>
      </p:sp>
    </p:spTree>
    <p:extLst>
      <p:ext uri="{BB962C8B-B14F-4D97-AF65-F5344CB8AC3E}">
        <p14:creationId xmlns:p14="http://schemas.microsoft.com/office/powerpoint/2010/main" val="153625527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40F895-69D7-E056-AEBE-7BE2FB10F905}"/>
              </a:ext>
            </a:extLst>
          </p:cNvPr>
          <p:cNvSpPr txBox="1"/>
          <p:nvPr/>
        </p:nvSpPr>
        <p:spPr>
          <a:xfrm>
            <a:off x="-18256" y="-92546"/>
            <a:ext cx="9180512" cy="5016758"/>
          </a:xfrm>
          <a:prstGeom prst="rect">
            <a:avLst/>
          </a:prstGeom>
          <a:noFill/>
        </p:spPr>
        <p:txBody>
          <a:bodyPr wrap="square" rtlCol="0">
            <a:spAutoFit/>
          </a:bodyPr>
          <a:lstStyle/>
          <a:p>
            <a:pPr>
              <a:buFont typeface="+mj-lt"/>
              <a:buAutoNum type="arabicPeriod"/>
            </a:pPr>
            <a:r>
              <a:rPr lang="vi-VN" sz="2000" b="1" i="0" u="sng">
                <a:solidFill>
                  <a:srgbClr val="D8293A"/>
                </a:solidFill>
                <a:effectLst/>
                <a:latin typeface="+mj-lt"/>
                <a:hlinkClick r:id="rId2"/>
              </a:rPr>
              <a:t>Chuồn chuồn bay thấp thì mưa, bay cao thì nắng, bay vừa thì râm</a:t>
            </a:r>
            <a:r>
              <a:rPr lang="vi-VN" sz="2000" b="0" i="0">
                <a:solidFill>
                  <a:srgbClr val="222222"/>
                </a:solidFill>
                <a:effectLst/>
                <a:latin typeface="+mj-lt"/>
              </a:rPr>
              <a:t>.</a:t>
            </a:r>
            <a:br>
              <a:rPr lang="vi-VN" sz="2000" b="0" i="0">
                <a:solidFill>
                  <a:srgbClr val="222222"/>
                </a:solidFill>
                <a:effectLst/>
                <a:latin typeface="+mj-lt"/>
              </a:rPr>
            </a:br>
            <a:r>
              <a:rPr lang="vi-VN" sz="2000" b="0" i="1">
                <a:solidFill>
                  <a:srgbClr val="222222"/>
                </a:solidFill>
                <a:effectLst/>
                <a:latin typeface="+mj-lt"/>
              </a:rPr>
              <a:t>→ Dự đoán thời tiết từ việc quan sát chuồn chuồn. Chuồn chuồn bay cao trời thường nắng, bay vừa trời râm mát, bay thấp sẽ có mưa.</a:t>
            </a:r>
            <a:endParaRPr lang="vi-VN" sz="2000" b="0" i="0">
              <a:solidFill>
                <a:srgbClr val="222222"/>
              </a:solidFill>
              <a:effectLst/>
              <a:latin typeface="+mj-lt"/>
            </a:endParaRPr>
          </a:p>
          <a:p>
            <a:pPr>
              <a:buFont typeface="+mj-lt"/>
              <a:buAutoNum type="arabicPeriod"/>
            </a:pPr>
            <a:r>
              <a:rPr lang="vi-VN" sz="2000" b="0" i="0">
                <a:solidFill>
                  <a:srgbClr val="222222"/>
                </a:solidFill>
                <a:effectLst/>
                <a:latin typeface="+mj-lt"/>
              </a:rPr>
              <a:t>Gió heo may, chuồn chuồn bay thì bão.</a:t>
            </a:r>
            <a:br>
              <a:rPr lang="vi-VN" sz="2000" b="0" i="0">
                <a:solidFill>
                  <a:srgbClr val="222222"/>
                </a:solidFill>
                <a:effectLst/>
                <a:latin typeface="+mj-lt"/>
              </a:rPr>
            </a:br>
            <a:r>
              <a:rPr lang="vi-VN" sz="2000" b="0" i="1">
                <a:solidFill>
                  <a:srgbClr val="222222"/>
                </a:solidFill>
                <a:effectLst/>
                <a:latin typeface="+mj-lt"/>
              </a:rPr>
              <a:t>→ Gió heo may là gió bấc thổi nhẹ vào mùa Thu, khi đó mà thấy chuồn chuồn bay nghĩa là sắp có bão.</a:t>
            </a:r>
            <a:endParaRPr lang="vi-VN" sz="2000" b="0" i="0">
              <a:solidFill>
                <a:srgbClr val="222222"/>
              </a:solidFill>
              <a:effectLst/>
              <a:latin typeface="+mj-lt"/>
            </a:endParaRPr>
          </a:p>
          <a:p>
            <a:pPr>
              <a:buFont typeface="+mj-lt"/>
              <a:buAutoNum type="arabicPeriod"/>
            </a:pPr>
            <a:r>
              <a:rPr lang="vi-VN" sz="2000" b="0" i="0">
                <a:solidFill>
                  <a:srgbClr val="222222"/>
                </a:solidFill>
                <a:effectLst/>
                <a:latin typeface="+mj-lt"/>
              </a:rPr>
              <a:t>Én bay thấp mưa ngập bờ ao,</a:t>
            </a:r>
            <a:br>
              <a:rPr lang="vi-VN" sz="2000" b="0" i="0">
                <a:solidFill>
                  <a:srgbClr val="222222"/>
                </a:solidFill>
                <a:effectLst/>
                <a:latin typeface="+mj-lt"/>
              </a:rPr>
            </a:br>
            <a:r>
              <a:rPr lang="vi-VN" sz="2000" b="0" i="0">
                <a:solidFill>
                  <a:srgbClr val="222222"/>
                </a:solidFill>
                <a:effectLst/>
                <a:latin typeface="+mj-lt"/>
              </a:rPr>
              <a:t>Én bay cao mưa rào lại tạnh.</a:t>
            </a:r>
            <a:br>
              <a:rPr lang="vi-VN" sz="2000" b="0" i="0">
                <a:solidFill>
                  <a:srgbClr val="222222"/>
                </a:solidFill>
                <a:effectLst/>
                <a:latin typeface="+mj-lt"/>
              </a:rPr>
            </a:br>
            <a:r>
              <a:rPr lang="vi-VN" sz="2000" b="0" i="1">
                <a:solidFill>
                  <a:srgbClr val="222222"/>
                </a:solidFill>
                <a:effectLst/>
                <a:latin typeface="+mj-lt"/>
              </a:rPr>
              <a:t>→ Cũng tương tự như chuồn chuồn, ta có thể quan sát chim Én để biết trời mưa hay nắng.</a:t>
            </a:r>
            <a:endParaRPr lang="vi-VN" sz="2000" b="0" i="0">
              <a:solidFill>
                <a:srgbClr val="222222"/>
              </a:solidFill>
              <a:effectLst/>
              <a:latin typeface="+mj-lt"/>
            </a:endParaRPr>
          </a:p>
          <a:p>
            <a:pPr>
              <a:buFont typeface="+mj-lt"/>
              <a:buAutoNum type="arabicPeriod"/>
            </a:pPr>
            <a:r>
              <a:rPr lang="vi-VN" sz="2000" b="0" i="0">
                <a:solidFill>
                  <a:srgbClr val="222222"/>
                </a:solidFill>
                <a:effectLst/>
                <a:latin typeface="+mj-lt"/>
              </a:rPr>
              <a:t>Gió bấc hiu hiu, sếu kêu thì rét.</a:t>
            </a:r>
            <a:br>
              <a:rPr lang="vi-VN" sz="2000" b="0" i="0">
                <a:solidFill>
                  <a:srgbClr val="222222"/>
                </a:solidFill>
                <a:effectLst/>
                <a:latin typeface="+mj-lt"/>
              </a:rPr>
            </a:br>
            <a:r>
              <a:rPr lang="vi-VN" sz="2000" b="0" i="1">
                <a:solidFill>
                  <a:srgbClr val="222222"/>
                </a:solidFill>
                <a:effectLst/>
                <a:latin typeface="+mj-lt"/>
              </a:rPr>
              <a:t>→ Khi nghe tiếng sếu kêu thì trời sắp rét, gió bấc ùa về.</a:t>
            </a:r>
            <a:endParaRPr lang="vi-VN" sz="2000" b="0" i="0">
              <a:solidFill>
                <a:srgbClr val="222222"/>
              </a:solidFill>
              <a:effectLst/>
              <a:latin typeface="+mj-lt"/>
            </a:endParaRPr>
          </a:p>
          <a:p>
            <a:pPr>
              <a:buFont typeface="+mj-lt"/>
              <a:buAutoNum type="arabicPeriod"/>
            </a:pPr>
            <a:r>
              <a:rPr lang="vi-VN" sz="2000" b="0" i="0">
                <a:solidFill>
                  <a:srgbClr val="222222"/>
                </a:solidFill>
                <a:effectLst/>
                <a:latin typeface="+mj-lt"/>
              </a:rPr>
              <a:t>Quạ tắm thì ráo, sáo tắm thì mưa.</a:t>
            </a:r>
            <a:br>
              <a:rPr lang="vi-VN" sz="2000" b="0" i="0">
                <a:solidFill>
                  <a:srgbClr val="222222"/>
                </a:solidFill>
                <a:effectLst/>
                <a:latin typeface="+mj-lt"/>
              </a:rPr>
            </a:br>
            <a:r>
              <a:rPr lang="vi-VN" sz="2000" b="0" i="1">
                <a:solidFill>
                  <a:srgbClr val="222222"/>
                </a:solidFill>
                <a:effectLst/>
                <a:latin typeface="+mj-lt"/>
              </a:rPr>
              <a:t>→ Khi trời đang mưa mà thấy quạ bay thì mưa sắp tạnh, khi trời đang nắng thấy sáo ắt sắp có mưa.</a:t>
            </a:r>
            <a:endParaRPr lang="en-US" sz="2000" b="0" i="1">
              <a:solidFill>
                <a:srgbClr val="222222"/>
              </a:solidFill>
              <a:effectLst/>
              <a:latin typeface="+mj-lt"/>
            </a:endParaRPr>
          </a:p>
          <a:p>
            <a:pPr>
              <a:buFont typeface="+mj-lt"/>
              <a:buAutoNum type="arabicPeriod"/>
            </a:pPr>
            <a:endParaRPr lang="vi-VN" sz="2000" b="0" i="0">
              <a:solidFill>
                <a:srgbClr val="222222"/>
              </a:solidFill>
              <a:effectLst/>
              <a:latin typeface="+mj-lt"/>
            </a:endParaRPr>
          </a:p>
        </p:txBody>
      </p:sp>
    </p:spTree>
    <p:extLst>
      <p:ext uri="{BB962C8B-B14F-4D97-AF65-F5344CB8AC3E}">
        <p14:creationId xmlns:p14="http://schemas.microsoft.com/office/powerpoint/2010/main" val="24623351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a:grpSpLocks noChangeAspect="1"/>
          </p:cNvGrpSpPr>
          <p:nvPr/>
        </p:nvGrpSpPr>
        <p:grpSpPr bwMode="auto">
          <a:xfrm rot="14195591" flipH="1" flipV="1">
            <a:off x="260960" y="201291"/>
            <a:ext cx="732097" cy="488320"/>
            <a:chOff x="3013" y="1996"/>
            <a:chExt cx="1700" cy="751"/>
          </a:xfrm>
          <a:effectLst>
            <a:outerShdw blurRad="88900" dist="63500" dir="2700000" algn="tl" rotWithShape="0">
              <a:prstClr val="black">
                <a:alpha val="40000"/>
              </a:prstClr>
            </a:outerShdw>
          </a:effectLst>
        </p:grpSpPr>
        <p:sp>
          <p:nvSpPr>
            <p:cNvPr id="3" name="AutoShape 43"/>
            <p:cNvSpPr>
              <a:spLocks noChangeAspect="1" noChangeArrowheads="1" noTextEdit="1"/>
            </p:cNvSpPr>
            <p:nvPr/>
          </p:nvSpPr>
          <p:spPr bwMode="auto">
            <a:xfrm>
              <a:off x="3013" y="1996"/>
              <a:ext cx="1700"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a:ea typeface="微软雅黑"/>
                <a:sym typeface="微软雅黑"/>
              </a:endParaRPr>
            </a:p>
          </p:txBody>
        </p:sp>
        <p:sp>
          <p:nvSpPr>
            <p:cNvPr id="4" name="Freeform 45"/>
            <p:cNvSpPr>
              <a:spLocks/>
            </p:cNvSpPr>
            <p:nvPr/>
          </p:nvSpPr>
          <p:spPr bwMode="auto">
            <a:xfrm>
              <a:off x="3378" y="2084"/>
              <a:ext cx="1333" cy="661"/>
            </a:xfrm>
            <a:custGeom>
              <a:avLst/>
              <a:gdLst>
                <a:gd name="T0" fmla="*/ 562 w 562"/>
                <a:gd name="T1" fmla="*/ 91 h 277"/>
                <a:gd name="T2" fmla="*/ 10 w 562"/>
                <a:gd name="T3" fmla="*/ 277 h 277"/>
                <a:gd name="T4" fmla="*/ 45 w 562"/>
                <a:gd name="T5" fmla="*/ 220 h 277"/>
                <a:gd name="T6" fmla="*/ 0 w 562"/>
                <a:gd name="T7" fmla="*/ 170 h 277"/>
                <a:gd name="T8" fmla="*/ 505 w 562"/>
                <a:gd name="T9" fmla="*/ 0 h 277"/>
                <a:gd name="T10" fmla="*/ 562 w 562"/>
                <a:gd name="T11" fmla="*/ 91 h 277"/>
              </a:gdLst>
              <a:ahLst/>
              <a:cxnLst>
                <a:cxn ang="0">
                  <a:pos x="T0" y="T1"/>
                </a:cxn>
                <a:cxn ang="0">
                  <a:pos x="T2" y="T3"/>
                </a:cxn>
                <a:cxn ang="0">
                  <a:pos x="T4" y="T5"/>
                </a:cxn>
                <a:cxn ang="0">
                  <a:pos x="T6" y="T7"/>
                </a:cxn>
                <a:cxn ang="0">
                  <a:pos x="T8" y="T9"/>
                </a:cxn>
                <a:cxn ang="0">
                  <a:pos x="T10" y="T11"/>
                </a:cxn>
              </a:cxnLst>
              <a:rect l="0" t="0" r="r" b="b"/>
              <a:pathLst>
                <a:path w="562" h="277">
                  <a:moveTo>
                    <a:pt x="562" y="91"/>
                  </a:moveTo>
                  <a:cubicBezTo>
                    <a:pt x="391" y="194"/>
                    <a:pt x="208" y="256"/>
                    <a:pt x="10" y="277"/>
                  </a:cubicBezTo>
                  <a:cubicBezTo>
                    <a:pt x="25" y="254"/>
                    <a:pt x="32" y="243"/>
                    <a:pt x="45" y="220"/>
                  </a:cubicBezTo>
                  <a:cubicBezTo>
                    <a:pt x="26" y="200"/>
                    <a:pt x="17" y="190"/>
                    <a:pt x="0" y="170"/>
                  </a:cubicBezTo>
                  <a:cubicBezTo>
                    <a:pt x="182" y="151"/>
                    <a:pt x="348" y="95"/>
                    <a:pt x="505" y="0"/>
                  </a:cubicBezTo>
                  <a:cubicBezTo>
                    <a:pt x="524" y="30"/>
                    <a:pt x="543" y="61"/>
                    <a:pt x="562" y="91"/>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a:ea typeface="微软雅黑"/>
                <a:sym typeface="微软雅黑"/>
              </a:endParaRPr>
            </a:p>
          </p:txBody>
        </p:sp>
        <p:sp>
          <p:nvSpPr>
            <p:cNvPr id="5" name="Freeform 46"/>
            <p:cNvSpPr>
              <a:spLocks/>
            </p:cNvSpPr>
            <p:nvPr/>
          </p:nvSpPr>
          <p:spPr bwMode="auto">
            <a:xfrm>
              <a:off x="3011" y="1998"/>
              <a:ext cx="1702" cy="434"/>
            </a:xfrm>
            <a:custGeom>
              <a:avLst/>
              <a:gdLst>
                <a:gd name="T0" fmla="*/ 718 w 718"/>
                <a:gd name="T1" fmla="*/ 128 h 182"/>
                <a:gd name="T2" fmla="*/ 0 w 718"/>
                <a:gd name="T3" fmla="*/ 128 h 182"/>
                <a:gd name="T4" fmla="*/ 64 w 718"/>
                <a:gd name="T5" fmla="*/ 76 h 182"/>
                <a:gd name="T6" fmla="*/ 31 w 718"/>
                <a:gd name="T7" fmla="*/ 0 h 182"/>
                <a:gd name="T8" fmla="*/ 687 w 718"/>
                <a:gd name="T9" fmla="*/ 0 h 182"/>
                <a:gd name="T10" fmla="*/ 718 w 718"/>
                <a:gd name="T11" fmla="*/ 128 h 182"/>
              </a:gdLst>
              <a:ahLst/>
              <a:cxnLst>
                <a:cxn ang="0">
                  <a:pos x="T0" y="T1"/>
                </a:cxn>
                <a:cxn ang="0">
                  <a:pos x="T2" y="T3"/>
                </a:cxn>
                <a:cxn ang="0">
                  <a:pos x="T4" y="T5"/>
                </a:cxn>
                <a:cxn ang="0">
                  <a:pos x="T6" y="T7"/>
                </a:cxn>
                <a:cxn ang="0">
                  <a:pos x="T8" y="T9"/>
                </a:cxn>
                <a:cxn ang="0">
                  <a:pos x="T10" y="T11"/>
                </a:cxn>
              </a:cxnLst>
              <a:rect l="0" t="0" r="r" b="b"/>
              <a:pathLst>
                <a:path w="718" h="182">
                  <a:moveTo>
                    <a:pt x="718" y="128"/>
                  </a:moveTo>
                  <a:cubicBezTo>
                    <a:pt x="478" y="182"/>
                    <a:pt x="240" y="182"/>
                    <a:pt x="0" y="128"/>
                  </a:cubicBezTo>
                  <a:cubicBezTo>
                    <a:pt x="27" y="108"/>
                    <a:pt x="39" y="97"/>
                    <a:pt x="64" y="76"/>
                  </a:cubicBezTo>
                  <a:cubicBezTo>
                    <a:pt x="50" y="46"/>
                    <a:pt x="43" y="31"/>
                    <a:pt x="31" y="0"/>
                  </a:cubicBezTo>
                  <a:cubicBezTo>
                    <a:pt x="251" y="49"/>
                    <a:pt x="467" y="49"/>
                    <a:pt x="687" y="0"/>
                  </a:cubicBezTo>
                  <a:cubicBezTo>
                    <a:pt x="697" y="43"/>
                    <a:pt x="708" y="86"/>
                    <a:pt x="718" y="128"/>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a:ea typeface="微软雅黑"/>
                <a:sym typeface="微软雅黑"/>
              </a:endParaRPr>
            </a:p>
          </p:txBody>
        </p:sp>
      </p:grpSp>
      <p:sp>
        <p:nvSpPr>
          <p:cNvPr id="6" name="圆角矩形 5"/>
          <p:cNvSpPr/>
          <p:nvPr/>
        </p:nvSpPr>
        <p:spPr>
          <a:xfrm>
            <a:off x="638509" y="69727"/>
            <a:ext cx="5203106" cy="715848"/>
          </a:xfrm>
          <a:prstGeom prst="roundRect">
            <a:avLst/>
          </a:prstGeom>
          <a:gradFill>
            <a:gsLst>
              <a:gs pos="0">
                <a:srgbClr val="E4E4E4"/>
              </a:gs>
              <a:gs pos="100000">
                <a:schemeClr val="bg1"/>
              </a:gs>
            </a:gsLst>
            <a:lin ang="2700000" scaled="0"/>
          </a:gradFill>
          <a:ln w="19050">
            <a:gradFill>
              <a:gsLst>
                <a:gs pos="0">
                  <a:schemeClr val="bg1">
                    <a:lumMod val="65000"/>
                  </a:schemeClr>
                </a:gs>
                <a:gs pos="100000">
                  <a:schemeClr val="bg1"/>
                </a:gs>
              </a:gsLst>
              <a:lin ang="13500000" scaled="0"/>
            </a:gradFill>
          </a:ln>
          <a:effectLst>
            <a:outerShdw blurRad="177800" dist="1143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a:ea typeface="微软雅黑"/>
              <a:sym typeface="微软雅黑"/>
            </a:endParaRPr>
          </a:p>
        </p:txBody>
      </p:sp>
      <p:sp>
        <p:nvSpPr>
          <p:cNvPr id="7" name="文本框 24"/>
          <p:cNvSpPr txBox="1"/>
          <p:nvPr/>
        </p:nvSpPr>
        <p:spPr>
          <a:xfrm flipH="1">
            <a:off x="537529" y="190796"/>
            <a:ext cx="5405066" cy="438572"/>
          </a:xfrm>
          <a:prstGeom prst="rect">
            <a:avLst/>
          </a:prstGeom>
          <a:noFill/>
        </p:spPr>
        <p:txBody>
          <a:bodyPr wrap="square" lIns="68571" tIns="34285" rIns="68571" bIns="34285"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Trò chơi: Ứng phó với biến đổi khí hậu</a:t>
            </a:r>
          </a:p>
        </p:txBody>
      </p:sp>
      <p:sp>
        <p:nvSpPr>
          <p:cNvPr id="8" name="矩形 7"/>
          <p:cNvSpPr/>
          <p:nvPr/>
        </p:nvSpPr>
        <p:spPr>
          <a:xfrm>
            <a:off x="2148823" y="841197"/>
            <a:ext cx="5688632" cy="376992"/>
          </a:xfrm>
          <a:prstGeom prst="rect">
            <a:avLst/>
          </a:prstGeom>
        </p:spPr>
        <p:txBody>
          <a:bodyPr wrap="square" lIns="68547" tIns="34273" rIns="68547" bIns="34273">
            <a:spAutoFit/>
          </a:bodyPr>
          <a:lstStyle/>
          <a:p>
            <a:r>
              <a:rPr lang="en-US" sz="2000" b="1">
                <a:latin typeface="Times New Roman" panose="02020603050405020304" pitchFamily="18" charset="0"/>
                <a:cs typeface="Times New Roman" panose="02020603050405020304" pitchFamily="18" charset="0"/>
              </a:rPr>
              <a:t>Luật chơi</a:t>
            </a:r>
            <a:r>
              <a:rPr lang="en-US" sz="2000">
                <a:latin typeface="Times New Roman" panose="02020603050405020304" pitchFamily="18" charset="0"/>
                <a:cs typeface="Times New Roman" panose="02020603050405020304" pitchFamily="18" charset="0"/>
              </a:rPr>
              <a:t>: </a:t>
            </a:r>
          </a:p>
        </p:txBody>
      </p:sp>
      <p:pic>
        <p:nvPicPr>
          <p:cNvPr id="12" name="图片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3186" y="1712545"/>
            <a:ext cx="4753147" cy="3449312"/>
          </a:xfrm>
          <a:prstGeom prst="rect">
            <a:avLst/>
          </a:prstGeom>
        </p:spPr>
      </p:pic>
      <p:pic>
        <p:nvPicPr>
          <p:cNvPr id="9" name="Picture 8">
            <a:extLst>
              <a:ext uri="{FF2B5EF4-FFF2-40B4-BE49-F238E27FC236}">
                <a16:creationId xmlns:a16="http://schemas.microsoft.com/office/drawing/2014/main" id="{F9E6D6F6-4823-9849-AE71-91DB15FCF0EB}"/>
              </a:ext>
            </a:extLst>
          </p:cNvPr>
          <p:cNvPicPr>
            <a:picLocks noChangeAspect="1"/>
          </p:cNvPicPr>
          <p:nvPr/>
        </p:nvPicPr>
        <p:blipFill>
          <a:blip r:embed="rId6"/>
          <a:stretch>
            <a:fillRect/>
          </a:stretch>
        </p:blipFill>
        <p:spPr>
          <a:xfrm>
            <a:off x="3617585" y="841197"/>
            <a:ext cx="5217137" cy="3600400"/>
          </a:xfrm>
          <a:prstGeom prst="rect">
            <a:avLst/>
          </a:prstGeom>
        </p:spPr>
      </p:pic>
      <p:pic>
        <p:nvPicPr>
          <p:cNvPr id="10" name="Screen Recording 8">
            <a:hlinkClick r:id="" action="ppaction://media"/>
            <a:extLst>
              <a:ext uri="{FF2B5EF4-FFF2-40B4-BE49-F238E27FC236}">
                <a16:creationId xmlns:a16="http://schemas.microsoft.com/office/drawing/2014/main" id="{6BDC9954-53E1-7599-245B-B47595A08C5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4046266"/>
            <a:ext cx="2764140" cy="1067963"/>
          </a:xfrm>
          <a:prstGeom prst="rect">
            <a:avLst/>
          </a:prstGeom>
        </p:spPr>
      </p:pic>
    </p:spTree>
    <p:extLst>
      <p:ext uri="{BB962C8B-B14F-4D97-AF65-F5344CB8AC3E}">
        <p14:creationId xmlns:p14="http://schemas.microsoft.com/office/powerpoint/2010/main" val="11197478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500" fill="hold"/>
                                            <p:tgtEl>
                                              <p:spTgt spid="7"/>
                                            </p:tgtEl>
                                            <p:attrNameLst>
                                              <p:attrName>ppt_x</p:attrName>
                                            </p:attrNameLst>
                                          </p:cBhvr>
                                          <p:tavLst>
                                            <p:tav tm="0">
                                              <p:val>
                                                <p:strVal val="0-#ppt_w/2"/>
                                              </p:val>
                                            </p:tav>
                                            <p:tav tm="100000">
                                              <p:val>
                                                <p:strVal val="#ppt_x"/>
                                              </p:val>
                                            </p:tav>
                                          </p:tavLst>
                                        </p:anim>
                                        <p:anim calcmode="lin" valueType="num" p14:bounceEnd="66000">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3021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0"/>
                    </p:tgtEl>
                  </p:cMediaNode>
                </p:video>
              </p:childTnLst>
            </p:cTn>
          </p:par>
        </p:tnLst>
        <p:bldLst>
          <p:bldP spid="6" grpId="0" animBg="1"/>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3021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0"/>
                    </p:tgtEl>
                  </p:cMediaNode>
                </p:video>
              </p:childTnLst>
            </p:cTn>
          </p:par>
        </p:tnLst>
        <p:bldLst>
          <p:bldP spid="6" grpId="0" animBg="1"/>
          <p:bldP spid="7" grpId="0"/>
          <p:bldP spid="8"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43F5D4-0D1F-CCB1-F5E1-400FBA3E6DD6}"/>
              </a:ext>
            </a:extLst>
          </p:cNvPr>
          <p:cNvSpPr txBox="1"/>
          <p:nvPr/>
        </p:nvSpPr>
        <p:spPr>
          <a:xfrm>
            <a:off x="467544" y="411510"/>
            <a:ext cx="8280920" cy="2246769"/>
          </a:xfrm>
          <a:prstGeom prst="rect">
            <a:avLst/>
          </a:prstGeom>
          <a:noFill/>
        </p:spPr>
        <p:txBody>
          <a:bodyPr wrap="square" rtlCol="0">
            <a:spAutoFit/>
          </a:bodyPr>
          <a:lstStyle/>
          <a:p>
            <a:pPr>
              <a:buFont typeface="+mj-lt"/>
              <a:buAutoNum type="arabicPeriod"/>
            </a:pPr>
            <a:r>
              <a:rPr lang="vi-VN" sz="2000" b="1" i="0" u="sng">
                <a:solidFill>
                  <a:srgbClr val="D8293A"/>
                </a:solidFill>
                <a:effectLst/>
                <a:latin typeface="+mj-lt"/>
                <a:hlinkClick r:id="rId2"/>
              </a:rPr>
              <a:t>Chớp đông nhay nháy, gà gáy thì mưa</a:t>
            </a:r>
            <a:r>
              <a:rPr lang="vi-VN" sz="2000" b="0" i="0">
                <a:solidFill>
                  <a:srgbClr val="222222"/>
                </a:solidFill>
                <a:effectLst/>
                <a:latin typeface="+mj-lt"/>
              </a:rPr>
              <a:t>.</a:t>
            </a:r>
            <a:br>
              <a:rPr lang="vi-VN" sz="2000" b="0" i="0">
                <a:solidFill>
                  <a:srgbClr val="222222"/>
                </a:solidFill>
                <a:effectLst/>
                <a:latin typeface="+mj-lt"/>
              </a:rPr>
            </a:br>
            <a:r>
              <a:rPr lang="vi-VN" sz="2000" b="0" i="1">
                <a:solidFill>
                  <a:srgbClr val="222222"/>
                </a:solidFill>
                <a:effectLst/>
                <a:latin typeface="+mj-lt"/>
              </a:rPr>
              <a:t>→ Khi thấy sấm chớp nổi lên ở phía Đông sáng lên rồi tắt, lặp lại nhiều lần vào thời điểm gà gáy thì trời sẽ mưa.</a:t>
            </a:r>
            <a:endParaRPr lang="vi-VN" sz="2000" b="0" i="0">
              <a:solidFill>
                <a:srgbClr val="222222"/>
              </a:solidFill>
              <a:effectLst/>
              <a:latin typeface="+mj-lt"/>
            </a:endParaRPr>
          </a:p>
          <a:p>
            <a:pPr>
              <a:buFont typeface="+mj-lt"/>
              <a:buAutoNum type="arabicPeriod"/>
            </a:pPr>
            <a:r>
              <a:rPr lang="vi-VN" sz="2000" b="0" i="0">
                <a:solidFill>
                  <a:srgbClr val="222222"/>
                </a:solidFill>
                <a:effectLst/>
                <a:latin typeface="+mj-lt"/>
              </a:rPr>
              <a:t>Trời đã sẩm tối rồi, gà còn đi bới điểm trời sắp mưa.</a:t>
            </a:r>
            <a:br>
              <a:rPr lang="vi-VN" sz="2000" b="0" i="0">
                <a:solidFill>
                  <a:srgbClr val="222222"/>
                </a:solidFill>
                <a:effectLst/>
                <a:latin typeface="+mj-lt"/>
              </a:rPr>
            </a:br>
            <a:r>
              <a:rPr lang="vi-VN" sz="2000" b="0" i="1">
                <a:solidFill>
                  <a:srgbClr val="222222"/>
                </a:solidFill>
                <a:effectLst/>
                <a:latin typeface="+mj-lt"/>
              </a:rPr>
              <a:t>→ Khi trời tối, gà còn đi bới móc kiếm ăn nghĩa là sắp có mưa. Vì thức ăn của gà là các loài côn trùng</a:t>
            </a:r>
            <a:r>
              <a:rPr lang="vi-VN" sz="2000" b="0" i="0">
                <a:solidFill>
                  <a:srgbClr val="222222"/>
                </a:solidFill>
                <a:effectLst/>
                <a:latin typeface="+mj-lt"/>
              </a:rPr>
              <a:t> </a:t>
            </a:r>
            <a:r>
              <a:rPr lang="vi-VN" sz="2000" b="0" i="1">
                <a:solidFill>
                  <a:srgbClr val="222222"/>
                </a:solidFill>
                <a:effectLst/>
                <a:latin typeface="+mj-lt"/>
              </a:rPr>
              <a:t>trong đất, khi thời tiết xấu, độ ẩm tăng, chúng sẽ bò lên đất và gà mải mê bắt mồi.</a:t>
            </a:r>
            <a:endParaRPr lang="vi-VN" sz="2000" b="0" i="0">
              <a:solidFill>
                <a:srgbClr val="222222"/>
              </a:solidFill>
              <a:effectLst/>
              <a:latin typeface="+mj-lt"/>
            </a:endParaRPr>
          </a:p>
        </p:txBody>
      </p:sp>
    </p:spTree>
    <p:extLst>
      <p:ext uri="{BB962C8B-B14F-4D97-AF65-F5344CB8AC3E}">
        <p14:creationId xmlns:p14="http://schemas.microsoft.com/office/powerpoint/2010/main" val="57501585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10 quốc gia hứng chịu hậu quả nặng nhất của biến đổi khí hậu nằm ở châu Á - VTV24">
            <a:hlinkClick r:id="" action="ppaction://media"/>
            <a:extLst>
              <a:ext uri="{FF2B5EF4-FFF2-40B4-BE49-F238E27FC236}">
                <a16:creationId xmlns:a16="http://schemas.microsoft.com/office/drawing/2014/main" id="{BED733C9-1143-0B38-C7E2-507A1C864D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12" y="0"/>
            <a:ext cx="9073008" cy="5143500"/>
          </a:xfrm>
          <a:prstGeom prst="rect">
            <a:avLst/>
          </a:prstGeom>
        </p:spPr>
      </p:pic>
    </p:spTree>
    <p:extLst>
      <p:ext uri="{BB962C8B-B14F-4D97-AF65-F5344CB8AC3E}">
        <p14:creationId xmlns:p14="http://schemas.microsoft.com/office/powerpoint/2010/main" val="187495337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5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24600" y="4904010"/>
            <a:ext cx="2819400" cy="229870"/>
          </a:xfrm>
          <a:prstGeom prst="rect">
            <a:avLst/>
          </a:prstGeom>
          <a:noFill/>
        </p:spPr>
        <p:txBody>
          <a:bodyPr wrap="square" rtlCol="0">
            <a:spAutoFit/>
          </a:bodyPr>
          <a:lstStyle/>
          <a:p>
            <a:r>
              <a:rPr lang="en-US" sz="900" dirty="0">
                <a:solidFill>
                  <a:srgbClr val="614208"/>
                </a:solidFill>
                <a:latin typeface="Barlow Condensed" panose="00000506000000000000" charset="0"/>
                <a:ea typeface="Barlow Condensed" panose="00000506000000000000" charset="0"/>
                <a:cs typeface="Arial" panose="020B0604020202020204" pitchFamily="34" charset="0"/>
              </a:rPr>
              <a:t>© 1999 -20XX IX Web Hosting. All rights reserved</a:t>
            </a:r>
          </a:p>
        </p:txBody>
      </p:sp>
      <p:grpSp>
        <p:nvGrpSpPr>
          <p:cNvPr id="4" name="Group 3"/>
          <p:cNvGrpSpPr/>
          <p:nvPr/>
        </p:nvGrpSpPr>
        <p:grpSpPr>
          <a:xfrm>
            <a:off x="1108983" y="1352550"/>
            <a:ext cx="6926034" cy="609600"/>
            <a:chOff x="1270908" y="1208314"/>
            <a:chExt cx="6926034" cy="609600"/>
          </a:xfrm>
        </p:grpSpPr>
        <p:cxnSp>
          <p:nvCxnSpPr>
            <p:cNvPr id="5" name="Straight Connector 4"/>
            <p:cNvCxnSpPr/>
            <p:nvPr/>
          </p:nvCxnSpPr>
          <p:spPr>
            <a:xfrm>
              <a:off x="1270908"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270908"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148942"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48942"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pic>
          <p:nvPicPr>
            <p:cNvPr id="9" name="Picture 8" descr="yellow.png"/>
            <p:cNvPicPr>
              <a:picLocks noChangeAspect="1"/>
            </p:cNvPicPr>
            <p:nvPr/>
          </p:nvPicPr>
          <p:blipFill>
            <a:blip r:embed="rId2" cstate="print"/>
            <a:stretch>
              <a:fillRect/>
            </a:stretch>
          </p:blipFill>
          <p:spPr>
            <a:xfrm>
              <a:off x="4441776" y="1208314"/>
              <a:ext cx="586740" cy="609600"/>
            </a:xfrm>
            <a:prstGeom prst="rect">
              <a:avLst/>
            </a:prstGeom>
          </p:spPr>
        </p:pic>
      </p:grpSp>
      <p:sp>
        <p:nvSpPr>
          <p:cNvPr id="16" name="Rectangle 15"/>
          <p:cNvSpPr/>
          <p:nvPr/>
        </p:nvSpPr>
        <p:spPr>
          <a:xfrm>
            <a:off x="1965213" y="533218"/>
            <a:ext cx="5216016" cy="739754"/>
          </a:xfrm>
          <a:prstGeom prst="rect">
            <a:avLst/>
          </a:prstGeom>
        </p:spPr>
        <p:txBody>
          <a:bodyPr wrap="square">
            <a:spAutoFit/>
          </a:bodyPr>
          <a:lstStyle/>
          <a:p>
            <a:pPr lvl="0" algn="ctr">
              <a:lnSpc>
                <a:spcPct val="150000"/>
              </a:lnSpc>
            </a:pPr>
            <a:r>
              <a:rPr lang="en-US" altLang="en-US" sz="3200" b="1">
                <a:solidFill>
                  <a:srgbClr val="FF0000"/>
                </a:solidFill>
              </a:rPr>
              <a:t>HƯỚNG DẪN </a:t>
            </a:r>
            <a:r>
              <a:rPr lang="vi-VN" altLang="en-US" sz="3200" b="1">
                <a:solidFill>
                  <a:srgbClr val="FF0000"/>
                </a:solidFill>
              </a:rPr>
              <a:t>V</a:t>
            </a:r>
            <a:r>
              <a:rPr lang="en-US" altLang="en-US" sz="3200" b="1">
                <a:solidFill>
                  <a:srgbClr val="FF0000"/>
                </a:solidFill>
              </a:rPr>
              <a:t>Ề NHÀ  </a:t>
            </a:r>
          </a:p>
        </p:txBody>
      </p:sp>
      <p:pic>
        <p:nvPicPr>
          <p:cNvPr id="17" name="Picture 16" descr="slide1.png"/>
          <p:cNvPicPr>
            <a:picLocks noChangeAspect="1"/>
          </p:cNvPicPr>
          <p:nvPr/>
        </p:nvPicPr>
        <p:blipFill>
          <a:blip r:embed="rId3" cstate="print"/>
          <a:stretch>
            <a:fillRect/>
          </a:stretch>
        </p:blipFill>
        <p:spPr>
          <a:xfrm flipH="1">
            <a:off x="6511017" y="1962150"/>
            <a:ext cx="2650305" cy="2269481"/>
          </a:xfrm>
          <a:prstGeom prst="rect">
            <a:avLst/>
          </a:prstGeom>
        </p:spPr>
      </p:pic>
      <p:sp>
        <p:nvSpPr>
          <p:cNvPr id="14" name="Text Box 7"/>
          <p:cNvSpPr txBox="1">
            <a:spLocks noChangeArrowheads="1"/>
          </p:cNvSpPr>
          <p:nvPr/>
        </p:nvSpPr>
        <p:spPr bwMode="auto">
          <a:xfrm>
            <a:off x="518495" y="2132630"/>
            <a:ext cx="6062675" cy="2193677"/>
          </a:xfrm>
          <a:prstGeom prst="rect">
            <a:avLst/>
          </a:prstGeom>
          <a:noFill/>
          <a:ln w="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lnSpc>
                <a:spcPct val="200000"/>
              </a:lnSpc>
              <a:spcBef>
                <a:spcPct val="50000"/>
              </a:spcBef>
            </a:pPr>
            <a:r>
              <a:rPr lang="en-US" altLang="en-US" sz="2400" b="1">
                <a:latin typeface="Arial" pitchFamily="34" charset="0"/>
                <a:cs typeface="Arial" pitchFamily="34" charset="0"/>
              </a:rPr>
              <a:t>Chuẩn bị cho tiết 3: Sinh hoạt lớp</a:t>
            </a:r>
          </a:p>
          <a:p>
            <a:pPr algn="ctr">
              <a:lnSpc>
                <a:spcPct val="200000"/>
              </a:lnSpc>
            </a:pPr>
            <a:r>
              <a:rPr lang="en-US" sz="2400" b="1">
                <a:latin typeface="Arial" pitchFamily="34" charset="0"/>
                <a:cs typeface="Arial" pitchFamily="34" charset="0"/>
              </a:rPr>
              <a:t>TUYÊN TRUYỀN ỨNG PHÓ BIẾN ĐỔI KHÍ HẬU</a:t>
            </a:r>
            <a:endParaRPr lang="vi-VN" sz="2400">
              <a:latin typeface="Arial" pitchFamily="34" charset="0"/>
              <a:cs typeface="Arial"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repeatCount="300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par>
                                <p:cTn id="8" presetID="8" presetClass="emph" presetSubtype="0" repeatCount="3000" fill="hold" nodeType="withEffect">
                                  <p:stCondLst>
                                    <p:cond delay="0"/>
                                  </p:stCondLst>
                                  <p:childTnLst>
                                    <p:animRot by="21600000">
                                      <p:cBhvr>
                                        <p:cTn id="9" dur="2000" fill="hold"/>
                                        <p:tgtEl>
                                          <p:spTgt spid="14">
                                            <p:txEl>
                                              <p:pRg st="0" end="0"/>
                                            </p:txEl>
                                          </p:spTgt>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barn(inVertical)">
                                      <p:cBhvr>
                                        <p:cTn id="1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png"/>
          <p:cNvPicPr>
            <a:picLocks noChangeAspect="1"/>
          </p:cNvPicPr>
          <p:nvPr/>
        </p:nvPicPr>
        <p:blipFill>
          <a:blip r:embed="rId2" cstate="print"/>
          <a:stretch>
            <a:fillRect/>
          </a:stretch>
        </p:blipFill>
        <p:spPr>
          <a:xfrm>
            <a:off x="153054" y="1073037"/>
            <a:ext cx="3210736" cy="2749384"/>
          </a:xfrm>
          <a:prstGeom prst="rect">
            <a:avLst/>
          </a:prstGeom>
        </p:spPr>
      </p:pic>
      <p:sp>
        <p:nvSpPr>
          <p:cNvPr id="14" name="TextBox 3">
            <a:extLst>
              <a:ext uri="{FF2B5EF4-FFF2-40B4-BE49-F238E27FC236}">
                <a16:creationId xmlns:a16="http://schemas.microsoft.com/office/drawing/2014/main" id="{E2A07824-D142-46B1-8903-F7ED483B9B1C}"/>
              </a:ext>
            </a:extLst>
          </p:cNvPr>
          <p:cNvSpPr txBox="1"/>
          <p:nvPr/>
        </p:nvSpPr>
        <p:spPr>
          <a:xfrm>
            <a:off x="3625047" y="1298971"/>
            <a:ext cx="5518953" cy="1212833"/>
          </a:xfrm>
          <a:prstGeom prst="rect">
            <a:avLst/>
          </a:prstGeom>
        </p:spPr>
        <p:txBody>
          <a:bodyPr wrap="square" lIns="0" tIns="0" rIns="0" bIns="0" rtlCol="0" anchor="t">
            <a:spAutoFit/>
          </a:bodyPr>
          <a:lstStyle/>
          <a:p>
            <a:pPr algn="ctr">
              <a:lnSpc>
                <a:spcPct val="150000"/>
              </a:lnSpc>
            </a:pPr>
            <a:r>
              <a:rPr lang="en-US" sz="2800" b="1" spc="33" dirty="0">
                <a:solidFill>
                  <a:srgbClr val="FF0000"/>
                </a:solidFill>
                <a:latin typeface="Arial" panose="020B0604020202020204" pitchFamily="34" charset="0"/>
                <a:cs typeface="Arial" panose="020B0604020202020204" pitchFamily="34" charset="0"/>
              </a:rPr>
              <a:t>CẢM ƠN CÁC EM </a:t>
            </a:r>
          </a:p>
          <a:p>
            <a:pPr algn="ctr">
              <a:lnSpc>
                <a:spcPct val="150000"/>
              </a:lnSpc>
            </a:pPr>
            <a:r>
              <a:rPr lang="en-US" sz="2800" b="1" spc="33" dirty="0">
                <a:solidFill>
                  <a:srgbClr val="FF0000"/>
                </a:solidFill>
                <a:latin typeface="Arial" panose="020B0604020202020204" pitchFamily="34" charset="0"/>
                <a:cs typeface="Arial" panose="020B0604020202020204" pitchFamily="34" charset="0"/>
              </a:rPr>
              <a:t>ĐÃ LẮNG NGHE BÀI GIẢNG!</a:t>
            </a:r>
          </a:p>
        </p:txBody>
      </p:sp>
    </p:spTree>
    <p:extLst>
      <p:ext uri="{BB962C8B-B14F-4D97-AF65-F5344CB8AC3E}">
        <p14:creationId xmlns:p14="http://schemas.microsoft.com/office/powerpoint/2010/main" val="292367701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png"/>
          <p:cNvPicPr>
            <a:picLocks noChangeAspect="1"/>
          </p:cNvPicPr>
          <p:nvPr/>
        </p:nvPicPr>
        <p:blipFill>
          <a:blip r:embed="rId2" cstate="print"/>
          <a:stretch>
            <a:fillRect/>
          </a:stretch>
        </p:blipFill>
        <p:spPr>
          <a:xfrm>
            <a:off x="1029762" y="1428750"/>
            <a:ext cx="7084476" cy="2085379"/>
          </a:xfrm>
          <a:prstGeom prst="rect">
            <a:avLst/>
          </a:prstGeom>
        </p:spPr>
      </p:pic>
      <p:sp>
        <p:nvSpPr>
          <p:cNvPr id="14" name="Rectangle 13"/>
          <p:cNvSpPr/>
          <p:nvPr/>
        </p:nvSpPr>
        <p:spPr>
          <a:xfrm>
            <a:off x="1289520" y="1673583"/>
            <a:ext cx="6444780" cy="1420325"/>
          </a:xfrm>
          <a:prstGeom prst="rect">
            <a:avLst/>
          </a:prstGeom>
        </p:spPr>
        <p:txBody>
          <a:bodyPr wrap="square">
            <a:spAutoFit/>
          </a:bodyPr>
          <a:lstStyle/>
          <a:p>
            <a:pPr algn="just">
              <a:lnSpc>
                <a:spcPct val="150000"/>
              </a:lnSpc>
            </a:pPr>
            <a:r>
              <a:rPr lang="vi-VN" sz="2000" b="1">
                <a:solidFill>
                  <a:schemeClr val="bg1"/>
                </a:solidFill>
                <a:latin typeface="Arial" pitchFamily="34" charset="0"/>
                <a:cs typeface="Arial" pitchFamily="34" charset="0"/>
              </a:rPr>
              <a:t>Quan sát những hình ảnh sau đây và cho biết những hình ảnh liên quan đến sự kiện gì. Chia sẻ cảm xúc của em.</a:t>
            </a:r>
          </a:p>
        </p:txBody>
      </p:sp>
      <p:pic>
        <p:nvPicPr>
          <p:cNvPr id="5" name="Picture 4" descr="cloud_ballon.png"/>
          <p:cNvPicPr>
            <a:picLocks noChangeAspect="1"/>
          </p:cNvPicPr>
          <p:nvPr/>
        </p:nvPicPr>
        <p:blipFill>
          <a:blip r:embed="rId3" cstate="print"/>
          <a:stretch>
            <a:fillRect/>
          </a:stretch>
        </p:blipFill>
        <p:spPr>
          <a:xfrm>
            <a:off x="7500121" y="685800"/>
            <a:ext cx="1186679" cy="971550"/>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r>
              <a:rPr lang="en-US" sz="900" dirty="0">
                <a:solidFill>
                  <a:srgbClr val="614208"/>
                </a:solidFill>
                <a:latin typeface="Barlow Condensed" panose="00000506000000000000" charset="0"/>
                <a:ea typeface="Barlow Condensed" panose="00000506000000000000" charset="0"/>
                <a:cs typeface="Arial" panose="020B0604020202020204" pitchFamily="34" charset="0"/>
              </a:rPr>
              <a:t>© 1999 -20XX IX Web Hosting. All rights reserved</a:t>
            </a: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4 cách vận động ủng hộ đồng bào miền Trung lũ lụt mới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549" y="305223"/>
            <a:ext cx="3388910" cy="20179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ùng nhau vượt qua mưa l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953" y="1314194"/>
            <a:ext cx="3279132" cy="21923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Quặn đau khúc ruột miền Trung... | Người Phật Tử - nguoiphattu.com - Phật  giáo Việt N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2549" y="2663179"/>
            <a:ext cx="3388910" cy="2170158"/>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437205" y="3705244"/>
            <a:ext cx="3440627" cy="51029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b="1">
                <a:solidFill>
                  <a:srgbClr val="FF0000"/>
                </a:solidFill>
                <a:latin typeface="Arial" pitchFamily="34" charset="0"/>
                <a:cs typeface="Arial" pitchFamily="34" charset="0"/>
              </a:rPr>
              <a:t>Lũ lụt miền trung hằng năm</a:t>
            </a:r>
            <a:endParaRPr lang="vi-VN" b="1">
              <a:solidFill>
                <a:srgbClr val="FF0000"/>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5"/>
          <p:cNvSpPr>
            <a:spLocks/>
          </p:cNvSpPr>
          <p:nvPr/>
        </p:nvSpPr>
        <p:spPr bwMode="auto">
          <a:xfrm>
            <a:off x="1380647" y="890918"/>
            <a:ext cx="3089160" cy="3081741"/>
          </a:xfrm>
          <a:custGeom>
            <a:avLst/>
            <a:gdLst>
              <a:gd name="T0" fmla="*/ 388 w 412"/>
              <a:gd name="T1" fmla="*/ 182 h 411"/>
              <a:gd name="T2" fmla="*/ 365 w 412"/>
              <a:gd name="T3" fmla="*/ 140 h 411"/>
              <a:gd name="T4" fmla="*/ 365 w 412"/>
              <a:gd name="T5" fmla="*/ 116 h 411"/>
              <a:gd name="T6" fmla="*/ 365 w 412"/>
              <a:gd name="T7" fmla="*/ 110 h 411"/>
              <a:gd name="T8" fmla="*/ 365 w 412"/>
              <a:gd name="T9" fmla="*/ 104 h 411"/>
              <a:gd name="T10" fmla="*/ 308 w 412"/>
              <a:gd name="T11" fmla="*/ 47 h 411"/>
              <a:gd name="T12" fmla="*/ 275 w 412"/>
              <a:gd name="T13" fmla="*/ 47 h 411"/>
              <a:gd name="T14" fmla="*/ 232 w 412"/>
              <a:gd name="T15" fmla="*/ 23 h 411"/>
              <a:gd name="T16" fmla="*/ 206 w 412"/>
              <a:gd name="T17" fmla="*/ 0 h 411"/>
              <a:gd name="T18" fmla="*/ 206 w 412"/>
              <a:gd name="T19" fmla="*/ 0 h 411"/>
              <a:gd name="T20" fmla="*/ 179 w 412"/>
              <a:gd name="T21" fmla="*/ 23 h 411"/>
              <a:gd name="T22" fmla="*/ 137 w 412"/>
              <a:gd name="T23" fmla="*/ 47 h 411"/>
              <a:gd name="T24" fmla="*/ 104 w 412"/>
              <a:gd name="T25" fmla="*/ 47 h 411"/>
              <a:gd name="T26" fmla="*/ 47 w 412"/>
              <a:gd name="T27" fmla="*/ 104 h 411"/>
              <a:gd name="T28" fmla="*/ 47 w 412"/>
              <a:gd name="T29" fmla="*/ 110 h 411"/>
              <a:gd name="T30" fmla="*/ 47 w 412"/>
              <a:gd name="T31" fmla="*/ 116 h 411"/>
              <a:gd name="T32" fmla="*/ 47 w 412"/>
              <a:gd name="T33" fmla="*/ 140 h 411"/>
              <a:gd name="T34" fmla="*/ 24 w 412"/>
              <a:gd name="T35" fmla="*/ 182 h 411"/>
              <a:gd name="T36" fmla="*/ 0 w 412"/>
              <a:gd name="T37" fmla="*/ 209 h 411"/>
              <a:gd name="T38" fmla="*/ 0 w 412"/>
              <a:gd name="T39" fmla="*/ 209 h 411"/>
              <a:gd name="T40" fmla="*/ 23 w 412"/>
              <a:gd name="T41" fmla="*/ 235 h 411"/>
              <a:gd name="T42" fmla="*/ 47 w 412"/>
              <a:gd name="T43" fmla="*/ 278 h 411"/>
              <a:gd name="T44" fmla="*/ 47 w 412"/>
              <a:gd name="T45" fmla="*/ 295 h 411"/>
              <a:gd name="T46" fmla="*/ 47 w 412"/>
              <a:gd name="T47" fmla="*/ 308 h 411"/>
              <a:gd name="T48" fmla="*/ 104 w 412"/>
              <a:gd name="T49" fmla="*/ 365 h 411"/>
              <a:gd name="T50" fmla="*/ 137 w 412"/>
              <a:gd name="T51" fmla="*/ 365 h 411"/>
              <a:gd name="T52" fmla="*/ 179 w 412"/>
              <a:gd name="T53" fmla="*/ 388 h 411"/>
              <a:gd name="T54" fmla="*/ 206 w 412"/>
              <a:gd name="T55" fmla="*/ 411 h 411"/>
              <a:gd name="T56" fmla="*/ 206 w 412"/>
              <a:gd name="T57" fmla="*/ 411 h 411"/>
              <a:gd name="T58" fmla="*/ 232 w 412"/>
              <a:gd name="T59" fmla="*/ 388 h 411"/>
              <a:gd name="T60" fmla="*/ 275 w 412"/>
              <a:gd name="T61" fmla="*/ 365 h 411"/>
              <a:gd name="T62" fmla="*/ 308 w 412"/>
              <a:gd name="T63" fmla="*/ 365 h 411"/>
              <a:gd name="T64" fmla="*/ 365 w 412"/>
              <a:gd name="T65" fmla="*/ 308 h 411"/>
              <a:gd name="T66" fmla="*/ 365 w 412"/>
              <a:gd name="T67" fmla="*/ 295 h 411"/>
              <a:gd name="T68" fmla="*/ 365 w 412"/>
              <a:gd name="T69" fmla="*/ 278 h 411"/>
              <a:gd name="T70" fmla="*/ 388 w 412"/>
              <a:gd name="T71" fmla="*/ 235 h 411"/>
              <a:gd name="T72" fmla="*/ 412 w 412"/>
              <a:gd name="T73" fmla="*/ 209 h 411"/>
              <a:gd name="T74" fmla="*/ 412 w 412"/>
              <a:gd name="T75" fmla="*/ 209 h 411"/>
              <a:gd name="T76" fmla="*/ 388 w 412"/>
              <a:gd name="T77" fmla="*/ 18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2" h="411">
                <a:moveTo>
                  <a:pt x="388" y="182"/>
                </a:moveTo>
                <a:cubicBezTo>
                  <a:pt x="384" y="158"/>
                  <a:pt x="375" y="140"/>
                  <a:pt x="365" y="140"/>
                </a:cubicBezTo>
                <a:cubicBezTo>
                  <a:pt x="365" y="116"/>
                  <a:pt x="365" y="116"/>
                  <a:pt x="365" y="116"/>
                </a:cubicBezTo>
                <a:cubicBezTo>
                  <a:pt x="365" y="110"/>
                  <a:pt x="365" y="110"/>
                  <a:pt x="365" y="110"/>
                </a:cubicBezTo>
                <a:cubicBezTo>
                  <a:pt x="365" y="104"/>
                  <a:pt x="365" y="104"/>
                  <a:pt x="365" y="104"/>
                </a:cubicBezTo>
                <a:cubicBezTo>
                  <a:pt x="365" y="72"/>
                  <a:pt x="339" y="47"/>
                  <a:pt x="308" y="47"/>
                </a:cubicBezTo>
                <a:cubicBezTo>
                  <a:pt x="275" y="47"/>
                  <a:pt x="275" y="47"/>
                  <a:pt x="275" y="47"/>
                </a:cubicBezTo>
                <a:cubicBezTo>
                  <a:pt x="275" y="36"/>
                  <a:pt x="257" y="27"/>
                  <a:pt x="232" y="23"/>
                </a:cubicBezTo>
                <a:cubicBezTo>
                  <a:pt x="225" y="22"/>
                  <a:pt x="208" y="16"/>
                  <a:pt x="206" y="0"/>
                </a:cubicBezTo>
                <a:cubicBezTo>
                  <a:pt x="206" y="0"/>
                  <a:pt x="206" y="0"/>
                  <a:pt x="206" y="0"/>
                </a:cubicBezTo>
                <a:cubicBezTo>
                  <a:pt x="204" y="15"/>
                  <a:pt x="185" y="22"/>
                  <a:pt x="179" y="23"/>
                </a:cubicBezTo>
                <a:cubicBezTo>
                  <a:pt x="155" y="27"/>
                  <a:pt x="137" y="36"/>
                  <a:pt x="137" y="47"/>
                </a:cubicBezTo>
                <a:cubicBezTo>
                  <a:pt x="104" y="47"/>
                  <a:pt x="104" y="47"/>
                  <a:pt x="104" y="47"/>
                </a:cubicBezTo>
                <a:cubicBezTo>
                  <a:pt x="72" y="47"/>
                  <a:pt x="47" y="72"/>
                  <a:pt x="47" y="104"/>
                </a:cubicBezTo>
                <a:cubicBezTo>
                  <a:pt x="47" y="110"/>
                  <a:pt x="47" y="110"/>
                  <a:pt x="47" y="110"/>
                </a:cubicBezTo>
                <a:cubicBezTo>
                  <a:pt x="47" y="116"/>
                  <a:pt x="47" y="116"/>
                  <a:pt x="47" y="116"/>
                </a:cubicBezTo>
                <a:cubicBezTo>
                  <a:pt x="47" y="140"/>
                  <a:pt x="47" y="140"/>
                  <a:pt x="47" y="140"/>
                </a:cubicBezTo>
                <a:cubicBezTo>
                  <a:pt x="36" y="140"/>
                  <a:pt x="27" y="158"/>
                  <a:pt x="24" y="182"/>
                </a:cubicBezTo>
                <a:cubicBezTo>
                  <a:pt x="22" y="188"/>
                  <a:pt x="16" y="207"/>
                  <a:pt x="0" y="209"/>
                </a:cubicBezTo>
                <a:cubicBezTo>
                  <a:pt x="0" y="209"/>
                  <a:pt x="0" y="209"/>
                  <a:pt x="0" y="209"/>
                </a:cubicBezTo>
                <a:cubicBezTo>
                  <a:pt x="16" y="212"/>
                  <a:pt x="22" y="228"/>
                  <a:pt x="23" y="235"/>
                </a:cubicBezTo>
                <a:cubicBezTo>
                  <a:pt x="27" y="260"/>
                  <a:pt x="36" y="278"/>
                  <a:pt x="47" y="278"/>
                </a:cubicBezTo>
                <a:cubicBezTo>
                  <a:pt x="47" y="295"/>
                  <a:pt x="47" y="295"/>
                  <a:pt x="47" y="295"/>
                </a:cubicBezTo>
                <a:cubicBezTo>
                  <a:pt x="47" y="308"/>
                  <a:pt x="47" y="308"/>
                  <a:pt x="47" y="308"/>
                </a:cubicBezTo>
                <a:cubicBezTo>
                  <a:pt x="47" y="339"/>
                  <a:pt x="72" y="365"/>
                  <a:pt x="104" y="365"/>
                </a:cubicBezTo>
                <a:cubicBezTo>
                  <a:pt x="137" y="365"/>
                  <a:pt x="137" y="365"/>
                  <a:pt x="137" y="365"/>
                </a:cubicBezTo>
                <a:cubicBezTo>
                  <a:pt x="137" y="375"/>
                  <a:pt x="155" y="384"/>
                  <a:pt x="179" y="388"/>
                </a:cubicBezTo>
                <a:cubicBezTo>
                  <a:pt x="185" y="390"/>
                  <a:pt x="204" y="396"/>
                  <a:pt x="206" y="411"/>
                </a:cubicBezTo>
                <a:cubicBezTo>
                  <a:pt x="206" y="411"/>
                  <a:pt x="206" y="411"/>
                  <a:pt x="206" y="411"/>
                </a:cubicBezTo>
                <a:cubicBezTo>
                  <a:pt x="209" y="396"/>
                  <a:pt x="225" y="390"/>
                  <a:pt x="232" y="388"/>
                </a:cubicBezTo>
                <a:cubicBezTo>
                  <a:pt x="257" y="384"/>
                  <a:pt x="275" y="375"/>
                  <a:pt x="275" y="365"/>
                </a:cubicBezTo>
                <a:cubicBezTo>
                  <a:pt x="308" y="365"/>
                  <a:pt x="308" y="365"/>
                  <a:pt x="308" y="365"/>
                </a:cubicBezTo>
                <a:cubicBezTo>
                  <a:pt x="339" y="365"/>
                  <a:pt x="365" y="339"/>
                  <a:pt x="365" y="308"/>
                </a:cubicBezTo>
                <a:cubicBezTo>
                  <a:pt x="365" y="295"/>
                  <a:pt x="365" y="295"/>
                  <a:pt x="365" y="295"/>
                </a:cubicBezTo>
                <a:cubicBezTo>
                  <a:pt x="365" y="278"/>
                  <a:pt x="365" y="278"/>
                  <a:pt x="365" y="278"/>
                </a:cubicBezTo>
                <a:cubicBezTo>
                  <a:pt x="375" y="278"/>
                  <a:pt x="385" y="260"/>
                  <a:pt x="388" y="235"/>
                </a:cubicBezTo>
                <a:cubicBezTo>
                  <a:pt x="390" y="228"/>
                  <a:pt x="396" y="212"/>
                  <a:pt x="412" y="209"/>
                </a:cubicBezTo>
                <a:cubicBezTo>
                  <a:pt x="412" y="209"/>
                  <a:pt x="412" y="209"/>
                  <a:pt x="412" y="209"/>
                </a:cubicBezTo>
                <a:cubicBezTo>
                  <a:pt x="396" y="207"/>
                  <a:pt x="390" y="188"/>
                  <a:pt x="388" y="182"/>
                </a:cubicBezTo>
                <a:close/>
              </a:path>
            </a:pathLst>
          </a:custGeom>
          <a:gradFill>
            <a:gsLst>
              <a:gs pos="0">
                <a:srgbClr val="E6E6E6"/>
              </a:gs>
              <a:gs pos="100000">
                <a:srgbClr val="FDFDFD"/>
              </a:gs>
            </a:gsLst>
            <a:lin ang="2700000" scaled="0"/>
          </a:gradFill>
          <a:ln w="31750">
            <a:gradFill>
              <a:gsLst>
                <a:gs pos="100000">
                  <a:schemeClr val="bg1"/>
                </a:gs>
                <a:gs pos="0">
                  <a:schemeClr val="bg1">
                    <a:lumMod val="75000"/>
                  </a:schemeClr>
                </a:gs>
              </a:gsLst>
              <a:lin ang="13500000" scaled="0"/>
            </a:gradFill>
            <a:miter lim="800000"/>
          </a:ln>
          <a:effectLst>
            <a:outerShdw blurRad="177800" dist="114300" dir="2700000" sx="101000" sy="101000" algn="tl" rotWithShape="0">
              <a:prstClr val="black">
                <a:alpha val="22000"/>
              </a:prstClr>
            </a:outerShdw>
          </a:effectLst>
        </p:spPr>
        <p:txBody>
          <a:bodyPr vert="horz" wrap="square" lIns="68571" tIns="34285" rIns="68571" bIns="34285" numCol="1" anchor="t" anchorCtr="0" compatLnSpc="1">
            <a:prstTxWarp prst="textNoShape">
              <a:avLst/>
            </a:prstTxWarp>
          </a:bodyPr>
          <a:lstStyle/>
          <a:p>
            <a:endParaRPr lang="zh-CN" altLang="en-US">
              <a:latin typeface="微软雅黑"/>
              <a:ea typeface="微软雅黑"/>
              <a:sym typeface="微软雅黑"/>
            </a:endParaRPr>
          </a:p>
        </p:txBody>
      </p:sp>
      <p:sp>
        <p:nvSpPr>
          <p:cNvPr id="5" name="Freeform 82"/>
          <p:cNvSpPr>
            <a:spLocks/>
          </p:cNvSpPr>
          <p:nvPr/>
        </p:nvSpPr>
        <p:spPr bwMode="auto">
          <a:xfrm rot="19786442">
            <a:off x="1894705" y="1880267"/>
            <a:ext cx="927070" cy="562218"/>
          </a:xfrm>
          <a:custGeom>
            <a:avLst/>
            <a:gdLst>
              <a:gd name="T0" fmla="*/ 15 w 646"/>
              <a:gd name="T1" fmla="*/ 0 h 341"/>
              <a:gd name="T2" fmla="*/ 0 w 646"/>
              <a:gd name="T3" fmla="*/ 0 h 341"/>
              <a:gd name="T4" fmla="*/ 0 w 646"/>
              <a:gd name="T5" fmla="*/ 142 h 341"/>
              <a:gd name="T6" fmla="*/ 22 w 646"/>
              <a:gd name="T7" fmla="*/ 142 h 341"/>
              <a:gd name="T8" fmla="*/ 280 w 646"/>
              <a:gd name="T9" fmla="*/ 174 h 341"/>
              <a:gd name="T10" fmla="*/ 577 w 646"/>
              <a:gd name="T11" fmla="*/ 341 h 341"/>
              <a:gd name="T12" fmla="*/ 560 w 646"/>
              <a:gd name="T13" fmla="*/ 247 h 341"/>
              <a:gd name="T14" fmla="*/ 646 w 646"/>
              <a:gd name="T15" fmla="*/ 258 h 341"/>
              <a:gd name="T16" fmla="*/ 646 w 646"/>
              <a:gd name="T17" fmla="*/ 258 h 341"/>
              <a:gd name="T18" fmla="*/ 300 w 646"/>
              <a:gd name="T19" fmla="*/ 48 h 341"/>
              <a:gd name="T20" fmla="*/ 15 w 646"/>
              <a:gd name="T21"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6" h="341">
                <a:moveTo>
                  <a:pt x="15" y="0"/>
                </a:moveTo>
                <a:cubicBezTo>
                  <a:pt x="5" y="0"/>
                  <a:pt x="0" y="0"/>
                  <a:pt x="0" y="0"/>
                </a:cubicBezTo>
                <a:cubicBezTo>
                  <a:pt x="0" y="142"/>
                  <a:pt x="0" y="142"/>
                  <a:pt x="0" y="142"/>
                </a:cubicBezTo>
                <a:cubicBezTo>
                  <a:pt x="0" y="142"/>
                  <a:pt x="8" y="142"/>
                  <a:pt x="22" y="142"/>
                </a:cubicBezTo>
                <a:cubicBezTo>
                  <a:pt x="64" y="142"/>
                  <a:pt x="162" y="145"/>
                  <a:pt x="280" y="174"/>
                </a:cubicBezTo>
                <a:cubicBezTo>
                  <a:pt x="464" y="218"/>
                  <a:pt x="577" y="341"/>
                  <a:pt x="577" y="341"/>
                </a:cubicBezTo>
                <a:cubicBezTo>
                  <a:pt x="560" y="247"/>
                  <a:pt x="560" y="247"/>
                  <a:pt x="560" y="247"/>
                </a:cubicBezTo>
                <a:cubicBezTo>
                  <a:pt x="646" y="258"/>
                  <a:pt x="646" y="258"/>
                  <a:pt x="646" y="258"/>
                </a:cubicBezTo>
                <a:cubicBezTo>
                  <a:pt x="646" y="258"/>
                  <a:pt x="646" y="258"/>
                  <a:pt x="646" y="258"/>
                </a:cubicBezTo>
                <a:cubicBezTo>
                  <a:pt x="645" y="258"/>
                  <a:pt x="544" y="125"/>
                  <a:pt x="300" y="48"/>
                </a:cubicBezTo>
                <a:cubicBezTo>
                  <a:pt x="160" y="5"/>
                  <a:pt x="53" y="0"/>
                  <a:pt x="15" y="0"/>
                </a:cubicBezTo>
              </a:path>
            </a:pathLst>
          </a:custGeom>
          <a:solidFill>
            <a:schemeClr val="accent3">
              <a:lumMod val="50000"/>
            </a:schemeClr>
          </a:solidFill>
          <a:ln>
            <a:noFill/>
          </a:ln>
          <a:effectLst>
            <a:outerShdw blurRad="127000" dist="101600" dir="2700000" algn="tl" rotWithShape="0">
              <a:prstClr val="black">
                <a:alpha val="40000"/>
              </a:prstClr>
            </a:outerShdw>
          </a:effectLst>
        </p:spPr>
        <p:txBody>
          <a:bodyPr vert="horz" wrap="square" lIns="68571" tIns="34285" rIns="68571" bIns="34285" numCol="1" anchor="t" anchorCtr="0" compatLnSpc="1">
            <a:prstTxWarp prst="textNoShape">
              <a:avLst/>
            </a:prstTxWarp>
          </a:bodyPr>
          <a:lstStyle/>
          <a:p>
            <a:endParaRPr lang="zh-CN" altLang="en-US">
              <a:latin typeface="微软雅黑"/>
              <a:ea typeface="微软雅黑"/>
              <a:sym typeface="微软雅黑"/>
            </a:endParaRPr>
          </a:p>
        </p:txBody>
      </p:sp>
      <p:sp>
        <p:nvSpPr>
          <p:cNvPr id="6" name="Freeform 83"/>
          <p:cNvSpPr>
            <a:spLocks/>
          </p:cNvSpPr>
          <p:nvPr/>
        </p:nvSpPr>
        <p:spPr bwMode="auto">
          <a:xfrm rot="19786442">
            <a:off x="2384193" y="1291059"/>
            <a:ext cx="899945" cy="524348"/>
          </a:xfrm>
          <a:custGeom>
            <a:avLst/>
            <a:gdLst>
              <a:gd name="T0" fmla="*/ 66 w 657"/>
              <a:gd name="T1" fmla="*/ 0 h 318"/>
              <a:gd name="T2" fmla="*/ 66 w 657"/>
              <a:gd name="T3" fmla="*/ 0 h 318"/>
              <a:gd name="T4" fmla="*/ 87 w 657"/>
              <a:gd name="T5" fmla="*/ 94 h 318"/>
              <a:gd name="T6" fmla="*/ 0 w 657"/>
              <a:gd name="T7" fmla="*/ 86 h 318"/>
              <a:gd name="T8" fmla="*/ 354 w 657"/>
              <a:gd name="T9" fmla="*/ 281 h 318"/>
              <a:gd name="T10" fmla="*/ 615 w 657"/>
              <a:gd name="T11" fmla="*/ 318 h 318"/>
              <a:gd name="T12" fmla="*/ 616 w 657"/>
              <a:gd name="T13" fmla="*/ 318 h 318"/>
              <a:gd name="T14" fmla="*/ 657 w 657"/>
              <a:gd name="T15" fmla="*/ 316 h 318"/>
              <a:gd name="T16" fmla="*/ 657 w 657"/>
              <a:gd name="T17" fmla="*/ 187 h 318"/>
              <a:gd name="T18" fmla="*/ 641 w 657"/>
              <a:gd name="T19" fmla="*/ 187 h 318"/>
              <a:gd name="T20" fmla="*/ 369 w 657"/>
              <a:gd name="T21" fmla="*/ 160 h 318"/>
              <a:gd name="T22" fmla="*/ 66 w 657"/>
              <a:gd name="T23"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7" h="318">
                <a:moveTo>
                  <a:pt x="66" y="0"/>
                </a:moveTo>
                <a:cubicBezTo>
                  <a:pt x="66" y="0"/>
                  <a:pt x="66" y="0"/>
                  <a:pt x="66" y="0"/>
                </a:cubicBezTo>
                <a:cubicBezTo>
                  <a:pt x="87" y="94"/>
                  <a:pt x="87" y="94"/>
                  <a:pt x="87" y="94"/>
                </a:cubicBezTo>
                <a:cubicBezTo>
                  <a:pt x="0" y="86"/>
                  <a:pt x="0" y="86"/>
                  <a:pt x="0" y="86"/>
                </a:cubicBezTo>
                <a:cubicBezTo>
                  <a:pt x="0" y="86"/>
                  <a:pt x="106" y="215"/>
                  <a:pt x="354" y="281"/>
                </a:cubicBezTo>
                <a:cubicBezTo>
                  <a:pt x="471" y="312"/>
                  <a:pt x="564" y="318"/>
                  <a:pt x="615" y="318"/>
                </a:cubicBezTo>
                <a:cubicBezTo>
                  <a:pt x="616" y="318"/>
                  <a:pt x="616" y="318"/>
                  <a:pt x="616" y="318"/>
                </a:cubicBezTo>
                <a:cubicBezTo>
                  <a:pt x="642" y="318"/>
                  <a:pt x="657" y="316"/>
                  <a:pt x="657" y="316"/>
                </a:cubicBezTo>
                <a:cubicBezTo>
                  <a:pt x="657" y="187"/>
                  <a:pt x="657" y="187"/>
                  <a:pt x="657" y="187"/>
                </a:cubicBezTo>
                <a:cubicBezTo>
                  <a:pt x="657" y="187"/>
                  <a:pt x="651" y="187"/>
                  <a:pt x="641" y="187"/>
                </a:cubicBezTo>
                <a:cubicBezTo>
                  <a:pt x="602" y="187"/>
                  <a:pt x="497" y="185"/>
                  <a:pt x="369" y="160"/>
                </a:cubicBezTo>
                <a:cubicBezTo>
                  <a:pt x="184" y="124"/>
                  <a:pt x="66" y="1"/>
                  <a:pt x="66" y="0"/>
                </a:cubicBezTo>
              </a:path>
            </a:pathLst>
          </a:custGeom>
          <a:solidFill>
            <a:schemeClr val="accent3">
              <a:lumMod val="50000"/>
            </a:schemeClr>
          </a:solidFill>
          <a:ln>
            <a:noFill/>
          </a:ln>
          <a:effectLst>
            <a:outerShdw blurRad="127000" dist="101600" dir="2700000" algn="tl" rotWithShape="0">
              <a:prstClr val="black">
                <a:alpha val="40000"/>
              </a:prstClr>
            </a:outerShdw>
          </a:effectLst>
        </p:spPr>
        <p:txBody>
          <a:bodyPr vert="horz" wrap="square" lIns="68571" tIns="34285" rIns="68571" bIns="34285" numCol="1" anchor="t" anchorCtr="0" compatLnSpc="1">
            <a:prstTxWarp prst="textNoShape">
              <a:avLst/>
            </a:prstTxWarp>
          </a:bodyPr>
          <a:lstStyle/>
          <a:p>
            <a:endParaRPr lang="zh-CN" altLang="en-US">
              <a:latin typeface="微软雅黑"/>
              <a:ea typeface="微软雅黑"/>
              <a:sym typeface="微软雅黑"/>
            </a:endParaRPr>
          </a:p>
        </p:txBody>
      </p:sp>
      <p:sp>
        <p:nvSpPr>
          <p:cNvPr id="7" name="Freeform 45"/>
          <p:cNvSpPr>
            <a:spLocks/>
          </p:cNvSpPr>
          <p:nvPr/>
        </p:nvSpPr>
        <p:spPr bwMode="auto">
          <a:xfrm>
            <a:off x="1879195" y="1388269"/>
            <a:ext cx="2092064" cy="2087039"/>
          </a:xfrm>
          <a:custGeom>
            <a:avLst/>
            <a:gdLst>
              <a:gd name="T0" fmla="*/ 388 w 412"/>
              <a:gd name="T1" fmla="*/ 182 h 411"/>
              <a:gd name="T2" fmla="*/ 365 w 412"/>
              <a:gd name="T3" fmla="*/ 140 h 411"/>
              <a:gd name="T4" fmla="*/ 365 w 412"/>
              <a:gd name="T5" fmla="*/ 116 h 411"/>
              <a:gd name="T6" fmla="*/ 365 w 412"/>
              <a:gd name="T7" fmla="*/ 110 h 411"/>
              <a:gd name="T8" fmla="*/ 365 w 412"/>
              <a:gd name="T9" fmla="*/ 104 h 411"/>
              <a:gd name="T10" fmla="*/ 308 w 412"/>
              <a:gd name="T11" fmla="*/ 47 h 411"/>
              <a:gd name="T12" fmla="*/ 275 w 412"/>
              <a:gd name="T13" fmla="*/ 47 h 411"/>
              <a:gd name="T14" fmla="*/ 232 w 412"/>
              <a:gd name="T15" fmla="*/ 23 h 411"/>
              <a:gd name="T16" fmla="*/ 206 w 412"/>
              <a:gd name="T17" fmla="*/ 0 h 411"/>
              <a:gd name="T18" fmla="*/ 206 w 412"/>
              <a:gd name="T19" fmla="*/ 0 h 411"/>
              <a:gd name="T20" fmla="*/ 179 w 412"/>
              <a:gd name="T21" fmla="*/ 23 h 411"/>
              <a:gd name="T22" fmla="*/ 137 w 412"/>
              <a:gd name="T23" fmla="*/ 47 h 411"/>
              <a:gd name="T24" fmla="*/ 104 w 412"/>
              <a:gd name="T25" fmla="*/ 47 h 411"/>
              <a:gd name="T26" fmla="*/ 47 w 412"/>
              <a:gd name="T27" fmla="*/ 104 h 411"/>
              <a:gd name="T28" fmla="*/ 47 w 412"/>
              <a:gd name="T29" fmla="*/ 110 h 411"/>
              <a:gd name="T30" fmla="*/ 47 w 412"/>
              <a:gd name="T31" fmla="*/ 116 h 411"/>
              <a:gd name="T32" fmla="*/ 47 w 412"/>
              <a:gd name="T33" fmla="*/ 140 h 411"/>
              <a:gd name="T34" fmla="*/ 24 w 412"/>
              <a:gd name="T35" fmla="*/ 182 h 411"/>
              <a:gd name="T36" fmla="*/ 0 w 412"/>
              <a:gd name="T37" fmla="*/ 209 h 411"/>
              <a:gd name="T38" fmla="*/ 0 w 412"/>
              <a:gd name="T39" fmla="*/ 209 h 411"/>
              <a:gd name="T40" fmla="*/ 23 w 412"/>
              <a:gd name="T41" fmla="*/ 235 h 411"/>
              <a:gd name="T42" fmla="*/ 47 w 412"/>
              <a:gd name="T43" fmla="*/ 278 h 411"/>
              <a:gd name="T44" fmla="*/ 47 w 412"/>
              <a:gd name="T45" fmla="*/ 295 h 411"/>
              <a:gd name="T46" fmla="*/ 47 w 412"/>
              <a:gd name="T47" fmla="*/ 308 h 411"/>
              <a:gd name="T48" fmla="*/ 104 w 412"/>
              <a:gd name="T49" fmla="*/ 365 h 411"/>
              <a:gd name="T50" fmla="*/ 137 w 412"/>
              <a:gd name="T51" fmla="*/ 365 h 411"/>
              <a:gd name="T52" fmla="*/ 179 w 412"/>
              <a:gd name="T53" fmla="*/ 388 h 411"/>
              <a:gd name="T54" fmla="*/ 206 w 412"/>
              <a:gd name="T55" fmla="*/ 411 h 411"/>
              <a:gd name="T56" fmla="*/ 206 w 412"/>
              <a:gd name="T57" fmla="*/ 411 h 411"/>
              <a:gd name="T58" fmla="*/ 232 w 412"/>
              <a:gd name="T59" fmla="*/ 388 h 411"/>
              <a:gd name="T60" fmla="*/ 275 w 412"/>
              <a:gd name="T61" fmla="*/ 365 h 411"/>
              <a:gd name="T62" fmla="*/ 308 w 412"/>
              <a:gd name="T63" fmla="*/ 365 h 411"/>
              <a:gd name="T64" fmla="*/ 365 w 412"/>
              <a:gd name="T65" fmla="*/ 308 h 411"/>
              <a:gd name="T66" fmla="*/ 365 w 412"/>
              <a:gd name="T67" fmla="*/ 295 h 411"/>
              <a:gd name="T68" fmla="*/ 365 w 412"/>
              <a:gd name="T69" fmla="*/ 278 h 411"/>
              <a:gd name="T70" fmla="*/ 388 w 412"/>
              <a:gd name="T71" fmla="*/ 235 h 411"/>
              <a:gd name="T72" fmla="*/ 412 w 412"/>
              <a:gd name="T73" fmla="*/ 209 h 411"/>
              <a:gd name="T74" fmla="*/ 412 w 412"/>
              <a:gd name="T75" fmla="*/ 209 h 411"/>
              <a:gd name="T76" fmla="*/ 388 w 412"/>
              <a:gd name="T77" fmla="*/ 18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2" h="411">
                <a:moveTo>
                  <a:pt x="388" y="182"/>
                </a:moveTo>
                <a:cubicBezTo>
                  <a:pt x="384" y="158"/>
                  <a:pt x="375" y="140"/>
                  <a:pt x="365" y="140"/>
                </a:cubicBezTo>
                <a:cubicBezTo>
                  <a:pt x="365" y="116"/>
                  <a:pt x="365" y="116"/>
                  <a:pt x="365" y="116"/>
                </a:cubicBezTo>
                <a:cubicBezTo>
                  <a:pt x="365" y="110"/>
                  <a:pt x="365" y="110"/>
                  <a:pt x="365" y="110"/>
                </a:cubicBezTo>
                <a:cubicBezTo>
                  <a:pt x="365" y="104"/>
                  <a:pt x="365" y="104"/>
                  <a:pt x="365" y="104"/>
                </a:cubicBezTo>
                <a:cubicBezTo>
                  <a:pt x="365" y="72"/>
                  <a:pt x="339" y="47"/>
                  <a:pt x="308" y="47"/>
                </a:cubicBezTo>
                <a:cubicBezTo>
                  <a:pt x="275" y="47"/>
                  <a:pt x="275" y="47"/>
                  <a:pt x="275" y="47"/>
                </a:cubicBezTo>
                <a:cubicBezTo>
                  <a:pt x="275" y="36"/>
                  <a:pt x="257" y="27"/>
                  <a:pt x="232" y="23"/>
                </a:cubicBezTo>
                <a:cubicBezTo>
                  <a:pt x="225" y="22"/>
                  <a:pt x="208" y="16"/>
                  <a:pt x="206" y="0"/>
                </a:cubicBezTo>
                <a:cubicBezTo>
                  <a:pt x="206" y="0"/>
                  <a:pt x="206" y="0"/>
                  <a:pt x="206" y="0"/>
                </a:cubicBezTo>
                <a:cubicBezTo>
                  <a:pt x="204" y="15"/>
                  <a:pt x="185" y="22"/>
                  <a:pt x="179" y="23"/>
                </a:cubicBezTo>
                <a:cubicBezTo>
                  <a:pt x="155" y="27"/>
                  <a:pt x="137" y="36"/>
                  <a:pt x="137" y="47"/>
                </a:cubicBezTo>
                <a:cubicBezTo>
                  <a:pt x="104" y="47"/>
                  <a:pt x="104" y="47"/>
                  <a:pt x="104" y="47"/>
                </a:cubicBezTo>
                <a:cubicBezTo>
                  <a:pt x="72" y="47"/>
                  <a:pt x="47" y="72"/>
                  <a:pt x="47" y="104"/>
                </a:cubicBezTo>
                <a:cubicBezTo>
                  <a:pt x="47" y="110"/>
                  <a:pt x="47" y="110"/>
                  <a:pt x="47" y="110"/>
                </a:cubicBezTo>
                <a:cubicBezTo>
                  <a:pt x="47" y="116"/>
                  <a:pt x="47" y="116"/>
                  <a:pt x="47" y="116"/>
                </a:cubicBezTo>
                <a:cubicBezTo>
                  <a:pt x="47" y="140"/>
                  <a:pt x="47" y="140"/>
                  <a:pt x="47" y="140"/>
                </a:cubicBezTo>
                <a:cubicBezTo>
                  <a:pt x="36" y="140"/>
                  <a:pt x="27" y="158"/>
                  <a:pt x="24" y="182"/>
                </a:cubicBezTo>
                <a:cubicBezTo>
                  <a:pt x="22" y="188"/>
                  <a:pt x="16" y="207"/>
                  <a:pt x="0" y="209"/>
                </a:cubicBezTo>
                <a:cubicBezTo>
                  <a:pt x="0" y="209"/>
                  <a:pt x="0" y="209"/>
                  <a:pt x="0" y="209"/>
                </a:cubicBezTo>
                <a:cubicBezTo>
                  <a:pt x="16" y="212"/>
                  <a:pt x="22" y="228"/>
                  <a:pt x="23" y="235"/>
                </a:cubicBezTo>
                <a:cubicBezTo>
                  <a:pt x="27" y="260"/>
                  <a:pt x="36" y="278"/>
                  <a:pt x="47" y="278"/>
                </a:cubicBezTo>
                <a:cubicBezTo>
                  <a:pt x="47" y="295"/>
                  <a:pt x="47" y="295"/>
                  <a:pt x="47" y="295"/>
                </a:cubicBezTo>
                <a:cubicBezTo>
                  <a:pt x="47" y="308"/>
                  <a:pt x="47" y="308"/>
                  <a:pt x="47" y="308"/>
                </a:cubicBezTo>
                <a:cubicBezTo>
                  <a:pt x="47" y="339"/>
                  <a:pt x="72" y="365"/>
                  <a:pt x="104" y="365"/>
                </a:cubicBezTo>
                <a:cubicBezTo>
                  <a:pt x="137" y="365"/>
                  <a:pt x="137" y="365"/>
                  <a:pt x="137" y="365"/>
                </a:cubicBezTo>
                <a:cubicBezTo>
                  <a:pt x="137" y="375"/>
                  <a:pt x="155" y="384"/>
                  <a:pt x="179" y="388"/>
                </a:cubicBezTo>
                <a:cubicBezTo>
                  <a:pt x="185" y="390"/>
                  <a:pt x="204" y="396"/>
                  <a:pt x="206" y="411"/>
                </a:cubicBezTo>
                <a:cubicBezTo>
                  <a:pt x="206" y="411"/>
                  <a:pt x="206" y="411"/>
                  <a:pt x="206" y="411"/>
                </a:cubicBezTo>
                <a:cubicBezTo>
                  <a:pt x="209" y="396"/>
                  <a:pt x="225" y="390"/>
                  <a:pt x="232" y="388"/>
                </a:cubicBezTo>
                <a:cubicBezTo>
                  <a:pt x="257" y="384"/>
                  <a:pt x="275" y="375"/>
                  <a:pt x="275" y="365"/>
                </a:cubicBezTo>
                <a:cubicBezTo>
                  <a:pt x="308" y="365"/>
                  <a:pt x="308" y="365"/>
                  <a:pt x="308" y="365"/>
                </a:cubicBezTo>
                <a:cubicBezTo>
                  <a:pt x="339" y="365"/>
                  <a:pt x="365" y="339"/>
                  <a:pt x="365" y="308"/>
                </a:cubicBezTo>
                <a:cubicBezTo>
                  <a:pt x="365" y="295"/>
                  <a:pt x="365" y="295"/>
                  <a:pt x="365" y="295"/>
                </a:cubicBezTo>
                <a:cubicBezTo>
                  <a:pt x="365" y="278"/>
                  <a:pt x="365" y="278"/>
                  <a:pt x="365" y="278"/>
                </a:cubicBezTo>
                <a:cubicBezTo>
                  <a:pt x="375" y="278"/>
                  <a:pt x="385" y="260"/>
                  <a:pt x="388" y="235"/>
                </a:cubicBezTo>
                <a:cubicBezTo>
                  <a:pt x="390" y="228"/>
                  <a:pt x="396" y="212"/>
                  <a:pt x="412" y="209"/>
                </a:cubicBezTo>
                <a:cubicBezTo>
                  <a:pt x="412" y="209"/>
                  <a:pt x="412" y="209"/>
                  <a:pt x="412" y="209"/>
                </a:cubicBezTo>
                <a:cubicBezTo>
                  <a:pt x="396" y="207"/>
                  <a:pt x="390" y="188"/>
                  <a:pt x="388" y="182"/>
                </a:cubicBezTo>
                <a:close/>
              </a:path>
            </a:pathLst>
          </a:custGeom>
          <a:gradFill>
            <a:gsLst>
              <a:gs pos="0">
                <a:srgbClr val="E6E6E6"/>
              </a:gs>
              <a:gs pos="100000">
                <a:srgbClr val="FDFDFD"/>
              </a:gs>
            </a:gsLst>
            <a:lin ang="2700000" scaled="0"/>
          </a:gradFill>
          <a:ln w="31750">
            <a:gradFill>
              <a:gsLst>
                <a:gs pos="100000">
                  <a:schemeClr val="bg1"/>
                </a:gs>
                <a:gs pos="0">
                  <a:schemeClr val="bg1">
                    <a:lumMod val="75000"/>
                  </a:schemeClr>
                </a:gs>
              </a:gsLst>
              <a:lin ang="13500000" scaled="0"/>
            </a:gradFill>
            <a:miter lim="800000"/>
          </a:ln>
          <a:effectLst>
            <a:outerShdw blurRad="177800" dist="114300" dir="2700000" sx="101000" sy="101000" algn="tl" rotWithShape="0">
              <a:prstClr val="black">
                <a:alpha val="22000"/>
              </a:prstClr>
            </a:outerShdw>
          </a:effectLst>
        </p:spPr>
        <p:txBody>
          <a:bodyPr vert="horz" wrap="square" lIns="68571" tIns="34285" rIns="68571" bIns="34285" numCol="1" anchor="t" anchorCtr="0" compatLnSpc="1">
            <a:prstTxWarp prst="textNoShape">
              <a:avLst/>
            </a:prstTxWarp>
          </a:bodyPr>
          <a:lstStyle/>
          <a:p>
            <a:endParaRPr lang="zh-CN" altLang="en-US">
              <a:latin typeface="微软雅黑"/>
              <a:ea typeface="微软雅黑"/>
              <a:sym typeface="微软雅黑"/>
            </a:endParaRPr>
          </a:p>
        </p:txBody>
      </p:sp>
      <p:sp>
        <p:nvSpPr>
          <p:cNvPr id="8" name="Freeform 84"/>
          <p:cNvSpPr>
            <a:spLocks/>
          </p:cNvSpPr>
          <p:nvPr/>
        </p:nvSpPr>
        <p:spPr bwMode="auto">
          <a:xfrm rot="19786442">
            <a:off x="1792973" y="1681284"/>
            <a:ext cx="1645146" cy="435015"/>
          </a:xfrm>
          <a:custGeom>
            <a:avLst/>
            <a:gdLst>
              <a:gd name="T0" fmla="*/ 0 w 1160"/>
              <a:gd name="T1" fmla="*/ 20 h 264"/>
              <a:gd name="T2" fmla="*/ 0 w 1160"/>
              <a:gd name="T3" fmla="*/ 162 h 264"/>
              <a:gd name="T4" fmla="*/ 552 w 1160"/>
              <a:gd name="T5" fmla="*/ 198 h 264"/>
              <a:gd name="T6" fmla="*/ 1068 w 1160"/>
              <a:gd name="T7" fmla="*/ 152 h 264"/>
              <a:gd name="T8" fmla="*/ 1160 w 1160"/>
              <a:gd name="T9" fmla="*/ 174 h 264"/>
              <a:gd name="T10" fmla="*/ 1160 w 1160"/>
              <a:gd name="T11" fmla="*/ 44 h 264"/>
              <a:gd name="T12" fmla="*/ 876 w 1160"/>
              <a:gd name="T13" fmla="*/ 16 h 264"/>
              <a:gd name="T14" fmla="*/ 266 w 1160"/>
              <a:gd name="T15" fmla="*/ 82 h 264"/>
              <a:gd name="T16" fmla="*/ 0 w 1160"/>
              <a:gd name="T17" fmla="*/ 2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0" h="264">
                <a:moveTo>
                  <a:pt x="0" y="20"/>
                </a:moveTo>
                <a:cubicBezTo>
                  <a:pt x="0" y="162"/>
                  <a:pt x="0" y="162"/>
                  <a:pt x="0" y="162"/>
                </a:cubicBezTo>
                <a:cubicBezTo>
                  <a:pt x="0" y="162"/>
                  <a:pt x="188" y="264"/>
                  <a:pt x="552" y="198"/>
                </a:cubicBezTo>
                <a:cubicBezTo>
                  <a:pt x="916" y="132"/>
                  <a:pt x="1008" y="140"/>
                  <a:pt x="1068" y="152"/>
                </a:cubicBezTo>
                <a:cubicBezTo>
                  <a:pt x="1128" y="164"/>
                  <a:pt x="1160" y="174"/>
                  <a:pt x="1160" y="174"/>
                </a:cubicBezTo>
                <a:cubicBezTo>
                  <a:pt x="1160" y="44"/>
                  <a:pt x="1160" y="44"/>
                  <a:pt x="1160" y="44"/>
                </a:cubicBezTo>
                <a:cubicBezTo>
                  <a:pt x="1160" y="44"/>
                  <a:pt x="1018" y="0"/>
                  <a:pt x="876" y="16"/>
                </a:cubicBezTo>
                <a:cubicBezTo>
                  <a:pt x="734" y="32"/>
                  <a:pt x="508" y="92"/>
                  <a:pt x="266" y="82"/>
                </a:cubicBezTo>
                <a:cubicBezTo>
                  <a:pt x="24" y="72"/>
                  <a:pt x="0" y="20"/>
                  <a:pt x="0" y="20"/>
                </a:cubicBezTo>
              </a:path>
            </a:pathLst>
          </a:custGeom>
          <a:solidFill>
            <a:srgbClr val="00B050"/>
          </a:solidFill>
          <a:ln>
            <a:noFill/>
          </a:ln>
          <a:effectLst>
            <a:outerShdw blurRad="127000" dist="101600" dir="2700000" algn="tl" rotWithShape="0">
              <a:prstClr val="black">
                <a:alpha val="40000"/>
              </a:prstClr>
            </a:outerShdw>
          </a:effectLst>
        </p:spPr>
        <p:txBody>
          <a:bodyPr vert="horz" wrap="square" lIns="68571" tIns="34285" rIns="68571" bIns="34285" numCol="1" anchor="t" anchorCtr="0" compatLnSpc="1">
            <a:prstTxWarp prst="textNoShape">
              <a:avLst/>
            </a:prstTxWarp>
          </a:bodyPr>
          <a:lstStyle/>
          <a:p>
            <a:endParaRPr lang="zh-CN" altLang="en-US">
              <a:latin typeface="微软雅黑"/>
              <a:ea typeface="微软雅黑"/>
              <a:sym typeface="微软雅黑"/>
            </a:endParaRPr>
          </a:p>
        </p:txBody>
      </p:sp>
      <p:sp>
        <p:nvSpPr>
          <p:cNvPr id="11" name="矩形 10"/>
          <p:cNvSpPr/>
          <p:nvPr/>
        </p:nvSpPr>
        <p:spPr>
          <a:xfrm>
            <a:off x="2258060" y="1912185"/>
            <a:ext cx="1284522" cy="1176972"/>
          </a:xfrm>
          <a:prstGeom prst="rect">
            <a:avLst/>
          </a:prstGeom>
        </p:spPr>
        <p:txBody>
          <a:bodyPr wrap="square" lIns="68571" tIns="34285" rIns="68571" bIns="34285">
            <a:spAutoFit/>
          </a:bodyPr>
          <a:lstStyle/>
          <a:p>
            <a:pPr algn="ctr"/>
            <a:r>
              <a:rPr lang="en-US" altLang="zh-CN" sz="7200" b="1">
                <a:solidFill>
                  <a:srgbClr val="00B050"/>
                </a:solidFill>
                <a:latin typeface="微软雅黑"/>
                <a:ea typeface="微软雅黑"/>
                <a:sym typeface="微软雅黑"/>
              </a:rPr>
              <a:t>2</a:t>
            </a:r>
            <a:endParaRPr lang="zh-CN" altLang="en-US" sz="7200" b="1" dirty="0">
              <a:solidFill>
                <a:srgbClr val="00B050"/>
              </a:solidFill>
              <a:latin typeface="微软雅黑"/>
              <a:ea typeface="微软雅黑"/>
              <a:sym typeface="微软雅黑"/>
            </a:endParaRPr>
          </a:p>
        </p:txBody>
      </p:sp>
      <p:sp>
        <p:nvSpPr>
          <p:cNvPr id="12" name="文本框 10"/>
          <p:cNvSpPr txBox="1"/>
          <p:nvPr/>
        </p:nvSpPr>
        <p:spPr>
          <a:xfrm flipH="1">
            <a:off x="4674195" y="1486842"/>
            <a:ext cx="3996964" cy="1084902"/>
          </a:xfrm>
          <a:prstGeom prst="rect">
            <a:avLst/>
          </a:prstGeom>
          <a:noFill/>
        </p:spPr>
        <p:txBody>
          <a:bodyPr wrap="square" lIns="68571" tIns="34285" rIns="68571" bIns="34285" rtlCol="0">
            <a:spAutoFit/>
          </a:bodyPr>
          <a:lstStyle/>
          <a:p>
            <a:pPr algn="ctr"/>
            <a:r>
              <a:rPr lang="en-US" altLang="zh-CN" sz="3300" b="1">
                <a:solidFill>
                  <a:srgbClr val="00B050"/>
                </a:solidFill>
                <a:latin typeface="Times New Roman" panose="02020603050405020304" pitchFamily="18" charset="0"/>
                <a:ea typeface="微软雅黑"/>
                <a:cs typeface="Times New Roman" panose="02020603050405020304" pitchFamily="18" charset="0"/>
                <a:sym typeface="微软雅黑"/>
              </a:rPr>
              <a:t>HÌNH THÀNH KIẾN THỨC</a:t>
            </a:r>
            <a:endParaRPr lang="zh-CN" altLang="en-US" sz="3300" b="1">
              <a:solidFill>
                <a:srgbClr val="00B050"/>
              </a:solidFill>
              <a:latin typeface="Times New Roman" panose="02020603050405020304" pitchFamily="18" charset="0"/>
              <a:ea typeface="微软雅黑"/>
              <a:cs typeface="Times New Roman" panose="02020603050405020304" pitchFamily="18" charset="0"/>
              <a:sym typeface="微软雅黑"/>
            </a:endParaRPr>
          </a:p>
        </p:txBody>
      </p:sp>
      <p:cxnSp>
        <p:nvCxnSpPr>
          <p:cNvPr id="9" name="直接连接符 8"/>
          <p:cNvCxnSpPr/>
          <p:nvPr/>
        </p:nvCxnSpPr>
        <p:spPr>
          <a:xfrm>
            <a:off x="4896279" y="2529518"/>
            <a:ext cx="3575162" cy="0"/>
          </a:xfrm>
          <a:prstGeom prst="line">
            <a:avLst/>
          </a:prstGeom>
          <a:noFill/>
          <a:ln w="6350" cap="flat" cmpd="sng" algn="ctr">
            <a:solidFill>
              <a:sysClr val="window" lastClr="FFFFFF">
                <a:lumMod val="50000"/>
              </a:sysClr>
            </a:solidFill>
            <a:prstDash val="sysDash"/>
            <a:miter lim="800000"/>
            <a:headEnd type="oval" w="med" len="med"/>
            <a:tailEnd type="oval" w="med" len="med"/>
          </a:ln>
          <a:effectLst/>
        </p:spPr>
      </p:cxnSp>
    </p:spTree>
    <p:extLst>
      <p:ext uri="{BB962C8B-B14F-4D97-AF65-F5344CB8AC3E}">
        <p14:creationId xmlns:p14="http://schemas.microsoft.com/office/powerpoint/2010/main" val="384062626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1500"/>
                            </p:stCondLst>
                            <p:childTnLst>
                              <p:par>
                                <p:cTn id="23" presetID="47"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56" presetClass="entr" presetSubtype="0" fill="hold" grpId="0" nodeType="after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by="(-#ppt_w*2)" calcmode="lin" valueType="num">
                                      <p:cBhvr rctx="PPT">
                                        <p:cTn id="41" dur="500" autoRev="1" fill="hold">
                                          <p:stCondLst>
                                            <p:cond delay="0"/>
                                          </p:stCondLst>
                                        </p:cTn>
                                        <p:tgtEl>
                                          <p:spTgt spid="12"/>
                                        </p:tgtEl>
                                        <p:attrNameLst>
                                          <p:attrName>ppt_w</p:attrName>
                                        </p:attrNameLst>
                                      </p:cBhvr>
                                    </p:anim>
                                    <p:anim by="(#ppt_w*0.50)" calcmode="lin" valueType="num">
                                      <p:cBhvr>
                                        <p:cTn id="42" dur="500" decel="50000" autoRev="1" fill="hold">
                                          <p:stCondLst>
                                            <p:cond delay="0"/>
                                          </p:stCondLst>
                                        </p:cTn>
                                        <p:tgtEl>
                                          <p:spTgt spid="12"/>
                                        </p:tgtEl>
                                        <p:attrNameLst>
                                          <p:attrName>ppt_x</p:attrName>
                                        </p:attrNameLst>
                                      </p:cBhvr>
                                    </p:anim>
                                    <p:anim from="(-#ppt_h/2)" to="(#ppt_y)" calcmode="lin" valueType="num">
                                      <p:cBhvr>
                                        <p:cTn id="43" dur="1000" fill="hold">
                                          <p:stCondLst>
                                            <p:cond delay="0"/>
                                          </p:stCondLst>
                                        </p:cTn>
                                        <p:tgtEl>
                                          <p:spTgt spid="12"/>
                                        </p:tgtEl>
                                        <p:attrNameLst>
                                          <p:attrName>ppt_y</p:attrName>
                                        </p:attrNameLst>
                                      </p:cBhvr>
                                    </p:anim>
                                    <p:animRot by="21600000">
                                      <p:cBhvr>
                                        <p:cTn id="44" dur="1000" fill="hold">
                                          <p:stCondLst>
                                            <p:cond delay="0"/>
                                          </p:stCondLst>
                                        </p:cTn>
                                        <p:tgtEl>
                                          <p:spTgt spid="12"/>
                                        </p:tgtEl>
                                        <p:attrNameLst>
                                          <p:attrName>r</p:attrName>
                                        </p:attrNameLst>
                                      </p:cBhvr>
                                    </p:animRot>
                                  </p:childTnLst>
                                </p:cTn>
                              </p:par>
                            </p:childTnLst>
                          </p:cTn>
                        </p:par>
                        <p:par>
                          <p:cTn id="45" fill="hold">
                            <p:stCondLst>
                              <p:cond delay="5100"/>
                            </p:stCondLst>
                            <p:childTnLst>
                              <p:par>
                                <p:cTn id="46" presetID="22" presetClass="entr" presetSubtype="8"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8"/>
          <p:cNvSpPr/>
          <p:nvPr/>
        </p:nvSpPr>
        <p:spPr>
          <a:xfrm>
            <a:off x="428357" y="459431"/>
            <a:ext cx="424005" cy="1475405"/>
          </a:xfrm>
          <a:custGeom>
            <a:avLst/>
            <a:gdLst>
              <a:gd name="connsiteX0" fmla="*/ 430887 w 565341"/>
              <a:gd name="connsiteY0" fmla="*/ 0 h 2003612"/>
              <a:gd name="connsiteX1" fmla="*/ 581 w 565341"/>
              <a:gd name="connsiteY1" fmla="*/ 510988 h 2003612"/>
              <a:gd name="connsiteX2" fmla="*/ 511569 w 565341"/>
              <a:gd name="connsiteY2" fmla="*/ 1183341 h 2003612"/>
              <a:gd name="connsiteX3" fmla="*/ 525016 w 565341"/>
              <a:gd name="connsiteY3" fmla="*/ 2003612 h 2003612"/>
            </a:gdLst>
            <a:ahLst/>
            <a:cxnLst>
              <a:cxn ang="0">
                <a:pos x="connsiteX0" y="connsiteY0"/>
              </a:cxn>
              <a:cxn ang="0">
                <a:pos x="connsiteX1" y="connsiteY1"/>
              </a:cxn>
              <a:cxn ang="0">
                <a:pos x="connsiteX2" y="connsiteY2"/>
              </a:cxn>
              <a:cxn ang="0">
                <a:pos x="connsiteX3" y="connsiteY3"/>
              </a:cxn>
            </a:cxnLst>
            <a:rect l="l" t="t" r="r" b="b"/>
            <a:pathLst>
              <a:path w="565341" h="2003612">
                <a:moveTo>
                  <a:pt x="430887" y="0"/>
                </a:moveTo>
                <a:cubicBezTo>
                  <a:pt x="209010" y="156882"/>
                  <a:pt x="-12866" y="313765"/>
                  <a:pt x="581" y="510988"/>
                </a:cubicBezTo>
                <a:cubicBezTo>
                  <a:pt x="14028" y="708212"/>
                  <a:pt x="424163" y="934570"/>
                  <a:pt x="511569" y="1183341"/>
                </a:cubicBezTo>
                <a:cubicBezTo>
                  <a:pt x="598975" y="1432112"/>
                  <a:pt x="561995" y="1717862"/>
                  <a:pt x="525016" y="2003612"/>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a:ea typeface="微软雅黑"/>
              <a:sym typeface="微软雅黑"/>
            </a:endParaRPr>
          </a:p>
        </p:txBody>
      </p:sp>
      <p:sp>
        <p:nvSpPr>
          <p:cNvPr id="10" name="椭圆 9"/>
          <p:cNvSpPr/>
          <p:nvPr/>
        </p:nvSpPr>
        <p:spPr>
          <a:xfrm>
            <a:off x="216310" y="1891167"/>
            <a:ext cx="1172964" cy="1172965"/>
          </a:xfrm>
          <a:prstGeom prst="ellipse">
            <a:avLst/>
          </a:prstGeom>
          <a:gradFill>
            <a:gsLst>
              <a:gs pos="0">
                <a:srgbClr val="E4E4E4"/>
              </a:gs>
              <a:gs pos="100000">
                <a:schemeClr val="bg1"/>
              </a:gs>
            </a:gsLst>
            <a:lin ang="2700000" scaled="0"/>
          </a:gradFill>
          <a:ln w="28575">
            <a:gradFill>
              <a:gsLst>
                <a:gs pos="0">
                  <a:schemeClr val="bg1">
                    <a:lumMod val="65000"/>
                  </a:schemeClr>
                </a:gs>
                <a:gs pos="100000">
                  <a:schemeClr val="bg1"/>
                </a:gs>
              </a:gsLst>
              <a:lin ang="13500000" scaled="0"/>
            </a:gradFill>
          </a:ln>
          <a:effectLst>
            <a:outerShdw blurRad="177800" dist="1143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a:ea typeface="微软雅黑"/>
              <a:sym typeface="微软雅黑"/>
            </a:endParaRPr>
          </a:p>
        </p:txBody>
      </p:sp>
      <p:sp>
        <p:nvSpPr>
          <p:cNvPr id="11" name="任意多边形 10"/>
          <p:cNvSpPr/>
          <p:nvPr/>
        </p:nvSpPr>
        <p:spPr>
          <a:xfrm>
            <a:off x="3194679" y="459431"/>
            <a:ext cx="500048" cy="2393658"/>
          </a:xfrm>
          <a:custGeom>
            <a:avLst/>
            <a:gdLst>
              <a:gd name="connsiteX0" fmla="*/ 370454 w 666731"/>
              <a:gd name="connsiteY0" fmla="*/ 0 h 2447365"/>
              <a:gd name="connsiteX1" fmla="*/ 7384 w 666731"/>
              <a:gd name="connsiteY1" fmla="*/ 672353 h 2447365"/>
              <a:gd name="connsiteX2" fmla="*/ 666290 w 666731"/>
              <a:gd name="connsiteY2" fmla="*/ 1438835 h 2447365"/>
              <a:gd name="connsiteX3" fmla="*/ 88066 w 666731"/>
              <a:gd name="connsiteY3" fmla="*/ 2447365 h 2447365"/>
            </a:gdLst>
            <a:ahLst/>
            <a:cxnLst>
              <a:cxn ang="0">
                <a:pos x="connsiteX0" y="connsiteY0"/>
              </a:cxn>
              <a:cxn ang="0">
                <a:pos x="connsiteX1" y="connsiteY1"/>
              </a:cxn>
              <a:cxn ang="0">
                <a:pos x="connsiteX2" y="connsiteY2"/>
              </a:cxn>
              <a:cxn ang="0">
                <a:pos x="connsiteX3" y="connsiteY3"/>
              </a:cxn>
            </a:cxnLst>
            <a:rect l="l" t="t" r="r" b="b"/>
            <a:pathLst>
              <a:path w="666731" h="2447365">
                <a:moveTo>
                  <a:pt x="370454" y="0"/>
                </a:moveTo>
                <a:cubicBezTo>
                  <a:pt x="164266" y="216273"/>
                  <a:pt x="-41922" y="432547"/>
                  <a:pt x="7384" y="672353"/>
                </a:cubicBezTo>
                <a:cubicBezTo>
                  <a:pt x="56690" y="912159"/>
                  <a:pt x="652843" y="1143000"/>
                  <a:pt x="666290" y="1438835"/>
                </a:cubicBezTo>
                <a:cubicBezTo>
                  <a:pt x="679737" y="1734670"/>
                  <a:pt x="383901" y="2091017"/>
                  <a:pt x="88066" y="2447365"/>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a:ea typeface="微软雅黑"/>
              <a:sym typeface="微软雅黑"/>
            </a:endParaRPr>
          </a:p>
        </p:txBody>
      </p:sp>
      <p:sp>
        <p:nvSpPr>
          <p:cNvPr id="13" name="椭圆 12"/>
          <p:cNvSpPr/>
          <p:nvPr/>
        </p:nvSpPr>
        <p:spPr>
          <a:xfrm>
            <a:off x="2520068" y="2477649"/>
            <a:ext cx="1707576" cy="1707575"/>
          </a:xfrm>
          <a:prstGeom prst="ellipse">
            <a:avLst/>
          </a:prstGeom>
          <a:gradFill>
            <a:gsLst>
              <a:gs pos="0">
                <a:srgbClr val="E4E4E4"/>
              </a:gs>
              <a:gs pos="100000">
                <a:schemeClr val="bg1"/>
              </a:gs>
            </a:gsLst>
            <a:lin ang="2700000" scaled="0"/>
          </a:gradFill>
          <a:ln w="28575">
            <a:gradFill>
              <a:gsLst>
                <a:gs pos="0">
                  <a:schemeClr val="bg1">
                    <a:lumMod val="65000"/>
                  </a:schemeClr>
                </a:gs>
                <a:gs pos="100000">
                  <a:schemeClr val="bg1"/>
                </a:gs>
              </a:gsLst>
              <a:lin ang="13500000" scaled="0"/>
            </a:gradFill>
          </a:ln>
          <a:effectLst>
            <a:outerShdw blurRad="177800" dist="1143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a:ea typeface="微软雅黑"/>
              <a:sym typeface="微软雅黑"/>
            </a:endParaRPr>
          </a:p>
        </p:txBody>
      </p:sp>
      <p:sp>
        <p:nvSpPr>
          <p:cNvPr id="14" name="文本框 13"/>
          <p:cNvSpPr txBox="1"/>
          <p:nvPr/>
        </p:nvSpPr>
        <p:spPr>
          <a:xfrm flipH="1">
            <a:off x="232730" y="2073697"/>
            <a:ext cx="1108829" cy="807903"/>
          </a:xfrm>
          <a:prstGeom prst="rect">
            <a:avLst/>
          </a:prstGeom>
          <a:noFill/>
        </p:spPr>
        <p:txBody>
          <a:bodyPr wrap="square" lIns="68571" tIns="34285" rIns="68571" bIns="34285" rtlCol="0">
            <a:spAutoFit/>
          </a:bodyPr>
          <a:lstStyle/>
          <a:p>
            <a:pPr algn="ctr"/>
            <a:r>
              <a:rPr lang="en-US" altLang="zh-CN" sz="2400">
                <a:solidFill>
                  <a:srgbClr val="00B050"/>
                </a:solidFill>
                <a:latin typeface="Times New Roman" panose="02020603050405020304" pitchFamily="18" charset="0"/>
                <a:ea typeface="微软雅黑"/>
                <a:cs typeface="Times New Roman" panose="02020603050405020304" pitchFamily="18" charset="0"/>
                <a:sym typeface="微软雅黑"/>
              </a:rPr>
              <a:t>Thời tiết</a:t>
            </a:r>
            <a:endParaRPr lang="zh-CN" altLang="en-US" sz="2400" dirty="0">
              <a:solidFill>
                <a:srgbClr val="00B050"/>
              </a:solidFill>
              <a:latin typeface="Times New Roman" panose="02020603050405020304" pitchFamily="18" charset="0"/>
              <a:ea typeface="微软雅黑"/>
              <a:cs typeface="Times New Roman" panose="02020603050405020304" pitchFamily="18" charset="0"/>
              <a:sym typeface="微软雅黑"/>
            </a:endParaRPr>
          </a:p>
        </p:txBody>
      </p:sp>
      <p:sp>
        <p:nvSpPr>
          <p:cNvPr id="15" name="文本框 14"/>
          <p:cNvSpPr txBox="1"/>
          <p:nvPr/>
        </p:nvSpPr>
        <p:spPr>
          <a:xfrm flipH="1">
            <a:off x="2713628" y="2874298"/>
            <a:ext cx="1320455" cy="438572"/>
          </a:xfrm>
          <a:prstGeom prst="rect">
            <a:avLst/>
          </a:prstGeom>
          <a:noFill/>
        </p:spPr>
        <p:txBody>
          <a:bodyPr wrap="square" lIns="68571" tIns="34285" rIns="68571" bIns="34285" rtlCol="0">
            <a:spAutoFit/>
          </a:bodyPr>
          <a:lstStyle/>
          <a:p>
            <a:pPr algn="ctr"/>
            <a:r>
              <a:rPr lang="en-US" altLang="zh-CN" sz="2400">
                <a:solidFill>
                  <a:srgbClr val="00B050"/>
                </a:solidFill>
                <a:latin typeface="Times New Roman" panose="02020603050405020304" pitchFamily="18" charset="0"/>
                <a:ea typeface="微软雅黑"/>
                <a:cs typeface="Times New Roman" panose="02020603050405020304" pitchFamily="18" charset="0"/>
                <a:sym typeface="微软雅黑"/>
              </a:rPr>
              <a:t>Khí hậu</a:t>
            </a:r>
            <a:endParaRPr lang="zh-CN" altLang="en-US" sz="2400" dirty="0">
              <a:solidFill>
                <a:srgbClr val="00B050"/>
              </a:solidFill>
              <a:latin typeface="Times New Roman" panose="02020603050405020304" pitchFamily="18" charset="0"/>
              <a:ea typeface="微软雅黑"/>
              <a:cs typeface="Times New Roman" panose="02020603050405020304" pitchFamily="18" charset="0"/>
              <a:sym typeface="微软雅黑"/>
            </a:endParaRPr>
          </a:p>
        </p:txBody>
      </p:sp>
      <p:grpSp>
        <p:nvGrpSpPr>
          <p:cNvPr id="2" name="Group 44"/>
          <p:cNvGrpSpPr>
            <a:grpSpLocks noChangeAspect="1"/>
          </p:cNvGrpSpPr>
          <p:nvPr/>
        </p:nvGrpSpPr>
        <p:grpSpPr bwMode="auto">
          <a:xfrm rot="14195591" flipH="1" flipV="1">
            <a:off x="260960" y="201291"/>
            <a:ext cx="732097" cy="488320"/>
            <a:chOff x="3013" y="1996"/>
            <a:chExt cx="1700" cy="751"/>
          </a:xfrm>
          <a:effectLst>
            <a:outerShdw blurRad="88900" dist="63500" dir="2700000" algn="tl" rotWithShape="0">
              <a:prstClr val="black">
                <a:alpha val="40000"/>
              </a:prstClr>
            </a:outerShdw>
          </a:effectLst>
        </p:grpSpPr>
        <p:sp>
          <p:nvSpPr>
            <p:cNvPr id="3" name="AutoShape 43"/>
            <p:cNvSpPr>
              <a:spLocks noChangeAspect="1" noChangeArrowheads="1" noTextEdit="1"/>
            </p:cNvSpPr>
            <p:nvPr/>
          </p:nvSpPr>
          <p:spPr bwMode="auto">
            <a:xfrm>
              <a:off x="3013" y="1996"/>
              <a:ext cx="1700"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a:ea typeface="微软雅黑"/>
                <a:sym typeface="微软雅黑"/>
              </a:endParaRPr>
            </a:p>
          </p:txBody>
        </p:sp>
        <p:sp>
          <p:nvSpPr>
            <p:cNvPr id="4" name="Freeform 45"/>
            <p:cNvSpPr>
              <a:spLocks/>
            </p:cNvSpPr>
            <p:nvPr/>
          </p:nvSpPr>
          <p:spPr bwMode="auto">
            <a:xfrm>
              <a:off x="3378" y="2084"/>
              <a:ext cx="1333" cy="661"/>
            </a:xfrm>
            <a:custGeom>
              <a:avLst/>
              <a:gdLst>
                <a:gd name="T0" fmla="*/ 562 w 562"/>
                <a:gd name="T1" fmla="*/ 91 h 277"/>
                <a:gd name="T2" fmla="*/ 10 w 562"/>
                <a:gd name="T3" fmla="*/ 277 h 277"/>
                <a:gd name="T4" fmla="*/ 45 w 562"/>
                <a:gd name="T5" fmla="*/ 220 h 277"/>
                <a:gd name="T6" fmla="*/ 0 w 562"/>
                <a:gd name="T7" fmla="*/ 170 h 277"/>
                <a:gd name="T8" fmla="*/ 505 w 562"/>
                <a:gd name="T9" fmla="*/ 0 h 277"/>
                <a:gd name="T10" fmla="*/ 562 w 562"/>
                <a:gd name="T11" fmla="*/ 91 h 277"/>
              </a:gdLst>
              <a:ahLst/>
              <a:cxnLst>
                <a:cxn ang="0">
                  <a:pos x="T0" y="T1"/>
                </a:cxn>
                <a:cxn ang="0">
                  <a:pos x="T2" y="T3"/>
                </a:cxn>
                <a:cxn ang="0">
                  <a:pos x="T4" y="T5"/>
                </a:cxn>
                <a:cxn ang="0">
                  <a:pos x="T6" y="T7"/>
                </a:cxn>
                <a:cxn ang="0">
                  <a:pos x="T8" y="T9"/>
                </a:cxn>
                <a:cxn ang="0">
                  <a:pos x="T10" y="T11"/>
                </a:cxn>
              </a:cxnLst>
              <a:rect l="0" t="0" r="r" b="b"/>
              <a:pathLst>
                <a:path w="562" h="277">
                  <a:moveTo>
                    <a:pt x="562" y="91"/>
                  </a:moveTo>
                  <a:cubicBezTo>
                    <a:pt x="391" y="194"/>
                    <a:pt x="208" y="256"/>
                    <a:pt x="10" y="277"/>
                  </a:cubicBezTo>
                  <a:cubicBezTo>
                    <a:pt x="25" y="254"/>
                    <a:pt x="32" y="243"/>
                    <a:pt x="45" y="220"/>
                  </a:cubicBezTo>
                  <a:cubicBezTo>
                    <a:pt x="26" y="200"/>
                    <a:pt x="17" y="190"/>
                    <a:pt x="0" y="170"/>
                  </a:cubicBezTo>
                  <a:cubicBezTo>
                    <a:pt x="182" y="151"/>
                    <a:pt x="348" y="95"/>
                    <a:pt x="505" y="0"/>
                  </a:cubicBezTo>
                  <a:cubicBezTo>
                    <a:pt x="524" y="30"/>
                    <a:pt x="543" y="61"/>
                    <a:pt x="562" y="91"/>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a:ea typeface="微软雅黑"/>
                <a:sym typeface="微软雅黑"/>
              </a:endParaRPr>
            </a:p>
          </p:txBody>
        </p:sp>
        <p:sp>
          <p:nvSpPr>
            <p:cNvPr id="5" name="Freeform 46"/>
            <p:cNvSpPr>
              <a:spLocks/>
            </p:cNvSpPr>
            <p:nvPr/>
          </p:nvSpPr>
          <p:spPr bwMode="auto">
            <a:xfrm>
              <a:off x="3011" y="1998"/>
              <a:ext cx="1702" cy="434"/>
            </a:xfrm>
            <a:custGeom>
              <a:avLst/>
              <a:gdLst>
                <a:gd name="T0" fmla="*/ 718 w 718"/>
                <a:gd name="T1" fmla="*/ 128 h 182"/>
                <a:gd name="T2" fmla="*/ 0 w 718"/>
                <a:gd name="T3" fmla="*/ 128 h 182"/>
                <a:gd name="T4" fmla="*/ 64 w 718"/>
                <a:gd name="T5" fmla="*/ 76 h 182"/>
                <a:gd name="T6" fmla="*/ 31 w 718"/>
                <a:gd name="T7" fmla="*/ 0 h 182"/>
                <a:gd name="T8" fmla="*/ 687 w 718"/>
                <a:gd name="T9" fmla="*/ 0 h 182"/>
                <a:gd name="T10" fmla="*/ 718 w 718"/>
                <a:gd name="T11" fmla="*/ 128 h 182"/>
              </a:gdLst>
              <a:ahLst/>
              <a:cxnLst>
                <a:cxn ang="0">
                  <a:pos x="T0" y="T1"/>
                </a:cxn>
                <a:cxn ang="0">
                  <a:pos x="T2" y="T3"/>
                </a:cxn>
                <a:cxn ang="0">
                  <a:pos x="T4" y="T5"/>
                </a:cxn>
                <a:cxn ang="0">
                  <a:pos x="T6" y="T7"/>
                </a:cxn>
                <a:cxn ang="0">
                  <a:pos x="T8" y="T9"/>
                </a:cxn>
                <a:cxn ang="0">
                  <a:pos x="T10" y="T11"/>
                </a:cxn>
              </a:cxnLst>
              <a:rect l="0" t="0" r="r" b="b"/>
              <a:pathLst>
                <a:path w="718" h="182">
                  <a:moveTo>
                    <a:pt x="718" y="128"/>
                  </a:moveTo>
                  <a:cubicBezTo>
                    <a:pt x="478" y="182"/>
                    <a:pt x="240" y="182"/>
                    <a:pt x="0" y="128"/>
                  </a:cubicBezTo>
                  <a:cubicBezTo>
                    <a:pt x="27" y="108"/>
                    <a:pt x="39" y="97"/>
                    <a:pt x="64" y="76"/>
                  </a:cubicBezTo>
                  <a:cubicBezTo>
                    <a:pt x="50" y="46"/>
                    <a:pt x="43" y="31"/>
                    <a:pt x="31" y="0"/>
                  </a:cubicBezTo>
                  <a:cubicBezTo>
                    <a:pt x="251" y="49"/>
                    <a:pt x="467" y="49"/>
                    <a:pt x="687" y="0"/>
                  </a:cubicBezTo>
                  <a:cubicBezTo>
                    <a:pt x="697" y="43"/>
                    <a:pt x="708" y="86"/>
                    <a:pt x="718" y="128"/>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a:ea typeface="微软雅黑"/>
                <a:sym typeface="微软雅黑"/>
              </a:endParaRPr>
            </a:p>
          </p:txBody>
        </p:sp>
      </p:grpSp>
      <p:sp>
        <p:nvSpPr>
          <p:cNvPr id="6" name="圆角矩形 5"/>
          <p:cNvSpPr/>
          <p:nvPr/>
        </p:nvSpPr>
        <p:spPr>
          <a:xfrm>
            <a:off x="727015" y="151991"/>
            <a:ext cx="4987082" cy="584774"/>
          </a:xfrm>
          <a:prstGeom prst="roundRect">
            <a:avLst/>
          </a:prstGeom>
          <a:gradFill>
            <a:gsLst>
              <a:gs pos="0">
                <a:srgbClr val="E4E4E4"/>
              </a:gs>
              <a:gs pos="100000">
                <a:schemeClr val="bg1"/>
              </a:gs>
            </a:gsLst>
            <a:lin ang="2700000" scaled="0"/>
          </a:gradFill>
          <a:ln w="19050">
            <a:gradFill>
              <a:gsLst>
                <a:gs pos="0">
                  <a:schemeClr val="bg1">
                    <a:lumMod val="65000"/>
                  </a:schemeClr>
                </a:gs>
                <a:gs pos="100000">
                  <a:schemeClr val="bg1"/>
                </a:gs>
              </a:gsLst>
              <a:lin ang="13500000" scaled="0"/>
            </a:gradFill>
          </a:ln>
          <a:effectLst>
            <a:outerShdw blurRad="177800" dist="1143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a:ea typeface="微软雅黑"/>
              <a:sym typeface="微软雅黑"/>
            </a:endParaRPr>
          </a:p>
        </p:txBody>
      </p:sp>
      <p:sp>
        <p:nvSpPr>
          <p:cNvPr id="7" name="文本框 24"/>
          <p:cNvSpPr txBox="1"/>
          <p:nvPr/>
        </p:nvSpPr>
        <p:spPr>
          <a:xfrm flipH="1">
            <a:off x="696458" y="162092"/>
            <a:ext cx="4777339" cy="561682"/>
          </a:xfrm>
          <a:prstGeom prst="rect">
            <a:avLst/>
          </a:prstGeom>
          <a:noFill/>
        </p:spPr>
        <p:txBody>
          <a:bodyPr wrap="square" lIns="68571" tIns="34285" rIns="68571" bIns="34285" rtlCol="0">
            <a:spAutoFit/>
          </a:bodyPr>
          <a:lstStyle/>
          <a:p>
            <a:pPr algn="ctr"/>
            <a:r>
              <a:rPr lang="en-US" altLang="zh-CN" sz="3200" b="1">
                <a:solidFill>
                  <a:srgbClr val="00B050"/>
                </a:solidFill>
                <a:latin typeface="Times New Roman" panose="02020603050405020304" pitchFamily="18" charset="0"/>
                <a:ea typeface="微软雅黑"/>
                <a:cs typeface="Times New Roman" panose="02020603050405020304" pitchFamily="18" charset="0"/>
                <a:sym typeface="微软雅黑"/>
              </a:rPr>
              <a:t>Thời tiết và Khí hậu</a:t>
            </a:r>
            <a:endParaRPr lang="zh-CN" altLang="en-US" sz="3200" b="1" dirty="0">
              <a:solidFill>
                <a:srgbClr val="00B050"/>
              </a:solidFill>
              <a:latin typeface="Times New Roman" panose="02020603050405020304" pitchFamily="18" charset="0"/>
              <a:ea typeface="微软雅黑"/>
              <a:cs typeface="Times New Roman" panose="02020603050405020304" pitchFamily="18" charset="0"/>
              <a:sym typeface="微软雅黑"/>
            </a:endParaRPr>
          </a:p>
        </p:txBody>
      </p:sp>
      <p:grpSp>
        <p:nvGrpSpPr>
          <p:cNvPr id="32" name="组合 31"/>
          <p:cNvGrpSpPr/>
          <p:nvPr/>
        </p:nvGrpSpPr>
        <p:grpSpPr>
          <a:xfrm>
            <a:off x="4435306" y="806783"/>
            <a:ext cx="4399417" cy="1034419"/>
            <a:chOff x="5051346" y="1347614"/>
            <a:chExt cx="4099757" cy="936222"/>
          </a:xfrm>
        </p:grpSpPr>
        <p:sp>
          <p:nvSpPr>
            <p:cNvPr id="33" name="文本框 56"/>
            <p:cNvSpPr txBox="1"/>
            <p:nvPr/>
          </p:nvSpPr>
          <p:spPr>
            <a:xfrm>
              <a:off x="5051347" y="1347614"/>
              <a:ext cx="2933378" cy="417839"/>
            </a:xfrm>
            <a:prstGeom prst="rect">
              <a:avLst/>
            </a:prstGeom>
            <a:noFill/>
          </p:spPr>
          <p:txBody>
            <a:bodyPr wrap="square" rtlCol="0">
              <a:spAutoFit/>
            </a:bodyPr>
            <a:lstStyle/>
            <a:p>
              <a:r>
                <a:rPr lang="en-US" altLang="zh-CN" sz="2400" b="1">
                  <a:solidFill>
                    <a:srgbClr val="00B050"/>
                  </a:solidFill>
                  <a:latin typeface="Times New Roman" panose="02020603050405020304" pitchFamily="18" charset="0"/>
                  <a:ea typeface="微软雅黑"/>
                  <a:cs typeface="Times New Roman" panose="02020603050405020304" pitchFamily="18" charset="0"/>
                  <a:sym typeface="微软雅黑"/>
                </a:rPr>
                <a:t>Thời tiết</a:t>
              </a:r>
              <a:endParaRPr lang="zh-CN" altLang="en-US" sz="2400" b="1" dirty="0">
                <a:solidFill>
                  <a:srgbClr val="00B050"/>
                </a:solidFill>
                <a:latin typeface="Times New Roman" panose="02020603050405020304" pitchFamily="18" charset="0"/>
                <a:ea typeface="微软雅黑"/>
                <a:cs typeface="Times New Roman" panose="02020603050405020304" pitchFamily="18" charset="0"/>
                <a:sym typeface="微软雅黑"/>
              </a:endParaRPr>
            </a:p>
          </p:txBody>
        </p:sp>
        <p:sp>
          <p:nvSpPr>
            <p:cNvPr id="34" name="文本框 57"/>
            <p:cNvSpPr txBox="1"/>
            <p:nvPr/>
          </p:nvSpPr>
          <p:spPr>
            <a:xfrm>
              <a:off x="5051346" y="1643149"/>
              <a:ext cx="4099757" cy="640687"/>
            </a:xfrm>
            <a:prstGeom prst="rect">
              <a:avLst/>
            </a:prstGeom>
            <a:noFill/>
          </p:spPr>
          <p:txBody>
            <a:bodyPr wrap="square" rtlCol="0">
              <a:spAutoFit/>
            </a:bodyPr>
            <a:lstStyle/>
            <a:p>
              <a:r>
                <a:rPr lang="en-US" altLang="zh-CN" sz="2000">
                  <a:solidFill>
                    <a:schemeClr val="bg1">
                      <a:lumMod val="50000"/>
                    </a:schemeClr>
                  </a:solidFill>
                  <a:latin typeface="Times New Roman" panose="02020603050405020304" pitchFamily="18" charset="0"/>
                  <a:ea typeface="微软雅黑"/>
                  <a:cs typeface="Times New Roman" panose="02020603050405020304" pitchFamily="18" charset="0"/>
                  <a:sym typeface="微软雅黑"/>
                </a:rPr>
                <a:t>Là trạng thái của bầu khí quyển tại một địa điểm trong thời gian nhất định.</a:t>
              </a:r>
              <a:endParaRPr lang="zh-CN" altLang="en-US" sz="2000" dirty="0">
                <a:solidFill>
                  <a:schemeClr val="bg1">
                    <a:lumMod val="50000"/>
                  </a:schemeClr>
                </a:solidFill>
                <a:latin typeface="Times New Roman" panose="02020603050405020304" pitchFamily="18" charset="0"/>
                <a:ea typeface="微软雅黑"/>
                <a:cs typeface="Times New Roman" panose="02020603050405020304" pitchFamily="18" charset="0"/>
                <a:sym typeface="微软雅黑"/>
              </a:endParaRPr>
            </a:p>
          </p:txBody>
        </p:sp>
      </p:grpSp>
      <p:grpSp>
        <p:nvGrpSpPr>
          <p:cNvPr id="48" name="组合 47"/>
          <p:cNvGrpSpPr/>
          <p:nvPr/>
        </p:nvGrpSpPr>
        <p:grpSpPr>
          <a:xfrm>
            <a:off x="4520083" y="2160408"/>
            <a:ext cx="4099756" cy="1305141"/>
            <a:chOff x="5051347" y="3435846"/>
            <a:chExt cx="4099756" cy="1305616"/>
          </a:xfrm>
        </p:grpSpPr>
        <p:sp>
          <p:nvSpPr>
            <p:cNvPr id="49" name="文本框 60"/>
            <p:cNvSpPr txBox="1"/>
            <p:nvPr/>
          </p:nvSpPr>
          <p:spPr>
            <a:xfrm>
              <a:off x="5051347" y="3435846"/>
              <a:ext cx="1253869" cy="461833"/>
            </a:xfrm>
            <a:prstGeom prst="rect">
              <a:avLst/>
            </a:prstGeom>
            <a:noFill/>
          </p:spPr>
          <p:txBody>
            <a:bodyPr wrap="none" rtlCol="0">
              <a:spAutoFit/>
            </a:bodyPr>
            <a:lstStyle/>
            <a:p>
              <a:r>
                <a:rPr lang="en-US" altLang="zh-CN" sz="2400" b="1">
                  <a:solidFill>
                    <a:srgbClr val="00B050"/>
                  </a:solidFill>
                  <a:latin typeface="Times New Roman" panose="02020603050405020304" pitchFamily="18" charset="0"/>
                  <a:ea typeface="微软雅黑"/>
                  <a:cs typeface="Times New Roman" panose="02020603050405020304" pitchFamily="18" charset="0"/>
                  <a:sym typeface="微软雅黑"/>
                </a:rPr>
                <a:t>Khí hậu</a:t>
              </a:r>
              <a:endParaRPr lang="zh-CN" altLang="en-US" sz="2400" b="1" dirty="0">
                <a:solidFill>
                  <a:srgbClr val="00B050"/>
                </a:solidFill>
                <a:latin typeface="Times New Roman" panose="02020603050405020304" pitchFamily="18" charset="0"/>
                <a:ea typeface="微软雅黑"/>
                <a:cs typeface="Times New Roman" panose="02020603050405020304" pitchFamily="18" charset="0"/>
                <a:sym typeface="微软雅黑"/>
              </a:endParaRPr>
            </a:p>
          </p:txBody>
        </p:sp>
        <p:sp>
          <p:nvSpPr>
            <p:cNvPr id="50" name="文本框 61"/>
            <p:cNvSpPr txBox="1"/>
            <p:nvPr/>
          </p:nvSpPr>
          <p:spPr>
            <a:xfrm>
              <a:off x="5051347" y="3725429"/>
              <a:ext cx="4099756" cy="1016033"/>
            </a:xfrm>
            <a:prstGeom prst="rect">
              <a:avLst/>
            </a:prstGeom>
            <a:noFill/>
          </p:spPr>
          <p:txBody>
            <a:bodyPr wrap="square" rtlCol="0">
              <a:spAutoFit/>
            </a:bodyPr>
            <a:lstStyle/>
            <a:p>
              <a:r>
                <a:rPr lang="en-US" altLang="zh-CN" sz="2000">
                  <a:solidFill>
                    <a:schemeClr val="bg1">
                      <a:lumMod val="50000"/>
                    </a:schemeClr>
                  </a:solidFill>
                  <a:latin typeface="Times New Roman" panose="02020603050405020304" pitchFamily="18" charset="0"/>
                  <a:ea typeface="微软雅黑"/>
                  <a:cs typeface="Times New Roman" panose="02020603050405020304" pitchFamily="18" charset="0"/>
                  <a:sym typeface="微软雅黑"/>
                </a:rPr>
                <a:t>Là mức độ trung bình của thời tiết trong một không gian nhất định và khoảng thời gian dài.</a:t>
              </a:r>
              <a:endParaRPr lang="zh-CN" altLang="en-US" sz="2000" dirty="0">
                <a:solidFill>
                  <a:schemeClr val="bg1">
                    <a:lumMod val="50000"/>
                  </a:schemeClr>
                </a:solidFill>
                <a:latin typeface="Times New Roman" panose="02020603050405020304" pitchFamily="18" charset="0"/>
                <a:ea typeface="微软雅黑"/>
                <a:cs typeface="Times New Roman" panose="02020603050405020304" pitchFamily="18" charset="0"/>
                <a:sym typeface="微软雅黑"/>
              </a:endParaRPr>
            </a:p>
          </p:txBody>
        </p:sp>
      </p:grpSp>
    </p:spTree>
    <p:extLst>
      <p:ext uri="{BB962C8B-B14F-4D97-AF65-F5344CB8AC3E}">
        <p14:creationId xmlns:p14="http://schemas.microsoft.com/office/powerpoint/2010/main" val="246641443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66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6000">
                                          <p:cBhvr additive="base">
                                            <p:cTn id="13" dur="500" fill="hold"/>
                                            <p:tgtEl>
                                              <p:spTgt spid="7"/>
                                            </p:tgtEl>
                                            <p:attrNameLst>
                                              <p:attrName>ppt_x</p:attrName>
                                            </p:attrNameLst>
                                          </p:cBhvr>
                                          <p:tavLst>
                                            <p:tav tm="0">
                                              <p:val>
                                                <p:strVal val="0-#ppt_w/2"/>
                                              </p:val>
                                            </p:tav>
                                            <p:tav tm="100000">
                                              <p:val>
                                                <p:strVal val="#ppt_x"/>
                                              </p:val>
                                            </p:tav>
                                          </p:tavLst>
                                        </p:anim>
                                        <p:anim calcmode="lin" valueType="num" p14:bounceEnd="66000">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randombar(horizontal)">
                                          <p:cBhvr>
                                            <p:cTn id="5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p:bldP spid="15" grpId="0"/>
          <p:bldP spid="6"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randombar(horizontal)">
                                          <p:cBhvr>
                                            <p:cTn id="5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p:bldP spid="15" grpId="0"/>
          <p:bldP spid="6" grpId="0" animBg="1"/>
          <p:bldP spid="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a:grpSpLocks noChangeAspect="1"/>
          </p:cNvGrpSpPr>
          <p:nvPr/>
        </p:nvGrpSpPr>
        <p:grpSpPr bwMode="auto">
          <a:xfrm rot="14195591" flipH="1" flipV="1">
            <a:off x="260960" y="201291"/>
            <a:ext cx="732097" cy="488320"/>
            <a:chOff x="3013" y="1996"/>
            <a:chExt cx="1700" cy="751"/>
          </a:xfrm>
          <a:effectLst>
            <a:outerShdw blurRad="88900" dist="63500" dir="2700000" algn="tl" rotWithShape="0">
              <a:prstClr val="black">
                <a:alpha val="40000"/>
              </a:prstClr>
            </a:outerShdw>
          </a:effectLst>
        </p:grpSpPr>
        <p:sp>
          <p:nvSpPr>
            <p:cNvPr id="3" name="AutoShape 43"/>
            <p:cNvSpPr>
              <a:spLocks noChangeAspect="1" noChangeArrowheads="1" noTextEdit="1"/>
            </p:cNvSpPr>
            <p:nvPr/>
          </p:nvSpPr>
          <p:spPr bwMode="auto">
            <a:xfrm>
              <a:off x="3013" y="1996"/>
              <a:ext cx="1700"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a:ea typeface="微软雅黑"/>
                <a:sym typeface="微软雅黑"/>
              </a:endParaRPr>
            </a:p>
          </p:txBody>
        </p:sp>
        <p:sp>
          <p:nvSpPr>
            <p:cNvPr id="4" name="Freeform 45"/>
            <p:cNvSpPr>
              <a:spLocks/>
            </p:cNvSpPr>
            <p:nvPr/>
          </p:nvSpPr>
          <p:spPr bwMode="auto">
            <a:xfrm>
              <a:off x="3378" y="2084"/>
              <a:ext cx="1333" cy="661"/>
            </a:xfrm>
            <a:custGeom>
              <a:avLst/>
              <a:gdLst>
                <a:gd name="T0" fmla="*/ 562 w 562"/>
                <a:gd name="T1" fmla="*/ 91 h 277"/>
                <a:gd name="T2" fmla="*/ 10 w 562"/>
                <a:gd name="T3" fmla="*/ 277 h 277"/>
                <a:gd name="T4" fmla="*/ 45 w 562"/>
                <a:gd name="T5" fmla="*/ 220 h 277"/>
                <a:gd name="T6" fmla="*/ 0 w 562"/>
                <a:gd name="T7" fmla="*/ 170 h 277"/>
                <a:gd name="T8" fmla="*/ 505 w 562"/>
                <a:gd name="T9" fmla="*/ 0 h 277"/>
                <a:gd name="T10" fmla="*/ 562 w 562"/>
                <a:gd name="T11" fmla="*/ 91 h 277"/>
              </a:gdLst>
              <a:ahLst/>
              <a:cxnLst>
                <a:cxn ang="0">
                  <a:pos x="T0" y="T1"/>
                </a:cxn>
                <a:cxn ang="0">
                  <a:pos x="T2" y="T3"/>
                </a:cxn>
                <a:cxn ang="0">
                  <a:pos x="T4" y="T5"/>
                </a:cxn>
                <a:cxn ang="0">
                  <a:pos x="T6" y="T7"/>
                </a:cxn>
                <a:cxn ang="0">
                  <a:pos x="T8" y="T9"/>
                </a:cxn>
                <a:cxn ang="0">
                  <a:pos x="T10" y="T11"/>
                </a:cxn>
              </a:cxnLst>
              <a:rect l="0" t="0" r="r" b="b"/>
              <a:pathLst>
                <a:path w="562" h="277">
                  <a:moveTo>
                    <a:pt x="562" y="91"/>
                  </a:moveTo>
                  <a:cubicBezTo>
                    <a:pt x="391" y="194"/>
                    <a:pt x="208" y="256"/>
                    <a:pt x="10" y="277"/>
                  </a:cubicBezTo>
                  <a:cubicBezTo>
                    <a:pt x="25" y="254"/>
                    <a:pt x="32" y="243"/>
                    <a:pt x="45" y="220"/>
                  </a:cubicBezTo>
                  <a:cubicBezTo>
                    <a:pt x="26" y="200"/>
                    <a:pt x="17" y="190"/>
                    <a:pt x="0" y="170"/>
                  </a:cubicBezTo>
                  <a:cubicBezTo>
                    <a:pt x="182" y="151"/>
                    <a:pt x="348" y="95"/>
                    <a:pt x="505" y="0"/>
                  </a:cubicBezTo>
                  <a:cubicBezTo>
                    <a:pt x="524" y="30"/>
                    <a:pt x="543" y="61"/>
                    <a:pt x="562" y="91"/>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a:ea typeface="微软雅黑"/>
                <a:sym typeface="微软雅黑"/>
              </a:endParaRPr>
            </a:p>
          </p:txBody>
        </p:sp>
        <p:sp>
          <p:nvSpPr>
            <p:cNvPr id="5" name="Freeform 46"/>
            <p:cNvSpPr>
              <a:spLocks/>
            </p:cNvSpPr>
            <p:nvPr/>
          </p:nvSpPr>
          <p:spPr bwMode="auto">
            <a:xfrm>
              <a:off x="3011" y="1998"/>
              <a:ext cx="1702" cy="434"/>
            </a:xfrm>
            <a:custGeom>
              <a:avLst/>
              <a:gdLst>
                <a:gd name="T0" fmla="*/ 718 w 718"/>
                <a:gd name="T1" fmla="*/ 128 h 182"/>
                <a:gd name="T2" fmla="*/ 0 w 718"/>
                <a:gd name="T3" fmla="*/ 128 h 182"/>
                <a:gd name="T4" fmla="*/ 64 w 718"/>
                <a:gd name="T5" fmla="*/ 76 h 182"/>
                <a:gd name="T6" fmla="*/ 31 w 718"/>
                <a:gd name="T7" fmla="*/ 0 h 182"/>
                <a:gd name="T8" fmla="*/ 687 w 718"/>
                <a:gd name="T9" fmla="*/ 0 h 182"/>
                <a:gd name="T10" fmla="*/ 718 w 718"/>
                <a:gd name="T11" fmla="*/ 128 h 182"/>
              </a:gdLst>
              <a:ahLst/>
              <a:cxnLst>
                <a:cxn ang="0">
                  <a:pos x="T0" y="T1"/>
                </a:cxn>
                <a:cxn ang="0">
                  <a:pos x="T2" y="T3"/>
                </a:cxn>
                <a:cxn ang="0">
                  <a:pos x="T4" y="T5"/>
                </a:cxn>
                <a:cxn ang="0">
                  <a:pos x="T6" y="T7"/>
                </a:cxn>
                <a:cxn ang="0">
                  <a:pos x="T8" y="T9"/>
                </a:cxn>
                <a:cxn ang="0">
                  <a:pos x="T10" y="T11"/>
                </a:cxn>
              </a:cxnLst>
              <a:rect l="0" t="0" r="r" b="b"/>
              <a:pathLst>
                <a:path w="718" h="182">
                  <a:moveTo>
                    <a:pt x="718" y="128"/>
                  </a:moveTo>
                  <a:cubicBezTo>
                    <a:pt x="478" y="182"/>
                    <a:pt x="240" y="182"/>
                    <a:pt x="0" y="128"/>
                  </a:cubicBezTo>
                  <a:cubicBezTo>
                    <a:pt x="27" y="108"/>
                    <a:pt x="39" y="97"/>
                    <a:pt x="64" y="76"/>
                  </a:cubicBezTo>
                  <a:cubicBezTo>
                    <a:pt x="50" y="46"/>
                    <a:pt x="43" y="31"/>
                    <a:pt x="31" y="0"/>
                  </a:cubicBezTo>
                  <a:cubicBezTo>
                    <a:pt x="251" y="49"/>
                    <a:pt x="467" y="49"/>
                    <a:pt x="687" y="0"/>
                  </a:cubicBezTo>
                  <a:cubicBezTo>
                    <a:pt x="697" y="43"/>
                    <a:pt x="708" y="86"/>
                    <a:pt x="718" y="128"/>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a:ea typeface="微软雅黑"/>
                <a:sym typeface="微软雅黑"/>
              </a:endParaRPr>
            </a:p>
          </p:txBody>
        </p:sp>
      </p:grpSp>
      <p:sp>
        <p:nvSpPr>
          <p:cNvPr id="6" name="圆角矩形 5"/>
          <p:cNvSpPr/>
          <p:nvPr/>
        </p:nvSpPr>
        <p:spPr>
          <a:xfrm>
            <a:off x="627008" y="394190"/>
            <a:ext cx="1712744" cy="593536"/>
          </a:xfrm>
          <a:prstGeom prst="roundRect">
            <a:avLst/>
          </a:prstGeom>
          <a:gradFill>
            <a:gsLst>
              <a:gs pos="0">
                <a:srgbClr val="E4E4E4"/>
              </a:gs>
              <a:gs pos="100000">
                <a:schemeClr val="bg1"/>
              </a:gs>
            </a:gsLst>
            <a:lin ang="2700000" scaled="0"/>
          </a:gradFill>
          <a:ln w="19050">
            <a:gradFill>
              <a:gsLst>
                <a:gs pos="0">
                  <a:schemeClr val="bg1">
                    <a:lumMod val="65000"/>
                  </a:schemeClr>
                </a:gs>
                <a:gs pos="100000">
                  <a:schemeClr val="bg1"/>
                </a:gs>
              </a:gsLst>
              <a:lin ang="13500000" scaled="0"/>
            </a:gradFill>
          </a:ln>
          <a:effectLst>
            <a:outerShdw blurRad="177800" dist="1143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a:ea typeface="微软雅黑"/>
              <a:sym typeface="微软雅黑"/>
            </a:endParaRPr>
          </a:p>
        </p:txBody>
      </p:sp>
      <p:sp>
        <p:nvSpPr>
          <p:cNvPr id="7" name="文本框 24"/>
          <p:cNvSpPr txBox="1"/>
          <p:nvPr/>
        </p:nvSpPr>
        <p:spPr>
          <a:xfrm flipH="1">
            <a:off x="573446" y="386963"/>
            <a:ext cx="1910322" cy="559759"/>
          </a:xfrm>
          <a:prstGeom prst="rect">
            <a:avLst/>
          </a:prstGeom>
          <a:noFill/>
        </p:spPr>
        <p:txBody>
          <a:bodyPr wrap="square" lIns="68571" tIns="34285" rIns="68571" bIns="34285" rtlCol="0">
            <a:spAutoFit/>
          </a:bodyPr>
          <a:lstStyle/>
          <a:p>
            <a:pPr algn="ctr">
              <a:lnSpc>
                <a:spcPts val="4100"/>
              </a:lnSpc>
            </a:pPr>
            <a:r>
              <a:rPr lang="en-US" altLang="zh-CN" sz="3200" b="1">
                <a:solidFill>
                  <a:srgbClr val="00B050"/>
                </a:solidFill>
                <a:latin typeface="Times New Roman" panose="02020603050405020304" pitchFamily="18" charset="0"/>
                <a:ea typeface="微软雅黑"/>
                <a:cs typeface="Times New Roman" panose="02020603050405020304" pitchFamily="18" charset="0"/>
                <a:sym typeface="微软雅黑"/>
              </a:rPr>
              <a:t>Bài tập</a:t>
            </a:r>
            <a:endParaRPr lang="zh-CN" altLang="en-US" sz="3200" b="1" dirty="0">
              <a:solidFill>
                <a:srgbClr val="00B050"/>
              </a:solidFill>
              <a:latin typeface="Times New Roman" panose="02020603050405020304" pitchFamily="18" charset="0"/>
              <a:ea typeface="微软雅黑"/>
              <a:cs typeface="Times New Roman" panose="02020603050405020304" pitchFamily="18" charset="0"/>
              <a:sym typeface="微软雅黑"/>
            </a:endParaRPr>
          </a:p>
        </p:txBody>
      </p:sp>
      <p:sp>
        <p:nvSpPr>
          <p:cNvPr id="10" name="矩形 9"/>
          <p:cNvSpPr/>
          <p:nvPr/>
        </p:nvSpPr>
        <p:spPr>
          <a:xfrm>
            <a:off x="3923928" y="1229531"/>
            <a:ext cx="5095050" cy="556849"/>
          </a:xfrm>
          <a:prstGeom prst="rect">
            <a:avLst/>
          </a:prstGeom>
        </p:spPr>
        <p:txBody>
          <a:bodyPr wrap="square" lIns="68547" tIns="34273" rIns="68547" bIns="34273">
            <a:spAutoFit/>
          </a:bodyPr>
          <a:lstStyle/>
          <a:p>
            <a:pPr algn="just" defTabSz="816250">
              <a:lnSpc>
                <a:spcPct val="150000"/>
              </a:lnSpc>
            </a:pPr>
            <a:r>
              <a:rPr lang="en-US" altLang="zh-CN" sz="2400">
                <a:solidFill>
                  <a:schemeClr val="bg1">
                    <a:lumMod val="50000"/>
                  </a:schemeClr>
                </a:solidFill>
                <a:latin typeface="Times New Roman" panose="02020603050405020304" pitchFamily="18" charset="0"/>
                <a:ea typeface="微软雅黑"/>
                <a:cs typeface="Times New Roman" panose="02020603050405020304" pitchFamily="18" charset="0"/>
                <a:sym typeface="微软雅黑"/>
              </a:rPr>
              <a:t>a) ………… hôm nay nắng</a:t>
            </a:r>
            <a:endParaRPr lang="zh-CN" altLang="en-US" sz="2400" dirty="0">
              <a:solidFill>
                <a:schemeClr val="bg1">
                  <a:lumMod val="50000"/>
                </a:schemeClr>
              </a:solidFill>
              <a:latin typeface="Times New Roman" panose="02020603050405020304" pitchFamily="18" charset="0"/>
              <a:ea typeface="微软雅黑"/>
              <a:cs typeface="Times New Roman" panose="02020603050405020304" pitchFamily="18" charset="0"/>
              <a:sym typeface="微软雅黑"/>
            </a:endParaRPr>
          </a:p>
        </p:txBody>
      </p:sp>
      <p:pic>
        <p:nvPicPr>
          <p:cNvPr id="11" name="图片 1"/>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52536" y="1046738"/>
            <a:ext cx="4698369" cy="3434894"/>
          </a:xfrm>
          <a:prstGeom prst="rect">
            <a:avLst/>
          </a:prstGeom>
          <a:noFill/>
          <a:ln>
            <a:noFill/>
          </a:ln>
          <a:effectLst>
            <a:softEdge rad="1066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EE747C3-AB03-DC27-7D8D-25F15B9FAB50}"/>
              </a:ext>
            </a:extLst>
          </p:cNvPr>
          <p:cNvSpPr txBox="1"/>
          <p:nvPr/>
        </p:nvSpPr>
        <p:spPr>
          <a:xfrm>
            <a:off x="2987824" y="394190"/>
            <a:ext cx="4392488"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Điền từ thích hợp vào chỗ trống: “Thời tiết” hay “Khí hậu”</a:t>
            </a:r>
          </a:p>
        </p:txBody>
      </p:sp>
      <p:sp>
        <p:nvSpPr>
          <p:cNvPr id="13" name="矩形 9">
            <a:extLst>
              <a:ext uri="{FF2B5EF4-FFF2-40B4-BE49-F238E27FC236}">
                <a16:creationId xmlns:a16="http://schemas.microsoft.com/office/drawing/2014/main" id="{9A080350-0543-3B63-2CFB-6744AF1A1DE5}"/>
              </a:ext>
            </a:extLst>
          </p:cNvPr>
          <p:cNvSpPr/>
          <p:nvPr/>
        </p:nvSpPr>
        <p:spPr>
          <a:xfrm>
            <a:off x="3923928" y="1812755"/>
            <a:ext cx="5095050" cy="1110847"/>
          </a:xfrm>
          <a:prstGeom prst="rect">
            <a:avLst/>
          </a:prstGeom>
        </p:spPr>
        <p:txBody>
          <a:bodyPr wrap="square" lIns="68547" tIns="34273" rIns="68547" bIns="34273">
            <a:spAutoFit/>
          </a:bodyPr>
          <a:lstStyle/>
          <a:p>
            <a:pPr algn="just" defTabSz="816250">
              <a:lnSpc>
                <a:spcPct val="150000"/>
              </a:lnSpc>
            </a:pPr>
            <a:r>
              <a:rPr lang="en-US" altLang="zh-CN" sz="2400">
                <a:solidFill>
                  <a:schemeClr val="bg1">
                    <a:lumMod val="50000"/>
                  </a:schemeClr>
                </a:solidFill>
                <a:latin typeface="Times New Roman" panose="02020603050405020304" pitchFamily="18" charset="0"/>
                <a:ea typeface="微软雅黑"/>
                <a:cs typeface="Times New Roman" panose="02020603050405020304" pitchFamily="18" charset="0"/>
                <a:sym typeface="微软雅黑"/>
              </a:rPr>
              <a:t>b) Việt Nam là nước có ……….. nhiệt đới gió mùa.</a:t>
            </a:r>
            <a:endParaRPr lang="zh-CN" altLang="en-US" sz="2400" dirty="0">
              <a:solidFill>
                <a:schemeClr val="bg1">
                  <a:lumMod val="50000"/>
                </a:schemeClr>
              </a:solidFill>
              <a:latin typeface="Times New Roman" panose="02020603050405020304" pitchFamily="18" charset="0"/>
              <a:ea typeface="微软雅黑"/>
              <a:cs typeface="Times New Roman" panose="02020603050405020304" pitchFamily="18" charset="0"/>
              <a:sym typeface="微软雅黑"/>
            </a:endParaRPr>
          </a:p>
        </p:txBody>
      </p:sp>
      <p:sp>
        <p:nvSpPr>
          <p:cNvPr id="14" name="矩形 9">
            <a:extLst>
              <a:ext uri="{FF2B5EF4-FFF2-40B4-BE49-F238E27FC236}">
                <a16:creationId xmlns:a16="http://schemas.microsoft.com/office/drawing/2014/main" id="{C90DAD27-4ADD-2F71-C641-427ADB65085F}"/>
              </a:ext>
            </a:extLst>
          </p:cNvPr>
          <p:cNvSpPr/>
          <p:nvPr/>
        </p:nvSpPr>
        <p:spPr>
          <a:xfrm>
            <a:off x="3923928" y="2862536"/>
            <a:ext cx="5095050" cy="1110847"/>
          </a:xfrm>
          <a:prstGeom prst="rect">
            <a:avLst/>
          </a:prstGeom>
        </p:spPr>
        <p:txBody>
          <a:bodyPr wrap="square" lIns="68547" tIns="34273" rIns="68547" bIns="34273">
            <a:spAutoFit/>
          </a:bodyPr>
          <a:lstStyle/>
          <a:p>
            <a:pPr algn="just" defTabSz="816250">
              <a:lnSpc>
                <a:spcPct val="150000"/>
              </a:lnSpc>
            </a:pPr>
            <a:r>
              <a:rPr lang="en-US" altLang="zh-CN" sz="2400">
                <a:solidFill>
                  <a:schemeClr val="bg1">
                    <a:lumMod val="50000"/>
                  </a:schemeClr>
                </a:solidFill>
                <a:latin typeface="Times New Roman" panose="02020603050405020304" pitchFamily="18" charset="0"/>
                <a:ea typeface="微软雅黑"/>
                <a:cs typeface="Times New Roman" panose="02020603050405020304" pitchFamily="18" charset="0"/>
                <a:sym typeface="微软雅黑"/>
              </a:rPr>
              <a:t>c) ………….miền nam có 2 mùa rõ rệt: mùa mưa và mùa khô.</a:t>
            </a:r>
            <a:endParaRPr lang="zh-CN" altLang="en-US" sz="2400" dirty="0">
              <a:solidFill>
                <a:schemeClr val="bg1">
                  <a:lumMod val="50000"/>
                </a:schemeClr>
              </a:solidFill>
              <a:latin typeface="Times New Roman" panose="02020603050405020304" pitchFamily="18" charset="0"/>
              <a:ea typeface="微软雅黑"/>
              <a:cs typeface="Times New Roman" panose="02020603050405020304" pitchFamily="18" charset="0"/>
              <a:sym typeface="微软雅黑"/>
            </a:endParaRPr>
          </a:p>
        </p:txBody>
      </p:sp>
      <p:sp>
        <p:nvSpPr>
          <p:cNvPr id="15" name="TextBox 14">
            <a:extLst>
              <a:ext uri="{FF2B5EF4-FFF2-40B4-BE49-F238E27FC236}">
                <a16:creationId xmlns:a16="http://schemas.microsoft.com/office/drawing/2014/main" id="{9B31974F-6168-6A66-A11A-F58B8ED2BF72}"/>
              </a:ext>
            </a:extLst>
          </p:cNvPr>
          <p:cNvSpPr txBox="1"/>
          <p:nvPr/>
        </p:nvSpPr>
        <p:spPr>
          <a:xfrm>
            <a:off x="2627784" y="4191125"/>
            <a:ext cx="1296144" cy="461665"/>
          </a:xfrm>
          <a:prstGeom prst="rect">
            <a:avLst/>
          </a:prstGeom>
          <a:no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Thời tiết</a:t>
            </a:r>
            <a:endParaRPr lang="en-US" sz="2400">
              <a:solidFill>
                <a:srgbClr val="FF0000"/>
              </a:solidFill>
            </a:endParaRPr>
          </a:p>
        </p:txBody>
      </p:sp>
      <p:sp>
        <p:nvSpPr>
          <p:cNvPr id="16" name="TextBox 15">
            <a:extLst>
              <a:ext uri="{FF2B5EF4-FFF2-40B4-BE49-F238E27FC236}">
                <a16:creationId xmlns:a16="http://schemas.microsoft.com/office/drawing/2014/main" id="{FAF8F48B-0D50-BD3B-F20A-750583CD9FE5}"/>
              </a:ext>
            </a:extLst>
          </p:cNvPr>
          <p:cNvSpPr txBox="1"/>
          <p:nvPr/>
        </p:nvSpPr>
        <p:spPr>
          <a:xfrm>
            <a:off x="4139952" y="4191125"/>
            <a:ext cx="1296144" cy="461665"/>
          </a:xfrm>
          <a:prstGeom prst="rect">
            <a:avLst/>
          </a:prstGeom>
          <a:no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Khí hậu</a:t>
            </a:r>
            <a:endParaRPr lang="en-US" sz="2400">
              <a:solidFill>
                <a:srgbClr val="FF0000"/>
              </a:solidFill>
            </a:endParaRPr>
          </a:p>
        </p:txBody>
      </p:sp>
      <p:sp>
        <p:nvSpPr>
          <p:cNvPr id="17" name="TextBox 16">
            <a:extLst>
              <a:ext uri="{FF2B5EF4-FFF2-40B4-BE49-F238E27FC236}">
                <a16:creationId xmlns:a16="http://schemas.microsoft.com/office/drawing/2014/main" id="{E04FFA4F-4CBE-7813-12F6-DD7E0E1B9FB9}"/>
              </a:ext>
            </a:extLst>
          </p:cNvPr>
          <p:cNvSpPr txBox="1"/>
          <p:nvPr/>
        </p:nvSpPr>
        <p:spPr>
          <a:xfrm>
            <a:off x="4355976" y="2923602"/>
            <a:ext cx="1296144" cy="461665"/>
          </a:xfrm>
          <a:prstGeom prst="rect">
            <a:avLst/>
          </a:prstGeom>
          <a:no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Khí hậu</a:t>
            </a:r>
            <a:endParaRPr lang="en-US" sz="2400">
              <a:solidFill>
                <a:srgbClr val="FF0000"/>
              </a:solidFill>
            </a:endParaRPr>
          </a:p>
        </p:txBody>
      </p:sp>
    </p:spTree>
    <p:extLst>
      <p:ext uri="{BB962C8B-B14F-4D97-AF65-F5344CB8AC3E}">
        <p14:creationId xmlns:p14="http://schemas.microsoft.com/office/powerpoint/2010/main" val="244899355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500" fill="hold"/>
                                            <p:tgtEl>
                                              <p:spTgt spid="7"/>
                                            </p:tgtEl>
                                            <p:attrNameLst>
                                              <p:attrName>ppt_x</p:attrName>
                                            </p:attrNameLst>
                                          </p:cBhvr>
                                          <p:tavLst>
                                            <p:tav tm="0">
                                              <p:val>
                                                <p:strVal val="0-#ppt_w/2"/>
                                              </p:val>
                                            </p:tav>
                                            <p:tav tm="100000">
                                              <p:val>
                                                <p:strVal val="#ppt_x"/>
                                              </p:val>
                                            </p:tav>
                                          </p:tavLst>
                                        </p:anim>
                                        <p:anim calcmode="lin" valueType="num" p14:bounceEnd="66000">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0"/>
                                            <p:tgtEl>
                                              <p:spTgt spid="10"/>
                                            </p:tgtEl>
                                          </p:cBhvr>
                                        </p:animEffect>
                                      </p:childTnLst>
                                    </p:cTn>
                                  </p:par>
                                  <p:par>
                                    <p:cTn id="21" presetID="26" presetClass="emph" presetSubtype="0" repeatCount="3000" fill="hold" nodeType="withEffect">
                                      <p:stCondLst>
                                        <p:cond delay="0"/>
                                      </p:stCondLst>
                                      <p:childTnLst>
                                        <p:animEffect transition="out" filter="fade">
                                          <p:cBhvr>
                                            <p:cTn id="22" dur="200" tmFilter="0, 0; .2, .5; .8, .5; 1, 0"/>
                                            <p:tgtEl>
                                              <p:spTgt spid="11"/>
                                            </p:tgtEl>
                                          </p:cBhvr>
                                        </p:animEffect>
                                        <p:animScale>
                                          <p:cBhvr>
                                            <p:cTn id="23" dur="100" autoRev="1" fill="hold"/>
                                            <p:tgtEl>
                                              <p:spTgt spid="11"/>
                                            </p:tgtEl>
                                          </p:cBhvr>
                                          <p:by x="105000" y="105000"/>
                                        </p:animScale>
                                      </p:childTnLst>
                                    </p:cTn>
                                  </p:par>
                                </p:childTnLst>
                              </p:cTn>
                            </p:par>
                            <p:par>
                              <p:cTn id="24" fill="hold">
                                <p:stCondLst>
                                  <p:cond delay="6000"/>
                                </p:stCondLst>
                                <p:childTnLst>
                                  <p:par>
                                    <p:cTn id="25" presetID="22" presetClass="entr" presetSubtype="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0"/>
                                            <p:tgtEl>
                                              <p:spTgt spid="13"/>
                                            </p:tgtEl>
                                          </p:cBhvr>
                                        </p:animEffect>
                                      </p:childTnLst>
                                    </p:cTn>
                                  </p:par>
                                </p:childTnLst>
                              </p:cTn>
                            </p:par>
                            <p:par>
                              <p:cTn id="28" fill="hold">
                                <p:stCondLst>
                                  <p:cond delay="11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0" nodeType="clickEffect">
                                      <p:stCondLst>
                                        <p:cond delay="0"/>
                                      </p:stCondLst>
                                      <p:childTnLst>
                                        <p:animMotion origin="layout" path="M -4.44444E-6 -8.64198E-7 L 0.16546 -0.54722 " pathEditMode="relative" rAng="0" ptsTypes="AA">
                                          <p:cBhvr>
                                            <p:cTn id="35" dur="2000" fill="hold"/>
                                            <p:tgtEl>
                                              <p:spTgt spid="15"/>
                                            </p:tgtEl>
                                            <p:attrNameLst>
                                              <p:attrName>ppt_x</p:attrName>
                                              <p:attrName>ppt_y</p:attrName>
                                            </p:attrNameLst>
                                          </p:cBhvr>
                                          <p:rCtr x="8264" y="-27377"/>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0" nodeType="clickEffect">
                                      <p:stCondLst>
                                        <p:cond delay="0"/>
                                      </p:stCondLst>
                                      <p:childTnLst>
                                        <p:animMotion origin="layout" path="M -1.11111E-6 2.09877E-6 L 0.32292 -0.45648 " pathEditMode="relative" rAng="0" ptsTypes="AA">
                                          <p:cBhvr>
                                            <p:cTn id="39" dur="2000" fill="hold"/>
                                            <p:tgtEl>
                                              <p:spTgt spid="16"/>
                                            </p:tgtEl>
                                            <p:attrNameLst>
                                              <p:attrName>ppt_x</p:attrName>
                                              <p:attrName>ppt_y</p:attrName>
                                            </p:attrNameLst>
                                          </p:cBhvr>
                                          <p:rCtr x="16146" y="-22840"/>
                                        </p:animMotion>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P spid="13" grpId="0"/>
          <p:bldP spid="14" grpId="0"/>
          <p:bldP spid="15" grpId="0"/>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0"/>
                                            <p:tgtEl>
                                              <p:spTgt spid="10"/>
                                            </p:tgtEl>
                                          </p:cBhvr>
                                        </p:animEffect>
                                      </p:childTnLst>
                                    </p:cTn>
                                  </p:par>
                                  <p:par>
                                    <p:cTn id="21" presetID="26" presetClass="emph" presetSubtype="0" repeatCount="3000" fill="hold" nodeType="withEffect">
                                      <p:stCondLst>
                                        <p:cond delay="0"/>
                                      </p:stCondLst>
                                      <p:childTnLst>
                                        <p:animEffect transition="out" filter="fade">
                                          <p:cBhvr>
                                            <p:cTn id="22" dur="200" tmFilter="0, 0; .2, .5; .8, .5; 1, 0"/>
                                            <p:tgtEl>
                                              <p:spTgt spid="11"/>
                                            </p:tgtEl>
                                          </p:cBhvr>
                                        </p:animEffect>
                                        <p:animScale>
                                          <p:cBhvr>
                                            <p:cTn id="23" dur="100" autoRev="1" fill="hold"/>
                                            <p:tgtEl>
                                              <p:spTgt spid="11"/>
                                            </p:tgtEl>
                                          </p:cBhvr>
                                          <p:by x="105000" y="105000"/>
                                        </p:animScale>
                                      </p:childTnLst>
                                    </p:cTn>
                                  </p:par>
                                </p:childTnLst>
                              </p:cTn>
                            </p:par>
                            <p:par>
                              <p:cTn id="24" fill="hold">
                                <p:stCondLst>
                                  <p:cond delay="6000"/>
                                </p:stCondLst>
                                <p:childTnLst>
                                  <p:par>
                                    <p:cTn id="25" presetID="22" presetClass="entr" presetSubtype="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0"/>
                                            <p:tgtEl>
                                              <p:spTgt spid="13"/>
                                            </p:tgtEl>
                                          </p:cBhvr>
                                        </p:animEffect>
                                      </p:childTnLst>
                                    </p:cTn>
                                  </p:par>
                                </p:childTnLst>
                              </p:cTn>
                            </p:par>
                            <p:par>
                              <p:cTn id="28" fill="hold">
                                <p:stCondLst>
                                  <p:cond delay="11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0" nodeType="clickEffect">
                                      <p:stCondLst>
                                        <p:cond delay="0"/>
                                      </p:stCondLst>
                                      <p:childTnLst>
                                        <p:animMotion origin="layout" path="M -4.44444E-6 -8.64198E-7 L 0.16546 -0.54722 " pathEditMode="relative" rAng="0" ptsTypes="AA">
                                          <p:cBhvr>
                                            <p:cTn id="35" dur="2000" fill="hold"/>
                                            <p:tgtEl>
                                              <p:spTgt spid="15"/>
                                            </p:tgtEl>
                                            <p:attrNameLst>
                                              <p:attrName>ppt_x</p:attrName>
                                              <p:attrName>ppt_y</p:attrName>
                                            </p:attrNameLst>
                                          </p:cBhvr>
                                          <p:rCtr x="8264" y="-27377"/>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0" nodeType="clickEffect">
                                      <p:stCondLst>
                                        <p:cond delay="0"/>
                                      </p:stCondLst>
                                      <p:childTnLst>
                                        <p:animMotion origin="layout" path="M -1.11111E-6 2.09877E-6 L 0.32292 -0.45648 " pathEditMode="relative" rAng="0" ptsTypes="AA">
                                          <p:cBhvr>
                                            <p:cTn id="39" dur="2000" fill="hold"/>
                                            <p:tgtEl>
                                              <p:spTgt spid="16"/>
                                            </p:tgtEl>
                                            <p:attrNameLst>
                                              <p:attrName>ppt_x</p:attrName>
                                              <p:attrName>ppt_y</p:attrName>
                                            </p:attrNameLst>
                                          </p:cBhvr>
                                          <p:rCtr x="16146" y="-22840"/>
                                        </p:animMotion>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P spid="13" grpId="0"/>
          <p:bldP spid="14" grpId="0"/>
          <p:bldP spid="15" grpId="0"/>
          <p:bldP spid="16" grpId="0"/>
          <p:bldP spid="1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222D71-FF4E-4ED6-2B1D-139AF5AABF45}"/>
              </a:ext>
            </a:extLst>
          </p:cNvPr>
          <p:cNvSpPr txBox="1"/>
          <p:nvPr/>
        </p:nvSpPr>
        <p:spPr>
          <a:xfrm>
            <a:off x="647564" y="771550"/>
            <a:ext cx="7848872" cy="1631216"/>
          </a:xfrm>
          <a:prstGeom prst="rect">
            <a:avLst/>
          </a:prstGeom>
          <a:noFill/>
        </p:spPr>
        <p:txBody>
          <a:bodyPr wrap="square" rtlCol="0">
            <a:spAutoFit/>
          </a:bodyPr>
          <a:lstStyle/>
          <a:p>
            <a:r>
              <a:rPr lang="en-US" sz="200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Biến đổi khí hậu là những biến đổi trong môi trường vật lý hoặc sinh học gây ra những ảnh hưởng có hại đáng kể đến thành phần, khả năng phục hồi hoặc sinh sản của các hệ sinh thái tự nhiên và được quản lý hoặc đến hoạt động của các hệ thống kinh tế – xã hội hoặc đến sức khỏe và phúc lợi của con người.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214595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www.99ppt.com"/>
</p:tagLst>
</file>

<file path=ppt/theme/theme1.xml><?xml version="1.0" encoding="utf-8"?>
<a:theme xmlns:a="http://schemas.openxmlformats.org/drawingml/2006/main" name="第一PPT模板网-WWW.1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PPT牛</Template>
  <TotalTime>282</TotalTime>
  <Words>1619</Words>
  <Application>Microsoft Office PowerPoint</Application>
  <PresentationFormat>On-screen Show (16:9)</PresentationFormat>
  <Paragraphs>129</Paragraphs>
  <Slides>33</Slides>
  <Notes>7</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微软雅黑</vt:lpstr>
      <vt:lpstr>Arial</vt:lpstr>
      <vt:lpstr>Barlow Condensed</vt:lpstr>
      <vt:lpstr>Calibri</vt:lpstr>
      <vt:lpstr>Times New Roman</vt:lpstr>
      <vt:lpstr>第一PPT模板网-WWW.1PPT.COM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https://www.ypppt.com/</dc:title>
  <dc:subject>https://www.ypppt.com/</dc:subject>
  <dc:creator>优品PPT</dc:creator>
  <cp:keywords/>
  <dc:description/>
  <cp:lastModifiedBy>NMD Store</cp:lastModifiedBy>
  <cp:revision>19</cp:revision>
  <dcterms:created xsi:type="dcterms:W3CDTF">2018-03-03T02:19:15Z</dcterms:created>
  <dcterms:modified xsi:type="dcterms:W3CDTF">2024-03-01T01:56:53Z</dcterms:modified>
  <cp:category/>
</cp:coreProperties>
</file>