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62" r:id="rId3"/>
    <p:sldId id="259" r:id="rId4"/>
    <p:sldId id="263" r:id="rId5"/>
    <p:sldId id="265" r:id="rId6"/>
    <p:sldId id="257" r:id="rId7"/>
    <p:sldId id="258" r:id="rId8"/>
    <p:sldId id="275" r:id="rId9"/>
    <p:sldId id="280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Paytone One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278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99f37503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199f37503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51791" y="-112761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13"/>
          <p:cNvGrpSpPr/>
          <p:nvPr/>
        </p:nvGrpSpPr>
        <p:grpSpPr>
          <a:xfrm>
            <a:off x="1645432" y="369616"/>
            <a:ext cx="15425286" cy="5234690"/>
            <a:chOff x="-156867" y="-2197268"/>
            <a:chExt cx="20567048" cy="6979586"/>
          </a:xfrm>
        </p:grpSpPr>
        <p:sp>
          <p:nvSpPr>
            <p:cNvPr id="92" name="Google Shape;92;p13"/>
            <p:cNvSpPr txBox="1"/>
            <p:nvPr/>
          </p:nvSpPr>
          <p:spPr>
            <a:xfrm>
              <a:off x="-156867" y="875608"/>
              <a:ext cx="20567048" cy="3906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ctr">
                <a:lnSpc>
                  <a:spcPct val="119003"/>
                </a:lnSpc>
              </a:pPr>
              <a:r>
                <a:rPr lang="en-US" sz="8000" dirty="0">
                  <a:latin typeface="Paytone One"/>
                  <a:sym typeface="Paytone One"/>
                </a:rPr>
                <a:t>SỬ DỤNG PHẦN MỀM ĐỒ HOẠ </a:t>
              </a:r>
              <a:r>
                <a:rPr lang="en-US" sz="8000" dirty="0">
                  <a:latin typeface="Paytone One"/>
                  <a:ea typeface="Paytone One"/>
                  <a:cs typeface="Paytone One"/>
                  <a:sym typeface="Paytone One"/>
                </a:rPr>
                <a:t>TẠO SẢN PHẨM SỐ</a:t>
              </a:r>
              <a:endParaRPr sz="8000" dirty="0"/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3216590" y="-2197268"/>
              <a:ext cx="13820133" cy="3411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9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971" dirty="0">
                  <a:solidFill>
                    <a:schemeClr val="accent4">
                      <a:lumMod val="75000"/>
                    </a:schemeClr>
                  </a:solidFill>
                  <a:latin typeface="Paytone One"/>
                  <a:sym typeface="Paytone One"/>
                </a:rPr>
                <a:t>BÀI 9A</a:t>
              </a:r>
              <a:endParaRPr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94" name="Google Shape;94;p13"/>
          <p:cNvGrpSpPr/>
          <p:nvPr/>
        </p:nvGrpSpPr>
        <p:grpSpPr>
          <a:xfrm rot="20470903">
            <a:off x="-73686" y="1040997"/>
            <a:ext cx="5928319" cy="727550"/>
            <a:chOff x="-1" y="-794534"/>
            <a:chExt cx="7904426" cy="970066"/>
          </a:xfrm>
        </p:grpSpPr>
        <p:sp>
          <p:nvSpPr>
            <p:cNvPr id="95" name="Google Shape;95;p13"/>
            <p:cNvSpPr/>
            <p:nvPr/>
          </p:nvSpPr>
          <p:spPr>
            <a:xfrm>
              <a:off x="-1" y="-794534"/>
              <a:ext cx="7904426" cy="970066"/>
            </a:xfrm>
            <a:custGeom>
              <a:avLst/>
              <a:gdLst/>
              <a:ahLst/>
              <a:cxnLst/>
              <a:rect l="l" t="t" r="r" b="b"/>
              <a:pathLst>
                <a:path w="1561368" h="191618" extrusionOk="0">
                  <a:moveTo>
                    <a:pt x="66602" y="0"/>
                  </a:moveTo>
                  <a:lnTo>
                    <a:pt x="1494766" y="0"/>
                  </a:lnTo>
                  <a:cubicBezTo>
                    <a:pt x="1512430" y="0"/>
                    <a:pt x="1529371" y="7017"/>
                    <a:pt x="1541861" y="19507"/>
                  </a:cubicBezTo>
                  <a:cubicBezTo>
                    <a:pt x="1554351" y="31998"/>
                    <a:pt x="1561368" y="48938"/>
                    <a:pt x="1561368" y="66602"/>
                  </a:cubicBezTo>
                  <a:lnTo>
                    <a:pt x="1561368" y="125016"/>
                  </a:lnTo>
                  <a:cubicBezTo>
                    <a:pt x="1561368" y="142680"/>
                    <a:pt x="1554351" y="159621"/>
                    <a:pt x="1541861" y="172111"/>
                  </a:cubicBezTo>
                  <a:cubicBezTo>
                    <a:pt x="1529371" y="184601"/>
                    <a:pt x="1512430" y="191618"/>
                    <a:pt x="1494766" y="191618"/>
                  </a:cubicBezTo>
                  <a:lnTo>
                    <a:pt x="66602" y="191618"/>
                  </a:lnTo>
                  <a:cubicBezTo>
                    <a:pt x="48938" y="191618"/>
                    <a:pt x="31998" y="184601"/>
                    <a:pt x="19507" y="172111"/>
                  </a:cubicBezTo>
                  <a:cubicBezTo>
                    <a:pt x="7017" y="159621"/>
                    <a:pt x="0" y="142680"/>
                    <a:pt x="0" y="125016"/>
                  </a:cubicBezTo>
                  <a:lnTo>
                    <a:pt x="0" y="66602"/>
                  </a:lnTo>
                  <a:cubicBezTo>
                    <a:pt x="0" y="48938"/>
                    <a:pt x="7017" y="31998"/>
                    <a:pt x="19507" y="19507"/>
                  </a:cubicBezTo>
                  <a:cubicBezTo>
                    <a:pt x="31998" y="7017"/>
                    <a:pt x="48938" y="0"/>
                    <a:pt x="66602" y="0"/>
                  </a:cubicBezTo>
                  <a:close/>
                </a:path>
              </a:pathLst>
            </a:custGeom>
            <a:solidFill>
              <a:srgbClr val="F5B9BE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266839" y="-724502"/>
              <a:ext cx="6746401" cy="635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99" i="0" u="none" strike="noStrike" cap="none" dirty="0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BOOK | EDUCATION</a:t>
              </a:r>
              <a:endParaRPr dirty="0"/>
            </a:p>
          </p:txBody>
        </p:sp>
      </p:grp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105676" y="4818270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4657643" y="4900071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377867" y="5469989"/>
            <a:ext cx="9693974" cy="50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9"/>
          <p:cNvPicPr preferRelativeResize="0"/>
          <p:nvPr/>
        </p:nvPicPr>
        <p:blipFill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0827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 txBox="1"/>
          <p:nvPr/>
        </p:nvSpPr>
        <p:spPr>
          <a:xfrm>
            <a:off x="-3335341" y="-87617"/>
            <a:ext cx="11735335" cy="1475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7000" b="1" dirty="0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rPr>
              <a:t>KHỞI ĐỘNG</a:t>
            </a:r>
            <a:endParaRPr lang="en-US" sz="7000" dirty="0">
              <a:solidFill>
                <a:schemeClr val="accent1"/>
              </a:solidFill>
            </a:endParaRPr>
          </a:p>
        </p:txBody>
      </p:sp>
      <p:pic>
        <p:nvPicPr>
          <p:cNvPr id="292" name="Google Shape;292;p19"/>
          <p:cNvPicPr preferRelativeResize="0"/>
          <p:nvPr/>
        </p:nvPicPr>
        <p:blipFill rotWithShape="1">
          <a:blip r:embed="rId4">
            <a:alphaModFix/>
          </a:blip>
          <a:srcRect l="28708" t="36463" r="29984" b="36463"/>
          <a:stretch/>
        </p:blipFill>
        <p:spPr>
          <a:xfrm>
            <a:off x="488205" y="3263173"/>
            <a:ext cx="2769014" cy="10208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0993A6-7A60-4E3D-BD99-16A14B0A65F3}"/>
              </a:ext>
            </a:extLst>
          </p:cNvPr>
          <p:cNvSpPr txBox="1"/>
          <p:nvPr/>
        </p:nvSpPr>
        <p:spPr>
          <a:xfrm>
            <a:off x="5423826" y="154969"/>
            <a:ext cx="12391466" cy="2079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D2329B0F-8216-4EA5-BF1E-18AF0ED76929}"/>
              </a:ext>
            </a:extLst>
          </p:cNvPr>
          <p:cNvPicPr/>
          <p:nvPr/>
        </p:nvPicPr>
        <p:blipFill rotWithShape="1">
          <a:blip r:embed="rId5"/>
          <a:srcRect l="11204" t="48231" r="8241" b="6502"/>
          <a:stretch/>
        </p:blipFill>
        <p:spPr bwMode="auto">
          <a:xfrm>
            <a:off x="1001485" y="4407898"/>
            <a:ext cx="16285029" cy="54763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91BE91D-7836-4374-BF89-F4F4D7D2805A}"/>
              </a:ext>
            </a:extLst>
          </p:cNvPr>
          <p:cNvSpPr/>
          <p:nvPr/>
        </p:nvSpPr>
        <p:spPr>
          <a:xfrm>
            <a:off x="5423826" y="36043"/>
            <a:ext cx="11732060" cy="40686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000" dirty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000" dirty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có mong muốn tự mình làm được các tấm thiệp đẹp và ý nghĩa như vậy</a:t>
            </a:r>
            <a:r>
              <a:rPr lang="en-US" sz="5000" dirty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000" dirty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 tặng người thân, thầy cô giáo và bạn bè không?</a:t>
            </a:r>
            <a:endParaRPr lang="en-US" sz="5000" dirty="0">
              <a:ln w="0"/>
              <a:solidFill>
                <a:schemeClr val="bg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8DF0FC00-24A4-4170-8CE3-BCE0E89FCD0D}"/>
              </a:ext>
            </a:extLst>
          </p:cNvPr>
          <p:cNvSpPr/>
          <p:nvPr/>
        </p:nvSpPr>
        <p:spPr>
          <a:xfrm>
            <a:off x="3268980" y="402771"/>
            <a:ext cx="11910060" cy="6743292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Paint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20CACC56-129A-4CF1-BA57-6026FD211B12}"/>
              </a:ext>
            </a:extLst>
          </p:cNvPr>
          <p:cNvSpPr/>
          <p:nvPr/>
        </p:nvSpPr>
        <p:spPr>
          <a:xfrm>
            <a:off x="457200" y="1194963"/>
            <a:ext cx="2811780" cy="1822557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2C1326-2E06-4BD4-9B2D-23EB55682745}"/>
              </a:ext>
            </a:extLst>
          </p:cNvPr>
          <p:cNvSpPr/>
          <p:nvPr/>
        </p:nvSpPr>
        <p:spPr>
          <a:xfrm>
            <a:off x="1132114" y="3463779"/>
            <a:ext cx="1628503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1. XÁC ĐỊNH CÁC THÀNH PHẦN CỦA TẤM THIỆP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" decel="100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" decel="100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/>
      <p:bldP spid="285" grpId="1"/>
      <p:bldP spid="285" grpId="2"/>
      <p:bldP spid="5" grpId="0" animBg="1"/>
      <p:bldP spid="5" grpId="1" animBg="1"/>
      <p:bldP spid="6" grpId="0" animBg="1"/>
      <p:bldP spid="7" grpId="0" animBg="1"/>
      <p:bldP spid="7" grpId="1" animBg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6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157" name="Google Shape;157;p16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58" name="Google Shape;158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6"/>
          <p:cNvGrpSpPr/>
          <p:nvPr/>
        </p:nvGrpSpPr>
        <p:grpSpPr>
          <a:xfrm>
            <a:off x="438240" y="327080"/>
            <a:ext cx="10925242" cy="9524406"/>
            <a:chOff x="0" y="-28575"/>
            <a:chExt cx="2877411" cy="2508469"/>
          </a:xfrm>
        </p:grpSpPr>
        <p:sp>
          <p:nvSpPr>
            <p:cNvPr id="160" name="Google Shape;160;p16"/>
            <p:cNvSpPr/>
            <p:nvPr/>
          </p:nvSpPr>
          <p:spPr>
            <a:xfrm>
              <a:off x="0" y="0"/>
              <a:ext cx="2877411" cy="2479894"/>
            </a:xfrm>
            <a:custGeom>
              <a:avLst/>
              <a:gdLst/>
              <a:ahLst/>
              <a:cxnLst/>
              <a:rect l="l" t="t" r="r" b="b"/>
              <a:pathLst>
                <a:path w="2877411" h="2479894" extrusionOk="0">
                  <a:moveTo>
                    <a:pt x="0" y="0"/>
                  </a:moveTo>
                  <a:lnTo>
                    <a:pt x="2877411" y="0"/>
                  </a:lnTo>
                  <a:lnTo>
                    <a:pt x="28774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161" name="Google Shape;161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6" name="Google Shape;166;p16"/>
          <p:cNvPicPr preferRelativeResize="0"/>
          <p:nvPr/>
        </p:nvPicPr>
        <p:blipFill rotWithShape="1">
          <a:blip r:embed="rId3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186" t="4237" r="38072" b="4228"/>
          <a:stretch/>
        </p:blipFill>
        <p:spPr>
          <a:xfrm>
            <a:off x="419455" y="435575"/>
            <a:ext cx="17544985" cy="941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CF7B858-6D4C-4909-A212-74F712934FB5}"/>
              </a:ext>
            </a:extLst>
          </p:cNvPr>
          <p:cNvPicPr/>
          <p:nvPr/>
        </p:nvPicPr>
        <p:blipFill rotWithShape="1">
          <a:blip r:embed="rId4"/>
          <a:srcRect l="21574" t="32427" r="19074" b="44198"/>
          <a:stretch/>
        </p:blipFill>
        <p:spPr bwMode="auto">
          <a:xfrm>
            <a:off x="374633" y="307440"/>
            <a:ext cx="14888928" cy="38543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2" name="Google Shape;162;p16"/>
          <p:cNvGrpSpPr/>
          <p:nvPr/>
        </p:nvGrpSpPr>
        <p:grpSpPr>
          <a:xfrm>
            <a:off x="5003582" y="2671935"/>
            <a:ext cx="8733930" cy="7226358"/>
            <a:chOff x="-437057" y="62399"/>
            <a:chExt cx="1718739" cy="2479894"/>
          </a:xfrm>
        </p:grpSpPr>
        <p:sp>
          <p:nvSpPr>
            <p:cNvPr id="163" name="Google Shape;163;p16"/>
            <p:cNvSpPr/>
            <p:nvPr/>
          </p:nvSpPr>
          <p:spPr>
            <a:xfrm>
              <a:off x="-437057" y="62399"/>
              <a:ext cx="1718739" cy="2479894"/>
            </a:xfrm>
            <a:custGeom>
              <a:avLst/>
              <a:gdLst/>
              <a:ahLst/>
              <a:cxnLst/>
              <a:rect l="l" t="t" r="r" b="b"/>
              <a:pathLst>
                <a:path w="1718739" h="2479894" extrusionOk="0">
                  <a:moveTo>
                    <a:pt x="0" y="0"/>
                  </a:moveTo>
                  <a:lnTo>
                    <a:pt x="1718739" y="0"/>
                  </a:lnTo>
                  <a:lnTo>
                    <a:pt x="1718739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164" name="Google Shape;164;p16"/>
            <p:cNvSpPr txBox="1"/>
            <p:nvPr/>
          </p:nvSpPr>
          <p:spPr>
            <a:xfrm>
              <a:off x="-428408" y="340872"/>
              <a:ext cx="1647530" cy="1736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 algn="just">
                <a:lnSpc>
                  <a:spcPct val="171222"/>
                </a:lnSpc>
              </a:pPr>
              <a:r>
                <a:rPr lang="vi-VN" sz="30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+mj-lt"/>
                  <a:ea typeface="Calibri"/>
                  <a:cs typeface="Calibri"/>
                  <a:sym typeface="Calibri"/>
                </a:rPr>
                <a:t>•  Thiệp chúc mừng thường được tặng vào những dịp vui vẻ, thể hiện tình cảm của người tặng.</a:t>
              </a:r>
            </a:p>
            <a:p>
              <a:pPr lvl="0" algn="just">
                <a:lnSpc>
                  <a:spcPct val="171222"/>
                </a:lnSpc>
              </a:pPr>
              <a:r>
                <a:rPr lang="vi-VN" sz="30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+mj-lt"/>
                  <a:ea typeface="Calibri"/>
                  <a:cs typeface="Calibri"/>
                  <a:sym typeface="Calibri"/>
                </a:rPr>
                <a:t>•  Để tạo được thiệp chúc mừng phù hợp cần xác định chủ đề và những thành phần xuất hiện trong tấm thiệp.</a:t>
              </a:r>
              <a:endParaRPr sz="3000" b="1" i="0" u="none" strike="noStrik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5" name="Google Shape;16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40654" y="386061"/>
            <a:ext cx="2808189" cy="32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66021">
            <a:off x="6597558" y="-157837"/>
            <a:ext cx="5459073" cy="422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tar: 4 Points 1">
            <a:extLst>
              <a:ext uri="{FF2B5EF4-FFF2-40B4-BE49-F238E27FC236}">
                <a16:creationId xmlns:a16="http://schemas.microsoft.com/office/drawing/2014/main" id="{9ED59EBE-D699-4966-9D16-81F0691A6741}"/>
              </a:ext>
            </a:extLst>
          </p:cNvPr>
          <p:cNvSpPr/>
          <p:nvPr/>
        </p:nvSpPr>
        <p:spPr>
          <a:xfrm rot="2143209">
            <a:off x="10837482" y="5063496"/>
            <a:ext cx="889637" cy="1146922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4 Points 23">
            <a:extLst>
              <a:ext uri="{FF2B5EF4-FFF2-40B4-BE49-F238E27FC236}">
                <a16:creationId xmlns:a16="http://schemas.microsoft.com/office/drawing/2014/main" id="{008F77CA-8DEA-47C1-AE67-55A3D3417DD1}"/>
              </a:ext>
            </a:extLst>
          </p:cNvPr>
          <p:cNvSpPr/>
          <p:nvPr/>
        </p:nvSpPr>
        <p:spPr>
          <a:xfrm rot="19211921">
            <a:off x="8264241" y="7402890"/>
            <a:ext cx="889637" cy="1146922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4 Points 24">
            <a:extLst>
              <a:ext uri="{FF2B5EF4-FFF2-40B4-BE49-F238E27FC236}">
                <a16:creationId xmlns:a16="http://schemas.microsoft.com/office/drawing/2014/main" id="{439CBBED-3FEC-408E-8335-80F669721784}"/>
              </a:ext>
            </a:extLst>
          </p:cNvPr>
          <p:cNvSpPr/>
          <p:nvPr/>
        </p:nvSpPr>
        <p:spPr>
          <a:xfrm rot="1042782">
            <a:off x="5637796" y="2671418"/>
            <a:ext cx="889637" cy="1146922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4 Points 25">
            <a:extLst>
              <a:ext uri="{FF2B5EF4-FFF2-40B4-BE49-F238E27FC236}">
                <a16:creationId xmlns:a16="http://schemas.microsoft.com/office/drawing/2014/main" id="{5D468E6C-385D-4570-9BEF-9BB822518566}"/>
              </a:ext>
            </a:extLst>
          </p:cNvPr>
          <p:cNvSpPr/>
          <p:nvPr/>
        </p:nvSpPr>
        <p:spPr>
          <a:xfrm rot="1173592">
            <a:off x="10962614" y="8186165"/>
            <a:ext cx="889637" cy="1146922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1F7A8D0E-1D0D-4961-81DF-844D8DE8BC30}"/>
              </a:ext>
            </a:extLst>
          </p:cNvPr>
          <p:cNvSpPr/>
          <p:nvPr/>
        </p:nvSpPr>
        <p:spPr>
          <a:xfrm>
            <a:off x="712129" y="430868"/>
            <a:ext cx="16863742" cy="9116378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Thiệp chúc mừng thường được sử dụng để gửi đến người thân, bạn bè, </a:t>
            </a:r>
          </a:p>
          <a:p>
            <a:pPr algn="just"/>
            <a:r>
              <a:rPr lang="en-US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 cô giáo nhân một dịp đặc biệt như </a:t>
            </a:r>
            <a:r>
              <a:rPr lang="vi-VN" sz="35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 nhật, ngày Nhà giáo Việt </a:t>
            </a:r>
          </a:p>
          <a:p>
            <a:pPr algn="just"/>
            <a:r>
              <a:rPr lang="en-US" sz="35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35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Nam, ngày Quốc tế Phụ nữ, ngày Tết</a:t>
            </a:r>
            <a:r>
              <a:rPr lang="en-US" sz="35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Nội dung của tấm thiệp được thể hiện qua các thành phần như hình ảnh, văn bản,... </a:t>
            </a:r>
            <a:r>
              <a:rPr lang="vi-VN" sz="35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 Thiệp sinh nhật thường có hình nến, bánh, bóng bay,... và dòng chữ 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“Chúc mừng sinh nhật”.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 Thiệp chúc mừng ngày Nhà giáo thường có hình hoa, những lời tri ân thầy 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giáo,...</a:t>
            </a:r>
            <a:endParaRPr lang="en-US" sz="3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 Thiệp chúc mừng năm mới thường có hình phong bao lì xì, hình con giáp 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 năm mới,... và dòng chữ “Chúc mừng năm mới”.</a:t>
            </a:r>
            <a:endParaRPr lang="en-US" sz="3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5" grpId="0" animBg="1"/>
      <p:bldP spid="26" grpId="0" animBg="1"/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759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0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98" name="Google Shape;298;p20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99" name="Google Shape;299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20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301" name="Google Shape;301;p20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302" name="Google Shape;302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3" name="Google Shape;303;p20"/>
          <p:cNvPicPr preferRelativeResize="0"/>
          <p:nvPr/>
        </p:nvPicPr>
        <p:blipFill>
          <a:blip r:embed="rId3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20"/>
          <p:cNvGrpSpPr/>
          <p:nvPr/>
        </p:nvGrpSpPr>
        <p:grpSpPr>
          <a:xfrm>
            <a:off x="487223" y="1432073"/>
            <a:ext cx="16612654" cy="7815641"/>
            <a:chOff x="0" y="-28575"/>
            <a:chExt cx="3222228" cy="1795152"/>
          </a:xfrm>
        </p:grpSpPr>
        <p:sp>
          <p:nvSpPr>
            <p:cNvPr id="305" name="Google Shape;305;p20"/>
            <p:cNvSpPr/>
            <p:nvPr/>
          </p:nvSpPr>
          <p:spPr>
            <a:xfrm>
              <a:off x="0" y="0"/>
              <a:ext cx="3222228" cy="1766577"/>
            </a:xfrm>
            <a:custGeom>
              <a:avLst/>
              <a:gdLst/>
              <a:ahLst/>
              <a:cxnLst/>
              <a:rect l="l" t="t" r="r" b="b"/>
              <a:pathLst>
                <a:path w="3222228" h="1766577" extrusionOk="0">
                  <a:moveTo>
                    <a:pt x="0" y="0"/>
                  </a:moveTo>
                  <a:lnTo>
                    <a:pt x="3222228" y="0"/>
                  </a:lnTo>
                  <a:lnTo>
                    <a:pt x="3222228" y="1766577"/>
                  </a:lnTo>
                  <a:lnTo>
                    <a:pt x="0" y="1766577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6" name="Google Shape;306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8" name="Google Shape;308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37315">
            <a:off x="14907266" y="7809998"/>
            <a:ext cx="3274866" cy="2322177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0"/>
          <p:cNvSpPr txBox="1"/>
          <p:nvPr/>
        </p:nvSpPr>
        <p:spPr>
          <a:xfrm>
            <a:off x="632425" y="388524"/>
            <a:ext cx="16262204" cy="1054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Em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hãy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ghép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tên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chủ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đề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với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tấm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thiệp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phù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hợp</a:t>
            </a:r>
            <a:endParaRPr sz="5000" dirty="0"/>
          </a:p>
        </p:txBody>
      </p:sp>
      <p:pic>
        <p:nvPicPr>
          <p:cNvPr id="311" name="Google Shape;311;p20"/>
          <p:cNvPicPr preferRelativeResize="0"/>
          <p:nvPr/>
        </p:nvPicPr>
        <p:blipFill rotWithShape="1">
          <a:blip r:embed="rId6">
            <a:alphaModFix/>
          </a:blip>
          <a:srcRect l="54851" t="32517" r="25265" b="32186"/>
          <a:stretch/>
        </p:blipFill>
        <p:spPr>
          <a:xfrm>
            <a:off x="0" y="7393590"/>
            <a:ext cx="2928374" cy="292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A8BF88-0862-4E3F-BD1B-238BF8695494}"/>
              </a:ext>
            </a:extLst>
          </p:cNvPr>
          <p:cNvSpPr txBox="1"/>
          <p:nvPr/>
        </p:nvSpPr>
        <p:spPr>
          <a:xfrm>
            <a:off x="3490430" y="6215717"/>
            <a:ext cx="10748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2778E-C66D-4B22-889F-DBA9BB946E3B}"/>
              </a:ext>
            </a:extLst>
          </p:cNvPr>
          <p:cNvSpPr txBox="1"/>
          <p:nvPr/>
        </p:nvSpPr>
        <p:spPr>
          <a:xfrm>
            <a:off x="7044155" y="5392028"/>
            <a:ext cx="349878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A341F8-90FB-482F-9A32-539E8207CE04}"/>
              </a:ext>
            </a:extLst>
          </p:cNvPr>
          <p:cNvSpPr txBox="1"/>
          <p:nvPr/>
        </p:nvSpPr>
        <p:spPr>
          <a:xfrm>
            <a:off x="2507486" y="5318527"/>
            <a:ext cx="401813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7AA34-5028-42ED-AA22-9D7E319794E4}"/>
              </a:ext>
            </a:extLst>
          </p:cNvPr>
          <p:cNvSpPr txBox="1"/>
          <p:nvPr/>
        </p:nvSpPr>
        <p:spPr>
          <a:xfrm>
            <a:off x="11016671" y="5512581"/>
            <a:ext cx="463358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44B045-8E2C-4AFF-8E63-CF78CF2953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0733" y="1639619"/>
            <a:ext cx="13705587" cy="3670009"/>
          </a:xfrm>
          <a:prstGeom prst="rect">
            <a:avLst/>
          </a:prstGeom>
        </p:spPr>
      </p:pic>
      <p:pic>
        <p:nvPicPr>
          <p:cNvPr id="310" name="Google Shape;310;p20"/>
          <p:cNvPicPr preferRelativeResize="0"/>
          <p:nvPr/>
        </p:nvPicPr>
        <p:blipFill rotWithShape="1">
          <a:blip r:embed="rId6">
            <a:alphaModFix/>
          </a:blip>
          <a:srcRect l="34325" t="27033" r="54253" b="25976"/>
          <a:stretch/>
        </p:blipFill>
        <p:spPr>
          <a:xfrm>
            <a:off x="459850" y="564844"/>
            <a:ext cx="1682102" cy="389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22"/>
          <p:cNvPicPr preferRelativeResize="0"/>
          <p:nvPr/>
        </p:nvPicPr>
        <p:blipFill>
          <a:blip r:embed="rId3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32356">
            <a:off x="561809" y="7488264"/>
            <a:ext cx="3809425" cy="281897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2"/>
          <p:cNvSpPr txBox="1"/>
          <p:nvPr/>
        </p:nvSpPr>
        <p:spPr>
          <a:xfrm>
            <a:off x="-2499259" y="3284447"/>
            <a:ext cx="12100459" cy="7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b)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Tạo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khung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cho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tấm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thiệp</a:t>
            </a:r>
            <a:endParaRPr sz="3500" dirty="0"/>
          </a:p>
        </p:txBody>
      </p:sp>
      <p:sp>
        <p:nvSpPr>
          <p:cNvPr id="384" name="Google Shape;384;p22"/>
          <p:cNvSpPr txBox="1"/>
          <p:nvPr/>
        </p:nvSpPr>
        <p:spPr>
          <a:xfrm>
            <a:off x="-3147261" y="1203256"/>
            <a:ext cx="16979006" cy="7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a)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Xác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định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các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hình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ảnh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có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trong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tấm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thiệp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:</a:t>
            </a:r>
            <a:endParaRPr sz="3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A96FB3-BC92-44C2-8B85-A1D742734E9E}"/>
              </a:ext>
            </a:extLst>
          </p:cNvPr>
          <p:cNvSpPr txBox="1"/>
          <p:nvPr/>
        </p:nvSpPr>
        <p:spPr>
          <a:xfrm>
            <a:off x="8686800" y="468085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B89838-6BB6-4CA6-B3B1-B51EE48805CD}"/>
              </a:ext>
            </a:extLst>
          </p:cNvPr>
          <p:cNvSpPr txBox="1"/>
          <p:nvPr/>
        </p:nvSpPr>
        <p:spPr>
          <a:xfrm>
            <a:off x="1458686" y="236963"/>
            <a:ext cx="152835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NHIỆM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VỤ:Tạo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02B0D9-79F5-4212-9FA6-9F45F6DF6F03}"/>
              </a:ext>
            </a:extLst>
          </p:cNvPr>
          <p:cNvSpPr/>
          <p:nvPr/>
        </p:nvSpPr>
        <p:spPr>
          <a:xfrm>
            <a:off x="1046374" y="1927886"/>
            <a:ext cx="161952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0652B-B1F1-46CC-A526-B4050E9BBC5B}"/>
              </a:ext>
            </a:extLst>
          </p:cNvPr>
          <p:cNvSpPr txBox="1"/>
          <p:nvPr/>
        </p:nvSpPr>
        <p:spPr>
          <a:xfrm>
            <a:off x="801861" y="4168561"/>
            <a:ext cx="164027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  <a:latin typeface="+mj-lt"/>
              </a:rPr>
              <a:t>Bước 1:</a:t>
            </a:r>
            <a:r>
              <a:rPr lang="vi-VN" sz="4000" dirty="0">
                <a:latin typeface="+mj-lt"/>
              </a:rPr>
              <a:t>Chọn công cụ vẽ hình chữ nhật </a:t>
            </a:r>
            <a:r>
              <a:rPr lang="en-US" sz="4000" b="1" dirty="0">
                <a:latin typeface="+mj-lt"/>
              </a:rPr>
              <a:t>R</a:t>
            </a:r>
            <a:r>
              <a:rPr lang="vi-VN" sz="4000" b="1" dirty="0">
                <a:latin typeface="+mj-lt"/>
              </a:rPr>
              <a:t>ectangle</a:t>
            </a:r>
            <a:r>
              <a:rPr lang="en-US" sz="4000" b="1" dirty="0">
                <a:latin typeface="+mj-lt"/>
              </a:rPr>
              <a:t>        =&gt; </a:t>
            </a:r>
            <a:r>
              <a:rPr lang="en-US" sz="4000" dirty="0" err="1">
                <a:latin typeface="+mj-lt"/>
              </a:rPr>
              <a:t>chọn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màu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vẽ</a:t>
            </a:r>
            <a:r>
              <a:rPr lang="en-US" sz="4000" dirty="0">
                <a:latin typeface="+mj-lt"/>
              </a:rPr>
              <a:t>,</a:t>
            </a:r>
          </a:p>
          <a:p>
            <a:endParaRPr lang="en-US" sz="4000" dirty="0">
              <a:latin typeface="+mj-lt"/>
            </a:endParaRPr>
          </a:p>
          <a:p>
            <a:r>
              <a:rPr lang="en-US" sz="4000" dirty="0" err="1">
                <a:latin typeface="+mj-lt"/>
              </a:rPr>
              <a:t>chọn</a:t>
            </a:r>
            <a:r>
              <a:rPr lang="en-US" sz="4000" dirty="0">
                <a:latin typeface="+mj-lt"/>
              </a:rPr>
              <a:t> ô </a:t>
            </a:r>
            <a:r>
              <a:rPr lang="en-US" sz="4000" dirty="0" err="1">
                <a:latin typeface="+mj-lt"/>
              </a:rPr>
              <a:t>màu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tím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nhạt</a:t>
            </a:r>
            <a:r>
              <a:rPr lang="en-US" sz="4000" dirty="0">
                <a:latin typeface="+mj-lt"/>
              </a:rPr>
              <a:t> </a:t>
            </a:r>
            <a:r>
              <a:rPr lang="en-US" sz="4000" b="1" dirty="0"/>
              <a:t>=&gt;</a:t>
            </a:r>
            <a:r>
              <a:rPr lang="vi-VN" sz="4000" b="1" dirty="0"/>
              <a:t> </a:t>
            </a:r>
            <a:r>
              <a:rPr lang="vi-VN" sz="4000" dirty="0"/>
              <a:t>nháy chuột vào mũi tên bên dưới lệnh </a:t>
            </a:r>
            <a:r>
              <a:rPr lang="vi-VN" sz="4000" b="1" dirty="0"/>
              <a:t>Size</a:t>
            </a:r>
            <a:r>
              <a:rPr lang="en-US" sz="4000" b="1" dirty="0"/>
              <a:t>       </a:t>
            </a:r>
          </a:p>
          <a:p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</a:rPr>
              <a:t>chọn</a:t>
            </a:r>
            <a:r>
              <a:rPr lang="vi-VN" sz="4000" spc="-6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</a:rPr>
              <a:t>nét</a:t>
            </a:r>
            <a:r>
              <a:rPr lang="vi-VN" sz="4000" spc="-6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</a:rPr>
              <a:t>vẽ</a:t>
            </a:r>
            <a:r>
              <a:rPr lang="vi-VN" sz="4000" spc="-6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</a:rPr>
              <a:t>dày nhất, kéo thả chuột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b="1" dirty="0"/>
              <a:t>=&gt;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</a:rPr>
              <a:t>tạo thành một hình chữ nhật có kích thước lớn làm khung cho tấm thiệp</a:t>
            </a:r>
            <a:endParaRPr lang="en-US" sz="4000" b="1" dirty="0">
              <a:latin typeface="+mj-lt"/>
            </a:endParaRPr>
          </a:p>
        </p:txBody>
      </p:sp>
      <p:pic>
        <p:nvPicPr>
          <p:cNvPr id="54" name="Image 1234">
            <a:extLst>
              <a:ext uri="{FF2B5EF4-FFF2-40B4-BE49-F238E27FC236}">
                <a16:creationId xmlns:a16="http://schemas.microsoft.com/office/drawing/2014/main" id="{B6AB280F-F102-4B6F-9BC1-9F263D9B743D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86059" y="3819786"/>
            <a:ext cx="914400" cy="966389"/>
          </a:xfrm>
          <a:prstGeom prst="rect">
            <a:avLst/>
          </a:prstGeom>
        </p:spPr>
      </p:pic>
      <p:pic>
        <p:nvPicPr>
          <p:cNvPr id="55" name="Image 1235">
            <a:extLst>
              <a:ext uri="{FF2B5EF4-FFF2-40B4-BE49-F238E27FC236}">
                <a16:creationId xmlns:a16="http://schemas.microsoft.com/office/drawing/2014/main" id="{5C3DF013-8904-458D-AD49-122FDF750620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276320" y="4829436"/>
            <a:ext cx="928295" cy="1259188"/>
          </a:xfrm>
          <a:prstGeom prst="rect">
            <a:avLst/>
          </a:prstGeom>
        </p:spPr>
      </p:pic>
      <p:pic>
        <p:nvPicPr>
          <p:cNvPr id="56" name="Image 1241">
            <a:extLst>
              <a:ext uri="{FF2B5EF4-FFF2-40B4-BE49-F238E27FC236}">
                <a16:creationId xmlns:a16="http://schemas.microsoft.com/office/drawing/2014/main" id="{CCB284A8-BC2D-4AB8-AF27-4E79ED61D503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81490" y="6747450"/>
            <a:ext cx="4751829" cy="34023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8699FA-DCFF-4BF3-B594-8E5C47D086B4}"/>
              </a:ext>
            </a:extLst>
          </p:cNvPr>
          <p:cNvSpPr/>
          <p:nvPr/>
        </p:nvSpPr>
        <p:spPr>
          <a:xfrm>
            <a:off x="4107702" y="2429623"/>
            <a:ext cx="104271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0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2.THỰC HÀNH TẠO THIỆP CHÚC MỪNG SINH NHẬT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" grpId="0"/>
      <p:bldP spid="384" grpId="0"/>
      <p:bldP spid="5" grpId="0"/>
      <p:bldP spid="6" grpId="0"/>
      <p:bldP spid="7" grpId="0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364102" y="331836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1" name="Google Shape;12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109606" y="5700334"/>
            <a:ext cx="4739087" cy="429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9478267">
            <a:off x="240076" y="400768"/>
            <a:ext cx="2605947" cy="16603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DA55F6-88B4-4E3E-AFAF-97164C7C8DC9}"/>
              </a:ext>
            </a:extLst>
          </p:cNvPr>
          <p:cNvSpPr txBox="1"/>
          <p:nvPr/>
        </p:nvSpPr>
        <p:spPr>
          <a:xfrm>
            <a:off x="3086100" y="653143"/>
            <a:ext cx="89317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i="1" dirty="0">
                <a:solidFill>
                  <a:srgbClr val="C00000"/>
                </a:solidFill>
                <a:latin typeface="+mj-lt"/>
              </a:rPr>
              <a:t>Bước 2: </a:t>
            </a:r>
            <a:r>
              <a:rPr lang="vi-VN" sz="4000" dirty="0">
                <a:latin typeface="+mj-lt"/>
              </a:rPr>
              <a:t>Chọn ô màu đỏ</a:t>
            </a:r>
            <a:r>
              <a:rPr lang="en-US" sz="4000" dirty="0">
                <a:latin typeface="+mj-lt"/>
              </a:rPr>
              <a:t> =&gt; </a:t>
            </a:r>
            <a:r>
              <a:rPr lang="vi-VN" sz="4000" dirty="0">
                <a:latin typeface="+mj-lt"/>
              </a:rPr>
              <a:t>chọn nét vẽ dày thứ hai , kéo thả chuột trên trang vẽ</a:t>
            </a:r>
            <a:r>
              <a:rPr lang="en-US" sz="4000" dirty="0">
                <a:latin typeface="+mj-lt"/>
              </a:rPr>
              <a:t> =&gt; </a:t>
            </a:r>
            <a:r>
              <a:rPr lang="vi-VN" sz="4000" dirty="0">
                <a:latin typeface="+mj-lt"/>
              </a:rPr>
              <a:t>tạo một hình chữ nhật màu đỏ bao quanh hình chữ nhật màu tím nhạt </a:t>
            </a:r>
            <a:endParaRPr lang="en-US" sz="4000" dirty="0">
              <a:latin typeface="+mj-lt"/>
            </a:endParaRPr>
          </a:p>
        </p:txBody>
      </p:sp>
      <p:pic>
        <p:nvPicPr>
          <p:cNvPr id="31" name="Image 1242">
            <a:extLst>
              <a:ext uri="{FF2B5EF4-FFF2-40B4-BE49-F238E27FC236}">
                <a16:creationId xmlns:a16="http://schemas.microsoft.com/office/drawing/2014/main" id="{59540BA7-740C-41E0-AA63-B2457535CA8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745111" y="526962"/>
            <a:ext cx="3846483" cy="28069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F222FB-8C30-45FC-82AD-FE78666657E0}"/>
              </a:ext>
            </a:extLst>
          </p:cNvPr>
          <p:cNvSpPr txBox="1"/>
          <p:nvPr/>
        </p:nvSpPr>
        <p:spPr>
          <a:xfrm>
            <a:off x="6335485" y="3770569"/>
            <a:ext cx="106883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i="1" dirty="0">
                <a:solidFill>
                  <a:srgbClr val="C00000"/>
                </a:solidFill>
                <a:latin typeface="+mj-lt"/>
              </a:rPr>
              <a:t>Bước 3:</a:t>
            </a:r>
            <a:r>
              <a:rPr lang="vi-VN" sz="4000" i="1" dirty="0">
                <a:latin typeface="+mj-lt"/>
              </a:rPr>
              <a:t> </a:t>
            </a:r>
            <a:r>
              <a:rPr lang="vi-VN" sz="4000" dirty="0">
                <a:latin typeface="+mj-lt"/>
              </a:rPr>
              <a:t>Chọn công cụ vẽ hình trái tim </a:t>
            </a:r>
            <a:r>
              <a:rPr lang="vi-VN" sz="4000" b="1" dirty="0">
                <a:latin typeface="+mj-lt"/>
              </a:rPr>
              <a:t>Heart</a:t>
            </a:r>
            <a:r>
              <a:rPr lang="en-US" sz="4000" b="1" dirty="0">
                <a:latin typeface="+mj-lt"/>
              </a:rPr>
              <a:t>        =&gt; </a:t>
            </a:r>
            <a:r>
              <a:rPr lang="vi-VN" sz="4000" i="1" dirty="0">
                <a:latin typeface="+mj-lt"/>
              </a:rPr>
              <a:t>vẽ bốn hình trái tim ở</a:t>
            </a:r>
            <a:r>
              <a:rPr lang="en-US" sz="4000" i="1" dirty="0">
                <a:latin typeface="+mj-lt"/>
              </a:rPr>
              <a:t> </a:t>
            </a:r>
            <a:r>
              <a:rPr lang="vi-VN" sz="4000" i="1" dirty="0">
                <a:latin typeface="+mj-lt"/>
              </a:rPr>
              <a:t>viền</a:t>
            </a:r>
            <a:r>
              <a:rPr lang="en-US" sz="4000" i="1" dirty="0">
                <a:latin typeface="+mj-lt"/>
              </a:rPr>
              <a:t> </a:t>
            </a:r>
            <a:r>
              <a:rPr lang="vi-VN" sz="4000" i="1" dirty="0">
                <a:latin typeface="+mj-lt"/>
              </a:rPr>
              <a:t>trên của khung</a:t>
            </a:r>
            <a:endParaRPr lang="en-US" sz="4000" i="1" dirty="0">
              <a:latin typeface="+mj-lt"/>
            </a:endParaRPr>
          </a:p>
          <a:p>
            <a:r>
              <a:rPr lang="vi-VN" sz="4000" i="1" dirty="0">
                <a:solidFill>
                  <a:srgbClr val="FF0000"/>
                </a:solidFill>
                <a:latin typeface="+mj-lt"/>
              </a:rPr>
              <a:t>Lưu ý: Để thuận tiện cho việc sao chép, hình muốn sao chép phải vẽ ở vùng trống.</a:t>
            </a:r>
            <a:endParaRPr lang="en-US" sz="4000" i="1" dirty="0">
              <a:solidFill>
                <a:srgbClr val="FF0000"/>
              </a:solidFill>
              <a:latin typeface="+mj-lt"/>
            </a:endParaRPr>
          </a:p>
          <a:p>
            <a:endParaRPr lang="en-US" sz="4000" i="1" dirty="0">
              <a:latin typeface="+mj-lt"/>
            </a:endParaRPr>
          </a:p>
        </p:txBody>
      </p:sp>
      <p:pic>
        <p:nvPicPr>
          <p:cNvPr id="33" name="Image 1236">
            <a:extLst>
              <a:ext uri="{FF2B5EF4-FFF2-40B4-BE49-F238E27FC236}">
                <a16:creationId xmlns:a16="http://schemas.microsoft.com/office/drawing/2014/main" id="{02CB7C3C-C625-4F50-88A6-EE5E09152F0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756712" y="3674038"/>
            <a:ext cx="968602" cy="902380"/>
          </a:xfrm>
          <a:prstGeom prst="rect">
            <a:avLst/>
          </a:prstGeom>
        </p:spPr>
      </p:pic>
      <p:pic>
        <p:nvPicPr>
          <p:cNvPr id="34" name="Image 1243">
            <a:extLst>
              <a:ext uri="{FF2B5EF4-FFF2-40B4-BE49-F238E27FC236}">
                <a16:creationId xmlns:a16="http://schemas.microsoft.com/office/drawing/2014/main" id="{E7733A6C-1F51-44EF-B2DB-2509D918F10E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62686" y="3460049"/>
            <a:ext cx="4401235" cy="25545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926146-5191-432C-B539-E8343B686DF6}"/>
              </a:ext>
            </a:extLst>
          </p:cNvPr>
          <p:cNvSpPr txBox="1"/>
          <p:nvPr/>
        </p:nvSpPr>
        <p:spPr>
          <a:xfrm>
            <a:off x="1981200" y="6325114"/>
            <a:ext cx="11582400" cy="278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c)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Tạo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hình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chùm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bóng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bay:</a:t>
            </a:r>
            <a:endParaRPr lang="en-US" sz="4000" dirty="0"/>
          </a:p>
          <a:p>
            <a:r>
              <a:rPr lang="vi-VN" sz="4000" dirty="0">
                <a:latin typeface="+mj-lt"/>
              </a:rPr>
              <a:t>Thực hiện các bước tương tự </a:t>
            </a:r>
            <a:r>
              <a:rPr lang="vi-VN" sz="4000" dirty="0">
                <a:solidFill>
                  <a:schemeClr val="accent3"/>
                </a:solidFill>
                <a:latin typeface="+mj-lt"/>
              </a:rPr>
              <a:t>Nhiệm vụ 2 </a:t>
            </a:r>
            <a:r>
              <a:rPr lang="vi-VN" sz="4000" dirty="0">
                <a:latin typeface="+mj-lt"/>
              </a:rPr>
              <a:t>và </a:t>
            </a:r>
            <a:r>
              <a:rPr lang="vi-VN" sz="4000" dirty="0">
                <a:solidFill>
                  <a:schemeClr val="accent3"/>
                </a:solidFill>
                <a:latin typeface="+mj-lt"/>
              </a:rPr>
              <a:t>Nhiệm vụ 3</a:t>
            </a:r>
            <a:r>
              <a:rPr lang="vi-VN" sz="4000" dirty="0">
                <a:latin typeface="+mj-lt"/>
              </a:rPr>
              <a:t> ở Bài 8a để tạo chùm bóng bay nhiều màu.</a:t>
            </a:r>
            <a:endParaRPr lang="en-US" sz="4000" dirty="0">
              <a:latin typeface="+mj-lt"/>
            </a:endParaRPr>
          </a:p>
          <a:p>
            <a:endParaRPr lang="en-US" sz="40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15"/>
          <p:cNvGrpSpPr/>
          <p:nvPr/>
        </p:nvGrpSpPr>
        <p:grpSpPr>
          <a:xfrm>
            <a:off x="240506" y="0"/>
            <a:ext cx="18231683" cy="9875520"/>
            <a:chOff x="0" y="-28575"/>
            <a:chExt cx="4587153" cy="2508469"/>
          </a:xfrm>
        </p:grpSpPr>
        <p:sp>
          <p:nvSpPr>
            <p:cNvPr id="140" name="Google Shape;140;p15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141" name="Google Shape;141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1" name="Google Shape;15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03055"/>
            <a:ext cx="5640650" cy="39074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FB2D5BB-3E49-4758-A5C4-F36249D88642}"/>
              </a:ext>
            </a:extLst>
          </p:cNvPr>
          <p:cNvSpPr/>
          <p:nvPr/>
        </p:nvSpPr>
        <p:spPr>
          <a:xfrm>
            <a:off x="449879" y="186161"/>
            <a:ext cx="5631671" cy="847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d) 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Tạo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lời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chúc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mừng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27C40-44E7-410E-9C72-59E215646816}"/>
              </a:ext>
            </a:extLst>
          </p:cNvPr>
          <p:cNvSpPr txBox="1"/>
          <p:nvPr/>
        </p:nvSpPr>
        <p:spPr>
          <a:xfrm>
            <a:off x="449879" y="1338152"/>
            <a:ext cx="106824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         =&gt;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</a:p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SINH NHẬT.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thể chọn phông chữ, cỡ chữ, màu chữ cho lời chúc bằng các thao tác tương tự trong phần mềm soạn thảo văn bản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 Khi nhập đoạn văn bản xong, em cần định dạng ngay cho đoạn văn bản đó</a:t>
            </a:r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Image 1245">
            <a:extLst>
              <a:ext uri="{FF2B5EF4-FFF2-40B4-BE49-F238E27FC236}">
                <a16:creationId xmlns:a16="http://schemas.microsoft.com/office/drawing/2014/main" id="{4F66A73D-9C2D-4456-8F19-15FBBECE2C9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36094" y="1317144"/>
            <a:ext cx="965563" cy="678095"/>
          </a:xfrm>
          <a:prstGeom prst="rect">
            <a:avLst/>
          </a:prstGeom>
        </p:spPr>
      </p:pic>
      <p:pic>
        <p:nvPicPr>
          <p:cNvPr id="22" name="Image 1244">
            <a:extLst>
              <a:ext uri="{FF2B5EF4-FFF2-40B4-BE49-F238E27FC236}">
                <a16:creationId xmlns:a16="http://schemas.microsoft.com/office/drawing/2014/main" id="{6CDE911C-39C5-4F53-AA65-D7D5715B723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64041" y="957691"/>
            <a:ext cx="4851615" cy="35707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4AF284-1223-45A7-B07E-B04021825EC4}"/>
              </a:ext>
            </a:extLst>
          </p:cNvPr>
          <p:cNvSpPr txBox="1"/>
          <p:nvPr/>
        </p:nvSpPr>
        <p:spPr>
          <a:xfrm>
            <a:off x="7032172" y="6637051"/>
            <a:ext cx="11255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latin typeface="Paytone One"/>
              </a:rPr>
              <a:t>e) </a:t>
            </a:r>
            <a:r>
              <a:rPr lang="vi-VN" sz="4000" dirty="0">
                <a:latin typeface="Paytone One"/>
              </a:rPr>
              <a:t>Lưu tệp</a:t>
            </a:r>
            <a:endParaRPr lang="en-US" sz="4000" b="1" i="1" dirty="0">
              <a:latin typeface="+mj-lt"/>
            </a:endParaRPr>
          </a:p>
          <a:p>
            <a:r>
              <a:rPr lang="vi-VN" sz="4000" dirty="0">
                <a:latin typeface="+mj-lt"/>
              </a:rPr>
              <a:t>Lưu lại tệp với tên ThiepMungSinhNhat.</a:t>
            </a:r>
            <a:endParaRPr lang="en-US" sz="4000" dirty="0">
              <a:latin typeface="+mj-lt"/>
            </a:endParaRPr>
          </a:p>
          <a:p>
            <a:endParaRPr lang="en-US" sz="40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42C"/>
        </a:solidFill>
        <a:effectLst/>
      </p:bgPr>
    </p:bg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3" y="229287"/>
            <a:ext cx="11460575" cy="9683764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avLst/>
              <a:gdLst/>
              <a:ahLst/>
              <a:cxnLst/>
              <a:rect l="l" t="t" r="r" b="b"/>
              <a:pathLst>
                <a:path w="3018423" h="2512356" extrusionOk="0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19798" y="269509"/>
            <a:ext cx="11331055" cy="9560509"/>
            <a:chOff x="0" y="-38100"/>
            <a:chExt cx="2984311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84311" cy="2479894"/>
            </a:xfrm>
            <a:custGeom>
              <a:avLst/>
              <a:gdLst/>
              <a:ahLst/>
              <a:cxnLst/>
              <a:rect l="l" t="t" r="r" b="b"/>
              <a:pathLst>
                <a:path w="2984311" h="2479894" extrusionOk="0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32"/>
          <p:cNvGrpSpPr/>
          <p:nvPr/>
        </p:nvGrpSpPr>
        <p:grpSpPr>
          <a:xfrm>
            <a:off x="12152717" y="229287"/>
            <a:ext cx="5779496" cy="9683764"/>
            <a:chOff x="0" y="-38100"/>
            <a:chExt cx="1522172" cy="2550456"/>
          </a:xfrm>
        </p:grpSpPr>
        <p:sp>
          <p:nvSpPr>
            <p:cNvPr id="616" name="Google Shape;616;p32"/>
            <p:cNvSpPr/>
            <p:nvPr/>
          </p:nvSpPr>
          <p:spPr>
            <a:xfrm>
              <a:off x="0" y="0"/>
              <a:ext cx="1522172" cy="2512356"/>
            </a:xfrm>
            <a:custGeom>
              <a:avLst/>
              <a:gdLst/>
              <a:ahLst/>
              <a:cxnLst/>
              <a:rect l="l" t="t" r="r" b="b"/>
              <a:pathLst>
                <a:path w="1522172" h="2512356" extrusionOk="0">
                  <a:moveTo>
                    <a:pt x="0" y="0"/>
                  </a:moveTo>
                  <a:lnTo>
                    <a:pt x="1522172" y="0"/>
                  </a:lnTo>
                  <a:lnTo>
                    <a:pt x="1522172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7" name="Google Shape;617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32"/>
          <p:cNvGrpSpPr/>
          <p:nvPr/>
        </p:nvGrpSpPr>
        <p:grpSpPr>
          <a:xfrm>
            <a:off x="12202861" y="290915"/>
            <a:ext cx="5665341" cy="9560509"/>
            <a:chOff x="0" y="-38100"/>
            <a:chExt cx="1492106" cy="2517994"/>
          </a:xfrm>
        </p:grpSpPr>
        <p:sp>
          <p:nvSpPr>
            <p:cNvPr id="619" name="Google Shape;619;p32"/>
            <p:cNvSpPr/>
            <p:nvPr/>
          </p:nvSpPr>
          <p:spPr>
            <a:xfrm>
              <a:off x="0" y="0"/>
              <a:ext cx="1492106" cy="2479894"/>
            </a:xfrm>
            <a:custGeom>
              <a:avLst/>
              <a:gdLst/>
              <a:ahLst/>
              <a:cxnLst/>
              <a:rect l="l" t="t" r="r" b="b"/>
              <a:pathLst>
                <a:path w="1492106" h="2479894" extrusionOk="0">
                  <a:moveTo>
                    <a:pt x="0" y="0"/>
                  </a:moveTo>
                  <a:lnTo>
                    <a:pt x="1492106" y="0"/>
                  </a:lnTo>
                  <a:lnTo>
                    <a:pt x="1492106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620" name="Google Shape;620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4" name="Google Shape;624;p32"/>
          <p:cNvPicPr preferRelativeResize="0"/>
          <p:nvPr/>
        </p:nvPicPr>
        <p:blipFill rotWithShape="1">
          <a:blip r:embed="rId3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85599" y="590153"/>
            <a:ext cx="11089314" cy="3883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2"/>
          <p:cNvPicPr preferRelativeResize="0"/>
          <p:nvPr/>
        </p:nvPicPr>
        <p:blipFill rotWithShape="1">
          <a:blip r:embed="rId3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61538" y="5085837"/>
            <a:ext cx="11089315" cy="4319419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32"/>
          <p:cNvSpPr txBox="1"/>
          <p:nvPr/>
        </p:nvSpPr>
        <p:spPr>
          <a:xfrm>
            <a:off x="959205" y="1564346"/>
            <a:ext cx="9144992" cy="126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0"/>
              </a:lnSpc>
            </a:pP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Em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hãy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sử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dụng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các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công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cụ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của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phần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mềm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đồ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</a:p>
          <a:p>
            <a:pPr lvl="0" algn="ctr">
              <a:lnSpc>
                <a:spcPct val="137000"/>
              </a:lnSpc>
            </a:pP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hoạ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để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tạo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tấm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thiệp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theo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gợi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ý ở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Hình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61a.</a:t>
            </a:r>
            <a:endParaRPr dirty="0"/>
          </a:p>
        </p:txBody>
      </p:sp>
      <p:sp>
        <p:nvSpPr>
          <p:cNvPr id="631" name="Google Shape;631;p32"/>
          <p:cNvSpPr txBox="1"/>
          <p:nvPr/>
        </p:nvSpPr>
        <p:spPr>
          <a:xfrm>
            <a:off x="1111194" y="5820342"/>
            <a:ext cx="9818535" cy="1897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0"/>
              </a:lnSpc>
            </a:pP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Em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hãy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sử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dụng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các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công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cụ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của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phần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mềm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đồ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</a:p>
          <a:p>
            <a:pPr lvl="0" algn="ctr">
              <a:lnSpc>
                <a:spcPct val="137000"/>
              </a:lnSpc>
            </a:pP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hoạ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để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thêm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lời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chúc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và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các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ngôi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sao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vào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tấm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thiệp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</a:p>
          <a:p>
            <a:pPr lvl="0" algn="ctr">
              <a:lnSpc>
                <a:spcPct val="137000"/>
              </a:lnSpc>
            </a:pP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đã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tạo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ở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phần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Luyện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tập</a:t>
            </a:r>
            <a:r>
              <a:rPr lang="en-US" sz="3000">
                <a:latin typeface="Paytone One"/>
                <a:ea typeface="Paytone One"/>
                <a:cs typeface="Paytone One"/>
                <a:sym typeface="Paytone One"/>
              </a:rPr>
              <a:t> theo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gợi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ý ở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Hình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61b</a:t>
            </a:r>
            <a:endParaRPr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632B2F1-55D5-4B81-8107-073EFADCE3D6}"/>
              </a:ext>
            </a:extLst>
          </p:cNvPr>
          <p:cNvPicPr/>
          <p:nvPr/>
        </p:nvPicPr>
        <p:blipFill rotWithShape="1">
          <a:blip r:embed="rId4"/>
          <a:srcRect l="58055" t="24856" r="25000" b="46008"/>
          <a:stretch/>
        </p:blipFill>
        <p:spPr bwMode="auto">
          <a:xfrm>
            <a:off x="12763730" y="590153"/>
            <a:ext cx="4572544" cy="3720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73EB0F5-254D-4332-ABB0-26DF578F0493}"/>
              </a:ext>
            </a:extLst>
          </p:cNvPr>
          <p:cNvPicPr/>
          <p:nvPr/>
        </p:nvPicPr>
        <p:blipFill rotWithShape="1">
          <a:blip r:embed="rId4"/>
          <a:srcRect l="58426" t="53004" r="25463" b="20000"/>
          <a:stretch/>
        </p:blipFill>
        <p:spPr bwMode="auto">
          <a:xfrm>
            <a:off x="13016775" y="5193730"/>
            <a:ext cx="4160031" cy="39284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" grpId="0"/>
      <p:bldP spid="6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p37"/>
          <p:cNvGrpSpPr/>
          <p:nvPr/>
        </p:nvGrpSpPr>
        <p:grpSpPr>
          <a:xfrm>
            <a:off x="387343" y="229287"/>
            <a:ext cx="11723014" cy="9683764"/>
            <a:chOff x="0" y="-38100"/>
            <a:chExt cx="3087543" cy="2550456"/>
          </a:xfrm>
        </p:grpSpPr>
        <p:sp>
          <p:nvSpPr>
            <p:cNvPr id="869" name="Google Shape;869;p37"/>
            <p:cNvSpPr/>
            <p:nvPr/>
          </p:nvSpPr>
          <p:spPr>
            <a:xfrm>
              <a:off x="0" y="0"/>
              <a:ext cx="3087543" cy="2512356"/>
            </a:xfrm>
            <a:custGeom>
              <a:avLst/>
              <a:gdLst/>
              <a:ahLst/>
              <a:cxnLst/>
              <a:rect l="l" t="t" r="r" b="b"/>
              <a:pathLst>
                <a:path w="3087543" h="2512356" extrusionOk="0">
                  <a:moveTo>
                    <a:pt x="0" y="0"/>
                  </a:moveTo>
                  <a:lnTo>
                    <a:pt x="3087543" y="0"/>
                  </a:lnTo>
                  <a:lnTo>
                    <a:pt x="308754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70" name="Google Shape;870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1" name="Google Shape;871;p37"/>
          <p:cNvGrpSpPr/>
          <p:nvPr/>
        </p:nvGrpSpPr>
        <p:grpSpPr>
          <a:xfrm>
            <a:off x="451354" y="290915"/>
            <a:ext cx="17292360" cy="9560509"/>
            <a:chOff x="0" y="-38100"/>
            <a:chExt cx="3056303" cy="2517994"/>
          </a:xfrm>
        </p:grpSpPr>
        <p:sp>
          <p:nvSpPr>
            <p:cNvPr id="872" name="Google Shape;872;p37"/>
            <p:cNvSpPr/>
            <p:nvPr/>
          </p:nvSpPr>
          <p:spPr>
            <a:xfrm>
              <a:off x="0" y="0"/>
              <a:ext cx="3056303" cy="2479894"/>
            </a:xfrm>
            <a:custGeom>
              <a:avLst/>
              <a:gdLst/>
              <a:ahLst/>
              <a:cxnLst/>
              <a:rect l="l" t="t" r="r" b="b"/>
              <a:pathLst>
                <a:path w="3056303" h="2479894" extrusionOk="0">
                  <a:moveTo>
                    <a:pt x="0" y="0"/>
                  </a:moveTo>
                  <a:lnTo>
                    <a:pt x="3056303" y="0"/>
                  </a:lnTo>
                  <a:lnTo>
                    <a:pt x="305630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</p:sp>
        <p:sp>
          <p:nvSpPr>
            <p:cNvPr id="873" name="Google Shape;873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5" name="Google Shape;87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9252" y="646296"/>
            <a:ext cx="11370707" cy="879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37"/>
          <p:cNvPicPr preferRelativeResize="0"/>
          <p:nvPr/>
        </p:nvPicPr>
        <p:blipFill rotWithShape="1">
          <a:blip r:embed="rId4">
            <a:alphaModFix/>
          </a:blip>
          <a:srcRect l="22875" t="19880" r="26109" b="16502"/>
          <a:stretch/>
        </p:blipFill>
        <p:spPr>
          <a:xfrm>
            <a:off x="381660" y="6715872"/>
            <a:ext cx="4446499" cy="3119194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p37"/>
          <p:cNvSpPr txBox="1"/>
          <p:nvPr/>
        </p:nvSpPr>
        <p:spPr>
          <a:xfrm>
            <a:off x="4899005" y="3192045"/>
            <a:ext cx="8893607" cy="3127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THANK YOU !!! </a:t>
            </a:r>
          </a:p>
          <a:p>
            <a:pPr marL="0" marR="0" lvl="0" indent="0" algn="ctr" rtl="0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latin typeface="Paytone One"/>
                <a:sym typeface="Paytone One"/>
              </a:rPr>
              <a:t>Any question ???</a:t>
            </a:r>
            <a:endParaRPr sz="8000" dirty="0"/>
          </a:p>
        </p:txBody>
      </p:sp>
      <p:grpSp>
        <p:nvGrpSpPr>
          <p:cNvPr id="883" name="Google Shape;883;p37"/>
          <p:cNvGrpSpPr/>
          <p:nvPr/>
        </p:nvGrpSpPr>
        <p:grpSpPr>
          <a:xfrm>
            <a:off x="8414633" y="1117133"/>
            <a:ext cx="1039943" cy="875273"/>
            <a:chOff x="-33680" y="-8369"/>
            <a:chExt cx="854946" cy="719569"/>
          </a:xfrm>
        </p:grpSpPr>
        <p:sp>
          <p:nvSpPr>
            <p:cNvPr id="884" name="Google Shape;884;p37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 extrusionOk="0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B0A5DB"/>
            </a:solidFill>
            <a:ln w="571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7"/>
            <p:cNvSpPr txBox="1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718</Words>
  <Application>Microsoft Office PowerPoint</Application>
  <PresentationFormat>Custom</PresentationFormat>
  <Paragraphs>56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Paytone One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24</cp:revision>
  <dcterms:modified xsi:type="dcterms:W3CDTF">2023-12-22T09:18:36Z</dcterms:modified>
</cp:coreProperties>
</file>