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2"/>
  </p:notesMasterIdLst>
  <p:sldIdLst>
    <p:sldId id="285" r:id="rId2"/>
    <p:sldId id="256" r:id="rId3"/>
    <p:sldId id="286" r:id="rId4"/>
    <p:sldId id="415" r:id="rId5"/>
    <p:sldId id="289" r:id="rId6"/>
    <p:sldId id="293" r:id="rId7"/>
    <p:sldId id="12552" r:id="rId8"/>
    <p:sldId id="12556" r:id="rId9"/>
    <p:sldId id="288" r:id="rId10"/>
    <p:sldId id="12539" r:id="rId11"/>
    <p:sldId id="12534" r:id="rId12"/>
    <p:sldId id="414" r:id="rId13"/>
    <p:sldId id="12554" r:id="rId14"/>
    <p:sldId id="12535" r:id="rId15"/>
    <p:sldId id="430" r:id="rId16"/>
    <p:sldId id="12536" r:id="rId17"/>
    <p:sldId id="270" r:id="rId18"/>
    <p:sldId id="12543" r:id="rId19"/>
    <p:sldId id="259" r:id="rId20"/>
    <p:sldId id="5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58" autoAdjust="0"/>
    <p:restoredTop sz="94660"/>
  </p:normalViewPr>
  <p:slideViewPr>
    <p:cSldViewPr snapToGrid="0">
      <p:cViewPr varScale="1">
        <p:scale>
          <a:sx n="59" d="100"/>
          <a:sy n="59" d="100"/>
        </p:scale>
        <p:origin x="748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C4A7-0119-4D8F-90E5-DAF306ABAF9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774BE-1B3C-4DCF-B41C-25AC9A9BE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8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668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C1496-9C63-334A-B92D-0D4F4B657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>
            <a:extLst>
              <a:ext uri="{FF2B5EF4-FFF2-40B4-BE49-F238E27FC236}">
                <a16:creationId xmlns:a16="http://schemas.microsoft.com/office/drawing/2014/main" id="{A70626C0-92E3-3D3F-7338-9FCDF889FE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文本占位符 19458">
            <a:extLst>
              <a:ext uri="{FF2B5EF4-FFF2-40B4-BE49-F238E27FC236}">
                <a16:creationId xmlns:a16="http://schemas.microsoft.com/office/drawing/2014/main" id="{56D17443-D87E-59E8-0A9A-874A8F5014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0149DDD-B9AD-1118-A3BB-AEE05A040F3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57956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75993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86963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12870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48944-1BB3-4919-AE0B-CA03565E253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341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62394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50275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FFEE5-6DBD-15B0-3B59-8CCE16B9B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>
            <a:extLst>
              <a:ext uri="{FF2B5EF4-FFF2-40B4-BE49-F238E27FC236}">
                <a16:creationId xmlns:a16="http://schemas.microsoft.com/office/drawing/2014/main" id="{DDC04949-FA94-319F-7C07-7A28BEF7BA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>
            <a:extLst>
              <a:ext uri="{FF2B5EF4-FFF2-40B4-BE49-F238E27FC236}">
                <a16:creationId xmlns:a16="http://schemas.microsoft.com/office/drawing/2014/main" id="{CCF01C9F-98C2-671A-4E74-28496F1E72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F56FD5A-0D0E-5D36-67C0-28870CB6971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91530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9264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22598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48944-1BB3-4919-AE0B-CA03565E253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324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7EB7B-366F-6E69-4E6B-AEFF5A2B2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>
            <a:extLst>
              <a:ext uri="{FF2B5EF4-FFF2-40B4-BE49-F238E27FC236}">
                <a16:creationId xmlns:a16="http://schemas.microsoft.com/office/drawing/2014/main" id="{F4827787-D7D0-2452-3F50-231ECDB860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文本占位符 84994">
            <a:extLst>
              <a:ext uri="{FF2B5EF4-FFF2-40B4-BE49-F238E27FC236}">
                <a16:creationId xmlns:a16="http://schemas.microsoft.com/office/drawing/2014/main" id="{4BC3374D-4A98-51DD-0C48-3507248D0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9EB82D9-E1A6-4A68-6525-5F6191291CE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88230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13232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713232"/>
              <a:t>2024/12/16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1323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13232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71323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0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6D3E-9B4F-4CB9-B68B-B01615518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>
            <a:normAutofit/>
          </a:bodyPr>
          <a:lstStyle>
            <a:lvl1pPr algn="ctr">
              <a:defRPr sz="6000"/>
            </a:lvl1pPr>
          </a:lstStyle>
          <a:p>
            <a:r>
              <a:rPr lang="vi-VN" altLang="vi-VN">
                <a:latin typeface="Noto Sans"/>
                <a:ea typeface="Noto Sans"/>
              </a:rPr>
              <a:t>Bấm vào đây để chỉnh sửa kiểu tiêu đề chính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2ACDA23-DFF3-4FA3-BBF0-B823FEBA3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altLang="vi-VN">
                <a:latin typeface="Noto Sans"/>
                <a:ea typeface="Noto Sans"/>
              </a:rPr>
              <a:t>Bấm vào đây để chỉnh sửa kiểu phụ đề chính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6BDCB4-8748-4E64-83D4-AFA42316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F2ED7AA8-31EF-4F7B-B506-CB36E8FADFE9}" type="datetimeFigureOut">
              <a:rPr lang="vi-VN" altLang="vi-VN" sz="1100" smtClean="0">
                <a:latin typeface="Noto Sans"/>
                <a:ea typeface="Noto Sans"/>
              </a:rPr>
              <a:t>16/12/2024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C6B761-17A0-42EA-8FEC-E982146F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1EF0BC-A13F-48AC-95F3-6D6B1E4F8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07246E6-B076-49C5-8FA8-B2DB8EC621F2}" type="slidenum">
              <a:rPr lang="vi-VN" altLang="vi-VN" smtClean="0">
                <a:latin typeface="Noto Sans"/>
                <a:ea typeface="Noto Sans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73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6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05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20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590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095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9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2024/12/16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91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607785" y="139484"/>
            <a:ext cx="11367392" cy="6579031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7509337" y="4718355"/>
            <a:ext cx="4602997" cy="2248131"/>
          </a:xfrm>
          <a:prstGeom prst="rect">
            <a:avLst/>
          </a:prstGeom>
        </p:spPr>
      </p:pic>
      <p:pic>
        <p:nvPicPr>
          <p:cNvPr id="25" name="图片 24" descr="卡通人物&#10;&#10;中度可信度描述已自动生成">
            <a:extLst>
              <a:ext uri="{FF2B5EF4-FFF2-40B4-BE49-F238E27FC236}">
                <a16:creationId xmlns:a16="http://schemas.microsoft.com/office/drawing/2014/main" id="{02EA27E8-321C-492A-B41C-ED411C70EF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00" b="52550" l="31150" r="65550">
                        <a14:backgroundMark x1="50800" y1="52600" x2="51950" y2="41850"/>
                        <a14:backgroundMark x1="40800" y1="51550" x2="51250" y2="50500"/>
                        <a14:backgroundMark x1="53100" y1="49950" x2="57550" y2="49450"/>
                        <a14:backgroundMark x1="51950" y1="41300" x2="59850" y2="43150"/>
                        <a14:backgroundMark x1="46600" y1="40000" x2="51750" y2="48900"/>
                        <a14:backgroundMark x1="46850" y1="37650" x2="52450" y2="39750"/>
                        <a14:backgroundMark x1="48950" y1="45500" x2="50800" y2="51000"/>
                        <a14:backgroundMark x1="53350" y1="45500" x2="56850" y2="42350"/>
                        <a14:backgroundMark x1="53100" y1="51250" x2="58950" y2="48400"/>
                        <a14:backgroundMark x1="52450" y1="51550" x2="54500" y2="51550"/>
                        <a14:backgroundMark x1="38500" y1="50750" x2="39900" y2="50500"/>
                        <a14:backgroundMark x1="39650" y1="48900" x2="41950" y2="50750"/>
                        <a14:backgroundMark x1="45900" y1="48400" x2="47800" y2="42100"/>
                      </a14:backgroundRemoval>
                    </a14:imgEffect>
                  </a14:imgLayer>
                </a14:imgProps>
              </a:ext>
            </a:extLst>
          </a:blip>
          <a:srcRect l="23391" t="13496" r="33637" b="41920"/>
          <a:stretch/>
        </p:blipFill>
        <p:spPr>
          <a:xfrm>
            <a:off x="532496" y="501693"/>
            <a:ext cx="2819400" cy="259225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03" t="29933" r="12655"/>
          <a:stretch/>
        </p:blipFill>
        <p:spPr>
          <a:xfrm>
            <a:off x="925549" y="4089267"/>
            <a:ext cx="2732964" cy="24381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5246" y="1037676"/>
            <a:ext cx="7981836" cy="257294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973D65-3125-ECE2-E985-9E99A77D10F5}"/>
              </a:ext>
            </a:extLst>
          </p:cNvPr>
          <p:cNvSpPr txBox="1">
            <a:spLocks/>
          </p:cNvSpPr>
          <p:nvPr/>
        </p:nvSpPr>
        <p:spPr>
          <a:xfrm>
            <a:off x="2292031" y="3736589"/>
            <a:ext cx="7287398" cy="1418833"/>
          </a:xfrm>
          <a:prstGeom prst="rect">
            <a:avLst/>
          </a:prstGeom>
        </p:spPr>
        <p:txBody>
          <a:bodyPr/>
          <a:lstStyle>
            <a:lvl1pPr algn="l" defTabSz="9102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MÔN </a:t>
            </a:r>
            <a:r>
              <a:rPr lang="vi-VN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GIÁO DỤC THỂ CHẤT </a:t>
            </a:r>
            <a:r>
              <a:rPr lang="en-US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475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1" y="-252753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554" y="3819064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2662872" y="2274838"/>
            <a:ext cx="7035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5915">
              <a:spcBef>
                <a:spcPct val="50000"/>
              </a:spcBef>
            </a:pPr>
            <a:r>
              <a:rPr lang="vi-VN" altLang="zh-CN" sz="7200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BÁO CÁO KẾT QUẢ TẬP LUYỆN</a:t>
            </a:r>
            <a:endParaRPr lang="zh-CN" altLang="en-US" sz="7200" dirty="0">
              <a:solidFill>
                <a:srgbClr val="002060"/>
              </a:solidFill>
              <a:latin typeface="Barlow Condensed Black" panose="00000A06000000000000" pitchFamily="2" charset="0"/>
              <a:cs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685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0" advClick="0" advTm="300000"/>
    </mc:Choice>
    <mc:Fallback xmlns="">
      <p:transition spd="slow" advClick="0" advTm="3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2AF56BA8-C656-4E10-808B-4DB5E0876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447" y="13752"/>
            <a:ext cx="12143107" cy="68304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1753AE7-5B17-4A43-9546-0E44311CA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8" y="292636"/>
            <a:ext cx="11306854" cy="6099251"/>
          </a:xfrm>
          <a:prstGeom prst="rect">
            <a:avLst/>
          </a:prstGeom>
        </p:spPr>
      </p:pic>
      <p:sp>
        <p:nvSpPr>
          <p:cNvPr id="13" name="ïšļíďè">
            <a:extLst>
              <a:ext uri="{FF2B5EF4-FFF2-40B4-BE49-F238E27FC236}">
                <a16:creationId xmlns:a16="http://schemas.microsoft.com/office/drawing/2014/main" id="{2120931D-ED3B-4894-877F-495298D3BEB7}"/>
              </a:ext>
            </a:extLst>
          </p:cNvPr>
          <p:cNvSpPr txBox="1"/>
          <p:nvPr/>
        </p:nvSpPr>
        <p:spPr>
          <a:xfrm>
            <a:off x="749148" y="1205559"/>
            <a:ext cx="10587209" cy="4192705"/>
          </a:xfrm>
          <a:prstGeom prst="rect">
            <a:avLst/>
          </a:prstGeom>
          <a:noFill/>
        </p:spPr>
        <p:txBody>
          <a:bodyPr wrap="square" lIns="89639" tIns="46612" rIns="89639" bIns="46612" rtlCol="0">
            <a:noAutofit/>
          </a:bodyPr>
          <a:lstStyle/>
          <a:p>
            <a:pPr algn="ctr" defTabSz="710348"/>
            <a:r>
              <a:rPr lang="vi-VN" sz="8000" b="1" dirty="0">
                <a:solidFill>
                  <a:srgbClr val="FF000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Trò chơi </a:t>
            </a:r>
          </a:p>
          <a:p>
            <a:pPr algn="ctr" defTabSz="710348"/>
            <a:r>
              <a:rPr lang="vi-VN" sz="8000" b="1" dirty="0">
                <a:solidFill>
                  <a:srgbClr val="FF000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“</a:t>
            </a:r>
            <a:r>
              <a:rPr lang="en-US" sz="6600" b="1" dirty="0" err="1">
                <a:solidFill>
                  <a:srgbClr val="FF000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Chạy</a:t>
            </a:r>
            <a:r>
              <a:rPr lang="en-US" sz="6600" b="1" dirty="0">
                <a:solidFill>
                  <a:srgbClr val="FF000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tiếp</a:t>
            </a:r>
            <a:r>
              <a:rPr lang="en-US" sz="6600" b="1" dirty="0">
                <a:solidFill>
                  <a:srgbClr val="FF000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sức</a:t>
            </a:r>
            <a:r>
              <a:rPr lang="vi-VN" sz="8000" b="1" dirty="0">
                <a:solidFill>
                  <a:srgbClr val="FF000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”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5DA86EC7-B59F-4C88-97FA-59D8FA43E1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21" y="466113"/>
            <a:ext cx="1478894" cy="147889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0006CDD-91E3-4CB4-BBD7-5FE7F65717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441" y="4780567"/>
            <a:ext cx="2811711" cy="180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2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5870443" cy="864096"/>
          </a:xfrm>
        </p:spPr>
        <p:txBody>
          <a:bodyPr>
            <a:noAutofit/>
          </a:bodyPr>
          <a:lstStyle/>
          <a:p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3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3421" y="1243078"/>
            <a:ext cx="4011084" cy="4874220"/>
          </a:xfrm>
        </p:spPr>
        <p:txBody>
          <a:bodyPr>
            <a:normAutofit fontScale="85000" lnSpcReduction="10000"/>
          </a:bodyPr>
          <a:lstStyle/>
          <a:p>
            <a:r>
              <a:rPr lang="en-US" sz="2667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MĐ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Khi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667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26" y="5947600"/>
            <a:ext cx="5714285" cy="91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29267"/>
            <a:ext cx="5714285" cy="1028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8D9A3-9B91-A38C-ED20-24F3C4A65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486" y="1124744"/>
            <a:ext cx="6339920" cy="436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42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8D156-8B35-E007-CF6E-4926715EF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165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b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47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7F60D-1455-B427-C4ED-7E67D7919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>
            <a:extLst>
              <a:ext uri="{FF2B5EF4-FFF2-40B4-BE49-F238E27FC236}">
                <a16:creationId xmlns:a16="http://schemas.microsoft.com/office/drawing/2014/main" id="{10EFAC9E-9B9B-467B-53F5-96666A181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0" y="6894"/>
            <a:ext cx="12140808" cy="6851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E05D4B-A498-5B04-44E5-1B388BCBE120}"/>
              </a:ext>
            </a:extLst>
          </p:cNvPr>
          <p:cNvSpPr txBox="1"/>
          <p:nvPr/>
        </p:nvSpPr>
        <p:spPr>
          <a:xfrm>
            <a:off x="1401611" y="2644170"/>
            <a:ext cx="96910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9600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HOẠT ĐỘNG TIẾP NỐI</a:t>
            </a:r>
            <a:endParaRPr lang="en-US" sz="9600" dirty="0">
              <a:solidFill>
                <a:srgbClr val="002060"/>
              </a:solidFill>
              <a:latin typeface="Barlow Condensed Black" panose="00000A06000000000000" pitchFamily="2" charset="0"/>
              <a:cs typeface="Baloo Bhaijaan" panose="03080902040302020200" pitchFamily="66" charset="-78"/>
            </a:endParaRPr>
          </a:p>
          <a:p>
            <a:pPr algn="ctr"/>
            <a:r>
              <a:rPr lang="en-US" sz="9600" dirty="0" err="1">
                <a:solidFill>
                  <a:srgbClr val="FF000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Thả</a:t>
            </a:r>
            <a:r>
              <a:rPr lang="en-US" sz="9600" dirty="0">
                <a:solidFill>
                  <a:srgbClr val="FF000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lỏng</a:t>
            </a:r>
            <a:endParaRPr lang="en-VN" sz="9600" dirty="0">
              <a:solidFill>
                <a:srgbClr val="FF0000"/>
              </a:solidFill>
              <a:latin typeface="Barlow Condensed Black" panose="00000A06000000000000" pitchFamily="2" charset="0"/>
              <a:cs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2850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0" advTm="300000"/>
    </mc:Choice>
    <mc:Fallback xmlns="">
      <p:transition spd="slow" advTm="3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ả lỏng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84E78-1EF4-8AF3-8944-1AD198796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>
            <a:extLst>
              <a:ext uri="{FF2B5EF4-FFF2-40B4-BE49-F238E27FC236}">
                <a16:creationId xmlns:a16="http://schemas.microsoft.com/office/drawing/2014/main" id="{A792D3AC-B1CB-45A6-E8EB-CB3D8D140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>
            <a:extLst>
              <a:ext uri="{FF2B5EF4-FFF2-40B4-BE49-F238E27FC236}">
                <a16:creationId xmlns:a16="http://schemas.microsoft.com/office/drawing/2014/main" id="{7320A36D-5753-8D43-06DE-FB70ABDE4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959" y="118018"/>
            <a:ext cx="776566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3" name="文本框 4102">
            <a:extLst>
              <a:ext uri="{FF2B5EF4-FFF2-40B4-BE49-F238E27FC236}">
                <a16:creationId xmlns:a16="http://schemas.microsoft.com/office/drawing/2014/main" id="{F7F8B145-7E3F-6A11-CC6A-D587DC9D1303}"/>
              </a:ext>
            </a:extLst>
          </p:cNvPr>
          <p:cNvSpPr txBox="1"/>
          <p:nvPr/>
        </p:nvSpPr>
        <p:spPr>
          <a:xfrm>
            <a:off x="4669602" y="3159660"/>
            <a:ext cx="5797872" cy="18620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altLang="zh-CN" sz="11500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VẬN DỤNG</a:t>
            </a:r>
            <a:endParaRPr lang="zh-CN" altLang="en-US" sz="11500" dirty="0">
              <a:solidFill>
                <a:srgbClr val="002060"/>
              </a:solidFill>
              <a:latin typeface="Barlow Condensed Black" panose="00000A06000000000000" pitchFamily="2" charset="0"/>
              <a:cs typeface="Baloo Bhaijaan" panose="03080902040302020200" pitchFamily="66" charset="-78"/>
            </a:endParaRPr>
          </a:p>
        </p:txBody>
      </p:sp>
      <p:pic>
        <p:nvPicPr>
          <p:cNvPr id="4109" name="图片 4108" descr="7">
            <a:extLst>
              <a:ext uri="{FF2B5EF4-FFF2-40B4-BE49-F238E27FC236}">
                <a16:creationId xmlns:a16="http://schemas.microsoft.com/office/drawing/2014/main" id="{DC45BA9F-6F48-3E51-E80A-074FD8EE4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>
            <a:extLst>
              <a:ext uri="{FF2B5EF4-FFF2-40B4-BE49-F238E27FC236}">
                <a16:creationId xmlns:a16="http://schemas.microsoft.com/office/drawing/2014/main" id="{0908CBE2-9690-6669-7458-5A06BC9FB5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94" y="4001745"/>
            <a:ext cx="3543319" cy="240472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3743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0" advTm="300000"/>
    </mc:Choice>
    <mc:Fallback xmlns="">
      <p:transition spd="slow" advTm="3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11" y="1480979"/>
            <a:ext cx="11359532" cy="4870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" y="-20693"/>
            <a:ext cx="3180255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894" y="823788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792" y="-152369"/>
            <a:ext cx="3127404" cy="14557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图片 31754" descr="1-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759" y="3708554"/>
            <a:ext cx="10383177" cy="15951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7275" y="4900962"/>
            <a:ext cx="3126256" cy="20749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0" name="图片 31759" descr="封面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7802" y="136143"/>
            <a:ext cx="2315107" cy="2605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1924152" y="2647888"/>
            <a:ext cx="9495692" cy="1562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sz="4776" b="1" dirty="0">
                <a:solidFill>
                  <a:srgbClr val="FF0000"/>
                </a:solidFill>
                <a:latin typeface="+mj-lt"/>
              </a:rPr>
              <a:t>Trong thực tế, chúng ta sẽ vận dụng </a:t>
            </a:r>
            <a:r>
              <a:rPr lang="en-US" sz="4776" b="1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4776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776" b="1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en-US" sz="4776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776" b="1" dirty="0" err="1">
                <a:solidFill>
                  <a:srgbClr val="FF0000"/>
                </a:solidFill>
                <a:latin typeface="+mj-lt"/>
              </a:rPr>
              <a:t>tác</a:t>
            </a:r>
            <a:r>
              <a:rPr lang="en-US" sz="4776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776" b="1" dirty="0" err="1">
                <a:solidFill>
                  <a:srgbClr val="FF0000"/>
                </a:solidFill>
                <a:latin typeface="+mj-lt"/>
              </a:rPr>
              <a:t>này</a:t>
            </a:r>
            <a:r>
              <a:rPr lang="en-US" sz="4776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776" b="1" dirty="0" err="1">
                <a:solidFill>
                  <a:srgbClr val="FF0000"/>
                </a:solidFill>
                <a:latin typeface="+mj-lt"/>
              </a:rPr>
              <a:t>khi</a:t>
            </a:r>
            <a:r>
              <a:rPr lang="en-US" sz="4776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776" b="1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vi-VN" sz="4776" b="1" dirty="0">
                <a:solidFill>
                  <a:srgbClr val="FF0000"/>
                </a:solidFill>
                <a:latin typeface="+mj-lt"/>
              </a:rPr>
              <a:t>?</a:t>
            </a:r>
            <a:endParaRPr lang="zh-CN" altLang="en-US" sz="4776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0" advTm="300000"/>
    </mc:Choice>
    <mc:Fallback xmlns="">
      <p:transition spd="slow" advTm="3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53" y="918877"/>
            <a:ext cx="10266894" cy="6034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9" name="文本框 5128"/>
          <p:cNvSpPr txBox="1"/>
          <p:nvPr/>
        </p:nvSpPr>
        <p:spPr>
          <a:xfrm>
            <a:off x="2398296" y="2397119"/>
            <a:ext cx="7658178" cy="5378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30876" indent="-330876" defTabSz="1085915">
              <a:spcBef>
                <a:spcPct val="50000"/>
              </a:spcBef>
              <a:buFont typeface="Wingdings" pitchFamily="2" charset="2"/>
              <a:buChar char="v"/>
            </a:pPr>
            <a:r>
              <a:rPr lang="vi-VN" altLang="zh-CN" sz="2895" b="1" dirty="0">
                <a:ea typeface="宋体" panose="02010600030101010101" pitchFamily="2" charset="-122"/>
              </a:rPr>
              <a:t>Học động tác </a:t>
            </a:r>
            <a:r>
              <a:rPr lang="en-US" altLang="zh-CN" sz="2895" b="1" dirty="0" err="1">
                <a:ea typeface="宋体" panose="02010600030101010101" pitchFamily="2" charset="-122"/>
              </a:rPr>
              <a:t>vươn</a:t>
            </a:r>
            <a:r>
              <a:rPr lang="en-US" altLang="zh-CN" sz="2895" b="1" dirty="0">
                <a:ea typeface="宋体" panose="02010600030101010101" pitchFamily="2" charset="-122"/>
              </a:rPr>
              <a:t> </a:t>
            </a:r>
            <a:r>
              <a:rPr lang="en-US" altLang="zh-CN" sz="2895" b="1" dirty="0" err="1">
                <a:ea typeface="宋体" panose="02010600030101010101" pitchFamily="2" charset="-122"/>
              </a:rPr>
              <a:t>thở</a:t>
            </a:r>
            <a:r>
              <a:rPr lang="en-US" altLang="zh-CN" sz="2895" b="1" dirty="0">
                <a:ea typeface="宋体" panose="02010600030101010101" pitchFamily="2" charset="-122"/>
              </a:rPr>
              <a:t>, </a:t>
            </a:r>
            <a:r>
              <a:rPr lang="en-US" altLang="zh-CN" sz="2895" b="1" dirty="0" err="1">
                <a:ea typeface="宋体" panose="02010600030101010101" pitchFamily="2" charset="-122"/>
              </a:rPr>
              <a:t>động</a:t>
            </a:r>
            <a:r>
              <a:rPr lang="en-US" altLang="zh-CN" sz="2895" b="1" dirty="0">
                <a:ea typeface="宋体" panose="02010600030101010101" pitchFamily="2" charset="-122"/>
              </a:rPr>
              <a:t> </a:t>
            </a:r>
            <a:r>
              <a:rPr lang="en-US" altLang="zh-CN" sz="2895" b="1" dirty="0" err="1">
                <a:ea typeface="宋体" panose="02010600030101010101" pitchFamily="2" charset="-122"/>
              </a:rPr>
              <a:t>tác</a:t>
            </a:r>
            <a:r>
              <a:rPr lang="en-US" altLang="zh-CN" sz="2895" b="1" dirty="0">
                <a:ea typeface="宋体" panose="02010600030101010101" pitchFamily="2" charset="-122"/>
              </a:rPr>
              <a:t> </a:t>
            </a:r>
            <a:r>
              <a:rPr lang="en-US" altLang="zh-CN" sz="2895" b="1" dirty="0" err="1">
                <a:ea typeface="宋体" panose="02010600030101010101" pitchFamily="2" charset="-122"/>
              </a:rPr>
              <a:t>tay</a:t>
            </a:r>
            <a:endParaRPr lang="zh-CN" altLang="en-US" sz="2895" b="1" dirty="0">
              <a:ea typeface="宋体" panose="02010600030101010101" pitchFamily="2" charset="-122"/>
            </a:endParaRPr>
          </a:p>
        </p:txBody>
      </p:sp>
      <p:sp>
        <p:nvSpPr>
          <p:cNvPr id="5130" name="文本框 5129"/>
          <p:cNvSpPr txBox="1"/>
          <p:nvPr/>
        </p:nvSpPr>
        <p:spPr>
          <a:xfrm>
            <a:off x="2398296" y="3509795"/>
            <a:ext cx="7716251" cy="5378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30876" indent="-330876" defTabSz="1085915">
              <a:spcBef>
                <a:spcPct val="50000"/>
              </a:spcBef>
              <a:buFont typeface="Wingdings" pitchFamily="2" charset="2"/>
              <a:buChar char="v"/>
            </a:pPr>
            <a:r>
              <a:rPr lang="vi-VN" altLang="zh-CN" sz="2895" b="1" dirty="0">
                <a:ea typeface="宋体" panose="02010600030101010101" pitchFamily="2" charset="-122"/>
              </a:rPr>
              <a:t>Trò chơi “ </a:t>
            </a:r>
            <a:r>
              <a:rPr lang="en-US" altLang="zh-CN" sz="2895" b="1" dirty="0" err="1">
                <a:ea typeface="宋体" panose="02010600030101010101" pitchFamily="2" charset="-122"/>
              </a:rPr>
              <a:t>Chạy</a:t>
            </a:r>
            <a:r>
              <a:rPr lang="en-US" altLang="zh-CN" sz="2895" b="1" dirty="0">
                <a:ea typeface="宋体" panose="02010600030101010101" pitchFamily="2" charset="-122"/>
              </a:rPr>
              <a:t> </a:t>
            </a:r>
            <a:r>
              <a:rPr lang="en-US" altLang="zh-CN" sz="2895" b="1" dirty="0" err="1">
                <a:ea typeface="宋体" panose="02010600030101010101" pitchFamily="2" charset="-122"/>
              </a:rPr>
              <a:t>tiếp</a:t>
            </a:r>
            <a:r>
              <a:rPr lang="en-US" altLang="zh-CN" sz="2895" b="1" dirty="0">
                <a:ea typeface="宋体" panose="02010600030101010101" pitchFamily="2" charset="-122"/>
              </a:rPr>
              <a:t> </a:t>
            </a:r>
            <a:r>
              <a:rPr lang="en-US" altLang="zh-CN" sz="2895" b="1" dirty="0" err="1">
                <a:ea typeface="宋体" panose="02010600030101010101" pitchFamily="2" charset="-122"/>
              </a:rPr>
              <a:t>sức</a:t>
            </a:r>
            <a:r>
              <a:rPr lang="vi-VN" altLang="zh-CN" sz="2895" b="1" dirty="0">
                <a:ea typeface="宋体" panose="02010600030101010101" pitchFamily="2" charset="-122"/>
              </a:rPr>
              <a:t>”</a:t>
            </a:r>
            <a:endParaRPr lang="zh-CN" altLang="en-US" sz="2895" b="1" dirty="0">
              <a:ea typeface="宋体" panose="02010600030101010101" pitchFamily="2" charset="-122"/>
            </a:endParaRPr>
          </a:p>
        </p:txBody>
      </p:sp>
      <p:pic>
        <p:nvPicPr>
          <p:cNvPr id="2" name="图片 71688" descr="9">
            <a:extLst>
              <a:ext uri="{FF2B5EF4-FFF2-40B4-BE49-F238E27FC236}">
                <a16:creationId xmlns:a16="http://schemas.microsoft.com/office/drawing/2014/main" id="{A091C3E5-8C1A-4EB6-4D3E-A8C3D12C9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397" y="320156"/>
            <a:ext cx="6673976" cy="1366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71691">
            <a:extLst>
              <a:ext uri="{FF2B5EF4-FFF2-40B4-BE49-F238E27FC236}">
                <a16:creationId xmlns:a16="http://schemas.microsoft.com/office/drawing/2014/main" id="{F77B6F19-A1EC-2B23-DDE1-553391F7F354}"/>
              </a:ext>
            </a:extLst>
          </p:cNvPr>
          <p:cNvSpPr txBox="1"/>
          <p:nvPr/>
        </p:nvSpPr>
        <p:spPr>
          <a:xfrm>
            <a:off x="3447289" y="199204"/>
            <a:ext cx="5821172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sz="7200" b="1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Củng cố bài học</a:t>
            </a:r>
            <a:endParaRPr lang="zh-CN" altLang="en-US" sz="7200" b="1" dirty="0">
              <a:solidFill>
                <a:srgbClr val="002060"/>
              </a:solidFill>
              <a:latin typeface="Barlow Condensed Black" panose="00000A06000000000000" pitchFamily="2" charset="0"/>
              <a:ea typeface="黑体" panose="02010600030101010101" pitchFamily="2" charset="-122"/>
              <a:cs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967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0" advTm="300000"/>
    </mc:Choice>
    <mc:Fallback xmlns="">
      <p:transition spd="slow" advTm="3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  <p:bldP spid="5130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45" y="953066"/>
            <a:ext cx="10266894" cy="6034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9" name="文本框 5128"/>
          <p:cNvSpPr txBox="1"/>
          <p:nvPr/>
        </p:nvSpPr>
        <p:spPr>
          <a:xfrm>
            <a:off x="2266911" y="2231258"/>
            <a:ext cx="7658178" cy="688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30876" indent="-330876" defTabSz="1085915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vi-VN" altLang="zh-CN" sz="2895" b="1" dirty="0">
                <a:ea typeface="宋体" panose="02010600030101010101" pitchFamily="2" charset="-122"/>
              </a:rPr>
              <a:t>Luyện tập động tác: “</a:t>
            </a:r>
            <a:r>
              <a:rPr lang="en-US" altLang="zh-CN" sz="2895" b="1" dirty="0" err="1">
                <a:ea typeface="宋体" panose="02010600030101010101" pitchFamily="2" charset="-122"/>
              </a:rPr>
              <a:t>Vươn</a:t>
            </a:r>
            <a:r>
              <a:rPr lang="en-US" altLang="zh-CN" sz="2895" b="1" dirty="0">
                <a:ea typeface="宋体" panose="02010600030101010101" pitchFamily="2" charset="-122"/>
              </a:rPr>
              <a:t> </a:t>
            </a:r>
            <a:r>
              <a:rPr lang="en-US" altLang="zh-CN" sz="2895" b="1" dirty="0" err="1">
                <a:ea typeface="宋体" panose="02010600030101010101" pitchFamily="2" charset="-122"/>
              </a:rPr>
              <a:t>thở</a:t>
            </a:r>
            <a:r>
              <a:rPr lang="en-US" altLang="zh-CN" sz="2895" b="1" dirty="0">
                <a:ea typeface="宋体" panose="02010600030101010101" pitchFamily="2" charset="-122"/>
              </a:rPr>
              <a:t> </a:t>
            </a:r>
            <a:r>
              <a:rPr lang="en-US" altLang="zh-CN" sz="2895" b="1" dirty="0" err="1">
                <a:ea typeface="宋体" panose="02010600030101010101" pitchFamily="2" charset="-122"/>
              </a:rPr>
              <a:t>và</a:t>
            </a:r>
            <a:r>
              <a:rPr lang="en-US" altLang="zh-CN" sz="2895" b="1" dirty="0">
                <a:ea typeface="宋体" panose="02010600030101010101" pitchFamily="2" charset="-122"/>
              </a:rPr>
              <a:t> </a:t>
            </a:r>
            <a:r>
              <a:rPr lang="en-US" altLang="zh-CN" sz="2895" b="1" dirty="0" err="1">
                <a:ea typeface="宋体" panose="02010600030101010101" pitchFamily="2" charset="-122"/>
              </a:rPr>
              <a:t>tay</a:t>
            </a:r>
            <a:r>
              <a:rPr lang="vi-VN" altLang="zh-CN" sz="2895" b="1" dirty="0">
                <a:ea typeface="宋体" panose="02010600030101010101" pitchFamily="2" charset="-122"/>
              </a:rPr>
              <a:t>”.</a:t>
            </a:r>
            <a:endParaRPr lang="zh-CN" altLang="en-US" sz="2895" b="1" dirty="0">
              <a:ea typeface="宋体" panose="02010600030101010101" pitchFamily="2" charset="-122"/>
            </a:endParaRPr>
          </a:p>
        </p:txBody>
      </p:sp>
      <p:sp>
        <p:nvSpPr>
          <p:cNvPr id="5130" name="文本框 5129"/>
          <p:cNvSpPr txBox="1"/>
          <p:nvPr/>
        </p:nvSpPr>
        <p:spPr>
          <a:xfrm>
            <a:off x="2266911" y="3429000"/>
            <a:ext cx="7716251" cy="13569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30876" indent="-330876" defTabSz="1085915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vi-VN" altLang="zh-CN" sz="2895" b="1" dirty="0">
                <a:ea typeface="宋体" panose="02010600030101010101" pitchFamily="2" charset="-122"/>
              </a:rPr>
              <a:t>Chuẩn bị bài sau: </a:t>
            </a:r>
            <a:r>
              <a:rPr lang="en-US" altLang="zh-CN" sz="2895" b="1" dirty="0" err="1">
                <a:ea typeface="宋体" panose="02010600030101010101" pitchFamily="2" charset="-122"/>
              </a:rPr>
              <a:t>Ôn</a:t>
            </a:r>
            <a:r>
              <a:rPr lang="en-US" altLang="zh-CN" sz="2895" b="1" dirty="0">
                <a:ea typeface="宋体" panose="02010600030101010101" pitchFamily="2" charset="-122"/>
              </a:rPr>
              <a:t> 2 </a:t>
            </a:r>
            <a:r>
              <a:rPr lang="en-US" altLang="zh-CN" sz="2895" b="1" dirty="0" err="1">
                <a:ea typeface="宋体" panose="02010600030101010101" pitchFamily="2" charset="-122"/>
              </a:rPr>
              <a:t>động</a:t>
            </a:r>
            <a:r>
              <a:rPr lang="en-US" altLang="zh-CN" sz="2895" b="1" dirty="0">
                <a:ea typeface="宋体" panose="02010600030101010101" pitchFamily="2" charset="-122"/>
              </a:rPr>
              <a:t> </a:t>
            </a:r>
            <a:r>
              <a:rPr lang="en-US" altLang="zh-CN" sz="2895" b="1" dirty="0" err="1">
                <a:ea typeface="宋体" panose="02010600030101010101" pitchFamily="2" charset="-122"/>
              </a:rPr>
              <a:t>tác</a:t>
            </a:r>
            <a:r>
              <a:rPr lang="en-US" altLang="zh-CN" sz="2895" b="1" dirty="0">
                <a:ea typeface="宋体" panose="02010600030101010101" pitchFamily="2" charset="-122"/>
              </a:rPr>
              <a:t> </a:t>
            </a:r>
            <a:r>
              <a:rPr lang="en-US" altLang="zh-CN" sz="2895" b="1" dirty="0" err="1">
                <a:ea typeface="宋体" panose="02010600030101010101" pitchFamily="2" charset="-122"/>
              </a:rPr>
              <a:t>đã</a:t>
            </a:r>
            <a:r>
              <a:rPr lang="en-US" altLang="zh-CN" sz="2895" b="1" dirty="0">
                <a:ea typeface="宋体" panose="02010600030101010101" pitchFamily="2" charset="-122"/>
              </a:rPr>
              <a:t> </a:t>
            </a:r>
            <a:r>
              <a:rPr lang="en-US" altLang="zh-CN" sz="2895" b="1" dirty="0" err="1">
                <a:ea typeface="宋体" panose="02010600030101010101" pitchFamily="2" charset="-122"/>
              </a:rPr>
              <a:t>học</a:t>
            </a:r>
            <a:r>
              <a:rPr lang="en-US" altLang="zh-CN" sz="2895" b="1" dirty="0">
                <a:ea typeface="宋体" panose="02010600030101010101" pitchFamily="2" charset="-122"/>
              </a:rPr>
              <a:t> </a:t>
            </a:r>
            <a:r>
              <a:rPr lang="en-US" altLang="zh-CN" sz="2895" b="1" dirty="0" err="1">
                <a:ea typeface="宋体" panose="02010600030101010101" pitchFamily="2" charset="-122"/>
              </a:rPr>
              <a:t>và</a:t>
            </a:r>
            <a:r>
              <a:rPr lang="en-US" altLang="zh-CN" sz="2895" b="1" dirty="0">
                <a:ea typeface="宋体" panose="02010600030101010101" pitchFamily="2" charset="-122"/>
              </a:rPr>
              <a:t> x</a:t>
            </a:r>
            <a:r>
              <a:rPr lang="vi-VN" altLang="zh-CN" sz="2895" b="1" dirty="0">
                <a:ea typeface="宋体" panose="02010600030101010101" pitchFamily="2" charset="-122"/>
              </a:rPr>
              <a:t>em trước bài “</a:t>
            </a:r>
            <a:r>
              <a:rPr lang="en-US" altLang="zh-CN" sz="2895" b="1" dirty="0" err="1">
                <a:ea typeface="宋体" panose="02010600030101010101" pitchFamily="2" charset="-122"/>
              </a:rPr>
              <a:t>động</a:t>
            </a:r>
            <a:r>
              <a:rPr lang="en-US" altLang="zh-CN" sz="2895" b="1" dirty="0">
                <a:ea typeface="宋体" panose="02010600030101010101" pitchFamily="2" charset="-122"/>
              </a:rPr>
              <a:t> </a:t>
            </a:r>
            <a:r>
              <a:rPr lang="en-US" altLang="zh-CN" sz="2895" b="1" dirty="0" err="1">
                <a:ea typeface="宋体" panose="02010600030101010101" pitchFamily="2" charset="-122"/>
              </a:rPr>
              <a:t>tác</a:t>
            </a:r>
            <a:r>
              <a:rPr lang="en-US" altLang="zh-CN" sz="2895" b="1" dirty="0">
                <a:ea typeface="宋体" panose="02010600030101010101" pitchFamily="2" charset="-122"/>
              </a:rPr>
              <a:t> </a:t>
            </a:r>
            <a:r>
              <a:rPr lang="en-US" altLang="zh-CN" sz="2895" b="1" dirty="0" err="1">
                <a:ea typeface="宋体" panose="02010600030101010101" pitchFamily="2" charset="-122"/>
              </a:rPr>
              <a:t>chân</a:t>
            </a:r>
            <a:r>
              <a:rPr lang="vi-VN" altLang="zh-CN" sz="2895" b="1" dirty="0">
                <a:ea typeface="宋体" panose="02010600030101010101" pitchFamily="2" charset="-122"/>
              </a:rPr>
              <a:t>”.</a:t>
            </a:r>
            <a:endParaRPr lang="zh-CN" altLang="en-US" sz="2895" b="1" dirty="0">
              <a:ea typeface="宋体" panose="02010600030101010101" pitchFamily="2" charset="-122"/>
            </a:endParaRPr>
          </a:p>
        </p:txBody>
      </p:sp>
      <p:pic>
        <p:nvPicPr>
          <p:cNvPr id="2" name="图片 71688" descr="9">
            <a:extLst>
              <a:ext uri="{FF2B5EF4-FFF2-40B4-BE49-F238E27FC236}">
                <a16:creationId xmlns:a16="http://schemas.microsoft.com/office/drawing/2014/main" id="{A091C3E5-8C1A-4EB6-4D3E-A8C3D12C9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581" y="235479"/>
            <a:ext cx="4271679" cy="1366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71691">
            <a:extLst>
              <a:ext uri="{FF2B5EF4-FFF2-40B4-BE49-F238E27FC236}">
                <a16:creationId xmlns:a16="http://schemas.microsoft.com/office/drawing/2014/main" id="{F77B6F19-A1EC-2B23-DDE1-553391F7F354}"/>
              </a:ext>
            </a:extLst>
          </p:cNvPr>
          <p:cNvSpPr txBox="1"/>
          <p:nvPr/>
        </p:nvSpPr>
        <p:spPr>
          <a:xfrm>
            <a:off x="4916263" y="158748"/>
            <a:ext cx="312690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sz="7200" b="1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DẶN DÒ</a:t>
            </a:r>
            <a:endParaRPr lang="zh-CN" altLang="en-US" sz="7200" b="1" dirty="0">
              <a:solidFill>
                <a:srgbClr val="002060"/>
              </a:solidFill>
              <a:latin typeface="Barlow Condensed Black" panose="00000A06000000000000" pitchFamily="2" charset="0"/>
              <a:ea typeface="黑体" panose="02010600030101010101" pitchFamily="2" charset="-122"/>
              <a:cs typeface="Baloo Bhaijaan" panose="03080902040302020200" pitchFamily="66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0" advTm="300000"/>
    </mc:Choice>
    <mc:Fallback xmlns="">
      <p:transition spd="slow" advTm="3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8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 build="allAtOnce"/>
      <p:bldP spid="5130" grpId="0" build="allAtOnce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00876220-FD3F-44F6-9EED-207C7DA24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4B18867-31C7-4A24-9AD7-2EB5741CD9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1" y="260062"/>
            <a:ext cx="11352381" cy="6123809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E0628667-CC8F-4E5D-B962-40AAD29707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41713" y="207734"/>
            <a:ext cx="191613" cy="191613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362F80A-7835-4207-BD16-CF50AB55DFA9}"/>
              </a:ext>
            </a:extLst>
          </p:cNvPr>
          <p:cNvSpPr/>
          <p:nvPr/>
        </p:nvSpPr>
        <p:spPr>
          <a:xfrm>
            <a:off x="273444" y="734924"/>
            <a:ext cx="11645111" cy="4108101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400" b="1" dirty="0">
                <a:ln/>
                <a:solidFill>
                  <a:srgbClr val="00206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CHỦ ĐỀ </a:t>
            </a:r>
            <a:r>
              <a:rPr lang="en-US" sz="4400" b="1" dirty="0">
                <a:ln/>
                <a:solidFill>
                  <a:srgbClr val="00206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3</a:t>
            </a:r>
            <a:r>
              <a:rPr lang="vi-VN" sz="4400" b="1" dirty="0">
                <a:ln/>
                <a:solidFill>
                  <a:srgbClr val="00206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: </a:t>
            </a:r>
            <a:r>
              <a:rPr lang="en-US" sz="4400" b="1" dirty="0">
                <a:ln/>
                <a:solidFill>
                  <a:srgbClr val="002060"/>
                </a:solidFill>
                <a:latin typeface="Baloo Bhaijaan" panose="03080902040302020200" pitchFamily="66" charset="-78"/>
                <a:cs typeface="Baloo Bhaijaan" panose="03080902040302020200" pitchFamily="66" charset="-78"/>
              </a:rPr>
              <a:t>BÀI TẬP RLKNVĐCB</a:t>
            </a:r>
            <a:endParaRPr lang="vi-VN" sz="5400" b="1" dirty="0">
              <a:ln/>
              <a:solidFill>
                <a:srgbClr val="002060"/>
              </a:solidFill>
              <a:latin typeface="Baloo Bhaijaan" panose="03080902040302020200" pitchFamily="66" charset="-78"/>
              <a:cs typeface="Baloo Bhaijaan" panose="03080902040302020200" pitchFamily="66" charset="-78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Di  </a:t>
            </a:r>
            <a:r>
              <a:rPr lang="en-US" sz="4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4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vi-VN" altLang="vi-VN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Noto Sans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EE80D0A1-AEF7-493A-909C-6141FF0923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345">
            <a:off x="9833138" y="-854967"/>
            <a:ext cx="3069765" cy="3069765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BB2BBD8E-B100-4DDA-AFBD-516CB14AC1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524"/>
            <a:ext cx="4068030" cy="2712019"/>
          </a:xfrm>
          <a:prstGeom prst="rect">
            <a:avLst/>
          </a:prstGeom>
        </p:spPr>
      </p:pic>
      <p:pic>
        <p:nvPicPr>
          <p:cNvPr id="48" name="5c21e37fc328c">
            <a:hlinkClick r:id="" action="ppaction://media"/>
            <a:extLst>
              <a:ext uri="{FF2B5EF4-FFF2-40B4-BE49-F238E27FC236}">
                <a16:creationId xmlns:a16="http://schemas.microsoft.com/office/drawing/2014/main" id="{0691E355-9F5D-4FB2-94FA-9CF4FB997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62752" y="1661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5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D8DB3B22-DA96-7DB2-0D72-BE92848C5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A00F97-C38F-2C80-93BB-98E80ADBB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-23648"/>
            <a:ext cx="8500581" cy="28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480255"/>
            <a:ext cx="12141957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2898" y="3551506"/>
            <a:ext cx="5155277" cy="38604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694" y="372210"/>
            <a:ext cx="7682772" cy="12160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403" y="2557311"/>
            <a:ext cx="8794431" cy="1498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5033" y="3881182"/>
            <a:ext cx="8022207" cy="1366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3730705" y="2226767"/>
            <a:ext cx="8137469" cy="116147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Thực hiện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tương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đối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đúng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động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tác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,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hình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thành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kĩ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năng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vận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động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đúng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vi-VN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và bước đầu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biết</a:t>
            </a:r>
            <a:r>
              <a:rPr lang="vi-VN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vận dụng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để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tập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luyện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hằng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ngày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rèn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luyện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sức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khỏe</a:t>
            </a:r>
            <a:r>
              <a:rPr lang="vi-VN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.</a:t>
            </a:r>
            <a:endParaRPr lang="zh-CN" altLang="en-US" sz="2316" b="1" dirty="0">
              <a:solidFill>
                <a:schemeClr val="bg1"/>
              </a:solidFill>
              <a:ea typeface="黑体" panose="02010600030101010101" pitchFamily="2" charset="-122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4415875" y="4066538"/>
            <a:ext cx="7483572" cy="8050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Chơi trò chơi “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Di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chuyển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thăng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bằng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tiếp</a:t>
            </a:r>
            <a:r>
              <a:rPr lang="en-US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 </a:t>
            </a:r>
            <a:r>
              <a:rPr lang="en-US" sz="2316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sức</a:t>
            </a:r>
            <a:r>
              <a:rPr lang="vi-VN" sz="2316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anose="02020603050405020304" pitchFamily="18" charset="0"/>
              </a:rPr>
              <a:t>” đúng luật, đoàn kết, an toàn.</a:t>
            </a:r>
            <a:endParaRPr lang="zh-CN" altLang="en-US" sz="2316" b="1" dirty="0">
              <a:solidFill>
                <a:schemeClr val="bg1"/>
              </a:solidFill>
              <a:ea typeface="黑体" panose="0201060003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3476403" y="357862"/>
            <a:ext cx="6359644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altLang="zh-CN" sz="6600" dirty="0">
                <a:solidFill>
                  <a:srgbClr val="002060"/>
                </a:solidFill>
                <a:latin typeface="Barlow Condensed Black" panose="00000A06000000000000" pitchFamily="2" charset="0"/>
                <a:ea typeface="黑体" panose="02010600030101010101" pitchFamily="2" charset="-122"/>
                <a:cs typeface="Baloo Bhaijaan" panose="03080902040302020200" pitchFamily="66" charset="-78"/>
              </a:rPr>
              <a:t>YÊU CẦU CẦN ĐẠT</a:t>
            </a:r>
            <a:endParaRPr lang="zh-CN" altLang="en-US" sz="6600" dirty="0">
              <a:solidFill>
                <a:srgbClr val="002060"/>
              </a:solidFill>
              <a:latin typeface="Barlow Condensed Black" panose="00000A06000000000000" pitchFamily="2" charset="0"/>
              <a:ea typeface="黑体" panose="02010600030101010101" pitchFamily="2" charset="-122"/>
              <a:cs typeface="Baloo Bhaijaan" panose="03080902040302020200" pitchFamily="66" charset="-78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271" y="59170"/>
            <a:ext cx="2240426" cy="129255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0" advTm="300000"/>
    </mc:Choice>
    <mc:Fallback xmlns="">
      <p:transition spd="slow" advTm="30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5514" y="2814803"/>
            <a:ext cx="11329259" cy="614197"/>
          </a:xfrm>
        </p:spPr>
        <p:txBody>
          <a:bodyPr>
            <a:normAutofit fontScale="92500" lnSpcReduction="10000"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</a:p>
        </p:txBody>
      </p:sp>
    </p:spTree>
    <p:extLst>
      <p:ext uri="{BB962C8B-B14F-4D97-AF65-F5344CB8AC3E}">
        <p14:creationId xmlns:p14="http://schemas.microsoft.com/office/powerpoint/2010/main" val="3297635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21" y="-392433"/>
            <a:ext cx="12143107" cy="7410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1541918" y="2101931"/>
            <a:ext cx="87032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5915">
              <a:spcBef>
                <a:spcPct val="50000"/>
              </a:spcBef>
            </a:pPr>
            <a:r>
              <a:rPr lang="vi-VN" altLang="zh-CN" sz="8800" b="1" dirty="0">
                <a:solidFill>
                  <a:srgbClr val="FF000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Trò chơi khởi động</a:t>
            </a:r>
          </a:p>
          <a:p>
            <a:pPr algn="ctr" defTabSz="1085915">
              <a:spcBef>
                <a:spcPct val="50000"/>
              </a:spcBef>
            </a:pPr>
            <a:r>
              <a:rPr lang="vi-VN" altLang="zh-CN" sz="8800" b="1" dirty="0">
                <a:solidFill>
                  <a:srgbClr val="FF000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 “</a:t>
            </a:r>
            <a:r>
              <a:rPr lang="en-US" altLang="zh-CN" sz="8800" b="1" dirty="0">
                <a:solidFill>
                  <a:srgbClr val="FF000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ĐÈN XANH ĐÈN ĐỎ</a:t>
            </a:r>
            <a:r>
              <a:rPr lang="vi-VN" altLang="zh-CN" sz="8800" b="1" dirty="0">
                <a:solidFill>
                  <a:srgbClr val="FF000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”</a:t>
            </a:r>
            <a:endParaRPr lang="zh-CN" altLang="en-US" sz="8800" b="1" dirty="0">
              <a:solidFill>
                <a:srgbClr val="FF0000"/>
              </a:solidFill>
              <a:latin typeface="Barlow Condensed Black" panose="00000A06000000000000" pitchFamily="2" charset="0"/>
              <a:cs typeface="Baloo Bhaijaan" panose="03080902040302020200" pitchFamily="66" charset="-78"/>
            </a:endParaRPr>
          </a:p>
        </p:txBody>
      </p:sp>
      <p:pic>
        <p:nvPicPr>
          <p:cNvPr id="4" name="cut- Đồng dao Lộn cầu vồng  Tốp ca">
            <a:hlinkClick r:id="" action="ppaction://media"/>
            <a:extLst>
              <a:ext uri="{FF2B5EF4-FFF2-40B4-BE49-F238E27FC236}">
                <a16:creationId xmlns:a16="http://schemas.microsoft.com/office/drawing/2014/main" id="{4035CCA4-13F3-4588-6952-288166820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4746" y="1090578"/>
            <a:ext cx="653549" cy="702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0" advTm="300000"/>
    </mc:Choice>
    <mc:Fallback xmlns="">
      <p:transition spd="slow" advTm="3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0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7561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79589-D879-66AA-9132-43DE0EE80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>
            <a:extLst>
              <a:ext uri="{FF2B5EF4-FFF2-40B4-BE49-F238E27FC236}">
                <a16:creationId xmlns:a16="http://schemas.microsoft.com/office/drawing/2014/main" id="{FFBABA24-34BE-BCC0-AC31-4781E18A4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96" y="197617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7" name="图片 3096" descr="18">
            <a:extLst>
              <a:ext uri="{FF2B5EF4-FFF2-40B4-BE49-F238E27FC236}">
                <a16:creationId xmlns:a16="http://schemas.microsoft.com/office/drawing/2014/main" id="{B37390C9-1204-F370-7B84-24E787041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787" y="927479"/>
            <a:ext cx="4751380" cy="47229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>
            <a:extLst>
              <a:ext uri="{FF2B5EF4-FFF2-40B4-BE49-F238E27FC236}">
                <a16:creationId xmlns:a16="http://schemas.microsoft.com/office/drawing/2014/main" id="{712F1168-5D06-EBA7-CC90-80A5D3158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298" y="2446085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75BA69C-3BAF-9139-FF09-8F558D2A32B5}"/>
              </a:ext>
            </a:extLst>
          </p:cNvPr>
          <p:cNvSpPr/>
          <p:nvPr/>
        </p:nvSpPr>
        <p:spPr>
          <a:xfrm>
            <a:off x="2733796" y="1473061"/>
            <a:ext cx="371336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5915">
              <a:spcBef>
                <a:spcPct val="50000"/>
              </a:spcBef>
            </a:pPr>
            <a:r>
              <a:rPr lang="vi-VN" altLang="zh-CN" sz="11500" b="1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KHÁM PHÁ</a:t>
            </a:r>
            <a:endParaRPr lang="zh-CN" altLang="en-US" sz="11500" b="1" dirty="0">
              <a:solidFill>
                <a:srgbClr val="002060"/>
              </a:solidFill>
              <a:latin typeface="Barlow Condensed Black" panose="00000A06000000000000" pitchFamily="2" charset="0"/>
              <a:cs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54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0" advTm="300000"/>
    </mc:Choice>
    <mc:Fallback xmlns="">
      <p:transition spd="slow" advTm="30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421F7-951C-4BF4-6D72-F30F50D47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8454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7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478E90-9A24-3A23-7F1D-DA32D939F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5" y="235045"/>
            <a:ext cx="11799065" cy="637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54" y="21829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554" y="3819064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2789924" y="2849567"/>
            <a:ext cx="67213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altLang="zh-CN" sz="12000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LUYỆN TẬP</a:t>
            </a:r>
            <a:endParaRPr lang="en-US" altLang="zh-CN" sz="12000" dirty="0">
              <a:solidFill>
                <a:srgbClr val="002060"/>
              </a:solidFill>
              <a:latin typeface="Barlow Condensed Black" panose="00000A06000000000000" pitchFamily="2" charset="0"/>
              <a:cs typeface="Baloo Bhaijaan" panose="03080902040302020200" pitchFamily="66" charset="-78"/>
            </a:endParaRPr>
          </a:p>
          <a:p>
            <a:pPr algn="ctr" defTabSz="1085915">
              <a:spcBef>
                <a:spcPct val="50000"/>
              </a:spcBef>
            </a:pPr>
            <a:r>
              <a:rPr lang="en-US" altLang="zh-CN" sz="4800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Chia </a:t>
            </a:r>
            <a:r>
              <a:rPr lang="en-US" altLang="zh-CN" sz="4800" dirty="0" err="1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nhóm</a:t>
            </a:r>
            <a:r>
              <a:rPr lang="en-US" altLang="zh-CN" sz="4800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- </a:t>
            </a:r>
            <a:r>
              <a:rPr lang="en-US" altLang="zh-CN" sz="4800" dirty="0" err="1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Thi</a:t>
            </a:r>
            <a:r>
              <a:rPr lang="en-US" altLang="zh-CN" sz="4800" dirty="0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Barlow Condensed Black" panose="00000A06000000000000" pitchFamily="2" charset="0"/>
                <a:cs typeface="Baloo Bhaijaan" panose="03080902040302020200" pitchFamily="66" charset="-78"/>
              </a:rPr>
              <a:t>đua</a:t>
            </a:r>
            <a:endParaRPr lang="zh-CN" altLang="en-US" sz="4800" dirty="0">
              <a:solidFill>
                <a:srgbClr val="002060"/>
              </a:solidFill>
              <a:latin typeface="Barlow Condensed Black" panose="00000A06000000000000" pitchFamily="2" charset="0"/>
              <a:cs typeface="Baloo Bhaijaan" panose="03080902040302020200" pitchFamily="66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0" advClick="0" advTm="300000"/>
    </mc:Choice>
    <mc:Fallback xmlns="">
      <p:transition spd="slow" advClick="0" advTm="300000"/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5996</TotalTime>
  <Words>362</Words>
  <Application>Microsoft Office PowerPoint</Application>
  <PresentationFormat>Widescreen</PresentationFormat>
  <Paragraphs>46</Paragraphs>
  <Slides>20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DengXian</vt:lpstr>
      <vt:lpstr>#9Slide03 AmpleSoft Bold</vt:lpstr>
      <vt:lpstr>Arial</vt:lpstr>
      <vt:lpstr>Baloo Bhaijaan</vt:lpstr>
      <vt:lpstr>Barlow Condensed Black</vt:lpstr>
      <vt:lpstr>Calibri</vt:lpstr>
      <vt:lpstr>Noto Sans</vt:lpstr>
      <vt:lpstr>Times New Roman</vt:lpstr>
      <vt:lpstr>Wingdings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Học đi thường theo vạch kẻ vòng trái ( vòng phải), hai tay phối hợp tự nhiên </vt:lpstr>
      <vt:lpstr>PowerPoint Presentation</vt:lpstr>
      <vt:lpstr>PowerPoint Presentation</vt:lpstr>
      <vt:lpstr>PowerPoint Presentation</vt:lpstr>
      <vt:lpstr>PowerPoint Presentation</vt:lpstr>
      <vt:lpstr>Trò chơi: Nhảy ô tiếp sức</vt:lpstr>
      <vt:lpstr>CỦNG CỐ - Con thường vận dụng bài tập này để  làm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187</cp:revision>
  <dcterms:created xsi:type="dcterms:W3CDTF">2019-07-27T13:25:38Z</dcterms:created>
  <dcterms:modified xsi:type="dcterms:W3CDTF">2024-12-16T16:02:50Z</dcterms:modified>
</cp:coreProperties>
</file>