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305" r:id="rId3"/>
    <p:sldId id="307" r:id="rId4"/>
    <p:sldId id="286" r:id="rId5"/>
    <p:sldId id="316" r:id="rId6"/>
    <p:sldId id="306" r:id="rId7"/>
    <p:sldId id="287" r:id="rId8"/>
    <p:sldId id="289" r:id="rId9"/>
    <p:sldId id="313" r:id="rId10"/>
    <p:sldId id="317" r:id="rId11"/>
    <p:sldId id="320" r:id="rId12"/>
    <p:sldId id="314" r:id="rId13"/>
    <p:sldId id="318" r:id="rId14"/>
    <p:sldId id="319" r:id="rId15"/>
    <p:sldId id="321" r:id="rId16"/>
    <p:sldId id="315" r:id="rId17"/>
    <p:sldId id="322" r:id="rId18"/>
    <p:sldId id="291" r:id="rId19"/>
    <p:sldId id="292" r:id="rId20"/>
    <p:sldId id="323" r:id="rId21"/>
    <p:sldId id="324" r:id="rId22"/>
    <p:sldId id="325" r:id="rId23"/>
    <p:sldId id="326" r:id="rId24"/>
    <p:sldId id="256"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40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73F"/>
    <a:srgbClr val="F7B541"/>
    <a:srgbClr val="C6A788"/>
    <a:srgbClr val="558373"/>
    <a:srgbClr val="F1CFB2"/>
    <a:srgbClr val="D9B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autoAdjust="0"/>
    <p:restoredTop sz="94660"/>
  </p:normalViewPr>
  <p:slideViewPr>
    <p:cSldViewPr snapToGrid="0" showGuides="1">
      <p:cViewPr varScale="1">
        <p:scale>
          <a:sx n="71" d="100"/>
          <a:sy n="71" d="100"/>
        </p:scale>
        <p:origin x="744" y="60"/>
      </p:cViewPr>
      <p:guideLst>
        <p:guide orient="horz" pos="2205"/>
        <p:guide pos="40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E15A2-8BC7-42C6-A7D8-D31A462D9FA6}" type="datetimeFigureOut">
              <a:rPr lang="zh-CN" altLang="en-US" smtClean="0"/>
              <a:t>2024/5/6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68CB5-EA0E-483D-9BE4-13A88CD50486}" type="slidenum">
              <a:rPr lang="zh-CN" altLang="en-US" smtClean="0"/>
              <a:t>‹#›</a:t>
            </a:fld>
            <a:endParaRPr lang="zh-CN" altLang="en-US"/>
          </a:p>
        </p:txBody>
      </p:sp>
    </p:spTree>
    <p:extLst>
      <p:ext uri="{BB962C8B-B14F-4D97-AF65-F5344CB8AC3E}">
        <p14:creationId xmlns:p14="http://schemas.microsoft.com/office/powerpoint/2010/main" val="151269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a:t>
            </a:fld>
            <a:endParaRPr lang="zh-CN" altLang="en-US"/>
          </a:p>
        </p:txBody>
      </p:sp>
    </p:spTree>
    <p:extLst>
      <p:ext uri="{BB962C8B-B14F-4D97-AF65-F5344CB8AC3E}">
        <p14:creationId xmlns:p14="http://schemas.microsoft.com/office/powerpoint/2010/main" val="120903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15</a:t>
            </a:fld>
            <a:endParaRPr lang="zh-CN" altLang="en-US"/>
          </a:p>
        </p:txBody>
      </p:sp>
    </p:spTree>
    <p:extLst>
      <p:ext uri="{BB962C8B-B14F-4D97-AF65-F5344CB8AC3E}">
        <p14:creationId xmlns:p14="http://schemas.microsoft.com/office/powerpoint/2010/main" val="75401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17</a:t>
            </a:fld>
            <a:endParaRPr lang="zh-CN" altLang="en-US"/>
          </a:p>
        </p:txBody>
      </p:sp>
    </p:spTree>
    <p:extLst>
      <p:ext uri="{BB962C8B-B14F-4D97-AF65-F5344CB8AC3E}">
        <p14:creationId xmlns:p14="http://schemas.microsoft.com/office/powerpoint/2010/main" val="72625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18</a:t>
            </a:fld>
            <a:endParaRPr lang="zh-CN" altLang="en-US"/>
          </a:p>
        </p:txBody>
      </p:sp>
    </p:spTree>
    <p:extLst>
      <p:ext uri="{BB962C8B-B14F-4D97-AF65-F5344CB8AC3E}">
        <p14:creationId xmlns:p14="http://schemas.microsoft.com/office/powerpoint/2010/main" val="4074593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22</a:t>
            </a:fld>
            <a:endParaRPr lang="zh-CN" altLang="en-US"/>
          </a:p>
        </p:txBody>
      </p:sp>
    </p:spTree>
    <p:extLst>
      <p:ext uri="{BB962C8B-B14F-4D97-AF65-F5344CB8AC3E}">
        <p14:creationId xmlns:p14="http://schemas.microsoft.com/office/powerpoint/2010/main" val="191149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a:t>
            </a:fld>
            <a:endParaRPr lang="zh-CN" altLang="en-US"/>
          </a:p>
        </p:txBody>
      </p:sp>
    </p:spTree>
    <p:extLst>
      <p:ext uri="{BB962C8B-B14F-4D97-AF65-F5344CB8AC3E}">
        <p14:creationId xmlns:p14="http://schemas.microsoft.com/office/powerpoint/2010/main" val="227053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3</a:t>
            </a:fld>
            <a:endParaRPr lang="zh-CN" altLang="en-US"/>
          </a:p>
        </p:txBody>
      </p:sp>
    </p:spTree>
    <p:extLst>
      <p:ext uri="{BB962C8B-B14F-4D97-AF65-F5344CB8AC3E}">
        <p14:creationId xmlns:p14="http://schemas.microsoft.com/office/powerpoint/2010/main" val="122102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5</a:t>
            </a:fld>
            <a:endParaRPr lang="zh-CN" altLang="en-US"/>
          </a:p>
        </p:txBody>
      </p:sp>
    </p:spTree>
    <p:extLst>
      <p:ext uri="{BB962C8B-B14F-4D97-AF65-F5344CB8AC3E}">
        <p14:creationId xmlns:p14="http://schemas.microsoft.com/office/powerpoint/2010/main" val="198099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6</a:t>
            </a:fld>
            <a:endParaRPr lang="zh-CN" altLang="en-US"/>
          </a:p>
        </p:txBody>
      </p:sp>
    </p:spTree>
    <p:extLst>
      <p:ext uri="{BB962C8B-B14F-4D97-AF65-F5344CB8AC3E}">
        <p14:creationId xmlns:p14="http://schemas.microsoft.com/office/powerpoint/2010/main" val="129198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7</a:t>
            </a:fld>
            <a:endParaRPr lang="zh-CN" altLang="en-US"/>
          </a:p>
        </p:txBody>
      </p:sp>
    </p:spTree>
    <p:extLst>
      <p:ext uri="{BB962C8B-B14F-4D97-AF65-F5344CB8AC3E}">
        <p14:creationId xmlns:p14="http://schemas.microsoft.com/office/powerpoint/2010/main" val="154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8</a:t>
            </a:fld>
            <a:endParaRPr lang="zh-CN" altLang="en-US"/>
          </a:p>
        </p:txBody>
      </p:sp>
    </p:spTree>
    <p:extLst>
      <p:ext uri="{BB962C8B-B14F-4D97-AF65-F5344CB8AC3E}">
        <p14:creationId xmlns:p14="http://schemas.microsoft.com/office/powerpoint/2010/main" val="370638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11</a:t>
            </a:fld>
            <a:endParaRPr lang="zh-CN" altLang="en-US"/>
          </a:p>
        </p:txBody>
      </p:sp>
    </p:spTree>
    <p:extLst>
      <p:ext uri="{BB962C8B-B14F-4D97-AF65-F5344CB8AC3E}">
        <p14:creationId xmlns:p14="http://schemas.microsoft.com/office/powerpoint/2010/main" val="12434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828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711096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152515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243636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389620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755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24486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19798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3834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7400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2057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5376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765927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9476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2487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377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14357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03927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2848736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863920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206031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613273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spTree>
    <p:extLst>
      <p:ext uri="{BB962C8B-B14F-4D97-AF65-F5344CB8AC3E}">
        <p14:creationId xmlns:p14="http://schemas.microsoft.com/office/powerpoint/2010/main" val="334064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2024/5/6</a:t>
            </a:fld>
            <a:endParaRPr lang="zh-CN" altLang="en-US"/>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897705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4.xml"/><Relationship Id="rId16"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C7D1C898-9DC7-BF53-0698-41344D80DCA0}"/>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BCCA8E52-DE53-B60A-AABC-8B12AC58CF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4E8353B8-35E3-4482-D41B-CC32CD0C58F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9DA5CD27-789C-67E9-5C2B-FCB3D7E2D76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4DD6A99E-4DB9-6B89-C72A-E019F2C8B5B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C35DEE41-0D9A-33E4-8A77-7DB455A3A28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CDA4C75E-E9F0-0F18-4BDE-6458888D850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26FCDAE0-290F-7D52-40AC-A3D95DABF6C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9AFE2E67-741F-CBE5-0BE6-649685079027}"/>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47F9600B-C58B-ADD3-185D-54903546D0BF}"/>
              </a:ext>
            </a:extLst>
          </p:cNvPr>
          <p:cNvPicPr>
            <a:picLocks noChangeAspect="1"/>
          </p:cNvPicPr>
          <p:nvPr userDrawn="1"/>
        </p:nvPicPr>
        <p:blipFill>
          <a:blip r:embed="rId16"/>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470837C-56DE-AD0B-40C1-71F1087E5165}"/>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59593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4407537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A paper and pencil on a tabl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7682" b="8048"/>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artoon characters of a child and a child&#10;&#10;Description automatically generated">
            <a:extLst>
              <a:ext uri="{FF2B5EF4-FFF2-40B4-BE49-F238E27FC236}">
                <a16:creationId xmlns:a16="http://schemas.microsoft.com/office/drawing/2014/main" id="{5DAC7409-AEB7-0ED8-BC27-7D6656154AD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l="49412" t="1036" r="-2" b="3863"/>
          <a:stretch/>
        </p:blipFill>
        <p:spPr>
          <a:xfrm>
            <a:off x="2514396"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0505" y="153056"/>
            <a:ext cx="1917085" cy="1917085"/>
          </a:xfrm>
          <a:prstGeom prst="rect">
            <a:avLst/>
          </a:prstGeom>
        </p:spPr>
      </p:pic>
      <p:pic>
        <p:nvPicPr>
          <p:cNvPr id="18" name="Picture 17">
            <a:extLst>
              <a:ext uri="{FF2B5EF4-FFF2-40B4-BE49-F238E27FC236}">
                <a16:creationId xmlns:a16="http://schemas.microsoft.com/office/drawing/2014/main" id="{103242F1-470B-6CA7-B1E8-2279E083EE18}"/>
              </a:ext>
            </a:extLst>
          </p:cNvPr>
          <p:cNvPicPr>
            <a:picLocks noChangeAspect="1"/>
          </p:cNvPicPr>
          <p:nvPr/>
        </p:nvPicPr>
        <p:blipFill>
          <a:blip r:embed="rId7"/>
          <a:stretch>
            <a:fillRect/>
          </a:stretch>
        </p:blipFill>
        <p:spPr>
          <a:xfrm>
            <a:off x="1910749" y="1652194"/>
            <a:ext cx="10526151" cy="4900350"/>
          </a:xfrm>
          <a:prstGeom prst="rect">
            <a:avLst/>
          </a:prstGeom>
        </p:spPr>
      </p:pic>
      <p:pic>
        <p:nvPicPr>
          <p:cNvPr id="2" name="Picture 1" descr="Cartoon characters of a child and a child&#10;&#10;Description automatically generated">
            <a:extLst>
              <a:ext uri="{FF2B5EF4-FFF2-40B4-BE49-F238E27FC236}">
                <a16:creationId xmlns:a16="http://schemas.microsoft.com/office/drawing/2014/main" id="{52829A7E-7FAF-C279-C72F-A4496577FA4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563935"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Hình ảnh 31">
            <a:extLst>
              <a:ext uri="{FF2B5EF4-FFF2-40B4-BE49-F238E27FC236}">
                <a16:creationId xmlns:a16="http://schemas.microsoft.com/office/drawing/2014/main" id="{ECB91C6D-39AF-7678-7DA3-8B324C50C980}"/>
              </a:ext>
            </a:extLst>
          </p:cNvPr>
          <p:cNvPicPr>
            <a:picLocks noChangeAspect="1"/>
          </p:cNvPicPr>
          <p:nvPr/>
        </p:nvPicPr>
        <p:blipFill>
          <a:blip r:embed="rId8"/>
          <a:stretch>
            <a:fillRect/>
          </a:stretch>
        </p:blipFill>
        <p:spPr>
          <a:xfrm>
            <a:off x="2260773" y="5081634"/>
            <a:ext cx="1044099" cy="1470910"/>
          </a:xfrm>
          <a:prstGeom prst="rect">
            <a:avLst/>
          </a:prstGeom>
        </p:spPr>
      </p:pic>
      <p:pic>
        <p:nvPicPr>
          <p:cNvPr id="7" name="Picture 6"/>
          <p:cNvPicPr>
            <a:picLocks noChangeAspect="1"/>
          </p:cNvPicPr>
          <p:nvPr/>
        </p:nvPicPr>
        <p:blipFill>
          <a:blip r:embed="rId9"/>
          <a:stretch>
            <a:fillRect/>
          </a:stretch>
        </p:blipFill>
        <p:spPr>
          <a:xfrm>
            <a:off x="949022" y="153056"/>
            <a:ext cx="7895004" cy="6858594"/>
          </a:xfrm>
          <a:prstGeom prst="rect">
            <a:avLst/>
          </a:prstGeom>
        </p:spPr>
      </p:pic>
    </p:spTree>
    <p:extLst>
      <p:ext uri="{BB962C8B-B14F-4D97-AF65-F5344CB8AC3E}">
        <p14:creationId xmlns:p14="http://schemas.microsoft.com/office/powerpoint/2010/main" val="44191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ịa đạo Củ Chi - 250km lịch sử - VTV24">
            <a:hlinkClick r:id="" action="ppaction://media"/>
            <a:extLst>
              <a:ext uri="{FF2B5EF4-FFF2-40B4-BE49-F238E27FC236}">
                <a16:creationId xmlns:a16="http://schemas.microsoft.com/office/drawing/2014/main" id="{731965D9-CC7F-F00A-0FC3-E67034B955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8458" y="1210130"/>
            <a:ext cx="10034123" cy="5647870"/>
          </a:xfrm>
          <a:prstGeom prst="rect">
            <a:avLst/>
          </a:prstGeom>
        </p:spPr>
      </p:pic>
      <p:pic>
        <p:nvPicPr>
          <p:cNvPr id="4" name="Picture 3"/>
          <p:cNvPicPr>
            <a:picLocks noChangeAspect="1"/>
          </p:cNvPicPr>
          <p:nvPr/>
        </p:nvPicPr>
        <p:blipFill>
          <a:blip r:embed="rId5"/>
          <a:stretch>
            <a:fillRect/>
          </a:stretch>
        </p:blipFill>
        <p:spPr>
          <a:xfrm>
            <a:off x="1441303" y="0"/>
            <a:ext cx="9248434" cy="1457070"/>
          </a:xfrm>
          <a:prstGeom prst="rect">
            <a:avLst/>
          </a:prstGeom>
        </p:spPr>
      </p:pic>
    </p:spTree>
    <p:extLst>
      <p:ext uri="{BB962C8B-B14F-4D97-AF65-F5344CB8AC3E}">
        <p14:creationId xmlns:p14="http://schemas.microsoft.com/office/powerpoint/2010/main" val="611326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E9B3E8-1E01-CEE7-83D0-82173B9B1F7C}"/>
              </a:ext>
            </a:extLst>
          </p:cNvPr>
          <p:cNvSpPr txBox="1"/>
          <p:nvPr/>
        </p:nvSpPr>
        <p:spPr>
          <a:xfrm>
            <a:off x="1219200" y="1528182"/>
            <a:ext cx="9591040" cy="4078039"/>
          </a:xfrm>
          <a:prstGeom prst="rect">
            <a:avLst/>
          </a:prstGeom>
          <a:noFill/>
        </p:spPr>
        <p:txBody>
          <a:bodyPr wrap="square">
            <a:spAutoFit/>
          </a:bodyPr>
          <a:lstStyle/>
          <a:p>
            <a:pPr algn="just"/>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gồm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từ</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chính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toả</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nhánh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dài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ngắn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thông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với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nhau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lên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xuống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giữa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bố</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bằng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nắp</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mật</a:t>
            </a:r>
            <a:r>
              <a:rPr lang="en-SG" sz="3700" b="1" dirty="0">
                <a:solidFill>
                  <a:srgbClr val="002060"/>
                </a:solidFill>
                <a:latin typeface="Cambria" panose="02040503050406030204" pitchFamily="18" charset="0"/>
                <a:ea typeface="Cambria" panose="02040503050406030204" pitchFamily="18" charset="0"/>
              </a:rPr>
              <a:t>. Trong </a:t>
            </a:r>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có</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rộng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để</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cứu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dự</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trữ</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thực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giếng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nước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bếp</a:t>
            </a:r>
            <a:r>
              <a:rPr lang="en-SG" sz="3700" b="1" dirty="0">
                <a:solidFill>
                  <a:srgbClr val="002060"/>
                </a:solidFill>
                <a:latin typeface="Cambria" panose="02040503050406030204" pitchFamily="18" charset="0"/>
                <a:ea typeface="Cambria" panose="02040503050406030204" pitchFamily="18" charset="0"/>
              </a:rPr>
              <a:t> Hoàng </a:t>
            </a:r>
            <a:r>
              <a:rPr lang="en-SG" sz="3700" b="1" dirty="0" err="1">
                <a:solidFill>
                  <a:srgbClr val="002060"/>
                </a:solidFill>
                <a:latin typeface="Cambria" panose="02040503050406030204" pitchFamily="18" charset="0"/>
                <a:ea typeface="Cambria" panose="02040503050406030204" pitchFamily="18" charset="0"/>
              </a:rPr>
              <a:t>Cầm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huy</a:t>
            </a:r>
            <a:r>
              <a:rPr lang="en-SG" sz="3700" b="1" dirty="0">
                <a:solidFill>
                  <a:srgbClr val="00206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stretch>
            <a:fillRect/>
          </a:stretch>
        </p:blipFill>
        <p:spPr>
          <a:xfrm>
            <a:off x="1460550" y="191947"/>
            <a:ext cx="8902650" cy="1499177"/>
          </a:xfrm>
          <a:prstGeom prst="rect">
            <a:avLst/>
          </a:prstGeom>
        </p:spPr>
      </p:pic>
    </p:spTree>
    <p:extLst>
      <p:ext uri="{BB962C8B-B14F-4D97-AF65-F5344CB8AC3E}">
        <p14:creationId xmlns:p14="http://schemas.microsoft.com/office/powerpoint/2010/main" val="1227327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 in a room&#10;&#10;Description automatically generated">
            <a:extLst>
              <a:ext uri="{FF2B5EF4-FFF2-40B4-BE49-F238E27FC236}">
                <a16:creationId xmlns:a16="http://schemas.microsoft.com/office/drawing/2014/main" id="{DD8DB32D-452F-6079-FBA1-1723EF5D9140}"/>
              </a:ext>
            </a:extLst>
          </p:cNvPr>
          <p:cNvPicPr>
            <a:picLocks noChangeAspect="1"/>
          </p:cNvPicPr>
          <p:nvPr/>
        </p:nvPicPr>
        <p:blipFill>
          <a:blip r:embed="rId2"/>
          <a:stretch>
            <a:fillRect/>
          </a:stretch>
        </p:blipFill>
        <p:spPr>
          <a:xfrm>
            <a:off x="6096000" y="1739507"/>
            <a:ext cx="5591313" cy="318704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in green uniforms&#10;&#10;Description automatically generated">
            <a:extLst>
              <a:ext uri="{FF2B5EF4-FFF2-40B4-BE49-F238E27FC236}">
                <a16:creationId xmlns:a16="http://schemas.microsoft.com/office/drawing/2014/main" id="{C1D74BBC-9676-2AE1-C52A-0CE24938B6D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2249"/>
          <a:stretch/>
        </p:blipFill>
        <p:spPr>
          <a:xfrm>
            <a:off x="536256" y="1628794"/>
            <a:ext cx="5484458" cy="3408473"/>
          </a:xfrm>
          <a:prstGeom prst="rect">
            <a:avLst/>
          </a:prstGeom>
        </p:spPr>
      </p:pic>
      <p:sp>
        <p:nvSpPr>
          <p:cNvPr id="6" name="TextBox 5">
            <a:extLst>
              <a:ext uri="{FF2B5EF4-FFF2-40B4-BE49-F238E27FC236}">
                <a16:creationId xmlns:a16="http://schemas.microsoft.com/office/drawing/2014/main" id="{160889C7-413D-396D-27C3-F7B2AC8E3D87}"/>
              </a:ext>
            </a:extLst>
          </p:cNvPr>
          <p:cNvSpPr txBox="1"/>
          <p:nvPr/>
        </p:nvSpPr>
        <p:spPr>
          <a:xfrm>
            <a:off x="1005838" y="5161002"/>
            <a:ext cx="5344157"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2. Hầm cứu thương</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919AB4-CC2B-3DBF-6EF9-BCBF7E18EE9B}"/>
              </a:ext>
            </a:extLst>
          </p:cNvPr>
          <p:cNvSpPr txBox="1"/>
          <p:nvPr/>
        </p:nvSpPr>
        <p:spPr>
          <a:xfrm>
            <a:off x="6750832" y="5161002"/>
            <a:ext cx="4563319"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3. Bếp Hoàng Cầm</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00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BABF619-04D0-FF63-87B0-CABBB20250C1}"/>
              </a:ext>
            </a:extLst>
          </p:cNvPr>
          <p:cNvSpPr/>
          <p:nvPr/>
        </p:nvSpPr>
        <p:spPr>
          <a:xfrm>
            <a:off x="187082" y="447040"/>
            <a:ext cx="11588358" cy="6045200"/>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 name="Picture 1" descr="A wooden table in a room&#10;&#10;Description automatically generated">
            <a:extLst>
              <a:ext uri="{FF2B5EF4-FFF2-40B4-BE49-F238E27FC236}">
                <a16:creationId xmlns:a16="http://schemas.microsoft.com/office/drawing/2014/main" id="{5B7E5019-3552-EF57-34F3-D3289F70DDC3}"/>
              </a:ext>
            </a:extLst>
          </p:cNvPr>
          <p:cNvPicPr>
            <a:picLocks noChangeAspect="1"/>
          </p:cNvPicPr>
          <p:nvPr/>
        </p:nvPicPr>
        <p:blipFill>
          <a:blip r:embed="rId2"/>
          <a:stretch>
            <a:fillRect/>
          </a:stretch>
        </p:blipFill>
        <p:spPr>
          <a:xfrm>
            <a:off x="6184129" y="1354477"/>
            <a:ext cx="5591313" cy="3187046"/>
          </a:xfrm>
          <a:prstGeom prst="rect">
            <a:avLst/>
          </a:prstGeom>
        </p:spPr>
      </p:pic>
      <p:sp>
        <p:nvSpPr>
          <p:cNvPr id="3" name="TextBox 2">
            <a:extLst>
              <a:ext uri="{FF2B5EF4-FFF2-40B4-BE49-F238E27FC236}">
                <a16:creationId xmlns:a16="http://schemas.microsoft.com/office/drawing/2014/main" id="{061F7C83-E909-9209-7FB7-A316094C2087}"/>
              </a:ext>
            </a:extLst>
          </p:cNvPr>
          <p:cNvSpPr txBox="1"/>
          <p:nvPr/>
        </p:nvSpPr>
        <p:spPr>
          <a:xfrm>
            <a:off x="6398618" y="4541523"/>
            <a:ext cx="4563319"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Hình 3. Bếp Hoàng Cầm</a:t>
            </a:r>
            <a:endParaRPr lang="en-SG" sz="30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F0BC568-2F22-80D1-B3E2-1CEF231AAB9D}"/>
              </a:ext>
            </a:extLst>
          </p:cNvPr>
          <p:cNvSpPr txBox="1"/>
          <p:nvPr/>
        </p:nvSpPr>
        <p:spPr>
          <a:xfrm>
            <a:off x="303505" y="1166842"/>
            <a:ext cx="5820791" cy="4524315"/>
          </a:xfrm>
          <a:prstGeom prst="rect">
            <a:avLst/>
          </a:prstGeom>
          <a:noFill/>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Bếp Hoàng Cầm là loại bếp dã chiến, do Hoàng Cầm sáng tạo ra trong cuộc kháng chiến chống Pháp. Bếp được đào dưới đất, có hố đun và hệ thống rãnh dẫn khói, tản khói giúp cho việc nấu ăn dễ dàng hơn mà không bị kẻ địch phát hiện.</a:t>
            </a:r>
            <a:endParaRPr lang="en-SG"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883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26510B95-DF60-EBEF-C86D-AD60C68D0E2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79345" y="36169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895518" y="1199685"/>
            <a:ext cx="7791363" cy="4834547"/>
          </a:xfrm>
          <a:prstGeom prst="rect">
            <a:avLst/>
          </a:prstGeom>
        </p:spPr>
      </p:pic>
    </p:spTree>
    <p:extLst>
      <p:ext uri="{BB962C8B-B14F-4D97-AF65-F5344CB8AC3E}">
        <p14:creationId xmlns:p14="http://schemas.microsoft.com/office/powerpoint/2010/main" val="756513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ED695-86C9-13E6-8A1E-DD0A64A99C5D}"/>
              </a:ext>
            </a:extLst>
          </p:cNvPr>
          <p:cNvSpPr txBox="1"/>
          <p:nvPr/>
        </p:nvSpPr>
        <p:spPr>
          <a:xfrm>
            <a:off x="-103460" y="262951"/>
            <a:ext cx="12625660" cy="1077218"/>
          </a:xfrm>
          <a:prstGeom prst="rect">
            <a:avLst/>
          </a:prstGeom>
          <a:noFill/>
        </p:spPr>
        <p:txBody>
          <a:bodyPr wrap="square">
            <a:spAutoFit/>
          </a:bodyPr>
          <a:lstStyle/>
          <a:p>
            <a:pPr algn="ctr"/>
            <a:r>
              <a:rPr lang="vi-VN" sz="3200" b="1" i="0" dirty="0">
                <a:solidFill>
                  <a:srgbClr val="C00000"/>
                </a:solidFill>
                <a:effectLst/>
                <a:highlight>
                  <a:srgbClr val="FFFFFF"/>
                </a:highlight>
                <a:latin typeface="Cambria" panose="02040503050406030204" pitchFamily="18" charset="0"/>
                <a:ea typeface="Cambria" panose="02040503050406030204" pitchFamily="18" charset="0"/>
              </a:rPr>
              <a:t>Đọc thông tin và các câu chuyện dưới đây, em hãy kể lại một câu chuyện về Địa đạo Củ Chi. Nêu cảm nghĩ của em về câu chuyện đó.</a:t>
            </a:r>
            <a:endParaRPr lang="en-SG" sz="3200" b="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31439" y="1340169"/>
            <a:ext cx="10517281" cy="5347483"/>
          </a:xfrm>
          <a:prstGeom prst="rect">
            <a:avLst/>
          </a:prstGeom>
        </p:spPr>
      </p:pic>
    </p:spTree>
    <p:extLst>
      <p:ext uri="{BB962C8B-B14F-4D97-AF65-F5344CB8AC3E}">
        <p14:creationId xmlns:p14="http://schemas.microsoft.com/office/powerpoint/2010/main" val="299912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35280" y="298230"/>
            <a:ext cx="11358880" cy="6256294"/>
          </a:xfrm>
          <a:prstGeom prst="flowChartAlternateProcess">
            <a:avLst/>
          </a:prstGeom>
        </p:spPr>
      </p:pic>
    </p:spTree>
    <p:extLst>
      <p:ext uri="{BB962C8B-B14F-4D97-AF65-F5344CB8AC3E}">
        <p14:creationId xmlns:p14="http://schemas.microsoft.com/office/powerpoint/2010/main" val="3387818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3"/>
          <a:stretch>
            <a:fillRect/>
          </a:stretch>
        </p:blipFill>
        <p:spPr>
          <a:xfrm>
            <a:off x="2030006" y="1075740"/>
            <a:ext cx="6761050" cy="4706520"/>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B59F9D63-E102-1D4E-090A-EDE909FFC4A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8791056" y="29057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677429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F7224CD6-3735-BF7E-7EBD-A50AA7B1E37F}"/>
              </a:ext>
            </a:extLst>
          </p:cNvPr>
          <p:cNvGraphicFramePr>
            <a:graphicFrameLocks noGrp="1"/>
          </p:cNvGraphicFramePr>
          <p:nvPr>
            <p:extLst>
              <p:ext uri="{D42A27DB-BD31-4B8C-83A1-F6EECF244321}">
                <p14:modId xmlns:p14="http://schemas.microsoft.com/office/powerpoint/2010/main" val="1751769302"/>
              </p:ext>
            </p:extLst>
          </p:nvPr>
        </p:nvGraphicFramePr>
        <p:xfrm>
          <a:off x="1198880" y="2359719"/>
          <a:ext cx="9398000" cy="2836335"/>
        </p:xfrm>
        <a:graphic>
          <a:graphicData uri="http://schemas.openxmlformats.org/drawingml/2006/table">
            <a:tbl>
              <a:tblPr firstRow="1" bandRow="1">
                <a:tableStyleId>{21E4AEA4-8DFA-4A89-87EB-49C32662AFE0}</a:tableStyleId>
              </a:tblPr>
              <a:tblGrid>
                <a:gridCol w="4297063">
                  <a:extLst>
                    <a:ext uri="{9D8B030D-6E8A-4147-A177-3AD203B41FA5}">
                      <a16:colId xmlns:a16="http://schemas.microsoft.com/office/drawing/2014/main" val="1615698143"/>
                    </a:ext>
                  </a:extLst>
                </a:gridCol>
                <a:gridCol w="5100937">
                  <a:extLst>
                    <a:ext uri="{9D8B030D-6E8A-4147-A177-3AD203B41FA5}">
                      <a16:colId xmlns:a16="http://schemas.microsoft.com/office/drawing/2014/main" val="3910146172"/>
                    </a:ext>
                  </a:extLst>
                </a:gridCol>
              </a:tblGrid>
              <a:tr h="945445">
                <a:tc>
                  <a:txBody>
                    <a:bodyPr/>
                    <a:lstStyle/>
                    <a:p>
                      <a:pPr algn="ctr"/>
                      <a:r>
                        <a:rPr lang="vi-VN" sz="4000" b="1" dirty="0">
                          <a:latin typeface="Cambria" panose="02040503050406030204" pitchFamily="18" charset="0"/>
                          <a:ea typeface="Cambria" panose="02040503050406030204" pitchFamily="18" charset="0"/>
                        </a:rPr>
                        <a:t>Tên công trình</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Chức năng</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92147451"/>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96825410"/>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69557523"/>
                  </a:ext>
                </a:extLst>
              </a:tr>
            </a:tbl>
          </a:graphicData>
        </a:graphic>
      </p:graphicFrame>
      <p:sp>
        <p:nvSpPr>
          <p:cNvPr id="17" name="TextBox 16">
            <a:extLst>
              <a:ext uri="{FF2B5EF4-FFF2-40B4-BE49-F238E27FC236}">
                <a16:creationId xmlns:a16="http://schemas.microsoft.com/office/drawing/2014/main" id="{3444429A-1060-86DB-1A48-23ECFCD797AB}"/>
              </a:ext>
            </a:extLst>
          </p:cNvPr>
          <p:cNvSpPr txBox="1"/>
          <p:nvPr/>
        </p:nvSpPr>
        <p:spPr>
          <a:xfrm>
            <a:off x="2306320" y="1015615"/>
            <a:ext cx="6096000" cy="369332"/>
          </a:xfrm>
          <a:prstGeom prst="rect">
            <a:avLst/>
          </a:prstGeom>
          <a:noFill/>
        </p:spPr>
        <p:txBody>
          <a:bodyPr wrap="square">
            <a:spAutoFit/>
          </a:bodyPr>
          <a:lstStyle/>
          <a:p>
            <a:pPr algn="ctr"/>
            <a:endParaRPr lang="pt-BR" sz="1800" b="1" dirty="0">
              <a:solidFill>
                <a:schemeClr val="tx1"/>
              </a:solidFill>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C97C82E3-5901-72ED-F1C4-7F4E9CD5FE9D}"/>
              </a:ext>
            </a:extLst>
          </p:cNvPr>
          <p:cNvGrpSpPr/>
          <p:nvPr/>
        </p:nvGrpSpPr>
        <p:grpSpPr>
          <a:xfrm>
            <a:off x="817880" y="678184"/>
            <a:ext cx="10556240" cy="1413525"/>
            <a:chOff x="442954" y="4604700"/>
            <a:chExt cx="3508718" cy="1413525"/>
          </a:xfrm>
        </p:grpSpPr>
        <p:sp>
          <p:nvSpPr>
            <p:cNvPr id="19" name="Rectangle: Rounded Corners 18">
              <a:extLst>
                <a:ext uri="{FF2B5EF4-FFF2-40B4-BE49-F238E27FC236}">
                  <a16:creationId xmlns:a16="http://schemas.microsoft.com/office/drawing/2014/main" id="{21C8161A-A530-42BE-084C-C2D74FD74F68}"/>
                </a:ext>
              </a:extLst>
            </p:cNvPr>
            <p:cNvSpPr/>
            <p:nvPr/>
          </p:nvSpPr>
          <p:spPr>
            <a:xfrm>
              <a:off x="755897" y="4604700"/>
              <a:ext cx="3195775" cy="1413525"/>
            </a:xfrm>
            <a:prstGeom prst="roundRect">
              <a:avLst/>
            </a:prstGeom>
            <a:solidFill>
              <a:schemeClr val="accent4">
                <a:lumMod val="20000"/>
                <a:lumOff val="80000"/>
              </a:schemeClr>
            </a:solidFill>
            <a:ln w="3810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Lập và hoàn thiện bảng về một số công trình</a:t>
              </a:r>
            </a:p>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 tiêu biểu trong Địa đạo Củ Chi (theo gợi ý dưới đây).</a:t>
              </a:r>
              <a:endParaRPr lang="pt-BR" sz="3000" b="1" dirty="0">
                <a:solidFill>
                  <a:schemeClr val="tx1"/>
                </a:solidFill>
                <a:latin typeface="Cambria" panose="02040503050406030204" pitchFamily="18" charset="0"/>
                <a:ea typeface="Cambria" panose="02040503050406030204" pitchFamily="18" charset="0"/>
              </a:endParaRPr>
            </a:p>
          </p:txBody>
        </p:sp>
        <p:sp>
          <p:nvSpPr>
            <p:cNvPr id="20" name="Freeform 16">
              <a:extLst>
                <a:ext uri="{FF2B5EF4-FFF2-40B4-BE49-F238E27FC236}">
                  <a16:creationId xmlns:a16="http://schemas.microsoft.com/office/drawing/2014/main" id="{FD535D29-235F-6975-8725-DC0D9B49373D}"/>
                </a:ext>
              </a:extLst>
            </p:cNvPr>
            <p:cNvSpPr/>
            <p:nvPr/>
          </p:nvSpPr>
          <p:spPr>
            <a:xfrm>
              <a:off x="442954" y="4842416"/>
              <a:ext cx="402579" cy="938092"/>
            </a:xfrm>
            <a:custGeom>
              <a:avLst/>
              <a:gdLst/>
              <a:ahLst/>
              <a:cxnLst/>
              <a:rect l="l" t="t" r="r" b="b"/>
              <a:pathLst>
                <a:path w="958613" h="1407138">
                  <a:moveTo>
                    <a:pt x="0" y="0"/>
                  </a:moveTo>
                  <a:lnTo>
                    <a:pt x="958613" y="0"/>
                  </a:lnTo>
                  <a:lnTo>
                    <a:pt x="958613" y="1407138"/>
                  </a:lnTo>
                  <a:lnTo>
                    <a:pt x="0" y="14071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dirty="0">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6CA712E6-DAEF-A426-9E08-5CCE36FCE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426" y="4304702"/>
            <a:ext cx="3400563" cy="2553298"/>
          </a:xfrm>
          <a:prstGeom prst="rect">
            <a:avLst/>
          </a:prstGeom>
        </p:spPr>
      </p:pic>
    </p:spTree>
    <p:extLst>
      <p:ext uri="{BB962C8B-B14F-4D97-AF65-F5344CB8AC3E}">
        <p14:creationId xmlns:p14="http://schemas.microsoft.com/office/powerpoint/2010/main" val="213629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868AC1-D5A7-C970-9936-4D2A2C99F7C3}"/>
              </a:ext>
            </a:extLst>
          </p:cNvPr>
          <p:cNvGraphicFramePr>
            <a:graphicFrameLocks noGrp="1"/>
          </p:cNvGraphicFramePr>
          <p:nvPr>
            <p:extLst>
              <p:ext uri="{D42A27DB-BD31-4B8C-83A1-F6EECF244321}">
                <p14:modId xmlns:p14="http://schemas.microsoft.com/office/powerpoint/2010/main" val="3701848673"/>
              </p:ext>
            </p:extLst>
          </p:nvPr>
        </p:nvGraphicFramePr>
        <p:xfrm>
          <a:off x="690880" y="355600"/>
          <a:ext cx="10891520" cy="5814275"/>
        </p:xfrm>
        <a:graphic>
          <a:graphicData uri="http://schemas.openxmlformats.org/drawingml/2006/table">
            <a:tbl>
              <a:tblPr firstRow="1" bandRow="1">
                <a:tableStyleId>{21E4AEA4-8DFA-4A89-87EB-49C32662AFE0}</a:tableStyleId>
              </a:tblPr>
              <a:tblGrid>
                <a:gridCol w="2432946">
                  <a:extLst>
                    <a:ext uri="{9D8B030D-6E8A-4147-A177-3AD203B41FA5}">
                      <a16:colId xmlns:a16="http://schemas.microsoft.com/office/drawing/2014/main" val="1615698143"/>
                    </a:ext>
                  </a:extLst>
                </a:gridCol>
                <a:gridCol w="8458574">
                  <a:extLst>
                    <a:ext uri="{9D8B030D-6E8A-4147-A177-3AD203B41FA5}">
                      <a16:colId xmlns:a16="http://schemas.microsoft.com/office/drawing/2014/main" val="3910146172"/>
                    </a:ext>
                  </a:extLst>
                </a:gridCol>
              </a:tblGrid>
              <a:tr h="1241671">
                <a:tc>
                  <a:txBody>
                    <a:bodyPr/>
                    <a:lstStyle/>
                    <a:p>
                      <a:pPr algn="ctr"/>
                      <a:r>
                        <a:rPr lang="vi-VN" sz="3400" b="1" dirty="0">
                          <a:latin typeface="Cambria" panose="02040503050406030204" pitchFamily="18" charset="0"/>
                          <a:ea typeface="Cambria" panose="02040503050406030204" pitchFamily="18" charset="0"/>
                        </a:rPr>
                        <a:t>Tên </a:t>
                      </a:r>
                    </a:p>
                    <a:p>
                      <a:pPr algn="ctr"/>
                      <a:r>
                        <a:rPr lang="vi-VN" sz="3400" b="1" dirty="0">
                          <a:latin typeface="Cambria" panose="02040503050406030204" pitchFamily="18" charset="0"/>
                          <a:ea typeface="Cambria" panose="02040503050406030204" pitchFamily="18" charset="0"/>
                        </a:rPr>
                        <a:t>công trình</a:t>
                      </a:r>
                      <a:endParaRPr lang="en-SG" sz="3400" b="1" dirty="0">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ctr"/>
                      <a:r>
                        <a:rPr lang="vi-VN" sz="3400" b="1" dirty="0">
                          <a:latin typeface="Cambria" panose="02040503050406030204" pitchFamily="18" charset="0"/>
                          <a:ea typeface="Cambria" panose="02040503050406030204" pitchFamily="18" charset="0"/>
                        </a:rPr>
                        <a:t>Chức năng</a:t>
                      </a:r>
                      <a:endParaRPr lang="en-SG" sz="3400" b="1" dirty="0">
                        <a:latin typeface="Cambria" panose="02040503050406030204" pitchFamily="18" charset="0"/>
                        <a:ea typeface="Cambria" panose="02040503050406030204" pitchFamily="18" charset="0"/>
                      </a:endParaRPr>
                    </a:p>
                  </a:txBody>
                  <a:tcPr anchor="ct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3092147451"/>
                  </a:ext>
                </a:extLst>
              </a:tr>
              <a:tr h="2382665">
                <a:tc>
                  <a:txBody>
                    <a:bodyPr/>
                    <a:lstStyle/>
                    <a:p>
                      <a:pPr algn="ctr"/>
                      <a:r>
                        <a:rPr lang="en-SG" sz="3400" b="1" i="0" kern="1200" dirty="0" err="1">
                          <a:solidFill>
                            <a:schemeClr val="tx1"/>
                          </a:solidFill>
                          <a:effectLst/>
                          <a:latin typeface="Cambria" panose="02040503050406030204" pitchFamily="18" charset="0"/>
                          <a:ea typeface="Cambria" panose="02040503050406030204" pitchFamily="18" charset="0"/>
                          <a:cs typeface="+mn-cs"/>
                        </a:rPr>
                        <a:t>Bếp</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hoàng</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cầm</a:t>
                      </a:r>
                      <a:r>
                        <a:rPr lang="en-SG" sz="3400" b="1" i="0" kern="1200" dirty="0">
                          <a:solidFill>
                            <a:schemeClr val="tx1"/>
                          </a:solidFill>
                          <a:effectLst/>
                          <a:latin typeface="Cambria" panose="02040503050406030204" pitchFamily="18" charset="0"/>
                          <a:ea typeface="Cambria" panose="02040503050406030204" pitchFamily="18" charset="0"/>
                          <a:cs typeface="+mn-cs"/>
                        </a:rPr>
                        <a:t> </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a:r>
                        <a:rPr lang="vi-VN" sz="3400" b="1" i="0" kern="1200" dirty="0">
                          <a:solidFill>
                            <a:schemeClr val="tx1"/>
                          </a:solidFill>
                          <a:effectLst/>
                          <a:latin typeface="Cambria" panose="02040503050406030204" pitchFamily="18" charset="0"/>
                          <a:ea typeface="Cambria" panose="02040503050406030204" pitchFamily="18" charset="0"/>
                          <a:cs typeface="+mn-cs"/>
                        </a:rPr>
                        <a:t> Đây là một loại bếp dã chiến, có công dụng làm tan loãng khói bếp tỏa ra khi nấu ăn nhằm tránh bị máy bay phát hiện từ trên cao, cũng như ở gần.</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2096825410"/>
                  </a:ext>
                </a:extLst>
              </a:tr>
              <a:tr h="2189939">
                <a:tc>
                  <a:txBody>
                    <a:bodyPr/>
                    <a:lstStyle/>
                    <a:p>
                      <a:pPr algn="ctr"/>
                      <a:r>
                        <a:rPr lang="vi-VN" sz="3400" b="1" i="0" kern="1200" dirty="0">
                          <a:solidFill>
                            <a:schemeClr val="tx1"/>
                          </a:solidFill>
                          <a:effectLst/>
                          <a:latin typeface="Cambria" panose="02040503050406030204" pitchFamily="18" charset="0"/>
                          <a:ea typeface="Cambria" panose="02040503050406030204" pitchFamily="18" charset="0"/>
                          <a:cs typeface="+mn-cs"/>
                        </a:rPr>
                        <a:t>Kho cất dấu lương thực</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fontAlgn="t"/>
                      <a:r>
                        <a:rPr lang="vi-VN" sz="3400" b="1" dirty="0">
                          <a:solidFill>
                            <a:schemeClr val="tx1"/>
                          </a:solidFill>
                          <a:effectLst/>
                          <a:latin typeface="Cambria" panose="02040503050406030204" pitchFamily="18" charset="0"/>
                          <a:ea typeface="Cambria" panose="02040503050406030204" pitchFamily="18" charset="0"/>
                        </a:rPr>
                        <a:t>Dự trữ, cất giấu lương thực đảm bảo dự trữ an toàn lương thực cung cấp cho người dân, chiến sĩ.</a:t>
                      </a:r>
                    </a:p>
                  </a:txBody>
                  <a:tcPr marL="31750" marR="31750" marT="31750" marB="31750">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1069557523"/>
                  </a:ext>
                </a:extLst>
              </a:tr>
            </a:tbl>
          </a:graphicData>
        </a:graphic>
      </p:graphicFrame>
      <p:pic>
        <p:nvPicPr>
          <p:cNvPr id="4" name="Picture 3" descr="A cartoon of a child raising his hand and holding a pencil and a book&#10;&#10;Description automatically generated">
            <a:extLst>
              <a:ext uri="{FF2B5EF4-FFF2-40B4-BE49-F238E27FC236}">
                <a16:creationId xmlns:a16="http://schemas.microsoft.com/office/drawing/2014/main" id="{DC2A6FB7-ACF6-DBC7-75A9-C0213E7073DB}"/>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215120" y="4998720"/>
            <a:ext cx="1879600" cy="1784152"/>
          </a:xfrm>
          <a:prstGeom prst="rect">
            <a:avLst/>
          </a:prstGeom>
        </p:spPr>
      </p:pic>
    </p:spTree>
    <p:extLst>
      <p:ext uri="{BB962C8B-B14F-4D97-AF65-F5344CB8AC3E}">
        <p14:creationId xmlns:p14="http://schemas.microsoft.com/office/powerpoint/2010/main" val="165804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1267326" y="-832513"/>
            <a:ext cx="11298944" cy="7690513"/>
          </a:xfrm>
          <a:prstGeom prst="rect">
            <a:avLst/>
          </a:prstGeom>
        </p:spPr>
      </p:pic>
      <p:pic>
        <p:nvPicPr>
          <p:cNvPr id="7" name="Picture 6" descr="Cartoon characters of a child and a child&#10;&#10;Description automatically generated">
            <a:extLst>
              <a:ext uri="{FF2B5EF4-FFF2-40B4-BE49-F238E27FC236}">
                <a16:creationId xmlns:a16="http://schemas.microsoft.com/office/drawing/2014/main" id="{65C3F1D3-318B-AF28-1BF8-7477F1214E35}"/>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1631073" y="3212493"/>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358306" y="1509516"/>
            <a:ext cx="6761050" cy="4712616"/>
          </a:xfrm>
          <a:prstGeom prst="rect">
            <a:avLst/>
          </a:prstGeom>
        </p:spPr>
      </p:pic>
    </p:spTree>
    <p:extLst>
      <p:ext uri="{BB962C8B-B14F-4D97-AF65-F5344CB8AC3E}">
        <p14:creationId xmlns:p14="http://schemas.microsoft.com/office/powerpoint/2010/main" val="490013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72E68B-33D0-1EE8-EF53-6260557B4FC4}"/>
              </a:ext>
            </a:extLst>
          </p:cNvPr>
          <p:cNvSpPr txBox="1"/>
          <p:nvPr/>
        </p:nvSpPr>
        <p:spPr>
          <a:xfrm>
            <a:off x="256577" y="1123280"/>
            <a:ext cx="11084578" cy="784830"/>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 </a:t>
            </a:r>
            <a:endParaRPr lang="en-SG" sz="45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452586" y="160702"/>
            <a:ext cx="9888569" cy="1182727"/>
          </a:xfrm>
          <a:prstGeom prst="rect">
            <a:avLst/>
          </a:prstGeom>
        </p:spPr>
      </p:pic>
      <p:sp>
        <p:nvSpPr>
          <p:cNvPr id="11" name="Freeform 17">
            <a:extLst>
              <a:ext uri="{FF2B5EF4-FFF2-40B4-BE49-F238E27FC236}">
                <a16:creationId xmlns:a16="http://schemas.microsoft.com/office/drawing/2014/main" id="{2FA09226-C2F7-5CFD-9BD9-0E421F3ACEC8}"/>
              </a:ext>
            </a:extLst>
          </p:cNvPr>
          <p:cNvSpPr/>
          <p:nvPr/>
        </p:nvSpPr>
        <p:spPr>
          <a:xfrm>
            <a:off x="1117288" y="34969"/>
            <a:ext cx="670596" cy="962578"/>
          </a:xfrm>
          <a:custGeom>
            <a:avLst/>
            <a:gdLst/>
            <a:ahLst/>
            <a:cxnLst/>
            <a:rect l="l" t="t" r="r" b="b"/>
            <a:pathLst>
              <a:path w="1323915" h="1900356">
                <a:moveTo>
                  <a:pt x="0" y="0"/>
                </a:moveTo>
                <a:lnTo>
                  <a:pt x="1323915" y="0"/>
                </a:lnTo>
                <a:lnTo>
                  <a:pt x="1323915" y="1900356"/>
                </a:lnTo>
                <a:lnTo>
                  <a:pt x="0" y="19003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a:p>
        </p:txBody>
      </p:sp>
      <p:sp>
        <p:nvSpPr>
          <p:cNvPr id="3" name="Rectangle 2"/>
          <p:cNvSpPr/>
          <p:nvPr/>
        </p:nvSpPr>
        <p:spPr>
          <a:xfrm>
            <a:off x="1008435" y="1469162"/>
            <a:ext cx="10251440" cy="4185761"/>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vi-VN" sz="3800" dirty="0" smtClean="0">
                <a:latin typeface="Cambria" panose="02040503050406030204" pitchFamily="18" charset="0"/>
                <a:ea typeface="Cambria" panose="02040503050406030204" pitchFamily="18" charset="0"/>
              </a:rPr>
              <a:t>Những </a:t>
            </a:r>
            <a:r>
              <a:rPr lang="vi-VN" sz="3800" dirty="0">
                <a:latin typeface="Cambria" panose="02040503050406030204" pitchFamily="18" charset="0"/>
                <a:ea typeface="Cambria" panose="02040503050406030204" pitchFamily="18" charset="0"/>
              </a:rPr>
              <a:t>di tích địa đạo đã góp phần khơi lại, hun đúc lòng yêu nước trong mỗi đoàn viên thanh niên, ý thức tinh thần dân tộc sâu sắc. Khâm phục những khó khăn, gian lao, vất vả và sự hy sinh cống hiến của những vị anh hùng đất thép. Tự hào về tinh thần dân tộc không ngại đấu tranh gian khổ của các vị anh hùng liệt sĩ.</a:t>
            </a:r>
            <a:endParaRPr lang="en-US" sz="3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72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2"/>
          <a:stretch>
            <a:fillRect/>
          </a:stretch>
        </p:blipFill>
        <p:spPr>
          <a:xfrm>
            <a:off x="1509885" y="525702"/>
            <a:ext cx="8847110" cy="2096409"/>
          </a:xfrm>
          <a:prstGeom prst="rect">
            <a:avLst/>
          </a:prstGeom>
        </p:spPr>
      </p:pic>
      <p:sp>
        <p:nvSpPr>
          <p:cNvPr id="3" name="TextBox 2">
            <a:extLst>
              <a:ext uri="{FF2B5EF4-FFF2-40B4-BE49-F238E27FC236}">
                <a16:creationId xmlns:a16="http://schemas.microsoft.com/office/drawing/2014/main" id="{1241C8C8-2345-DA3D-8A6D-03CB453E29E5}"/>
              </a:ext>
            </a:extLst>
          </p:cNvPr>
          <p:cNvSpPr txBox="1"/>
          <p:nvPr/>
        </p:nvSpPr>
        <p:spPr>
          <a:xfrm>
            <a:off x="473564" y="2286000"/>
            <a:ext cx="11454276" cy="3046988"/>
          </a:xfrm>
          <a:prstGeom prst="rect">
            <a:avLst/>
          </a:prstGeom>
          <a:noFill/>
        </p:spPr>
        <p:txBody>
          <a:bodyPr wrap="square" rtlCol="0">
            <a:spAutoFit/>
          </a:bodyPr>
          <a:lstStyle/>
          <a:p>
            <a:pPr algn="ctr"/>
            <a:r>
              <a:rPr lang="vi-VN" sz="6400" b="1" dirty="0">
                <a:solidFill>
                  <a:srgbClr val="002060"/>
                </a:solidFill>
                <a:latin typeface="Cambria" panose="02040503050406030204" pitchFamily="18" charset="0"/>
                <a:ea typeface="Cambria" panose="02040503050406030204" pitchFamily="18" charset="0"/>
              </a:rPr>
              <a:t>Sưu tầm tranh ảnh, </a:t>
            </a:r>
          </a:p>
          <a:p>
            <a:pPr algn="ctr"/>
            <a:r>
              <a:rPr lang="vi-VN" sz="6400" b="1" dirty="0">
                <a:solidFill>
                  <a:srgbClr val="002060"/>
                </a:solidFill>
                <a:latin typeface="Cambria" panose="02040503050406030204" pitchFamily="18" charset="0"/>
                <a:ea typeface="Cambria" panose="02040503050406030204" pitchFamily="18" charset="0"/>
              </a:rPr>
              <a:t>tìm hiểu đọc thêm </a:t>
            </a:r>
          </a:p>
          <a:p>
            <a:pPr algn="ctr"/>
            <a:r>
              <a:rPr lang="vi-VN" sz="6400" b="1" dirty="0">
                <a:solidFill>
                  <a:srgbClr val="002060"/>
                </a:solidFill>
                <a:latin typeface="Cambria" panose="02040503050406030204" pitchFamily="18" charset="0"/>
                <a:ea typeface="Cambria" panose="02040503050406030204" pitchFamily="18" charset="0"/>
              </a:rPr>
              <a:t>thông tin về Địa đạo Củ Chi.</a:t>
            </a:r>
            <a:endParaRPr lang="en-SG" sz="6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354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3"/>
          <a:stretch>
            <a:fillRect/>
          </a:stretch>
        </p:blipFill>
        <p:spPr>
          <a:xfrm>
            <a:off x="1261401" y="1979282"/>
            <a:ext cx="9908281" cy="3839275"/>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0E3CC41F-57AA-7D1D-57F7-7EF321B16E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89615" y="298703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80962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4BD3C8-1D0B-0913-1899-FDBB26C9342F}"/>
              </a:ext>
            </a:extLst>
          </p:cNvPr>
          <p:cNvSpPr txBox="1"/>
          <p:nvPr/>
        </p:nvSpPr>
        <p:spPr>
          <a:xfrm>
            <a:off x="1028700" y="612844"/>
            <a:ext cx="9956800" cy="5632311"/>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Trong cuộc kháng chiến chống Mỹ, cứu nước, quân và dân Củ Chi đã đào hệ thống đường hầm ngầm trong lòng đất. Theo em, hệ thống đường hầm ngầm trong Địa đạo Củ Chi được đào để làm gì? Công trình này gắn liền với những câu chuyện lịch sử nào?</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95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EF9F5430-6A1D-B7DA-894A-978CAE070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177" y="643466"/>
            <a:ext cx="5459646" cy="5571067"/>
          </a:xfrm>
          <a:prstGeom prst="rect">
            <a:avLst/>
          </a:prstGeom>
        </p:spPr>
      </p:pic>
    </p:spTree>
    <p:extLst>
      <p:ext uri="{BB962C8B-B14F-4D97-AF65-F5344CB8AC3E}">
        <p14:creationId xmlns:p14="http://schemas.microsoft.com/office/powerpoint/2010/main" val="75956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47" name="图片 46"/>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443704" y="-248283"/>
            <a:ext cx="10061601" cy="6848328"/>
          </a:xfrm>
          <a:prstGeom prst="rect">
            <a:avLst/>
          </a:prstGeom>
        </p:spPr>
      </p:pic>
      <p:pic>
        <p:nvPicPr>
          <p:cNvPr id="4" name="Picture 3">
            <a:extLst>
              <a:ext uri="{FF2B5EF4-FFF2-40B4-BE49-F238E27FC236}">
                <a16:creationId xmlns:a16="http://schemas.microsoft.com/office/drawing/2014/main" id="{4B4464A8-D38D-4D84-BDE9-2CA995D069C1}"/>
              </a:ext>
            </a:extLst>
          </p:cNvPr>
          <p:cNvPicPr>
            <a:picLocks noChangeAspect="1"/>
          </p:cNvPicPr>
          <p:nvPr/>
        </p:nvPicPr>
        <p:blipFill>
          <a:blip r:embed="rId5"/>
          <a:stretch>
            <a:fillRect/>
          </a:stretch>
        </p:blipFill>
        <p:spPr>
          <a:xfrm>
            <a:off x="1067848" y="1457711"/>
            <a:ext cx="7038495" cy="4899656"/>
          </a:xfrm>
          <a:prstGeom prst="rect">
            <a:avLst/>
          </a:prstGeom>
        </p:spPr>
      </p:pic>
      <p:pic>
        <p:nvPicPr>
          <p:cNvPr id="5" name="Picture 4" descr="Cartoon characters of a child and a child&#10;&#10;Description automatically generated">
            <a:extLst>
              <a:ext uri="{FF2B5EF4-FFF2-40B4-BE49-F238E27FC236}">
                <a16:creationId xmlns:a16="http://schemas.microsoft.com/office/drawing/2014/main" id="{3B23599C-98E6-CE04-3AE4-7F5EDA701101}"/>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7503215" y="294639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44666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C5B4C3E2-198B-D81F-16CE-A72FBAFE7D7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9885540" y="3820160"/>
            <a:ext cx="2306460" cy="4335778"/>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481481" y="1360309"/>
            <a:ext cx="8870449" cy="4029805"/>
          </a:xfrm>
          <a:prstGeom prst="rect">
            <a:avLst/>
          </a:prstGeom>
        </p:spPr>
      </p:pic>
    </p:spTree>
    <p:extLst>
      <p:ext uri="{BB962C8B-B14F-4D97-AF65-F5344CB8AC3E}">
        <p14:creationId xmlns:p14="http://schemas.microsoft.com/office/powerpoint/2010/main" val="1329393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17FD39-1DEE-0F4A-C721-2E7645477FF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29523" y="821647"/>
            <a:ext cx="5762477" cy="5214705"/>
          </a:xfrm>
          <a:prstGeom prst="rect">
            <a:avLst/>
          </a:prstGeom>
        </p:spPr>
      </p:pic>
      <p:sp>
        <p:nvSpPr>
          <p:cNvPr id="15" name="TextBox 14">
            <a:extLst>
              <a:ext uri="{FF2B5EF4-FFF2-40B4-BE49-F238E27FC236}">
                <a16:creationId xmlns:a16="http://schemas.microsoft.com/office/drawing/2014/main" id="{72FC474A-F1C7-05BE-48A1-F29764668E5A}"/>
              </a:ext>
            </a:extLst>
          </p:cNvPr>
          <p:cNvSpPr txBox="1"/>
          <p:nvPr/>
        </p:nvSpPr>
        <p:spPr>
          <a:xfrm>
            <a:off x="1004505" y="840654"/>
            <a:ext cx="5242138" cy="3970318"/>
          </a:xfrm>
          <a:prstGeom prst="rect">
            <a:avLst/>
          </a:prstGeom>
          <a:noFill/>
        </p:spPr>
        <p:txBody>
          <a:bodyPr wrap="square">
            <a:spAutoFit/>
          </a:bodyPr>
          <a:lstStyle/>
          <a:p>
            <a:pPr marL="342900" indent="-342900" algn="just">
              <a:buAutoNum type="arabicPeriod"/>
            </a:pPr>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 sát lược đồ hình 1, em hãy xác định vị trí địa lí của Địa đạo Củ Chi.</a:t>
            </a:r>
          </a:p>
          <a:p>
            <a:pPr marL="342900" indent="-342900" algn="just">
              <a:buAutoNum type="arabicPeriod" startAt="2"/>
            </a:pP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Đọc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thông</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tin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và</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sát</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các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2,3,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em</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hãy</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a:t>
            </a:r>
            <a:endPar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endParaRP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Kể tên một số công trình tiêu biểu trong Địa đạo Củ Chi.</a:t>
            </a: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Mô tả một công trình mà em ấn tượng nhất.</a:t>
            </a:r>
          </a:p>
        </p:txBody>
      </p:sp>
      <p:pic>
        <p:nvPicPr>
          <p:cNvPr id="18" name="Picture 17">
            <a:extLst>
              <a:ext uri="{FF2B5EF4-FFF2-40B4-BE49-F238E27FC236}">
                <a16:creationId xmlns:a16="http://schemas.microsoft.com/office/drawing/2014/main" id="{C3A400FE-DE84-9202-AB06-16AF36F72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786" y="4304702"/>
            <a:ext cx="3400563" cy="2553298"/>
          </a:xfrm>
          <a:prstGeom prst="rect">
            <a:avLst/>
          </a:prstGeom>
        </p:spPr>
      </p:pic>
    </p:spTree>
    <p:extLst>
      <p:ext uri="{BB962C8B-B14F-4D97-AF65-F5344CB8AC3E}">
        <p14:creationId xmlns:p14="http://schemas.microsoft.com/office/powerpoint/2010/main" val="236571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C9B8EF8-8470-72B7-C6FC-E8BEBFF60627}"/>
              </a:ext>
            </a:extLst>
          </p:cNvPr>
          <p:cNvSpPr/>
          <p:nvPr/>
        </p:nvSpPr>
        <p:spPr>
          <a:xfrm>
            <a:off x="187082" y="760686"/>
            <a:ext cx="6055359" cy="521470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5E631C8-BB2C-F0E5-7A40-81ECAFCE2E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42441" y="821647"/>
            <a:ext cx="5762477" cy="5214705"/>
          </a:xfrm>
          <a:prstGeom prst="rect">
            <a:avLst/>
          </a:prstGeom>
        </p:spPr>
      </p:pic>
      <p:sp>
        <p:nvSpPr>
          <p:cNvPr id="6" name="TextBox 5">
            <a:extLst>
              <a:ext uri="{FF2B5EF4-FFF2-40B4-BE49-F238E27FC236}">
                <a16:creationId xmlns:a16="http://schemas.microsoft.com/office/drawing/2014/main" id="{7EA0D841-E6CC-A03E-EEE9-09B0ACC242F0}"/>
              </a:ext>
            </a:extLst>
          </p:cNvPr>
          <p:cNvSpPr txBox="1"/>
          <p:nvPr/>
        </p:nvSpPr>
        <p:spPr>
          <a:xfrm>
            <a:off x="443011" y="1245215"/>
            <a:ext cx="5543502" cy="3970318"/>
          </a:xfrm>
          <a:prstGeom prst="rect">
            <a:avLst/>
          </a:prstGeom>
          <a:noFill/>
        </p:spPr>
        <p:txBody>
          <a:bodyPr wrap="square">
            <a:spAutoFit/>
          </a:bodyPr>
          <a:lstStyle/>
          <a:p>
            <a:pPr algn="just"/>
            <a:r>
              <a:rPr lang="vi-VN" sz="4200" b="1" i="0" dirty="0">
                <a:solidFill>
                  <a:srgbClr val="002060"/>
                </a:solidFill>
                <a:effectLst/>
                <a:highlight>
                  <a:srgbClr val="FFFFFF"/>
                </a:highlight>
                <a:latin typeface="Cambria" panose="02040503050406030204" pitchFamily="18" charset="0"/>
                <a:ea typeface="Cambria" panose="02040503050406030204" pitchFamily="18" charset="0"/>
              </a:rPr>
              <a:t>- Vị trí địa đạo nằm sâu dưới lòng đất khoảng 3-10m dài khoảng 250km. thuộc huyện Củ Chi, Thành phố Hồ Chí Minh. </a:t>
            </a:r>
            <a:endParaRPr lang="en-SG" sz="4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580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A544F-48EE-D913-D562-E691C6E175A6}"/>
              </a:ext>
            </a:extLst>
          </p:cNvPr>
          <p:cNvSpPr txBox="1"/>
          <p:nvPr/>
        </p:nvSpPr>
        <p:spPr>
          <a:xfrm>
            <a:off x="1452880" y="1305341"/>
            <a:ext cx="9022080" cy="4247317"/>
          </a:xfrm>
          <a:prstGeom prst="rect">
            <a:avLst/>
          </a:prstGeom>
          <a:noFill/>
        </p:spPr>
        <p:txBody>
          <a:bodyPr wrap="square">
            <a:spAutoFit/>
          </a:bodyPr>
          <a:lstStyle/>
          <a:p>
            <a:pPr algn="just"/>
            <a:r>
              <a:rPr lang="vi-VN" sz="4500" b="0" i="0" dirty="0">
                <a:solidFill>
                  <a:srgbClr val="333333"/>
                </a:solidFill>
                <a:effectLst/>
                <a:highlight>
                  <a:srgbClr val="FFFFFF"/>
                </a:highlight>
                <a:latin typeface="Roboto" panose="02000000000000000000" pitchFamily="2" charset="0"/>
              </a:rPr>
              <a:t> </a:t>
            </a:r>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Một số công trình tiêu biểu như:  Địa đạo Bến Dược (Căn cứ Quân khu Sài Gòn - Gia Định (Khu A), Căn cứ Khu ủy Sài Gòn - Gia Định (Khu B) và Địa đạo Bến Đình (Căn cứ Huyện ủy Củ Chi)</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900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505</Words>
  <Application>Microsoft Office PowerPoint</Application>
  <PresentationFormat>Widescreen</PresentationFormat>
  <Paragraphs>46</Paragraphs>
  <Slides>23</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#9Slide07 HoneyCream</vt:lpstr>
      <vt:lpstr>Arial</vt:lpstr>
      <vt:lpstr>Calibri</vt:lpstr>
      <vt:lpstr>Cambria</vt:lpstr>
      <vt:lpstr>等线</vt:lpstr>
      <vt:lpstr>等线 Light</vt:lpstr>
      <vt:lpstr>Roboto</vt:lpstr>
      <vt:lpstr>SVN-Newton</vt:lpstr>
      <vt:lpstr>Times New Roman</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徐 梦婷</dc:creator>
  <cp:lastModifiedBy>AutoBVT</cp:lastModifiedBy>
  <cp:revision>42</cp:revision>
  <dcterms:created xsi:type="dcterms:W3CDTF">2020-07-26T10:12:22Z</dcterms:created>
  <dcterms:modified xsi:type="dcterms:W3CDTF">2024-05-06T06:45:41Z</dcterms:modified>
</cp:coreProperties>
</file>