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4" r:id="rId2"/>
    <p:sldId id="258" r:id="rId3"/>
    <p:sldId id="267" r:id="rId4"/>
    <p:sldId id="261" r:id="rId5"/>
    <p:sldId id="268" r:id="rId6"/>
    <p:sldId id="275" r:id="rId7"/>
    <p:sldId id="260" r:id="rId8"/>
    <p:sldId id="262" r:id="rId9"/>
    <p:sldId id="272" r:id="rId10"/>
    <p:sldId id="263" r:id="rId11"/>
    <p:sldId id="273" r:id="rId12"/>
    <p:sldId id="26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020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68B8F-9A7F-4C85-8CC5-4BBA85AFF043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BE7D2-6B22-407F-B318-90B5982C2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33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55287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55287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503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410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96202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170204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997695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407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32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2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85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1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1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7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6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2" y="5217918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10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1"/>
            <a:ext cx="485736" cy="1259298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711048" y="595085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48978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52488" y="6272520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64404" y="6495517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42132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96453" y="638529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57249" y="642224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41561" y="63561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69614" y="655336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54445" y="6911983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46616" y="633151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1020851" y="6265364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39086" y="6213832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84192" y="625417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218081" y="60166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28600" y="6820069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2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77553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96331" y="6298994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50231" y="6091685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120636" y="6021103"/>
            <a:ext cx="135998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712661" y="631468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73456" y="626761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57768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25473" y="661165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36693" y="6548899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99446" y="6595965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93577" y="5969537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9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86269" y="618917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86269" y="622841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73456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610703" y="6486146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7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5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5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4619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1" y="2538233"/>
            <a:ext cx="53936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22321" y="6336518"/>
            <a:ext cx="4690302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8825" y="1309333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3862" y="475046"/>
            <a:ext cx="585429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213" y="383196"/>
            <a:ext cx="592611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1022939" y="5841661"/>
            <a:ext cx="1169069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93881" y="6143396"/>
            <a:ext cx="364021" cy="986026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30356" y="263654"/>
            <a:ext cx="844356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45273" y="52879"/>
            <a:ext cx="1066769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5650" y="4932570"/>
            <a:ext cx="1209272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30445" y="-919"/>
            <a:ext cx="1034111" cy="1035928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4267" y="5617375"/>
            <a:ext cx="571291" cy="1623076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88254" y="6246623"/>
            <a:ext cx="748761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0845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6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5" y="6246034"/>
            <a:ext cx="5634106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60547" y="-41334"/>
            <a:ext cx="3378534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2"/>
            <a:ext cx="584625" cy="1582298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5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90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4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2" y="5714165"/>
            <a:ext cx="1133098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3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2"/>
            <a:ext cx="215884" cy="194554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6" y="5902956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9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57338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745901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4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8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90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30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300"/>
            <a:ext cx="561362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8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7"/>
            <a:ext cx="1043986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8" y="3922164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7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1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2"/>
            <a:ext cx="485747" cy="1259326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9" y="-266318"/>
            <a:ext cx="648046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5" y="98215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3" y="45994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1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8" y="514868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0" y="580980"/>
            <a:ext cx="35882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4" y="59106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6"/>
            <a:ext cx="35882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60" y="98472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1" y="219973"/>
            <a:ext cx="288386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5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4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6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9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2" y="62598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6" y="558444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1" y="283181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9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3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5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3"/>
            <a:ext cx="38130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50" y="214242"/>
            <a:ext cx="38130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4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5" y="400460"/>
            <a:ext cx="38130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3" y="5783900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4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8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5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10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8417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76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9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8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2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8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4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2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9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E9103-352D-4F8E-B8F8-2699CC6463D8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8FF9-A41A-4970-8C9F-597F391FE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1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xmlns="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5342104" y="2330832"/>
            <a:ext cx="2076448" cy="15251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2725197" y="404079"/>
            <a:ext cx="6814588" cy="716976"/>
          </a:xfrm>
          <a:prstGeom prst="rect">
            <a:avLst/>
          </a:prstGeom>
        </p:spPr>
        <p:txBody>
          <a:bodyPr spcFirstLastPara="1" vert="horz" wrap="square" lIns="121598" tIns="121598" rIns="121598" bIns="121598" rtlCol="0" anchor="b" anchorCtr="0"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arian"/>
                <a:cs typeface="Times New Roman" panose="02020603050405020304" pitchFamily="18" charset="0"/>
              </a:rPr>
              <a:t>TRƯỜNG TIỂU HỌC SÀI ĐỒNG</a:t>
            </a:r>
            <a:endParaRPr sz="2800" b="1" dirty="0">
              <a:solidFill>
                <a:srgbClr val="002060"/>
              </a:solidFill>
              <a:latin typeface="Aarian"/>
              <a:cs typeface="Times New Roman" panose="02020603050405020304" pitchFamily="18" charset="0"/>
            </a:endParaRPr>
          </a:p>
        </p:txBody>
      </p:sp>
      <p:sp>
        <p:nvSpPr>
          <p:cNvPr id="5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1038916" y="3883262"/>
            <a:ext cx="10487611" cy="1289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nl-NL" sz="4000" b="1" dirty="0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Luyện tập: Viết </a:t>
            </a:r>
            <a:r>
              <a:rPr lang="nl-NL" sz="4000" b="1" dirty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đoạn văn kể lại </a:t>
            </a:r>
            <a:endParaRPr lang="nl-NL" sz="4000" b="1" dirty="0" smtClean="0">
              <a:solidFill>
                <a:srgbClr val="FF0000"/>
              </a:solidFill>
              <a:latin typeface="Aarian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một </a:t>
            </a:r>
            <a:r>
              <a:rPr lang="nl-NL" sz="4000" b="1" dirty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việc làm góp phần bảo vệ môi trường</a:t>
            </a:r>
            <a:endParaRPr lang="en-US" sz="4000" b="1" dirty="0">
              <a:solidFill>
                <a:srgbClr val="FF0000"/>
              </a:solidFill>
              <a:latin typeface="Aarian"/>
              <a:cs typeface="Times New Roman" panose="02020603050405020304" pitchFamily="18" charset="0"/>
            </a:endParaRPr>
          </a:p>
        </p:txBody>
      </p:sp>
      <p:sp>
        <p:nvSpPr>
          <p:cNvPr id="6" name="Google Shape;7902;p32"/>
          <p:cNvSpPr txBox="1">
            <a:spLocks/>
          </p:cNvSpPr>
          <p:nvPr/>
        </p:nvSpPr>
        <p:spPr>
          <a:xfrm>
            <a:off x="3220872" y="1146412"/>
            <a:ext cx="6318913" cy="1325539"/>
          </a:xfrm>
          <a:prstGeom prst="rect">
            <a:avLst/>
          </a:prstGeom>
        </p:spPr>
        <p:txBody>
          <a:bodyPr spcFirstLastPara="1" vert="horz" wrap="square" lIns="121598" tIns="121598" rIns="121598" bIns="121598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07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r>
              <a:rPr lang="en-US" sz="4000" b="1" dirty="0" err="1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 – </a:t>
            </a:r>
            <a:r>
              <a:rPr lang="en-US" sz="4000" b="1" dirty="0" err="1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 3</a:t>
            </a:r>
          </a:p>
          <a:p>
            <a:r>
              <a:rPr lang="en-US" sz="4000" b="1" dirty="0" err="1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Tuần</a:t>
            </a:r>
            <a:r>
              <a:rPr lang="en-US" sz="4000" b="1" dirty="0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 33 – </a:t>
            </a:r>
            <a:r>
              <a:rPr lang="en-US" sz="4000" b="1" dirty="0" err="1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 231</a:t>
            </a:r>
            <a:endParaRPr lang="en-US" sz="4000" b="1" dirty="0">
              <a:solidFill>
                <a:srgbClr val="0070C0"/>
              </a:solidFill>
              <a:latin typeface="Aari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2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0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468247" y="530347"/>
            <a:ext cx="10992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2. </a:t>
            </a:r>
            <a:r>
              <a:rPr lang="vi-VN" sz="3200" b="1" dirty="0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Viết đoạn văn kể lại một việc làm góp phần bảo vệ môi trường mà em đã tham gia hoặc chứng kiến.</a:t>
            </a:r>
            <a:endParaRPr lang="en-US" sz="3200" b="1" dirty="0">
              <a:solidFill>
                <a:srgbClr val="FF0000"/>
              </a:solidFill>
              <a:latin typeface="Aarian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3" y="1625420"/>
            <a:ext cx="10695521" cy="491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0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71" y="632379"/>
            <a:ext cx="11000095" cy="1155477"/>
          </a:xfrm>
        </p:spPr>
        <p:txBody>
          <a:bodyPr/>
          <a:lstStyle/>
          <a:p>
            <a:r>
              <a:rPr lang="vi-VN" sz="3600" b="1" dirty="0" smtClean="0">
                <a:solidFill>
                  <a:srgbClr val="FF0000"/>
                </a:solidFill>
                <a:latin typeface="+mn-lt"/>
              </a:rPr>
              <a:t>3. Đọc lại đoạn văn, phát hiện và sửa lỗi </a:t>
            </a:r>
            <a:br>
              <a:rPr lang="vi-VN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vi-VN" sz="3600" b="1" dirty="0" smtClean="0">
                <a:solidFill>
                  <a:srgbClr val="FF0000"/>
                </a:solidFill>
                <a:latin typeface="+mn-lt"/>
              </a:rPr>
              <a:t>(dùng từ, đặt câu, sắp xếp ý,...)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56" y="1966966"/>
            <a:ext cx="5443065" cy="462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0A4E2D-96CC-DF27-A756-6E016A3BC03E}"/>
              </a:ext>
            </a:extLst>
          </p:cNvPr>
          <p:cNvSpPr txBox="1"/>
          <p:nvPr/>
        </p:nvSpPr>
        <p:spPr>
          <a:xfrm>
            <a:off x="3101064" y="1428587"/>
            <a:ext cx="593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Vận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dụng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A4E2D-96CC-DF27-A756-6E016A3BC03E}"/>
              </a:ext>
            </a:extLst>
          </p:cNvPr>
          <p:cNvSpPr txBox="1"/>
          <p:nvPr/>
        </p:nvSpPr>
        <p:spPr>
          <a:xfrm>
            <a:off x="1337480" y="2707555"/>
            <a:ext cx="102221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</a:rPr>
              <a:t>Trao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đổi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với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người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thân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về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những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việc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cần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làm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để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giữ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nhà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cửa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luôn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sạch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đẹp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91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xmlns="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62388" y="2041842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i="1" dirty="0" err="1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Hẹn</a:t>
            </a:r>
            <a:r>
              <a:rPr lang="en-US" sz="7200" i="1" dirty="0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7200" i="1" dirty="0" err="1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gặp</a:t>
            </a:r>
            <a:r>
              <a:rPr lang="en-US" sz="7200" i="1" dirty="0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7200" i="1" dirty="0" err="1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lại</a:t>
            </a:r>
            <a:r>
              <a:rPr lang="en-US" sz="7200" i="1" dirty="0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!</a:t>
            </a:r>
            <a:endParaRPr lang="en-US" sz="7200" i="1" dirty="0">
              <a:solidFill>
                <a:srgbClr val="FF0000"/>
              </a:solidFill>
              <a:latin typeface="Aari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17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1017451" y="2327419"/>
            <a:ext cx="10487611" cy="1289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nl-NL" sz="4000" b="1" dirty="0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Luyện tập: Viết </a:t>
            </a:r>
            <a:r>
              <a:rPr lang="nl-NL" sz="4000" b="1" dirty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đoạn văn kể lại </a:t>
            </a:r>
            <a:endParaRPr lang="nl-NL" sz="4000" b="1" dirty="0" smtClean="0">
              <a:solidFill>
                <a:srgbClr val="FF0000"/>
              </a:solidFill>
              <a:latin typeface="Aarian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một </a:t>
            </a:r>
            <a:r>
              <a:rPr lang="nl-NL" sz="4000" b="1" dirty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việc làm góp phần bảo vệ môi trường</a:t>
            </a:r>
            <a:endParaRPr lang="en-US" sz="4000" b="1" dirty="0">
              <a:solidFill>
                <a:srgbClr val="FF0000"/>
              </a:solidFill>
              <a:latin typeface="Aari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8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197;p39"/>
          <p:cNvSpPr/>
          <p:nvPr/>
        </p:nvSpPr>
        <p:spPr>
          <a:xfrm>
            <a:off x="6922752" y="3777249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" name="Google Shape;8198;p39"/>
          <p:cNvSpPr/>
          <p:nvPr/>
        </p:nvSpPr>
        <p:spPr>
          <a:xfrm>
            <a:off x="8316624" y="3559733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" name="Google Shape;8199;p39"/>
          <p:cNvSpPr/>
          <p:nvPr/>
        </p:nvSpPr>
        <p:spPr>
          <a:xfrm>
            <a:off x="8931991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7" name="Google Shape;8200;p39"/>
          <p:cNvSpPr/>
          <p:nvPr/>
        </p:nvSpPr>
        <p:spPr>
          <a:xfrm>
            <a:off x="9528761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8" name="Google Shape;8201;p39"/>
          <p:cNvSpPr/>
          <p:nvPr/>
        </p:nvSpPr>
        <p:spPr>
          <a:xfrm>
            <a:off x="7592498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9" name="Google Shape;8202;p39"/>
          <p:cNvSpPr/>
          <p:nvPr/>
        </p:nvSpPr>
        <p:spPr>
          <a:xfrm>
            <a:off x="6912898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0" name="Google Shape;8203;p39"/>
          <p:cNvSpPr/>
          <p:nvPr/>
        </p:nvSpPr>
        <p:spPr>
          <a:xfrm>
            <a:off x="6972241" y="3448530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1" name="Google Shape;8204;p39"/>
          <p:cNvSpPr/>
          <p:nvPr/>
        </p:nvSpPr>
        <p:spPr>
          <a:xfrm>
            <a:off x="7763046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2" name="Google Shape;8205;p39"/>
          <p:cNvSpPr/>
          <p:nvPr/>
        </p:nvSpPr>
        <p:spPr>
          <a:xfrm>
            <a:off x="8912209" y="3559733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3" name="Google Shape;8206;p39"/>
          <p:cNvSpPr/>
          <p:nvPr/>
        </p:nvSpPr>
        <p:spPr>
          <a:xfrm>
            <a:off x="7468921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4" name="Google Shape;8207;p39"/>
          <p:cNvSpPr/>
          <p:nvPr/>
        </p:nvSpPr>
        <p:spPr>
          <a:xfrm>
            <a:off x="7468921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5" name="Google Shape;8208;p39"/>
          <p:cNvSpPr/>
          <p:nvPr/>
        </p:nvSpPr>
        <p:spPr>
          <a:xfrm>
            <a:off x="7706222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6" name="Google Shape;8209;p39"/>
          <p:cNvSpPr/>
          <p:nvPr/>
        </p:nvSpPr>
        <p:spPr>
          <a:xfrm>
            <a:off x="7723484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7" name="Google Shape;8210;p39"/>
          <p:cNvSpPr/>
          <p:nvPr/>
        </p:nvSpPr>
        <p:spPr>
          <a:xfrm>
            <a:off x="7068554" y="5131694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8" name="Google Shape;8211;p39"/>
          <p:cNvSpPr/>
          <p:nvPr/>
        </p:nvSpPr>
        <p:spPr>
          <a:xfrm>
            <a:off x="7627097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9" name="Google Shape;8212;p39"/>
          <p:cNvSpPr/>
          <p:nvPr/>
        </p:nvSpPr>
        <p:spPr>
          <a:xfrm>
            <a:off x="7071074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0" name="Google Shape;8213;p39"/>
          <p:cNvSpPr/>
          <p:nvPr/>
        </p:nvSpPr>
        <p:spPr>
          <a:xfrm>
            <a:off x="7340453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1" name="Google Shape;8214;p39"/>
          <p:cNvSpPr/>
          <p:nvPr/>
        </p:nvSpPr>
        <p:spPr>
          <a:xfrm>
            <a:off x="7980492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2" name="Google Shape;8215;p39"/>
          <p:cNvSpPr/>
          <p:nvPr/>
        </p:nvSpPr>
        <p:spPr>
          <a:xfrm>
            <a:off x="8699654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3" name="Google Shape;8216;p39"/>
          <p:cNvSpPr/>
          <p:nvPr/>
        </p:nvSpPr>
        <p:spPr>
          <a:xfrm>
            <a:off x="7980491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4" name="Google Shape;8217;p39"/>
          <p:cNvSpPr/>
          <p:nvPr/>
        </p:nvSpPr>
        <p:spPr>
          <a:xfrm>
            <a:off x="6791766" y="2382059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5" name="Google Shape;8218;p39"/>
          <p:cNvSpPr/>
          <p:nvPr/>
        </p:nvSpPr>
        <p:spPr>
          <a:xfrm>
            <a:off x="9082758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6" name="Google Shape;8219;p39"/>
          <p:cNvSpPr/>
          <p:nvPr/>
        </p:nvSpPr>
        <p:spPr>
          <a:xfrm>
            <a:off x="7743264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7" name="Google Shape;8220;p39"/>
          <p:cNvSpPr/>
          <p:nvPr/>
        </p:nvSpPr>
        <p:spPr>
          <a:xfrm>
            <a:off x="6791766" y="2383392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8" name="Google Shape;8221;p39"/>
          <p:cNvSpPr/>
          <p:nvPr/>
        </p:nvSpPr>
        <p:spPr>
          <a:xfrm>
            <a:off x="9226042" y="4427208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9" name="Google Shape;8222;p39"/>
          <p:cNvSpPr/>
          <p:nvPr/>
        </p:nvSpPr>
        <p:spPr>
          <a:xfrm>
            <a:off x="9300204" y="4607607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0" name="Google Shape;8223;p39"/>
          <p:cNvSpPr/>
          <p:nvPr/>
        </p:nvSpPr>
        <p:spPr>
          <a:xfrm>
            <a:off x="9376809" y="4874467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1" name="Google Shape;8224;p39"/>
          <p:cNvSpPr/>
          <p:nvPr/>
        </p:nvSpPr>
        <p:spPr>
          <a:xfrm>
            <a:off x="9188998" y="4311040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2" name="Google Shape;8225;p39"/>
          <p:cNvSpPr/>
          <p:nvPr/>
        </p:nvSpPr>
        <p:spPr>
          <a:xfrm>
            <a:off x="9223597" y="4449435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3" name="Google Shape;8226;p39"/>
          <p:cNvSpPr/>
          <p:nvPr/>
        </p:nvSpPr>
        <p:spPr>
          <a:xfrm>
            <a:off x="8262245" y="4965962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4" name="Google Shape;8227;p39"/>
          <p:cNvSpPr/>
          <p:nvPr/>
        </p:nvSpPr>
        <p:spPr>
          <a:xfrm>
            <a:off x="7898921" y="2044818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5" name="Google Shape;8228;p39"/>
          <p:cNvSpPr/>
          <p:nvPr/>
        </p:nvSpPr>
        <p:spPr>
          <a:xfrm>
            <a:off x="8316624" y="2230182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6" name="Google Shape;8229;p39"/>
          <p:cNvSpPr/>
          <p:nvPr/>
        </p:nvSpPr>
        <p:spPr>
          <a:xfrm>
            <a:off x="8912209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7" name="Google Shape;8230;p39"/>
          <p:cNvSpPr/>
          <p:nvPr/>
        </p:nvSpPr>
        <p:spPr>
          <a:xfrm>
            <a:off x="9772211" y="3045722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8" name="Google Shape;8231;p39"/>
          <p:cNvSpPr/>
          <p:nvPr/>
        </p:nvSpPr>
        <p:spPr>
          <a:xfrm>
            <a:off x="9473196" y="2717076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9" name="Google Shape;8232;p39"/>
          <p:cNvSpPr/>
          <p:nvPr/>
        </p:nvSpPr>
        <p:spPr>
          <a:xfrm>
            <a:off x="6823920" y="38119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0" name="Google Shape;8233;p39"/>
          <p:cNvSpPr/>
          <p:nvPr/>
        </p:nvSpPr>
        <p:spPr>
          <a:xfrm>
            <a:off x="7244067" y="381658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1" name="Google Shape;8234;p39"/>
          <p:cNvSpPr/>
          <p:nvPr/>
        </p:nvSpPr>
        <p:spPr>
          <a:xfrm>
            <a:off x="11418131" y="1053842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2" name="Google Shape;8235;p39"/>
          <p:cNvSpPr/>
          <p:nvPr/>
        </p:nvSpPr>
        <p:spPr>
          <a:xfrm>
            <a:off x="11418131" y="1113184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3" name="Google Shape;8236;p39"/>
          <p:cNvSpPr/>
          <p:nvPr/>
        </p:nvSpPr>
        <p:spPr>
          <a:xfrm>
            <a:off x="10006994" y="1004427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4" name="Google Shape;8237;p39"/>
          <p:cNvSpPr/>
          <p:nvPr/>
        </p:nvSpPr>
        <p:spPr>
          <a:xfrm>
            <a:off x="10189915" y="2099198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5" name="Google Shape;8238;p39"/>
          <p:cNvSpPr/>
          <p:nvPr/>
        </p:nvSpPr>
        <p:spPr>
          <a:xfrm>
            <a:off x="10006994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6" name="Google Shape;8239;p39"/>
          <p:cNvSpPr/>
          <p:nvPr/>
        </p:nvSpPr>
        <p:spPr>
          <a:xfrm>
            <a:off x="10343126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7" name="Google Shape;8240;p39"/>
          <p:cNvSpPr/>
          <p:nvPr/>
        </p:nvSpPr>
        <p:spPr>
          <a:xfrm>
            <a:off x="6416145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8" name="Google Shape;8241;p39"/>
          <p:cNvSpPr/>
          <p:nvPr/>
        </p:nvSpPr>
        <p:spPr>
          <a:xfrm>
            <a:off x="11791304" y="759794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9" name="Google Shape;8242;p39"/>
          <p:cNvSpPr/>
          <p:nvPr/>
        </p:nvSpPr>
        <p:spPr>
          <a:xfrm>
            <a:off x="7753119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0" name="Google Shape;8243;p39"/>
          <p:cNvSpPr/>
          <p:nvPr/>
        </p:nvSpPr>
        <p:spPr>
          <a:xfrm>
            <a:off x="9876008" y="4810235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1" name="Google Shape;8244;p39"/>
          <p:cNvSpPr/>
          <p:nvPr/>
        </p:nvSpPr>
        <p:spPr>
          <a:xfrm>
            <a:off x="11264918" y="5148808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2" name="Google Shape;8245;p39"/>
          <p:cNvSpPr/>
          <p:nvPr/>
        </p:nvSpPr>
        <p:spPr>
          <a:xfrm>
            <a:off x="10367797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3" name="Google Shape;8246;p39"/>
          <p:cNvSpPr/>
          <p:nvPr/>
        </p:nvSpPr>
        <p:spPr>
          <a:xfrm>
            <a:off x="11497254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4" name="Google Shape;8247;p39"/>
          <p:cNvSpPr/>
          <p:nvPr/>
        </p:nvSpPr>
        <p:spPr>
          <a:xfrm>
            <a:off x="8497026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5" name="Google Shape;8248;p39"/>
          <p:cNvSpPr/>
          <p:nvPr/>
        </p:nvSpPr>
        <p:spPr>
          <a:xfrm>
            <a:off x="6416143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6" name="Google Shape;8249;p39"/>
          <p:cNvSpPr/>
          <p:nvPr/>
        </p:nvSpPr>
        <p:spPr>
          <a:xfrm>
            <a:off x="11791304" y="759794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7" name="Google Shape;8250;p39"/>
          <p:cNvSpPr/>
          <p:nvPr/>
        </p:nvSpPr>
        <p:spPr>
          <a:xfrm>
            <a:off x="7298818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8" name="Google Shape;8251;p39"/>
          <p:cNvSpPr/>
          <p:nvPr/>
        </p:nvSpPr>
        <p:spPr>
          <a:xfrm>
            <a:off x="11613349" y="8484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9" name="Google Shape;8252;p39"/>
          <p:cNvSpPr/>
          <p:nvPr/>
        </p:nvSpPr>
        <p:spPr>
          <a:xfrm>
            <a:off x="7753119" y="1852120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0" name="Google Shape;8253;p39"/>
          <p:cNvSpPr/>
          <p:nvPr/>
        </p:nvSpPr>
        <p:spPr>
          <a:xfrm>
            <a:off x="6984540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1" name="Google Shape;8254;p39"/>
          <p:cNvSpPr/>
          <p:nvPr/>
        </p:nvSpPr>
        <p:spPr>
          <a:xfrm>
            <a:off x="8880055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2" name="Google Shape;8255;p39"/>
          <p:cNvSpPr/>
          <p:nvPr/>
        </p:nvSpPr>
        <p:spPr>
          <a:xfrm>
            <a:off x="9193962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3" name="Google Shape;8256;p39"/>
          <p:cNvSpPr/>
          <p:nvPr/>
        </p:nvSpPr>
        <p:spPr>
          <a:xfrm>
            <a:off x="10002030" y="6105187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4" name="Google Shape;8257;p39"/>
          <p:cNvSpPr/>
          <p:nvPr/>
        </p:nvSpPr>
        <p:spPr>
          <a:xfrm>
            <a:off x="10291190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5" name="Google Shape;8258;p39"/>
          <p:cNvSpPr/>
          <p:nvPr/>
        </p:nvSpPr>
        <p:spPr>
          <a:xfrm>
            <a:off x="8499470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pic>
        <p:nvPicPr>
          <p:cNvPr id="66" name="Picture 4" descr="700+ Free Back To School &amp; School Images">
            <a:extLst>
              <a:ext uri="{FF2B5EF4-FFF2-40B4-BE49-F238E27FC236}">
                <a16:creationId xmlns:a16="http://schemas.microsoft.com/office/drawing/2014/main" xmlns="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3714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092" y="4486669"/>
            <a:ext cx="2188654" cy="219475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896155" y="1934534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38061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1135267" y="209151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25F5DB-AC87-4519-814C-8413C3233A27}"/>
              </a:ext>
            </a:extLst>
          </p:cNvPr>
          <p:cNvSpPr/>
          <p:nvPr/>
        </p:nvSpPr>
        <p:spPr>
          <a:xfrm>
            <a:off x="546735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  <p:pic>
        <p:nvPicPr>
          <p:cNvPr id="2" name="Chiến dịch “Tắt đèn” hưởng ứng Giờ Trái Đất tháng 3-2023- VTC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48" y="209151"/>
            <a:ext cx="10713864" cy="60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0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138" y="2448885"/>
            <a:ext cx="8550115" cy="747200"/>
          </a:xfrm>
        </p:spPr>
        <p:txBody>
          <a:bodyPr/>
          <a:lstStyle/>
          <a:p>
            <a:r>
              <a:rPr lang="vi-VN" dirty="0" smtClean="0">
                <a:solidFill>
                  <a:srgbClr val="FF0000"/>
                </a:solidFill>
                <a:latin typeface="+mn-lt"/>
              </a:rPr>
              <a:t>Nội dung của hoạt động là gì?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7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197;p39"/>
          <p:cNvSpPr/>
          <p:nvPr/>
        </p:nvSpPr>
        <p:spPr>
          <a:xfrm>
            <a:off x="6922752" y="3777249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" name="Google Shape;8198;p39"/>
          <p:cNvSpPr/>
          <p:nvPr/>
        </p:nvSpPr>
        <p:spPr>
          <a:xfrm>
            <a:off x="8316624" y="3559733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" name="Google Shape;8199;p39"/>
          <p:cNvSpPr/>
          <p:nvPr/>
        </p:nvSpPr>
        <p:spPr>
          <a:xfrm>
            <a:off x="8931991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7" name="Google Shape;8200;p39"/>
          <p:cNvSpPr/>
          <p:nvPr/>
        </p:nvSpPr>
        <p:spPr>
          <a:xfrm>
            <a:off x="9528761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8" name="Google Shape;8201;p39"/>
          <p:cNvSpPr/>
          <p:nvPr/>
        </p:nvSpPr>
        <p:spPr>
          <a:xfrm>
            <a:off x="7592498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9" name="Google Shape;8202;p39"/>
          <p:cNvSpPr/>
          <p:nvPr/>
        </p:nvSpPr>
        <p:spPr>
          <a:xfrm>
            <a:off x="6912898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0" name="Google Shape;8203;p39"/>
          <p:cNvSpPr/>
          <p:nvPr/>
        </p:nvSpPr>
        <p:spPr>
          <a:xfrm>
            <a:off x="6972241" y="3448530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1" name="Google Shape;8204;p39"/>
          <p:cNvSpPr/>
          <p:nvPr/>
        </p:nvSpPr>
        <p:spPr>
          <a:xfrm>
            <a:off x="7763046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2" name="Google Shape;8205;p39"/>
          <p:cNvSpPr/>
          <p:nvPr/>
        </p:nvSpPr>
        <p:spPr>
          <a:xfrm>
            <a:off x="8912209" y="3559733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3" name="Google Shape;8206;p39"/>
          <p:cNvSpPr/>
          <p:nvPr/>
        </p:nvSpPr>
        <p:spPr>
          <a:xfrm>
            <a:off x="7468921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4" name="Google Shape;8207;p39"/>
          <p:cNvSpPr/>
          <p:nvPr/>
        </p:nvSpPr>
        <p:spPr>
          <a:xfrm>
            <a:off x="7468921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5" name="Google Shape;8208;p39"/>
          <p:cNvSpPr/>
          <p:nvPr/>
        </p:nvSpPr>
        <p:spPr>
          <a:xfrm>
            <a:off x="7706222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6" name="Google Shape;8209;p39"/>
          <p:cNvSpPr/>
          <p:nvPr/>
        </p:nvSpPr>
        <p:spPr>
          <a:xfrm>
            <a:off x="7723484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7" name="Google Shape;8210;p39"/>
          <p:cNvSpPr/>
          <p:nvPr/>
        </p:nvSpPr>
        <p:spPr>
          <a:xfrm>
            <a:off x="7068554" y="5131694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8" name="Google Shape;8211;p39"/>
          <p:cNvSpPr/>
          <p:nvPr/>
        </p:nvSpPr>
        <p:spPr>
          <a:xfrm>
            <a:off x="7627097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19" name="Google Shape;8212;p39"/>
          <p:cNvSpPr/>
          <p:nvPr/>
        </p:nvSpPr>
        <p:spPr>
          <a:xfrm>
            <a:off x="7071074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0" name="Google Shape;8213;p39"/>
          <p:cNvSpPr/>
          <p:nvPr/>
        </p:nvSpPr>
        <p:spPr>
          <a:xfrm>
            <a:off x="7340453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1" name="Google Shape;8214;p39"/>
          <p:cNvSpPr/>
          <p:nvPr/>
        </p:nvSpPr>
        <p:spPr>
          <a:xfrm>
            <a:off x="7980492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2" name="Google Shape;8215;p39"/>
          <p:cNvSpPr/>
          <p:nvPr/>
        </p:nvSpPr>
        <p:spPr>
          <a:xfrm>
            <a:off x="8699654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3" name="Google Shape;8216;p39"/>
          <p:cNvSpPr/>
          <p:nvPr/>
        </p:nvSpPr>
        <p:spPr>
          <a:xfrm>
            <a:off x="7980491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4" name="Google Shape;8217;p39"/>
          <p:cNvSpPr/>
          <p:nvPr/>
        </p:nvSpPr>
        <p:spPr>
          <a:xfrm>
            <a:off x="6791766" y="2382059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5" name="Google Shape;8218;p39"/>
          <p:cNvSpPr/>
          <p:nvPr/>
        </p:nvSpPr>
        <p:spPr>
          <a:xfrm>
            <a:off x="9082758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6" name="Google Shape;8219;p39"/>
          <p:cNvSpPr/>
          <p:nvPr/>
        </p:nvSpPr>
        <p:spPr>
          <a:xfrm>
            <a:off x="7743264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7" name="Google Shape;8220;p39"/>
          <p:cNvSpPr/>
          <p:nvPr/>
        </p:nvSpPr>
        <p:spPr>
          <a:xfrm>
            <a:off x="6791766" y="2383392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8" name="Google Shape;8221;p39"/>
          <p:cNvSpPr/>
          <p:nvPr/>
        </p:nvSpPr>
        <p:spPr>
          <a:xfrm>
            <a:off x="9226042" y="4427208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29" name="Google Shape;8222;p39"/>
          <p:cNvSpPr/>
          <p:nvPr/>
        </p:nvSpPr>
        <p:spPr>
          <a:xfrm>
            <a:off x="9300204" y="4607607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0" name="Google Shape;8223;p39"/>
          <p:cNvSpPr/>
          <p:nvPr/>
        </p:nvSpPr>
        <p:spPr>
          <a:xfrm>
            <a:off x="9376809" y="4874467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1" name="Google Shape;8224;p39"/>
          <p:cNvSpPr/>
          <p:nvPr/>
        </p:nvSpPr>
        <p:spPr>
          <a:xfrm>
            <a:off x="9188998" y="4311040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2" name="Google Shape;8225;p39"/>
          <p:cNvSpPr/>
          <p:nvPr/>
        </p:nvSpPr>
        <p:spPr>
          <a:xfrm>
            <a:off x="9223597" y="4449435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3" name="Google Shape;8226;p39"/>
          <p:cNvSpPr/>
          <p:nvPr/>
        </p:nvSpPr>
        <p:spPr>
          <a:xfrm>
            <a:off x="8262245" y="4965962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4" name="Google Shape;8227;p39"/>
          <p:cNvSpPr/>
          <p:nvPr/>
        </p:nvSpPr>
        <p:spPr>
          <a:xfrm>
            <a:off x="7898921" y="2044818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5" name="Google Shape;8228;p39"/>
          <p:cNvSpPr/>
          <p:nvPr/>
        </p:nvSpPr>
        <p:spPr>
          <a:xfrm>
            <a:off x="8316624" y="2230182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6" name="Google Shape;8229;p39"/>
          <p:cNvSpPr/>
          <p:nvPr/>
        </p:nvSpPr>
        <p:spPr>
          <a:xfrm>
            <a:off x="8912209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7" name="Google Shape;8230;p39"/>
          <p:cNvSpPr/>
          <p:nvPr/>
        </p:nvSpPr>
        <p:spPr>
          <a:xfrm>
            <a:off x="9772211" y="3045722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8" name="Google Shape;8231;p39"/>
          <p:cNvSpPr/>
          <p:nvPr/>
        </p:nvSpPr>
        <p:spPr>
          <a:xfrm>
            <a:off x="9473196" y="2717076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39" name="Google Shape;8232;p39"/>
          <p:cNvSpPr/>
          <p:nvPr/>
        </p:nvSpPr>
        <p:spPr>
          <a:xfrm>
            <a:off x="6823920" y="38119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0" name="Google Shape;8233;p39"/>
          <p:cNvSpPr/>
          <p:nvPr/>
        </p:nvSpPr>
        <p:spPr>
          <a:xfrm>
            <a:off x="7244067" y="381658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1" name="Google Shape;8234;p39"/>
          <p:cNvSpPr/>
          <p:nvPr/>
        </p:nvSpPr>
        <p:spPr>
          <a:xfrm>
            <a:off x="11418131" y="1053842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2" name="Google Shape;8235;p39"/>
          <p:cNvSpPr/>
          <p:nvPr/>
        </p:nvSpPr>
        <p:spPr>
          <a:xfrm>
            <a:off x="11418131" y="1113184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3" name="Google Shape;8236;p39"/>
          <p:cNvSpPr/>
          <p:nvPr/>
        </p:nvSpPr>
        <p:spPr>
          <a:xfrm>
            <a:off x="10006994" y="1004427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4" name="Google Shape;8237;p39"/>
          <p:cNvSpPr/>
          <p:nvPr/>
        </p:nvSpPr>
        <p:spPr>
          <a:xfrm>
            <a:off x="10189915" y="2099198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5" name="Google Shape;8238;p39"/>
          <p:cNvSpPr/>
          <p:nvPr/>
        </p:nvSpPr>
        <p:spPr>
          <a:xfrm>
            <a:off x="10006994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6" name="Google Shape;8239;p39"/>
          <p:cNvSpPr/>
          <p:nvPr/>
        </p:nvSpPr>
        <p:spPr>
          <a:xfrm>
            <a:off x="10343126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7" name="Google Shape;8240;p39"/>
          <p:cNvSpPr/>
          <p:nvPr/>
        </p:nvSpPr>
        <p:spPr>
          <a:xfrm>
            <a:off x="6416145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8" name="Google Shape;8241;p39"/>
          <p:cNvSpPr/>
          <p:nvPr/>
        </p:nvSpPr>
        <p:spPr>
          <a:xfrm>
            <a:off x="11791304" y="759794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49" name="Google Shape;8242;p39"/>
          <p:cNvSpPr/>
          <p:nvPr/>
        </p:nvSpPr>
        <p:spPr>
          <a:xfrm>
            <a:off x="7753119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0" name="Google Shape;8243;p39"/>
          <p:cNvSpPr/>
          <p:nvPr/>
        </p:nvSpPr>
        <p:spPr>
          <a:xfrm>
            <a:off x="9876008" y="4810235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1" name="Google Shape;8244;p39"/>
          <p:cNvSpPr/>
          <p:nvPr/>
        </p:nvSpPr>
        <p:spPr>
          <a:xfrm>
            <a:off x="11264918" y="5148808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2" name="Google Shape;8245;p39"/>
          <p:cNvSpPr/>
          <p:nvPr/>
        </p:nvSpPr>
        <p:spPr>
          <a:xfrm>
            <a:off x="10367797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3" name="Google Shape;8246;p39"/>
          <p:cNvSpPr/>
          <p:nvPr/>
        </p:nvSpPr>
        <p:spPr>
          <a:xfrm>
            <a:off x="11497254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4" name="Google Shape;8247;p39"/>
          <p:cNvSpPr/>
          <p:nvPr/>
        </p:nvSpPr>
        <p:spPr>
          <a:xfrm>
            <a:off x="8497026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5" name="Google Shape;8248;p39"/>
          <p:cNvSpPr/>
          <p:nvPr/>
        </p:nvSpPr>
        <p:spPr>
          <a:xfrm>
            <a:off x="6416143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6" name="Google Shape;8249;p39"/>
          <p:cNvSpPr/>
          <p:nvPr/>
        </p:nvSpPr>
        <p:spPr>
          <a:xfrm>
            <a:off x="11791304" y="759794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7" name="Google Shape;8250;p39"/>
          <p:cNvSpPr/>
          <p:nvPr/>
        </p:nvSpPr>
        <p:spPr>
          <a:xfrm>
            <a:off x="7298818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8" name="Google Shape;8251;p39"/>
          <p:cNvSpPr/>
          <p:nvPr/>
        </p:nvSpPr>
        <p:spPr>
          <a:xfrm>
            <a:off x="11613349" y="8484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59" name="Google Shape;8252;p39"/>
          <p:cNvSpPr/>
          <p:nvPr/>
        </p:nvSpPr>
        <p:spPr>
          <a:xfrm>
            <a:off x="7753119" y="1852120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0" name="Google Shape;8253;p39"/>
          <p:cNvSpPr/>
          <p:nvPr/>
        </p:nvSpPr>
        <p:spPr>
          <a:xfrm>
            <a:off x="6984540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1" name="Google Shape;8254;p39"/>
          <p:cNvSpPr/>
          <p:nvPr/>
        </p:nvSpPr>
        <p:spPr>
          <a:xfrm>
            <a:off x="8880055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2" name="Google Shape;8255;p39"/>
          <p:cNvSpPr/>
          <p:nvPr/>
        </p:nvSpPr>
        <p:spPr>
          <a:xfrm>
            <a:off x="9193962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3" name="Google Shape;8256;p39"/>
          <p:cNvSpPr/>
          <p:nvPr/>
        </p:nvSpPr>
        <p:spPr>
          <a:xfrm>
            <a:off x="10002030" y="6105187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4" name="Google Shape;8257;p39"/>
          <p:cNvSpPr/>
          <p:nvPr/>
        </p:nvSpPr>
        <p:spPr>
          <a:xfrm>
            <a:off x="10291190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sp>
        <p:nvSpPr>
          <p:cNvPr id="65" name="Google Shape;8258;p39"/>
          <p:cNvSpPr/>
          <p:nvPr/>
        </p:nvSpPr>
        <p:spPr>
          <a:xfrm>
            <a:off x="8499470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>
              <a:latin typeface="Aarian"/>
            </a:endParaRPr>
          </a:p>
        </p:txBody>
      </p:sp>
      <p:pic>
        <p:nvPicPr>
          <p:cNvPr id="66" name="Picture 4" descr="700+ Free Back To School &amp; School Images">
            <a:extLst>
              <a:ext uri="{FF2B5EF4-FFF2-40B4-BE49-F238E27FC236}">
                <a16:creationId xmlns:a16="http://schemas.microsoft.com/office/drawing/2014/main" xmlns="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3714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092" y="4486669"/>
            <a:ext cx="2188654" cy="219475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54F0B5F-23CE-13A4-727E-7AC85598048D}"/>
              </a:ext>
            </a:extLst>
          </p:cNvPr>
          <p:cNvSpPr txBox="1"/>
          <p:nvPr/>
        </p:nvSpPr>
        <p:spPr>
          <a:xfrm>
            <a:off x="896155" y="1934534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0070C0"/>
                </a:solidFill>
                <a:latin typeface="Aarian"/>
                <a:cs typeface="Times New Roman" panose="02020603050405020304" pitchFamily="18" charset="0"/>
              </a:rPr>
              <a:t>KHÁM PHÁ</a:t>
            </a:r>
            <a:endParaRPr lang="en-US" sz="8800" b="1" dirty="0">
              <a:solidFill>
                <a:srgbClr val="0070C0"/>
              </a:solidFill>
              <a:latin typeface="Aari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1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D96A1DD-9A7F-4891-9207-1A22163C03C1}"/>
              </a:ext>
            </a:extLst>
          </p:cNvPr>
          <p:cNvSpPr/>
          <p:nvPr/>
        </p:nvSpPr>
        <p:spPr>
          <a:xfrm>
            <a:off x="5467350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  <p:sp>
        <p:nvSpPr>
          <p:cNvPr id="4" name="Google Shape;7902;p32">
            <a:extLst>
              <a:ext uri="{FF2B5EF4-FFF2-40B4-BE49-F238E27FC236}">
                <a16:creationId xmlns:a16="http://schemas.microsoft.com/office/drawing/2014/main" xmlns="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559558" y="1715356"/>
            <a:ext cx="10972800" cy="2065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Aarian"/>
                <a:cs typeface="Times New Roman" panose="02020603050405020304" pitchFamily="18" charset="0"/>
              </a:rPr>
              <a:t>Yêu cầu cần đạt: </a:t>
            </a:r>
          </a:p>
          <a:p>
            <a:pPr algn="just"/>
            <a:endParaRPr lang="en-US" sz="3200" dirty="0" smtClean="0">
              <a:latin typeface="Aarian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 smtClean="0">
                <a:solidFill>
                  <a:srgbClr val="002060"/>
                </a:solidFill>
                <a:latin typeface="Aarian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arian"/>
                <a:cs typeface="Times New Roman" panose="02020603050405020304" pitchFamily="18" charset="0"/>
              </a:rPr>
              <a:t>viết đoạn văn ngắn kể lại một việc làm tốt góp phần bảo vệ môi trường đã được tham gia hoặc chứng kiến.</a:t>
            </a:r>
            <a:endParaRPr lang="en-US" sz="3200" b="1" dirty="0">
              <a:solidFill>
                <a:srgbClr val="002060"/>
              </a:solidFill>
              <a:latin typeface="Aari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1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820288" y="323165"/>
            <a:ext cx="52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200" b="1" dirty="0" smtClean="0">
                <a:solidFill>
                  <a:srgbClr val="FF0000"/>
                </a:solidFill>
              </a:rPr>
              <a:t>Trao đổi với bạn về: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438150" y="907940"/>
            <a:ext cx="113808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vi-VN" sz="3200" b="1" dirty="0" smtClean="0">
                <a:solidFill>
                  <a:srgbClr val="002060"/>
                </a:solidFill>
              </a:rPr>
              <a:t>Những hiện tượng ô nhiễm môi trường ở địa phương và nguyên nhân.</a:t>
            </a:r>
          </a:p>
          <a:p>
            <a:pPr marL="571500" indent="-571500" algn="just">
              <a:buFontTx/>
              <a:buChar char="-"/>
            </a:pPr>
            <a:r>
              <a:rPr lang="vi-VN" sz="3200" b="1" dirty="0" smtClean="0">
                <a:solidFill>
                  <a:srgbClr val="002060"/>
                </a:solidFill>
              </a:rPr>
              <a:t>Những việc em và mọi người đã làm hoặc có thể làm để khắc phục hiện tượng ô nhiễm đó.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10" y="2970043"/>
            <a:ext cx="7682993" cy="36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21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0812" y="840078"/>
            <a:ext cx="7521037" cy="699834"/>
          </a:xfrm>
        </p:spPr>
        <p:txBody>
          <a:bodyPr/>
          <a:lstStyle/>
          <a:p>
            <a:pPr marL="202692" indent="0" algn="ctr">
              <a:buNone/>
            </a:pPr>
            <a:r>
              <a:rPr lang="vi-VN" sz="4000" b="1" dirty="0" smtClean="0">
                <a:solidFill>
                  <a:srgbClr val="FF0000"/>
                </a:solidFill>
                <a:latin typeface="Aarian"/>
              </a:rPr>
              <a:t>Thảo luận nhóm 4: 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610436" y="1812869"/>
            <a:ext cx="9828098" cy="68391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8076" lvl="0" indent="-405384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 kern="120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4228" lvl="2" indent="-405384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2304" lvl="3" indent="-405384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0380" lvl="4" indent="-405384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48456" lvl="5" indent="-405384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56532" lvl="6" indent="-405384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64608" lvl="7" indent="-405384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72684" lvl="8" indent="-405384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2692" indent="0" algn="just">
              <a:buFont typeface="Nunito"/>
              <a:buNone/>
            </a:pPr>
            <a:r>
              <a:rPr lang="en-US" sz="4000" dirty="0" err="1" smtClean="0">
                <a:latin typeface="Aarian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arian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arian"/>
                <a:cs typeface="Times New Roman" panose="02020603050405020304" pitchFamily="18" charset="0"/>
              </a:rPr>
              <a:t>tranh</a:t>
            </a:r>
            <a:r>
              <a:rPr lang="en-US" sz="4000" dirty="0" smtClean="0">
                <a:latin typeface="Aarian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Aarian"/>
                <a:cs typeface="Times New Roman" panose="02020603050405020304" pitchFamily="18" charset="0"/>
              </a:rPr>
              <a:t>trao</a:t>
            </a:r>
            <a:r>
              <a:rPr lang="en-US" sz="4000" dirty="0" smtClean="0"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arian"/>
                <a:cs typeface="Times New Roman" panose="02020603050405020304" pitchFamily="18" charset="0"/>
              </a:rPr>
              <a:t>đổi</a:t>
            </a:r>
            <a:r>
              <a:rPr lang="en-US" sz="4000" dirty="0" smtClean="0"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arian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arian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arian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Aarian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Aarian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Aarian"/>
                <a:cs typeface="Times New Roman" panose="02020603050405020304" pitchFamily="18" charset="0"/>
              </a:rPr>
              <a:t>:</a:t>
            </a:r>
            <a:endParaRPr lang="en-US" sz="4000" dirty="0">
              <a:latin typeface="Aarian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8A270F-C40F-026F-DC37-557E0B60E371}"/>
              </a:ext>
            </a:extLst>
          </p:cNvPr>
          <p:cNvSpPr txBox="1"/>
          <p:nvPr/>
        </p:nvSpPr>
        <p:spPr>
          <a:xfrm>
            <a:off x="435607" y="3009695"/>
            <a:ext cx="113808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vi-VN" sz="4000" dirty="0" smtClean="0">
                <a:solidFill>
                  <a:srgbClr val="002060"/>
                </a:solidFill>
              </a:rPr>
              <a:t>Những hiện tượng ô nhiễm môi trường ở địa phương và nguyên nhân.</a:t>
            </a:r>
          </a:p>
          <a:p>
            <a:pPr marL="571500" indent="-571500" algn="just">
              <a:buFontTx/>
              <a:buChar char="-"/>
            </a:pPr>
            <a:r>
              <a:rPr lang="vi-VN" sz="4000" dirty="0" smtClean="0">
                <a:solidFill>
                  <a:srgbClr val="002060"/>
                </a:solidFill>
              </a:rPr>
              <a:t>Những việc em và mọi người đã làm hoặc có thể làm để khắc phục hiện tượng ô nhiễm đó.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7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267</Words>
  <Application>Microsoft Office PowerPoint</Application>
  <PresentationFormat>Custom</PresentationFormat>
  <Paragraphs>28</Paragraphs>
  <Slides>13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TRƯỜNG TIỂU HỌC SÀI ĐỒNG</vt:lpstr>
      <vt:lpstr>PowerPoint Presentation</vt:lpstr>
      <vt:lpstr>PowerPoint Presentation</vt:lpstr>
      <vt:lpstr>PowerPoint Presentation</vt:lpstr>
      <vt:lpstr>Nội dung của hoạt động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Đọc lại đoạn văn, phát hiện và sửa lỗi  (dùng từ, đặt câu, sắp xếp ý,...)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nttchung</dc:creator>
  <cp:lastModifiedBy>MyPC</cp:lastModifiedBy>
  <cp:revision>17</cp:revision>
  <dcterms:created xsi:type="dcterms:W3CDTF">2023-03-09T07:22:35Z</dcterms:created>
  <dcterms:modified xsi:type="dcterms:W3CDTF">2024-05-01T13:49:49Z</dcterms:modified>
</cp:coreProperties>
</file>