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37"/>
  </p:notesMasterIdLst>
  <p:sldIdLst>
    <p:sldId id="259" r:id="rId3"/>
    <p:sldId id="298" r:id="rId4"/>
    <p:sldId id="300" r:id="rId5"/>
    <p:sldId id="301" r:id="rId6"/>
    <p:sldId id="316" r:id="rId7"/>
    <p:sldId id="297" r:id="rId8"/>
    <p:sldId id="271" r:id="rId9"/>
    <p:sldId id="303" r:id="rId10"/>
    <p:sldId id="272" r:id="rId11"/>
    <p:sldId id="286" r:id="rId12"/>
    <p:sldId id="274" r:id="rId13"/>
    <p:sldId id="304" r:id="rId14"/>
    <p:sldId id="305" r:id="rId15"/>
    <p:sldId id="278" r:id="rId16"/>
    <p:sldId id="282" r:id="rId17"/>
    <p:sldId id="281" r:id="rId18"/>
    <p:sldId id="283" r:id="rId19"/>
    <p:sldId id="292" r:id="rId20"/>
    <p:sldId id="284" r:id="rId21"/>
    <p:sldId id="307" r:id="rId22"/>
    <p:sldId id="308" r:id="rId23"/>
    <p:sldId id="309" r:id="rId24"/>
    <p:sldId id="288" r:id="rId25"/>
    <p:sldId id="289" r:id="rId26"/>
    <p:sldId id="311" r:id="rId27"/>
    <p:sldId id="310" r:id="rId28"/>
    <p:sldId id="290" r:id="rId29"/>
    <p:sldId id="312" r:id="rId30"/>
    <p:sldId id="313" r:id="rId31"/>
    <p:sldId id="314" r:id="rId32"/>
    <p:sldId id="315" r:id="rId33"/>
    <p:sldId id="306" r:id="rId34"/>
    <p:sldId id="291" r:id="rId35"/>
    <p:sldId id="294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</p:embeddedFont>
    <p:embeddedFont>
      <p:font typeface="#9Slide03 IcielUni Sans Heavy" panose="00000500000000000000" pitchFamily="2" charset="0"/>
      <p:bold r:id="rId39"/>
    </p:embeddedFont>
    <p:embeddedFont>
      <p:font typeface="#9Slide05 Pattaya" panose="00000500000000000000" pitchFamily="2" charset="-34"/>
      <p:regular r:id="rId40"/>
    </p:embeddedFont>
    <p:embeddedFont>
      <p:font typeface="#9Slide07 HoneyCream" pitchFamily="2" charset="0"/>
      <p:regular r:id="rId41"/>
    </p:embeddedFont>
    <p:embeddedFont>
      <p:font typeface="#9Slide07 IcielBC Cubano Normal" panose="00000500000000000000" pitchFamily="2" charset="0"/>
      <p:regular r:id="rId42"/>
    </p:embeddedFont>
    <p:embeddedFont>
      <p:font typeface="#9Slide07 IcielHelena" pitchFamily="2" charset="0"/>
      <p:regular r:id="rId43"/>
    </p:embeddedFont>
    <p:embeddedFont>
      <p:font typeface="#9Slide07 IcielPony" panose="02000000000000000000" pitchFamily="2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HP001 4H" panose="020B0603050302020204" pitchFamily="34" charset="0"/>
      <p:regular r:id="rId49"/>
      <p:bold r:id="rId50"/>
    </p:embeddedFont>
    <p:embeddedFont>
      <p:font typeface="SVN-Poky's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CF6"/>
    <a:srgbClr val="843C0C"/>
    <a:srgbClr val="07384E"/>
    <a:srgbClr val="E2F4FE"/>
    <a:srgbClr val="2BA7CA"/>
    <a:srgbClr val="FFFAC2"/>
    <a:srgbClr val="F88923"/>
    <a:srgbClr val="199FC6"/>
    <a:srgbClr val="167B96"/>
    <a:srgbClr val="E5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C29E-D044-4DB7-A5D0-926E267A198F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2FEED-75B7-4ADD-BA82-EE19DC15EF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27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6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79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837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14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87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393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6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máy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ghi</a:t>
            </a:r>
            <a:r>
              <a:rPr lang="en-GB" baseline="0" dirty="0"/>
              <a:t> </a:t>
            </a:r>
            <a:r>
              <a:rPr lang="en-GB" baseline="0" dirty="0" err="1"/>
              <a:t>những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khó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cần</a:t>
            </a:r>
            <a:r>
              <a:rPr lang="en-GB" baseline="0" dirty="0"/>
              <a:t> </a:t>
            </a:r>
            <a:r>
              <a:rPr lang="en-GB" baseline="0" dirty="0" err="1"/>
              <a:t>luyện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3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chuột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gạch</a:t>
            </a:r>
            <a:r>
              <a:rPr lang="en-GB" baseline="0" dirty="0"/>
              <a:t> </a:t>
            </a:r>
            <a:r>
              <a:rPr lang="en-GB" baseline="0" dirty="0" err="1"/>
              <a:t>dưới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hũ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1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6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7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4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4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2EFC7ECE-3FC8-2FAA-D5F0-4CC5C7B2740E}"/>
              </a:ext>
            </a:extLst>
          </p:cNvPr>
          <p:cNvSpPr/>
          <p:nvPr userDrawn="1"/>
        </p:nvSpPr>
        <p:spPr>
          <a:xfrm>
            <a:off x="268357" y="198783"/>
            <a:ext cx="11728173" cy="665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FB7C9A-D83D-E346-E8FF-93A383078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184" r="-220" b="59846"/>
          <a:stretch/>
        </p:blipFill>
        <p:spPr>
          <a:xfrm>
            <a:off x="1" y="5249227"/>
            <a:ext cx="12220054" cy="16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7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3F293F-5E4F-45DD-9294-E5494D8E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9226BC-D1D6-4863-B817-0868004FC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4D48FB-F231-41AC-B246-17C38FE8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2BA9F9-4162-47D4-997F-7A0FC0458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9A49E8-E599-44C9-84FF-0DFA33C4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54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034C6-A06F-418C-9366-B03CEBFB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02076C-E939-442E-A731-5C1CFA4C7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17AB18-7B9B-4799-B66A-7A1D2F71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BC69E1-3ACE-40F4-A970-D212708A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ABF807-D2F1-4E55-AA7F-6348920B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66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D833AC-36C6-4150-86AB-F632C4F0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DF5747-9E22-4629-A5EC-F54C1DD95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21D2D3-DF44-4B37-AACF-174422DD5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8067D-B8BC-4D1D-BF17-99E8F35D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945EC8-73A5-4A8F-9EB1-4B7F3972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6D9A60-6D54-46C2-88DD-B55BF139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185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B003C2-2359-447F-B37E-11897DA7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9BA125-EBCE-41F6-95CB-B9F9562FE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71F38-D3D0-4B0D-8645-FB7198A94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611ED2-8EB8-4AE4-9AE0-E19322886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1D02B7-16AC-4414-B8A1-085DD45B4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8E666F-198D-4458-A508-5962ABFB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D75D7F-FCC8-4A6B-A28D-8461E3EE3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50BF7-BCD5-4245-9637-FEC8C291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098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9E1BA-EAE4-4344-9FDB-1CBDFF06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D6300C-F9D2-4D19-9F6E-36BBB828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D4E88FD-980D-4CA3-A98B-A04A8E19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C9DA51-798D-4D67-AEFB-22E6C016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5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5BFCBEE-56B4-4358-B2F1-27B9E1A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986BA0-DDE0-4663-9B5A-1260F83F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1DDFAE-D4D1-41BA-A443-78EBA061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54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B0B67-0EC2-4C2F-A92C-80F06E33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B60B6B-C4DB-490B-90F4-EC5A23EB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F547C-DA4D-4801-864F-9BD8B4FAA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A3F446-D54C-4D07-8B51-D134060F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491837-0FFC-47F5-BCE5-72E7052C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169B70-0C3E-4E4E-B517-05156F52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0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71052C-3663-4295-9B83-8F182B27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87030-67D0-455A-9830-15A143970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E9EC4D-DE31-43C8-8903-DE33999AE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D32647-13A3-4041-A8C2-C6B7DC04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455E6D-57FC-4E21-A280-CC276666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E8BAEF-456E-460B-8955-4FBAE2F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4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366D8-2A2F-454A-8C26-BE477940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9027B3-5687-4461-AA5B-9B2344114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32EDF-851E-4671-AC0A-DD71AAB0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0854E7-C33C-4CC2-A4C6-06516C33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CEBD6-8BEE-465B-BFC4-2289CF6D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59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3AA7BA2-9D86-4D22-9462-923340B8D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ED708-50B3-4557-9338-84C22D04D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04746-5367-4A0E-BD3E-EBC5ED87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8877C-17D0-4D04-BF75-440496831EA5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827E0D-7847-4B9D-8E53-B2C72DD5F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8F7A9E-2B0B-4344-82C5-DB8D93F2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1402A-37C6-41E0-8077-0071C6EB0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10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5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C7F1-6657-4D0B-9388-EEBBDB976758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8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7D832A12-24B2-A069-74B7-1323DEFCDAC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51531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5153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5153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5153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5153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5153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51531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51531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51531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515312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515312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515312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51531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F878FD-EE14-432D-29E4-C0EF8775CF6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515312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51531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94DDA2-E06F-FBA8-872C-998F11E111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879C56-DA40-4AC5-098A-388248F2B66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EE8E9-B9F2-CDDD-C4EB-F4CE2E1AE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77C652-6745-67A8-1653-A1BAC54836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4E4181-F93B-CBD2-E368-A654A72C0C7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515312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515312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515312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515312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515312"/>
              </a:solidFill>
              <a:latin typeface="SVN-Read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F0953F-3756-3F9A-6003-29FEA677122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515312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51531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BA1D0F-F39B-9B74-9207-2A1D46B1FC6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E8D262-D2F7-9E1A-D74B-EAD188130A3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0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BAF0E2-457A-86E2-5B12-76CE135A921A}"/>
              </a:ext>
            </a:extLst>
          </p:cNvPr>
          <p:cNvSpPr txBox="1"/>
          <p:nvPr/>
        </p:nvSpPr>
        <p:spPr>
          <a:xfrm>
            <a:off x="947057" y="1273628"/>
            <a:ext cx="93562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lớp 3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Đọc: Một mái nhà chung</a:t>
            </a:r>
          </a:p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Viết: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chữ viết hoa M,N,V ( kiểu 2)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3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nối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tiếp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đoạn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3932418" y="16933"/>
            <a:ext cx="8259582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34103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-4234" y="713454"/>
            <a:ext cx="12192000" cy="60159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6" y="29459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Giải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thích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từ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ngữ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3932418" y="17970"/>
            <a:ext cx="8259582" cy="794830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0398" y="5389770"/>
            <a:ext cx="8362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/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40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627971" y="3109054"/>
            <a:ext cx="4155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GB" sz="4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r>
              <a:rPr lang="en-GB" sz="4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con </a:t>
            </a:r>
            <a:r>
              <a:rPr lang="en-GB" sz="4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endParaRPr lang="en-GB" sz="4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481" y="1629077"/>
            <a:ext cx="5657850" cy="3790950"/>
          </a:xfrm>
          <a:prstGeom prst="rect">
            <a:avLst/>
          </a:prstGeom>
        </p:spPr>
      </p:pic>
      <p:pic>
        <p:nvPicPr>
          <p:cNvPr id="3074" name="Picture 2" descr="Cạm bẫy” rình rập ở những vùng biển phẳng lặng, ít só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06" y="1060746"/>
            <a:ext cx="6118634" cy="409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nhóm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3932418" y="16933"/>
            <a:ext cx="8259582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34024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toàn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bài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3932418" y="16933"/>
            <a:ext cx="8259582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5955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65" y="1167528"/>
            <a:ext cx="11437087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013" y="1081183"/>
            <a:ext cx="9975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thơ nhắc đến mái nhà riêng của những con vật nào?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0" y="926933"/>
            <a:ext cx="1274343" cy="12280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827" r="64799" b="49858"/>
          <a:stretch/>
        </p:blipFill>
        <p:spPr>
          <a:xfrm>
            <a:off x="387613" y="2350456"/>
            <a:ext cx="3662746" cy="3030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50648" t="56573" r="26961" b="22663"/>
          <a:stretch/>
        </p:blipFill>
        <p:spPr>
          <a:xfrm>
            <a:off x="4518215" y="2342588"/>
            <a:ext cx="3041834" cy="1665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886" t="76037" r="72380"/>
          <a:stretch/>
        </p:blipFill>
        <p:spPr>
          <a:xfrm>
            <a:off x="8117131" y="2566777"/>
            <a:ext cx="3871403" cy="2597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0387" t="81892" r="35145"/>
          <a:stretch/>
        </p:blipFill>
        <p:spPr>
          <a:xfrm>
            <a:off x="4341406" y="4635830"/>
            <a:ext cx="3395451" cy="1594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458284" y="5457381"/>
            <a:ext cx="1263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67" y="3855138"/>
            <a:ext cx="1085182" cy="10668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533298" y="5240362"/>
            <a:ext cx="1039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754400" y="6202351"/>
            <a:ext cx="683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4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-45929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1883" y="1105483"/>
            <a:ext cx="1168011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A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B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28691" y="2561435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32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7"/>
          <p:cNvSpPr/>
          <p:nvPr/>
        </p:nvSpPr>
        <p:spPr>
          <a:xfrm>
            <a:off x="4037432" y="2561435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32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7"/>
          <p:cNvSpPr/>
          <p:nvPr/>
        </p:nvSpPr>
        <p:spPr>
          <a:xfrm>
            <a:off x="6746173" y="2561435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32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7"/>
          <p:cNvSpPr/>
          <p:nvPr/>
        </p:nvSpPr>
        <p:spPr>
          <a:xfrm>
            <a:off x="9446122" y="2567116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32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87051" y="4250346"/>
            <a:ext cx="2357180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67750" y="4250346"/>
            <a:ext cx="2357180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GB" sz="2800" dirty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75753" y="4250346"/>
            <a:ext cx="2357180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460864" y="4250346"/>
            <a:ext cx="2451432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endParaRPr lang="en-GB" sz="2800" dirty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6221" y="4595293"/>
            <a:ext cx="617311" cy="625642"/>
          </a:xfrm>
          <a:prstGeom prst="ellipse">
            <a:avLst/>
          </a:prstGeom>
          <a:solidFill>
            <a:srgbClr val="FFFAC2"/>
          </a:solidFill>
          <a:ln w="28575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8" name="Oval 27"/>
          <p:cNvSpPr/>
          <p:nvPr/>
        </p:nvSpPr>
        <p:spPr>
          <a:xfrm>
            <a:off x="246221" y="2994613"/>
            <a:ext cx="617311" cy="625642"/>
          </a:xfrm>
          <a:prstGeom prst="ellipse">
            <a:avLst/>
          </a:prstGeom>
          <a:solidFill>
            <a:srgbClr val="E2F4FE"/>
          </a:solidFill>
          <a:ln w="28575">
            <a:solidFill>
              <a:srgbClr val="2BA7C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9" name="Rectangle 49"/>
          <p:cNvSpPr/>
          <p:nvPr/>
        </p:nvSpPr>
        <p:spPr>
          <a:xfrm>
            <a:off x="3132522" y="5675636"/>
            <a:ext cx="5555243" cy="1075549"/>
          </a:xfrm>
          <a:custGeom>
            <a:avLst/>
            <a:gdLst>
              <a:gd name="connsiteX0" fmla="*/ 0 w 1845128"/>
              <a:gd name="connsiteY0" fmla="*/ 0 h 742978"/>
              <a:gd name="connsiteX1" fmla="*/ 1845128 w 1845128"/>
              <a:gd name="connsiteY1" fmla="*/ 0 h 742978"/>
              <a:gd name="connsiteX2" fmla="*/ 1845128 w 1845128"/>
              <a:gd name="connsiteY2" fmla="*/ 742978 h 742978"/>
              <a:gd name="connsiteX3" fmla="*/ 0 w 1845128"/>
              <a:gd name="connsiteY3" fmla="*/ 742978 h 742978"/>
              <a:gd name="connsiteX4" fmla="*/ 0 w 1845128"/>
              <a:gd name="connsiteY4" fmla="*/ 0 h 742978"/>
              <a:gd name="connsiteX0" fmla="*/ 195942 w 1845128"/>
              <a:gd name="connsiteY0" fmla="*/ 0 h 791964"/>
              <a:gd name="connsiteX1" fmla="*/ 1845128 w 1845128"/>
              <a:gd name="connsiteY1" fmla="*/ 48986 h 791964"/>
              <a:gd name="connsiteX2" fmla="*/ 1845128 w 1845128"/>
              <a:gd name="connsiteY2" fmla="*/ 791964 h 791964"/>
              <a:gd name="connsiteX3" fmla="*/ 0 w 1845128"/>
              <a:gd name="connsiteY3" fmla="*/ 791964 h 791964"/>
              <a:gd name="connsiteX4" fmla="*/ 195942 w 1845128"/>
              <a:gd name="connsiteY4" fmla="*/ 0 h 791964"/>
              <a:gd name="connsiteX0" fmla="*/ 195942 w 1845128"/>
              <a:gd name="connsiteY0" fmla="*/ 0 h 808292"/>
              <a:gd name="connsiteX1" fmla="*/ 1845128 w 1845128"/>
              <a:gd name="connsiteY1" fmla="*/ 48986 h 808292"/>
              <a:gd name="connsiteX2" fmla="*/ 1730828 w 1845128"/>
              <a:gd name="connsiteY2" fmla="*/ 808292 h 808292"/>
              <a:gd name="connsiteX3" fmla="*/ 0 w 1845128"/>
              <a:gd name="connsiteY3" fmla="*/ 791964 h 808292"/>
              <a:gd name="connsiteX4" fmla="*/ 195942 w 1845128"/>
              <a:gd name="connsiteY4" fmla="*/ 0 h 808292"/>
              <a:gd name="connsiteX0" fmla="*/ 32656 w 1681842"/>
              <a:gd name="connsiteY0" fmla="*/ 0 h 808292"/>
              <a:gd name="connsiteX1" fmla="*/ 1681842 w 1681842"/>
              <a:gd name="connsiteY1" fmla="*/ 48986 h 808292"/>
              <a:gd name="connsiteX2" fmla="*/ 1567542 w 1681842"/>
              <a:gd name="connsiteY2" fmla="*/ 808292 h 808292"/>
              <a:gd name="connsiteX3" fmla="*/ 0 w 1681842"/>
              <a:gd name="connsiteY3" fmla="*/ 775635 h 808292"/>
              <a:gd name="connsiteX4" fmla="*/ 32656 w 1681842"/>
              <a:gd name="connsiteY4" fmla="*/ 0 h 808292"/>
              <a:gd name="connsiteX0" fmla="*/ 32656 w 1681842"/>
              <a:gd name="connsiteY0" fmla="*/ 0 h 808292"/>
              <a:gd name="connsiteX1" fmla="*/ 1257299 w 1681842"/>
              <a:gd name="connsiteY1" fmla="*/ 89835 h 808292"/>
              <a:gd name="connsiteX2" fmla="*/ 1681842 w 1681842"/>
              <a:gd name="connsiteY2" fmla="*/ 48986 h 808292"/>
              <a:gd name="connsiteX3" fmla="*/ 1567542 w 1681842"/>
              <a:gd name="connsiteY3" fmla="*/ 808292 h 808292"/>
              <a:gd name="connsiteX4" fmla="*/ 0 w 1681842"/>
              <a:gd name="connsiteY4" fmla="*/ 775635 h 808292"/>
              <a:gd name="connsiteX5" fmla="*/ 32656 w 1681842"/>
              <a:gd name="connsiteY5" fmla="*/ 0 h 808292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0 w 1681842"/>
              <a:gd name="connsiteY5" fmla="*/ 775635 h 873885"/>
              <a:gd name="connsiteX6" fmla="*/ 32656 w 1681842"/>
              <a:gd name="connsiteY6" fmla="*/ 0 h 873885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16328 w 1681842"/>
              <a:gd name="connsiteY5" fmla="*/ 808292 h 873885"/>
              <a:gd name="connsiteX6" fmla="*/ 0 w 1681842"/>
              <a:gd name="connsiteY6" fmla="*/ 775635 h 873885"/>
              <a:gd name="connsiteX7" fmla="*/ 32656 w 1681842"/>
              <a:gd name="connsiteY7" fmla="*/ 0 h 873885"/>
              <a:gd name="connsiteX0" fmla="*/ 98249 w 1747435"/>
              <a:gd name="connsiteY0" fmla="*/ 0 h 873885"/>
              <a:gd name="connsiteX1" fmla="*/ 1322892 w 1747435"/>
              <a:gd name="connsiteY1" fmla="*/ 89835 h 873885"/>
              <a:gd name="connsiteX2" fmla="*/ 1747435 w 1747435"/>
              <a:gd name="connsiteY2" fmla="*/ 48986 h 873885"/>
              <a:gd name="connsiteX3" fmla="*/ 1633135 w 1747435"/>
              <a:gd name="connsiteY3" fmla="*/ 808292 h 873885"/>
              <a:gd name="connsiteX4" fmla="*/ 1012649 w 1747435"/>
              <a:gd name="connsiteY4" fmla="*/ 873607 h 873885"/>
              <a:gd name="connsiteX5" fmla="*/ 81921 w 1747435"/>
              <a:gd name="connsiteY5" fmla="*/ 808292 h 873885"/>
              <a:gd name="connsiteX6" fmla="*/ 65593 w 1747435"/>
              <a:gd name="connsiteY6" fmla="*/ 775635 h 873885"/>
              <a:gd name="connsiteX7" fmla="*/ 278 w 1747435"/>
              <a:gd name="connsiteY7" fmla="*/ 530707 h 873885"/>
              <a:gd name="connsiteX8" fmla="*/ 98249 w 1747435"/>
              <a:gd name="connsiteY8" fmla="*/ 0 h 873885"/>
              <a:gd name="connsiteX0" fmla="*/ 98249 w 1781540"/>
              <a:gd name="connsiteY0" fmla="*/ 0 h 873885"/>
              <a:gd name="connsiteX1" fmla="*/ 1322892 w 1781540"/>
              <a:gd name="connsiteY1" fmla="*/ 89835 h 873885"/>
              <a:gd name="connsiteX2" fmla="*/ 1747435 w 1781540"/>
              <a:gd name="connsiteY2" fmla="*/ 48986 h 873885"/>
              <a:gd name="connsiteX3" fmla="*/ 1780093 w 1781540"/>
              <a:gd name="connsiteY3" fmla="*/ 498050 h 873885"/>
              <a:gd name="connsiteX4" fmla="*/ 1633135 w 1781540"/>
              <a:gd name="connsiteY4" fmla="*/ 808292 h 873885"/>
              <a:gd name="connsiteX5" fmla="*/ 1012649 w 1781540"/>
              <a:gd name="connsiteY5" fmla="*/ 873607 h 873885"/>
              <a:gd name="connsiteX6" fmla="*/ 81921 w 1781540"/>
              <a:gd name="connsiteY6" fmla="*/ 808292 h 873885"/>
              <a:gd name="connsiteX7" fmla="*/ 65593 w 1781540"/>
              <a:gd name="connsiteY7" fmla="*/ 775635 h 873885"/>
              <a:gd name="connsiteX8" fmla="*/ 278 w 1781540"/>
              <a:gd name="connsiteY8" fmla="*/ 530707 h 873885"/>
              <a:gd name="connsiteX9" fmla="*/ 98249 w 1781540"/>
              <a:gd name="connsiteY9" fmla="*/ 0 h 8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540" h="873885">
                <a:moveTo>
                  <a:pt x="98249" y="0"/>
                </a:moveTo>
                <a:cubicBezTo>
                  <a:pt x="473806" y="2731"/>
                  <a:pt x="947335" y="87104"/>
                  <a:pt x="1322892" y="89835"/>
                </a:cubicBezTo>
                <a:lnTo>
                  <a:pt x="1747435" y="48986"/>
                </a:lnTo>
                <a:cubicBezTo>
                  <a:pt x="1736550" y="198674"/>
                  <a:pt x="1790978" y="348362"/>
                  <a:pt x="1780093" y="498050"/>
                </a:cubicBezTo>
                <a:lnTo>
                  <a:pt x="1633135" y="808292"/>
                </a:lnTo>
                <a:cubicBezTo>
                  <a:pt x="1420864" y="802849"/>
                  <a:pt x="1224920" y="879050"/>
                  <a:pt x="1012649" y="873607"/>
                </a:cubicBezTo>
                <a:cubicBezTo>
                  <a:pt x="735063" y="857278"/>
                  <a:pt x="359507" y="824621"/>
                  <a:pt x="81921" y="808292"/>
                </a:cubicBezTo>
                <a:lnTo>
                  <a:pt x="65593" y="775635"/>
                </a:lnTo>
                <a:cubicBezTo>
                  <a:pt x="71036" y="693992"/>
                  <a:pt x="-5165" y="612350"/>
                  <a:pt x="278" y="530707"/>
                </a:cubicBezTo>
                <a:lnTo>
                  <a:pt x="98249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Thảo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luận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nhóm</a:t>
            </a:r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4000" b="1" dirty="0" err="1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đôi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#9Slide05 Pattaya" panose="00000500000000000000" pitchFamily="2" charset="-34"/>
              <a:ea typeface="#9Slide05 Amtenar" panose="02000000000000000000" pitchFamily="2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7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45039 0.0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44713 0.0027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45013 2.96296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8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44635 -3.7037E-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9" grpId="0" animBg="1"/>
      <p:bldP spid="21" grpId="0" animBg="1"/>
      <p:bldP spid="24" grpId="0" animBg="1"/>
      <p:bldP spid="9" grpId="0" animBg="1"/>
      <p:bldP spid="9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10" grpId="0" animBg="1"/>
      <p:bldP spid="28" grpId="0" animBg="1"/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2678" y="1133265"/>
            <a:ext cx="1057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3. </a:t>
            </a:r>
            <a:r>
              <a:rPr lang="vi-VN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Giới thiệu về mái nhà riêng của các bạn nhỏ trong bài thơ. 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" y="926933"/>
            <a:ext cx="1274343" cy="12280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61030" y="2547880"/>
            <a:ext cx="7293616" cy="3926662"/>
            <a:chOff x="7543416" y="1378745"/>
            <a:chExt cx="4577452" cy="3101325"/>
          </a:xfrm>
        </p:grpSpPr>
        <p:sp>
          <p:nvSpPr>
            <p:cNvPr id="14" name="Cloud 13"/>
            <p:cNvSpPr/>
            <p:nvPr/>
          </p:nvSpPr>
          <p:spPr>
            <a:xfrm>
              <a:off x="7543416" y="1378745"/>
              <a:ext cx="4577452" cy="300263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Cloud 14"/>
            <p:cNvSpPr/>
            <p:nvPr/>
          </p:nvSpPr>
          <p:spPr>
            <a:xfrm>
              <a:off x="7543416" y="1477434"/>
              <a:ext cx="4577452" cy="3002636"/>
            </a:xfrm>
            <a:prstGeom prst="cloud">
              <a:avLst/>
            </a:pr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" y="2955550"/>
            <a:ext cx="4749928" cy="37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83458" y="368711"/>
            <a:ext cx="11400503" cy="61500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291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368" y="1046891"/>
            <a:ext cx="6002593" cy="47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6671" y="1056756"/>
            <a:ext cx="9945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</a:t>
            </a:r>
            <a:r>
              <a:rPr lang="en-GB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nhà chung của muôn loài là gì?  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4" y="1884044"/>
            <a:ext cx="7323272" cy="4324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7012858" y="2526026"/>
            <a:ext cx="5049162" cy="3583858"/>
            <a:chOff x="7543416" y="1378745"/>
            <a:chExt cx="4577452" cy="3101325"/>
          </a:xfrm>
        </p:grpSpPr>
        <p:sp>
          <p:nvSpPr>
            <p:cNvPr id="15" name="Cloud 14"/>
            <p:cNvSpPr/>
            <p:nvPr/>
          </p:nvSpPr>
          <p:spPr>
            <a:xfrm>
              <a:off x="7543416" y="1378745"/>
              <a:ext cx="4577452" cy="300263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Cloud 15"/>
            <p:cNvSpPr/>
            <p:nvPr/>
          </p:nvSpPr>
          <p:spPr>
            <a:xfrm>
              <a:off x="7543416" y="1477434"/>
              <a:ext cx="4577452" cy="3002636"/>
            </a:xfrm>
            <a:prstGeom prst="cloud">
              <a:avLst/>
            </a:pr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muôn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bầu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rỡ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vòm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99" y="-792183"/>
            <a:ext cx="3087646" cy="308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65" y="1413892"/>
            <a:ext cx="1523956" cy="1508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9260">
            <a:off x="2038467" y="1224966"/>
            <a:ext cx="1833242" cy="1461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716507">
            <a:off x="7762926" y="4460595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Tiết</a:t>
            </a:r>
            <a:r>
              <a:rPr lang="en-GB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1 + 2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6183" y="-857361"/>
            <a:ext cx="9242337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83458" y="368711"/>
            <a:ext cx="11400503" cy="61500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46" y="0"/>
            <a:ext cx="6858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38078" y="737655"/>
            <a:ext cx="5700214" cy="4619737"/>
            <a:chOff x="6475057" y="1024258"/>
            <a:chExt cx="5700214" cy="4619737"/>
          </a:xfrm>
        </p:grpSpPr>
        <p:grpSp>
          <p:nvGrpSpPr>
            <p:cNvPr id="8" name="Group 7"/>
            <p:cNvGrpSpPr/>
            <p:nvPr/>
          </p:nvGrpSpPr>
          <p:grpSpPr>
            <a:xfrm>
              <a:off x="6475057" y="1024258"/>
              <a:ext cx="5700214" cy="4619737"/>
              <a:chOff x="6491786" y="1166914"/>
              <a:chExt cx="5700214" cy="3780430"/>
            </a:xfrm>
          </p:grpSpPr>
          <p:sp>
            <p:nvSpPr>
              <p:cNvPr id="10" name="Cloud Callout 9"/>
              <p:cNvSpPr/>
              <p:nvPr/>
            </p:nvSpPr>
            <p:spPr>
              <a:xfrm>
                <a:off x="6578221" y="1166914"/>
                <a:ext cx="5613779" cy="3780430"/>
              </a:xfrm>
              <a:prstGeom prst="cloudCallout">
                <a:avLst>
                  <a:gd name="adj1" fmla="val -77235"/>
                  <a:gd name="adj2" fmla="val -2400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Cloud Callout 10"/>
              <p:cNvSpPr/>
              <p:nvPr/>
            </p:nvSpPr>
            <p:spPr>
              <a:xfrm>
                <a:off x="6491786" y="1166914"/>
                <a:ext cx="5613779" cy="3780430"/>
              </a:xfrm>
              <a:prstGeom prst="cloudCallout">
                <a:avLst>
                  <a:gd name="adj1" fmla="val -75533"/>
                  <a:gd name="adj2" fmla="val -2459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155903" y="1975227"/>
              <a:ext cx="442495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muốn nói điều gì với những người bạn sống cùng dưới mái nhà chung?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5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83458" y="368711"/>
            <a:ext cx="11400503" cy="61500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46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71" y="1229808"/>
            <a:ext cx="7218290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23850" y="762001"/>
            <a:ext cx="11463007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Thi</a:t>
            </a:r>
            <a:r>
              <a:rPr lang="en-GB" sz="44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endParaRPr lang="en-GB" sz="44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2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100" y="1103111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52100" y="300877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079" y="439397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4028" y="1107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46722" y="300877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2653" y="110311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46650" y="3947781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  <p:sp>
        <p:nvSpPr>
          <p:cNvPr id="16" name="TextBox 15"/>
          <p:cNvSpPr txBox="1"/>
          <p:nvPr/>
        </p:nvSpPr>
        <p:spPr>
          <a:xfrm rot="21104774">
            <a:off x="4556948" y="5087211"/>
            <a:ext cx="721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Ai </a:t>
            </a:r>
            <a:r>
              <a:rPr lang="en-GB" sz="72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đọc</a:t>
            </a:r>
            <a:r>
              <a:rPr lang="en-GB" sz="72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hay </a:t>
            </a:r>
            <a:r>
              <a:rPr lang="en-GB" sz="72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hơn</a:t>
            </a:r>
            <a:r>
              <a:rPr lang="en-GB" sz="72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70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19" y="684320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029289">
            <a:off x="1914173" y="1934759"/>
            <a:ext cx="9433663" cy="456388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753445"/>
              </a:avLst>
            </a:prstTxWarp>
            <a:spAutoFit/>
          </a:bodyPr>
          <a:lstStyle/>
          <a:p>
            <a:pPr algn="ctr"/>
            <a:r>
              <a:rPr lang="en-GB" sz="115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Ôn</a:t>
            </a:r>
            <a:r>
              <a:rPr lang="en-GB" sz="115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115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115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115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115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M, N, V</a:t>
            </a:r>
          </a:p>
        </p:txBody>
      </p:sp>
      <p:sp>
        <p:nvSpPr>
          <p:cNvPr id="11" name="TextBox 10"/>
          <p:cNvSpPr txBox="1"/>
          <p:nvPr/>
        </p:nvSpPr>
        <p:spPr>
          <a:xfrm rot="716507">
            <a:off x="4349166" y="2275169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6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6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75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1409751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4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7572" y="86312"/>
            <a:ext cx="751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Hướng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dẫn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viết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M </a:t>
            </a:r>
          </a:p>
          <a:p>
            <a:pPr algn="ctr"/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2)</a:t>
            </a:r>
          </a:p>
        </p:txBody>
      </p:sp>
      <p:pic>
        <p:nvPicPr>
          <p:cNvPr id="14" name="Cô giáo Thùy Liên_ Hướng dẫn viết hoa - Chữ M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791" t="17850" r="23096" b="19570"/>
          <a:stretch/>
        </p:blipFill>
        <p:spPr>
          <a:xfrm>
            <a:off x="3586572" y="1496063"/>
            <a:ext cx="5454297" cy="5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1409751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4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7572" y="86312"/>
            <a:ext cx="751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Hướng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dẫn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viết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N </a:t>
            </a:r>
          </a:p>
          <a:p>
            <a:pPr algn="ctr"/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2)</a:t>
            </a:r>
          </a:p>
        </p:txBody>
      </p:sp>
      <p:pic>
        <p:nvPicPr>
          <p:cNvPr id="4" name="Cô giáo Thùy Liên_ Hướng dẫn viết hoa - Chữ N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142" t="17850" r="21216" b="19785"/>
          <a:stretch/>
        </p:blipFill>
        <p:spPr>
          <a:xfrm>
            <a:off x="3455390" y="1496063"/>
            <a:ext cx="5515897" cy="52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1409751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4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7572" y="86312"/>
            <a:ext cx="751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Hướng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dẫn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viết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V </a:t>
            </a:r>
          </a:p>
          <a:p>
            <a:pPr algn="ctr"/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 </a:t>
            </a:r>
            <a:r>
              <a:rPr lang="en-GB" sz="40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40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2)</a:t>
            </a:r>
          </a:p>
        </p:txBody>
      </p:sp>
      <p:pic>
        <p:nvPicPr>
          <p:cNvPr id="4" name="Cô giáo Thùy Liên_ Hướng dẫn viết hoa - Chữ V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455" t="17850" r="21373" b="19570"/>
          <a:stretch/>
        </p:blipFill>
        <p:spPr>
          <a:xfrm>
            <a:off x="3295359" y="1468743"/>
            <a:ext cx="5601281" cy="52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800100" y="742951"/>
            <a:ext cx="10458450" cy="56197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56">
                        <a14:foregroundMark x1="18859" y1="69585" x2="65509" y2="95161"/>
                        <a14:foregroundMark x1="1737" y1="68664" x2="83871" y2="72120"/>
                        <a14:foregroundMark x1="81638" y1="75346" x2="87345" y2="98618"/>
                        <a14:foregroundMark x1="2481" y1="97465" x2="81638" y2="96544"/>
                        <a14:foregroundMark x1="42928" y1="77880" x2="75682" y2="88018"/>
                        <a14:foregroundMark x1="1489" y1="80415" x2="57320" y2="90092"/>
                        <a14:foregroundMark x1="1489" y1="80415" x2="5955" y2="96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71" y="2709062"/>
            <a:ext cx="3392664" cy="3653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974" y="1006915"/>
            <a:ext cx="6041219" cy="4758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567" y="1689779"/>
            <a:ext cx="2932271" cy="1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800100" y="742951"/>
            <a:ext cx="10458450" cy="56197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矩形 4"/>
          <p:cNvSpPr>
            <a:spLocks noChangeAspect="1"/>
          </p:cNvSpPr>
          <p:nvPr/>
        </p:nvSpPr>
        <p:spPr>
          <a:xfrm>
            <a:off x="5349944" y="1546277"/>
            <a:ext cx="5496207" cy="363445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93503" y="1467438"/>
            <a:ext cx="4609343" cy="3923123"/>
            <a:chOff x="1050677" y="1563277"/>
            <a:chExt cx="4357153" cy="36174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82" b="95098" l="10000" r="90000">
                          <a14:foregroundMark x1="40814" y1="64426" x2="57558" y2="77311"/>
                          <a14:foregroundMark x1="53256" y1="80392" x2="60233" y2="65266"/>
                          <a14:foregroundMark x1="60930" y1="80952" x2="60698" y2="65406"/>
                          <a14:foregroundMark x1="40465" y1="80532" x2="39302" y2="64286"/>
                          <a14:foregroundMark x1="37093" y1="78992" x2="28256" y2="77591"/>
                          <a14:foregroundMark x1="36047" y1="76190" x2="27907" y2="72969"/>
                          <a14:foregroundMark x1="30814" y1="68627" x2="33605" y2="69748"/>
                          <a14:backgroundMark x1="35233" y1="72829" x2="38721" y2="73669"/>
                          <a14:backgroundMark x1="29651" y1="77171" x2="32442" y2="78431"/>
                          <a14:backgroundMark x1="33837" y1="77171" x2="36163" y2="78711"/>
                          <a14:backgroundMark x1="29535" y1="73950" x2="31628" y2="74090"/>
                          <a14:backgroundMark x1="37442" y1="72409" x2="28372" y2="78992"/>
                          <a14:backgroundMark x1="37791" y1="78711" x2="32209" y2="70588"/>
                          <a14:backgroundMark x1="32558" y1="79552" x2="39535" y2="72129"/>
                          <a14:backgroundMark x1="39419" y1="78151" x2="28721" y2="75210"/>
                          <a14:backgroundMark x1="30000" y1="79552" x2="38372" y2="72409"/>
                          <a14:backgroundMark x1="28372" y1="78852" x2="35116" y2="71429"/>
                          <a14:backgroundMark x1="27558" y1="80112" x2="30581" y2="72829"/>
                          <a14:backgroundMark x1="30000" y1="78711" x2="40116" y2="77171"/>
                          <a14:backgroundMark x1="36163" y1="77871" x2="35930" y2="73669"/>
                          <a14:backgroundMark x1="30698" y1="71849" x2="38721" y2="73950"/>
                          <a14:backgroundMark x1="39884" y1="76331" x2="31395" y2="77731"/>
                          <a14:backgroundMark x1="32093" y1="79272" x2="38140" y2="785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677" y="1563277"/>
              <a:ext cx="4357153" cy="36174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t="18972"/>
            <a:stretch/>
          </p:blipFill>
          <p:spPr>
            <a:xfrm rot="12099255">
              <a:off x="3609777" y="4351735"/>
              <a:ext cx="231910" cy="2383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39779" y1="35840" x2="39779" y2="35840"/>
                          <a14:backgroundMark x1="38812" y1="38379" x2="38812" y2="38379"/>
                          <a14:backgroundMark x1="61602" y1="49609" x2="61602" y2="49609"/>
                          <a14:backgroundMark x1="62017" y1="50000" x2="62155" y2="51758"/>
                          <a14:backgroundMark x1="25276" y1="75879" x2="28729" y2="74316"/>
                          <a14:backgroundMark x1="13122" y1="74414" x2="16298" y2="75586"/>
                          <a14:backgroundMark x1="41713" y1="41992" x2="51519" y2="41699"/>
                          <a14:backgroundMark x1="19061" y1="41406" x2="35497" y2="41406"/>
                          <a14:backgroundMark x1="38122" y1="39746" x2="38122" y2="39746"/>
                          <a14:backgroundMark x1="49448" y1="58398" x2="58978" y2="58301"/>
                          <a14:backgroundMark x1="37569" y1="68945" x2="38122" y2="72949"/>
                          <a14:backgroundMark x1="35912" y1="75293" x2="38674" y2="75488"/>
                        </a14:backgroundRemoval>
                      </a14:imgEffect>
                    </a14:imgLayer>
                  </a14:imgProps>
                </a:ext>
              </a:extLst>
            </a:blip>
            <a:srcRect l="8177" t="31529" r="32992" b="24015"/>
            <a:stretch/>
          </p:blipFill>
          <p:spPr>
            <a:xfrm rot="757770" flipH="1" flipV="1">
              <a:off x="2838559" y="4278456"/>
              <a:ext cx="184364" cy="17439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17282" t="4086" r="16805" b="17697"/>
          <a:stretch/>
        </p:blipFill>
        <p:spPr>
          <a:xfrm>
            <a:off x="5563071" y="1674266"/>
            <a:ext cx="5020698" cy="30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7"/>
          <p:cNvSpPr/>
          <p:nvPr/>
        </p:nvSpPr>
        <p:spPr>
          <a:xfrm>
            <a:off x="2336164" y="794561"/>
            <a:ext cx="9353551" cy="3531871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511" t="10328" r="7729" b="25313"/>
          <a:stretch/>
        </p:blipFill>
        <p:spPr>
          <a:xfrm>
            <a:off x="2823378" y="1619249"/>
            <a:ext cx="8379122" cy="1777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1619249"/>
            <a:ext cx="5194935" cy="51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72" y="-375048"/>
            <a:ext cx="3087646" cy="3087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554" y="700028"/>
            <a:ext cx="11437087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7"/>
          <p:cNvSpPr/>
          <p:nvPr/>
        </p:nvSpPr>
        <p:spPr>
          <a:xfrm>
            <a:off x="762000" y="794561"/>
            <a:ext cx="10927715" cy="5244289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1619249"/>
            <a:ext cx="5194935" cy="5194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7147" y="794561"/>
            <a:ext cx="48574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8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tên</a:t>
            </a:r>
            <a:r>
              <a:rPr lang="en-GB" sz="8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riêng</a:t>
            </a:r>
            <a:endParaRPr lang="en-GB" sz="8000" dirty="0">
              <a:solidFill>
                <a:srgbClr val="0EC0C4"/>
              </a:solidFill>
              <a:latin typeface="UVF Funkydori" panose="02000503000000020003" pitchFamily="2" charset="0"/>
            </a:endParaRPr>
          </a:p>
        </p:txBody>
      </p:sp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" t="433" r="63050" b="84223"/>
          <a:stretch/>
        </p:blipFill>
        <p:spPr bwMode="auto">
          <a:xfrm>
            <a:off x="5090160" y="2933700"/>
            <a:ext cx="5991712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6357" y="3275706"/>
            <a:ext cx="63337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Việt</a:t>
            </a:r>
            <a:r>
              <a:rPr lang="en-GB" sz="96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96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ȓam</a:t>
            </a:r>
            <a:r>
              <a:rPr lang="en-GB" sz="9600" b="1" dirty="0">
                <a:solidFill>
                  <a:srgbClr val="002060"/>
                </a:solidFill>
                <a:latin typeface="HP001 4H" panose="020B0603050302020204" pitchFamily="34" charset="0"/>
              </a:rPr>
              <a:t> </a:t>
            </a:r>
            <a:endParaRPr lang="en-GB" sz="9600" dirty="0">
              <a:solidFill>
                <a:srgbClr val="00206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7"/>
          <p:cNvSpPr/>
          <p:nvPr/>
        </p:nvSpPr>
        <p:spPr>
          <a:xfrm>
            <a:off x="762000" y="794561"/>
            <a:ext cx="10927715" cy="5244289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4030579"/>
            <a:ext cx="2783605" cy="2783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33112" y="691803"/>
            <a:ext cx="31854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8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câu</a:t>
            </a:r>
            <a:endParaRPr lang="en-GB" sz="8000" dirty="0">
              <a:solidFill>
                <a:srgbClr val="0EC0C4"/>
              </a:solidFill>
              <a:latin typeface="UVF Funkydori" panose="02000503000000020003" pitchFamily="2" charset="0"/>
            </a:endParaRPr>
          </a:p>
        </p:txBody>
      </p:sp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" t="433" r="38184" b="65801"/>
          <a:stretch/>
        </p:blipFill>
        <p:spPr bwMode="auto">
          <a:xfrm>
            <a:off x="2466396" y="1943049"/>
            <a:ext cx="8109362" cy="309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8677" y="2538725"/>
            <a:ext cx="7441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Tháp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MưƟ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đẹp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nhất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bông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sen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 </a:t>
            </a:r>
            <a:endParaRPr lang="en-GB" sz="4000" dirty="0">
              <a:solidFill>
                <a:srgbClr val="002060"/>
              </a:solidFill>
              <a:latin typeface="HP001 4H" panose="020B06030503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8268" y="3538789"/>
            <a:ext cx="8137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Việt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Nam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đẹp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nhất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tên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Bác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Hồ</a:t>
            </a:r>
            <a:endParaRPr lang="en-GB" sz="4000" dirty="0">
              <a:solidFill>
                <a:srgbClr val="002060"/>
              </a:solidFill>
              <a:latin typeface="HP001 4H" panose="020B06030503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25856" y="4401056"/>
            <a:ext cx="5700214" cy="2193662"/>
            <a:chOff x="6475057" y="1024258"/>
            <a:chExt cx="5700214" cy="4619737"/>
          </a:xfrm>
        </p:grpSpPr>
        <p:grpSp>
          <p:nvGrpSpPr>
            <p:cNvPr id="13" name="Group 12"/>
            <p:cNvGrpSpPr/>
            <p:nvPr/>
          </p:nvGrpSpPr>
          <p:grpSpPr>
            <a:xfrm>
              <a:off x="6475057" y="1024258"/>
              <a:ext cx="5700214" cy="4619737"/>
              <a:chOff x="6491786" y="1166914"/>
              <a:chExt cx="5700214" cy="3780430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578221" y="1166914"/>
                <a:ext cx="5613779" cy="3780430"/>
              </a:xfrm>
              <a:prstGeom prst="cloudCallout">
                <a:avLst>
                  <a:gd name="adj1" fmla="val -77235"/>
                  <a:gd name="adj2" fmla="val -2400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Cloud Callout 16"/>
              <p:cNvSpPr/>
              <p:nvPr/>
            </p:nvSpPr>
            <p:spPr>
              <a:xfrm>
                <a:off x="6491786" y="1166914"/>
                <a:ext cx="5613779" cy="3780430"/>
              </a:xfrm>
              <a:prstGeom prst="cloudCallout">
                <a:avLst>
                  <a:gd name="adj1" fmla="val -75533"/>
                  <a:gd name="adj2" fmla="val -24598"/>
                </a:avLst>
              </a:prstGeom>
              <a:solidFill>
                <a:srgbClr val="A9DCF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7155903" y="1975226"/>
              <a:ext cx="4424955" cy="2527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ca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600" dirty="0">
                <a:solidFill>
                  <a:srgbClr val="003C8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3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Vận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dụng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6858000" cy="6858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338881" y="1221965"/>
            <a:ext cx="4776820" cy="3166824"/>
          </a:xfrm>
          <a:prstGeom prst="wedgeRoundRectCallout">
            <a:avLst>
              <a:gd name="adj1" fmla="val -88795"/>
              <a:gd name="adj2" fmla="val 1406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Việt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Nam.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bảo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vệ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gìn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GB" sz="3600" b="1" dirty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vi-VN" sz="3600" b="1" dirty="0">
              <a:solidFill>
                <a:srgbClr val="4D2307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 rot="18737579">
            <a:off x="1379753" y="323099"/>
            <a:ext cx="2826327" cy="2475128"/>
          </a:xfrm>
          <a:prstGeom prst="rect">
            <a:avLst/>
          </a:prstGeom>
        </p:spPr>
      </p:pic>
      <p:pic>
        <p:nvPicPr>
          <p:cNvPr id="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847" y="1879704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527" y="122531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09" y="122531"/>
            <a:ext cx="7011190" cy="36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"/>
          <p:cNvSpPr/>
          <p:nvPr/>
        </p:nvSpPr>
        <p:spPr>
          <a:xfrm>
            <a:off x="1428750" y="1271587"/>
            <a:ext cx="9444038" cy="44148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49"/>
          <p:cNvSpPr/>
          <p:nvPr/>
        </p:nvSpPr>
        <p:spPr>
          <a:xfrm>
            <a:off x="1643063" y="1830715"/>
            <a:ext cx="9015411" cy="3296579"/>
          </a:xfrm>
          <a:custGeom>
            <a:avLst/>
            <a:gdLst>
              <a:gd name="connsiteX0" fmla="*/ 0 w 1845128"/>
              <a:gd name="connsiteY0" fmla="*/ 0 h 742978"/>
              <a:gd name="connsiteX1" fmla="*/ 1845128 w 1845128"/>
              <a:gd name="connsiteY1" fmla="*/ 0 h 742978"/>
              <a:gd name="connsiteX2" fmla="*/ 1845128 w 1845128"/>
              <a:gd name="connsiteY2" fmla="*/ 742978 h 742978"/>
              <a:gd name="connsiteX3" fmla="*/ 0 w 1845128"/>
              <a:gd name="connsiteY3" fmla="*/ 742978 h 742978"/>
              <a:gd name="connsiteX4" fmla="*/ 0 w 1845128"/>
              <a:gd name="connsiteY4" fmla="*/ 0 h 742978"/>
              <a:gd name="connsiteX0" fmla="*/ 195942 w 1845128"/>
              <a:gd name="connsiteY0" fmla="*/ 0 h 791964"/>
              <a:gd name="connsiteX1" fmla="*/ 1845128 w 1845128"/>
              <a:gd name="connsiteY1" fmla="*/ 48986 h 791964"/>
              <a:gd name="connsiteX2" fmla="*/ 1845128 w 1845128"/>
              <a:gd name="connsiteY2" fmla="*/ 791964 h 791964"/>
              <a:gd name="connsiteX3" fmla="*/ 0 w 1845128"/>
              <a:gd name="connsiteY3" fmla="*/ 791964 h 791964"/>
              <a:gd name="connsiteX4" fmla="*/ 195942 w 1845128"/>
              <a:gd name="connsiteY4" fmla="*/ 0 h 791964"/>
              <a:gd name="connsiteX0" fmla="*/ 195942 w 1845128"/>
              <a:gd name="connsiteY0" fmla="*/ 0 h 808292"/>
              <a:gd name="connsiteX1" fmla="*/ 1845128 w 1845128"/>
              <a:gd name="connsiteY1" fmla="*/ 48986 h 808292"/>
              <a:gd name="connsiteX2" fmla="*/ 1730828 w 1845128"/>
              <a:gd name="connsiteY2" fmla="*/ 808292 h 808292"/>
              <a:gd name="connsiteX3" fmla="*/ 0 w 1845128"/>
              <a:gd name="connsiteY3" fmla="*/ 791964 h 808292"/>
              <a:gd name="connsiteX4" fmla="*/ 195942 w 1845128"/>
              <a:gd name="connsiteY4" fmla="*/ 0 h 808292"/>
              <a:gd name="connsiteX0" fmla="*/ 32656 w 1681842"/>
              <a:gd name="connsiteY0" fmla="*/ 0 h 808292"/>
              <a:gd name="connsiteX1" fmla="*/ 1681842 w 1681842"/>
              <a:gd name="connsiteY1" fmla="*/ 48986 h 808292"/>
              <a:gd name="connsiteX2" fmla="*/ 1567542 w 1681842"/>
              <a:gd name="connsiteY2" fmla="*/ 808292 h 808292"/>
              <a:gd name="connsiteX3" fmla="*/ 0 w 1681842"/>
              <a:gd name="connsiteY3" fmla="*/ 775635 h 808292"/>
              <a:gd name="connsiteX4" fmla="*/ 32656 w 1681842"/>
              <a:gd name="connsiteY4" fmla="*/ 0 h 808292"/>
              <a:gd name="connsiteX0" fmla="*/ 32656 w 1681842"/>
              <a:gd name="connsiteY0" fmla="*/ 0 h 808292"/>
              <a:gd name="connsiteX1" fmla="*/ 1257299 w 1681842"/>
              <a:gd name="connsiteY1" fmla="*/ 89835 h 808292"/>
              <a:gd name="connsiteX2" fmla="*/ 1681842 w 1681842"/>
              <a:gd name="connsiteY2" fmla="*/ 48986 h 808292"/>
              <a:gd name="connsiteX3" fmla="*/ 1567542 w 1681842"/>
              <a:gd name="connsiteY3" fmla="*/ 808292 h 808292"/>
              <a:gd name="connsiteX4" fmla="*/ 0 w 1681842"/>
              <a:gd name="connsiteY4" fmla="*/ 775635 h 808292"/>
              <a:gd name="connsiteX5" fmla="*/ 32656 w 1681842"/>
              <a:gd name="connsiteY5" fmla="*/ 0 h 808292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0 w 1681842"/>
              <a:gd name="connsiteY5" fmla="*/ 775635 h 873885"/>
              <a:gd name="connsiteX6" fmla="*/ 32656 w 1681842"/>
              <a:gd name="connsiteY6" fmla="*/ 0 h 873885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16328 w 1681842"/>
              <a:gd name="connsiteY5" fmla="*/ 808292 h 873885"/>
              <a:gd name="connsiteX6" fmla="*/ 0 w 1681842"/>
              <a:gd name="connsiteY6" fmla="*/ 775635 h 873885"/>
              <a:gd name="connsiteX7" fmla="*/ 32656 w 1681842"/>
              <a:gd name="connsiteY7" fmla="*/ 0 h 873885"/>
              <a:gd name="connsiteX0" fmla="*/ 98249 w 1747435"/>
              <a:gd name="connsiteY0" fmla="*/ 0 h 873885"/>
              <a:gd name="connsiteX1" fmla="*/ 1322892 w 1747435"/>
              <a:gd name="connsiteY1" fmla="*/ 89835 h 873885"/>
              <a:gd name="connsiteX2" fmla="*/ 1747435 w 1747435"/>
              <a:gd name="connsiteY2" fmla="*/ 48986 h 873885"/>
              <a:gd name="connsiteX3" fmla="*/ 1633135 w 1747435"/>
              <a:gd name="connsiteY3" fmla="*/ 808292 h 873885"/>
              <a:gd name="connsiteX4" fmla="*/ 1012649 w 1747435"/>
              <a:gd name="connsiteY4" fmla="*/ 873607 h 873885"/>
              <a:gd name="connsiteX5" fmla="*/ 81921 w 1747435"/>
              <a:gd name="connsiteY5" fmla="*/ 808292 h 873885"/>
              <a:gd name="connsiteX6" fmla="*/ 65593 w 1747435"/>
              <a:gd name="connsiteY6" fmla="*/ 775635 h 873885"/>
              <a:gd name="connsiteX7" fmla="*/ 278 w 1747435"/>
              <a:gd name="connsiteY7" fmla="*/ 530707 h 873885"/>
              <a:gd name="connsiteX8" fmla="*/ 98249 w 1747435"/>
              <a:gd name="connsiteY8" fmla="*/ 0 h 873885"/>
              <a:gd name="connsiteX0" fmla="*/ 98249 w 1781540"/>
              <a:gd name="connsiteY0" fmla="*/ 0 h 873885"/>
              <a:gd name="connsiteX1" fmla="*/ 1322892 w 1781540"/>
              <a:gd name="connsiteY1" fmla="*/ 89835 h 873885"/>
              <a:gd name="connsiteX2" fmla="*/ 1747435 w 1781540"/>
              <a:gd name="connsiteY2" fmla="*/ 48986 h 873885"/>
              <a:gd name="connsiteX3" fmla="*/ 1780093 w 1781540"/>
              <a:gd name="connsiteY3" fmla="*/ 498050 h 873885"/>
              <a:gd name="connsiteX4" fmla="*/ 1633135 w 1781540"/>
              <a:gd name="connsiteY4" fmla="*/ 808292 h 873885"/>
              <a:gd name="connsiteX5" fmla="*/ 1012649 w 1781540"/>
              <a:gd name="connsiteY5" fmla="*/ 873607 h 873885"/>
              <a:gd name="connsiteX6" fmla="*/ 81921 w 1781540"/>
              <a:gd name="connsiteY6" fmla="*/ 808292 h 873885"/>
              <a:gd name="connsiteX7" fmla="*/ 65593 w 1781540"/>
              <a:gd name="connsiteY7" fmla="*/ 775635 h 873885"/>
              <a:gd name="connsiteX8" fmla="*/ 278 w 1781540"/>
              <a:gd name="connsiteY8" fmla="*/ 530707 h 873885"/>
              <a:gd name="connsiteX9" fmla="*/ 98249 w 1781540"/>
              <a:gd name="connsiteY9" fmla="*/ 0 h 8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540" h="873885">
                <a:moveTo>
                  <a:pt x="98249" y="0"/>
                </a:moveTo>
                <a:cubicBezTo>
                  <a:pt x="473806" y="2731"/>
                  <a:pt x="947335" y="87104"/>
                  <a:pt x="1322892" y="89835"/>
                </a:cubicBezTo>
                <a:lnTo>
                  <a:pt x="1747435" y="48986"/>
                </a:lnTo>
                <a:cubicBezTo>
                  <a:pt x="1736550" y="198674"/>
                  <a:pt x="1790978" y="348362"/>
                  <a:pt x="1780093" y="498050"/>
                </a:cubicBezTo>
                <a:lnTo>
                  <a:pt x="1633135" y="808292"/>
                </a:lnTo>
                <a:cubicBezTo>
                  <a:pt x="1420864" y="802849"/>
                  <a:pt x="1224920" y="879050"/>
                  <a:pt x="1012649" y="873607"/>
                </a:cubicBezTo>
                <a:cubicBezTo>
                  <a:pt x="735063" y="857278"/>
                  <a:pt x="359507" y="824621"/>
                  <a:pt x="81921" y="808292"/>
                </a:cubicBezTo>
                <a:lnTo>
                  <a:pt x="65593" y="775635"/>
                </a:lnTo>
                <a:cubicBezTo>
                  <a:pt x="71036" y="693992"/>
                  <a:pt x="-5165" y="612350"/>
                  <a:pt x="278" y="530707"/>
                </a:cubicBezTo>
                <a:lnTo>
                  <a:pt x="98249" y="0"/>
                </a:lnTo>
                <a:close/>
              </a:path>
            </a:pathLst>
          </a:custGeom>
          <a:solidFill>
            <a:srgbClr val="D29B00">
              <a:alpha val="45000"/>
            </a:srgbClr>
          </a:solidFill>
          <a:ln>
            <a:solidFill>
              <a:srgbClr val="D29B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Theo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em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,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câu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nói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“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Một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mái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nhà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chung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”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muốn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nói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lên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điều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gì</a:t>
            </a:r>
            <a:r>
              <a:rPr lang="en-GB" sz="6000" b="1" dirty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87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99" y="-792183"/>
            <a:ext cx="3087646" cy="308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65" y="1413892"/>
            <a:ext cx="1523956" cy="1508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9260">
            <a:off x="2038467" y="1224966"/>
            <a:ext cx="1833242" cy="1461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716507">
            <a:off x="7762926" y="4460595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Tiết</a:t>
            </a:r>
            <a:r>
              <a:rPr lang="en-GB" sz="4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1 + 2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6183" y="-857361"/>
            <a:ext cx="9242337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65" y="690031"/>
            <a:ext cx="11437087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23850" y="762001"/>
            <a:ext cx="11463007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531543" y="175508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Quan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sát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tranh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và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cho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biết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em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thấy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gì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trong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bức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tranh</a:t>
            </a:r>
            <a:r>
              <a:rPr lang="en-GB" sz="4800" dirty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543" y="1146886"/>
            <a:ext cx="9047619" cy="534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6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23850" y="762001"/>
            <a:ext cx="11463007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4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4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mẫu</a:t>
            </a:r>
            <a:endParaRPr lang="en-GB" sz="44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2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25631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552450" y="471032"/>
            <a:ext cx="11201400" cy="61150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0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21" y1="79016" x2="94632" y2="89836"/>
                        <a14:foregroundMark x1="79263" y1="56230" x2="86842" y2="59508"/>
                        <a14:foregroundMark x1="26632" y1="57377" x2="26632" y2="57377"/>
                        <a14:foregroundMark x1="9368" y1="7377" x2="12526" y2="11639"/>
                        <a14:foregroundMark x1="3263" y1="91967" x2="91684" y2="92951"/>
                        <a14:foregroundMark x1="1579" y1="97541" x2="48947" y2="95082"/>
                        <a14:backgroundMark x1="15474" y1="2459" x2="75684" y2="29836"/>
                        <a14:backgroundMark x1="31263" y1="25574" x2="62000" y2="53770"/>
                        <a14:backgroundMark x1="79684" y1="38033" x2="97368" y2="62295"/>
                        <a14:backgroundMark x1="3474" y1="60164" x2="32737" y2="49180"/>
                        <a14:backgroundMark x1="2842" y1="10328" x2="5158" y2="2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631" y="534102"/>
            <a:ext cx="12229631" cy="637363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14"/>
          <p:cNvSpPr/>
          <p:nvPr/>
        </p:nvSpPr>
        <p:spPr>
          <a:xfrm>
            <a:off x="33866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Luyện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từ</a:t>
            </a:r>
            <a:r>
              <a:rPr lang="en-GB" sz="4000" dirty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>
                <a:solidFill>
                  <a:srgbClr val="843C0C"/>
                </a:solidFill>
                <a:latin typeface="#9Slide03 IcielUni Sans Heavy" panose="00000500000000000000" pitchFamily="2" charset="0"/>
              </a:rPr>
              <a:t>khó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3932418" y="17970"/>
            <a:ext cx="8259582" cy="794830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5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6204" y="86312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2797" y="1313036"/>
            <a:ext cx="2110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vi-VN" sz="4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4980" y="2678135"/>
            <a:ext cx="24555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753319" y="2532595"/>
            <a:ext cx="2343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4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4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322797" y="2595425"/>
            <a:ext cx="24493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044590" y="1329969"/>
            <a:ext cx="2102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8424094" y="1329969"/>
            <a:ext cx="30019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7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647</TotalTime>
  <Words>1153</Words>
  <Application>Microsoft Office PowerPoint</Application>
  <PresentationFormat>Widescreen</PresentationFormat>
  <Paragraphs>241</Paragraphs>
  <Slides>34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8" baseType="lpstr">
      <vt:lpstr>#9Slide07 IcielPony</vt:lpstr>
      <vt:lpstr>Calibri</vt:lpstr>
      <vt:lpstr>SVN-Dancing Script</vt:lpstr>
      <vt:lpstr>UTM Showcard</vt:lpstr>
      <vt:lpstr>#9Slide07 IcielHelena</vt:lpstr>
      <vt:lpstr>SVN-Poky's</vt:lpstr>
      <vt:lpstr>SVN-Newton</vt:lpstr>
      <vt:lpstr>HP001 4H</vt:lpstr>
      <vt:lpstr>#9Slide07 IcielBC Cubano Normal</vt:lpstr>
      <vt:lpstr>Calibri Light</vt:lpstr>
      <vt:lpstr>UTM Avo</vt:lpstr>
      <vt:lpstr>#9Slide03 IcielUni Sans Heavy</vt:lpstr>
      <vt:lpstr>Arial-Rounded</vt:lpstr>
      <vt:lpstr>#9Slide07 HoneyCream</vt:lpstr>
      <vt:lpstr>#9Slide05 Pattaya</vt:lpstr>
      <vt:lpstr>等线</vt:lpstr>
      <vt:lpstr>Cambria</vt:lpstr>
      <vt:lpstr>Arial</vt:lpstr>
      <vt:lpstr>Times New Roman</vt:lpstr>
      <vt:lpstr>SVN-Ready</vt:lpstr>
      <vt:lpstr>UVF Funkydori</vt:lpstr>
      <vt:lpstr>UTM Raven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Yến Nhi</dc:creator>
  <cp:keywords>MĂNGNON</cp:keywords>
  <cp:lastModifiedBy>HP</cp:lastModifiedBy>
  <cp:revision>122</cp:revision>
  <dcterms:created xsi:type="dcterms:W3CDTF">2022-07-11T02:51:38Z</dcterms:created>
  <dcterms:modified xsi:type="dcterms:W3CDTF">2024-05-15T05:23:00Z</dcterms:modified>
</cp:coreProperties>
</file>