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86" r:id="rId2"/>
    <p:sldId id="260" r:id="rId3"/>
    <p:sldId id="262" r:id="rId4"/>
    <p:sldId id="263" r:id="rId5"/>
    <p:sldId id="264" r:id="rId6"/>
    <p:sldId id="265" r:id="rId7"/>
    <p:sldId id="266" r:id="rId8"/>
    <p:sldId id="267" r:id="rId9"/>
    <p:sldId id="268" r:id="rId10"/>
    <p:sldId id="287" r:id="rId11"/>
    <p:sldId id="271" r:id="rId12"/>
    <p:sldId id="272" r:id="rId13"/>
    <p:sldId id="273" r:id="rId14"/>
    <p:sldId id="274" r:id="rId15"/>
    <p:sldId id="282" r:id="rId16"/>
    <p:sldId id="277" r:id="rId17"/>
    <p:sldId id="278" r:id="rId18"/>
    <p:sldId id="280" r:id="rId19"/>
    <p:sldId id="284" r:id="rId20"/>
  </p:sldIdLst>
  <p:sldSz cx="12192000" cy="6858000"/>
  <p:notesSz cx="6858000" cy="9144000"/>
  <p:embeddedFontLst>
    <p:embeddedFont>
      <p:font typeface="#9Slide03 Quicksand" panose="020B0604020202020204" charset="0"/>
      <p:regular r:id="rId21"/>
    </p:embeddedFont>
    <p:embeddedFont>
      <p:font typeface="#9Slide07 Cadena" panose="020B0604020202020204" charset="0"/>
      <p:bold r:id="rId22"/>
    </p:embeddedFont>
    <p:embeddedFont>
      <p:font typeface="AvantGarde" panose="00000400000000000000" charset="0"/>
      <p:regular r:id="rId23"/>
    </p:embeddedFont>
    <p:embeddedFont>
      <p:font typeface="Pattaya" panose="020B0604020202020204" charset="-34"/>
      <p:regular r:id="rId24"/>
    </p:embeddedFont>
  </p:embeddedFontLst>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3647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90" autoAdjust="0"/>
    <p:restoredTop sz="94660"/>
  </p:normalViewPr>
  <p:slideViewPr>
    <p:cSldViewPr snapToGrid="0">
      <p:cViewPr varScale="1">
        <p:scale>
          <a:sx n="66" d="100"/>
          <a:sy n="66" d="100"/>
        </p:scale>
        <p:origin x="808" y="56"/>
      </p:cViewPr>
      <p:guideLst/>
    </p:cSldViewPr>
  </p:slideViewPr>
  <p:notesTextViewPr>
    <p:cViewPr>
      <p:scale>
        <a:sx n="1" d="1"/>
        <a:sy n="1" d="1"/>
      </p:scale>
      <p:origin x="0" y="0"/>
    </p:cViewPr>
  </p:notesTextViewPr>
  <p:sorterViewPr>
    <p:cViewPr>
      <p:scale>
        <a:sx n="100" d="100"/>
        <a:sy n="100" d="100"/>
      </p:scale>
      <p:origin x="0" y="-686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2EF2E-5189-460E-AF86-ECE21C422E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531956-54FC-4653-805A-36C3841C7D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26D5FA4-FE81-4B7B-ABD5-2506BBA8E43D}"/>
              </a:ext>
            </a:extLst>
          </p:cNvPr>
          <p:cNvSpPr>
            <a:spLocks noGrp="1"/>
          </p:cNvSpPr>
          <p:nvPr>
            <p:ph type="dt" sz="half" idx="10"/>
          </p:nvPr>
        </p:nvSpPr>
        <p:spPr/>
        <p:txBody>
          <a:bodyPr/>
          <a:lstStyle/>
          <a:p>
            <a:fld id="{81E6B2C5-5203-4697-B8DC-97B13FFDE754}" type="datetimeFigureOut">
              <a:rPr lang="en-US" smtClean="0"/>
              <a:t>5/15/2024</a:t>
            </a:fld>
            <a:endParaRPr lang="en-US"/>
          </a:p>
        </p:txBody>
      </p:sp>
      <p:sp>
        <p:nvSpPr>
          <p:cNvPr id="5" name="Footer Placeholder 4">
            <a:extLst>
              <a:ext uri="{FF2B5EF4-FFF2-40B4-BE49-F238E27FC236}">
                <a16:creationId xmlns:a16="http://schemas.microsoft.com/office/drawing/2014/main" id="{C654E322-3149-457A-A7DA-2178D7E657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9A536C-7399-49FF-B87E-218FD926E7BF}"/>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1756854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7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5/15/2024</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1972238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36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5/15/2024</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601397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35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5/15/2024</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2523009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3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5/15/2024</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2800718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3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5/15/2024</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2185182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3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5/15/2024</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2902361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3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5/15/2024</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25238999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30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5/15/2024</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2763158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29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5/15/2024</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1958095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28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5/15/2024</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829460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08DA0-E056-49A0-979D-298529AEC1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332BC0-1CF7-45BD-9737-14C01F6D5B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8374A-C39E-4A94-B0CD-371A88433871}"/>
              </a:ext>
            </a:extLst>
          </p:cNvPr>
          <p:cNvSpPr>
            <a:spLocks noGrp="1"/>
          </p:cNvSpPr>
          <p:nvPr>
            <p:ph type="dt" sz="half" idx="10"/>
          </p:nvPr>
        </p:nvSpPr>
        <p:spPr/>
        <p:txBody>
          <a:bodyPr/>
          <a:lstStyle/>
          <a:p>
            <a:fld id="{81E6B2C5-5203-4697-B8DC-97B13FFDE754}" type="datetimeFigureOut">
              <a:rPr lang="en-US" smtClean="0"/>
              <a:t>5/15/2024</a:t>
            </a:fld>
            <a:endParaRPr lang="en-US"/>
          </a:p>
        </p:txBody>
      </p:sp>
      <p:sp>
        <p:nvSpPr>
          <p:cNvPr id="5" name="Footer Placeholder 4">
            <a:extLst>
              <a:ext uri="{FF2B5EF4-FFF2-40B4-BE49-F238E27FC236}">
                <a16:creationId xmlns:a16="http://schemas.microsoft.com/office/drawing/2014/main" id="{1620F30E-4A81-4B15-8529-FBC68A44BC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732520-AFFC-4EC8-ABE6-1E959A6B0309}"/>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4189242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27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5/15/2024</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18008360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26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5/15/2024</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8473807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25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5/15/2024</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28899341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2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5/15/2024</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299011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2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5/15/2024</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15467268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2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5/15/2024</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41516830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2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5/15/2024</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11758736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20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5/15/2024</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12032726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9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5/15/2024</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19719918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18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5/15/2024</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3398326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BAA62-97D9-402D-9C81-C5494EBE2D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6AB004-0F9F-4725-84D7-0E7FCC0D2C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857214-40DE-4EF4-8920-0C4FFCC20AD0}"/>
              </a:ext>
            </a:extLst>
          </p:cNvPr>
          <p:cNvSpPr>
            <a:spLocks noGrp="1"/>
          </p:cNvSpPr>
          <p:nvPr>
            <p:ph type="dt" sz="half" idx="10"/>
          </p:nvPr>
        </p:nvSpPr>
        <p:spPr/>
        <p:txBody>
          <a:bodyPr/>
          <a:lstStyle/>
          <a:p>
            <a:fld id="{81E6B2C5-5203-4697-B8DC-97B13FFDE754}" type="datetimeFigureOut">
              <a:rPr lang="en-US" smtClean="0"/>
              <a:t>5/15/2024</a:t>
            </a:fld>
            <a:endParaRPr lang="en-US"/>
          </a:p>
        </p:txBody>
      </p:sp>
      <p:sp>
        <p:nvSpPr>
          <p:cNvPr id="5" name="Footer Placeholder 4">
            <a:extLst>
              <a:ext uri="{FF2B5EF4-FFF2-40B4-BE49-F238E27FC236}">
                <a16:creationId xmlns:a16="http://schemas.microsoft.com/office/drawing/2014/main" id="{DBA867A1-58D7-4F52-B1C9-7F952A2A27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1E7DBC-B067-4EBE-B023-C91B26CC63CE}"/>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32182946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17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5/15/2024</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40591416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16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5/15/2024</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31957602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5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5/15/2024</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38225350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1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5/15/2024</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41072821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1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5/15/2024</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4412493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5/15/2024</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1005008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5/15/2024</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6216763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5/15/2024</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38592005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5/15/2024</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33450352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5/15/2024</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2057391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38DA8-AC4E-4CFA-BF9B-18CB4089B7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DCA2CB-BD65-4A2A-ABC9-CDFF875DCD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A92A13-3093-4476-A4D9-3DBC9738E8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4749AD-9505-42B2-8F1B-E1409798BBFD}"/>
              </a:ext>
            </a:extLst>
          </p:cNvPr>
          <p:cNvSpPr>
            <a:spLocks noGrp="1"/>
          </p:cNvSpPr>
          <p:nvPr>
            <p:ph type="dt" sz="half" idx="10"/>
          </p:nvPr>
        </p:nvSpPr>
        <p:spPr/>
        <p:txBody>
          <a:bodyPr/>
          <a:lstStyle/>
          <a:p>
            <a:fld id="{81E6B2C5-5203-4697-B8DC-97B13FFDE754}" type="datetimeFigureOut">
              <a:rPr lang="en-US" smtClean="0"/>
              <a:t>5/15/2024</a:t>
            </a:fld>
            <a:endParaRPr lang="en-US"/>
          </a:p>
        </p:txBody>
      </p:sp>
      <p:sp>
        <p:nvSpPr>
          <p:cNvPr id="6" name="Footer Placeholder 5">
            <a:extLst>
              <a:ext uri="{FF2B5EF4-FFF2-40B4-BE49-F238E27FC236}">
                <a16:creationId xmlns:a16="http://schemas.microsoft.com/office/drawing/2014/main" id="{BE9C5B33-A2B4-4069-B20E-D410AFA4B2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BF43ED-0FCF-45E0-B923-EBB1B9B92859}"/>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41292293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5/15/2024</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41004409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5/15/2024</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21123496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5/15/2024</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6606553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5/15/2024</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18415535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5/15/2024</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40480384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5/15/2024</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587845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5/15/2024</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5891995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95C99-9C05-43A7-A579-45BC5DA926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418C14-BFF8-44C2-AAA3-300EA42391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166B5E-4434-4D6C-8D2F-B0D990FE9E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6A1FC9-0F18-4464-BDAD-C60CDE749F2F}"/>
              </a:ext>
            </a:extLst>
          </p:cNvPr>
          <p:cNvSpPr>
            <a:spLocks noGrp="1"/>
          </p:cNvSpPr>
          <p:nvPr>
            <p:ph type="dt" sz="half" idx="10"/>
          </p:nvPr>
        </p:nvSpPr>
        <p:spPr/>
        <p:txBody>
          <a:bodyPr/>
          <a:lstStyle/>
          <a:p>
            <a:fld id="{81E6B2C5-5203-4697-B8DC-97B13FFDE754}" type="datetimeFigureOut">
              <a:rPr lang="en-US" smtClean="0"/>
              <a:t>5/15/2024</a:t>
            </a:fld>
            <a:endParaRPr lang="en-US"/>
          </a:p>
        </p:txBody>
      </p:sp>
      <p:sp>
        <p:nvSpPr>
          <p:cNvPr id="6" name="Footer Placeholder 5">
            <a:extLst>
              <a:ext uri="{FF2B5EF4-FFF2-40B4-BE49-F238E27FC236}">
                <a16:creationId xmlns:a16="http://schemas.microsoft.com/office/drawing/2014/main" id="{B1F662CC-3A65-484F-B44C-6FA7D29878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D88C42-90AF-43AD-9EBE-FF17F3397221}"/>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34947487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2FFC3-2251-454F-8DE6-700086856C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0EDB8E9-B43F-42FD-97B7-591033E7BC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40EBAC0-CF89-4426-8640-5626E9D0B2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21F82C-338D-4090-BE8A-C206F24DA99D}"/>
              </a:ext>
            </a:extLst>
          </p:cNvPr>
          <p:cNvSpPr>
            <a:spLocks noGrp="1"/>
          </p:cNvSpPr>
          <p:nvPr>
            <p:ph type="dt" sz="half" idx="10"/>
          </p:nvPr>
        </p:nvSpPr>
        <p:spPr/>
        <p:txBody>
          <a:bodyPr/>
          <a:lstStyle/>
          <a:p>
            <a:fld id="{81E6B2C5-5203-4697-B8DC-97B13FFDE754}" type="datetimeFigureOut">
              <a:rPr lang="en-US" smtClean="0"/>
              <a:t>5/15/2024</a:t>
            </a:fld>
            <a:endParaRPr lang="en-US"/>
          </a:p>
        </p:txBody>
      </p:sp>
      <p:sp>
        <p:nvSpPr>
          <p:cNvPr id="6" name="Footer Placeholder 5">
            <a:extLst>
              <a:ext uri="{FF2B5EF4-FFF2-40B4-BE49-F238E27FC236}">
                <a16:creationId xmlns:a16="http://schemas.microsoft.com/office/drawing/2014/main" id="{6BE7957B-DDBD-452A-958A-B9816A0A72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08EFB7-FA69-4819-8EA1-ADEAF08850A5}"/>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8532238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1E36B-1F2A-460E-A20A-E854EAC7B7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40231A-FEA2-4EA8-BED7-DD1459D6FD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EE60AF-D44D-42D3-B949-693EADBB0002}"/>
              </a:ext>
            </a:extLst>
          </p:cNvPr>
          <p:cNvSpPr>
            <a:spLocks noGrp="1"/>
          </p:cNvSpPr>
          <p:nvPr>
            <p:ph type="dt" sz="half" idx="10"/>
          </p:nvPr>
        </p:nvSpPr>
        <p:spPr/>
        <p:txBody>
          <a:bodyPr/>
          <a:lstStyle/>
          <a:p>
            <a:fld id="{81E6B2C5-5203-4697-B8DC-97B13FFDE754}" type="datetimeFigureOut">
              <a:rPr lang="en-US" smtClean="0"/>
              <a:t>5/15/2024</a:t>
            </a:fld>
            <a:endParaRPr lang="en-US"/>
          </a:p>
        </p:txBody>
      </p:sp>
      <p:sp>
        <p:nvSpPr>
          <p:cNvPr id="5" name="Footer Placeholder 4">
            <a:extLst>
              <a:ext uri="{FF2B5EF4-FFF2-40B4-BE49-F238E27FC236}">
                <a16:creationId xmlns:a16="http://schemas.microsoft.com/office/drawing/2014/main" id="{4AD96DCF-CAE1-4F2C-9FF2-358475B0AD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41BDDA-76A6-4EEF-924D-DD05B6B30693}"/>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2893486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7A5B0-457F-473D-ABF4-79689E07797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166099-A69C-4B07-9B35-208B972A3B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FE13EA-B196-4A8B-999F-A100CC520F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3ED3B3-8DB6-4516-9D0F-C17349C778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154CB3-A46E-47DC-B4FE-430F487948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DB1AFF-00D8-456C-8F86-3B134C44E239}"/>
              </a:ext>
            </a:extLst>
          </p:cNvPr>
          <p:cNvSpPr>
            <a:spLocks noGrp="1"/>
          </p:cNvSpPr>
          <p:nvPr>
            <p:ph type="dt" sz="half" idx="10"/>
          </p:nvPr>
        </p:nvSpPr>
        <p:spPr/>
        <p:txBody>
          <a:bodyPr/>
          <a:lstStyle/>
          <a:p>
            <a:fld id="{81E6B2C5-5203-4697-B8DC-97B13FFDE754}" type="datetimeFigureOut">
              <a:rPr lang="en-US" smtClean="0"/>
              <a:t>5/15/2024</a:t>
            </a:fld>
            <a:endParaRPr lang="en-US"/>
          </a:p>
        </p:txBody>
      </p:sp>
      <p:sp>
        <p:nvSpPr>
          <p:cNvPr id="8" name="Footer Placeholder 7">
            <a:extLst>
              <a:ext uri="{FF2B5EF4-FFF2-40B4-BE49-F238E27FC236}">
                <a16:creationId xmlns:a16="http://schemas.microsoft.com/office/drawing/2014/main" id="{5E7A3F8B-6EB4-4A5C-94E9-5746A25675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D8384D-9AD4-4EFE-97AD-8CD64AD6F0BB}"/>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23952301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484403-B40C-48E0-B709-F0162B956B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E2E72F0-D136-46EA-91DE-6338DC8E47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7A0C06-C574-4667-A02C-16B7DBFC8DCC}"/>
              </a:ext>
            </a:extLst>
          </p:cNvPr>
          <p:cNvSpPr>
            <a:spLocks noGrp="1"/>
          </p:cNvSpPr>
          <p:nvPr>
            <p:ph type="dt" sz="half" idx="10"/>
          </p:nvPr>
        </p:nvSpPr>
        <p:spPr/>
        <p:txBody>
          <a:bodyPr/>
          <a:lstStyle/>
          <a:p>
            <a:fld id="{81E6B2C5-5203-4697-B8DC-97B13FFDE754}" type="datetimeFigureOut">
              <a:rPr lang="en-US" smtClean="0"/>
              <a:t>5/15/2024</a:t>
            </a:fld>
            <a:endParaRPr lang="en-US"/>
          </a:p>
        </p:txBody>
      </p:sp>
      <p:sp>
        <p:nvSpPr>
          <p:cNvPr id="5" name="Footer Placeholder 4">
            <a:extLst>
              <a:ext uri="{FF2B5EF4-FFF2-40B4-BE49-F238E27FC236}">
                <a16:creationId xmlns:a16="http://schemas.microsoft.com/office/drawing/2014/main" id="{4A6DC860-915B-44A1-A124-0E76922A88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224008-1848-4056-A3AC-ADD4C76A5DC9}"/>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699978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4F75D-F63D-4D3C-B904-93A9187458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64D009-BA58-452B-9192-09B1A934B943}"/>
              </a:ext>
            </a:extLst>
          </p:cNvPr>
          <p:cNvSpPr>
            <a:spLocks noGrp="1"/>
          </p:cNvSpPr>
          <p:nvPr>
            <p:ph type="dt" sz="half" idx="10"/>
          </p:nvPr>
        </p:nvSpPr>
        <p:spPr/>
        <p:txBody>
          <a:bodyPr/>
          <a:lstStyle/>
          <a:p>
            <a:fld id="{81E6B2C5-5203-4697-B8DC-97B13FFDE754}" type="datetimeFigureOut">
              <a:rPr lang="en-US" smtClean="0"/>
              <a:t>5/15/2024</a:t>
            </a:fld>
            <a:endParaRPr lang="en-US"/>
          </a:p>
        </p:txBody>
      </p:sp>
      <p:sp>
        <p:nvSpPr>
          <p:cNvPr id="4" name="Footer Placeholder 3">
            <a:extLst>
              <a:ext uri="{FF2B5EF4-FFF2-40B4-BE49-F238E27FC236}">
                <a16:creationId xmlns:a16="http://schemas.microsoft.com/office/drawing/2014/main" id="{2A46CC41-C80C-4963-954C-E9FC02C35A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892986-1AB5-40EC-AE20-F2A1F4EC4F7F}"/>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3529957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5/15/2024</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1688313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39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5/15/2024</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3119560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38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5/15/2024</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13246826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1A2303-A219-49FC-8681-76F8B410ED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E6DBD1-1FCF-4CEE-A8ED-6297DA0690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02DA17-2F5D-47D1-9DAC-4DE8CD71E8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E6B2C5-5203-4697-B8DC-97B13FFDE754}" type="datetimeFigureOut">
              <a:rPr lang="en-US" smtClean="0"/>
              <a:t>5/15/2024</a:t>
            </a:fld>
            <a:endParaRPr lang="en-US"/>
          </a:p>
        </p:txBody>
      </p:sp>
      <p:sp>
        <p:nvSpPr>
          <p:cNvPr id="5" name="Footer Placeholder 4">
            <a:extLst>
              <a:ext uri="{FF2B5EF4-FFF2-40B4-BE49-F238E27FC236}">
                <a16:creationId xmlns:a16="http://schemas.microsoft.com/office/drawing/2014/main" id="{33618466-9927-4983-8290-0D229823FE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6DFC11A-D4CE-4AC1-A20B-A47878A28F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1659D8-53F8-48B8-A6EF-59ED81BD3D31}" type="slidenum">
              <a:rPr lang="en-US" smtClean="0"/>
              <a:t>‹#›</a:t>
            </a:fld>
            <a:endParaRPr lang="en-US"/>
          </a:p>
        </p:txBody>
      </p:sp>
    </p:spTree>
    <p:extLst>
      <p:ext uri="{BB962C8B-B14F-4D97-AF65-F5344CB8AC3E}">
        <p14:creationId xmlns:p14="http://schemas.microsoft.com/office/powerpoint/2010/main" val="632556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98" r:id="rId8"/>
    <p:sldLayoutId id="2147483697" r:id="rId9"/>
    <p:sldLayoutId id="2147483696" r:id="rId10"/>
    <p:sldLayoutId id="2147483695" r:id="rId11"/>
    <p:sldLayoutId id="2147483694" r:id="rId12"/>
    <p:sldLayoutId id="2147483693" r:id="rId13"/>
    <p:sldLayoutId id="2147483692" r:id="rId14"/>
    <p:sldLayoutId id="2147483691" r:id="rId15"/>
    <p:sldLayoutId id="2147483690" r:id="rId16"/>
    <p:sldLayoutId id="2147483689" r:id="rId17"/>
    <p:sldLayoutId id="2147483688" r:id="rId18"/>
    <p:sldLayoutId id="2147483687" r:id="rId19"/>
    <p:sldLayoutId id="2147483686" r:id="rId20"/>
    <p:sldLayoutId id="2147483685" r:id="rId21"/>
    <p:sldLayoutId id="2147483684" r:id="rId22"/>
    <p:sldLayoutId id="2147483683" r:id="rId23"/>
    <p:sldLayoutId id="2147483682" r:id="rId24"/>
    <p:sldLayoutId id="2147483681" r:id="rId25"/>
    <p:sldLayoutId id="2147483680" r:id="rId26"/>
    <p:sldLayoutId id="2147483679" r:id="rId27"/>
    <p:sldLayoutId id="2147483678" r:id="rId28"/>
    <p:sldLayoutId id="2147483677" r:id="rId29"/>
    <p:sldLayoutId id="2147483676" r:id="rId30"/>
    <p:sldLayoutId id="2147483675" r:id="rId31"/>
    <p:sldLayoutId id="2147483674" r:id="rId32"/>
    <p:sldLayoutId id="2147483673" r:id="rId33"/>
    <p:sldLayoutId id="2147483672" r:id="rId34"/>
    <p:sldLayoutId id="2147483671" r:id="rId35"/>
    <p:sldLayoutId id="2147483670" r:id="rId36"/>
    <p:sldLayoutId id="2147483669" r:id="rId37"/>
    <p:sldLayoutId id="2147483668" r:id="rId38"/>
    <p:sldLayoutId id="2147483667" r:id="rId39"/>
    <p:sldLayoutId id="2147483666" r:id="rId40"/>
    <p:sldLayoutId id="2147483665" r:id="rId41"/>
    <p:sldLayoutId id="2147483664" r:id="rId42"/>
    <p:sldLayoutId id="2147483663" r:id="rId43"/>
    <p:sldLayoutId id="2147483662" r:id="rId44"/>
    <p:sldLayoutId id="2147483661" r:id="rId45"/>
    <p:sldLayoutId id="2147483660" r:id="rId46"/>
    <p:sldLayoutId id="2147483656" r:id="rId47"/>
    <p:sldLayoutId id="2147483657" r:id="rId48"/>
    <p:sldLayoutId id="2147483658" r:id="rId49"/>
    <p:sldLayoutId id="2147483659" r:id="rId5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sv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gif"/><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microsoft.com/office/2007/relationships/hdphoto" Target="../media/hdphoto4.wdp"/><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6.jpeg"/><Relationship Id="rId4" Type="http://schemas.microsoft.com/office/2007/relationships/hdphoto" Target="../media/hdphoto3.wdp"/><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microsoft.com/office/2007/relationships/hdphoto" Target="../media/hdphoto4.wdp"/><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jpeg"/><Relationship Id="rId4" Type="http://schemas.microsoft.com/office/2007/relationships/hdphoto" Target="../media/hdphoto3.wdp"/><Relationship Id="rId9"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microsoft.com/office/2007/relationships/hdphoto" Target="../media/hdphoto4.wdp"/><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8.jpeg"/><Relationship Id="rId4" Type="http://schemas.microsoft.com/office/2007/relationships/hdphoto" Target="../media/hdphoto3.wdp"/><Relationship Id="rId9"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microsoft.com/office/2007/relationships/hdphoto" Target="../media/hdphoto4.wdp"/><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microsoft.com/office/2007/relationships/hdphoto" Target="../media/hdphoto3.wdp"/><Relationship Id="rId9"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microsoft.com/office/2007/relationships/hdphoto" Target="../media/hdphoto4.wdp"/><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microsoft.com/office/2007/relationships/hdphoto" Target="../media/hdphoto3.wdp"/><Relationship Id="rId9"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2.gif"/><Relationship Id="rId4" Type="http://schemas.microsoft.com/office/2007/relationships/hdphoto" Target="../media/hdphoto5.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sv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gif"/><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8" name="Picture 10" descr="Background scene with flowers in garden Royalty Free Vector">
            <a:extLst>
              <a:ext uri="{FF2B5EF4-FFF2-40B4-BE49-F238E27FC236}">
                <a16:creationId xmlns:a16="http://schemas.microsoft.com/office/drawing/2014/main" id="{14A9C610-D262-41C9-B9B7-A2FE0FF1B2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4973"/>
          <a:stretch/>
        </p:blipFill>
        <p:spPr bwMode="auto">
          <a:xfrm>
            <a:off x="0" y="-12269"/>
            <a:ext cx="12192000" cy="687026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40555C9A-E536-45A9-8864-B495191E348E}"/>
              </a:ext>
            </a:extLst>
          </p:cNvPr>
          <p:cNvSpPr/>
          <p:nvPr/>
        </p:nvSpPr>
        <p:spPr>
          <a:xfrm>
            <a:off x="-1149220" y="1426897"/>
            <a:ext cx="6096000" cy="769441"/>
          </a:xfrm>
          <a:prstGeom prst="rect">
            <a:avLst/>
          </a:prstGeom>
        </p:spPr>
        <p:txBody>
          <a:bodyPr>
            <a:spAutoFit/>
          </a:bodyPr>
          <a:lstStyle/>
          <a:p>
            <a:pPr algn="ctr"/>
            <a:r>
              <a:rPr lang="vi-VN" sz="4400" b="1" dirty="0">
                <a:solidFill>
                  <a:srgbClr val="002060"/>
                </a:solidFill>
                <a:latin typeface="Pattaya" panose="00000500000000000000" pitchFamily="2" charset="-34"/>
                <a:cs typeface="Pattaya" panose="00000500000000000000" pitchFamily="2" charset="-34"/>
              </a:rPr>
              <a:t>Tập đọc</a:t>
            </a:r>
            <a:endParaRPr lang="en-US" sz="4400" dirty="0">
              <a:solidFill>
                <a:srgbClr val="002060"/>
              </a:solidFill>
            </a:endParaRPr>
          </a:p>
        </p:txBody>
      </p:sp>
      <p:sp>
        <p:nvSpPr>
          <p:cNvPr id="8" name="Rectangle 7">
            <a:extLst>
              <a:ext uri="{FF2B5EF4-FFF2-40B4-BE49-F238E27FC236}">
                <a16:creationId xmlns:a16="http://schemas.microsoft.com/office/drawing/2014/main" id="{2ADF5C5F-F714-4702-8DF7-AD39B0982F21}"/>
              </a:ext>
            </a:extLst>
          </p:cNvPr>
          <p:cNvSpPr/>
          <p:nvPr/>
        </p:nvSpPr>
        <p:spPr>
          <a:xfrm>
            <a:off x="2276217" y="1722057"/>
            <a:ext cx="10268262" cy="2739211"/>
          </a:xfrm>
          <a:prstGeom prst="rect">
            <a:avLst/>
          </a:prstGeom>
        </p:spPr>
        <p:txBody>
          <a:bodyPr wrap="square">
            <a:spAutoFit/>
          </a:bodyPr>
          <a:lstStyle/>
          <a:p>
            <a:pPr algn="ctr"/>
            <a:r>
              <a:rPr lang="vi-VN" sz="6600" b="1" dirty="0">
                <a:solidFill>
                  <a:srgbClr val="C00000"/>
                </a:solidFill>
                <a:latin typeface="#9Slide07 Cadena" panose="02000503000000020004" pitchFamily="2" charset="0"/>
                <a:cs typeface="Pattaya" panose="00000500000000000000" pitchFamily="2" charset="-34"/>
              </a:rPr>
              <a:t>Lớp học trên đường</a:t>
            </a:r>
          </a:p>
          <a:p>
            <a:pPr algn="r"/>
            <a:endParaRPr lang="vi-VN" sz="4000" b="1" dirty="0">
              <a:solidFill>
                <a:srgbClr val="002060"/>
              </a:solidFill>
              <a:latin typeface="#9Slide07 Cadena" panose="02000503000000020004" pitchFamily="2" charset="0"/>
              <a:cs typeface="Pattaya" panose="00000500000000000000" pitchFamily="2" charset="-34"/>
            </a:endParaRPr>
          </a:p>
          <a:p>
            <a:pPr algn="ctr"/>
            <a:endParaRPr lang="en-US" sz="6600" dirty="0">
              <a:solidFill>
                <a:srgbClr val="C00000"/>
              </a:solidFill>
              <a:latin typeface="#9Slide07 Cadena" panose="02000503000000020004" pitchFamily="2" charset="0"/>
            </a:endParaRPr>
          </a:p>
        </p:txBody>
      </p:sp>
      <p:sp>
        <p:nvSpPr>
          <p:cNvPr id="2" name="TextBox 1">
            <a:extLst>
              <a:ext uri="{FF2B5EF4-FFF2-40B4-BE49-F238E27FC236}">
                <a16:creationId xmlns:a16="http://schemas.microsoft.com/office/drawing/2014/main" id="{00ADC433-8A8E-DC26-A966-2D8841C63CB1}"/>
              </a:ext>
            </a:extLst>
          </p:cNvPr>
          <p:cNvSpPr txBox="1"/>
          <p:nvPr/>
        </p:nvSpPr>
        <p:spPr>
          <a:xfrm>
            <a:off x="2358189" y="0"/>
            <a:ext cx="8065971" cy="769441"/>
          </a:xfrm>
          <a:prstGeom prst="rect">
            <a:avLst/>
          </a:prstGeom>
          <a:noFill/>
        </p:spPr>
        <p:txBody>
          <a:bodyPr wrap="square" rtlCol="0">
            <a:spAutoFit/>
          </a:bodyPr>
          <a:lstStyle/>
          <a:p>
            <a:r>
              <a:rPr lang="en-US" sz="4400" dirty="0">
                <a:solidFill>
                  <a:srgbClr val="FF0000"/>
                </a:solidFill>
                <a:latin typeface="Times New Roman" panose="02020603050405020304" pitchFamily="18" charset="0"/>
                <a:cs typeface="Times New Roman" panose="02020603050405020304" pitchFamily="18" charset="0"/>
              </a:rPr>
              <a:t>TRƯỜNG TIỂU HỌC SÀI ĐỒNG </a:t>
            </a:r>
          </a:p>
        </p:txBody>
      </p:sp>
      <p:sp>
        <p:nvSpPr>
          <p:cNvPr id="3" name="Rectangle 2">
            <a:extLst>
              <a:ext uri="{FF2B5EF4-FFF2-40B4-BE49-F238E27FC236}">
                <a16:creationId xmlns:a16="http://schemas.microsoft.com/office/drawing/2014/main" id="{0D59908F-F996-9736-31A8-99E2120678EE}"/>
              </a:ext>
            </a:extLst>
          </p:cNvPr>
          <p:cNvSpPr/>
          <p:nvPr/>
        </p:nvSpPr>
        <p:spPr>
          <a:xfrm>
            <a:off x="3819783" y="2868835"/>
            <a:ext cx="7355148" cy="1200329"/>
          </a:xfrm>
          <a:prstGeom prst="rect">
            <a:avLst/>
          </a:prstGeom>
        </p:spPr>
        <p:txBody>
          <a:bodyPr wrap="square">
            <a:spAutoFit/>
          </a:bodyPr>
          <a:lstStyle/>
          <a:p>
            <a:r>
              <a:rPr lang="en-US" sz="3600" b="1" dirty="0">
                <a:solidFill>
                  <a:srgbClr val="002060"/>
                </a:solidFill>
                <a:latin typeface="Pattaya" panose="00000500000000000000" pitchFamily="2" charset="-34"/>
                <a:cs typeface="Pattaya" panose="00000500000000000000" pitchFamily="2" charset="-34"/>
              </a:rPr>
              <a:t>LỚP 5A3</a:t>
            </a:r>
          </a:p>
          <a:p>
            <a:r>
              <a:rPr lang="en-US" sz="3600" b="1" dirty="0">
                <a:solidFill>
                  <a:srgbClr val="002060"/>
                </a:solidFill>
                <a:latin typeface="Pattaya" panose="00000500000000000000" pitchFamily="2" charset="-34"/>
                <a:cs typeface="Pattaya" panose="00000500000000000000" pitchFamily="2" charset="-34"/>
              </a:rPr>
              <a:t>GV: HOÀNG THANH TRANG </a:t>
            </a:r>
            <a:endParaRPr lang="en-US" sz="3600" dirty="0">
              <a:solidFill>
                <a:srgbClr val="002060"/>
              </a:solidFill>
            </a:endParaRPr>
          </a:p>
        </p:txBody>
      </p:sp>
    </p:spTree>
    <p:extLst>
      <p:ext uri="{BB962C8B-B14F-4D97-AF65-F5344CB8AC3E}">
        <p14:creationId xmlns:p14="http://schemas.microsoft.com/office/powerpoint/2010/main" val="20949403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araoke bar interior with stage for music Vector Image">
            <a:extLst>
              <a:ext uri="{FF2B5EF4-FFF2-40B4-BE49-F238E27FC236}">
                <a16:creationId xmlns:a16="http://schemas.microsoft.com/office/drawing/2014/main" id="{71EF2CFA-E995-4BF1-BF4A-11FEA22F771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31" b="10145"/>
          <a:stretch/>
        </p:blipFill>
        <p:spPr bwMode="auto">
          <a:xfrm>
            <a:off x="-1" y="-10646"/>
            <a:ext cx="12192001" cy="68840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98462858-2A7B-4F96-B9E8-08396273DB7D}"/>
              </a:ext>
            </a:extLst>
          </p:cNvPr>
          <p:cNvSpPr/>
          <p:nvPr/>
        </p:nvSpPr>
        <p:spPr>
          <a:xfrm>
            <a:off x="4068416" y="1921566"/>
            <a:ext cx="4295091" cy="144117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B4E7560-4CAE-45D1-AAEC-6E4E6943D6ED}"/>
              </a:ext>
            </a:extLst>
          </p:cNvPr>
          <p:cNvSpPr txBox="1"/>
          <p:nvPr/>
        </p:nvSpPr>
        <p:spPr>
          <a:xfrm>
            <a:off x="4068416" y="2216504"/>
            <a:ext cx="4295091" cy="851297"/>
          </a:xfrm>
          <a:prstGeom prst="roundRect">
            <a:avLst/>
          </a:prstGeom>
          <a:solidFill>
            <a:schemeClr val="bg1"/>
          </a:solidFill>
        </p:spPr>
        <p:txBody>
          <a:bodyPr wrap="square" rtlCol="0">
            <a:spAutoFit/>
          </a:bodyPr>
          <a:lstStyle/>
          <a:p>
            <a:pPr algn="ctr"/>
            <a:r>
              <a:rPr lang="en-US" sz="4400" b="1" dirty="0" err="1">
                <a:solidFill>
                  <a:srgbClr val="002060"/>
                </a:solidFill>
                <a:latin typeface="#9Slide07 Cadena" panose="02000503000000020004" pitchFamily="2" charset="0"/>
                <a:cs typeface="Pattaya" panose="00000500000000000000" pitchFamily="2" charset="-34"/>
              </a:rPr>
              <a:t>Tìm</a:t>
            </a:r>
            <a:r>
              <a:rPr lang="en-US" sz="4400" b="1" dirty="0">
                <a:solidFill>
                  <a:srgbClr val="002060"/>
                </a:solidFill>
                <a:latin typeface="#9Slide07 Cadena" panose="02000503000000020004" pitchFamily="2" charset="0"/>
                <a:cs typeface="Pattaya" panose="00000500000000000000" pitchFamily="2" charset="-34"/>
              </a:rPr>
              <a:t> </a:t>
            </a:r>
            <a:r>
              <a:rPr lang="en-US" sz="4400" b="1" dirty="0" err="1">
                <a:solidFill>
                  <a:srgbClr val="002060"/>
                </a:solidFill>
                <a:latin typeface="#9Slide07 Cadena" panose="02000503000000020004" pitchFamily="2" charset="0"/>
                <a:cs typeface="Pattaya" panose="00000500000000000000" pitchFamily="2" charset="-34"/>
              </a:rPr>
              <a:t>hiểu</a:t>
            </a:r>
            <a:r>
              <a:rPr lang="en-US" sz="4400" b="1" dirty="0">
                <a:solidFill>
                  <a:srgbClr val="002060"/>
                </a:solidFill>
                <a:latin typeface="#9Slide07 Cadena" panose="02000503000000020004" pitchFamily="2" charset="0"/>
                <a:cs typeface="Pattaya" panose="00000500000000000000" pitchFamily="2" charset="-34"/>
              </a:rPr>
              <a:t> </a:t>
            </a:r>
            <a:r>
              <a:rPr lang="en-US" sz="4400" b="1" dirty="0" err="1">
                <a:solidFill>
                  <a:srgbClr val="002060"/>
                </a:solidFill>
                <a:latin typeface="#9Slide07 Cadena" panose="02000503000000020004" pitchFamily="2" charset="0"/>
                <a:cs typeface="Pattaya" panose="00000500000000000000" pitchFamily="2" charset="-34"/>
              </a:rPr>
              <a:t>bài</a:t>
            </a:r>
            <a:endParaRPr lang="en-US" sz="4400" b="1" dirty="0">
              <a:solidFill>
                <a:srgbClr val="002060"/>
              </a:solidFill>
              <a:latin typeface="#9Slide07 Cadena" panose="02000503000000020004" pitchFamily="2" charset="0"/>
              <a:cs typeface="Pattaya" panose="00000500000000000000" pitchFamily="2" charset="-34"/>
            </a:endParaRPr>
          </a:p>
        </p:txBody>
      </p:sp>
      <p:pic>
        <p:nvPicPr>
          <p:cNvPr id="5" name="Picture 4" descr="catalyst (@catalystvibes) • Instagram photos and videos | Cartoon styles,  Cartoon icons, Icon illustration">
            <a:extLst>
              <a:ext uri="{FF2B5EF4-FFF2-40B4-BE49-F238E27FC236}">
                <a16:creationId xmlns:a16="http://schemas.microsoft.com/office/drawing/2014/main" id="{02CECDBA-571C-4E57-A309-02EF2B2EA38A}"/>
              </a:ext>
            </a:extLst>
          </p:cNvPr>
          <p:cNvPicPr>
            <a:picLocks noChangeAspect="1" noChangeArrowheads="1"/>
          </p:cNvPicPr>
          <p:nvPr/>
        </p:nvPicPr>
        <p:blipFill rotWithShape="1">
          <a:blip r:embed="rId3" cstate="hqprint">
            <a:extLst>
              <a:ext uri="{BEBA8EAE-BF5A-486C-A8C5-ECC9F3942E4B}">
                <a14:imgProps xmlns:a14="http://schemas.microsoft.com/office/drawing/2010/main">
                  <a14:imgLayer r:embed="rId4">
                    <a14:imgEffect>
                      <a14:backgroundRemoval t="26875" b="77813" l="26250" r="75469">
                        <a14:foregroundMark x1="42031" y1="26875" x2="46875" y2="26875"/>
                        <a14:foregroundMark x1="52897" y1="77492" x2="57863" y2="77041"/>
                        <a14:backgroundMark x1="61250" y1="37813" x2="76406" y2="61563"/>
                        <a14:backgroundMark x1="65938" y1="29375" x2="73594" y2="62500"/>
                        <a14:backgroundMark x1="64063" y1="27500" x2="79219" y2="62500"/>
                        <a14:backgroundMark x1="57500" y1="31250" x2="80156" y2="78594"/>
                        <a14:backgroundMark x1="61250" y1="25469" x2="61250" y2="43594"/>
                        <a14:backgroundMark x1="61250" y1="43594" x2="71719" y2="72969"/>
                        <a14:backgroundMark x1="55469" y1="29375" x2="68750" y2="71094"/>
                        <a14:backgroundMark x1="57500" y1="35000" x2="63125" y2="47344"/>
                        <a14:backgroundMark x1="57500" y1="40625" x2="65000" y2="51094"/>
                        <a14:backgroundMark x1="55469" y1="35000" x2="65938" y2="52031"/>
                        <a14:backgroundMark x1="58438" y1="45469" x2="65938" y2="56875"/>
                        <a14:backgroundMark x1="24219" y1="51094" x2="49844" y2="69063"/>
                        <a14:backgroundMark x1="29063" y1="46406" x2="42031" y2="79063"/>
                        <a14:backgroundMark x1="42031" y1="79063" x2="44219" y2="81406"/>
                        <a14:backgroundMark x1="30938" y1="44531" x2="52656" y2="64375"/>
                        <a14:backgroundMark x1="24219" y1="48281" x2="46094" y2="62500"/>
                        <a14:backgroundMark x1="28125" y1="39688" x2="50781" y2="63438"/>
                        <a14:backgroundMark x1="27031" y1="42656" x2="42344" y2="66250"/>
                        <a14:backgroundMark x1="47031" y1="61563" x2="47031" y2="78594"/>
                        <a14:backgroundMark x1="47031" y1="71094" x2="62187" y2="75781"/>
                        <a14:backgroundMark x1="46094" y1="67188" x2="63125" y2="71094"/>
                        <a14:backgroundMark x1="51719" y1="74844" x2="42344" y2="85313"/>
                      </a14:backgroundRemoval>
                    </a14:imgEffect>
                  </a14:imgLayer>
                </a14:imgProps>
              </a:ext>
              <a:ext uri="{28A0092B-C50C-407E-A947-70E740481C1C}">
                <a14:useLocalDpi xmlns:a14="http://schemas.microsoft.com/office/drawing/2010/main" val="0"/>
              </a:ext>
            </a:extLst>
          </a:blip>
          <a:srcRect l="22596" t="21468" r="22132" b="17234"/>
          <a:stretch/>
        </p:blipFill>
        <p:spPr bwMode="auto">
          <a:xfrm>
            <a:off x="6337697" y="2856166"/>
            <a:ext cx="772870" cy="8571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B339BC03-F4AC-493C-A7D6-D71053E726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5384791" y="3046841"/>
            <a:ext cx="3791861" cy="3791861"/>
          </a:xfrm>
          <a:prstGeom prst="rect">
            <a:avLst/>
          </a:prstGeom>
        </p:spPr>
      </p:pic>
      <p:grpSp>
        <p:nvGrpSpPr>
          <p:cNvPr id="7" name="Group 6">
            <a:extLst>
              <a:ext uri="{FF2B5EF4-FFF2-40B4-BE49-F238E27FC236}">
                <a16:creationId xmlns:a16="http://schemas.microsoft.com/office/drawing/2014/main" id="{2071141B-3486-45C1-9AD8-C3C4D94F43FF}"/>
              </a:ext>
            </a:extLst>
          </p:cNvPr>
          <p:cNvGrpSpPr/>
          <p:nvPr/>
        </p:nvGrpSpPr>
        <p:grpSpPr>
          <a:xfrm>
            <a:off x="8699768" y="419931"/>
            <a:ext cx="3898804" cy="3009069"/>
            <a:chOff x="8699768" y="419931"/>
            <a:chExt cx="3898804" cy="3009069"/>
          </a:xfrm>
        </p:grpSpPr>
        <p:pic>
          <p:nvPicPr>
            <p:cNvPr id="9" name="Picture 33">
              <a:extLst>
                <a:ext uri="{FF2B5EF4-FFF2-40B4-BE49-F238E27FC236}">
                  <a16:creationId xmlns:a16="http://schemas.microsoft.com/office/drawing/2014/main" id="{4C175CEF-C7A0-4973-BDB6-B66ACB94C84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699768" y="419931"/>
              <a:ext cx="3898804" cy="3009069"/>
            </a:xfrm>
            <a:prstGeom prst="rect">
              <a:avLst/>
            </a:prstGeom>
          </p:spPr>
        </p:pic>
        <p:sp>
          <p:nvSpPr>
            <p:cNvPr id="10" name="TextBox 9">
              <a:extLst>
                <a:ext uri="{FF2B5EF4-FFF2-40B4-BE49-F238E27FC236}">
                  <a16:creationId xmlns:a16="http://schemas.microsoft.com/office/drawing/2014/main" id="{E0EB086D-6D2B-4A6A-92D4-E395E3CFBF38}"/>
                </a:ext>
              </a:extLst>
            </p:cNvPr>
            <p:cNvSpPr txBox="1"/>
            <p:nvPr/>
          </p:nvSpPr>
          <p:spPr>
            <a:xfrm>
              <a:off x="8994528" y="1040284"/>
              <a:ext cx="3309283" cy="1815882"/>
            </a:xfrm>
            <a:prstGeom prst="rect">
              <a:avLst/>
            </a:prstGeom>
            <a:noFill/>
          </p:spPr>
          <p:txBody>
            <a:bodyPr wrap="square" rtlCol="0">
              <a:spAutoFit/>
            </a:bodyPr>
            <a:lstStyle/>
            <a:p>
              <a:pPr algn="ctr"/>
              <a:r>
                <a:rPr lang="vi-VN" sz="2800" dirty="0">
                  <a:solidFill>
                    <a:srgbClr val="002060"/>
                  </a:solidFill>
                  <a:latin typeface="Pattaya" panose="00000500000000000000" pitchFamily="2" charset="-34"/>
                  <a:cs typeface="Pattaya" panose="00000500000000000000" pitchFamily="2" charset="-34"/>
                </a:rPr>
                <a:t>Hãy giúp mình làm Misa vui bằng cách đọc thật tốt bài đọc nhé!</a:t>
              </a:r>
              <a:endParaRPr lang="en-US" sz="2800" dirty="0">
                <a:solidFill>
                  <a:srgbClr val="002060"/>
                </a:solidFill>
                <a:latin typeface="Pattaya" panose="00000500000000000000" pitchFamily="2" charset="-34"/>
                <a:cs typeface="Pattaya" panose="00000500000000000000" pitchFamily="2" charset="-34"/>
              </a:endParaRPr>
            </a:p>
          </p:txBody>
        </p:sp>
      </p:grpSp>
    </p:spTree>
    <p:extLst>
      <p:ext uri="{BB962C8B-B14F-4D97-AF65-F5344CB8AC3E}">
        <p14:creationId xmlns:p14="http://schemas.microsoft.com/office/powerpoint/2010/main" val="22676403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Buying animals in pet store cartoon concept Vector Image">
            <a:extLst>
              <a:ext uri="{FF2B5EF4-FFF2-40B4-BE49-F238E27FC236}">
                <a16:creationId xmlns:a16="http://schemas.microsoft.com/office/drawing/2014/main" id="{50180F3E-333A-4FB5-A46D-BFE51C46E1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410" b="10601"/>
          <a:stretch/>
        </p:blipFill>
        <p:spPr bwMode="auto">
          <a:xfrm>
            <a:off x="0" y="0"/>
            <a:ext cx="12192000" cy="689850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Dog cat pet stuff and supply set Royalty Free Vector Image">
            <a:extLst>
              <a:ext uri="{FF2B5EF4-FFF2-40B4-BE49-F238E27FC236}">
                <a16:creationId xmlns:a16="http://schemas.microsoft.com/office/drawing/2014/main" id="{6B976FE4-E1CC-484C-99BD-BFC70A94E55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0385" b="83590" l="60500" r="79600">
                        <a14:foregroundMark x1="60500" y1="74359" x2="62000" y2="78846"/>
                        <a14:foregroundMark x1="79600" y1="75641" x2="78900" y2="81154"/>
                      </a14:backgroundRemoval>
                    </a14:imgEffect>
                  </a14:imgLayer>
                </a14:imgProps>
              </a:ext>
              <a:ext uri="{28A0092B-C50C-407E-A947-70E740481C1C}">
                <a14:useLocalDpi xmlns:a14="http://schemas.microsoft.com/office/drawing/2010/main" val="0"/>
              </a:ext>
            </a:extLst>
          </a:blip>
          <a:srcRect l="59605" t="68853" r="18911" b="14754"/>
          <a:stretch/>
        </p:blipFill>
        <p:spPr bwMode="auto">
          <a:xfrm>
            <a:off x="6697604" y="4976735"/>
            <a:ext cx="2896101" cy="172386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Dog cat pet stuff and supply set Royalty Free Vector Image">
            <a:extLst>
              <a:ext uri="{FF2B5EF4-FFF2-40B4-BE49-F238E27FC236}">
                <a16:creationId xmlns:a16="http://schemas.microsoft.com/office/drawing/2014/main" id="{EDA63F87-0B85-413D-B05D-DDCFAA84FCCC}"/>
              </a:ext>
            </a:extLst>
          </p:cNvPr>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65128" b="83462" l="82800" r="96200">
                        <a14:foregroundMark x1="82800" y1="80641" x2="82800" y2="80641"/>
                        <a14:foregroundMark x1="86500" y1="66282" x2="90600" y2="66282"/>
                        <a14:foregroundMark x1="92200" y1="65128" x2="90600" y2="65128"/>
                      </a14:backgroundRemoval>
                    </a14:imgEffect>
                  </a14:imgLayer>
                </a14:imgProps>
              </a:ext>
              <a:ext uri="{28A0092B-C50C-407E-A947-70E740481C1C}">
                <a14:useLocalDpi xmlns:a14="http://schemas.microsoft.com/office/drawing/2010/main" val="0"/>
              </a:ext>
            </a:extLst>
          </a:blip>
          <a:srcRect l="82112" t="64699" r="2201" b="14317"/>
          <a:stretch/>
        </p:blipFill>
        <p:spPr bwMode="auto">
          <a:xfrm>
            <a:off x="4975485" y="3297837"/>
            <a:ext cx="861934" cy="899409"/>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Pet Shop Icons Set. Cat Goods Vector Cartoon Illustration. Animal Food, Toys,  Care and Other Stuff Stock Vector - Illustration of element, cartoon:  139590628">
            <a:extLst>
              <a:ext uri="{FF2B5EF4-FFF2-40B4-BE49-F238E27FC236}">
                <a16:creationId xmlns:a16="http://schemas.microsoft.com/office/drawing/2014/main" id="{B92F2688-1105-4C6D-8FFF-89E88C9A208C}"/>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3476" b="31279" l="2953" r="26574"/>
                    </a14:imgEffect>
                  </a14:imgLayer>
                </a14:imgProps>
              </a:ext>
              <a:ext uri="{28A0092B-C50C-407E-A947-70E740481C1C}">
                <a14:useLocalDpi xmlns:a14="http://schemas.microsoft.com/office/drawing/2010/main" val="0"/>
              </a:ext>
            </a:extLst>
          </a:blip>
          <a:srcRect r="70474" b="65246"/>
          <a:stretch/>
        </p:blipFill>
        <p:spPr bwMode="auto">
          <a:xfrm>
            <a:off x="3533153" y="4242216"/>
            <a:ext cx="1961244" cy="2308485"/>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Pet Shop Icons Set. Cat Goods Vector Cartoon Illustration. Animal Food, Toys,  Care and Other Stuff Stock Vector - Illustration of element, cartoon:  139590628">
            <a:extLst>
              <a:ext uri="{FF2B5EF4-FFF2-40B4-BE49-F238E27FC236}">
                <a16:creationId xmlns:a16="http://schemas.microsoft.com/office/drawing/2014/main" id="{95DC946A-1B63-4749-B94A-E1AE2078B6A1}"/>
              </a:ext>
            </a:extLst>
          </p:cNvPr>
          <p:cNvPicPr>
            <a:picLocks noChangeAspect="1" noChangeArrowheads="1"/>
          </p:cNvPicPr>
          <p:nvPr/>
        </p:nvPicPr>
        <p:blipFill rotWithShape="1">
          <a:blip r:embed="rId8">
            <a:extLst>
              <a:ext uri="{BEBA8EAE-BF5A-486C-A8C5-ECC9F3942E4B}">
                <a14:imgProps xmlns:a14="http://schemas.microsoft.com/office/drawing/2010/main">
                  <a14:imgLayer r:embed="rId7">
                    <a14:imgEffect>
                      <a14:backgroundRemoval t="24000" b="49375" l="62625" r="98125">
                        <a14:foregroundMark x1="62750" y1="44625" x2="65750" y2="45250"/>
                        <a14:foregroundMark x1="71750" y1="49625" x2="80875" y2="49375"/>
                        <a14:foregroundMark x1="80875" y1="49375" x2="88500" y2="49375"/>
                        <a14:foregroundMark x1="88500" y1="49375" x2="98125" y2="48500"/>
                        <a14:foregroundMark x1="68625" y1="24250" x2="84000" y2="24250"/>
                        <a14:foregroundMark x1="84000" y1="24250" x2="88750" y2="24000"/>
                      </a14:backgroundRemoval>
                    </a14:imgEffect>
                  </a14:imgLayer>
                </a14:imgProps>
              </a:ext>
              <a:ext uri="{28A0092B-C50C-407E-A947-70E740481C1C}">
                <a14:useLocalDpi xmlns:a14="http://schemas.microsoft.com/office/drawing/2010/main" val="0"/>
              </a:ext>
            </a:extLst>
          </a:blip>
          <a:srcRect l="60566" t="21421" r="528" b="48415"/>
          <a:stretch/>
        </p:blipFill>
        <p:spPr bwMode="auto">
          <a:xfrm>
            <a:off x="8785972" y="2128603"/>
            <a:ext cx="2668249" cy="2068643"/>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Pet Shop Icons Set. Cat Goods Vector Cartoon Illustration. Animal Food, Toys,  Care and Other Stuff Stock Vector - Illustration of element, cartoon:  139590628">
            <a:extLst>
              <a:ext uri="{FF2B5EF4-FFF2-40B4-BE49-F238E27FC236}">
                <a16:creationId xmlns:a16="http://schemas.microsoft.com/office/drawing/2014/main" id="{7D60A88E-538D-479B-926A-BCE63C21BDFC}"/>
              </a:ext>
            </a:extLst>
          </p:cNvPr>
          <p:cNvPicPr>
            <a:picLocks noChangeAspect="1" noChangeArrowheads="1"/>
          </p:cNvPicPr>
          <p:nvPr/>
        </p:nvPicPr>
        <p:blipFill rotWithShape="1">
          <a:blip r:embed="rId9">
            <a:extLst>
              <a:ext uri="{BEBA8EAE-BF5A-486C-A8C5-ECC9F3942E4B}">
                <a14:imgProps xmlns:a14="http://schemas.microsoft.com/office/drawing/2010/main">
                  <a14:imgLayer r:embed="rId7">
                    <a14:imgEffect>
                      <a14:backgroundRemoval t="2251" b="20263" l="73361" r="97040">
                        <a14:foregroundMark x1="91375" y1="4125" x2="92500" y2="14250"/>
                        <a14:foregroundMark x1="87875" y1="12000" x2="93625" y2="17250"/>
                        <a14:foregroundMark x1="93625" y1="17250" x2="95750" y2="17000"/>
                        <a14:foregroundMark x1="87625" y1="17500" x2="92250" y2="17875"/>
                      </a14:backgroundRemoval>
                    </a14:imgEffect>
                  </a14:imgLayer>
                </a14:imgProps>
              </a:ext>
              <a:ext uri="{28A0092B-C50C-407E-A947-70E740481C1C}">
                <a14:useLocalDpi xmlns:a14="http://schemas.microsoft.com/office/drawing/2010/main" val="0"/>
              </a:ext>
            </a:extLst>
          </a:blip>
          <a:srcRect l="70401" b="77486"/>
          <a:stretch/>
        </p:blipFill>
        <p:spPr bwMode="auto">
          <a:xfrm>
            <a:off x="5653084" y="3350302"/>
            <a:ext cx="1044520" cy="79447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3">
            <a:extLst>
              <a:ext uri="{FF2B5EF4-FFF2-40B4-BE49-F238E27FC236}">
                <a16:creationId xmlns:a16="http://schemas.microsoft.com/office/drawing/2014/main" id="{ED230728-5B7B-47ED-817B-EFAC2A9F939C}"/>
              </a:ext>
            </a:extLst>
          </p:cNvPr>
          <p:cNvSpPr/>
          <p:nvPr/>
        </p:nvSpPr>
        <p:spPr>
          <a:xfrm>
            <a:off x="596348" y="494675"/>
            <a:ext cx="11118574" cy="5825778"/>
          </a:xfrm>
          <a:custGeom>
            <a:avLst/>
            <a:gdLst>
              <a:gd name="connsiteX0" fmla="*/ 0 w 11118574"/>
              <a:gd name="connsiteY0" fmla="*/ 604657 h 5825778"/>
              <a:gd name="connsiteX1" fmla="*/ 604657 w 11118574"/>
              <a:gd name="connsiteY1" fmla="*/ 0 h 5825778"/>
              <a:gd name="connsiteX2" fmla="*/ 10513917 w 11118574"/>
              <a:gd name="connsiteY2" fmla="*/ 0 h 5825778"/>
              <a:gd name="connsiteX3" fmla="*/ 11118574 w 11118574"/>
              <a:gd name="connsiteY3" fmla="*/ 604657 h 5825778"/>
              <a:gd name="connsiteX4" fmla="*/ 11118574 w 11118574"/>
              <a:gd name="connsiteY4" fmla="*/ 5221121 h 5825778"/>
              <a:gd name="connsiteX5" fmla="*/ 10513917 w 11118574"/>
              <a:gd name="connsiteY5" fmla="*/ 5825778 h 5825778"/>
              <a:gd name="connsiteX6" fmla="*/ 604657 w 11118574"/>
              <a:gd name="connsiteY6" fmla="*/ 5825778 h 5825778"/>
              <a:gd name="connsiteX7" fmla="*/ 0 w 11118574"/>
              <a:gd name="connsiteY7" fmla="*/ 5221121 h 5825778"/>
              <a:gd name="connsiteX8" fmla="*/ 0 w 11118574"/>
              <a:gd name="connsiteY8" fmla="*/ 604657 h 5825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18574" h="5825778" fill="none" extrusionOk="0">
                <a:moveTo>
                  <a:pt x="0" y="604657"/>
                </a:moveTo>
                <a:cubicBezTo>
                  <a:pt x="42603" y="302279"/>
                  <a:pt x="266793" y="-1146"/>
                  <a:pt x="604657" y="0"/>
                </a:cubicBezTo>
                <a:cubicBezTo>
                  <a:pt x="3631358" y="109595"/>
                  <a:pt x="6703299" y="16756"/>
                  <a:pt x="10513917" y="0"/>
                </a:cubicBezTo>
                <a:cubicBezTo>
                  <a:pt x="10810294" y="-31074"/>
                  <a:pt x="11126585" y="300501"/>
                  <a:pt x="11118574" y="604657"/>
                </a:cubicBezTo>
                <a:cubicBezTo>
                  <a:pt x="11062256" y="2056898"/>
                  <a:pt x="11151485" y="4581805"/>
                  <a:pt x="11118574" y="5221121"/>
                </a:cubicBezTo>
                <a:cubicBezTo>
                  <a:pt x="11093341" y="5563705"/>
                  <a:pt x="10873521" y="5823203"/>
                  <a:pt x="10513917" y="5825778"/>
                </a:cubicBezTo>
                <a:cubicBezTo>
                  <a:pt x="8561138" y="5689577"/>
                  <a:pt x="3367048" y="5751002"/>
                  <a:pt x="604657" y="5825778"/>
                </a:cubicBezTo>
                <a:cubicBezTo>
                  <a:pt x="243444" y="5788281"/>
                  <a:pt x="-8362" y="5551518"/>
                  <a:pt x="0" y="5221121"/>
                </a:cubicBezTo>
                <a:cubicBezTo>
                  <a:pt x="-157566" y="3858136"/>
                  <a:pt x="130870" y="2791162"/>
                  <a:pt x="0" y="604657"/>
                </a:cubicBezTo>
                <a:close/>
              </a:path>
              <a:path w="11118574" h="5825778" stroke="0" extrusionOk="0">
                <a:moveTo>
                  <a:pt x="0" y="604657"/>
                </a:moveTo>
                <a:cubicBezTo>
                  <a:pt x="-5714" y="257889"/>
                  <a:pt x="277955" y="-9665"/>
                  <a:pt x="604657" y="0"/>
                </a:cubicBezTo>
                <a:cubicBezTo>
                  <a:pt x="2429486" y="47539"/>
                  <a:pt x="7814917" y="42437"/>
                  <a:pt x="10513917" y="0"/>
                </a:cubicBezTo>
                <a:cubicBezTo>
                  <a:pt x="10866921" y="-10099"/>
                  <a:pt x="11138233" y="239153"/>
                  <a:pt x="11118574" y="604657"/>
                </a:cubicBezTo>
                <a:cubicBezTo>
                  <a:pt x="11036207" y="2605456"/>
                  <a:pt x="11136587" y="4553755"/>
                  <a:pt x="11118574" y="5221121"/>
                </a:cubicBezTo>
                <a:cubicBezTo>
                  <a:pt x="11139207" y="5616561"/>
                  <a:pt x="10828133" y="5804904"/>
                  <a:pt x="10513917" y="5825778"/>
                </a:cubicBezTo>
                <a:cubicBezTo>
                  <a:pt x="7039411" y="5799424"/>
                  <a:pt x="2454608" y="5706922"/>
                  <a:pt x="604657" y="5825778"/>
                </a:cubicBezTo>
                <a:cubicBezTo>
                  <a:pt x="232384" y="5787898"/>
                  <a:pt x="17146" y="5575850"/>
                  <a:pt x="0" y="5221121"/>
                </a:cubicBezTo>
                <a:cubicBezTo>
                  <a:pt x="88535" y="3303921"/>
                  <a:pt x="49637" y="1386888"/>
                  <a:pt x="0" y="604657"/>
                </a:cubicBezTo>
                <a:close/>
              </a:path>
            </a:pathLst>
          </a:custGeom>
          <a:solidFill>
            <a:srgbClr val="FFFFFF"/>
          </a:solidFill>
          <a:ln w="28575">
            <a:solidFill>
              <a:srgbClr val="FFC000"/>
            </a:solidFill>
            <a:extLst>
              <a:ext uri="{C807C97D-BFC1-408E-A445-0C87EB9F89A2}">
                <ask:lineSketchStyleProps xmlns:ask="http://schemas.microsoft.com/office/drawing/2018/sketchyshape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pic>
        <p:nvPicPr>
          <p:cNvPr id="9" name="Picture 10" descr="Dog cat pet stuff and supply set Royalty Free Vector Image">
            <a:extLst>
              <a:ext uri="{FF2B5EF4-FFF2-40B4-BE49-F238E27FC236}">
                <a16:creationId xmlns:a16="http://schemas.microsoft.com/office/drawing/2014/main" id="{641CBB9B-B1DF-48B2-8528-8F5E8DD13AA3}"/>
              </a:ext>
            </a:extLst>
          </p:cNvPr>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65128" b="83462" l="82800" r="96200">
                        <a14:foregroundMark x1="82800" y1="80641" x2="82800" y2="80641"/>
                        <a14:foregroundMark x1="86500" y1="66282" x2="90600" y2="66282"/>
                        <a14:foregroundMark x1="92200" y1="65128" x2="90600" y2="65128"/>
                      </a14:backgroundRemoval>
                    </a14:imgEffect>
                  </a14:imgLayer>
                </a14:imgProps>
              </a:ext>
              <a:ext uri="{28A0092B-C50C-407E-A947-70E740481C1C}">
                <a14:useLocalDpi xmlns:a14="http://schemas.microsoft.com/office/drawing/2010/main" val="0"/>
              </a:ext>
            </a:extLst>
          </a:blip>
          <a:srcRect l="82112" t="64699" r="2201" b="14317"/>
          <a:stretch/>
        </p:blipFill>
        <p:spPr bwMode="auto">
          <a:xfrm>
            <a:off x="596348" y="5273137"/>
            <a:ext cx="1223085" cy="127626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D1B51FE7-4057-4C61-AA7F-36C36CAE88AE}"/>
              </a:ext>
            </a:extLst>
          </p:cNvPr>
          <p:cNvSpPr/>
          <p:nvPr/>
        </p:nvSpPr>
        <p:spPr>
          <a:xfrm>
            <a:off x="1315818" y="896321"/>
            <a:ext cx="10138403" cy="561692"/>
          </a:xfrm>
          <a:prstGeom prst="rect">
            <a:avLst/>
          </a:prstGeom>
          <a:noFill/>
        </p:spPr>
        <p:txBody>
          <a:bodyPr wrap="square" lIns="68580" tIns="34290" rIns="68580" bIns="34290">
            <a:spAutoFit/>
          </a:bodyPr>
          <a:lstStyle/>
          <a:p>
            <a:pPr algn="just"/>
            <a:r>
              <a:rPr lang="vi-VN" sz="3200" b="1" dirty="0">
                <a:ln w="13462">
                  <a:noFill/>
                  <a:prstDash val="solid"/>
                </a:ln>
                <a:solidFill>
                  <a:srgbClr val="FFC000"/>
                </a:solidFill>
                <a:latin typeface="#9Slide07 Cadena" panose="02000503000000020004" pitchFamily="2" charset="0"/>
                <a:cs typeface="Pattaya" panose="00000500000000000000" pitchFamily="2" charset="-34"/>
              </a:rPr>
              <a:t>Câu 1. Rê-mi học chữ trong hoàn cảnh như thế nào?</a:t>
            </a:r>
            <a:endParaRPr lang="en-US" sz="3200" b="1" dirty="0">
              <a:ln w="13462">
                <a:noFill/>
                <a:prstDash val="solid"/>
              </a:ln>
              <a:solidFill>
                <a:srgbClr val="FFC000"/>
              </a:solidFill>
              <a:latin typeface="#9Slide07 Cadena" panose="02000503000000020004" pitchFamily="2" charset="0"/>
              <a:cs typeface="Pattaya" panose="00000500000000000000" pitchFamily="2" charset="-34"/>
            </a:endParaRPr>
          </a:p>
        </p:txBody>
      </p:sp>
      <p:sp>
        <p:nvSpPr>
          <p:cNvPr id="12" name="TextBox 11">
            <a:extLst>
              <a:ext uri="{FF2B5EF4-FFF2-40B4-BE49-F238E27FC236}">
                <a16:creationId xmlns:a16="http://schemas.microsoft.com/office/drawing/2014/main" id="{63881FEE-7EFF-445D-B655-2A87E2CC12E2}"/>
              </a:ext>
            </a:extLst>
          </p:cNvPr>
          <p:cNvSpPr txBox="1"/>
          <p:nvPr/>
        </p:nvSpPr>
        <p:spPr>
          <a:xfrm>
            <a:off x="1207480" y="1581603"/>
            <a:ext cx="10080981" cy="584775"/>
          </a:xfrm>
          <a:prstGeom prst="rect">
            <a:avLst/>
          </a:prstGeom>
          <a:noFill/>
        </p:spPr>
        <p:txBody>
          <a:bodyPr wrap="square" rtlCol="0">
            <a:spAutoFit/>
          </a:bodyPr>
          <a:lstStyle/>
          <a:p>
            <a:pPr algn="ctr"/>
            <a:r>
              <a:rPr lang="vi-VN" sz="3200" dirty="0">
                <a:solidFill>
                  <a:srgbClr val="002060"/>
                </a:solidFill>
                <a:latin typeface="Pattaya" panose="00000500000000000000" pitchFamily="2" charset="-34"/>
                <a:cs typeface="Pattaya" panose="00000500000000000000" pitchFamily="2" charset="-34"/>
              </a:rPr>
              <a:t>Rê-mi học chữ trên đường hai thầy trò đi hát rong kiếm sống.</a:t>
            </a:r>
            <a:endParaRPr lang="en-US" sz="3200" dirty="0">
              <a:solidFill>
                <a:srgbClr val="002060"/>
              </a:solidFill>
              <a:latin typeface="Pattaya" panose="00000500000000000000" pitchFamily="2" charset="-34"/>
              <a:cs typeface="Pattaya" panose="00000500000000000000" pitchFamily="2" charset="-34"/>
            </a:endParaRPr>
          </a:p>
        </p:txBody>
      </p:sp>
      <p:pic>
        <p:nvPicPr>
          <p:cNvPr id="1028" name="Picture 4" descr="Không Gia Đình: Review phim Giáng Sinh Không Gia Đình">
            <a:extLst>
              <a:ext uri="{FF2B5EF4-FFF2-40B4-BE49-F238E27FC236}">
                <a16:creationId xmlns:a16="http://schemas.microsoft.com/office/drawing/2014/main" id="{9593663F-203E-4B53-A4D3-382D59588E3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93909" y="2608194"/>
            <a:ext cx="5014110" cy="312546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77176660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28"/>
                                        </p:tgtEl>
                                        <p:attrNameLst>
                                          <p:attrName>style.visibility</p:attrName>
                                        </p:attrNameLst>
                                      </p:cBhvr>
                                      <p:to>
                                        <p:strVal val="visible"/>
                                      </p:to>
                                    </p:set>
                                    <p:animEffect transition="in" filter="fade">
                                      <p:cBhvr>
                                        <p:cTn id="24"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Buying animals in pet store cartoon concept Vector Image">
            <a:extLst>
              <a:ext uri="{FF2B5EF4-FFF2-40B4-BE49-F238E27FC236}">
                <a16:creationId xmlns:a16="http://schemas.microsoft.com/office/drawing/2014/main" id="{50180F3E-333A-4FB5-A46D-BFE51C46E1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410" b="10601"/>
          <a:stretch/>
        </p:blipFill>
        <p:spPr bwMode="auto">
          <a:xfrm>
            <a:off x="0" y="0"/>
            <a:ext cx="12192000" cy="689850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Dog cat pet stuff and supply set Royalty Free Vector Image">
            <a:extLst>
              <a:ext uri="{FF2B5EF4-FFF2-40B4-BE49-F238E27FC236}">
                <a16:creationId xmlns:a16="http://schemas.microsoft.com/office/drawing/2014/main" id="{6B976FE4-E1CC-484C-99BD-BFC70A94E55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0385" b="83590" l="60500" r="79600">
                        <a14:foregroundMark x1="60500" y1="74359" x2="62000" y2="78846"/>
                        <a14:foregroundMark x1="79600" y1="75641" x2="78900" y2="81154"/>
                      </a14:backgroundRemoval>
                    </a14:imgEffect>
                  </a14:imgLayer>
                </a14:imgProps>
              </a:ext>
              <a:ext uri="{28A0092B-C50C-407E-A947-70E740481C1C}">
                <a14:useLocalDpi xmlns:a14="http://schemas.microsoft.com/office/drawing/2010/main" val="0"/>
              </a:ext>
            </a:extLst>
          </a:blip>
          <a:srcRect l="59605" t="68853" r="18911" b="14754"/>
          <a:stretch/>
        </p:blipFill>
        <p:spPr bwMode="auto">
          <a:xfrm>
            <a:off x="6697604" y="4976735"/>
            <a:ext cx="2896101" cy="172386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Dog cat pet stuff and supply set Royalty Free Vector Image">
            <a:extLst>
              <a:ext uri="{FF2B5EF4-FFF2-40B4-BE49-F238E27FC236}">
                <a16:creationId xmlns:a16="http://schemas.microsoft.com/office/drawing/2014/main" id="{EDA63F87-0B85-413D-B05D-DDCFAA84FCCC}"/>
              </a:ext>
            </a:extLst>
          </p:cNvPr>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65128" b="83462" l="82800" r="96200">
                        <a14:foregroundMark x1="82800" y1="80641" x2="82800" y2="80641"/>
                        <a14:foregroundMark x1="86500" y1="66282" x2="90600" y2="66282"/>
                        <a14:foregroundMark x1="92200" y1="65128" x2="90600" y2="65128"/>
                      </a14:backgroundRemoval>
                    </a14:imgEffect>
                  </a14:imgLayer>
                </a14:imgProps>
              </a:ext>
              <a:ext uri="{28A0092B-C50C-407E-A947-70E740481C1C}">
                <a14:useLocalDpi xmlns:a14="http://schemas.microsoft.com/office/drawing/2010/main" val="0"/>
              </a:ext>
            </a:extLst>
          </a:blip>
          <a:srcRect l="82112" t="64699" r="2201" b="14317"/>
          <a:stretch/>
        </p:blipFill>
        <p:spPr bwMode="auto">
          <a:xfrm>
            <a:off x="4975485" y="3297837"/>
            <a:ext cx="861934" cy="899409"/>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Pet Shop Icons Set. Cat Goods Vector Cartoon Illustration. Animal Food, Toys,  Care and Other Stuff Stock Vector - Illustration of element, cartoon:  139590628">
            <a:extLst>
              <a:ext uri="{FF2B5EF4-FFF2-40B4-BE49-F238E27FC236}">
                <a16:creationId xmlns:a16="http://schemas.microsoft.com/office/drawing/2014/main" id="{B92F2688-1105-4C6D-8FFF-89E88C9A208C}"/>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3476" b="31279" l="2953" r="26574"/>
                    </a14:imgEffect>
                  </a14:imgLayer>
                </a14:imgProps>
              </a:ext>
              <a:ext uri="{28A0092B-C50C-407E-A947-70E740481C1C}">
                <a14:useLocalDpi xmlns:a14="http://schemas.microsoft.com/office/drawing/2010/main" val="0"/>
              </a:ext>
            </a:extLst>
          </a:blip>
          <a:srcRect r="70474" b="65246"/>
          <a:stretch/>
        </p:blipFill>
        <p:spPr bwMode="auto">
          <a:xfrm>
            <a:off x="3533153" y="4242216"/>
            <a:ext cx="1961244" cy="2308485"/>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Pet Shop Icons Set. Cat Goods Vector Cartoon Illustration. Animal Food, Toys,  Care and Other Stuff Stock Vector - Illustration of element, cartoon:  139590628">
            <a:extLst>
              <a:ext uri="{FF2B5EF4-FFF2-40B4-BE49-F238E27FC236}">
                <a16:creationId xmlns:a16="http://schemas.microsoft.com/office/drawing/2014/main" id="{95DC946A-1B63-4749-B94A-E1AE2078B6A1}"/>
              </a:ext>
            </a:extLst>
          </p:cNvPr>
          <p:cNvPicPr>
            <a:picLocks noChangeAspect="1" noChangeArrowheads="1"/>
          </p:cNvPicPr>
          <p:nvPr/>
        </p:nvPicPr>
        <p:blipFill rotWithShape="1">
          <a:blip r:embed="rId8">
            <a:extLst>
              <a:ext uri="{BEBA8EAE-BF5A-486C-A8C5-ECC9F3942E4B}">
                <a14:imgProps xmlns:a14="http://schemas.microsoft.com/office/drawing/2010/main">
                  <a14:imgLayer r:embed="rId7">
                    <a14:imgEffect>
                      <a14:backgroundRemoval t="24000" b="49375" l="62625" r="98125">
                        <a14:foregroundMark x1="62750" y1="44625" x2="65750" y2="45250"/>
                        <a14:foregroundMark x1="71750" y1="49625" x2="80875" y2="49375"/>
                        <a14:foregroundMark x1="80875" y1="49375" x2="88500" y2="49375"/>
                        <a14:foregroundMark x1="88500" y1="49375" x2="98125" y2="48500"/>
                        <a14:foregroundMark x1="68625" y1="24250" x2="84000" y2="24250"/>
                        <a14:foregroundMark x1="84000" y1="24250" x2="88750" y2="24000"/>
                      </a14:backgroundRemoval>
                    </a14:imgEffect>
                  </a14:imgLayer>
                </a14:imgProps>
              </a:ext>
              <a:ext uri="{28A0092B-C50C-407E-A947-70E740481C1C}">
                <a14:useLocalDpi xmlns:a14="http://schemas.microsoft.com/office/drawing/2010/main" val="0"/>
              </a:ext>
            </a:extLst>
          </a:blip>
          <a:srcRect l="60566" t="21421" r="528" b="48415"/>
          <a:stretch/>
        </p:blipFill>
        <p:spPr bwMode="auto">
          <a:xfrm>
            <a:off x="8785972" y="2128603"/>
            <a:ext cx="2668249" cy="2068643"/>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Pet Shop Icons Set. Cat Goods Vector Cartoon Illustration. Animal Food, Toys,  Care and Other Stuff Stock Vector - Illustration of element, cartoon:  139590628">
            <a:extLst>
              <a:ext uri="{FF2B5EF4-FFF2-40B4-BE49-F238E27FC236}">
                <a16:creationId xmlns:a16="http://schemas.microsoft.com/office/drawing/2014/main" id="{7D60A88E-538D-479B-926A-BCE63C21BDFC}"/>
              </a:ext>
            </a:extLst>
          </p:cNvPr>
          <p:cNvPicPr>
            <a:picLocks noChangeAspect="1" noChangeArrowheads="1"/>
          </p:cNvPicPr>
          <p:nvPr/>
        </p:nvPicPr>
        <p:blipFill rotWithShape="1">
          <a:blip r:embed="rId9">
            <a:extLst>
              <a:ext uri="{BEBA8EAE-BF5A-486C-A8C5-ECC9F3942E4B}">
                <a14:imgProps xmlns:a14="http://schemas.microsoft.com/office/drawing/2010/main">
                  <a14:imgLayer r:embed="rId7">
                    <a14:imgEffect>
                      <a14:backgroundRemoval t="2251" b="20263" l="73361" r="97040">
                        <a14:foregroundMark x1="91375" y1="4125" x2="92500" y2="14250"/>
                        <a14:foregroundMark x1="87875" y1="12000" x2="93625" y2="17250"/>
                        <a14:foregroundMark x1="93625" y1="17250" x2="95750" y2="17000"/>
                        <a14:foregroundMark x1="87625" y1="17500" x2="92250" y2="17875"/>
                      </a14:backgroundRemoval>
                    </a14:imgEffect>
                  </a14:imgLayer>
                </a14:imgProps>
              </a:ext>
              <a:ext uri="{28A0092B-C50C-407E-A947-70E740481C1C}">
                <a14:useLocalDpi xmlns:a14="http://schemas.microsoft.com/office/drawing/2010/main" val="0"/>
              </a:ext>
            </a:extLst>
          </a:blip>
          <a:srcRect l="70401" b="77486"/>
          <a:stretch/>
        </p:blipFill>
        <p:spPr bwMode="auto">
          <a:xfrm>
            <a:off x="5653084" y="3350302"/>
            <a:ext cx="1044520" cy="79447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3">
            <a:extLst>
              <a:ext uri="{FF2B5EF4-FFF2-40B4-BE49-F238E27FC236}">
                <a16:creationId xmlns:a16="http://schemas.microsoft.com/office/drawing/2014/main" id="{ED230728-5B7B-47ED-817B-EFAC2A9F939C}"/>
              </a:ext>
            </a:extLst>
          </p:cNvPr>
          <p:cNvSpPr/>
          <p:nvPr/>
        </p:nvSpPr>
        <p:spPr>
          <a:xfrm>
            <a:off x="596348" y="494675"/>
            <a:ext cx="11118574" cy="5825778"/>
          </a:xfrm>
          <a:custGeom>
            <a:avLst/>
            <a:gdLst>
              <a:gd name="connsiteX0" fmla="*/ 0 w 11118574"/>
              <a:gd name="connsiteY0" fmla="*/ 604657 h 5825778"/>
              <a:gd name="connsiteX1" fmla="*/ 604657 w 11118574"/>
              <a:gd name="connsiteY1" fmla="*/ 0 h 5825778"/>
              <a:gd name="connsiteX2" fmla="*/ 10513917 w 11118574"/>
              <a:gd name="connsiteY2" fmla="*/ 0 h 5825778"/>
              <a:gd name="connsiteX3" fmla="*/ 11118574 w 11118574"/>
              <a:gd name="connsiteY3" fmla="*/ 604657 h 5825778"/>
              <a:gd name="connsiteX4" fmla="*/ 11118574 w 11118574"/>
              <a:gd name="connsiteY4" fmla="*/ 5221121 h 5825778"/>
              <a:gd name="connsiteX5" fmla="*/ 10513917 w 11118574"/>
              <a:gd name="connsiteY5" fmla="*/ 5825778 h 5825778"/>
              <a:gd name="connsiteX6" fmla="*/ 604657 w 11118574"/>
              <a:gd name="connsiteY6" fmla="*/ 5825778 h 5825778"/>
              <a:gd name="connsiteX7" fmla="*/ 0 w 11118574"/>
              <a:gd name="connsiteY7" fmla="*/ 5221121 h 5825778"/>
              <a:gd name="connsiteX8" fmla="*/ 0 w 11118574"/>
              <a:gd name="connsiteY8" fmla="*/ 604657 h 5825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18574" h="5825778" fill="none" extrusionOk="0">
                <a:moveTo>
                  <a:pt x="0" y="604657"/>
                </a:moveTo>
                <a:cubicBezTo>
                  <a:pt x="42603" y="302279"/>
                  <a:pt x="266793" y="-1146"/>
                  <a:pt x="604657" y="0"/>
                </a:cubicBezTo>
                <a:cubicBezTo>
                  <a:pt x="3631358" y="109595"/>
                  <a:pt x="6703299" y="16756"/>
                  <a:pt x="10513917" y="0"/>
                </a:cubicBezTo>
                <a:cubicBezTo>
                  <a:pt x="10810294" y="-31074"/>
                  <a:pt x="11126585" y="300501"/>
                  <a:pt x="11118574" y="604657"/>
                </a:cubicBezTo>
                <a:cubicBezTo>
                  <a:pt x="11062256" y="2056898"/>
                  <a:pt x="11151485" y="4581805"/>
                  <a:pt x="11118574" y="5221121"/>
                </a:cubicBezTo>
                <a:cubicBezTo>
                  <a:pt x="11093341" y="5563705"/>
                  <a:pt x="10873521" y="5823203"/>
                  <a:pt x="10513917" y="5825778"/>
                </a:cubicBezTo>
                <a:cubicBezTo>
                  <a:pt x="8561138" y="5689577"/>
                  <a:pt x="3367048" y="5751002"/>
                  <a:pt x="604657" y="5825778"/>
                </a:cubicBezTo>
                <a:cubicBezTo>
                  <a:pt x="243444" y="5788281"/>
                  <a:pt x="-8362" y="5551518"/>
                  <a:pt x="0" y="5221121"/>
                </a:cubicBezTo>
                <a:cubicBezTo>
                  <a:pt x="-157566" y="3858136"/>
                  <a:pt x="130870" y="2791162"/>
                  <a:pt x="0" y="604657"/>
                </a:cubicBezTo>
                <a:close/>
              </a:path>
              <a:path w="11118574" h="5825778" stroke="0" extrusionOk="0">
                <a:moveTo>
                  <a:pt x="0" y="604657"/>
                </a:moveTo>
                <a:cubicBezTo>
                  <a:pt x="-5714" y="257889"/>
                  <a:pt x="277955" y="-9665"/>
                  <a:pt x="604657" y="0"/>
                </a:cubicBezTo>
                <a:cubicBezTo>
                  <a:pt x="2429486" y="47539"/>
                  <a:pt x="7814917" y="42437"/>
                  <a:pt x="10513917" y="0"/>
                </a:cubicBezTo>
                <a:cubicBezTo>
                  <a:pt x="10866921" y="-10099"/>
                  <a:pt x="11138233" y="239153"/>
                  <a:pt x="11118574" y="604657"/>
                </a:cubicBezTo>
                <a:cubicBezTo>
                  <a:pt x="11036207" y="2605456"/>
                  <a:pt x="11136587" y="4553755"/>
                  <a:pt x="11118574" y="5221121"/>
                </a:cubicBezTo>
                <a:cubicBezTo>
                  <a:pt x="11139207" y="5616561"/>
                  <a:pt x="10828133" y="5804904"/>
                  <a:pt x="10513917" y="5825778"/>
                </a:cubicBezTo>
                <a:cubicBezTo>
                  <a:pt x="7039411" y="5799424"/>
                  <a:pt x="2454608" y="5706922"/>
                  <a:pt x="604657" y="5825778"/>
                </a:cubicBezTo>
                <a:cubicBezTo>
                  <a:pt x="232384" y="5787898"/>
                  <a:pt x="17146" y="5575850"/>
                  <a:pt x="0" y="5221121"/>
                </a:cubicBezTo>
                <a:cubicBezTo>
                  <a:pt x="88535" y="3303921"/>
                  <a:pt x="49637" y="1386888"/>
                  <a:pt x="0" y="604657"/>
                </a:cubicBezTo>
                <a:close/>
              </a:path>
            </a:pathLst>
          </a:custGeom>
          <a:solidFill>
            <a:srgbClr val="FFFFFF"/>
          </a:solidFill>
          <a:ln w="28575">
            <a:solidFill>
              <a:srgbClr val="FFC000"/>
            </a:solidFill>
            <a:extLst>
              <a:ext uri="{C807C97D-BFC1-408E-A445-0C87EB9F89A2}">
                <ask:lineSketchStyleProps xmlns:ask="http://schemas.microsoft.com/office/drawing/2018/sketchyshape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0" name="Rectangle 9">
            <a:extLst>
              <a:ext uri="{FF2B5EF4-FFF2-40B4-BE49-F238E27FC236}">
                <a16:creationId xmlns:a16="http://schemas.microsoft.com/office/drawing/2014/main" id="{D1B51FE7-4057-4C61-AA7F-36C36CAE88AE}"/>
              </a:ext>
            </a:extLst>
          </p:cNvPr>
          <p:cNvSpPr/>
          <p:nvPr/>
        </p:nvSpPr>
        <p:spPr>
          <a:xfrm>
            <a:off x="1815058" y="809908"/>
            <a:ext cx="10138403" cy="561692"/>
          </a:xfrm>
          <a:prstGeom prst="rect">
            <a:avLst/>
          </a:prstGeom>
          <a:noFill/>
        </p:spPr>
        <p:txBody>
          <a:bodyPr wrap="square" lIns="68580" tIns="34290" rIns="68580" bIns="34290">
            <a:spAutoFit/>
          </a:bodyPr>
          <a:lstStyle/>
          <a:p>
            <a:pPr algn="just"/>
            <a:r>
              <a:rPr lang="vi-VN" sz="3200" b="1" dirty="0">
                <a:ln w="13462">
                  <a:noFill/>
                  <a:prstDash val="solid"/>
                </a:ln>
                <a:solidFill>
                  <a:schemeClr val="accent6">
                    <a:lumMod val="50000"/>
                  </a:schemeClr>
                </a:solidFill>
                <a:latin typeface="#9Slide07 Cadena" panose="02000503000000020004" pitchFamily="2" charset="0"/>
                <a:cs typeface="Pattaya" panose="00000500000000000000" pitchFamily="2" charset="-34"/>
              </a:rPr>
              <a:t>Câu 2. Lớp học của Rê-mi có gì ngộ nghĩnh?</a:t>
            </a:r>
            <a:endParaRPr lang="en-US" sz="3200" b="1" dirty="0">
              <a:ln w="13462">
                <a:noFill/>
                <a:prstDash val="solid"/>
              </a:ln>
              <a:solidFill>
                <a:schemeClr val="accent6">
                  <a:lumMod val="50000"/>
                </a:schemeClr>
              </a:solidFill>
              <a:latin typeface="#9Slide07 Cadena" panose="02000503000000020004" pitchFamily="2" charset="0"/>
              <a:cs typeface="Pattaya" panose="00000500000000000000" pitchFamily="2" charset="-34"/>
            </a:endParaRPr>
          </a:p>
        </p:txBody>
      </p:sp>
      <p:pic>
        <p:nvPicPr>
          <p:cNvPr id="11" name="Picture 14" descr="Pet Shop Icons Set. Cat Goods Vector Cartoon Illustration. Animal Food, Toys,  Care and Other Stuff Stock Vector - Illustration of element, cartoon:  139590628">
            <a:extLst>
              <a:ext uri="{FF2B5EF4-FFF2-40B4-BE49-F238E27FC236}">
                <a16:creationId xmlns:a16="http://schemas.microsoft.com/office/drawing/2014/main" id="{6D45D07F-C776-4A01-98B7-CCD260885C36}"/>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3476" b="31279" l="2953" r="26574"/>
                    </a14:imgEffect>
                  </a14:imgLayer>
                </a14:imgProps>
              </a:ext>
              <a:ext uri="{28A0092B-C50C-407E-A947-70E740481C1C}">
                <a14:useLocalDpi xmlns:a14="http://schemas.microsoft.com/office/drawing/2010/main" val="0"/>
              </a:ext>
            </a:extLst>
          </a:blip>
          <a:srcRect r="70474" b="65246"/>
          <a:stretch/>
        </p:blipFill>
        <p:spPr bwMode="auto">
          <a:xfrm>
            <a:off x="395880" y="4249827"/>
            <a:ext cx="1961244" cy="230848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Tiểu thuyết kinh điển “Không gia đình” chính thức lên màn ảnh rộng - Tạp  chí Đẹp">
            <a:extLst>
              <a:ext uri="{FF2B5EF4-FFF2-40B4-BE49-F238E27FC236}">
                <a16:creationId xmlns:a16="http://schemas.microsoft.com/office/drawing/2014/main" id="{595E4B0C-F092-497D-AAE3-11C635BB885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579708">
            <a:off x="3757470" y="2631308"/>
            <a:ext cx="4835747" cy="322181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3" name="TextBox 12">
            <a:extLst>
              <a:ext uri="{FF2B5EF4-FFF2-40B4-BE49-F238E27FC236}">
                <a16:creationId xmlns:a16="http://schemas.microsoft.com/office/drawing/2014/main" id="{3DBF9964-28C6-4E3A-B4C5-323BC1DFD303}"/>
              </a:ext>
            </a:extLst>
          </p:cNvPr>
          <p:cNvSpPr txBox="1"/>
          <p:nvPr/>
        </p:nvSpPr>
        <p:spPr>
          <a:xfrm>
            <a:off x="647718" y="1446868"/>
            <a:ext cx="11118573" cy="954107"/>
          </a:xfrm>
          <a:prstGeom prst="rect">
            <a:avLst/>
          </a:prstGeom>
          <a:noFill/>
        </p:spPr>
        <p:txBody>
          <a:bodyPr wrap="square" rtlCol="0">
            <a:spAutoFit/>
          </a:bodyPr>
          <a:lstStyle/>
          <a:p>
            <a:pPr marL="457200" indent="-457200">
              <a:buFontTx/>
              <a:buChar char="-"/>
            </a:pPr>
            <a:r>
              <a:rPr lang="vi-VN" sz="2800" dirty="0">
                <a:solidFill>
                  <a:srgbClr val="002060"/>
                </a:solidFill>
                <a:latin typeface="Pattaya" panose="00000500000000000000" pitchFamily="2" charset="-34"/>
                <a:cs typeface="Pattaya" panose="00000500000000000000" pitchFamily="2" charset="-34"/>
              </a:rPr>
              <a:t>Lớp học của Rê-mi có cả một chú chó – thành viên của gánh xiếc.</a:t>
            </a:r>
          </a:p>
          <a:p>
            <a:pPr marL="457200" indent="-457200">
              <a:buFontTx/>
              <a:buChar char="-"/>
            </a:pPr>
            <a:r>
              <a:rPr lang="vi-VN" sz="2800" dirty="0">
                <a:solidFill>
                  <a:srgbClr val="002060"/>
                </a:solidFill>
                <a:latin typeface="Pattaya" panose="00000500000000000000" pitchFamily="2" charset="-34"/>
                <a:cs typeface="Pattaya" panose="00000500000000000000" pitchFamily="2" charset="-34"/>
              </a:rPr>
              <a:t>Sách là những miếng gỗ mỏng khắc chữ, được cụ Vi-ta-li nhặt trên đường.</a:t>
            </a:r>
            <a:endParaRPr lang="en-US" sz="2800" dirty="0">
              <a:solidFill>
                <a:srgbClr val="002060"/>
              </a:solidFill>
              <a:latin typeface="Pattaya" panose="00000500000000000000" pitchFamily="2" charset="-34"/>
              <a:cs typeface="Pattaya" panose="00000500000000000000" pitchFamily="2" charset="-34"/>
            </a:endParaRPr>
          </a:p>
        </p:txBody>
      </p:sp>
    </p:spTree>
    <p:extLst>
      <p:ext uri="{BB962C8B-B14F-4D97-AF65-F5344CB8AC3E}">
        <p14:creationId xmlns:p14="http://schemas.microsoft.com/office/powerpoint/2010/main" val="41848640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Buying animals in pet store cartoon concept Vector Image">
            <a:extLst>
              <a:ext uri="{FF2B5EF4-FFF2-40B4-BE49-F238E27FC236}">
                <a16:creationId xmlns:a16="http://schemas.microsoft.com/office/drawing/2014/main" id="{50180F3E-333A-4FB5-A46D-BFE51C46E1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410" b="10601"/>
          <a:stretch/>
        </p:blipFill>
        <p:spPr bwMode="auto">
          <a:xfrm>
            <a:off x="0" y="0"/>
            <a:ext cx="12192000" cy="689850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Dog cat pet stuff and supply set Royalty Free Vector Image">
            <a:extLst>
              <a:ext uri="{FF2B5EF4-FFF2-40B4-BE49-F238E27FC236}">
                <a16:creationId xmlns:a16="http://schemas.microsoft.com/office/drawing/2014/main" id="{6B976FE4-E1CC-484C-99BD-BFC70A94E55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0385" b="83590" l="60500" r="79600">
                        <a14:foregroundMark x1="60500" y1="74359" x2="62000" y2="78846"/>
                        <a14:foregroundMark x1="79600" y1="75641" x2="78900" y2="81154"/>
                      </a14:backgroundRemoval>
                    </a14:imgEffect>
                  </a14:imgLayer>
                </a14:imgProps>
              </a:ext>
              <a:ext uri="{28A0092B-C50C-407E-A947-70E740481C1C}">
                <a14:useLocalDpi xmlns:a14="http://schemas.microsoft.com/office/drawing/2010/main" val="0"/>
              </a:ext>
            </a:extLst>
          </a:blip>
          <a:srcRect l="59605" t="68853" r="18911" b="14754"/>
          <a:stretch/>
        </p:blipFill>
        <p:spPr bwMode="auto">
          <a:xfrm>
            <a:off x="6697604" y="4976735"/>
            <a:ext cx="2896101" cy="172386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Dog cat pet stuff and supply set Royalty Free Vector Image">
            <a:extLst>
              <a:ext uri="{FF2B5EF4-FFF2-40B4-BE49-F238E27FC236}">
                <a16:creationId xmlns:a16="http://schemas.microsoft.com/office/drawing/2014/main" id="{EDA63F87-0B85-413D-B05D-DDCFAA84FCCC}"/>
              </a:ext>
            </a:extLst>
          </p:cNvPr>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65128" b="83462" l="82800" r="96200">
                        <a14:foregroundMark x1="82800" y1="80641" x2="82800" y2="80641"/>
                        <a14:foregroundMark x1="86500" y1="66282" x2="90600" y2="66282"/>
                        <a14:foregroundMark x1="92200" y1="65128" x2="90600" y2="65128"/>
                      </a14:backgroundRemoval>
                    </a14:imgEffect>
                  </a14:imgLayer>
                </a14:imgProps>
              </a:ext>
              <a:ext uri="{28A0092B-C50C-407E-A947-70E740481C1C}">
                <a14:useLocalDpi xmlns:a14="http://schemas.microsoft.com/office/drawing/2010/main" val="0"/>
              </a:ext>
            </a:extLst>
          </a:blip>
          <a:srcRect l="82112" t="64699" r="2201" b="14317"/>
          <a:stretch/>
        </p:blipFill>
        <p:spPr bwMode="auto">
          <a:xfrm>
            <a:off x="4975485" y="3297837"/>
            <a:ext cx="861934" cy="899409"/>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Pet Shop Icons Set. Cat Goods Vector Cartoon Illustration. Animal Food, Toys,  Care and Other Stuff Stock Vector - Illustration of element, cartoon:  139590628">
            <a:extLst>
              <a:ext uri="{FF2B5EF4-FFF2-40B4-BE49-F238E27FC236}">
                <a16:creationId xmlns:a16="http://schemas.microsoft.com/office/drawing/2014/main" id="{B92F2688-1105-4C6D-8FFF-89E88C9A208C}"/>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3476" b="31279" l="2953" r="26574"/>
                    </a14:imgEffect>
                  </a14:imgLayer>
                </a14:imgProps>
              </a:ext>
              <a:ext uri="{28A0092B-C50C-407E-A947-70E740481C1C}">
                <a14:useLocalDpi xmlns:a14="http://schemas.microsoft.com/office/drawing/2010/main" val="0"/>
              </a:ext>
            </a:extLst>
          </a:blip>
          <a:srcRect r="70474" b="65246"/>
          <a:stretch/>
        </p:blipFill>
        <p:spPr bwMode="auto">
          <a:xfrm>
            <a:off x="3533153" y="4242216"/>
            <a:ext cx="1961244" cy="2308485"/>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Pet Shop Icons Set. Cat Goods Vector Cartoon Illustration. Animal Food, Toys,  Care and Other Stuff Stock Vector - Illustration of element, cartoon:  139590628">
            <a:extLst>
              <a:ext uri="{FF2B5EF4-FFF2-40B4-BE49-F238E27FC236}">
                <a16:creationId xmlns:a16="http://schemas.microsoft.com/office/drawing/2014/main" id="{95DC946A-1B63-4749-B94A-E1AE2078B6A1}"/>
              </a:ext>
            </a:extLst>
          </p:cNvPr>
          <p:cNvPicPr>
            <a:picLocks noChangeAspect="1" noChangeArrowheads="1"/>
          </p:cNvPicPr>
          <p:nvPr/>
        </p:nvPicPr>
        <p:blipFill rotWithShape="1">
          <a:blip r:embed="rId8">
            <a:extLst>
              <a:ext uri="{BEBA8EAE-BF5A-486C-A8C5-ECC9F3942E4B}">
                <a14:imgProps xmlns:a14="http://schemas.microsoft.com/office/drawing/2010/main">
                  <a14:imgLayer r:embed="rId7">
                    <a14:imgEffect>
                      <a14:backgroundRemoval t="24000" b="49375" l="62625" r="98125">
                        <a14:foregroundMark x1="62750" y1="44625" x2="65750" y2="45250"/>
                        <a14:foregroundMark x1="71750" y1="49625" x2="80875" y2="49375"/>
                        <a14:foregroundMark x1="80875" y1="49375" x2="88500" y2="49375"/>
                        <a14:foregroundMark x1="88500" y1="49375" x2="98125" y2="48500"/>
                        <a14:foregroundMark x1="68625" y1="24250" x2="84000" y2="24250"/>
                        <a14:foregroundMark x1="84000" y1="24250" x2="88750" y2="24000"/>
                      </a14:backgroundRemoval>
                    </a14:imgEffect>
                  </a14:imgLayer>
                </a14:imgProps>
              </a:ext>
              <a:ext uri="{28A0092B-C50C-407E-A947-70E740481C1C}">
                <a14:useLocalDpi xmlns:a14="http://schemas.microsoft.com/office/drawing/2010/main" val="0"/>
              </a:ext>
            </a:extLst>
          </a:blip>
          <a:srcRect l="60566" t="21421" r="528" b="48415"/>
          <a:stretch/>
        </p:blipFill>
        <p:spPr bwMode="auto">
          <a:xfrm>
            <a:off x="8785972" y="2128603"/>
            <a:ext cx="2668249" cy="2068643"/>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Pet Shop Icons Set. Cat Goods Vector Cartoon Illustration. Animal Food, Toys,  Care and Other Stuff Stock Vector - Illustration of element, cartoon:  139590628">
            <a:extLst>
              <a:ext uri="{FF2B5EF4-FFF2-40B4-BE49-F238E27FC236}">
                <a16:creationId xmlns:a16="http://schemas.microsoft.com/office/drawing/2014/main" id="{7D60A88E-538D-479B-926A-BCE63C21BDFC}"/>
              </a:ext>
            </a:extLst>
          </p:cNvPr>
          <p:cNvPicPr>
            <a:picLocks noChangeAspect="1" noChangeArrowheads="1"/>
          </p:cNvPicPr>
          <p:nvPr/>
        </p:nvPicPr>
        <p:blipFill rotWithShape="1">
          <a:blip r:embed="rId9">
            <a:extLst>
              <a:ext uri="{BEBA8EAE-BF5A-486C-A8C5-ECC9F3942E4B}">
                <a14:imgProps xmlns:a14="http://schemas.microsoft.com/office/drawing/2010/main">
                  <a14:imgLayer r:embed="rId7">
                    <a14:imgEffect>
                      <a14:backgroundRemoval t="2251" b="20263" l="73361" r="97040">
                        <a14:foregroundMark x1="91375" y1="4125" x2="92500" y2="14250"/>
                        <a14:foregroundMark x1="87875" y1="12000" x2="93625" y2="17250"/>
                        <a14:foregroundMark x1="93625" y1="17250" x2="95750" y2="17000"/>
                        <a14:foregroundMark x1="87625" y1="17500" x2="92250" y2="17875"/>
                      </a14:backgroundRemoval>
                    </a14:imgEffect>
                  </a14:imgLayer>
                </a14:imgProps>
              </a:ext>
              <a:ext uri="{28A0092B-C50C-407E-A947-70E740481C1C}">
                <a14:useLocalDpi xmlns:a14="http://schemas.microsoft.com/office/drawing/2010/main" val="0"/>
              </a:ext>
            </a:extLst>
          </a:blip>
          <a:srcRect l="70401" b="77486"/>
          <a:stretch/>
        </p:blipFill>
        <p:spPr bwMode="auto">
          <a:xfrm>
            <a:off x="5653084" y="3350302"/>
            <a:ext cx="1044520" cy="79447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3">
            <a:extLst>
              <a:ext uri="{FF2B5EF4-FFF2-40B4-BE49-F238E27FC236}">
                <a16:creationId xmlns:a16="http://schemas.microsoft.com/office/drawing/2014/main" id="{ED230728-5B7B-47ED-817B-EFAC2A9F939C}"/>
              </a:ext>
            </a:extLst>
          </p:cNvPr>
          <p:cNvSpPr/>
          <p:nvPr/>
        </p:nvSpPr>
        <p:spPr>
          <a:xfrm>
            <a:off x="596348" y="494675"/>
            <a:ext cx="11118574" cy="5825778"/>
          </a:xfrm>
          <a:custGeom>
            <a:avLst/>
            <a:gdLst>
              <a:gd name="connsiteX0" fmla="*/ 0 w 11118574"/>
              <a:gd name="connsiteY0" fmla="*/ 604657 h 5825778"/>
              <a:gd name="connsiteX1" fmla="*/ 604657 w 11118574"/>
              <a:gd name="connsiteY1" fmla="*/ 0 h 5825778"/>
              <a:gd name="connsiteX2" fmla="*/ 10513917 w 11118574"/>
              <a:gd name="connsiteY2" fmla="*/ 0 h 5825778"/>
              <a:gd name="connsiteX3" fmla="*/ 11118574 w 11118574"/>
              <a:gd name="connsiteY3" fmla="*/ 604657 h 5825778"/>
              <a:gd name="connsiteX4" fmla="*/ 11118574 w 11118574"/>
              <a:gd name="connsiteY4" fmla="*/ 5221121 h 5825778"/>
              <a:gd name="connsiteX5" fmla="*/ 10513917 w 11118574"/>
              <a:gd name="connsiteY5" fmla="*/ 5825778 h 5825778"/>
              <a:gd name="connsiteX6" fmla="*/ 604657 w 11118574"/>
              <a:gd name="connsiteY6" fmla="*/ 5825778 h 5825778"/>
              <a:gd name="connsiteX7" fmla="*/ 0 w 11118574"/>
              <a:gd name="connsiteY7" fmla="*/ 5221121 h 5825778"/>
              <a:gd name="connsiteX8" fmla="*/ 0 w 11118574"/>
              <a:gd name="connsiteY8" fmla="*/ 604657 h 5825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18574" h="5825778" fill="none" extrusionOk="0">
                <a:moveTo>
                  <a:pt x="0" y="604657"/>
                </a:moveTo>
                <a:cubicBezTo>
                  <a:pt x="42603" y="302279"/>
                  <a:pt x="266793" y="-1146"/>
                  <a:pt x="604657" y="0"/>
                </a:cubicBezTo>
                <a:cubicBezTo>
                  <a:pt x="3631358" y="109595"/>
                  <a:pt x="6703299" y="16756"/>
                  <a:pt x="10513917" y="0"/>
                </a:cubicBezTo>
                <a:cubicBezTo>
                  <a:pt x="10810294" y="-31074"/>
                  <a:pt x="11126585" y="300501"/>
                  <a:pt x="11118574" y="604657"/>
                </a:cubicBezTo>
                <a:cubicBezTo>
                  <a:pt x="11062256" y="2056898"/>
                  <a:pt x="11151485" y="4581805"/>
                  <a:pt x="11118574" y="5221121"/>
                </a:cubicBezTo>
                <a:cubicBezTo>
                  <a:pt x="11093341" y="5563705"/>
                  <a:pt x="10873521" y="5823203"/>
                  <a:pt x="10513917" y="5825778"/>
                </a:cubicBezTo>
                <a:cubicBezTo>
                  <a:pt x="8561138" y="5689577"/>
                  <a:pt x="3367048" y="5751002"/>
                  <a:pt x="604657" y="5825778"/>
                </a:cubicBezTo>
                <a:cubicBezTo>
                  <a:pt x="243444" y="5788281"/>
                  <a:pt x="-8362" y="5551518"/>
                  <a:pt x="0" y="5221121"/>
                </a:cubicBezTo>
                <a:cubicBezTo>
                  <a:pt x="-157566" y="3858136"/>
                  <a:pt x="130870" y="2791162"/>
                  <a:pt x="0" y="604657"/>
                </a:cubicBezTo>
                <a:close/>
              </a:path>
              <a:path w="11118574" h="5825778" stroke="0" extrusionOk="0">
                <a:moveTo>
                  <a:pt x="0" y="604657"/>
                </a:moveTo>
                <a:cubicBezTo>
                  <a:pt x="-5714" y="257889"/>
                  <a:pt x="277955" y="-9665"/>
                  <a:pt x="604657" y="0"/>
                </a:cubicBezTo>
                <a:cubicBezTo>
                  <a:pt x="2429486" y="47539"/>
                  <a:pt x="7814917" y="42437"/>
                  <a:pt x="10513917" y="0"/>
                </a:cubicBezTo>
                <a:cubicBezTo>
                  <a:pt x="10866921" y="-10099"/>
                  <a:pt x="11138233" y="239153"/>
                  <a:pt x="11118574" y="604657"/>
                </a:cubicBezTo>
                <a:cubicBezTo>
                  <a:pt x="11036207" y="2605456"/>
                  <a:pt x="11136587" y="4553755"/>
                  <a:pt x="11118574" y="5221121"/>
                </a:cubicBezTo>
                <a:cubicBezTo>
                  <a:pt x="11139207" y="5616561"/>
                  <a:pt x="10828133" y="5804904"/>
                  <a:pt x="10513917" y="5825778"/>
                </a:cubicBezTo>
                <a:cubicBezTo>
                  <a:pt x="7039411" y="5799424"/>
                  <a:pt x="2454608" y="5706922"/>
                  <a:pt x="604657" y="5825778"/>
                </a:cubicBezTo>
                <a:cubicBezTo>
                  <a:pt x="232384" y="5787898"/>
                  <a:pt x="17146" y="5575850"/>
                  <a:pt x="0" y="5221121"/>
                </a:cubicBezTo>
                <a:cubicBezTo>
                  <a:pt x="88535" y="3303921"/>
                  <a:pt x="49637" y="1386888"/>
                  <a:pt x="0" y="604657"/>
                </a:cubicBezTo>
                <a:close/>
              </a:path>
            </a:pathLst>
          </a:custGeom>
          <a:solidFill>
            <a:srgbClr val="FFFFFF"/>
          </a:solidFill>
          <a:ln w="28575">
            <a:solidFill>
              <a:srgbClr val="FFC000"/>
            </a:solidFill>
            <a:extLst>
              <a:ext uri="{C807C97D-BFC1-408E-A445-0C87EB9F89A2}">
                <ask:lineSketchStyleProps xmlns:ask="http://schemas.microsoft.com/office/drawing/2018/sketchyshape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0" name="Rectangle 9">
            <a:extLst>
              <a:ext uri="{FF2B5EF4-FFF2-40B4-BE49-F238E27FC236}">
                <a16:creationId xmlns:a16="http://schemas.microsoft.com/office/drawing/2014/main" id="{D1B51FE7-4057-4C61-AA7F-36C36CAE88AE}"/>
              </a:ext>
            </a:extLst>
          </p:cNvPr>
          <p:cNvSpPr/>
          <p:nvPr/>
        </p:nvSpPr>
        <p:spPr>
          <a:xfrm>
            <a:off x="1026798" y="827130"/>
            <a:ext cx="10138403" cy="1054135"/>
          </a:xfrm>
          <a:prstGeom prst="rect">
            <a:avLst/>
          </a:prstGeom>
          <a:noFill/>
        </p:spPr>
        <p:txBody>
          <a:bodyPr wrap="square" lIns="68580" tIns="34290" rIns="68580" bIns="34290">
            <a:spAutoFit/>
          </a:bodyPr>
          <a:lstStyle/>
          <a:p>
            <a:pPr algn="ctr"/>
            <a:r>
              <a:rPr lang="vi-VN" sz="3200" b="1" dirty="0">
                <a:ln w="13462">
                  <a:noFill/>
                  <a:prstDash val="solid"/>
                </a:ln>
                <a:solidFill>
                  <a:srgbClr val="7030A0"/>
                </a:solidFill>
                <a:latin typeface="#9Slide07 Cadena" panose="02000503000000020004" pitchFamily="2" charset="0"/>
                <a:cs typeface="Pattaya" panose="00000500000000000000" pitchFamily="2" charset="-34"/>
              </a:rPr>
              <a:t>Câu 3. Tìm những chi tiết cho thấy Rê-mi </a:t>
            </a:r>
          </a:p>
          <a:p>
            <a:pPr algn="ctr"/>
            <a:r>
              <a:rPr lang="vi-VN" sz="3200" b="1" dirty="0">
                <a:ln w="13462">
                  <a:noFill/>
                  <a:prstDash val="solid"/>
                </a:ln>
                <a:solidFill>
                  <a:srgbClr val="7030A0"/>
                </a:solidFill>
                <a:latin typeface="#9Slide07 Cadena" panose="02000503000000020004" pitchFamily="2" charset="0"/>
                <a:cs typeface="Pattaya" panose="00000500000000000000" pitchFamily="2" charset="-34"/>
              </a:rPr>
              <a:t>là một cậu bé rất hiếu học.</a:t>
            </a:r>
            <a:endParaRPr lang="en-US" sz="3200" b="1" dirty="0">
              <a:ln w="13462">
                <a:noFill/>
                <a:prstDash val="solid"/>
              </a:ln>
              <a:solidFill>
                <a:srgbClr val="7030A0"/>
              </a:solidFill>
              <a:latin typeface="#9Slide07 Cadena" panose="02000503000000020004" pitchFamily="2" charset="0"/>
              <a:cs typeface="Pattaya" panose="00000500000000000000" pitchFamily="2" charset="-34"/>
            </a:endParaRPr>
          </a:p>
        </p:txBody>
      </p:sp>
      <p:pic>
        <p:nvPicPr>
          <p:cNvPr id="12" name="Picture 18" descr="Pet Shop Icons Set. Cat Goods Vector Cartoon Illustration. Animal Food, Toys,  Care and Other Stuff Stock Vector - Illustration of element, cartoon:  139590628">
            <a:extLst>
              <a:ext uri="{FF2B5EF4-FFF2-40B4-BE49-F238E27FC236}">
                <a16:creationId xmlns:a16="http://schemas.microsoft.com/office/drawing/2014/main" id="{4C4D99BF-E94E-4AE5-A9E3-B8BF700B59B5}"/>
              </a:ext>
            </a:extLst>
          </p:cNvPr>
          <p:cNvPicPr>
            <a:picLocks noChangeAspect="1" noChangeArrowheads="1"/>
          </p:cNvPicPr>
          <p:nvPr/>
        </p:nvPicPr>
        <p:blipFill rotWithShape="1">
          <a:blip r:embed="rId9">
            <a:extLst>
              <a:ext uri="{BEBA8EAE-BF5A-486C-A8C5-ECC9F3942E4B}">
                <a14:imgProps xmlns:a14="http://schemas.microsoft.com/office/drawing/2010/main">
                  <a14:imgLayer r:embed="rId7">
                    <a14:imgEffect>
                      <a14:backgroundRemoval t="2251" b="20263" l="73361" r="97040">
                        <a14:foregroundMark x1="91375" y1="4125" x2="92500" y2="14250"/>
                        <a14:foregroundMark x1="87875" y1="12000" x2="93625" y2="17250"/>
                        <a14:foregroundMark x1="93625" y1="17250" x2="95750" y2="17000"/>
                        <a14:foregroundMark x1="87625" y1="17500" x2="92250" y2="17875"/>
                      </a14:backgroundRemoval>
                    </a14:imgEffect>
                  </a14:imgLayer>
                </a14:imgProps>
              </a:ext>
              <a:ext uri="{28A0092B-C50C-407E-A947-70E740481C1C}">
                <a14:useLocalDpi xmlns:a14="http://schemas.microsoft.com/office/drawing/2010/main" val="0"/>
              </a:ext>
            </a:extLst>
          </a:blip>
          <a:srcRect l="70401" b="77486"/>
          <a:stretch/>
        </p:blipFill>
        <p:spPr bwMode="auto">
          <a:xfrm>
            <a:off x="477078" y="4714406"/>
            <a:ext cx="2414223" cy="183629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Không Gia Đình: Lời ru ẩn trong sâu thẳm trái tim khiến bất kỳ người xem  đều bật khóc">
            <a:extLst>
              <a:ext uri="{FF2B5EF4-FFF2-40B4-BE49-F238E27FC236}">
                <a16:creationId xmlns:a16="http://schemas.microsoft.com/office/drawing/2014/main" id="{33A456F3-00DA-4A02-B6B3-31C546FBE4E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4147" y="2311090"/>
            <a:ext cx="3172526" cy="237939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3" name="TextBox 12">
            <a:extLst>
              <a:ext uri="{FF2B5EF4-FFF2-40B4-BE49-F238E27FC236}">
                <a16:creationId xmlns:a16="http://schemas.microsoft.com/office/drawing/2014/main" id="{E9C2A20B-E65C-4566-AB88-54AE4E173AF4}"/>
              </a:ext>
            </a:extLst>
          </p:cNvPr>
          <p:cNvSpPr txBox="1"/>
          <p:nvPr/>
        </p:nvSpPr>
        <p:spPr>
          <a:xfrm>
            <a:off x="4098128" y="2176445"/>
            <a:ext cx="7469423" cy="3539430"/>
          </a:xfrm>
          <a:prstGeom prst="rect">
            <a:avLst/>
          </a:prstGeom>
          <a:noFill/>
        </p:spPr>
        <p:txBody>
          <a:bodyPr wrap="square" rtlCol="0">
            <a:spAutoFit/>
          </a:bodyPr>
          <a:lstStyle/>
          <a:p>
            <a:pPr marL="457200" indent="-457200">
              <a:buFontTx/>
              <a:buChar char="-"/>
            </a:pPr>
            <a:r>
              <a:rPr lang="vi-VN" sz="2800" dirty="0">
                <a:solidFill>
                  <a:srgbClr val="002060"/>
                </a:solidFill>
                <a:latin typeface="Pattaya" panose="00000500000000000000" pitchFamily="2" charset="-34"/>
                <a:cs typeface="Pattaya" panose="00000500000000000000" pitchFamily="2" charset="-34"/>
              </a:rPr>
              <a:t>Lúc nào trong túi Rê-mi cũng đầy những miếng gỗ dẹp, chẳng bao lâu Rê-mi đã thuộc tất cả các chữ cái.</a:t>
            </a:r>
          </a:p>
          <a:p>
            <a:pPr marL="457200" indent="-457200">
              <a:buFontTx/>
              <a:buChar char="-"/>
            </a:pPr>
            <a:r>
              <a:rPr lang="vi-VN" sz="2800" dirty="0">
                <a:solidFill>
                  <a:srgbClr val="002060"/>
                </a:solidFill>
                <a:latin typeface="Pattaya" panose="00000500000000000000" pitchFamily="2" charset="-34"/>
                <a:cs typeface="Pattaya" panose="00000500000000000000" pitchFamily="2" charset="-34"/>
              </a:rPr>
              <a:t>Khi bị thầy chê trách, so sánh với con chó Ca-pi vì chậm biết đọc, từ đó cậu không dám sao nhãng một phút nào.</a:t>
            </a:r>
          </a:p>
          <a:p>
            <a:pPr marL="457200" indent="-457200">
              <a:buFontTx/>
              <a:buChar char="-"/>
            </a:pPr>
            <a:r>
              <a:rPr lang="vi-VN" sz="2800" dirty="0">
                <a:solidFill>
                  <a:srgbClr val="002060"/>
                </a:solidFill>
                <a:latin typeface="Pattaya" panose="00000500000000000000" pitchFamily="2" charset="-34"/>
                <a:cs typeface="Pattaya" panose="00000500000000000000" pitchFamily="2" charset="-34"/>
              </a:rPr>
              <a:t>Khi thầy hỏi có muốn học nhạc không, Rê-mi đã trả lời đó là điều cậu thích nhất.</a:t>
            </a:r>
            <a:endParaRPr lang="en-US" sz="2800" dirty="0">
              <a:solidFill>
                <a:srgbClr val="002060"/>
              </a:solidFill>
              <a:latin typeface="Pattaya" panose="00000500000000000000" pitchFamily="2" charset="-34"/>
              <a:cs typeface="Pattaya" panose="00000500000000000000" pitchFamily="2" charset="-34"/>
            </a:endParaRPr>
          </a:p>
        </p:txBody>
      </p:sp>
    </p:spTree>
    <p:extLst>
      <p:ext uri="{BB962C8B-B14F-4D97-AF65-F5344CB8AC3E}">
        <p14:creationId xmlns:p14="http://schemas.microsoft.com/office/powerpoint/2010/main" val="24653304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1000"/>
                                        <p:tgtEl>
                                          <p:spTgt spid="13">
                                            <p:txEl>
                                              <p:pRg st="0" end="0"/>
                                            </p:txEl>
                                          </p:spTgt>
                                        </p:tgtEl>
                                      </p:cBhvr>
                                    </p:animEffect>
                                    <p:anim calcmode="lin" valueType="num">
                                      <p:cBhvr>
                                        <p:cTn id="13"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fade">
                                      <p:cBhvr>
                                        <p:cTn id="19" dur="1000"/>
                                        <p:tgtEl>
                                          <p:spTgt spid="13">
                                            <p:txEl>
                                              <p:pRg st="1" end="1"/>
                                            </p:txEl>
                                          </p:spTgt>
                                        </p:tgtEl>
                                      </p:cBhvr>
                                    </p:animEffect>
                                    <p:anim calcmode="lin" valueType="num">
                                      <p:cBhvr>
                                        <p:cTn id="20"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
                                            <p:txEl>
                                              <p:pRg st="2" end="2"/>
                                            </p:txEl>
                                          </p:spTgt>
                                        </p:tgtEl>
                                        <p:attrNameLst>
                                          <p:attrName>style.visibility</p:attrName>
                                        </p:attrNameLst>
                                      </p:cBhvr>
                                      <p:to>
                                        <p:strVal val="visible"/>
                                      </p:to>
                                    </p:set>
                                    <p:animEffect transition="in" filter="fade">
                                      <p:cBhvr>
                                        <p:cTn id="26" dur="1000"/>
                                        <p:tgtEl>
                                          <p:spTgt spid="13">
                                            <p:txEl>
                                              <p:pRg st="2" end="2"/>
                                            </p:txEl>
                                          </p:spTgt>
                                        </p:tgtEl>
                                      </p:cBhvr>
                                    </p:animEffect>
                                    <p:anim calcmode="lin" valueType="num">
                                      <p:cBhvr>
                                        <p:cTn id="27"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Buying animals in pet store cartoon concept Vector Image">
            <a:extLst>
              <a:ext uri="{FF2B5EF4-FFF2-40B4-BE49-F238E27FC236}">
                <a16:creationId xmlns:a16="http://schemas.microsoft.com/office/drawing/2014/main" id="{50180F3E-333A-4FB5-A46D-BFE51C46E1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410" b="10601"/>
          <a:stretch/>
        </p:blipFill>
        <p:spPr bwMode="auto">
          <a:xfrm>
            <a:off x="0" y="0"/>
            <a:ext cx="12192000" cy="689850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Dog cat pet stuff and supply set Royalty Free Vector Image">
            <a:extLst>
              <a:ext uri="{FF2B5EF4-FFF2-40B4-BE49-F238E27FC236}">
                <a16:creationId xmlns:a16="http://schemas.microsoft.com/office/drawing/2014/main" id="{6B976FE4-E1CC-484C-99BD-BFC70A94E55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0385" b="83590" l="60500" r="79600">
                        <a14:foregroundMark x1="60500" y1="74359" x2="62000" y2="78846"/>
                        <a14:foregroundMark x1="79600" y1="75641" x2="78900" y2="81154"/>
                      </a14:backgroundRemoval>
                    </a14:imgEffect>
                  </a14:imgLayer>
                </a14:imgProps>
              </a:ext>
              <a:ext uri="{28A0092B-C50C-407E-A947-70E740481C1C}">
                <a14:useLocalDpi xmlns:a14="http://schemas.microsoft.com/office/drawing/2010/main" val="0"/>
              </a:ext>
            </a:extLst>
          </a:blip>
          <a:srcRect l="59605" t="68853" r="18911" b="14754"/>
          <a:stretch/>
        </p:blipFill>
        <p:spPr bwMode="auto">
          <a:xfrm>
            <a:off x="6697604" y="4976735"/>
            <a:ext cx="2896101" cy="172386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Dog cat pet stuff and supply set Royalty Free Vector Image">
            <a:extLst>
              <a:ext uri="{FF2B5EF4-FFF2-40B4-BE49-F238E27FC236}">
                <a16:creationId xmlns:a16="http://schemas.microsoft.com/office/drawing/2014/main" id="{EDA63F87-0B85-413D-B05D-DDCFAA84FCCC}"/>
              </a:ext>
            </a:extLst>
          </p:cNvPr>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65128" b="83462" l="82800" r="96200">
                        <a14:foregroundMark x1="82800" y1="80641" x2="82800" y2="80641"/>
                        <a14:foregroundMark x1="86500" y1="66282" x2="90600" y2="66282"/>
                        <a14:foregroundMark x1="92200" y1="65128" x2="90600" y2="65128"/>
                      </a14:backgroundRemoval>
                    </a14:imgEffect>
                  </a14:imgLayer>
                </a14:imgProps>
              </a:ext>
              <a:ext uri="{28A0092B-C50C-407E-A947-70E740481C1C}">
                <a14:useLocalDpi xmlns:a14="http://schemas.microsoft.com/office/drawing/2010/main" val="0"/>
              </a:ext>
            </a:extLst>
          </a:blip>
          <a:srcRect l="82112" t="64699" r="2201" b="14317"/>
          <a:stretch/>
        </p:blipFill>
        <p:spPr bwMode="auto">
          <a:xfrm>
            <a:off x="4975485" y="3297837"/>
            <a:ext cx="861934" cy="899409"/>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Pet Shop Icons Set. Cat Goods Vector Cartoon Illustration. Animal Food, Toys,  Care and Other Stuff Stock Vector - Illustration of element, cartoon:  139590628">
            <a:extLst>
              <a:ext uri="{FF2B5EF4-FFF2-40B4-BE49-F238E27FC236}">
                <a16:creationId xmlns:a16="http://schemas.microsoft.com/office/drawing/2014/main" id="{B92F2688-1105-4C6D-8FFF-89E88C9A208C}"/>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3476" b="31279" l="2953" r="26574"/>
                    </a14:imgEffect>
                  </a14:imgLayer>
                </a14:imgProps>
              </a:ext>
              <a:ext uri="{28A0092B-C50C-407E-A947-70E740481C1C}">
                <a14:useLocalDpi xmlns:a14="http://schemas.microsoft.com/office/drawing/2010/main" val="0"/>
              </a:ext>
            </a:extLst>
          </a:blip>
          <a:srcRect r="70474" b="65246"/>
          <a:stretch/>
        </p:blipFill>
        <p:spPr bwMode="auto">
          <a:xfrm>
            <a:off x="3533153" y="4242216"/>
            <a:ext cx="1961244" cy="2308485"/>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Pet Shop Icons Set. Cat Goods Vector Cartoon Illustration. Animal Food, Toys,  Care and Other Stuff Stock Vector - Illustration of element, cartoon:  139590628">
            <a:extLst>
              <a:ext uri="{FF2B5EF4-FFF2-40B4-BE49-F238E27FC236}">
                <a16:creationId xmlns:a16="http://schemas.microsoft.com/office/drawing/2014/main" id="{95DC946A-1B63-4749-B94A-E1AE2078B6A1}"/>
              </a:ext>
            </a:extLst>
          </p:cNvPr>
          <p:cNvPicPr>
            <a:picLocks noChangeAspect="1" noChangeArrowheads="1"/>
          </p:cNvPicPr>
          <p:nvPr/>
        </p:nvPicPr>
        <p:blipFill rotWithShape="1">
          <a:blip r:embed="rId8">
            <a:extLst>
              <a:ext uri="{BEBA8EAE-BF5A-486C-A8C5-ECC9F3942E4B}">
                <a14:imgProps xmlns:a14="http://schemas.microsoft.com/office/drawing/2010/main">
                  <a14:imgLayer r:embed="rId7">
                    <a14:imgEffect>
                      <a14:backgroundRemoval t="24000" b="49375" l="62625" r="98125">
                        <a14:foregroundMark x1="62750" y1="44625" x2="65750" y2="45250"/>
                        <a14:foregroundMark x1="71750" y1="49625" x2="80875" y2="49375"/>
                        <a14:foregroundMark x1="80875" y1="49375" x2="88500" y2="49375"/>
                        <a14:foregroundMark x1="88500" y1="49375" x2="98125" y2="48500"/>
                        <a14:foregroundMark x1="68625" y1="24250" x2="84000" y2="24250"/>
                        <a14:foregroundMark x1="84000" y1="24250" x2="88750" y2="24000"/>
                      </a14:backgroundRemoval>
                    </a14:imgEffect>
                  </a14:imgLayer>
                </a14:imgProps>
              </a:ext>
              <a:ext uri="{28A0092B-C50C-407E-A947-70E740481C1C}">
                <a14:useLocalDpi xmlns:a14="http://schemas.microsoft.com/office/drawing/2010/main" val="0"/>
              </a:ext>
            </a:extLst>
          </a:blip>
          <a:srcRect l="60566" t="21421" r="528" b="48415"/>
          <a:stretch/>
        </p:blipFill>
        <p:spPr bwMode="auto">
          <a:xfrm>
            <a:off x="8785972" y="2128603"/>
            <a:ext cx="2668249" cy="2068643"/>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Pet Shop Icons Set. Cat Goods Vector Cartoon Illustration. Animal Food, Toys,  Care and Other Stuff Stock Vector - Illustration of element, cartoon:  139590628">
            <a:extLst>
              <a:ext uri="{FF2B5EF4-FFF2-40B4-BE49-F238E27FC236}">
                <a16:creationId xmlns:a16="http://schemas.microsoft.com/office/drawing/2014/main" id="{7D60A88E-538D-479B-926A-BCE63C21BDFC}"/>
              </a:ext>
            </a:extLst>
          </p:cNvPr>
          <p:cNvPicPr>
            <a:picLocks noChangeAspect="1" noChangeArrowheads="1"/>
          </p:cNvPicPr>
          <p:nvPr/>
        </p:nvPicPr>
        <p:blipFill rotWithShape="1">
          <a:blip r:embed="rId9">
            <a:extLst>
              <a:ext uri="{BEBA8EAE-BF5A-486C-A8C5-ECC9F3942E4B}">
                <a14:imgProps xmlns:a14="http://schemas.microsoft.com/office/drawing/2010/main">
                  <a14:imgLayer r:embed="rId7">
                    <a14:imgEffect>
                      <a14:backgroundRemoval t="2251" b="20263" l="73361" r="97040">
                        <a14:foregroundMark x1="91375" y1="4125" x2="92500" y2="14250"/>
                        <a14:foregroundMark x1="87875" y1="12000" x2="93625" y2="17250"/>
                        <a14:foregroundMark x1="93625" y1="17250" x2="95750" y2="17000"/>
                        <a14:foregroundMark x1="87625" y1="17500" x2="92250" y2="17875"/>
                      </a14:backgroundRemoval>
                    </a14:imgEffect>
                  </a14:imgLayer>
                </a14:imgProps>
              </a:ext>
              <a:ext uri="{28A0092B-C50C-407E-A947-70E740481C1C}">
                <a14:useLocalDpi xmlns:a14="http://schemas.microsoft.com/office/drawing/2010/main" val="0"/>
              </a:ext>
            </a:extLst>
          </a:blip>
          <a:srcRect l="70401" b="77486"/>
          <a:stretch/>
        </p:blipFill>
        <p:spPr bwMode="auto">
          <a:xfrm>
            <a:off x="5653084" y="3350302"/>
            <a:ext cx="1044520" cy="79447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3">
            <a:extLst>
              <a:ext uri="{FF2B5EF4-FFF2-40B4-BE49-F238E27FC236}">
                <a16:creationId xmlns:a16="http://schemas.microsoft.com/office/drawing/2014/main" id="{ED230728-5B7B-47ED-817B-EFAC2A9F939C}"/>
              </a:ext>
            </a:extLst>
          </p:cNvPr>
          <p:cNvSpPr/>
          <p:nvPr/>
        </p:nvSpPr>
        <p:spPr>
          <a:xfrm>
            <a:off x="596348" y="494675"/>
            <a:ext cx="11118574" cy="5825778"/>
          </a:xfrm>
          <a:custGeom>
            <a:avLst/>
            <a:gdLst>
              <a:gd name="connsiteX0" fmla="*/ 0 w 11118574"/>
              <a:gd name="connsiteY0" fmla="*/ 604657 h 5825778"/>
              <a:gd name="connsiteX1" fmla="*/ 604657 w 11118574"/>
              <a:gd name="connsiteY1" fmla="*/ 0 h 5825778"/>
              <a:gd name="connsiteX2" fmla="*/ 10513917 w 11118574"/>
              <a:gd name="connsiteY2" fmla="*/ 0 h 5825778"/>
              <a:gd name="connsiteX3" fmla="*/ 11118574 w 11118574"/>
              <a:gd name="connsiteY3" fmla="*/ 604657 h 5825778"/>
              <a:gd name="connsiteX4" fmla="*/ 11118574 w 11118574"/>
              <a:gd name="connsiteY4" fmla="*/ 5221121 h 5825778"/>
              <a:gd name="connsiteX5" fmla="*/ 10513917 w 11118574"/>
              <a:gd name="connsiteY5" fmla="*/ 5825778 h 5825778"/>
              <a:gd name="connsiteX6" fmla="*/ 604657 w 11118574"/>
              <a:gd name="connsiteY6" fmla="*/ 5825778 h 5825778"/>
              <a:gd name="connsiteX7" fmla="*/ 0 w 11118574"/>
              <a:gd name="connsiteY7" fmla="*/ 5221121 h 5825778"/>
              <a:gd name="connsiteX8" fmla="*/ 0 w 11118574"/>
              <a:gd name="connsiteY8" fmla="*/ 604657 h 5825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18574" h="5825778" fill="none" extrusionOk="0">
                <a:moveTo>
                  <a:pt x="0" y="604657"/>
                </a:moveTo>
                <a:cubicBezTo>
                  <a:pt x="42603" y="302279"/>
                  <a:pt x="266793" y="-1146"/>
                  <a:pt x="604657" y="0"/>
                </a:cubicBezTo>
                <a:cubicBezTo>
                  <a:pt x="3631358" y="109595"/>
                  <a:pt x="6703299" y="16756"/>
                  <a:pt x="10513917" y="0"/>
                </a:cubicBezTo>
                <a:cubicBezTo>
                  <a:pt x="10810294" y="-31074"/>
                  <a:pt x="11126585" y="300501"/>
                  <a:pt x="11118574" y="604657"/>
                </a:cubicBezTo>
                <a:cubicBezTo>
                  <a:pt x="11062256" y="2056898"/>
                  <a:pt x="11151485" y="4581805"/>
                  <a:pt x="11118574" y="5221121"/>
                </a:cubicBezTo>
                <a:cubicBezTo>
                  <a:pt x="11093341" y="5563705"/>
                  <a:pt x="10873521" y="5823203"/>
                  <a:pt x="10513917" y="5825778"/>
                </a:cubicBezTo>
                <a:cubicBezTo>
                  <a:pt x="8561138" y="5689577"/>
                  <a:pt x="3367048" y="5751002"/>
                  <a:pt x="604657" y="5825778"/>
                </a:cubicBezTo>
                <a:cubicBezTo>
                  <a:pt x="243444" y="5788281"/>
                  <a:pt x="-8362" y="5551518"/>
                  <a:pt x="0" y="5221121"/>
                </a:cubicBezTo>
                <a:cubicBezTo>
                  <a:pt x="-157566" y="3858136"/>
                  <a:pt x="130870" y="2791162"/>
                  <a:pt x="0" y="604657"/>
                </a:cubicBezTo>
                <a:close/>
              </a:path>
              <a:path w="11118574" h="5825778" stroke="0" extrusionOk="0">
                <a:moveTo>
                  <a:pt x="0" y="604657"/>
                </a:moveTo>
                <a:cubicBezTo>
                  <a:pt x="-5714" y="257889"/>
                  <a:pt x="277955" y="-9665"/>
                  <a:pt x="604657" y="0"/>
                </a:cubicBezTo>
                <a:cubicBezTo>
                  <a:pt x="2429486" y="47539"/>
                  <a:pt x="7814917" y="42437"/>
                  <a:pt x="10513917" y="0"/>
                </a:cubicBezTo>
                <a:cubicBezTo>
                  <a:pt x="10866921" y="-10099"/>
                  <a:pt x="11138233" y="239153"/>
                  <a:pt x="11118574" y="604657"/>
                </a:cubicBezTo>
                <a:cubicBezTo>
                  <a:pt x="11036207" y="2605456"/>
                  <a:pt x="11136587" y="4553755"/>
                  <a:pt x="11118574" y="5221121"/>
                </a:cubicBezTo>
                <a:cubicBezTo>
                  <a:pt x="11139207" y="5616561"/>
                  <a:pt x="10828133" y="5804904"/>
                  <a:pt x="10513917" y="5825778"/>
                </a:cubicBezTo>
                <a:cubicBezTo>
                  <a:pt x="7039411" y="5799424"/>
                  <a:pt x="2454608" y="5706922"/>
                  <a:pt x="604657" y="5825778"/>
                </a:cubicBezTo>
                <a:cubicBezTo>
                  <a:pt x="232384" y="5787898"/>
                  <a:pt x="17146" y="5575850"/>
                  <a:pt x="0" y="5221121"/>
                </a:cubicBezTo>
                <a:cubicBezTo>
                  <a:pt x="88535" y="3303921"/>
                  <a:pt x="49637" y="1386888"/>
                  <a:pt x="0" y="604657"/>
                </a:cubicBezTo>
                <a:close/>
              </a:path>
            </a:pathLst>
          </a:custGeom>
          <a:solidFill>
            <a:srgbClr val="FFFFFF"/>
          </a:solidFill>
          <a:ln w="28575">
            <a:solidFill>
              <a:srgbClr val="FFC000"/>
            </a:solidFill>
            <a:extLst>
              <a:ext uri="{C807C97D-BFC1-408E-A445-0C87EB9F89A2}">
                <ask:lineSketchStyleProps xmlns:ask="http://schemas.microsoft.com/office/drawing/2018/sketchyshape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0" name="Rectangle 9">
            <a:extLst>
              <a:ext uri="{FF2B5EF4-FFF2-40B4-BE49-F238E27FC236}">
                <a16:creationId xmlns:a16="http://schemas.microsoft.com/office/drawing/2014/main" id="{D1B51FE7-4057-4C61-AA7F-36C36CAE88AE}"/>
              </a:ext>
            </a:extLst>
          </p:cNvPr>
          <p:cNvSpPr/>
          <p:nvPr/>
        </p:nvSpPr>
        <p:spPr>
          <a:xfrm>
            <a:off x="1026798" y="1022002"/>
            <a:ext cx="10138403" cy="1054135"/>
          </a:xfrm>
          <a:prstGeom prst="rect">
            <a:avLst/>
          </a:prstGeom>
          <a:noFill/>
        </p:spPr>
        <p:txBody>
          <a:bodyPr wrap="square" lIns="68580" tIns="34290" rIns="68580" bIns="34290">
            <a:spAutoFit/>
          </a:bodyPr>
          <a:lstStyle/>
          <a:p>
            <a:pPr algn="ctr"/>
            <a:r>
              <a:rPr lang="vi-VN" sz="3200" b="1" dirty="0">
                <a:ln w="13462">
                  <a:noFill/>
                  <a:prstDash val="solid"/>
                </a:ln>
                <a:solidFill>
                  <a:schemeClr val="accent2"/>
                </a:solidFill>
                <a:latin typeface="#9Slide07 Cadena" panose="02000503000000020004" pitchFamily="2" charset="0"/>
                <a:cs typeface="Pattaya" panose="00000500000000000000" pitchFamily="2" charset="-34"/>
              </a:rPr>
              <a:t>Câu 4. Qua câu chuyện này, em có suy nghĩ gì về quyền học tập của trẻ em?</a:t>
            </a:r>
            <a:endParaRPr lang="en-US" sz="3200" b="1" dirty="0">
              <a:ln w="13462">
                <a:noFill/>
                <a:prstDash val="solid"/>
              </a:ln>
              <a:solidFill>
                <a:schemeClr val="accent2"/>
              </a:solidFill>
              <a:latin typeface="#9Slide07 Cadena" panose="02000503000000020004" pitchFamily="2" charset="0"/>
              <a:cs typeface="Pattaya" panose="00000500000000000000" pitchFamily="2" charset="-34"/>
            </a:endParaRPr>
          </a:p>
        </p:txBody>
      </p:sp>
      <p:pic>
        <p:nvPicPr>
          <p:cNvPr id="11" name="Picture 8" descr="Dog cat pet stuff and supply set Royalty Free Vector Image">
            <a:extLst>
              <a:ext uri="{FF2B5EF4-FFF2-40B4-BE49-F238E27FC236}">
                <a16:creationId xmlns:a16="http://schemas.microsoft.com/office/drawing/2014/main" id="{C8AFF2E1-58ED-4CDE-8E4E-0C0760D5D35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0385" b="83590" l="60500" r="79600">
                        <a14:foregroundMark x1="60500" y1="74359" x2="62000" y2="78846"/>
                        <a14:foregroundMark x1="79600" y1="75641" x2="78900" y2="81154"/>
                      </a14:backgroundRemoval>
                    </a14:imgEffect>
                  </a14:imgLayer>
                </a14:imgProps>
              </a:ext>
              <a:ext uri="{28A0092B-C50C-407E-A947-70E740481C1C}">
                <a14:useLocalDpi xmlns:a14="http://schemas.microsoft.com/office/drawing/2010/main" val="0"/>
              </a:ext>
            </a:extLst>
          </a:blip>
          <a:srcRect l="59605" t="68853" r="18911" b="14754"/>
          <a:stretch/>
        </p:blipFill>
        <p:spPr bwMode="auto">
          <a:xfrm>
            <a:off x="119270" y="4646952"/>
            <a:ext cx="2896101" cy="209790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2CAA973-2DC5-4011-8E50-F444B0E1385C}"/>
              </a:ext>
            </a:extLst>
          </p:cNvPr>
          <p:cNvSpPr txBox="1"/>
          <p:nvPr/>
        </p:nvSpPr>
        <p:spPr>
          <a:xfrm>
            <a:off x="737779" y="2713220"/>
            <a:ext cx="10829773" cy="1754326"/>
          </a:xfrm>
          <a:prstGeom prst="rect">
            <a:avLst/>
          </a:prstGeom>
          <a:noFill/>
        </p:spPr>
        <p:txBody>
          <a:bodyPr wrap="square" rtlCol="0">
            <a:spAutoFit/>
          </a:bodyPr>
          <a:lstStyle/>
          <a:p>
            <a:pPr marL="457200" indent="-457200">
              <a:buFontTx/>
              <a:buChar char="-"/>
            </a:pPr>
            <a:r>
              <a:rPr lang="vi-VN" sz="3600" dirty="0">
                <a:solidFill>
                  <a:srgbClr val="002060"/>
                </a:solidFill>
                <a:latin typeface="Pattaya" panose="00000500000000000000" pitchFamily="2" charset="-34"/>
                <a:cs typeface="Pattaya" panose="00000500000000000000" pitchFamily="2" charset="-34"/>
              </a:rPr>
              <a:t>Trẻ em cần được dạy dỗ, học hành.</a:t>
            </a:r>
          </a:p>
          <a:p>
            <a:pPr marL="457200" indent="-457200">
              <a:buFontTx/>
              <a:buChar char="-"/>
            </a:pPr>
            <a:r>
              <a:rPr lang="vi-VN" sz="3600" dirty="0">
                <a:solidFill>
                  <a:srgbClr val="002060"/>
                </a:solidFill>
                <a:latin typeface="Pattaya" panose="00000500000000000000" pitchFamily="2" charset="-34"/>
                <a:cs typeface="Pattaya" panose="00000500000000000000" pitchFamily="2" charset="-34"/>
              </a:rPr>
              <a:t>Người lớn cần quan tâm, giúp đỡ, tạo điều kiện cho trẻ em được học tập và trẻ em phải cố gắng, say mê học tập.</a:t>
            </a:r>
            <a:endParaRPr lang="en-US" sz="3600" dirty="0">
              <a:solidFill>
                <a:srgbClr val="002060"/>
              </a:solidFill>
              <a:latin typeface="Pattaya" panose="00000500000000000000" pitchFamily="2" charset="-34"/>
              <a:cs typeface="Pattaya" panose="00000500000000000000" pitchFamily="2" charset="-34"/>
            </a:endParaRPr>
          </a:p>
        </p:txBody>
      </p:sp>
    </p:spTree>
    <p:extLst>
      <p:ext uri="{BB962C8B-B14F-4D97-AF65-F5344CB8AC3E}">
        <p14:creationId xmlns:p14="http://schemas.microsoft.com/office/powerpoint/2010/main" val="15257279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1000"/>
                                        <p:tgtEl>
                                          <p:spTgt spid="12">
                                            <p:txEl>
                                              <p:pRg st="0" end="0"/>
                                            </p:txEl>
                                          </p:spTgt>
                                        </p:tgtEl>
                                      </p:cBhvr>
                                    </p:animEffect>
                                    <p:anim calcmode="lin" valueType="num">
                                      <p:cBhvr>
                                        <p:cTn id="13"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animEffect transition="in" filter="fade">
                                      <p:cBhvr>
                                        <p:cTn id="19" dur="1000"/>
                                        <p:tgtEl>
                                          <p:spTgt spid="12">
                                            <p:txEl>
                                              <p:pRg st="1" end="1"/>
                                            </p:txEl>
                                          </p:spTgt>
                                        </p:tgtEl>
                                      </p:cBhvr>
                                    </p:animEffect>
                                    <p:anim calcmode="lin" valueType="num">
                                      <p:cBhvr>
                                        <p:cTn id="20"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Buying animals in pet store cartoon concept Vector Image">
            <a:extLst>
              <a:ext uri="{FF2B5EF4-FFF2-40B4-BE49-F238E27FC236}">
                <a16:creationId xmlns:a16="http://schemas.microsoft.com/office/drawing/2014/main" id="{50180F3E-333A-4FB5-A46D-BFE51C46E1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410" b="10601"/>
          <a:stretch/>
        </p:blipFill>
        <p:spPr bwMode="auto">
          <a:xfrm>
            <a:off x="0" y="0"/>
            <a:ext cx="12192000" cy="689850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Dog cat pet stuff and supply set Royalty Free Vector Image">
            <a:extLst>
              <a:ext uri="{FF2B5EF4-FFF2-40B4-BE49-F238E27FC236}">
                <a16:creationId xmlns:a16="http://schemas.microsoft.com/office/drawing/2014/main" id="{6B976FE4-E1CC-484C-99BD-BFC70A94E55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0385" b="83590" l="60500" r="79600">
                        <a14:foregroundMark x1="60500" y1="74359" x2="62000" y2="78846"/>
                        <a14:foregroundMark x1="79600" y1="75641" x2="78900" y2="81154"/>
                      </a14:backgroundRemoval>
                    </a14:imgEffect>
                  </a14:imgLayer>
                </a14:imgProps>
              </a:ext>
              <a:ext uri="{28A0092B-C50C-407E-A947-70E740481C1C}">
                <a14:useLocalDpi xmlns:a14="http://schemas.microsoft.com/office/drawing/2010/main" val="0"/>
              </a:ext>
            </a:extLst>
          </a:blip>
          <a:srcRect l="59605" t="68853" r="18911" b="14754"/>
          <a:stretch/>
        </p:blipFill>
        <p:spPr bwMode="auto">
          <a:xfrm>
            <a:off x="6697604" y="4976735"/>
            <a:ext cx="2896101" cy="172386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Dog cat pet stuff and supply set Royalty Free Vector Image">
            <a:extLst>
              <a:ext uri="{FF2B5EF4-FFF2-40B4-BE49-F238E27FC236}">
                <a16:creationId xmlns:a16="http://schemas.microsoft.com/office/drawing/2014/main" id="{EDA63F87-0B85-413D-B05D-DDCFAA84FCCC}"/>
              </a:ext>
            </a:extLst>
          </p:cNvPr>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65128" b="83462" l="82800" r="96200">
                        <a14:foregroundMark x1="82800" y1="80641" x2="82800" y2="80641"/>
                        <a14:foregroundMark x1="86500" y1="66282" x2="90600" y2="66282"/>
                        <a14:foregroundMark x1="92200" y1="65128" x2="90600" y2="65128"/>
                      </a14:backgroundRemoval>
                    </a14:imgEffect>
                  </a14:imgLayer>
                </a14:imgProps>
              </a:ext>
              <a:ext uri="{28A0092B-C50C-407E-A947-70E740481C1C}">
                <a14:useLocalDpi xmlns:a14="http://schemas.microsoft.com/office/drawing/2010/main" val="0"/>
              </a:ext>
            </a:extLst>
          </a:blip>
          <a:srcRect l="82112" t="64699" r="2201" b="14317"/>
          <a:stretch/>
        </p:blipFill>
        <p:spPr bwMode="auto">
          <a:xfrm>
            <a:off x="4975485" y="3297837"/>
            <a:ext cx="861934" cy="899409"/>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Pet Shop Icons Set. Cat Goods Vector Cartoon Illustration. Animal Food, Toys,  Care and Other Stuff Stock Vector - Illustration of element, cartoon:  139590628">
            <a:extLst>
              <a:ext uri="{FF2B5EF4-FFF2-40B4-BE49-F238E27FC236}">
                <a16:creationId xmlns:a16="http://schemas.microsoft.com/office/drawing/2014/main" id="{B92F2688-1105-4C6D-8FFF-89E88C9A208C}"/>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3476" b="31279" l="2953" r="26574"/>
                    </a14:imgEffect>
                  </a14:imgLayer>
                </a14:imgProps>
              </a:ext>
              <a:ext uri="{28A0092B-C50C-407E-A947-70E740481C1C}">
                <a14:useLocalDpi xmlns:a14="http://schemas.microsoft.com/office/drawing/2010/main" val="0"/>
              </a:ext>
            </a:extLst>
          </a:blip>
          <a:srcRect r="70474" b="65246"/>
          <a:stretch/>
        </p:blipFill>
        <p:spPr bwMode="auto">
          <a:xfrm>
            <a:off x="3533153" y="4242216"/>
            <a:ext cx="1961244" cy="2308485"/>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Pet Shop Icons Set. Cat Goods Vector Cartoon Illustration. Animal Food, Toys,  Care and Other Stuff Stock Vector - Illustration of element, cartoon:  139590628">
            <a:extLst>
              <a:ext uri="{FF2B5EF4-FFF2-40B4-BE49-F238E27FC236}">
                <a16:creationId xmlns:a16="http://schemas.microsoft.com/office/drawing/2014/main" id="{95DC946A-1B63-4749-B94A-E1AE2078B6A1}"/>
              </a:ext>
            </a:extLst>
          </p:cNvPr>
          <p:cNvPicPr>
            <a:picLocks noChangeAspect="1" noChangeArrowheads="1"/>
          </p:cNvPicPr>
          <p:nvPr/>
        </p:nvPicPr>
        <p:blipFill rotWithShape="1">
          <a:blip r:embed="rId8">
            <a:extLst>
              <a:ext uri="{BEBA8EAE-BF5A-486C-A8C5-ECC9F3942E4B}">
                <a14:imgProps xmlns:a14="http://schemas.microsoft.com/office/drawing/2010/main">
                  <a14:imgLayer r:embed="rId7">
                    <a14:imgEffect>
                      <a14:backgroundRemoval t="24000" b="49375" l="62625" r="98125">
                        <a14:foregroundMark x1="62750" y1="44625" x2="65750" y2="45250"/>
                        <a14:foregroundMark x1="71750" y1="49625" x2="80875" y2="49375"/>
                        <a14:foregroundMark x1="80875" y1="49375" x2="88500" y2="49375"/>
                        <a14:foregroundMark x1="88500" y1="49375" x2="98125" y2="48500"/>
                        <a14:foregroundMark x1="68625" y1="24250" x2="84000" y2="24250"/>
                        <a14:foregroundMark x1="84000" y1="24250" x2="88750" y2="24000"/>
                      </a14:backgroundRemoval>
                    </a14:imgEffect>
                  </a14:imgLayer>
                </a14:imgProps>
              </a:ext>
              <a:ext uri="{28A0092B-C50C-407E-A947-70E740481C1C}">
                <a14:useLocalDpi xmlns:a14="http://schemas.microsoft.com/office/drawing/2010/main" val="0"/>
              </a:ext>
            </a:extLst>
          </a:blip>
          <a:srcRect l="60566" t="21421" r="528" b="48415"/>
          <a:stretch/>
        </p:blipFill>
        <p:spPr bwMode="auto">
          <a:xfrm>
            <a:off x="8785972" y="2128603"/>
            <a:ext cx="2668249" cy="2068643"/>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Pet Shop Icons Set. Cat Goods Vector Cartoon Illustration. Animal Food, Toys,  Care and Other Stuff Stock Vector - Illustration of element, cartoon:  139590628">
            <a:extLst>
              <a:ext uri="{FF2B5EF4-FFF2-40B4-BE49-F238E27FC236}">
                <a16:creationId xmlns:a16="http://schemas.microsoft.com/office/drawing/2014/main" id="{7D60A88E-538D-479B-926A-BCE63C21BDFC}"/>
              </a:ext>
            </a:extLst>
          </p:cNvPr>
          <p:cNvPicPr>
            <a:picLocks noChangeAspect="1" noChangeArrowheads="1"/>
          </p:cNvPicPr>
          <p:nvPr/>
        </p:nvPicPr>
        <p:blipFill rotWithShape="1">
          <a:blip r:embed="rId9">
            <a:extLst>
              <a:ext uri="{BEBA8EAE-BF5A-486C-A8C5-ECC9F3942E4B}">
                <a14:imgProps xmlns:a14="http://schemas.microsoft.com/office/drawing/2010/main">
                  <a14:imgLayer r:embed="rId7">
                    <a14:imgEffect>
                      <a14:backgroundRemoval t="2251" b="20263" l="73361" r="97040">
                        <a14:foregroundMark x1="91375" y1="4125" x2="92500" y2="14250"/>
                        <a14:foregroundMark x1="87875" y1="12000" x2="93625" y2="17250"/>
                        <a14:foregroundMark x1="93625" y1="17250" x2="95750" y2="17000"/>
                        <a14:foregroundMark x1="87625" y1="17500" x2="92250" y2="17875"/>
                      </a14:backgroundRemoval>
                    </a14:imgEffect>
                  </a14:imgLayer>
                </a14:imgProps>
              </a:ext>
              <a:ext uri="{28A0092B-C50C-407E-A947-70E740481C1C}">
                <a14:useLocalDpi xmlns:a14="http://schemas.microsoft.com/office/drawing/2010/main" val="0"/>
              </a:ext>
            </a:extLst>
          </a:blip>
          <a:srcRect l="70401" b="77486"/>
          <a:stretch/>
        </p:blipFill>
        <p:spPr bwMode="auto">
          <a:xfrm>
            <a:off x="5653084" y="3350302"/>
            <a:ext cx="1044520" cy="79447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3">
            <a:extLst>
              <a:ext uri="{FF2B5EF4-FFF2-40B4-BE49-F238E27FC236}">
                <a16:creationId xmlns:a16="http://schemas.microsoft.com/office/drawing/2014/main" id="{ED230728-5B7B-47ED-817B-EFAC2A9F939C}"/>
              </a:ext>
            </a:extLst>
          </p:cNvPr>
          <p:cNvSpPr/>
          <p:nvPr/>
        </p:nvSpPr>
        <p:spPr>
          <a:xfrm>
            <a:off x="1678898" y="1208223"/>
            <a:ext cx="9024079" cy="3918414"/>
          </a:xfrm>
          <a:custGeom>
            <a:avLst/>
            <a:gdLst>
              <a:gd name="connsiteX0" fmla="*/ 0 w 9024079"/>
              <a:gd name="connsiteY0" fmla="*/ 406692 h 3918414"/>
              <a:gd name="connsiteX1" fmla="*/ 406692 w 9024079"/>
              <a:gd name="connsiteY1" fmla="*/ 0 h 3918414"/>
              <a:gd name="connsiteX2" fmla="*/ 8617387 w 9024079"/>
              <a:gd name="connsiteY2" fmla="*/ 0 h 3918414"/>
              <a:gd name="connsiteX3" fmla="*/ 9024079 w 9024079"/>
              <a:gd name="connsiteY3" fmla="*/ 406692 h 3918414"/>
              <a:gd name="connsiteX4" fmla="*/ 9024079 w 9024079"/>
              <a:gd name="connsiteY4" fmla="*/ 3511722 h 3918414"/>
              <a:gd name="connsiteX5" fmla="*/ 8617387 w 9024079"/>
              <a:gd name="connsiteY5" fmla="*/ 3918414 h 3918414"/>
              <a:gd name="connsiteX6" fmla="*/ 406692 w 9024079"/>
              <a:gd name="connsiteY6" fmla="*/ 3918414 h 3918414"/>
              <a:gd name="connsiteX7" fmla="*/ 0 w 9024079"/>
              <a:gd name="connsiteY7" fmla="*/ 3511722 h 3918414"/>
              <a:gd name="connsiteX8" fmla="*/ 0 w 9024079"/>
              <a:gd name="connsiteY8" fmla="*/ 406692 h 3918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24079" h="3918414" fill="none" extrusionOk="0">
                <a:moveTo>
                  <a:pt x="0" y="406692"/>
                </a:moveTo>
                <a:cubicBezTo>
                  <a:pt x="28197" y="202973"/>
                  <a:pt x="160734" y="-6240"/>
                  <a:pt x="406692" y="0"/>
                </a:cubicBezTo>
                <a:cubicBezTo>
                  <a:pt x="2659842" y="109595"/>
                  <a:pt x="5121128" y="16756"/>
                  <a:pt x="8617387" y="0"/>
                </a:cubicBezTo>
                <a:cubicBezTo>
                  <a:pt x="8816199" y="-21340"/>
                  <a:pt x="9030346" y="205385"/>
                  <a:pt x="9024079" y="406692"/>
                </a:cubicBezTo>
                <a:cubicBezTo>
                  <a:pt x="8967761" y="1014465"/>
                  <a:pt x="9056990" y="2882842"/>
                  <a:pt x="9024079" y="3511722"/>
                </a:cubicBezTo>
                <a:cubicBezTo>
                  <a:pt x="9011662" y="3740584"/>
                  <a:pt x="8876827" y="3914919"/>
                  <a:pt x="8617387" y="3918414"/>
                </a:cubicBezTo>
                <a:cubicBezTo>
                  <a:pt x="6802814" y="3782213"/>
                  <a:pt x="3351700" y="3843638"/>
                  <a:pt x="406692" y="3918414"/>
                </a:cubicBezTo>
                <a:cubicBezTo>
                  <a:pt x="173091" y="3906052"/>
                  <a:pt x="-6739" y="3733475"/>
                  <a:pt x="0" y="3511722"/>
                </a:cubicBezTo>
                <a:cubicBezTo>
                  <a:pt x="-157566" y="2899923"/>
                  <a:pt x="130870" y="1034323"/>
                  <a:pt x="0" y="406692"/>
                </a:cubicBezTo>
                <a:close/>
              </a:path>
              <a:path w="9024079" h="3918414" stroke="0" extrusionOk="0">
                <a:moveTo>
                  <a:pt x="0" y="406692"/>
                </a:moveTo>
                <a:cubicBezTo>
                  <a:pt x="-9032" y="161810"/>
                  <a:pt x="207261" y="-33609"/>
                  <a:pt x="406692" y="0"/>
                </a:cubicBezTo>
                <a:cubicBezTo>
                  <a:pt x="3728910" y="47539"/>
                  <a:pt x="5367058" y="42437"/>
                  <a:pt x="8617387" y="0"/>
                </a:cubicBezTo>
                <a:cubicBezTo>
                  <a:pt x="8880732" y="-20524"/>
                  <a:pt x="9040363" y="155939"/>
                  <a:pt x="9024079" y="406692"/>
                </a:cubicBezTo>
                <a:cubicBezTo>
                  <a:pt x="8941712" y="1475058"/>
                  <a:pt x="9042092" y="2631619"/>
                  <a:pt x="9024079" y="3511722"/>
                </a:cubicBezTo>
                <a:cubicBezTo>
                  <a:pt x="9031210" y="3757586"/>
                  <a:pt x="8828754" y="3904401"/>
                  <a:pt x="8617387" y="3918414"/>
                </a:cubicBezTo>
                <a:cubicBezTo>
                  <a:pt x="4813443" y="3892060"/>
                  <a:pt x="3054555" y="3799558"/>
                  <a:pt x="406692" y="3918414"/>
                </a:cubicBezTo>
                <a:cubicBezTo>
                  <a:pt x="168351" y="3904845"/>
                  <a:pt x="5117" y="3742536"/>
                  <a:pt x="0" y="3511722"/>
                </a:cubicBezTo>
                <a:cubicBezTo>
                  <a:pt x="88535" y="2739312"/>
                  <a:pt x="49637" y="743742"/>
                  <a:pt x="0" y="406692"/>
                </a:cubicBezTo>
                <a:close/>
              </a:path>
            </a:pathLst>
          </a:custGeom>
          <a:solidFill>
            <a:srgbClr val="FFFFFF"/>
          </a:solidFill>
          <a:ln w="28575">
            <a:solidFill>
              <a:srgbClr val="FFC000"/>
            </a:solidFill>
            <a:extLst>
              <a:ext uri="{C807C97D-BFC1-408E-A445-0C87EB9F89A2}">
                <ask:lineSketchStyleProps xmlns:ask="http://schemas.microsoft.com/office/drawing/2018/sketchyshape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3" name="TextBox 12">
            <a:extLst>
              <a:ext uri="{FF2B5EF4-FFF2-40B4-BE49-F238E27FC236}">
                <a16:creationId xmlns:a16="http://schemas.microsoft.com/office/drawing/2014/main" id="{25B3152B-CA53-48BE-960E-ED20F747AF21}"/>
              </a:ext>
            </a:extLst>
          </p:cNvPr>
          <p:cNvSpPr txBox="1"/>
          <p:nvPr/>
        </p:nvSpPr>
        <p:spPr>
          <a:xfrm>
            <a:off x="4382970" y="1410830"/>
            <a:ext cx="3762684" cy="1015663"/>
          </a:xfrm>
          <a:prstGeom prst="rect">
            <a:avLst/>
          </a:prstGeom>
          <a:noFill/>
        </p:spPr>
        <p:txBody>
          <a:bodyPr wrap="square" rtlCol="0">
            <a:spAutoFit/>
          </a:bodyPr>
          <a:lstStyle/>
          <a:p>
            <a:pPr algn="just"/>
            <a:r>
              <a:rPr lang="vi-VN" sz="6000" b="1" dirty="0">
                <a:solidFill>
                  <a:srgbClr val="C00000"/>
                </a:solidFill>
                <a:latin typeface="#9Slide07 Cadena" panose="02000503000000020004" pitchFamily="2" charset="0"/>
                <a:cs typeface="Pattaya" panose="00000500000000000000" pitchFamily="2" charset="-34"/>
              </a:rPr>
              <a:t>Nội dung</a:t>
            </a:r>
            <a:endParaRPr lang="en-US" sz="6000" b="1" dirty="0">
              <a:solidFill>
                <a:srgbClr val="C00000"/>
              </a:solidFill>
              <a:latin typeface="#9Slide07 Cadena" panose="02000503000000020004" pitchFamily="2" charset="0"/>
              <a:cs typeface="Pattaya" panose="00000500000000000000" pitchFamily="2" charset="-34"/>
            </a:endParaRPr>
          </a:p>
        </p:txBody>
      </p:sp>
      <p:sp>
        <p:nvSpPr>
          <p:cNvPr id="14" name="Rectangle 13">
            <a:extLst>
              <a:ext uri="{FF2B5EF4-FFF2-40B4-BE49-F238E27FC236}">
                <a16:creationId xmlns:a16="http://schemas.microsoft.com/office/drawing/2014/main" id="{99A91BA9-260F-40B2-9F9A-7CFC108C65AC}"/>
              </a:ext>
            </a:extLst>
          </p:cNvPr>
          <p:cNvSpPr/>
          <p:nvPr/>
        </p:nvSpPr>
        <p:spPr>
          <a:xfrm>
            <a:off x="1846539" y="2661336"/>
            <a:ext cx="8498922" cy="2100575"/>
          </a:xfrm>
          <a:prstGeom prst="rect">
            <a:avLst/>
          </a:prstGeom>
          <a:noFill/>
        </p:spPr>
        <p:txBody>
          <a:bodyPr wrap="square" lIns="68580" tIns="34290" rIns="68580" bIns="34290">
            <a:spAutoFit/>
          </a:bodyPr>
          <a:lstStyle/>
          <a:p>
            <a:pPr algn="ctr"/>
            <a:r>
              <a:rPr lang="vi-VN" sz="4400" b="1" dirty="0">
                <a:ln w="13462">
                  <a:noFill/>
                  <a:prstDash val="solid"/>
                </a:ln>
                <a:solidFill>
                  <a:srgbClr val="002060"/>
                </a:solidFill>
                <a:latin typeface="Pattaya" panose="00000500000000000000" pitchFamily="2" charset="-34"/>
                <a:cs typeface="Pattaya" panose="00000500000000000000" pitchFamily="2" charset="-34"/>
              </a:rPr>
              <a:t>Câu chuyện ca ngợi tấm lòng nhân từ của cụ Vi-ta-li và quyết tâm học tập của cậu bé nghèo Rê-mi.</a:t>
            </a:r>
            <a:endParaRPr lang="en-US" sz="4400" b="1" dirty="0">
              <a:ln w="13462">
                <a:noFill/>
                <a:prstDash val="solid"/>
              </a:ln>
              <a:solidFill>
                <a:srgbClr val="002060"/>
              </a:solidFill>
              <a:latin typeface="Pattaya" panose="00000500000000000000" pitchFamily="2" charset="-34"/>
              <a:cs typeface="Pattaya" panose="00000500000000000000" pitchFamily="2" charset="-34"/>
            </a:endParaRPr>
          </a:p>
        </p:txBody>
      </p:sp>
    </p:spTree>
    <p:extLst>
      <p:ext uri="{BB962C8B-B14F-4D97-AF65-F5344CB8AC3E}">
        <p14:creationId xmlns:p14="http://schemas.microsoft.com/office/powerpoint/2010/main" val="29749672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cinema concept interior card poster Vector Image">
            <a:extLst>
              <a:ext uri="{FF2B5EF4-FFF2-40B4-BE49-F238E27FC236}">
                <a16:creationId xmlns:a16="http://schemas.microsoft.com/office/drawing/2014/main" id="{FC2871F6-F8CE-4368-8834-F10537A263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884"/>
          <a:stretch/>
        </p:blipFill>
        <p:spPr bwMode="auto">
          <a:xfrm>
            <a:off x="0" y="-21608"/>
            <a:ext cx="12192000" cy="687960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8A2DEF2-6BDE-46BC-89B1-0BB0EF7AA464}"/>
              </a:ext>
            </a:extLst>
          </p:cNvPr>
          <p:cNvSpPr txBox="1"/>
          <p:nvPr/>
        </p:nvSpPr>
        <p:spPr>
          <a:xfrm>
            <a:off x="3804534" y="1702936"/>
            <a:ext cx="5219545" cy="2308324"/>
          </a:xfrm>
          <a:prstGeom prst="rect">
            <a:avLst/>
          </a:prstGeom>
          <a:noFill/>
        </p:spPr>
        <p:txBody>
          <a:bodyPr wrap="square" rtlCol="0">
            <a:spAutoFit/>
          </a:bodyPr>
          <a:lstStyle/>
          <a:p>
            <a:pPr algn="just"/>
            <a:r>
              <a:rPr lang="vi-VN" sz="4800" dirty="0">
                <a:solidFill>
                  <a:schemeClr val="bg1"/>
                </a:solidFill>
                <a:latin typeface="#9Slide07 Cadena" panose="02000503000000020004" pitchFamily="2" charset="0"/>
                <a:cs typeface="Pattaya" panose="00000500000000000000" pitchFamily="2" charset="-34"/>
              </a:rPr>
              <a:t>Luyện    </a:t>
            </a:r>
            <a:r>
              <a:rPr lang="en-US" sz="4800" dirty="0">
                <a:solidFill>
                  <a:schemeClr val="bg1"/>
                </a:solidFill>
                <a:latin typeface="#9Slide07 Cadena" panose="02000503000000020004" pitchFamily="2" charset="0"/>
                <a:cs typeface="Pattaya" panose="00000500000000000000" pitchFamily="2" charset="-34"/>
              </a:rPr>
              <a:t>    </a:t>
            </a:r>
            <a:r>
              <a:rPr lang="vi-VN" sz="4800" dirty="0">
                <a:solidFill>
                  <a:schemeClr val="bg1"/>
                </a:solidFill>
                <a:latin typeface="#9Slide07 Cadena" panose="02000503000000020004" pitchFamily="2" charset="0"/>
                <a:cs typeface="Pattaya" panose="00000500000000000000" pitchFamily="2" charset="-34"/>
              </a:rPr>
              <a:t>đọc</a:t>
            </a:r>
          </a:p>
          <a:p>
            <a:pPr algn="just"/>
            <a:endParaRPr lang="vi-VN" sz="4800" dirty="0">
              <a:solidFill>
                <a:schemeClr val="bg1"/>
              </a:solidFill>
              <a:latin typeface="#9Slide07 Cadena" panose="02000503000000020004" pitchFamily="2" charset="0"/>
              <a:cs typeface="Pattaya" panose="00000500000000000000" pitchFamily="2" charset="-34"/>
            </a:endParaRPr>
          </a:p>
          <a:p>
            <a:pPr algn="just"/>
            <a:r>
              <a:rPr lang="vi-VN" sz="4800" dirty="0">
                <a:solidFill>
                  <a:schemeClr val="bg1"/>
                </a:solidFill>
                <a:latin typeface="#9Slide07 Cadena" panose="02000503000000020004" pitchFamily="2" charset="0"/>
                <a:cs typeface="Pattaya" panose="00000500000000000000" pitchFamily="2" charset="-34"/>
              </a:rPr>
              <a:t>diễn         </a:t>
            </a:r>
            <a:r>
              <a:rPr lang="en-US" sz="4800" dirty="0">
                <a:solidFill>
                  <a:schemeClr val="bg1"/>
                </a:solidFill>
                <a:latin typeface="#9Slide07 Cadena" panose="02000503000000020004" pitchFamily="2" charset="0"/>
                <a:cs typeface="Pattaya" panose="00000500000000000000" pitchFamily="2" charset="-34"/>
              </a:rPr>
              <a:t>      </a:t>
            </a:r>
            <a:r>
              <a:rPr lang="vi-VN" sz="4800" dirty="0">
                <a:solidFill>
                  <a:schemeClr val="bg1"/>
                </a:solidFill>
                <a:latin typeface="#9Slide07 Cadena" panose="02000503000000020004" pitchFamily="2" charset="0"/>
                <a:cs typeface="Pattaya" panose="00000500000000000000" pitchFamily="2" charset="-34"/>
              </a:rPr>
              <a:t>cảm</a:t>
            </a:r>
          </a:p>
        </p:txBody>
      </p:sp>
    </p:spTree>
    <p:extLst>
      <p:ext uri="{BB962C8B-B14F-4D97-AF65-F5344CB8AC3E}">
        <p14:creationId xmlns:p14="http://schemas.microsoft.com/office/powerpoint/2010/main" val="7473216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cinema concept interior card poster Vector Image">
            <a:extLst>
              <a:ext uri="{FF2B5EF4-FFF2-40B4-BE49-F238E27FC236}">
                <a16:creationId xmlns:a16="http://schemas.microsoft.com/office/drawing/2014/main" id="{FC2871F6-F8CE-4368-8834-F10537A263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833" b="3458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B951D3E6-7158-4065-9489-6AADBC26F84D}"/>
              </a:ext>
            </a:extLst>
          </p:cNvPr>
          <p:cNvSpPr/>
          <p:nvPr/>
        </p:nvSpPr>
        <p:spPr>
          <a:xfrm>
            <a:off x="2803161" y="1214204"/>
            <a:ext cx="6580682" cy="4781862"/>
          </a:xfrm>
          <a:prstGeom prst="rect">
            <a:avLst/>
          </a:prstGeom>
          <a:solidFill>
            <a:srgbClr val="E6E6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667;p39">
            <a:extLst>
              <a:ext uri="{FF2B5EF4-FFF2-40B4-BE49-F238E27FC236}">
                <a16:creationId xmlns:a16="http://schemas.microsoft.com/office/drawing/2014/main" id="{B9B50635-50D0-472C-93A4-3EE0485D79E3}"/>
              </a:ext>
            </a:extLst>
          </p:cNvPr>
          <p:cNvSpPr txBox="1">
            <a:spLocks/>
          </p:cNvSpPr>
          <p:nvPr/>
        </p:nvSpPr>
        <p:spPr>
          <a:xfrm>
            <a:off x="2803162" y="1308755"/>
            <a:ext cx="6405560" cy="572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3600" b="1" dirty="0">
                <a:solidFill>
                  <a:srgbClr val="C00000"/>
                </a:solidFill>
                <a:latin typeface="#9Slide07 Cadena" panose="02000503000000020004" pitchFamily="2" charset="0"/>
                <a:ea typeface="Kozuka Mincho Pro H" panose="02020A00000000000000" pitchFamily="18" charset="-128"/>
                <a:cs typeface="Browallia New" panose="020B0604020202020204" pitchFamily="34" charset="-34"/>
              </a:rPr>
              <a:t>Giọng đọc</a:t>
            </a:r>
          </a:p>
        </p:txBody>
      </p:sp>
      <p:sp>
        <p:nvSpPr>
          <p:cNvPr id="6" name="Rectangle 5">
            <a:extLst>
              <a:ext uri="{FF2B5EF4-FFF2-40B4-BE49-F238E27FC236}">
                <a16:creationId xmlns:a16="http://schemas.microsoft.com/office/drawing/2014/main" id="{A180AF48-15D4-4026-BF18-49CD4D762679}"/>
              </a:ext>
            </a:extLst>
          </p:cNvPr>
          <p:cNvSpPr/>
          <p:nvPr/>
        </p:nvSpPr>
        <p:spPr>
          <a:xfrm>
            <a:off x="2803161" y="2062405"/>
            <a:ext cx="6405561" cy="3947234"/>
          </a:xfrm>
          <a:prstGeom prst="rect">
            <a:avLst/>
          </a:prstGeom>
          <a:noFill/>
        </p:spPr>
        <p:txBody>
          <a:bodyPr wrap="square" lIns="68580" tIns="34290" rIns="68580" bIns="34290">
            <a:spAutoFit/>
          </a:bodyPr>
          <a:lstStyle/>
          <a:p>
            <a:pPr marL="457200" indent="-457200">
              <a:buFontTx/>
              <a:buChar char="-"/>
            </a:pPr>
            <a:r>
              <a:rPr lang="vi-VN" sz="2800" b="1" dirty="0">
                <a:ln w="13462">
                  <a:noFill/>
                  <a:prstDash val="solid"/>
                </a:ln>
                <a:solidFill>
                  <a:srgbClr val="002060"/>
                </a:solidFill>
                <a:latin typeface="Pattaya" panose="00000500000000000000" pitchFamily="2" charset="-34"/>
                <a:cs typeface="Pattaya" panose="00000500000000000000" pitchFamily="2" charset="-34"/>
              </a:rPr>
              <a:t>Đọc toàn bài với giọng kể chuyện </a:t>
            </a:r>
            <a:r>
              <a:rPr lang="vi-VN" sz="2800" b="1" dirty="0">
                <a:ln w="13462">
                  <a:noFill/>
                  <a:prstDash val="solid"/>
                </a:ln>
                <a:solidFill>
                  <a:srgbClr val="FF0000"/>
                </a:solidFill>
                <a:latin typeface="Pattaya" panose="00000500000000000000" pitchFamily="2" charset="-34"/>
                <a:cs typeface="Pattaya" panose="00000500000000000000" pitchFamily="2" charset="-34"/>
              </a:rPr>
              <a:t>nhẹ nhàng, đầy cảm xúc</a:t>
            </a:r>
            <a:r>
              <a:rPr lang="vi-VN" sz="2800" b="1" dirty="0">
                <a:ln w="13462">
                  <a:noFill/>
                  <a:prstDash val="solid"/>
                </a:ln>
                <a:solidFill>
                  <a:srgbClr val="002060"/>
                </a:solidFill>
                <a:latin typeface="Pattaya" panose="00000500000000000000" pitchFamily="2" charset="-34"/>
                <a:cs typeface="Pattaya" panose="00000500000000000000" pitchFamily="2" charset="-34"/>
              </a:rPr>
              <a:t>.</a:t>
            </a:r>
          </a:p>
          <a:p>
            <a:pPr marL="457200" indent="-457200">
              <a:buFontTx/>
              <a:buChar char="-"/>
            </a:pPr>
            <a:r>
              <a:rPr lang="vi-VN" sz="2800" b="1" dirty="0">
                <a:ln w="13462">
                  <a:noFill/>
                  <a:prstDash val="solid"/>
                </a:ln>
                <a:solidFill>
                  <a:srgbClr val="002060"/>
                </a:solidFill>
                <a:latin typeface="Pattaya" panose="00000500000000000000" pitchFamily="2" charset="-34"/>
                <a:cs typeface="Pattaya" panose="00000500000000000000" pitchFamily="2" charset="-34"/>
              </a:rPr>
              <a:t>Lời cụ Vi-ta-li khi </a:t>
            </a:r>
            <a:r>
              <a:rPr lang="vi-VN" sz="2800" b="1" dirty="0">
                <a:ln w="13462">
                  <a:noFill/>
                  <a:prstDash val="solid"/>
                </a:ln>
                <a:solidFill>
                  <a:srgbClr val="FF0000"/>
                </a:solidFill>
                <a:latin typeface="Pattaya" panose="00000500000000000000" pitchFamily="2" charset="-34"/>
                <a:cs typeface="Pattaya" panose="00000500000000000000" pitchFamily="2" charset="-34"/>
              </a:rPr>
              <a:t>ôn tồn</a:t>
            </a:r>
            <a:r>
              <a:rPr lang="vi-VN" sz="2800" b="1" dirty="0">
                <a:ln w="13462">
                  <a:noFill/>
                  <a:prstDash val="solid"/>
                </a:ln>
                <a:solidFill>
                  <a:srgbClr val="002060"/>
                </a:solidFill>
                <a:latin typeface="Pattaya" panose="00000500000000000000" pitchFamily="2" charset="-34"/>
                <a:cs typeface="Pattaya" panose="00000500000000000000" pitchFamily="2" charset="-34"/>
              </a:rPr>
              <a:t>, </a:t>
            </a:r>
            <a:r>
              <a:rPr lang="vi-VN" sz="2800" b="1" dirty="0">
                <a:ln w="13462">
                  <a:noFill/>
                  <a:prstDash val="solid"/>
                </a:ln>
                <a:solidFill>
                  <a:srgbClr val="FF0000"/>
                </a:solidFill>
                <a:latin typeface="Pattaya" panose="00000500000000000000" pitchFamily="2" charset="-34"/>
                <a:cs typeface="Pattaya" panose="00000500000000000000" pitchFamily="2" charset="-34"/>
              </a:rPr>
              <a:t>điềm đạm</a:t>
            </a:r>
            <a:r>
              <a:rPr lang="vi-VN" sz="2800" b="1" dirty="0">
                <a:ln w="13462">
                  <a:noFill/>
                  <a:prstDash val="solid"/>
                </a:ln>
                <a:solidFill>
                  <a:srgbClr val="002060"/>
                </a:solidFill>
                <a:latin typeface="Pattaya" panose="00000500000000000000" pitchFamily="2" charset="-34"/>
                <a:cs typeface="Pattaya" panose="00000500000000000000" pitchFamily="2" charset="-34"/>
              </a:rPr>
              <a:t>, khi nghiêm khắc (lúc khen con chó với ý chê trách Rê-mi) lúc nhân từ, cảm động (khi hỏi Rê-mi có thích học nhạc không và nghe được câu trả lời của cậu)</a:t>
            </a:r>
          </a:p>
          <a:p>
            <a:pPr marL="457200" indent="-457200">
              <a:buFontTx/>
              <a:buChar char="-"/>
            </a:pPr>
            <a:r>
              <a:rPr lang="vi-VN" sz="2800" b="1" dirty="0">
                <a:ln w="13462">
                  <a:noFill/>
                  <a:prstDash val="solid"/>
                </a:ln>
                <a:solidFill>
                  <a:srgbClr val="002060"/>
                </a:solidFill>
                <a:latin typeface="Pattaya" panose="00000500000000000000" pitchFamily="2" charset="-34"/>
                <a:cs typeface="Pattaya" panose="00000500000000000000" pitchFamily="2" charset="-34"/>
              </a:rPr>
              <a:t>Lời đáp của Rê-mi </a:t>
            </a:r>
            <a:r>
              <a:rPr lang="vi-VN" sz="2800" b="1" dirty="0">
                <a:ln w="13462">
                  <a:noFill/>
                  <a:prstDash val="solid"/>
                </a:ln>
                <a:solidFill>
                  <a:srgbClr val="FF0000"/>
                </a:solidFill>
                <a:latin typeface="Pattaya" panose="00000500000000000000" pitchFamily="2" charset="-34"/>
                <a:cs typeface="Pattaya" panose="00000500000000000000" pitchFamily="2" charset="-34"/>
              </a:rPr>
              <a:t>dịu dàng</a:t>
            </a:r>
            <a:r>
              <a:rPr lang="vi-VN" sz="2800" b="1" dirty="0">
                <a:ln w="13462">
                  <a:noFill/>
                  <a:prstDash val="solid"/>
                </a:ln>
                <a:solidFill>
                  <a:srgbClr val="002060"/>
                </a:solidFill>
                <a:latin typeface="Pattaya" panose="00000500000000000000" pitchFamily="2" charset="-34"/>
                <a:cs typeface="Pattaya" panose="00000500000000000000" pitchFamily="2" charset="-34"/>
              </a:rPr>
              <a:t>, </a:t>
            </a:r>
            <a:r>
              <a:rPr lang="vi-VN" sz="2800" b="1" dirty="0">
                <a:ln w="13462">
                  <a:noFill/>
                  <a:prstDash val="solid"/>
                </a:ln>
                <a:solidFill>
                  <a:srgbClr val="FF0000"/>
                </a:solidFill>
                <a:latin typeface="Pattaya" panose="00000500000000000000" pitchFamily="2" charset="-34"/>
                <a:cs typeface="Pattaya" panose="00000500000000000000" pitchFamily="2" charset="-34"/>
              </a:rPr>
              <a:t>đầy cảm xúc</a:t>
            </a:r>
            <a:r>
              <a:rPr lang="vi-VN" sz="2800" b="1" dirty="0">
                <a:ln w="13462">
                  <a:noFill/>
                  <a:prstDash val="solid"/>
                </a:ln>
                <a:solidFill>
                  <a:srgbClr val="002060"/>
                </a:solidFill>
                <a:latin typeface="Pattaya" panose="00000500000000000000" pitchFamily="2" charset="-34"/>
                <a:cs typeface="Pattaya" panose="00000500000000000000" pitchFamily="2" charset="-34"/>
              </a:rPr>
              <a:t>.</a:t>
            </a:r>
          </a:p>
        </p:txBody>
      </p:sp>
    </p:spTree>
    <p:extLst>
      <p:ext uri="{BB962C8B-B14F-4D97-AF65-F5344CB8AC3E}">
        <p14:creationId xmlns:p14="http://schemas.microsoft.com/office/powerpoint/2010/main" val="2883146970"/>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cinema concept interior card poster Vector Image">
            <a:extLst>
              <a:ext uri="{FF2B5EF4-FFF2-40B4-BE49-F238E27FC236}">
                <a16:creationId xmlns:a16="http://schemas.microsoft.com/office/drawing/2014/main" id="{FC2871F6-F8CE-4368-8834-F10537A263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884"/>
          <a:stretch/>
        </p:blipFill>
        <p:spPr bwMode="auto">
          <a:xfrm>
            <a:off x="0" y="-21608"/>
            <a:ext cx="12192000" cy="687960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3">
            <a:extLst>
              <a:ext uri="{FF2B5EF4-FFF2-40B4-BE49-F238E27FC236}">
                <a16:creationId xmlns:a16="http://schemas.microsoft.com/office/drawing/2014/main" id="{03FC3945-4FC4-4CB3-87B4-5EFD47B202AE}"/>
              </a:ext>
            </a:extLst>
          </p:cNvPr>
          <p:cNvSpPr/>
          <p:nvPr/>
        </p:nvSpPr>
        <p:spPr>
          <a:xfrm>
            <a:off x="320949" y="287691"/>
            <a:ext cx="11444756" cy="6376710"/>
          </a:xfrm>
          <a:custGeom>
            <a:avLst/>
            <a:gdLst>
              <a:gd name="connsiteX0" fmla="*/ 0 w 11444756"/>
              <a:gd name="connsiteY0" fmla="*/ 661839 h 6376710"/>
              <a:gd name="connsiteX1" fmla="*/ 661839 w 11444756"/>
              <a:gd name="connsiteY1" fmla="*/ 0 h 6376710"/>
              <a:gd name="connsiteX2" fmla="*/ 10782917 w 11444756"/>
              <a:gd name="connsiteY2" fmla="*/ 0 h 6376710"/>
              <a:gd name="connsiteX3" fmla="*/ 11444756 w 11444756"/>
              <a:gd name="connsiteY3" fmla="*/ 661839 h 6376710"/>
              <a:gd name="connsiteX4" fmla="*/ 11444756 w 11444756"/>
              <a:gd name="connsiteY4" fmla="*/ 5714871 h 6376710"/>
              <a:gd name="connsiteX5" fmla="*/ 10782917 w 11444756"/>
              <a:gd name="connsiteY5" fmla="*/ 6376710 h 6376710"/>
              <a:gd name="connsiteX6" fmla="*/ 661839 w 11444756"/>
              <a:gd name="connsiteY6" fmla="*/ 6376710 h 6376710"/>
              <a:gd name="connsiteX7" fmla="*/ 0 w 11444756"/>
              <a:gd name="connsiteY7" fmla="*/ 5714871 h 6376710"/>
              <a:gd name="connsiteX8" fmla="*/ 0 w 11444756"/>
              <a:gd name="connsiteY8" fmla="*/ 661839 h 6376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44756" h="6376710" fill="none" extrusionOk="0">
                <a:moveTo>
                  <a:pt x="0" y="661839"/>
                </a:moveTo>
                <a:cubicBezTo>
                  <a:pt x="44169" y="329040"/>
                  <a:pt x="274132" y="-6484"/>
                  <a:pt x="661839" y="0"/>
                </a:cubicBezTo>
                <a:cubicBezTo>
                  <a:pt x="4541714" y="109595"/>
                  <a:pt x="9171246" y="16756"/>
                  <a:pt x="10782917" y="0"/>
                </a:cubicBezTo>
                <a:cubicBezTo>
                  <a:pt x="11097502" y="-42136"/>
                  <a:pt x="11462936" y="363914"/>
                  <a:pt x="11444756" y="661839"/>
                </a:cubicBezTo>
                <a:cubicBezTo>
                  <a:pt x="11388438" y="2268983"/>
                  <a:pt x="11477667" y="4537564"/>
                  <a:pt x="11444756" y="5714871"/>
                </a:cubicBezTo>
                <a:cubicBezTo>
                  <a:pt x="11433266" y="6084330"/>
                  <a:pt x="11191421" y="6372398"/>
                  <a:pt x="10782917" y="6376710"/>
                </a:cubicBezTo>
                <a:cubicBezTo>
                  <a:pt x="6165192" y="6240509"/>
                  <a:pt x="4771740" y="6301934"/>
                  <a:pt x="661839" y="6376710"/>
                </a:cubicBezTo>
                <a:cubicBezTo>
                  <a:pt x="256375" y="6321792"/>
                  <a:pt x="-41325" y="6062873"/>
                  <a:pt x="0" y="5714871"/>
                </a:cubicBezTo>
                <a:cubicBezTo>
                  <a:pt x="-157566" y="4984577"/>
                  <a:pt x="130870" y="2635970"/>
                  <a:pt x="0" y="661839"/>
                </a:cubicBezTo>
                <a:close/>
              </a:path>
              <a:path w="11444756" h="6376710" stroke="0" extrusionOk="0">
                <a:moveTo>
                  <a:pt x="0" y="661839"/>
                </a:moveTo>
                <a:cubicBezTo>
                  <a:pt x="-9659" y="274635"/>
                  <a:pt x="323302" y="-36023"/>
                  <a:pt x="661839" y="0"/>
                </a:cubicBezTo>
                <a:cubicBezTo>
                  <a:pt x="5561223" y="47539"/>
                  <a:pt x="8452618" y="42437"/>
                  <a:pt x="10782917" y="0"/>
                </a:cubicBezTo>
                <a:cubicBezTo>
                  <a:pt x="11189215" y="-21604"/>
                  <a:pt x="11447573" y="291793"/>
                  <a:pt x="11444756" y="661839"/>
                </a:cubicBezTo>
                <a:cubicBezTo>
                  <a:pt x="11362389" y="1398067"/>
                  <a:pt x="11462769" y="3209118"/>
                  <a:pt x="11444756" y="5714871"/>
                </a:cubicBezTo>
                <a:cubicBezTo>
                  <a:pt x="11450273" y="6096838"/>
                  <a:pt x="11144680" y="6372731"/>
                  <a:pt x="10782917" y="6376710"/>
                </a:cubicBezTo>
                <a:cubicBezTo>
                  <a:pt x="9380548" y="6350356"/>
                  <a:pt x="3167455" y="6257854"/>
                  <a:pt x="661839" y="6376710"/>
                </a:cubicBezTo>
                <a:cubicBezTo>
                  <a:pt x="264830" y="6345595"/>
                  <a:pt x="9629" y="6092068"/>
                  <a:pt x="0" y="5714871"/>
                </a:cubicBezTo>
                <a:cubicBezTo>
                  <a:pt x="88535" y="3913867"/>
                  <a:pt x="49637" y="2495159"/>
                  <a:pt x="0" y="661839"/>
                </a:cubicBezTo>
                <a:close/>
              </a:path>
            </a:pathLst>
          </a:custGeom>
          <a:solidFill>
            <a:srgbClr val="FFFFFF"/>
          </a:solidFill>
          <a:ln w="28575">
            <a:solidFill>
              <a:srgbClr val="C00000"/>
            </a:solidFill>
            <a:extLst>
              <a:ext uri="{C807C97D-BFC1-408E-A445-0C87EB9F89A2}">
                <ask:lineSketchStyleProps xmlns:ask="http://schemas.microsoft.com/office/drawing/2018/sketchyshape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4" name="Rectangle 3">
            <a:extLst>
              <a:ext uri="{FF2B5EF4-FFF2-40B4-BE49-F238E27FC236}">
                <a16:creationId xmlns:a16="http://schemas.microsoft.com/office/drawing/2014/main" id="{F6C906BD-B5DD-4B71-A6E7-269540EFB78E}"/>
              </a:ext>
            </a:extLst>
          </p:cNvPr>
          <p:cNvSpPr/>
          <p:nvPr/>
        </p:nvSpPr>
        <p:spPr>
          <a:xfrm>
            <a:off x="692046" y="837441"/>
            <a:ext cx="10807908" cy="4770537"/>
          </a:xfrm>
          <a:prstGeom prst="rect">
            <a:avLst/>
          </a:prstGeom>
        </p:spPr>
        <p:txBody>
          <a:bodyPr wrap="square">
            <a:spAutoFit/>
          </a:bodyPr>
          <a:lstStyle/>
          <a:p>
            <a:pPr algn="ctr"/>
            <a:r>
              <a:rPr lang="vi-VN" sz="4000" b="1" dirty="0">
                <a:solidFill>
                  <a:srgbClr val="C00000"/>
                </a:solidFill>
                <a:latin typeface="#9Slide07 Cadena" panose="02000503000000020004" pitchFamily="2" charset="0"/>
                <a:cs typeface="Calibri" panose="020F0502020204030204" pitchFamily="34" charset="0"/>
              </a:rPr>
              <a:t>Lớp học trên đường</a:t>
            </a:r>
          </a:p>
          <a:p>
            <a:pPr algn="ctr"/>
            <a:endParaRPr lang="vi-VN" sz="4000" b="1" dirty="0">
              <a:solidFill>
                <a:srgbClr val="C00000"/>
              </a:solidFill>
              <a:latin typeface="iCiel Nabila" pitchFamily="2" charset="0"/>
              <a:cs typeface="Calibri" panose="020F0502020204030204" pitchFamily="34" charset="0"/>
            </a:endParaRPr>
          </a:p>
          <a:p>
            <a:pPr algn="just"/>
            <a:r>
              <a:rPr lang="vi-VN" sz="3200" dirty="0">
                <a:solidFill>
                  <a:srgbClr val="000000"/>
                </a:solidFill>
                <a:latin typeface="Calibri" panose="020F0502020204030204" pitchFamily="34" charset="0"/>
                <a:cs typeface="Calibri" panose="020F0502020204030204" pitchFamily="34" charset="0"/>
              </a:rPr>
              <a:t>      Cụ Vi-ta-li hỏi tôi:</a:t>
            </a:r>
          </a:p>
          <a:p>
            <a:pPr algn="just"/>
            <a:r>
              <a:rPr lang="vi-VN" sz="3200" dirty="0">
                <a:solidFill>
                  <a:srgbClr val="000000"/>
                </a:solidFill>
                <a:latin typeface="Calibri" panose="020F0502020204030204" pitchFamily="34" charset="0"/>
                <a:cs typeface="Calibri" panose="020F0502020204030204" pitchFamily="34" charset="0"/>
              </a:rPr>
              <a:t>     -  Bây giờ con có muốn học nhạc không?</a:t>
            </a:r>
          </a:p>
          <a:p>
            <a:pPr algn="just"/>
            <a:r>
              <a:rPr lang="vi-VN" sz="3200" dirty="0">
                <a:solidFill>
                  <a:srgbClr val="000000"/>
                </a:solidFill>
                <a:latin typeface="Calibri" panose="020F0502020204030204" pitchFamily="34" charset="0"/>
                <a:cs typeface="Calibri" panose="020F0502020204030204" pitchFamily="34" charset="0"/>
              </a:rPr>
              <a:t>     - Đấy là điều con thích nhất. Nghe thầy hát, có lúc con muốn cười, có lúc lại muốn khóc. Có lúc tự nhiên con nhớ đến mẹ con và tưởng như đang trông thấy mẹ con ở nhà.</a:t>
            </a:r>
          </a:p>
          <a:p>
            <a:pPr algn="just"/>
            <a:r>
              <a:rPr lang="vi-VN" sz="3200" dirty="0">
                <a:solidFill>
                  <a:srgbClr val="000000"/>
                </a:solidFill>
                <a:latin typeface="Calibri" panose="020F0502020204030204" pitchFamily="34" charset="0"/>
                <a:cs typeface="Calibri" panose="020F0502020204030204" pitchFamily="34" charset="0"/>
              </a:rPr>
              <a:t>       Bằng một giọng cảm động, thầy bảo tôi:</a:t>
            </a:r>
          </a:p>
          <a:p>
            <a:pPr algn="just"/>
            <a:r>
              <a:rPr lang="vi-VN" sz="3200" dirty="0">
                <a:solidFill>
                  <a:srgbClr val="000000"/>
                </a:solidFill>
                <a:latin typeface="Calibri" panose="020F0502020204030204" pitchFamily="34" charset="0"/>
                <a:cs typeface="Calibri" panose="020F0502020204030204" pitchFamily="34" charset="0"/>
              </a:rPr>
              <a:t>    - Con thật là một đứa trẻ có tâm hồn.</a:t>
            </a:r>
          </a:p>
        </p:txBody>
      </p:sp>
      <p:cxnSp>
        <p:nvCxnSpPr>
          <p:cNvPr id="5" name="Straight Connector 4">
            <a:extLst>
              <a:ext uri="{FF2B5EF4-FFF2-40B4-BE49-F238E27FC236}">
                <a16:creationId xmlns:a16="http://schemas.microsoft.com/office/drawing/2014/main" id="{E3B5486D-7B4B-4D67-9671-93AD8414D61B}"/>
              </a:ext>
            </a:extLst>
          </p:cNvPr>
          <p:cNvCxnSpPr/>
          <p:nvPr/>
        </p:nvCxnSpPr>
        <p:spPr>
          <a:xfrm>
            <a:off x="5104358" y="3030155"/>
            <a:ext cx="142406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A438B4A-913C-42A5-AEC0-F692A627A329}"/>
              </a:ext>
            </a:extLst>
          </p:cNvPr>
          <p:cNvCxnSpPr>
            <a:cxnSpLocks/>
          </p:cNvCxnSpPr>
          <p:nvPr/>
        </p:nvCxnSpPr>
        <p:spPr>
          <a:xfrm>
            <a:off x="4207447" y="3542319"/>
            <a:ext cx="169139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CAD0FAE-E34F-4BF4-8AAF-23F3414D295D}"/>
              </a:ext>
            </a:extLst>
          </p:cNvPr>
          <p:cNvCxnSpPr>
            <a:cxnSpLocks/>
          </p:cNvCxnSpPr>
          <p:nvPr/>
        </p:nvCxnSpPr>
        <p:spPr>
          <a:xfrm>
            <a:off x="692046" y="4039493"/>
            <a:ext cx="82966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457F0C7-728F-48F9-99FD-46186DCB10C3}"/>
              </a:ext>
            </a:extLst>
          </p:cNvPr>
          <p:cNvCxnSpPr>
            <a:cxnSpLocks/>
          </p:cNvCxnSpPr>
          <p:nvPr/>
        </p:nvCxnSpPr>
        <p:spPr>
          <a:xfrm>
            <a:off x="3257862" y="4017008"/>
            <a:ext cx="184649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D2EE4EC-5CE7-4D7B-83AD-42FB2C13653F}"/>
              </a:ext>
            </a:extLst>
          </p:cNvPr>
          <p:cNvCxnSpPr>
            <a:cxnSpLocks/>
          </p:cNvCxnSpPr>
          <p:nvPr/>
        </p:nvCxnSpPr>
        <p:spPr>
          <a:xfrm>
            <a:off x="8656819" y="4039493"/>
            <a:ext cx="14692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1F97A20-DC9E-4C46-9CC7-57A973817CDB}"/>
              </a:ext>
            </a:extLst>
          </p:cNvPr>
          <p:cNvCxnSpPr>
            <a:cxnSpLocks/>
          </p:cNvCxnSpPr>
          <p:nvPr/>
        </p:nvCxnSpPr>
        <p:spPr>
          <a:xfrm>
            <a:off x="4057337" y="5001362"/>
            <a:ext cx="166161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4DCA1C7-BB6A-4304-A633-9E77A53D1496}"/>
              </a:ext>
            </a:extLst>
          </p:cNvPr>
          <p:cNvCxnSpPr>
            <a:cxnSpLocks/>
          </p:cNvCxnSpPr>
          <p:nvPr/>
        </p:nvCxnSpPr>
        <p:spPr>
          <a:xfrm>
            <a:off x="5868857" y="5498536"/>
            <a:ext cx="13041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32969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84C724A5-1A66-4377-8C84-E287F39FA497}"/>
              </a:ext>
            </a:extLst>
          </p:cNvPr>
          <p:cNvSpPr txBox="1"/>
          <p:nvPr/>
        </p:nvSpPr>
        <p:spPr>
          <a:xfrm>
            <a:off x="2621676" y="2478340"/>
            <a:ext cx="6695211" cy="2308324"/>
          </a:xfrm>
          <a:prstGeom prst="rect">
            <a:avLst/>
          </a:prstGeom>
          <a:noFill/>
        </p:spPr>
        <p:txBody>
          <a:bodyPr wrap="square" rtlCol="0">
            <a:spAutoFit/>
          </a:bodyPr>
          <a:lstStyle/>
          <a:p>
            <a:r>
              <a:rPr lang="en-US" altLang="zh-CN" sz="2400" dirty="0">
                <a:latin typeface="字魂27号-布丁体" panose="00000500000000000000" pitchFamily="2" charset="-122"/>
                <a:ea typeface="字魂27号-布丁体" panose="00000500000000000000" pitchFamily="2" charset="-122"/>
              </a:rPr>
              <a:t>1</a:t>
            </a:r>
            <a:r>
              <a:rPr lang="zh-CN" altLang="en-US" sz="2400" dirty="0">
                <a:latin typeface="字魂27号-布丁体" panose="00000500000000000000" pitchFamily="2" charset="-122"/>
                <a:ea typeface="字魂27号-布丁体" panose="00000500000000000000" pitchFamily="2" charset="-122"/>
              </a:rPr>
              <a:t>、认识长方体正方体的展开图，能够知道各个面展开后的图中位置。</a:t>
            </a:r>
            <a:endParaRPr lang="en-US" altLang="zh-CN" sz="2400" dirty="0">
              <a:latin typeface="字魂27号-布丁体" panose="00000500000000000000" pitchFamily="2" charset="-122"/>
              <a:ea typeface="字魂27号-布丁体" panose="00000500000000000000" pitchFamily="2" charset="-122"/>
            </a:endParaRPr>
          </a:p>
          <a:p>
            <a:endParaRPr lang="en-US" altLang="zh-CN" sz="2400" dirty="0">
              <a:latin typeface="字魂27号-布丁体" panose="00000500000000000000" pitchFamily="2" charset="-122"/>
              <a:ea typeface="字魂27号-布丁体" panose="00000500000000000000" pitchFamily="2" charset="-122"/>
            </a:endParaRPr>
          </a:p>
          <a:p>
            <a:r>
              <a:rPr lang="en-US" altLang="zh-CN" sz="2400" dirty="0">
                <a:latin typeface="字魂27号-布丁体" panose="00000500000000000000" pitchFamily="2" charset="-122"/>
                <a:ea typeface="字魂27号-布丁体" panose="00000500000000000000" pitchFamily="2" charset="-122"/>
              </a:rPr>
              <a:t>2</a:t>
            </a:r>
            <a:r>
              <a:rPr lang="zh-CN" altLang="en-US" sz="2400" dirty="0">
                <a:latin typeface="字魂27号-布丁体" panose="00000500000000000000" pitchFamily="2" charset="-122"/>
                <a:ea typeface="字魂27号-布丁体" panose="00000500000000000000" pitchFamily="2" charset="-122"/>
              </a:rPr>
              <a:t>、理解并掌握长方体正方体表面积的计算方法。</a:t>
            </a:r>
            <a:endParaRPr lang="en-US" altLang="zh-CN" sz="2400" dirty="0">
              <a:latin typeface="字魂27号-布丁体" panose="00000500000000000000" pitchFamily="2" charset="-122"/>
              <a:ea typeface="字魂27号-布丁体" panose="00000500000000000000" pitchFamily="2" charset="-122"/>
            </a:endParaRPr>
          </a:p>
          <a:p>
            <a:endParaRPr lang="en-US" altLang="zh-CN" sz="2400" dirty="0">
              <a:latin typeface="字魂27号-布丁体" panose="00000500000000000000" pitchFamily="2" charset="-122"/>
              <a:ea typeface="字魂27号-布丁体" panose="00000500000000000000" pitchFamily="2" charset="-122"/>
            </a:endParaRPr>
          </a:p>
          <a:p>
            <a:r>
              <a:rPr lang="en-US" altLang="zh-CN" sz="2400" dirty="0">
                <a:latin typeface="字魂27号-布丁体" panose="00000500000000000000" pitchFamily="2" charset="-122"/>
                <a:ea typeface="字魂27号-布丁体" panose="00000500000000000000" pitchFamily="2" charset="-122"/>
              </a:rPr>
              <a:t>3</a:t>
            </a:r>
            <a:r>
              <a:rPr lang="zh-CN" altLang="en-US" sz="2400" dirty="0">
                <a:latin typeface="字魂27号-布丁体" panose="00000500000000000000" pitchFamily="2" charset="-122"/>
                <a:ea typeface="字魂27号-布丁体" panose="00000500000000000000" pitchFamily="2" charset="-122"/>
              </a:rPr>
              <a:t>、运用公式解决实际问题。</a:t>
            </a:r>
          </a:p>
        </p:txBody>
      </p:sp>
      <p:pic>
        <p:nvPicPr>
          <p:cNvPr id="8" name="Picture 18" descr="Empty room with parquet floor and yellow wallpaper 3112391 Vector Art at  Vecteezy">
            <a:extLst>
              <a:ext uri="{FF2B5EF4-FFF2-40B4-BE49-F238E27FC236}">
                <a16:creationId xmlns:a16="http://schemas.microsoft.com/office/drawing/2014/main" id="{2147AA47-E0B4-407C-BAD4-08C15041C2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artoon Border, Lovely, Cartoon, Frame PNG and PSD | Thiệp, Giấy viết, Sổ  tay">
            <a:extLst>
              <a:ext uri="{FF2B5EF4-FFF2-40B4-BE49-F238E27FC236}">
                <a16:creationId xmlns:a16="http://schemas.microsoft.com/office/drawing/2014/main" id="{D4AE3F98-2AB2-441E-85D8-E1B2C744EC4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backgroundMark x1="17692" y1="13692" x2="19846" y2="22000"/>
                        <a14:backgroundMark x1="20308" y1="14154" x2="22462" y2="14615"/>
                      </a14:backgroundRemoval>
                    </a14:imgEffect>
                    <a14:imgEffect>
                      <a14:sharpenSoften amount="25000"/>
                    </a14:imgEffect>
                  </a14:imgLayer>
                </a14:imgProps>
              </a:ext>
              <a:ext uri="{28A0092B-C50C-407E-A947-70E740481C1C}">
                <a14:useLocalDpi xmlns:a14="http://schemas.microsoft.com/office/drawing/2010/main" val="0"/>
              </a:ext>
            </a:extLst>
          </a:blip>
          <a:srcRect t="24097" b="10482"/>
          <a:stretch/>
        </p:blipFill>
        <p:spPr bwMode="auto">
          <a:xfrm>
            <a:off x="7653" y="901194"/>
            <a:ext cx="10325942" cy="6116137"/>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81B0D837-8EF9-457D-AA2E-2249A083AF6F}"/>
              </a:ext>
            </a:extLst>
          </p:cNvPr>
          <p:cNvSpPr txBox="1"/>
          <p:nvPr/>
        </p:nvSpPr>
        <p:spPr>
          <a:xfrm>
            <a:off x="3536705" y="1311277"/>
            <a:ext cx="3762684" cy="923330"/>
          </a:xfrm>
          <a:prstGeom prst="rect">
            <a:avLst/>
          </a:prstGeom>
          <a:noFill/>
        </p:spPr>
        <p:txBody>
          <a:bodyPr wrap="square" rtlCol="0">
            <a:spAutoFit/>
          </a:bodyPr>
          <a:lstStyle/>
          <a:p>
            <a:pPr algn="just"/>
            <a:r>
              <a:rPr lang="vi-VN" sz="5400" dirty="0">
                <a:solidFill>
                  <a:srgbClr val="C00000"/>
                </a:solidFill>
                <a:latin typeface="#9Slide07 Cadena" panose="02000503000000020004" pitchFamily="2" charset="0"/>
                <a:cs typeface="Pattaya" panose="00000500000000000000" pitchFamily="2" charset="-34"/>
              </a:rPr>
              <a:t>Dặn dò</a:t>
            </a:r>
            <a:endParaRPr lang="en-US" sz="5400" dirty="0">
              <a:solidFill>
                <a:srgbClr val="C00000"/>
              </a:solidFill>
              <a:latin typeface="#9Slide07 Cadena" panose="02000503000000020004" pitchFamily="2" charset="0"/>
              <a:cs typeface="Pattaya" panose="00000500000000000000" pitchFamily="2" charset="-34"/>
            </a:endParaRPr>
          </a:p>
        </p:txBody>
      </p:sp>
      <p:pic>
        <p:nvPicPr>
          <p:cNvPr id="11" name="Picture 10">
            <a:extLst>
              <a:ext uri="{FF2B5EF4-FFF2-40B4-BE49-F238E27FC236}">
                <a16:creationId xmlns:a16="http://schemas.microsoft.com/office/drawing/2014/main" id="{6C97CD64-2FB9-4E32-9FD2-FAB3A9CFD1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76749" y="2117665"/>
            <a:ext cx="4572000" cy="4572000"/>
          </a:xfrm>
          <a:prstGeom prst="rect">
            <a:avLst/>
          </a:prstGeom>
        </p:spPr>
      </p:pic>
      <p:sp>
        <p:nvSpPr>
          <p:cNvPr id="23" name="Rectangle: Rounded Corners 22">
            <a:extLst>
              <a:ext uri="{FF2B5EF4-FFF2-40B4-BE49-F238E27FC236}">
                <a16:creationId xmlns:a16="http://schemas.microsoft.com/office/drawing/2014/main" id="{D9E57257-5021-4B0B-AEA7-3CDC142D3954}"/>
              </a:ext>
            </a:extLst>
          </p:cNvPr>
          <p:cNvSpPr/>
          <p:nvPr/>
        </p:nvSpPr>
        <p:spPr>
          <a:xfrm>
            <a:off x="1035526" y="2524013"/>
            <a:ext cx="6911269" cy="1924429"/>
          </a:xfrm>
          <a:prstGeom prst="roundRect">
            <a:avLst>
              <a:gd name="adj" fmla="val 50000"/>
            </a:avLst>
          </a:prstGeom>
          <a:noFill/>
          <a:ln w="38100">
            <a:noFill/>
            <a:prstDash val="sysDash"/>
            <a:extLst>
              <a:ext uri="{C807C97D-BFC1-408E-A445-0C87EB9F89A2}">
                <ask:lineSketchStyleProps xmlns:ask="http://schemas.microsoft.com/office/drawing/2018/sketchyshapes" sd="3667377045">
                  <a:custGeom>
                    <a:avLst/>
                    <a:gdLst>
                      <a:gd name="connsiteX0" fmla="*/ 0 w 5299006"/>
                      <a:gd name="connsiteY0" fmla="*/ 544719 h 1089438"/>
                      <a:gd name="connsiteX1" fmla="*/ 544719 w 5299006"/>
                      <a:gd name="connsiteY1" fmla="*/ 0 h 1089438"/>
                      <a:gd name="connsiteX2" fmla="*/ 4754287 w 5299006"/>
                      <a:gd name="connsiteY2" fmla="*/ 0 h 1089438"/>
                      <a:gd name="connsiteX3" fmla="*/ 5299006 w 5299006"/>
                      <a:gd name="connsiteY3" fmla="*/ 544719 h 1089438"/>
                      <a:gd name="connsiteX4" fmla="*/ 5299006 w 5299006"/>
                      <a:gd name="connsiteY4" fmla="*/ 544719 h 1089438"/>
                      <a:gd name="connsiteX5" fmla="*/ 4754287 w 5299006"/>
                      <a:gd name="connsiteY5" fmla="*/ 1089438 h 1089438"/>
                      <a:gd name="connsiteX6" fmla="*/ 544719 w 5299006"/>
                      <a:gd name="connsiteY6" fmla="*/ 1089438 h 1089438"/>
                      <a:gd name="connsiteX7" fmla="*/ 0 w 5299006"/>
                      <a:gd name="connsiteY7" fmla="*/ 544719 h 108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006" h="1089438" fill="none" extrusionOk="0">
                        <a:moveTo>
                          <a:pt x="0" y="544719"/>
                        </a:moveTo>
                        <a:cubicBezTo>
                          <a:pt x="-4584" y="271557"/>
                          <a:pt x="243822" y="10448"/>
                          <a:pt x="544719" y="0"/>
                        </a:cubicBezTo>
                        <a:cubicBezTo>
                          <a:pt x="1096846" y="142201"/>
                          <a:pt x="3225362" y="-64615"/>
                          <a:pt x="4754287" y="0"/>
                        </a:cubicBezTo>
                        <a:cubicBezTo>
                          <a:pt x="5051296" y="-9158"/>
                          <a:pt x="5342213" y="235730"/>
                          <a:pt x="5299006" y="544719"/>
                        </a:cubicBezTo>
                        <a:lnTo>
                          <a:pt x="5299006" y="544719"/>
                        </a:lnTo>
                        <a:cubicBezTo>
                          <a:pt x="5314943" y="830350"/>
                          <a:pt x="5039656" y="1079501"/>
                          <a:pt x="4754287" y="1089438"/>
                        </a:cubicBezTo>
                        <a:cubicBezTo>
                          <a:pt x="4189130" y="1216545"/>
                          <a:pt x="1242972" y="1105112"/>
                          <a:pt x="544719" y="1089438"/>
                        </a:cubicBezTo>
                        <a:cubicBezTo>
                          <a:pt x="202672" y="1125332"/>
                          <a:pt x="-9226" y="854058"/>
                          <a:pt x="0" y="544719"/>
                        </a:cubicBezTo>
                        <a:close/>
                      </a:path>
                      <a:path w="5299006" h="1089438" stroke="0" extrusionOk="0">
                        <a:moveTo>
                          <a:pt x="0" y="544719"/>
                        </a:moveTo>
                        <a:cubicBezTo>
                          <a:pt x="15977" y="226105"/>
                          <a:pt x="220230" y="-8923"/>
                          <a:pt x="544719" y="0"/>
                        </a:cubicBezTo>
                        <a:cubicBezTo>
                          <a:pt x="1822226" y="-85575"/>
                          <a:pt x="4270368" y="21032"/>
                          <a:pt x="4754287" y="0"/>
                        </a:cubicBezTo>
                        <a:cubicBezTo>
                          <a:pt x="5038071" y="22380"/>
                          <a:pt x="5332164" y="269421"/>
                          <a:pt x="5299006" y="544719"/>
                        </a:cubicBezTo>
                        <a:lnTo>
                          <a:pt x="5299006" y="544719"/>
                        </a:lnTo>
                        <a:cubicBezTo>
                          <a:pt x="5349311" y="819198"/>
                          <a:pt x="5048770" y="1089212"/>
                          <a:pt x="4754287" y="1089438"/>
                        </a:cubicBezTo>
                        <a:cubicBezTo>
                          <a:pt x="4323676" y="1122669"/>
                          <a:pt x="2146428" y="1204782"/>
                          <a:pt x="544719" y="1089438"/>
                        </a:cubicBezTo>
                        <a:cubicBezTo>
                          <a:pt x="281408" y="1102289"/>
                          <a:pt x="-3311" y="821930"/>
                          <a:pt x="0" y="54471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buFontTx/>
              <a:buChar char="-"/>
            </a:pPr>
            <a:r>
              <a:rPr lang="vi-VN" sz="24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Xem lại bài đọc</a:t>
            </a:r>
          </a:p>
          <a:p>
            <a:pPr marL="457200" indent="-457200" algn="ctr">
              <a:buFontTx/>
              <a:buChar char="-"/>
            </a:pPr>
            <a:r>
              <a:rPr lang="vi-VN" sz="24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Soạn</a:t>
            </a:r>
            <a:r>
              <a:rPr lang="vi-VN" sz="24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vi-VN" sz="24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bài</a:t>
            </a:r>
            <a:r>
              <a:rPr lang="en-US" sz="24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24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tập</a:t>
            </a:r>
            <a:r>
              <a:rPr lang="en-US" sz="24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24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đọc</a:t>
            </a:r>
            <a:r>
              <a:rPr lang="en-US" sz="24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24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tiếp</a:t>
            </a:r>
            <a:r>
              <a:rPr lang="en-US" sz="24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24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theo</a:t>
            </a:r>
            <a:r>
              <a:rPr lang="vi-VN" sz="24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p>
          <a:p>
            <a:pPr algn="ctr"/>
            <a:r>
              <a:rPr lang="vi-VN" sz="24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“Nếu trái đất thiếu trẻ em”</a:t>
            </a:r>
          </a:p>
        </p:txBody>
      </p:sp>
      <p:sp>
        <p:nvSpPr>
          <p:cNvPr id="3" name="Curved Right Arrow 2"/>
          <p:cNvSpPr/>
          <p:nvPr/>
        </p:nvSpPr>
        <p:spPr>
          <a:xfrm>
            <a:off x="1598060" y="1480007"/>
            <a:ext cx="1687396" cy="365760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urved Left Arrow 4"/>
          <p:cNvSpPr/>
          <p:nvPr/>
        </p:nvSpPr>
        <p:spPr>
          <a:xfrm>
            <a:off x="5816338" y="1621409"/>
            <a:ext cx="2211528" cy="366702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876281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80">
                                          <p:stCondLst>
                                            <p:cond delay="0"/>
                                          </p:stCondLst>
                                        </p:cTn>
                                        <p:tgtEl>
                                          <p:spTgt spid="23"/>
                                        </p:tgtEl>
                                      </p:cBhvr>
                                    </p:animEffect>
                                    <p:anim calcmode="lin" valueType="num">
                                      <p:cBhvr>
                                        <p:cTn id="8"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3" dur="26">
                                          <p:stCondLst>
                                            <p:cond delay="650"/>
                                          </p:stCondLst>
                                        </p:cTn>
                                        <p:tgtEl>
                                          <p:spTgt spid="23"/>
                                        </p:tgtEl>
                                      </p:cBhvr>
                                      <p:to x="100000" y="60000"/>
                                    </p:animScale>
                                    <p:animScale>
                                      <p:cBhvr>
                                        <p:cTn id="14" dur="166" decel="50000">
                                          <p:stCondLst>
                                            <p:cond delay="676"/>
                                          </p:stCondLst>
                                        </p:cTn>
                                        <p:tgtEl>
                                          <p:spTgt spid="23"/>
                                        </p:tgtEl>
                                      </p:cBhvr>
                                      <p:to x="100000" y="100000"/>
                                    </p:animScale>
                                    <p:animScale>
                                      <p:cBhvr>
                                        <p:cTn id="15" dur="26">
                                          <p:stCondLst>
                                            <p:cond delay="1312"/>
                                          </p:stCondLst>
                                        </p:cTn>
                                        <p:tgtEl>
                                          <p:spTgt spid="23"/>
                                        </p:tgtEl>
                                      </p:cBhvr>
                                      <p:to x="100000" y="80000"/>
                                    </p:animScale>
                                    <p:animScale>
                                      <p:cBhvr>
                                        <p:cTn id="16" dur="166" decel="50000">
                                          <p:stCondLst>
                                            <p:cond delay="1338"/>
                                          </p:stCondLst>
                                        </p:cTn>
                                        <p:tgtEl>
                                          <p:spTgt spid="23"/>
                                        </p:tgtEl>
                                      </p:cBhvr>
                                      <p:to x="100000" y="100000"/>
                                    </p:animScale>
                                    <p:animScale>
                                      <p:cBhvr>
                                        <p:cTn id="17" dur="26">
                                          <p:stCondLst>
                                            <p:cond delay="1642"/>
                                          </p:stCondLst>
                                        </p:cTn>
                                        <p:tgtEl>
                                          <p:spTgt spid="23"/>
                                        </p:tgtEl>
                                      </p:cBhvr>
                                      <p:to x="100000" y="90000"/>
                                    </p:animScale>
                                    <p:animScale>
                                      <p:cBhvr>
                                        <p:cTn id="18" dur="166" decel="50000">
                                          <p:stCondLst>
                                            <p:cond delay="1668"/>
                                          </p:stCondLst>
                                        </p:cTn>
                                        <p:tgtEl>
                                          <p:spTgt spid="23"/>
                                        </p:tgtEl>
                                      </p:cBhvr>
                                      <p:to x="100000" y="100000"/>
                                    </p:animScale>
                                    <p:animScale>
                                      <p:cBhvr>
                                        <p:cTn id="19" dur="26">
                                          <p:stCondLst>
                                            <p:cond delay="1808"/>
                                          </p:stCondLst>
                                        </p:cTn>
                                        <p:tgtEl>
                                          <p:spTgt spid="23"/>
                                        </p:tgtEl>
                                      </p:cBhvr>
                                      <p:to x="100000" y="95000"/>
                                    </p:animScale>
                                    <p:animScale>
                                      <p:cBhvr>
                                        <p:cTn id="20" dur="166" decel="50000">
                                          <p:stCondLst>
                                            <p:cond delay="1834"/>
                                          </p:stCondLst>
                                        </p:cTn>
                                        <p:tgtEl>
                                          <p:spTgt spid="2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araoke bar interior with stage for music Vector Image">
            <a:extLst>
              <a:ext uri="{FF2B5EF4-FFF2-40B4-BE49-F238E27FC236}">
                <a16:creationId xmlns:a16="http://schemas.microsoft.com/office/drawing/2014/main" id="{71EF2CFA-E995-4BF1-BF4A-11FEA22F771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31" b="10145"/>
          <a:stretch/>
        </p:blipFill>
        <p:spPr bwMode="auto">
          <a:xfrm>
            <a:off x="-1" y="-10646"/>
            <a:ext cx="12192001" cy="68840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98462858-2A7B-4F96-B9E8-08396273DB7D}"/>
              </a:ext>
            </a:extLst>
          </p:cNvPr>
          <p:cNvSpPr/>
          <p:nvPr/>
        </p:nvSpPr>
        <p:spPr>
          <a:xfrm>
            <a:off x="4068416" y="1921566"/>
            <a:ext cx="4295091" cy="144117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B4E7560-4CAE-45D1-AAEC-6E4E6943D6ED}"/>
              </a:ext>
            </a:extLst>
          </p:cNvPr>
          <p:cNvSpPr txBox="1"/>
          <p:nvPr/>
        </p:nvSpPr>
        <p:spPr>
          <a:xfrm>
            <a:off x="3998105" y="2080297"/>
            <a:ext cx="4295091" cy="1123712"/>
          </a:xfrm>
          <a:prstGeom prst="roundRect">
            <a:avLst/>
          </a:prstGeom>
          <a:solidFill>
            <a:schemeClr val="bg1"/>
          </a:solidFill>
        </p:spPr>
        <p:txBody>
          <a:bodyPr wrap="square" rtlCol="0">
            <a:spAutoFit/>
          </a:bodyPr>
          <a:lstStyle/>
          <a:p>
            <a:pPr algn="ctr"/>
            <a:r>
              <a:rPr lang="vi-VN" sz="6000" b="1" dirty="0">
                <a:solidFill>
                  <a:srgbClr val="002060"/>
                </a:solidFill>
                <a:latin typeface="#9Slide07 Cadena" panose="02000503000000020004" pitchFamily="2" charset="0"/>
                <a:cs typeface="Pattaya" panose="00000500000000000000" pitchFamily="2" charset="-34"/>
              </a:rPr>
              <a:t>Luyện đọc</a:t>
            </a:r>
            <a:endParaRPr lang="en-US" sz="6000" b="1" dirty="0">
              <a:solidFill>
                <a:srgbClr val="002060"/>
              </a:solidFill>
              <a:latin typeface="#9Slide07 Cadena" panose="02000503000000020004" pitchFamily="2" charset="0"/>
              <a:cs typeface="Pattaya" panose="00000500000000000000" pitchFamily="2" charset="-34"/>
            </a:endParaRPr>
          </a:p>
        </p:txBody>
      </p:sp>
      <p:pic>
        <p:nvPicPr>
          <p:cNvPr id="5" name="Picture 4" descr="catalyst (@catalystvibes) • Instagram photos and videos | Cartoon styles,  Cartoon icons, Icon illustration">
            <a:extLst>
              <a:ext uri="{FF2B5EF4-FFF2-40B4-BE49-F238E27FC236}">
                <a16:creationId xmlns:a16="http://schemas.microsoft.com/office/drawing/2014/main" id="{02CECDBA-571C-4E57-A309-02EF2B2EA38A}"/>
              </a:ext>
            </a:extLst>
          </p:cNvPr>
          <p:cNvPicPr>
            <a:picLocks noChangeAspect="1" noChangeArrowheads="1"/>
          </p:cNvPicPr>
          <p:nvPr/>
        </p:nvPicPr>
        <p:blipFill rotWithShape="1">
          <a:blip r:embed="rId3" cstate="hqprint">
            <a:extLst>
              <a:ext uri="{BEBA8EAE-BF5A-486C-A8C5-ECC9F3942E4B}">
                <a14:imgProps xmlns:a14="http://schemas.microsoft.com/office/drawing/2010/main">
                  <a14:imgLayer r:embed="rId4">
                    <a14:imgEffect>
                      <a14:backgroundRemoval t="26875" b="77813" l="26250" r="75469">
                        <a14:foregroundMark x1="42031" y1="26875" x2="46875" y2="26875"/>
                        <a14:foregroundMark x1="52897" y1="77492" x2="57863" y2="77041"/>
                        <a14:backgroundMark x1="61250" y1="37813" x2="76406" y2="61563"/>
                        <a14:backgroundMark x1="65938" y1="29375" x2="73594" y2="62500"/>
                        <a14:backgroundMark x1="64063" y1="27500" x2="79219" y2="62500"/>
                        <a14:backgroundMark x1="57500" y1="31250" x2="80156" y2="78594"/>
                        <a14:backgroundMark x1="61250" y1="25469" x2="61250" y2="43594"/>
                        <a14:backgroundMark x1="61250" y1="43594" x2="71719" y2="72969"/>
                        <a14:backgroundMark x1="55469" y1="29375" x2="68750" y2="71094"/>
                        <a14:backgroundMark x1="57500" y1="35000" x2="63125" y2="47344"/>
                        <a14:backgroundMark x1="57500" y1="40625" x2="65000" y2="51094"/>
                        <a14:backgroundMark x1="55469" y1="35000" x2="65938" y2="52031"/>
                        <a14:backgroundMark x1="58438" y1="45469" x2="65938" y2="56875"/>
                        <a14:backgroundMark x1="24219" y1="51094" x2="49844" y2="69063"/>
                        <a14:backgroundMark x1="29063" y1="46406" x2="42031" y2="79063"/>
                        <a14:backgroundMark x1="42031" y1="79063" x2="44219" y2="81406"/>
                        <a14:backgroundMark x1="30938" y1="44531" x2="52656" y2="64375"/>
                        <a14:backgroundMark x1="24219" y1="48281" x2="46094" y2="62500"/>
                        <a14:backgroundMark x1="28125" y1="39688" x2="50781" y2="63438"/>
                        <a14:backgroundMark x1="27031" y1="42656" x2="42344" y2="66250"/>
                        <a14:backgroundMark x1="47031" y1="61563" x2="47031" y2="78594"/>
                        <a14:backgroundMark x1="47031" y1="71094" x2="62187" y2="75781"/>
                        <a14:backgroundMark x1="46094" y1="67188" x2="63125" y2="71094"/>
                        <a14:backgroundMark x1="51719" y1="74844" x2="42344" y2="85313"/>
                      </a14:backgroundRemoval>
                    </a14:imgEffect>
                  </a14:imgLayer>
                </a14:imgProps>
              </a:ext>
              <a:ext uri="{28A0092B-C50C-407E-A947-70E740481C1C}">
                <a14:useLocalDpi xmlns:a14="http://schemas.microsoft.com/office/drawing/2010/main" val="0"/>
              </a:ext>
            </a:extLst>
          </a:blip>
          <a:srcRect l="22596" t="21468" r="22132" b="17234"/>
          <a:stretch/>
        </p:blipFill>
        <p:spPr bwMode="auto">
          <a:xfrm>
            <a:off x="6337697" y="2856166"/>
            <a:ext cx="772870" cy="8571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B339BC03-F4AC-493C-A7D6-D71053E726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5214636" y="3072688"/>
            <a:ext cx="3791861" cy="3791861"/>
          </a:xfrm>
          <a:prstGeom prst="rect">
            <a:avLst/>
          </a:prstGeom>
        </p:spPr>
      </p:pic>
      <p:grpSp>
        <p:nvGrpSpPr>
          <p:cNvPr id="7" name="Group 6">
            <a:extLst>
              <a:ext uri="{FF2B5EF4-FFF2-40B4-BE49-F238E27FC236}">
                <a16:creationId xmlns:a16="http://schemas.microsoft.com/office/drawing/2014/main" id="{2071141B-3486-45C1-9AD8-C3C4D94F43FF}"/>
              </a:ext>
            </a:extLst>
          </p:cNvPr>
          <p:cNvGrpSpPr/>
          <p:nvPr/>
        </p:nvGrpSpPr>
        <p:grpSpPr>
          <a:xfrm>
            <a:off x="8699768" y="419931"/>
            <a:ext cx="3898804" cy="3009069"/>
            <a:chOff x="8699768" y="419931"/>
            <a:chExt cx="3898804" cy="3009069"/>
          </a:xfrm>
        </p:grpSpPr>
        <p:pic>
          <p:nvPicPr>
            <p:cNvPr id="9" name="Picture 33">
              <a:extLst>
                <a:ext uri="{FF2B5EF4-FFF2-40B4-BE49-F238E27FC236}">
                  <a16:creationId xmlns:a16="http://schemas.microsoft.com/office/drawing/2014/main" id="{4C175CEF-C7A0-4973-BDB6-B66ACB94C84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699768" y="419931"/>
              <a:ext cx="3898804" cy="3009069"/>
            </a:xfrm>
            <a:prstGeom prst="rect">
              <a:avLst/>
            </a:prstGeom>
          </p:spPr>
        </p:pic>
        <p:sp>
          <p:nvSpPr>
            <p:cNvPr id="10" name="TextBox 9">
              <a:extLst>
                <a:ext uri="{FF2B5EF4-FFF2-40B4-BE49-F238E27FC236}">
                  <a16:creationId xmlns:a16="http://schemas.microsoft.com/office/drawing/2014/main" id="{E0EB086D-6D2B-4A6A-92D4-E395E3CFBF38}"/>
                </a:ext>
              </a:extLst>
            </p:cNvPr>
            <p:cNvSpPr txBox="1"/>
            <p:nvPr/>
          </p:nvSpPr>
          <p:spPr>
            <a:xfrm>
              <a:off x="8994528" y="1040284"/>
              <a:ext cx="3309283" cy="1815882"/>
            </a:xfrm>
            <a:prstGeom prst="rect">
              <a:avLst/>
            </a:prstGeom>
            <a:noFill/>
          </p:spPr>
          <p:txBody>
            <a:bodyPr wrap="square" rtlCol="0">
              <a:spAutoFit/>
            </a:bodyPr>
            <a:lstStyle/>
            <a:p>
              <a:pPr algn="ctr"/>
              <a:r>
                <a:rPr lang="vi-VN" sz="2800" dirty="0">
                  <a:solidFill>
                    <a:srgbClr val="002060"/>
                  </a:solidFill>
                  <a:latin typeface="Pattaya" panose="00000500000000000000" pitchFamily="2" charset="-34"/>
                  <a:cs typeface="Pattaya" panose="00000500000000000000" pitchFamily="2" charset="-34"/>
                </a:rPr>
                <a:t>Hãy giúp mình làm Misa vui bằng cách đọc thật tốt bài đọc nhé!</a:t>
              </a:r>
              <a:endParaRPr lang="en-US" sz="2800" dirty="0">
                <a:solidFill>
                  <a:srgbClr val="002060"/>
                </a:solidFill>
                <a:latin typeface="Pattaya" panose="00000500000000000000" pitchFamily="2" charset="-34"/>
                <a:cs typeface="Pattaya" panose="00000500000000000000" pitchFamily="2" charset="-34"/>
              </a:endParaRPr>
            </a:p>
          </p:txBody>
        </p:sp>
      </p:grpSp>
    </p:spTree>
    <p:extLst>
      <p:ext uri="{BB962C8B-B14F-4D97-AF65-F5344CB8AC3E}">
        <p14:creationId xmlns:p14="http://schemas.microsoft.com/office/powerpoint/2010/main" val="3303861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Karaoke bar interior with stage for music Vector Image">
            <a:extLst>
              <a:ext uri="{FF2B5EF4-FFF2-40B4-BE49-F238E27FC236}">
                <a16:creationId xmlns:a16="http://schemas.microsoft.com/office/drawing/2014/main" id="{8F6719C3-D733-4530-A4DE-8639AEF29E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31" b="10145"/>
          <a:stretch/>
        </p:blipFill>
        <p:spPr bwMode="auto">
          <a:xfrm>
            <a:off x="-1" y="-10646"/>
            <a:ext cx="12192001" cy="68840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3">
            <a:extLst>
              <a:ext uri="{FF2B5EF4-FFF2-40B4-BE49-F238E27FC236}">
                <a16:creationId xmlns:a16="http://schemas.microsoft.com/office/drawing/2014/main" id="{CDE5C460-EF90-46AF-992A-1FAC3EBEE204}"/>
              </a:ext>
            </a:extLst>
          </p:cNvPr>
          <p:cNvSpPr/>
          <p:nvPr/>
        </p:nvSpPr>
        <p:spPr>
          <a:xfrm>
            <a:off x="1334125" y="1004341"/>
            <a:ext cx="10107223" cy="4362138"/>
          </a:xfrm>
          <a:custGeom>
            <a:avLst/>
            <a:gdLst>
              <a:gd name="connsiteX0" fmla="*/ 0 w 10107223"/>
              <a:gd name="connsiteY0" fmla="*/ 452746 h 4362138"/>
              <a:gd name="connsiteX1" fmla="*/ 452746 w 10107223"/>
              <a:gd name="connsiteY1" fmla="*/ 0 h 4362138"/>
              <a:gd name="connsiteX2" fmla="*/ 9654477 w 10107223"/>
              <a:gd name="connsiteY2" fmla="*/ 0 h 4362138"/>
              <a:gd name="connsiteX3" fmla="*/ 10107223 w 10107223"/>
              <a:gd name="connsiteY3" fmla="*/ 452746 h 4362138"/>
              <a:gd name="connsiteX4" fmla="*/ 10107223 w 10107223"/>
              <a:gd name="connsiteY4" fmla="*/ 3909392 h 4362138"/>
              <a:gd name="connsiteX5" fmla="*/ 9654477 w 10107223"/>
              <a:gd name="connsiteY5" fmla="*/ 4362138 h 4362138"/>
              <a:gd name="connsiteX6" fmla="*/ 452746 w 10107223"/>
              <a:gd name="connsiteY6" fmla="*/ 4362138 h 4362138"/>
              <a:gd name="connsiteX7" fmla="*/ 0 w 10107223"/>
              <a:gd name="connsiteY7" fmla="*/ 3909392 h 4362138"/>
              <a:gd name="connsiteX8" fmla="*/ 0 w 10107223"/>
              <a:gd name="connsiteY8" fmla="*/ 452746 h 436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07223" h="4362138" fill="none" extrusionOk="0">
                <a:moveTo>
                  <a:pt x="0" y="452746"/>
                </a:moveTo>
                <a:cubicBezTo>
                  <a:pt x="35731" y="229174"/>
                  <a:pt x="196388" y="-1845"/>
                  <a:pt x="452746" y="0"/>
                </a:cubicBezTo>
                <a:cubicBezTo>
                  <a:pt x="3353161" y="109595"/>
                  <a:pt x="5226723" y="16756"/>
                  <a:pt x="9654477" y="0"/>
                </a:cubicBezTo>
                <a:cubicBezTo>
                  <a:pt x="9887866" y="-13778"/>
                  <a:pt x="10110606" y="215279"/>
                  <a:pt x="10107223" y="452746"/>
                </a:cubicBezTo>
                <a:cubicBezTo>
                  <a:pt x="10050905" y="1450191"/>
                  <a:pt x="10140134" y="2600256"/>
                  <a:pt x="10107223" y="3909392"/>
                </a:cubicBezTo>
                <a:cubicBezTo>
                  <a:pt x="10071530" y="4171660"/>
                  <a:pt x="9930091" y="4359572"/>
                  <a:pt x="9654477" y="4362138"/>
                </a:cubicBezTo>
                <a:cubicBezTo>
                  <a:pt x="6194704" y="4225937"/>
                  <a:pt x="2313860" y="4287362"/>
                  <a:pt x="452746" y="4362138"/>
                </a:cubicBezTo>
                <a:cubicBezTo>
                  <a:pt x="190427" y="4345260"/>
                  <a:pt x="-27039" y="4147972"/>
                  <a:pt x="0" y="3909392"/>
                </a:cubicBezTo>
                <a:cubicBezTo>
                  <a:pt x="-157566" y="3476861"/>
                  <a:pt x="130870" y="1066314"/>
                  <a:pt x="0" y="452746"/>
                </a:cubicBezTo>
                <a:close/>
              </a:path>
              <a:path w="10107223" h="4362138" stroke="0" extrusionOk="0">
                <a:moveTo>
                  <a:pt x="0" y="452746"/>
                </a:moveTo>
                <a:cubicBezTo>
                  <a:pt x="-9656" y="181027"/>
                  <a:pt x="231934" y="-39020"/>
                  <a:pt x="452746" y="0"/>
                </a:cubicBezTo>
                <a:cubicBezTo>
                  <a:pt x="3292591" y="47539"/>
                  <a:pt x="7247538" y="42437"/>
                  <a:pt x="9654477" y="0"/>
                </a:cubicBezTo>
                <a:cubicBezTo>
                  <a:pt x="9918269" y="-7284"/>
                  <a:pt x="10125685" y="173062"/>
                  <a:pt x="10107223" y="452746"/>
                </a:cubicBezTo>
                <a:cubicBezTo>
                  <a:pt x="10024856" y="1549164"/>
                  <a:pt x="10125236" y="2844568"/>
                  <a:pt x="10107223" y="3909392"/>
                </a:cubicBezTo>
                <a:cubicBezTo>
                  <a:pt x="10121046" y="4200637"/>
                  <a:pt x="9880238" y="4336442"/>
                  <a:pt x="9654477" y="4362138"/>
                </a:cubicBezTo>
                <a:cubicBezTo>
                  <a:pt x="8615086" y="4335784"/>
                  <a:pt x="4588593" y="4243282"/>
                  <a:pt x="452746" y="4362138"/>
                </a:cubicBezTo>
                <a:cubicBezTo>
                  <a:pt x="188286" y="4347892"/>
                  <a:pt x="6436" y="4167239"/>
                  <a:pt x="0" y="3909392"/>
                </a:cubicBezTo>
                <a:cubicBezTo>
                  <a:pt x="88535" y="3424367"/>
                  <a:pt x="49637" y="1074664"/>
                  <a:pt x="0" y="452746"/>
                </a:cubicBezTo>
                <a:close/>
              </a:path>
            </a:pathLst>
          </a:custGeom>
          <a:solidFill>
            <a:srgbClr val="FFFFFF"/>
          </a:solidFill>
          <a:ln w="28575">
            <a:solidFill>
              <a:srgbClr val="C00000"/>
            </a:solidFill>
            <a:extLst>
              <a:ext uri="{C807C97D-BFC1-408E-A445-0C87EB9F89A2}">
                <ask:lineSketchStyleProps xmlns:ask="http://schemas.microsoft.com/office/drawing/2018/sketchyshape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3" name="Rectangle 2">
            <a:extLst>
              <a:ext uri="{FF2B5EF4-FFF2-40B4-BE49-F238E27FC236}">
                <a16:creationId xmlns:a16="http://schemas.microsoft.com/office/drawing/2014/main" id="{469F60C2-B074-46DC-B1CD-334ADED34E70}"/>
              </a:ext>
            </a:extLst>
          </p:cNvPr>
          <p:cNvSpPr/>
          <p:nvPr/>
        </p:nvSpPr>
        <p:spPr>
          <a:xfrm>
            <a:off x="4208143" y="1231635"/>
            <a:ext cx="3775713" cy="1084912"/>
          </a:xfrm>
          <a:prstGeom prst="rect">
            <a:avLst/>
          </a:prstGeom>
          <a:noFill/>
        </p:spPr>
        <p:txBody>
          <a:bodyPr wrap="none" lIns="68580" tIns="34290" rIns="68580" bIns="34290">
            <a:spAutoFit/>
          </a:bodyPr>
          <a:lstStyle/>
          <a:p>
            <a:pPr algn="ctr"/>
            <a:r>
              <a:rPr lang="vi-VN" sz="6600" b="1" dirty="0">
                <a:ln w="13462">
                  <a:solidFill>
                    <a:schemeClr val="bg1"/>
                  </a:solidFill>
                  <a:prstDash val="solid"/>
                </a:ln>
                <a:solidFill>
                  <a:srgbClr val="C00000"/>
                </a:solidFill>
                <a:effectLst>
                  <a:outerShdw dist="38100" dir="2700000" algn="bl" rotWithShape="0">
                    <a:schemeClr val="accent5"/>
                  </a:outerShdw>
                </a:effectLst>
                <a:latin typeface="#9Slide07 Cadena" panose="02000503000000020004" pitchFamily="2" charset="0"/>
              </a:rPr>
              <a:t>Chia đoạn</a:t>
            </a:r>
            <a:endParaRPr lang="en-US" sz="6600" b="1" dirty="0">
              <a:ln w="13462">
                <a:solidFill>
                  <a:schemeClr val="bg1"/>
                </a:solidFill>
                <a:prstDash val="solid"/>
              </a:ln>
              <a:solidFill>
                <a:srgbClr val="C00000"/>
              </a:solidFill>
              <a:effectLst>
                <a:outerShdw dist="38100" dir="2700000" algn="bl" rotWithShape="0">
                  <a:schemeClr val="accent5"/>
                </a:outerShdw>
              </a:effectLst>
              <a:latin typeface="#9Slide07 Cadena" panose="02000503000000020004" pitchFamily="2" charset="0"/>
            </a:endParaRPr>
          </a:p>
        </p:txBody>
      </p:sp>
      <p:sp>
        <p:nvSpPr>
          <p:cNvPr id="25" name="Rectangle 24">
            <a:extLst>
              <a:ext uri="{FF2B5EF4-FFF2-40B4-BE49-F238E27FC236}">
                <a16:creationId xmlns:a16="http://schemas.microsoft.com/office/drawing/2014/main" id="{88CC35BE-6E11-4204-893C-5E5FED60F3B0}"/>
              </a:ext>
            </a:extLst>
          </p:cNvPr>
          <p:cNvSpPr/>
          <p:nvPr/>
        </p:nvSpPr>
        <p:spPr>
          <a:xfrm>
            <a:off x="2231675" y="2619600"/>
            <a:ext cx="1800108" cy="684803"/>
          </a:xfrm>
          <a:prstGeom prst="rect">
            <a:avLst/>
          </a:prstGeom>
          <a:noFill/>
          <a:ln>
            <a:noFill/>
          </a:ln>
        </p:spPr>
        <p:txBody>
          <a:bodyPr wrap="none" lIns="68580" tIns="34290" rIns="68580" bIns="34290">
            <a:spAutoFit/>
          </a:bodyPr>
          <a:lstStyle/>
          <a:p>
            <a:pPr algn="ctr"/>
            <a:r>
              <a:rPr lang="vi-VN" sz="4000" b="1" dirty="0">
                <a:ln w="13462">
                  <a:solidFill>
                    <a:schemeClr val="bg2">
                      <a:lumMod val="40000"/>
                      <a:lumOff val="60000"/>
                    </a:schemeClr>
                  </a:solidFill>
                  <a:prstDash val="solid"/>
                </a:ln>
                <a:solidFill>
                  <a:srgbClr val="FF0000"/>
                </a:solidFill>
                <a:latin typeface="#9Slide07 Cadena" panose="02000503000000020004" pitchFamily="2" charset="0"/>
              </a:rPr>
              <a:t>Đoạn 1:</a:t>
            </a:r>
            <a:endParaRPr lang="en-US" sz="4000" b="1" dirty="0">
              <a:ln w="13462">
                <a:solidFill>
                  <a:schemeClr val="bg2">
                    <a:lumMod val="40000"/>
                    <a:lumOff val="60000"/>
                  </a:schemeClr>
                </a:solidFill>
                <a:prstDash val="solid"/>
              </a:ln>
              <a:solidFill>
                <a:srgbClr val="FF0000"/>
              </a:solidFill>
              <a:latin typeface="#9Slide07 Cadena" panose="02000503000000020004" pitchFamily="2" charset="0"/>
            </a:endParaRPr>
          </a:p>
        </p:txBody>
      </p:sp>
      <p:pic>
        <p:nvPicPr>
          <p:cNvPr id="12" name="Picture 11">
            <a:extLst>
              <a:ext uri="{FF2B5EF4-FFF2-40B4-BE49-F238E27FC236}">
                <a16:creationId xmlns:a16="http://schemas.microsoft.com/office/drawing/2014/main" id="{45392C95-56D0-4FF6-8B94-359F1AB28F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8997" y="-10646"/>
            <a:ext cx="4570243" cy="6855365"/>
          </a:xfrm>
          <a:prstGeom prst="rect">
            <a:avLst/>
          </a:prstGeom>
        </p:spPr>
      </p:pic>
      <p:sp>
        <p:nvSpPr>
          <p:cNvPr id="26" name="Rectangle: Rounded Corners 25">
            <a:extLst>
              <a:ext uri="{FF2B5EF4-FFF2-40B4-BE49-F238E27FC236}">
                <a16:creationId xmlns:a16="http://schemas.microsoft.com/office/drawing/2014/main" id="{9E87C138-F6D3-482A-BE2F-D701029EC1CE}"/>
              </a:ext>
            </a:extLst>
          </p:cNvPr>
          <p:cNvSpPr/>
          <p:nvPr/>
        </p:nvSpPr>
        <p:spPr>
          <a:xfrm>
            <a:off x="3314364" y="2472956"/>
            <a:ext cx="7475376" cy="817079"/>
          </a:xfrm>
          <a:prstGeom prst="roundRect">
            <a:avLst>
              <a:gd name="adj" fmla="val 0"/>
            </a:avLst>
          </a:prstGeom>
          <a:noFill/>
          <a:ln w="38100">
            <a:noFill/>
            <a:prstDash val="sysDash"/>
            <a:extLst>
              <a:ext uri="{C807C97D-BFC1-408E-A445-0C87EB9F89A2}">
                <ask:lineSketchStyleProps xmlns:ask="http://schemas.microsoft.com/office/drawing/2018/sketchyshapes" sd="3667377045">
                  <a:custGeom>
                    <a:avLst/>
                    <a:gdLst>
                      <a:gd name="connsiteX0" fmla="*/ 0 w 5299006"/>
                      <a:gd name="connsiteY0" fmla="*/ 544719 h 1089438"/>
                      <a:gd name="connsiteX1" fmla="*/ 544719 w 5299006"/>
                      <a:gd name="connsiteY1" fmla="*/ 0 h 1089438"/>
                      <a:gd name="connsiteX2" fmla="*/ 4754287 w 5299006"/>
                      <a:gd name="connsiteY2" fmla="*/ 0 h 1089438"/>
                      <a:gd name="connsiteX3" fmla="*/ 5299006 w 5299006"/>
                      <a:gd name="connsiteY3" fmla="*/ 544719 h 1089438"/>
                      <a:gd name="connsiteX4" fmla="*/ 5299006 w 5299006"/>
                      <a:gd name="connsiteY4" fmla="*/ 544719 h 1089438"/>
                      <a:gd name="connsiteX5" fmla="*/ 4754287 w 5299006"/>
                      <a:gd name="connsiteY5" fmla="*/ 1089438 h 1089438"/>
                      <a:gd name="connsiteX6" fmla="*/ 544719 w 5299006"/>
                      <a:gd name="connsiteY6" fmla="*/ 1089438 h 1089438"/>
                      <a:gd name="connsiteX7" fmla="*/ 0 w 5299006"/>
                      <a:gd name="connsiteY7" fmla="*/ 544719 h 108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006" h="1089438" fill="none" extrusionOk="0">
                        <a:moveTo>
                          <a:pt x="0" y="544719"/>
                        </a:moveTo>
                        <a:cubicBezTo>
                          <a:pt x="-4584" y="271557"/>
                          <a:pt x="243822" y="10448"/>
                          <a:pt x="544719" y="0"/>
                        </a:cubicBezTo>
                        <a:cubicBezTo>
                          <a:pt x="1096846" y="142201"/>
                          <a:pt x="3225362" y="-64615"/>
                          <a:pt x="4754287" y="0"/>
                        </a:cubicBezTo>
                        <a:cubicBezTo>
                          <a:pt x="5051296" y="-9158"/>
                          <a:pt x="5342213" y="235730"/>
                          <a:pt x="5299006" y="544719"/>
                        </a:cubicBezTo>
                        <a:lnTo>
                          <a:pt x="5299006" y="544719"/>
                        </a:lnTo>
                        <a:cubicBezTo>
                          <a:pt x="5314943" y="830350"/>
                          <a:pt x="5039656" y="1079501"/>
                          <a:pt x="4754287" y="1089438"/>
                        </a:cubicBezTo>
                        <a:cubicBezTo>
                          <a:pt x="4189130" y="1216545"/>
                          <a:pt x="1242972" y="1105112"/>
                          <a:pt x="544719" y="1089438"/>
                        </a:cubicBezTo>
                        <a:cubicBezTo>
                          <a:pt x="202672" y="1125332"/>
                          <a:pt x="-9226" y="854058"/>
                          <a:pt x="0" y="544719"/>
                        </a:cubicBezTo>
                        <a:close/>
                      </a:path>
                      <a:path w="5299006" h="1089438" stroke="0" extrusionOk="0">
                        <a:moveTo>
                          <a:pt x="0" y="544719"/>
                        </a:moveTo>
                        <a:cubicBezTo>
                          <a:pt x="15977" y="226105"/>
                          <a:pt x="220230" y="-8923"/>
                          <a:pt x="544719" y="0"/>
                        </a:cubicBezTo>
                        <a:cubicBezTo>
                          <a:pt x="1822226" y="-85575"/>
                          <a:pt x="4270368" y="21032"/>
                          <a:pt x="4754287" y="0"/>
                        </a:cubicBezTo>
                        <a:cubicBezTo>
                          <a:pt x="5038071" y="22380"/>
                          <a:pt x="5332164" y="269421"/>
                          <a:pt x="5299006" y="544719"/>
                        </a:cubicBezTo>
                        <a:lnTo>
                          <a:pt x="5299006" y="544719"/>
                        </a:lnTo>
                        <a:cubicBezTo>
                          <a:pt x="5349311" y="819198"/>
                          <a:pt x="5048770" y="1089212"/>
                          <a:pt x="4754287" y="1089438"/>
                        </a:cubicBezTo>
                        <a:cubicBezTo>
                          <a:pt x="4323676" y="1122669"/>
                          <a:pt x="2146428" y="1204782"/>
                          <a:pt x="544719" y="1089438"/>
                        </a:cubicBezTo>
                        <a:cubicBezTo>
                          <a:pt x="281408" y="1102289"/>
                          <a:pt x="-3311" y="821930"/>
                          <a:pt x="0" y="54471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002060"/>
                </a:solidFill>
                <a:latin typeface="AvantGarde" panose="00000400000000000000" pitchFamily="2" charset="0"/>
                <a:ea typeface="AvantGarde" panose="00000400000000000000" pitchFamily="2" charset="0"/>
                <a:cs typeface="AvantGarde" panose="00000400000000000000" pitchFamily="2" charset="0"/>
              </a:rPr>
              <a:t>Từ đầu </a:t>
            </a:r>
            <a:r>
              <a:rPr lang="vi-VN" sz="3200" b="1">
                <a:solidFill>
                  <a:srgbClr val="002060"/>
                </a:solidFill>
                <a:latin typeface="AvantGarde" panose="00000400000000000000" pitchFamily="2" charset="0"/>
                <a:ea typeface="AvantGarde" panose="00000400000000000000" pitchFamily="2" charset="0"/>
                <a:cs typeface="AvantGarde" panose="00000400000000000000" pitchFamily="2" charset="0"/>
              </a:rPr>
              <a:t>đến “...đọc được.”</a:t>
            </a:r>
            <a:endParaRPr lang="en-US" sz="3200" b="1" dirty="0">
              <a:solidFill>
                <a:srgbClr val="00206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27" name="Rectangle 26">
            <a:extLst>
              <a:ext uri="{FF2B5EF4-FFF2-40B4-BE49-F238E27FC236}">
                <a16:creationId xmlns:a16="http://schemas.microsoft.com/office/drawing/2014/main" id="{876FA87D-66D4-4E79-ADEE-A54B58A7A5C6}"/>
              </a:ext>
            </a:extLst>
          </p:cNvPr>
          <p:cNvSpPr/>
          <p:nvPr/>
        </p:nvSpPr>
        <p:spPr>
          <a:xfrm>
            <a:off x="2216093" y="3296676"/>
            <a:ext cx="1831271" cy="684803"/>
          </a:xfrm>
          <a:prstGeom prst="rect">
            <a:avLst/>
          </a:prstGeom>
          <a:noFill/>
          <a:ln>
            <a:noFill/>
          </a:ln>
        </p:spPr>
        <p:txBody>
          <a:bodyPr wrap="none" lIns="68580" tIns="34290" rIns="68580" bIns="34290">
            <a:spAutoFit/>
          </a:bodyPr>
          <a:lstStyle/>
          <a:p>
            <a:pPr algn="ctr"/>
            <a:r>
              <a:rPr lang="vi-VN" sz="4000" b="1" dirty="0">
                <a:ln w="13462">
                  <a:solidFill>
                    <a:schemeClr val="bg2">
                      <a:lumMod val="40000"/>
                      <a:lumOff val="60000"/>
                    </a:schemeClr>
                  </a:solidFill>
                  <a:prstDash val="solid"/>
                </a:ln>
                <a:solidFill>
                  <a:srgbClr val="FFFF00"/>
                </a:solidFill>
                <a:latin typeface="#9Slide07 Cadena" panose="02000503000000020004" pitchFamily="2" charset="0"/>
              </a:rPr>
              <a:t>Đoạn 2:</a:t>
            </a:r>
            <a:endParaRPr lang="en-US" sz="4000" b="1" dirty="0">
              <a:ln w="13462">
                <a:solidFill>
                  <a:schemeClr val="bg2">
                    <a:lumMod val="40000"/>
                    <a:lumOff val="60000"/>
                  </a:schemeClr>
                </a:solidFill>
                <a:prstDash val="solid"/>
              </a:ln>
              <a:solidFill>
                <a:srgbClr val="FFFF00"/>
              </a:solidFill>
              <a:latin typeface="#9Slide07 Cadena" panose="02000503000000020004" pitchFamily="2" charset="0"/>
            </a:endParaRPr>
          </a:p>
        </p:txBody>
      </p:sp>
      <p:sp>
        <p:nvSpPr>
          <p:cNvPr id="28" name="Rectangle: Rounded Corners 27">
            <a:extLst>
              <a:ext uri="{FF2B5EF4-FFF2-40B4-BE49-F238E27FC236}">
                <a16:creationId xmlns:a16="http://schemas.microsoft.com/office/drawing/2014/main" id="{4AEF1488-AEE2-438A-B748-968A6113C5D8}"/>
              </a:ext>
            </a:extLst>
          </p:cNvPr>
          <p:cNvSpPr/>
          <p:nvPr/>
        </p:nvSpPr>
        <p:spPr>
          <a:xfrm>
            <a:off x="3457848" y="3230537"/>
            <a:ext cx="7188408" cy="817079"/>
          </a:xfrm>
          <a:prstGeom prst="roundRect">
            <a:avLst>
              <a:gd name="adj" fmla="val 0"/>
            </a:avLst>
          </a:prstGeom>
          <a:noFill/>
          <a:ln w="38100">
            <a:noFill/>
            <a:prstDash val="sysDash"/>
            <a:extLst>
              <a:ext uri="{C807C97D-BFC1-408E-A445-0C87EB9F89A2}">
                <ask:lineSketchStyleProps xmlns:ask="http://schemas.microsoft.com/office/drawing/2018/sketchyshapes" sd="3667377045">
                  <a:custGeom>
                    <a:avLst/>
                    <a:gdLst>
                      <a:gd name="connsiteX0" fmla="*/ 0 w 5299006"/>
                      <a:gd name="connsiteY0" fmla="*/ 544719 h 1089438"/>
                      <a:gd name="connsiteX1" fmla="*/ 544719 w 5299006"/>
                      <a:gd name="connsiteY1" fmla="*/ 0 h 1089438"/>
                      <a:gd name="connsiteX2" fmla="*/ 4754287 w 5299006"/>
                      <a:gd name="connsiteY2" fmla="*/ 0 h 1089438"/>
                      <a:gd name="connsiteX3" fmla="*/ 5299006 w 5299006"/>
                      <a:gd name="connsiteY3" fmla="*/ 544719 h 1089438"/>
                      <a:gd name="connsiteX4" fmla="*/ 5299006 w 5299006"/>
                      <a:gd name="connsiteY4" fmla="*/ 544719 h 1089438"/>
                      <a:gd name="connsiteX5" fmla="*/ 4754287 w 5299006"/>
                      <a:gd name="connsiteY5" fmla="*/ 1089438 h 1089438"/>
                      <a:gd name="connsiteX6" fmla="*/ 544719 w 5299006"/>
                      <a:gd name="connsiteY6" fmla="*/ 1089438 h 1089438"/>
                      <a:gd name="connsiteX7" fmla="*/ 0 w 5299006"/>
                      <a:gd name="connsiteY7" fmla="*/ 544719 h 108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006" h="1089438" fill="none" extrusionOk="0">
                        <a:moveTo>
                          <a:pt x="0" y="544719"/>
                        </a:moveTo>
                        <a:cubicBezTo>
                          <a:pt x="-4584" y="271557"/>
                          <a:pt x="243822" y="10448"/>
                          <a:pt x="544719" y="0"/>
                        </a:cubicBezTo>
                        <a:cubicBezTo>
                          <a:pt x="1096846" y="142201"/>
                          <a:pt x="3225362" y="-64615"/>
                          <a:pt x="4754287" y="0"/>
                        </a:cubicBezTo>
                        <a:cubicBezTo>
                          <a:pt x="5051296" y="-9158"/>
                          <a:pt x="5342213" y="235730"/>
                          <a:pt x="5299006" y="544719"/>
                        </a:cubicBezTo>
                        <a:lnTo>
                          <a:pt x="5299006" y="544719"/>
                        </a:lnTo>
                        <a:cubicBezTo>
                          <a:pt x="5314943" y="830350"/>
                          <a:pt x="5039656" y="1079501"/>
                          <a:pt x="4754287" y="1089438"/>
                        </a:cubicBezTo>
                        <a:cubicBezTo>
                          <a:pt x="4189130" y="1216545"/>
                          <a:pt x="1242972" y="1105112"/>
                          <a:pt x="544719" y="1089438"/>
                        </a:cubicBezTo>
                        <a:cubicBezTo>
                          <a:pt x="202672" y="1125332"/>
                          <a:pt x="-9226" y="854058"/>
                          <a:pt x="0" y="544719"/>
                        </a:cubicBezTo>
                        <a:close/>
                      </a:path>
                      <a:path w="5299006" h="1089438" stroke="0" extrusionOk="0">
                        <a:moveTo>
                          <a:pt x="0" y="544719"/>
                        </a:moveTo>
                        <a:cubicBezTo>
                          <a:pt x="15977" y="226105"/>
                          <a:pt x="220230" y="-8923"/>
                          <a:pt x="544719" y="0"/>
                        </a:cubicBezTo>
                        <a:cubicBezTo>
                          <a:pt x="1822226" y="-85575"/>
                          <a:pt x="4270368" y="21032"/>
                          <a:pt x="4754287" y="0"/>
                        </a:cubicBezTo>
                        <a:cubicBezTo>
                          <a:pt x="5038071" y="22380"/>
                          <a:pt x="5332164" y="269421"/>
                          <a:pt x="5299006" y="544719"/>
                        </a:cubicBezTo>
                        <a:lnTo>
                          <a:pt x="5299006" y="544719"/>
                        </a:lnTo>
                        <a:cubicBezTo>
                          <a:pt x="5349311" y="819198"/>
                          <a:pt x="5048770" y="1089212"/>
                          <a:pt x="4754287" y="1089438"/>
                        </a:cubicBezTo>
                        <a:cubicBezTo>
                          <a:pt x="4323676" y="1122669"/>
                          <a:pt x="2146428" y="1204782"/>
                          <a:pt x="544719" y="1089438"/>
                        </a:cubicBezTo>
                        <a:cubicBezTo>
                          <a:pt x="281408" y="1102289"/>
                          <a:pt x="-3311" y="821930"/>
                          <a:pt x="0" y="54471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002060"/>
                </a:solidFill>
                <a:latin typeface="AvantGarde" panose="00000400000000000000" pitchFamily="2" charset="0"/>
                <a:ea typeface="AvantGarde" panose="00000400000000000000" pitchFamily="2" charset="0"/>
                <a:cs typeface="AvantGarde" panose="00000400000000000000" pitchFamily="2" charset="0"/>
              </a:rPr>
              <a:t>Tiếp theo đến “...cái đuôi.”</a:t>
            </a:r>
            <a:endParaRPr lang="en-US" sz="3200" b="1" dirty="0">
              <a:solidFill>
                <a:srgbClr val="00206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29" name="Rectangle 28">
            <a:extLst>
              <a:ext uri="{FF2B5EF4-FFF2-40B4-BE49-F238E27FC236}">
                <a16:creationId xmlns:a16="http://schemas.microsoft.com/office/drawing/2014/main" id="{B7F773AB-CB2A-4D4F-B1F0-E075AFD49D49}"/>
              </a:ext>
            </a:extLst>
          </p:cNvPr>
          <p:cNvSpPr/>
          <p:nvPr/>
        </p:nvSpPr>
        <p:spPr>
          <a:xfrm>
            <a:off x="2174406" y="4116225"/>
            <a:ext cx="1831271" cy="684803"/>
          </a:xfrm>
          <a:prstGeom prst="rect">
            <a:avLst/>
          </a:prstGeom>
          <a:noFill/>
          <a:ln>
            <a:noFill/>
          </a:ln>
        </p:spPr>
        <p:txBody>
          <a:bodyPr wrap="none" lIns="68580" tIns="34290" rIns="68580" bIns="34290">
            <a:spAutoFit/>
          </a:bodyPr>
          <a:lstStyle/>
          <a:p>
            <a:pPr algn="ctr"/>
            <a:r>
              <a:rPr lang="vi-VN" sz="4000" b="1" dirty="0">
                <a:ln w="13462">
                  <a:solidFill>
                    <a:schemeClr val="bg2">
                      <a:lumMod val="40000"/>
                      <a:lumOff val="60000"/>
                    </a:schemeClr>
                  </a:solidFill>
                  <a:prstDash val="solid"/>
                </a:ln>
                <a:solidFill>
                  <a:srgbClr val="00B050"/>
                </a:solidFill>
                <a:latin typeface="#9Slide07 Cadena" panose="02000503000000020004" pitchFamily="2" charset="0"/>
              </a:rPr>
              <a:t>Đoạn 3:</a:t>
            </a:r>
            <a:endParaRPr lang="en-US" sz="4000" b="1" dirty="0">
              <a:ln w="13462">
                <a:solidFill>
                  <a:schemeClr val="bg2">
                    <a:lumMod val="40000"/>
                    <a:lumOff val="60000"/>
                  </a:schemeClr>
                </a:solidFill>
                <a:prstDash val="solid"/>
              </a:ln>
              <a:solidFill>
                <a:srgbClr val="00B050"/>
              </a:solidFill>
              <a:latin typeface="#9Slide07 Cadena" panose="02000503000000020004" pitchFamily="2" charset="0"/>
            </a:endParaRPr>
          </a:p>
        </p:txBody>
      </p:sp>
      <p:sp>
        <p:nvSpPr>
          <p:cNvPr id="42" name="Rectangle: Rounded Corners 41">
            <a:extLst>
              <a:ext uri="{FF2B5EF4-FFF2-40B4-BE49-F238E27FC236}">
                <a16:creationId xmlns:a16="http://schemas.microsoft.com/office/drawing/2014/main" id="{65A114D8-7A6A-4292-AA9A-45E820AAD673}"/>
              </a:ext>
            </a:extLst>
          </p:cNvPr>
          <p:cNvSpPr/>
          <p:nvPr/>
        </p:nvSpPr>
        <p:spPr>
          <a:xfrm>
            <a:off x="2972298" y="4009445"/>
            <a:ext cx="5357285" cy="817079"/>
          </a:xfrm>
          <a:prstGeom prst="roundRect">
            <a:avLst>
              <a:gd name="adj" fmla="val 0"/>
            </a:avLst>
          </a:prstGeom>
          <a:noFill/>
          <a:ln w="38100">
            <a:noFill/>
            <a:prstDash val="sysDash"/>
            <a:extLst>
              <a:ext uri="{C807C97D-BFC1-408E-A445-0C87EB9F89A2}">
                <ask:lineSketchStyleProps xmlns:ask="http://schemas.microsoft.com/office/drawing/2018/sketchyshapes" sd="3667377045">
                  <a:custGeom>
                    <a:avLst/>
                    <a:gdLst>
                      <a:gd name="connsiteX0" fmla="*/ 0 w 5299006"/>
                      <a:gd name="connsiteY0" fmla="*/ 544719 h 1089438"/>
                      <a:gd name="connsiteX1" fmla="*/ 544719 w 5299006"/>
                      <a:gd name="connsiteY1" fmla="*/ 0 h 1089438"/>
                      <a:gd name="connsiteX2" fmla="*/ 4754287 w 5299006"/>
                      <a:gd name="connsiteY2" fmla="*/ 0 h 1089438"/>
                      <a:gd name="connsiteX3" fmla="*/ 5299006 w 5299006"/>
                      <a:gd name="connsiteY3" fmla="*/ 544719 h 1089438"/>
                      <a:gd name="connsiteX4" fmla="*/ 5299006 w 5299006"/>
                      <a:gd name="connsiteY4" fmla="*/ 544719 h 1089438"/>
                      <a:gd name="connsiteX5" fmla="*/ 4754287 w 5299006"/>
                      <a:gd name="connsiteY5" fmla="*/ 1089438 h 1089438"/>
                      <a:gd name="connsiteX6" fmla="*/ 544719 w 5299006"/>
                      <a:gd name="connsiteY6" fmla="*/ 1089438 h 1089438"/>
                      <a:gd name="connsiteX7" fmla="*/ 0 w 5299006"/>
                      <a:gd name="connsiteY7" fmla="*/ 544719 h 108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006" h="1089438" fill="none" extrusionOk="0">
                        <a:moveTo>
                          <a:pt x="0" y="544719"/>
                        </a:moveTo>
                        <a:cubicBezTo>
                          <a:pt x="-4584" y="271557"/>
                          <a:pt x="243822" y="10448"/>
                          <a:pt x="544719" y="0"/>
                        </a:cubicBezTo>
                        <a:cubicBezTo>
                          <a:pt x="1096846" y="142201"/>
                          <a:pt x="3225362" y="-64615"/>
                          <a:pt x="4754287" y="0"/>
                        </a:cubicBezTo>
                        <a:cubicBezTo>
                          <a:pt x="5051296" y="-9158"/>
                          <a:pt x="5342213" y="235730"/>
                          <a:pt x="5299006" y="544719"/>
                        </a:cubicBezTo>
                        <a:lnTo>
                          <a:pt x="5299006" y="544719"/>
                        </a:lnTo>
                        <a:cubicBezTo>
                          <a:pt x="5314943" y="830350"/>
                          <a:pt x="5039656" y="1079501"/>
                          <a:pt x="4754287" y="1089438"/>
                        </a:cubicBezTo>
                        <a:cubicBezTo>
                          <a:pt x="4189130" y="1216545"/>
                          <a:pt x="1242972" y="1105112"/>
                          <a:pt x="544719" y="1089438"/>
                        </a:cubicBezTo>
                        <a:cubicBezTo>
                          <a:pt x="202672" y="1125332"/>
                          <a:pt x="-9226" y="854058"/>
                          <a:pt x="0" y="544719"/>
                        </a:cubicBezTo>
                        <a:close/>
                      </a:path>
                      <a:path w="5299006" h="1089438" stroke="0" extrusionOk="0">
                        <a:moveTo>
                          <a:pt x="0" y="544719"/>
                        </a:moveTo>
                        <a:cubicBezTo>
                          <a:pt x="15977" y="226105"/>
                          <a:pt x="220230" y="-8923"/>
                          <a:pt x="544719" y="0"/>
                        </a:cubicBezTo>
                        <a:cubicBezTo>
                          <a:pt x="1822226" y="-85575"/>
                          <a:pt x="4270368" y="21032"/>
                          <a:pt x="4754287" y="0"/>
                        </a:cubicBezTo>
                        <a:cubicBezTo>
                          <a:pt x="5038071" y="22380"/>
                          <a:pt x="5332164" y="269421"/>
                          <a:pt x="5299006" y="544719"/>
                        </a:cubicBezTo>
                        <a:lnTo>
                          <a:pt x="5299006" y="544719"/>
                        </a:lnTo>
                        <a:cubicBezTo>
                          <a:pt x="5349311" y="819198"/>
                          <a:pt x="5048770" y="1089212"/>
                          <a:pt x="4754287" y="1089438"/>
                        </a:cubicBezTo>
                        <a:cubicBezTo>
                          <a:pt x="4323676" y="1122669"/>
                          <a:pt x="2146428" y="1204782"/>
                          <a:pt x="544719" y="1089438"/>
                        </a:cubicBezTo>
                        <a:cubicBezTo>
                          <a:pt x="281408" y="1102289"/>
                          <a:pt x="-3311" y="821930"/>
                          <a:pt x="0" y="54471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002060"/>
                </a:solidFill>
                <a:latin typeface="AvantGarde" panose="00000400000000000000" pitchFamily="2" charset="0"/>
                <a:ea typeface="AvantGarde" panose="00000400000000000000" pitchFamily="2" charset="0"/>
                <a:cs typeface="AvantGarde" panose="00000400000000000000" pitchFamily="2" charset="0"/>
              </a:rPr>
              <a:t>Đoạn còn lại</a:t>
            </a:r>
            <a:endParaRPr lang="en-US" sz="3200" b="1" dirty="0">
              <a:solidFill>
                <a:srgbClr val="002060"/>
              </a:solidFill>
              <a:latin typeface="AvantGarde" panose="00000400000000000000" pitchFamily="2"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1374479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80">
                                          <p:stCondLst>
                                            <p:cond delay="0"/>
                                          </p:stCondLst>
                                        </p:cTn>
                                        <p:tgtEl>
                                          <p:spTgt spid="26"/>
                                        </p:tgtEl>
                                      </p:cBhvr>
                                    </p:animEffect>
                                    <p:anim calcmode="lin" valueType="num">
                                      <p:cBhvr>
                                        <p:cTn id="20"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25" dur="26">
                                          <p:stCondLst>
                                            <p:cond delay="650"/>
                                          </p:stCondLst>
                                        </p:cTn>
                                        <p:tgtEl>
                                          <p:spTgt spid="26"/>
                                        </p:tgtEl>
                                      </p:cBhvr>
                                      <p:to x="100000" y="60000"/>
                                    </p:animScale>
                                    <p:animScale>
                                      <p:cBhvr>
                                        <p:cTn id="26" dur="166" decel="50000">
                                          <p:stCondLst>
                                            <p:cond delay="676"/>
                                          </p:stCondLst>
                                        </p:cTn>
                                        <p:tgtEl>
                                          <p:spTgt spid="26"/>
                                        </p:tgtEl>
                                      </p:cBhvr>
                                      <p:to x="100000" y="100000"/>
                                    </p:animScale>
                                    <p:animScale>
                                      <p:cBhvr>
                                        <p:cTn id="27" dur="26">
                                          <p:stCondLst>
                                            <p:cond delay="1312"/>
                                          </p:stCondLst>
                                        </p:cTn>
                                        <p:tgtEl>
                                          <p:spTgt spid="26"/>
                                        </p:tgtEl>
                                      </p:cBhvr>
                                      <p:to x="100000" y="80000"/>
                                    </p:animScale>
                                    <p:animScale>
                                      <p:cBhvr>
                                        <p:cTn id="28" dur="166" decel="50000">
                                          <p:stCondLst>
                                            <p:cond delay="1338"/>
                                          </p:stCondLst>
                                        </p:cTn>
                                        <p:tgtEl>
                                          <p:spTgt spid="26"/>
                                        </p:tgtEl>
                                      </p:cBhvr>
                                      <p:to x="100000" y="100000"/>
                                    </p:animScale>
                                    <p:animScale>
                                      <p:cBhvr>
                                        <p:cTn id="29" dur="26">
                                          <p:stCondLst>
                                            <p:cond delay="1642"/>
                                          </p:stCondLst>
                                        </p:cTn>
                                        <p:tgtEl>
                                          <p:spTgt spid="26"/>
                                        </p:tgtEl>
                                      </p:cBhvr>
                                      <p:to x="100000" y="90000"/>
                                    </p:animScale>
                                    <p:animScale>
                                      <p:cBhvr>
                                        <p:cTn id="30" dur="166" decel="50000">
                                          <p:stCondLst>
                                            <p:cond delay="1668"/>
                                          </p:stCondLst>
                                        </p:cTn>
                                        <p:tgtEl>
                                          <p:spTgt spid="26"/>
                                        </p:tgtEl>
                                      </p:cBhvr>
                                      <p:to x="100000" y="100000"/>
                                    </p:animScale>
                                    <p:animScale>
                                      <p:cBhvr>
                                        <p:cTn id="31" dur="26">
                                          <p:stCondLst>
                                            <p:cond delay="1808"/>
                                          </p:stCondLst>
                                        </p:cTn>
                                        <p:tgtEl>
                                          <p:spTgt spid="26"/>
                                        </p:tgtEl>
                                      </p:cBhvr>
                                      <p:to x="100000" y="95000"/>
                                    </p:animScale>
                                    <p:animScale>
                                      <p:cBhvr>
                                        <p:cTn id="32" dur="166" decel="50000">
                                          <p:stCondLst>
                                            <p:cond delay="1834"/>
                                          </p:stCondLst>
                                        </p:cTn>
                                        <p:tgtEl>
                                          <p:spTgt spid="26"/>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down)">
                                      <p:cBhvr>
                                        <p:cTn id="42" dur="580">
                                          <p:stCondLst>
                                            <p:cond delay="0"/>
                                          </p:stCondLst>
                                        </p:cTn>
                                        <p:tgtEl>
                                          <p:spTgt spid="28"/>
                                        </p:tgtEl>
                                      </p:cBhvr>
                                    </p:animEffect>
                                    <p:anim calcmode="lin" valueType="num">
                                      <p:cBhvr>
                                        <p:cTn id="43"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48" dur="26">
                                          <p:stCondLst>
                                            <p:cond delay="650"/>
                                          </p:stCondLst>
                                        </p:cTn>
                                        <p:tgtEl>
                                          <p:spTgt spid="28"/>
                                        </p:tgtEl>
                                      </p:cBhvr>
                                      <p:to x="100000" y="60000"/>
                                    </p:animScale>
                                    <p:animScale>
                                      <p:cBhvr>
                                        <p:cTn id="49" dur="166" decel="50000">
                                          <p:stCondLst>
                                            <p:cond delay="676"/>
                                          </p:stCondLst>
                                        </p:cTn>
                                        <p:tgtEl>
                                          <p:spTgt spid="28"/>
                                        </p:tgtEl>
                                      </p:cBhvr>
                                      <p:to x="100000" y="100000"/>
                                    </p:animScale>
                                    <p:animScale>
                                      <p:cBhvr>
                                        <p:cTn id="50" dur="26">
                                          <p:stCondLst>
                                            <p:cond delay="1312"/>
                                          </p:stCondLst>
                                        </p:cTn>
                                        <p:tgtEl>
                                          <p:spTgt spid="28"/>
                                        </p:tgtEl>
                                      </p:cBhvr>
                                      <p:to x="100000" y="80000"/>
                                    </p:animScale>
                                    <p:animScale>
                                      <p:cBhvr>
                                        <p:cTn id="51" dur="166" decel="50000">
                                          <p:stCondLst>
                                            <p:cond delay="1338"/>
                                          </p:stCondLst>
                                        </p:cTn>
                                        <p:tgtEl>
                                          <p:spTgt spid="28"/>
                                        </p:tgtEl>
                                      </p:cBhvr>
                                      <p:to x="100000" y="100000"/>
                                    </p:animScale>
                                    <p:animScale>
                                      <p:cBhvr>
                                        <p:cTn id="52" dur="26">
                                          <p:stCondLst>
                                            <p:cond delay="1642"/>
                                          </p:stCondLst>
                                        </p:cTn>
                                        <p:tgtEl>
                                          <p:spTgt spid="28"/>
                                        </p:tgtEl>
                                      </p:cBhvr>
                                      <p:to x="100000" y="90000"/>
                                    </p:animScale>
                                    <p:animScale>
                                      <p:cBhvr>
                                        <p:cTn id="53" dur="166" decel="50000">
                                          <p:stCondLst>
                                            <p:cond delay="1668"/>
                                          </p:stCondLst>
                                        </p:cTn>
                                        <p:tgtEl>
                                          <p:spTgt spid="28"/>
                                        </p:tgtEl>
                                      </p:cBhvr>
                                      <p:to x="100000" y="100000"/>
                                    </p:animScale>
                                    <p:animScale>
                                      <p:cBhvr>
                                        <p:cTn id="54" dur="26">
                                          <p:stCondLst>
                                            <p:cond delay="1808"/>
                                          </p:stCondLst>
                                        </p:cTn>
                                        <p:tgtEl>
                                          <p:spTgt spid="28"/>
                                        </p:tgtEl>
                                      </p:cBhvr>
                                      <p:to x="100000" y="95000"/>
                                    </p:animScale>
                                    <p:animScale>
                                      <p:cBhvr>
                                        <p:cTn id="55" dur="166" decel="50000">
                                          <p:stCondLst>
                                            <p:cond delay="1834"/>
                                          </p:stCondLst>
                                        </p:cTn>
                                        <p:tgtEl>
                                          <p:spTgt spid="28"/>
                                        </p:tgtEl>
                                      </p:cBhvr>
                                      <p:to x="100000" y="100000"/>
                                    </p:animScale>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fade">
                                      <p:cBhvr>
                                        <p:cTn id="60" dur="500"/>
                                        <p:tgtEl>
                                          <p:spTgt spid="29"/>
                                        </p:tgtEl>
                                      </p:cBhvr>
                                    </p:animEffect>
                                  </p:childTnLst>
                                </p:cTn>
                              </p:par>
                            </p:childTnLst>
                          </p:cTn>
                        </p:par>
                      </p:childTnLst>
                    </p:cTn>
                  </p:par>
                  <p:par>
                    <p:cTn id="61" fill="hold">
                      <p:stCondLst>
                        <p:cond delay="indefinite"/>
                      </p:stCondLst>
                      <p:childTnLst>
                        <p:par>
                          <p:cTn id="62" fill="hold">
                            <p:stCondLst>
                              <p:cond delay="0"/>
                            </p:stCondLst>
                            <p:childTnLst>
                              <p:par>
                                <p:cTn id="63" presetID="26" presetClass="entr" presetSubtype="0" fill="hold" grpId="0" nodeType="click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80">
                                          <p:stCondLst>
                                            <p:cond delay="0"/>
                                          </p:stCondLst>
                                        </p:cTn>
                                        <p:tgtEl>
                                          <p:spTgt spid="42"/>
                                        </p:tgtEl>
                                      </p:cBhvr>
                                    </p:animEffect>
                                    <p:anim calcmode="lin" valueType="num">
                                      <p:cBhvr>
                                        <p:cTn id="66"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71" dur="26">
                                          <p:stCondLst>
                                            <p:cond delay="650"/>
                                          </p:stCondLst>
                                        </p:cTn>
                                        <p:tgtEl>
                                          <p:spTgt spid="42"/>
                                        </p:tgtEl>
                                      </p:cBhvr>
                                      <p:to x="100000" y="60000"/>
                                    </p:animScale>
                                    <p:animScale>
                                      <p:cBhvr>
                                        <p:cTn id="72" dur="166" decel="50000">
                                          <p:stCondLst>
                                            <p:cond delay="676"/>
                                          </p:stCondLst>
                                        </p:cTn>
                                        <p:tgtEl>
                                          <p:spTgt spid="42"/>
                                        </p:tgtEl>
                                      </p:cBhvr>
                                      <p:to x="100000" y="100000"/>
                                    </p:animScale>
                                    <p:animScale>
                                      <p:cBhvr>
                                        <p:cTn id="73" dur="26">
                                          <p:stCondLst>
                                            <p:cond delay="1312"/>
                                          </p:stCondLst>
                                        </p:cTn>
                                        <p:tgtEl>
                                          <p:spTgt spid="42"/>
                                        </p:tgtEl>
                                      </p:cBhvr>
                                      <p:to x="100000" y="80000"/>
                                    </p:animScale>
                                    <p:animScale>
                                      <p:cBhvr>
                                        <p:cTn id="74" dur="166" decel="50000">
                                          <p:stCondLst>
                                            <p:cond delay="1338"/>
                                          </p:stCondLst>
                                        </p:cTn>
                                        <p:tgtEl>
                                          <p:spTgt spid="42"/>
                                        </p:tgtEl>
                                      </p:cBhvr>
                                      <p:to x="100000" y="100000"/>
                                    </p:animScale>
                                    <p:animScale>
                                      <p:cBhvr>
                                        <p:cTn id="75" dur="26">
                                          <p:stCondLst>
                                            <p:cond delay="1642"/>
                                          </p:stCondLst>
                                        </p:cTn>
                                        <p:tgtEl>
                                          <p:spTgt spid="42"/>
                                        </p:tgtEl>
                                      </p:cBhvr>
                                      <p:to x="100000" y="90000"/>
                                    </p:animScale>
                                    <p:animScale>
                                      <p:cBhvr>
                                        <p:cTn id="76" dur="166" decel="50000">
                                          <p:stCondLst>
                                            <p:cond delay="1668"/>
                                          </p:stCondLst>
                                        </p:cTn>
                                        <p:tgtEl>
                                          <p:spTgt spid="42"/>
                                        </p:tgtEl>
                                      </p:cBhvr>
                                      <p:to x="100000" y="100000"/>
                                    </p:animScale>
                                    <p:animScale>
                                      <p:cBhvr>
                                        <p:cTn id="77" dur="26">
                                          <p:stCondLst>
                                            <p:cond delay="1808"/>
                                          </p:stCondLst>
                                        </p:cTn>
                                        <p:tgtEl>
                                          <p:spTgt spid="42"/>
                                        </p:tgtEl>
                                      </p:cBhvr>
                                      <p:to x="100000" y="95000"/>
                                    </p:animScale>
                                    <p:animScale>
                                      <p:cBhvr>
                                        <p:cTn id="78" dur="166" decel="50000">
                                          <p:stCondLst>
                                            <p:cond delay="1834"/>
                                          </p:stCondLst>
                                        </p:cTn>
                                        <p:tgtEl>
                                          <p:spTgt spid="4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p:bldP spid="26" grpId="0"/>
      <p:bldP spid="27" grpId="0"/>
      <p:bldP spid="28" grpId="0"/>
      <p:bldP spid="29" grpId="0"/>
      <p:bldP spid="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Karaoke bar interior with stage for music Vector Image">
            <a:extLst>
              <a:ext uri="{FF2B5EF4-FFF2-40B4-BE49-F238E27FC236}">
                <a16:creationId xmlns:a16="http://schemas.microsoft.com/office/drawing/2014/main" id="{8F6719C3-D733-4530-A4DE-8639AEF29E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31" b="10145"/>
          <a:stretch/>
        </p:blipFill>
        <p:spPr bwMode="auto">
          <a:xfrm>
            <a:off x="-1" y="-10646"/>
            <a:ext cx="12192001" cy="68840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3">
            <a:extLst>
              <a:ext uri="{FF2B5EF4-FFF2-40B4-BE49-F238E27FC236}">
                <a16:creationId xmlns:a16="http://schemas.microsoft.com/office/drawing/2014/main" id="{CDE5C460-EF90-46AF-992A-1FAC3EBEE204}"/>
              </a:ext>
            </a:extLst>
          </p:cNvPr>
          <p:cNvSpPr/>
          <p:nvPr/>
        </p:nvSpPr>
        <p:spPr>
          <a:xfrm>
            <a:off x="320949" y="287691"/>
            <a:ext cx="11444756" cy="6282618"/>
          </a:xfrm>
          <a:custGeom>
            <a:avLst/>
            <a:gdLst>
              <a:gd name="connsiteX0" fmla="*/ 0 w 11444756"/>
              <a:gd name="connsiteY0" fmla="*/ 652073 h 6282618"/>
              <a:gd name="connsiteX1" fmla="*/ 652073 w 11444756"/>
              <a:gd name="connsiteY1" fmla="*/ 0 h 6282618"/>
              <a:gd name="connsiteX2" fmla="*/ 10792683 w 11444756"/>
              <a:gd name="connsiteY2" fmla="*/ 0 h 6282618"/>
              <a:gd name="connsiteX3" fmla="*/ 11444756 w 11444756"/>
              <a:gd name="connsiteY3" fmla="*/ 652073 h 6282618"/>
              <a:gd name="connsiteX4" fmla="*/ 11444756 w 11444756"/>
              <a:gd name="connsiteY4" fmla="*/ 5630545 h 6282618"/>
              <a:gd name="connsiteX5" fmla="*/ 10792683 w 11444756"/>
              <a:gd name="connsiteY5" fmla="*/ 6282618 h 6282618"/>
              <a:gd name="connsiteX6" fmla="*/ 652073 w 11444756"/>
              <a:gd name="connsiteY6" fmla="*/ 6282618 h 6282618"/>
              <a:gd name="connsiteX7" fmla="*/ 0 w 11444756"/>
              <a:gd name="connsiteY7" fmla="*/ 5630545 h 6282618"/>
              <a:gd name="connsiteX8" fmla="*/ 0 w 11444756"/>
              <a:gd name="connsiteY8" fmla="*/ 652073 h 628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44756" h="6282618" fill="none" extrusionOk="0">
                <a:moveTo>
                  <a:pt x="0" y="652073"/>
                </a:moveTo>
                <a:cubicBezTo>
                  <a:pt x="28669" y="313184"/>
                  <a:pt x="233267" y="-17150"/>
                  <a:pt x="652073" y="0"/>
                </a:cubicBezTo>
                <a:cubicBezTo>
                  <a:pt x="5011884" y="109595"/>
                  <a:pt x="9455310" y="16756"/>
                  <a:pt x="10792683" y="0"/>
                </a:cubicBezTo>
                <a:cubicBezTo>
                  <a:pt x="11119917" y="-27211"/>
                  <a:pt x="11461425" y="353921"/>
                  <a:pt x="11444756" y="652073"/>
                </a:cubicBezTo>
                <a:cubicBezTo>
                  <a:pt x="11388438" y="2088169"/>
                  <a:pt x="11477667" y="4283466"/>
                  <a:pt x="11444756" y="5630545"/>
                </a:cubicBezTo>
                <a:cubicBezTo>
                  <a:pt x="11385390" y="6011005"/>
                  <a:pt x="11221364" y="6275740"/>
                  <a:pt x="10792683" y="6282618"/>
                </a:cubicBezTo>
                <a:cubicBezTo>
                  <a:pt x="5857689" y="6146417"/>
                  <a:pt x="1926479" y="6207842"/>
                  <a:pt x="652073" y="6282618"/>
                </a:cubicBezTo>
                <a:cubicBezTo>
                  <a:pt x="270524" y="6253166"/>
                  <a:pt x="-39941" y="5973740"/>
                  <a:pt x="0" y="5630545"/>
                </a:cubicBezTo>
                <a:cubicBezTo>
                  <a:pt x="-157566" y="3494894"/>
                  <a:pt x="130870" y="2771255"/>
                  <a:pt x="0" y="652073"/>
                </a:cubicBezTo>
                <a:close/>
              </a:path>
              <a:path w="11444756" h="6282618" stroke="0" extrusionOk="0">
                <a:moveTo>
                  <a:pt x="0" y="652073"/>
                </a:moveTo>
                <a:cubicBezTo>
                  <a:pt x="-18118" y="251276"/>
                  <a:pt x="295669" y="-4974"/>
                  <a:pt x="652073" y="0"/>
                </a:cubicBezTo>
                <a:cubicBezTo>
                  <a:pt x="2545482" y="47539"/>
                  <a:pt x="8532148" y="42437"/>
                  <a:pt x="10792683" y="0"/>
                </a:cubicBezTo>
                <a:cubicBezTo>
                  <a:pt x="11182606" y="-15786"/>
                  <a:pt x="11455655" y="274445"/>
                  <a:pt x="11444756" y="652073"/>
                </a:cubicBezTo>
                <a:cubicBezTo>
                  <a:pt x="11362389" y="1927926"/>
                  <a:pt x="11462769" y="3276265"/>
                  <a:pt x="11444756" y="5630545"/>
                </a:cubicBezTo>
                <a:cubicBezTo>
                  <a:pt x="11453964" y="6018121"/>
                  <a:pt x="11123889" y="6252012"/>
                  <a:pt x="10792683" y="6282618"/>
                </a:cubicBezTo>
                <a:cubicBezTo>
                  <a:pt x="7682367" y="6256264"/>
                  <a:pt x="5009874" y="6163762"/>
                  <a:pt x="652073" y="6282618"/>
                </a:cubicBezTo>
                <a:cubicBezTo>
                  <a:pt x="251133" y="6242287"/>
                  <a:pt x="24480" y="6020351"/>
                  <a:pt x="0" y="5630545"/>
                </a:cubicBezTo>
                <a:cubicBezTo>
                  <a:pt x="88535" y="4936218"/>
                  <a:pt x="49637" y="2144726"/>
                  <a:pt x="0" y="652073"/>
                </a:cubicBezTo>
                <a:close/>
              </a:path>
            </a:pathLst>
          </a:custGeom>
          <a:solidFill>
            <a:srgbClr val="FFFFFF"/>
          </a:solidFill>
          <a:ln w="28575">
            <a:solidFill>
              <a:srgbClr val="C00000"/>
            </a:solidFill>
            <a:extLst>
              <a:ext uri="{C807C97D-BFC1-408E-A445-0C87EB9F89A2}">
                <ask:lineSketchStyleProps xmlns:ask="http://schemas.microsoft.com/office/drawing/2018/sketchyshape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1" name="Rectangle 10">
            <a:extLst>
              <a:ext uri="{FF2B5EF4-FFF2-40B4-BE49-F238E27FC236}">
                <a16:creationId xmlns:a16="http://schemas.microsoft.com/office/drawing/2014/main" id="{D40D9B4D-4D7C-472A-8ADD-1E1588B11C11}"/>
              </a:ext>
            </a:extLst>
          </p:cNvPr>
          <p:cNvSpPr/>
          <p:nvPr/>
        </p:nvSpPr>
        <p:spPr>
          <a:xfrm>
            <a:off x="639373" y="797510"/>
            <a:ext cx="10807908" cy="5262979"/>
          </a:xfrm>
          <a:prstGeom prst="rect">
            <a:avLst/>
          </a:prstGeom>
        </p:spPr>
        <p:txBody>
          <a:bodyPr wrap="square">
            <a:spAutoFit/>
          </a:bodyPr>
          <a:lstStyle/>
          <a:p>
            <a:pPr algn="ctr"/>
            <a:r>
              <a:rPr lang="vi-VN" sz="4400" b="1" dirty="0">
                <a:solidFill>
                  <a:srgbClr val="C00000"/>
                </a:solidFill>
                <a:latin typeface="#9Slide07 Cadena" panose="02000503000000020004" pitchFamily="2" charset="0"/>
                <a:cs typeface="Calibri" panose="020F0502020204030204" pitchFamily="34" charset="0"/>
              </a:rPr>
              <a:t>Lớp học trên đường</a:t>
            </a:r>
          </a:p>
          <a:p>
            <a:pPr algn="ctr"/>
            <a:endParaRPr lang="vi-VN" sz="3200" dirty="0">
              <a:solidFill>
                <a:srgbClr val="000000"/>
              </a:solidFill>
              <a:latin typeface="Calibri" panose="020F0502020204030204" pitchFamily="34" charset="0"/>
              <a:cs typeface="Calibri" panose="020F0502020204030204" pitchFamily="34" charset="0"/>
            </a:endParaRPr>
          </a:p>
          <a:p>
            <a:pPr algn="just"/>
            <a:r>
              <a:rPr lang="vi-VN" sz="3200" dirty="0">
                <a:solidFill>
                  <a:srgbClr val="000000"/>
                </a:solidFill>
                <a:latin typeface="Calibri" panose="020F0502020204030204" pitchFamily="34" charset="0"/>
                <a:cs typeface="Calibri" panose="020F0502020204030204" pitchFamily="34" charset="0"/>
              </a:rPr>
              <a:t>    Cụ Vi-ta-li nhặt trên đường một mảnh gỗ mỏng, dính đầy cát bụi. Cắt mảnh gỗ thành nhiều miếng nhỏ, cụ bảo:</a:t>
            </a:r>
          </a:p>
          <a:p>
            <a:pPr algn="just"/>
            <a:r>
              <a:rPr lang="vi-VN" sz="3200" dirty="0">
                <a:solidFill>
                  <a:srgbClr val="000000"/>
                </a:solidFill>
                <a:latin typeface="Calibri" panose="020F0502020204030204" pitchFamily="34" charset="0"/>
                <a:cs typeface="Calibri" panose="020F0502020204030204" pitchFamily="34" charset="0"/>
              </a:rPr>
              <a:t>     - Ta sẽ khắc trên mỗi miếng gỗ một chữ cái. Con sẽ học nhận mặt từng chữ, rồi ghép các chữ ấy lại thành tiếng.</a:t>
            </a:r>
          </a:p>
          <a:p>
            <a:pPr algn="just"/>
            <a:r>
              <a:rPr lang="vi-VN" sz="3200" dirty="0">
                <a:solidFill>
                  <a:srgbClr val="000000"/>
                </a:solidFill>
                <a:latin typeface="Calibri" panose="020F0502020204030204" pitchFamily="34" charset="0"/>
                <a:cs typeface="Calibri" panose="020F0502020204030204" pitchFamily="34" charset="0"/>
              </a:rPr>
              <a:t>       Từ hôm đó, lúc nào túi tôi cũng đầy những miếng gỗ dẹp. Không bao lâu, tôi đã thuộc tất cả các chữ cái. Nhưng biết đọc là một chuyện khác. Không phải ngày một ngày hai mà đọc được.</a:t>
            </a:r>
          </a:p>
          <a:p>
            <a:pPr algn="just"/>
            <a:r>
              <a:rPr lang="vi-VN" sz="3200" dirty="0">
                <a:solidFill>
                  <a:srgbClr val="000000"/>
                </a:solidFill>
                <a:latin typeface="Calibri" panose="020F0502020204030204" pitchFamily="34" charset="0"/>
                <a:cs typeface="Calibri" panose="020F0502020204030204" pitchFamily="34" charset="0"/>
              </a:rPr>
              <a:t>      </a:t>
            </a:r>
          </a:p>
        </p:txBody>
      </p:sp>
      <p:pic>
        <p:nvPicPr>
          <p:cNvPr id="25" name="Picture 24">
            <a:extLst>
              <a:ext uri="{FF2B5EF4-FFF2-40B4-BE49-F238E27FC236}">
                <a16:creationId xmlns:a16="http://schemas.microsoft.com/office/drawing/2014/main" id="{3F05F733-5D3D-4811-A2B0-3FF81ECBE317}"/>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8125" b="42448" l="19546" r="51245">
                        <a14:foregroundMark x1="20571" y1="31641" x2="22548" y2="37760"/>
                        <a14:foregroundMark x1="21596" y1="31250" x2="21962" y2="29948"/>
                        <a14:foregroundMark x1="38726" y1="29948" x2="39678" y2="39063"/>
                        <a14:foregroundMark x1="37848" y1="29036" x2="38726" y2="29036"/>
                        <a14:foregroundMark x1="45461" y1="30599" x2="49561" y2="37500"/>
                        <a14:foregroundMark x1="49561" y1="37500" x2="49561" y2="38542"/>
                        <a14:foregroundMark x1="19619" y1="35026" x2="19619" y2="35026"/>
                        <a14:foregroundMark x1="22840" y1="31901" x2="22474" y2="39714"/>
                        <a14:foregroundMark x1="21816" y1="42318" x2="21816" y2="42318"/>
                        <a14:foregroundMark x1="23572" y1="42318" x2="23572" y2="42318"/>
                        <a14:foregroundMark x1="24963" y1="39714" x2="24963" y2="39714"/>
                        <a14:foregroundMark x1="37848" y1="36979" x2="39092" y2="36198"/>
                        <a14:foregroundMark x1="39092" y1="36198" x2="40849" y2="36849"/>
                        <a14:foregroundMark x1="40849" y1="41276" x2="40849" y2="41276"/>
                        <a14:foregroundMark x1="37335" y1="41276" x2="37335" y2="41276"/>
                        <a14:foregroundMark x1="42460" y1="35677" x2="42460" y2="35677"/>
                        <a14:foregroundMark x1="41947" y1="36849" x2="41947" y2="36849"/>
                        <a14:foregroundMark x1="35578" y1="34766" x2="35578" y2="34766"/>
                        <a14:foregroundMark x1="46193" y1="37500" x2="46193" y2="37500"/>
                        <a14:foregroundMark x1="48609" y1="41276" x2="48609" y2="41276"/>
                        <a14:foregroundMark x1="49488" y1="42318" x2="49488" y2="42318"/>
                        <a14:foregroundMark x1="51245" y1="34766" x2="51245" y2="34766"/>
                        <a14:foregroundMark x1="48975" y1="30339" x2="48975" y2="36979"/>
                        <a14:foregroundMark x1="34114" y1="40755" x2="34114" y2="40755"/>
                        <a14:foregroundMark x1="27233" y1="40755" x2="27233" y2="40755"/>
                        <a14:foregroundMark x1="30234" y1="42188" x2="30234" y2="42188"/>
                        <a14:foregroundMark x1="31332" y1="42188" x2="31332" y2="42188"/>
                        <a14:foregroundMark x1="44583" y1="31901" x2="48682" y2="38281"/>
                        <a14:foregroundMark x1="48682" y1="38281" x2="48682" y2="38542"/>
                      </a14:backgroundRemoval>
                    </a14:imgEffect>
                  </a14:imgLayer>
                </a14:imgProps>
              </a:ext>
            </a:extLst>
          </a:blip>
          <a:srcRect l="18208" t="26363" r="73917" b="55632"/>
          <a:stretch/>
        </p:blipFill>
        <p:spPr>
          <a:xfrm>
            <a:off x="426295" y="1614648"/>
            <a:ext cx="714717" cy="918690"/>
          </a:xfrm>
          <a:prstGeom prst="rect">
            <a:avLst/>
          </a:prstGeom>
        </p:spPr>
      </p:pic>
    </p:spTree>
    <p:extLst>
      <p:ext uri="{BB962C8B-B14F-4D97-AF65-F5344CB8AC3E}">
        <p14:creationId xmlns:p14="http://schemas.microsoft.com/office/powerpoint/2010/main" val="9367286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Karaoke bar interior with stage for music Vector Image">
            <a:extLst>
              <a:ext uri="{FF2B5EF4-FFF2-40B4-BE49-F238E27FC236}">
                <a16:creationId xmlns:a16="http://schemas.microsoft.com/office/drawing/2014/main" id="{8F6719C3-D733-4530-A4DE-8639AEF29E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31" b="10145"/>
          <a:stretch/>
        </p:blipFill>
        <p:spPr bwMode="auto">
          <a:xfrm>
            <a:off x="-1" y="-10646"/>
            <a:ext cx="12192001" cy="68840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3">
            <a:extLst>
              <a:ext uri="{FF2B5EF4-FFF2-40B4-BE49-F238E27FC236}">
                <a16:creationId xmlns:a16="http://schemas.microsoft.com/office/drawing/2014/main" id="{CDE5C460-EF90-46AF-992A-1FAC3EBEE204}"/>
              </a:ext>
            </a:extLst>
          </p:cNvPr>
          <p:cNvSpPr/>
          <p:nvPr/>
        </p:nvSpPr>
        <p:spPr>
          <a:xfrm>
            <a:off x="320949" y="287691"/>
            <a:ext cx="11444756" cy="6282618"/>
          </a:xfrm>
          <a:custGeom>
            <a:avLst/>
            <a:gdLst>
              <a:gd name="connsiteX0" fmla="*/ 0 w 11444756"/>
              <a:gd name="connsiteY0" fmla="*/ 652073 h 6282618"/>
              <a:gd name="connsiteX1" fmla="*/ 652073 w 11444756"/>
              <a:gd name="connsiteY1" fmla="*/ 0 h 6282618"/>
              <a:gd name="connsiteX2" fmla="*/ 10792683 w 11444756"/>
              <a:gd name="connsiteY2" fmla="*/ 0 h 6282618"/>
              <a:gd name="connsiteX3" fmla="*/ 11444756 w 11444756"/>
              <a:gd name="connsiteY3" fmla="*/ 652073 h 6282618"/>
              <a:gd name="connsiteX4" fmla="*/ 11444756 w 11444756"/>
              <a:gd name="connsiteY4" fmla="*/ 5630545 h 6282618"/>
              <a:gd name="connsiteX5" fmla="*/ 10792683 w 11444756"/>
              <a:gd name="connsiteY5" fmla="*/ 6282618 h 6282618"/>
              <a:gd name="connsiteX6" fmla="*/ 652073 w 11444756"/>
              <a:gd name="connsiteY6" fmla="*/ 6282618 h 6282618"/>
              <a:gd name="connsiteX7" fmla="*/ 0 w 11444756"/>
              <a:gd name="connsiteY7" fmla="*/ 5630545 h 6282618"/>
              <a:gd name="connsiteX8" fmla="*/ 0 w 11444756"/>
              <a:gd name="connsiteY8" fmla="*/ 652073 h 628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44756" h="6282618" fill="none" extrusionOk="0">
                <a:moveTo>
                  <a:pt x="0" y="652073"/>
                </a:moveTo>
                <a:cubicBezTo>
                  <a:pt x="28669" y="313184"/>
                  <a:pt x="233267" y="-17150"/>
                  <a:pt x="652073" y="0"/>
                </a:cubicBezTo>
                <a:cubicBezTo>
                  <a:pt x="5011884" y="109595"/>
                  <a:pt x="9455310" y="16756"/>
                  <a:pt x="10792683" y="0"/>
                </a:cubicBezTo>
                <a:cubicBezTo>
                  <a:pt x="11119917" y="-27211"/>
                  <a:pt x="11461425" y="353921"/>
                  <a:pt x="11444756" y="652073"/>
                </a:cubicBezTo>
                <a:cubicBezTo>
                  <a:pt x="11388438" y="2088169"/>
                  <a:pt x="11477667" y="4283466"/>
                  <a:pt x="11444756" y="5630545"/>
                </a:cubicBezTo>
                <a:cubicBezTo>
                  <a:pt x="11385390" y="6011005"/>
                  <a:pt x="11221364" y="6275740"/>
                  <a:pt x="10792683" y="6282618"/>
                </a:cubicBezTo>
                <a:cubicBezTo>
                  <a:pt x="5857689" y="6146417"/>
                  <a:pt x="1926479" y="6207842"/>
                  <a:pt x="652073" y="6282618"/>
                </a:cubicBezTo>
                <a:cubicBezTo>
                  <a:pt x="270524" y="6253166"/>
                  <a:pt x="-39941" y="5973740"/>
                  <a:pt x="0" y="5630545"/>
                </a:cubicBezTo>
                <a:cubicBezTo>
                  <a:pt x="-157566" y="3494894"/>
                  <a:pt x="130870" y="2771255"/>
                  <a:pt x="0" y="652073"/>
                </a:cubicBezTo>
                <a:close/>
              </a:path>
              <a:path w="11444756" h="6282618" stroke="0" extrusionOk="0">
                <a:moveTo>
                  <a:pt x="0" y="652073"/>
                </a:moveTo>
                <a:cubicBezTo>
                  <a:pt x="-18118" y="251276"/>
                  <a:pt x="295669" y="-4974"/>
                  <a:pt x="652073" y="0"/>
                </a:cubicBezTo>
                <a:cubicBezTo>
                  <a:pt x="2545482" y="47539"/>
                  <a:pt x="8532148" y="42437"/>
                  <a:pt x="10792683" y="0"/>
                </a:cubicBezTo>
                <a:cubicBezTo>
                  <a:pt x="11182606" y="-15786"/>
                  <a:pt x="11455655" y="274445"/>
                  <a:pt x="11444756" y="652073"/>
                </a:cubicBezTo>
                <a:cubicBezTo>
                  <a:pt x="11362389" y="1927926"/>
                  <a:pt x="11462769" y="3276265"/>
                  <a:pt x="11444756" y="5630545"/>
                </a:cubicBezTo>
                <a:cubicBezTo>
                  <a:pt x="11453964" y="6018121"/>
                  <a:pt x="11123889" y="6252012"/>
                  <a:pt x="10792683" y="6282618"/>
                </a:cubicBezTo>
                <a:cubicBezTo>
                  <a:pt x="7682367" y="6256264"/>
                  <a:pt x="5009874" y="6163762"/>
                  <a:pt x="652073" y="6282618"/>
                </a:cubicBezTo>
                <a:cubicBezTo>
                  <a:pt x="251133" y="6242287"/>
                  <a:pt x="24480" y="6020351"/>
                  <a:pt x="0" y="5630545"/>
                </a:cubicBezTo>
                <a:cubicBezTo>
                  <a:pt x="88535" y="4936218"/>
                  <a:pt x="49637" y="2144726"/>
                  <a:pt x="0" y="652073"/>
                </a:cubicBezTo>
                <a:close/>
              </a:path>
            </a:pathLst>
          </a:custGeom>
          <a:solidFill>
            <a:srgbClr val="FFFFFF"/>
          </a:solidFill>
          <a:ln w="28575">
            <a:solidFill>
              <a:srgbClr val="C00000"/>
            </a:solidFill>
            <a:extLst>
              <a:ext uri="{C807C97D-BFC1-408E-A445-0C87EB9F89A2}">
                <ask:lineSketchStyleProps xmlns:ask="http://schemas.microsoft.com/office/drawing/2018/sketchyshape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1" name="Rectangle 10">
            <a:extLst>
              <a:ext uri="{FF2B5EF4-FFF2-40B4-BE49-F238E27FC236}">
                <a16:creationId xmlns:a16="http://schemas.microsoft.com/office/drawing/2014/main" id="{D40D9B4D-4D7C-472A-8ADD-1E1588B11C11}"/>
              </a:ext>
            </a:extLst>
          </p:cNvPr>
          <p:cNvSpPr/>
          <p:nvPr/>
        </p:nvSpPr>
        <p:spPr>
          <a:xfrm>
            <a:off x="639373" y="597082"/>
            <a:ext cx="10807908" cy="6124754"/>
          </a:xfrm>
          <a:prstGeom prst="rect">
            <a:avLst/>
          </a:prstGeom>
        </p:spPr>
        <p:txBody>
          <a:bodyPr wrap="square">
            <a:spAutoFit/>
          </a:bodyPr>
          <a:lstStyle/>
          <a:p>
            <a:pPr algn="ctr"/>
            <a:r>
              <a:rPr lang="vi-VN" sz="4000" b="1" dirty="0">
                <a:solidFill>
                  <a:srgbClr val="C00000"/>
                </a:solidFill>
                <a:latin typeface="#9Slide07 Cadena" panose="02000503000000020004" pitchFamily="2" charset="0"/>
                <a:cs typeface="Calibri" panose="020F0502020204030204" pitchFamily="34" charset="0"/>
              </a:rPr>
              <a:t>Lớp học trên đường</a:t>
            </a:r>
          </a:p>
          <a:p>
            <a:pPr algn="just"/>
            <a:r>
              <a:rPr lang="vi-VN" sz="3200" dirty="0">
                <a:solidFill>
                  <a:srgbClr val="000000"/>
                </a:solidFill>
                <a:latin typeface="Calibri" panose="020F0502020204030204" pitchFamily="34" charset="0"/>
                <a:cs typeface="Calibri" panose="020F0502020204030204" pitchFamily="34" charset="0"/>
              </a:rPr>
              <a:t>          Khi dạy tôi, thầy Vi-ta-li nghĩ rằng nghĩ rằng cùng lúc có thể dạy cả chủ chó Ca-pi để làm xiếc. Dĩ nhiên, Ca-pi không đọc lên được những chữ nó thấy vì nó không biết nói, nhưng nó biết lấy ra những chữ mà thầy tôi đọc lên.</a:t>
            </a:r>
          </a:p>
          <a:p>
            <a:pPr algn="just"/>
            <a:r>
              <a:rPr lang="vi-VN" sz="3200" dirty="0">
                <a:solidFill>
                  <a:srgbClr val="000000"/>
                </a:solidFill>
                <a:latin typeface="Calibri" panose="020F0502020204030204" pitchFamily="34" charset="0"/>
                <a:cs typeface="Calibri" panose="020F0502020204030204" pitchFamily="34" charset="0"/>
              </a:rPr>
              <a:t>       Buổi đầu, tôi học tấn tới hơn Ca-pi nhiều. Nhưng nếu tôi thông minh hơn nó, thì nó cũng có trí nhớ tốt hơn tôi. Cái gì đã vào đầu nó rồi thì nó không bao giờ quên.</a:t>
            </a:r>
          </a:p>
          <a:p>
            <a:pPr algn="just"/>
            <a:r>
              <a:rPr lang="vi-VN" sz="3200" dirty="0">
                <a:solidFill>
                  <a:srgbClr val="000000"/>
                </a:solidFill>
                <a:latin typeface="Calibri" panose="020F0502020204030204" pitchFamily="34" charset="0"/>
                <a:cs typeface="Calibri" panose="020F0502020204030204" pitchFamily="34" charset="0"/>
              </a:rPr>
              <a:t>      Một hôm tôi đọc sai, thầy tôi nói:</a:t>
            </a:r>
          </a:p>
          <a:p>
            <a:pPr algn="just"/>
            <a:r>
              <a:rPr lang="vi-VN" sz="3200" dirty="0">
                <a:solidFill>
                  <a:srgbClr val="000000"/>
                </a:solidFill>
                <a:latin typeface="Calibri" panose="020F0502020204030204" pitchFamily="34" charset="0"/>
                <a:cs typeface="Calibri" panose="020F0502020204030204" pitchFamily="34" charset="0"/>
              </a:rPr>
              <a:t>    - Ca-pi sẽ biết đọc trước Rê-mi.</a:t>
            </a:r>
          </a:p>
          <a:p>
            <a:pPr algn="just"/>
            <a:r>
              <a:rPr lang="vi-VN" sz="3200" dirty="0">
                <a:solidFill>
                  <a:srgbClr val="000000"/>
                </a:solidFill>
                <a:latin typeface="Calibri" panose="020F0502020204030204" pitchFamily="34" charset="0"/>
                <a:cs typeface="Calibri" panose="020F0502020204030204" pitchFamily="34" charset="0"/>
              </a:rPr>
              <a:t>     Con chó có lẽ hiểu nên đắc chí vẫy vẫy cái đuôi.</a:t>
            </a:r>
          </a:p>
          <a:p>
            <a:pPr algn="just"/>
            <a:r>
              <a:rPr lang="vi-VN" sz="3200" dirty="0">
                <a:solidFill>
                  <a:srgbClr val="000000"/>
                </a:solidFill>
                <a:latin typeface="Calibri" panose="020F0502020204030204" pitchFamily="34" charset="0"/>
                <a:cs typeface="Calibri" panose="020F0502020204030204" pitchFamily="34" charset="0"/>
              </a:rPr>
              <a:t>    </a:t>
            </a:r>
          </a:p>
        </p:txBody>
      </p:sp>
      <p:pic>
        <p:nvPicPr>
          <p:cNvPr id="5" name="Picture 4">
            <a:extLst>
              <a:ext uri="{FF2B5EF4-FFF2-40B4-BE49-F238E27FC236}">
                <a16:creationId xmlns:a16="http://schemas.microsoft.com/office/drawing/2014/main" id="{7729907B-7D20-45B2-B9D7-415DB09D18D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8125" b="42448" l="19546" r="51245">
                        <a14:foregroundMark x1="20571" y1="31641" x2="22548" y2="37760"/>
                        <a14:foregroundMark x1="21596" y1="31250" x2="21962" y2="29948"/>
                        <a14:foregroundMark x1="38726" y1="29948" x2="39678" y2="39063"/>
                        <a14:foregroundMark x1="37848" y1="29036" x2="38726" y2="29036"/>
                        <a14:foregroundMark x1="45461" y1="30599" x2="49561" y2="37500"/>
                        <a14:foregroundMark x1="49561" y1="37500" x2="49561" y2="38542"/>
                        <a14:foregroundMark x1="19619" y1="35026" x2="19619" y2="35026"/>
                        <a14:foregroundMark x1="22840" y1="31901" x2="22474" y2="39714"/>
                        <a14:foregroundMark x1="21816" y1="42318" x2="21816" y2="42318"/>
                        <a14:foregroundMark x1="23572" y1="42318" x2="23572" y2="42318"/>
                        <a14:foregroundMark x1="24963" y1="39714" x2="24963" y2="39714"/>
                        <a14:foregroundMark x1="37848" y1="36979" x2="39092" y2="36198"/>
                        <a14:foregroundMark x1="39092" y1="36198" x2="40849" y2="36849"/>
                        <a14:foregroundMark x1="40849" y1="41276" x2="40849" y2="41276"/>
                        <a14:foregroundMark x1="37335" y1="41276" x2="37335" y2="41276"/>
                        <a14:foregroundMark x1="42460" y1="35677" x2="42460" y2="35677"/>
                        <a14:foregroundMark x1="41947" y1="36849" x2="41947" y2="36849"/>
                        <a14:foregroundMark x1="35578" y1="34766" x2="35578" y2="34766"/>
                        <a14:foregroundMark x1="46193" y1="37500" x2="46193" y2="37500"/>
                        <a14:foregroundMark x1="48609" y1="41276" x2="48609" y2="41276"/>
                        <a14:foregroundMark x1="49488" y1="42318" x2="49488" y2="42318"/>
                        <a14:foregroundMark x1="51245" y1="34766" x2="51245" y2="34766"/>
                        <a14:foregroundMark x1="48975" y1="30339" x2="48975" y2="36979"/>
                        <a14:foregroundMark x1="34114" y1="40755" x2="34114" y2="40755"/>
                        <a14:foregroundMark x1="27233" y1="40755" x2="27233" y2="40755"/>
                        <a14:foregroundMark x1="30234" y1="42188" x2="30234" y2="42188"/>
                        <a14:foregroundMark x1="31332" y1="42188" x2="31332" y2="42188"/>
                        <a14:foregroundMark x1="44583" y1="31901" x2="48682" y2="38281"/>
                        <a14:foregroundMark x1="48682" y1="38281" x2="48682" y2="38542"/>
                      </a14:backgroundRemoval>
                    </a14:imgEffect>
                  </a14:imgLayer>
                </a14:imgProps>
              </a:ext>
            </a:extLst>
          </a:blip>
          <a:srcRect l="25583" t="26363" r="64792" b="55632"/>
          <a:stretch/>
        </p:blipFill>
        <p:spPr>
          <a:xfrm>
            <a:off x="929376" y="1036680"/>
            <a:ext cx="710431" cy="747149"/>
          </a:xfrm>
          <a:prstGeom prst="rect">
            <a:avLst/>
          </a:prstGeom>
        </p:spPr>
      </p:pic>
    </p:spTree>
    <p:extLst>
      <p:ext uri="{BB962C8B-B14F-4D97-AF65-F5344CB8AC3E}">
        <p14:creationId xmlns:p14="http://schemas.microsoft.com/office/powerpoint/2010/main" val="31443403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Karaoke bar interior with stage for music Vector Image">
            <a:extLst>
              <a:ext uri="{FF2B5EF4-FFF2-40B4-BE49-F238E27FC236}">
                <a16:creationId xmlns:a16="http://schemas.microsoft.com/office/drawing/2014/main" id="{8F6719C3-D733-4530-A4DE-8639AEF29E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31" b="10145"/>
          <a:stretch/>
        </p:blipFill>
        <p:spPr bwMode="auto">
          <a:xfrm>
            <a:off x="-1" y="-10646"/>
            <a:ext cx="12192001" cy="68840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3">
            <a:extLst>
              <a:ext uri="{FF2B5EF4-FFF2-40B4-BE49-F238E27FC236}">
                <a16:creationId xmlns:a16="http://schemas.microsoft.com/office/drawing/2014/main" id="{CDE5C460-EF90-46AF-992A-1FAC3EBEE204}"/>
              </a:ext>
            </a:extLst>
          </p:cNvPr>
          <p:cNvSpPr/>
          <p:nvPr/>
        </p:nvSpPr>
        <p:spPr>
          <a:xfrm>
            <a:off x="320949" y="287691"/>
            <a:ext cx="11444756" cy="6376710"/>
          </a:xfrm>
          <a:custGeom>
            <a:avLst/>
            <a:gdLst>
              <a:gd name="connsiteX0" fmla="*/ 0 w 11444756"/>
              <a:gd name="connsiteY0" fmla="*/ 661839 h 6376710"/>
              <a:gd name="connsiteX1" fmla="*/ 661839 w 11444756"/>
              <a:gd name="connsiteY1" fmla="*/ 0 h 6376710"/>
              <a:gd name="connsiteX2" fmla="*/ 10782917 w 11444756"/>
              <a:gd name="connsiteY2" fmla="*/ 0 h 6376710"/>
              <a:gd name="connsiteX3" fmla="*/ 11444756 w 11444756"/>
              <a:gd name="connsiteY3" fmla="*/ 661839 h 6376710"/>
              <a:gd name="connsiteX4" fmla="*/ 11444756 w 11444756"/>
              <a:gd name="connsiteY4" fmla="*/ 5714871 h 6376710"/>
              <a:gd name="connsiteX5" fmla="*/ 10782917 w 11444756"/>
              <a:gd name="connsiteY5" fmla="*/ 6376710 h 6376710"/>
              <a:gd name="connsiteX6" fmla="*/ 661839 w 11444756"/>
              <a:gd name="connsiteY6" fmla="*/ 6376710 h 6376710"/>
              <a:gd name="connsiteX7" fmla="*/ 0 w 11444756"/>
              <a:gd name="connsiteY7" fmla="*/ 5714871 h 6376710"/>
              <a:gd name="connsiteX8" fmla="*/ 0 w 11444756"/>
              <a:gd name="connsiteY8" fmla="*/ 661839 h 6376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44756" h="6376710" fill="none" extrusionOk="0">
                <a:moveTo>
                  <a:pt x="0" y="661839"/>
                </a:moveTo>
                <a:cubicBezTo>
                  <a:pt x="44169" y="329040"/>
                  <a:pt x="274132" y="-6484"/>
                  <a:pt x="661839" y="0"/>
                </a:cubicBezTo>
                <a:cubicBezTo>
                  <a:pt x="4541714" y="109595"/>
                  <a:pt x="9171246" y="16756"/>
                  <a:pt x="10782917" y="0"/>
                </a:cubicBezTo>
                <a:cubicBezTo>
                  <a:pt x="11097502" y="-42136"/>
                  <a:pt x="11462936" y="363914"/>
                  <a:pt x="11444756" y="661839"/>
                </a:cubicBezTo>
                <a:cubicBezTo>
                  <a:pt x="11388438" y="2268983"/>
                  <a:pt x="11477667" y="4537564"/>
                  <a:pt x="11444756" y="5714871"/>
                </a:cubicBezTo>
                <a:cubicBezTo>
                  <a:pt x="11433266" y="6084330"/>
                  <a:pt x="11191421" y="6372398"/>
                  <a:pt x="10782917" y="6376710"/>
                </a:cubicBezTo>
                <a:cubicBezTo>
                  <a:pt x="6165192" y="6240509"/>
                  <a:pt x="4771740" y="6301934"/>
                  <a:pt x="661839" y="6376710"/>
                </a:cubicBezTo>
                <a:cubicBezTo>
                  <a:pt x="256375" y="6321792"/>
                  <a:pt x="-41325" y="6062873"/>
                  <a:pt x="0" y="5714871"/>
                </a:cubicBezTo>
                <a:cubicBezTo>
                  <a:pt x="-157566" y="4984577"/>
                  <a:pt x="130870" y="2635970"/>
                  <a:pt x="0" y="661839"/>
                </a:cubicBezTo>
                <a:close/>
              </a:path>
              <a:path w="11444756" h="6376710" stroke="0" extrusionOk="0">
                <a:moveTo>
                  <a:pt x="0" y="661839"/>
                </a:moveTo>
                <a:cubicBezTo>
                  <a:pt x="-9659" y="274635"/>
                  <a:pt x="323302" y="-36023"/>
                  <a:pt x="661839" y="0"/>
                </a:cubicBezTo>
                <a:cubicBezTo>
                  <a:pt x="5561223" y="47539"/>
                  <a:pt x="8452618" y="42437"/>
                  <a:pt x="10782917" y="0"/>
                </a:cubicBezTo>
                <a:cubicBezTo>
                  <a:pt x="11189215" y="-21604"/>
                  <a:pt x="11447573" y="291793"/>
                  <a:pt x="11444756" y="661839"/>
                </a:cubicBezTo>
                <a:cubicBezTo>
                  <a:pt x="11362389" y="1398067"/>
                  <a:pt x="11462769" y="3209118"/>
                  <a:pt x="11444756" y="5714871"/>
                </a:cubicBezTo>
                <a:cubicBezTo>
                  <a:pt x="11450273" y="6096838"/>
                  <a:pt x="11144680" y="6372731"/>
                  <a:pt x="10782917" y="6376710"/>
                </a:cubicBezTo>
                <a:cubicBezTo>
                  <a:pt x="9380548" y="6350356"/>
                  <a:pt x="3167455" y="6257854"/>
                  <a:pt x="661839" y="6376710"/>
                </a:cubicBezTo>
                <a:cubicBezTo>
                  <a:pt x="264830" y="6345595"/>
                  <a:pt x="9629" y="6092068"/>
                  <a:pt x="0" y="5714871"/>
                </a:cubicBezTo>
                <a:cubicBezTo>
                  <a:pt x="88535" y="3913867"/>
                  <a:pt x="49637" y="2495159"/>
                  <a:pt x="0" y="661839"/>
                </a:cubicBezTo>
                <a:close/>
              </a:path>
            </a:pathLst>
          </a:custGeom>
          <a:solidFill>
            <a:srgbClr val="FFFFFF"/>
          </a:solidFill>
          <a:ln w="28575">
            <a:solidFill>
              <a:srgbClr val="C00000"/>
            </a:solidFill>
            <a:extLst>
              <a:ext uri="{C807C97D-BFC1-408E-A445-0C87EB9F89A2}">
                <ask:lineSketchStyleProps xmlns:ask="http://schemas.microsoft.com/office/drawing/2018/sketchyshape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1" name="Rectangle 10">
            <a:extLst>
              <a:ext uri="{FF2B5EF4-FFF2-40B4-BE49-F238E27FC236}">
                <a16:creationId xmlns:a16="http://schemas.microsoft.com/office/drawing/2014/main" id="{D40D9B4D-4D7C-472A-8ADD-1E1588B11C11}"/>
              </a:ext>
            </a:extLst>
          </p:cNvPr>
          <p:cNvSpPr/>
          <p:nvPr/>
        </p:nvSpPr>
        <p:spPr>
          <a:xfrm>
            <a:off x="639373" y="445555"/>
            <a:ext cx="10807908" cy="6124754"/>
          </a:xfrm>
          <a:prstGeom prst="rect">
            <a:avLst/>
          </a:prstGeom>
        </p:spPr>
        <p:txBody>
          <a:bodyPr wrap="square">
            <a:spAutoFit/>
          </a:bodyPr>
          <a:lstStyle/>
          <a:p>
            <a:pPr algn="ctr"/>
            <a:r>
              <a:rPr lang="vi-VN" sz="4000" b="1" dirty="0">
                <a:solidFill>
                  <a:srgbClr val="C00000"/>
                </a:solidFill>
                <a:latin typeface="#9Slide07 Cadena" panose="02000503000000020004" pitchFamily="2" charset="0"/>
                <a:cs typeface="Calibri" panose="020F0502020204030204" pitchFamily="34" charset="0"/>
              </a:rPr>
              <a:t>Lớp học trên đường</a:t>
            </a:r>
          </a:p>
          <a:p>
            <a:pPr algn="just"/>
            <a:r>
              <a:rPr lang="vi-VN" sz="3200" dirty="0">
                <a:solidFill>
                  <a:srgbClr val="000000"/>
                </a:solidFill>
                <a:latin typeface="Calibri" panose="020F0502020204030204" pitchFamily="34" charset="0"/>
                <a:cs typeface="Calibri" panose="020F0502020204030204" pitchFamily="34" charset="0"/>
              </a:rPr>
              <a:t>      Từ đó, tôi không dám sao nhãng một phút nào. Ít lâu sau, tôi đọc được, trong khi con Ca-pi đáng thương chỉ biết “viết” tên nó bằng cách rút những chữ gỗ trong bảng chữ cái.</a:t>
            </a:r>
          </a:p>
          <a:p>
            <a:pPr algn="just"/>
            <a:r>
              <a:rPr lang="vi-VN" sz="3200" dirty="0">
                <a:solidFill>
                  <a:srgbClr val="000000"/>
                </a:solidFill>
                <a:latin typeface="Calibri" panose="020F0502020204030204" pitchFamily="34" charset="0"/>
                <a:cs typeface="Calibri" panose="020F0502020204030204" pitchFamily="34" charset="0"/>
              </a:rPr>
              <a:t>      Cụ Vi-ta-li hỏi tôi:</a:t>
            </a:r>
          </a:p>
          <a:p>
            <a:pPr algn="just"/>
            <a:r>
              <a:rPr lang="vi-VN" sz="3200" dirty="0">
                <a:solidFill>
                  <a:srgbClr val="000000"/>
                </a:solidFill>
                <a:latin typeface="Calibri" panose="020F0502020204030204" pitchFamily="34" charset="0"/>
                <a:cs typeface="Calibri" panose="020F0502020204030204" pitchFamily="34" charset="0"/>
              </a:rPr>
              <a:t>     -  Bây giờ con có muốn học nhạc không?</a:t>
            </a:r>
          </a:p>
          <a:p>
            <a:pPr algn="just"/>
            <a:r>
              <a:rPr lang="vi-VN" sz="3200" dirty="0">
                <a:solidFill>
                  <a:srgbClr val="000000"/>
                </a:solidFill>
                <a:latin typeface="Calibri" panose="020F0502020204030204" pitchFamily="34" charset="0"/>
                <a:cs typeface="Calibri" panose="020F0502020204030204" pitchFamily="34" charset="0"/>
              </a:rPr>
              <a:t>     - Đấy là điều con thích nhất. Nghe thầy hát, có lúc con muốn cười, có lúc lại muốn khóc. Có lúc tự nhiên con nhớ đến mẹ con và tưởng như đang trông thấy mẹ con ở nhà.</a:t>
            </a:r>
          </a:p>
          <a:p>
            <a:pPr algn="just"/>
            <a:r>
              <a:rPr lang="vi-VN" sz="3200" dirty="0">
                <a:solidFill>
                  <a:srgbClr val="000000"/>
                </a:solidFill>
                <a:latin typeface="Calibri" panose="020F0502020204030204" pitchFamily="34" charset="0"/>
                <a:cs typeface="Calibri" panose="020F0502020204030204" pitchFamily="34" charset="0"/>
              </a:rPr>
              <a:t>       Bằng một giọng cảm động, thầy bảo tôi:</a:t>
            </a:r>
          </a:p>
          <a:p>
            <a:pPr algn="just"/>
            <a:r>
              <a:rPr lang="vi-VN" sz="3200" dirty="0">
                <a:solidFill>
                  <a:srgbClr val="000000"/>
                </a:solidFill>
                <a:latin typeface="Calibri" panose="020F0502020204030204" pitchFamily="34" charset="0"/>
                <a:cs typeface="Calibri" panose="020F0502020204030204" pitchFamily="34" charset="0"/>
              </a:rPr>
              <a:t>    - Con thật là một đứa trẻ có tâm hồn.</a:t>
            </a:r>
          </a:p>
          <a:p>
            <a:pPr algn="r"/>
            <a:r>
              <a:rPr lang="vi-VN" sz="3200" b="1" dirty="0">
                <a:solidFill>
                  <a:srgbClr val="000000"/>
                </a:solidFill>
                <a:latin typeface="Calibri" panose="020F0502020204030204" pitchFamily="34" charset="0"/>
                <a:cs typeface="Calibri" panose="020F0502020204030204" pitchFamily="34" charset="0"/>
              </a:rPr>
              <a:t>Theo HÉC-TO MA-LÔ</a:t>
            </a:r>
          </a:p>
        </p:txBody>
      </p:sp>
      <p:pic>
        <p:nvPicPr>
          <p:cNvPr id="5" name="Picture 4">
            <a:extLst>
              <a:ext uri="{FF2B5EF4-FFF2-40B4-BE49-F238E27FC236}">
                <a16:creationId xmlns:a16="http://schemas.microsoft.com/office/drawing/2014/main" id="{62E19D45-4695-4F4B-932E-EB29B91C5E8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8125" b="42448" l="19546" r="51245">
                        <a14:foregroundMark x1="20571" y1="31641" x2="22548" y2="37760"/>
                        <a14:foregroundMark x1="21596" y1="31250" x2="21962" y2="29948"/>
                        <a14:foregroundMark x1="38726" y1="29948" x2="39678" y2="39063"/>
                        <a14:foregroundMark x1="37848" y1="29036" x2="38726" y2="29036"/>
                        <a14:foregroundMark x1="45461" y1="30599" x2="49561" y2="37500"/>
                        <a14:foregroundMark x1="49561" y1="37500" x2="49561" y2="38542"/>
                        <a14:foregroundMark x1="19619" y1="35026" x2="19619" y2="35026"/>
                        <a14:foregroundMark x1="22840" y1="31901" x2="22474" y2="39714"/>
                        <a14:foregroundMark x1="21816" y1="42318" x2="21816" y2="42318"/>
                        <a14:foregroundMark x1="23572" y1="42318" x2="23572" y2="42318"/>
                        <a14:foregroundMark x1="24963" y1="39714" x2="24963" y2="39714"/>
                        <a14:foregroundMark x1="37848" y1="36979" x2="39092" y2="36198"/>
                        <a14:foregroundMark x1="39092" y1="36198" x2="40849" y2="36849"/>
                        <a14:foregroundMark x1="40849" y1="41276" x2="40849" y2="41276"/>
                        <a14:foregroundMark x1="37335" y1="41276" x2="37335" y2="41276"/>
                        <a14:foregroundMark x1="42460" y1="35677" x2="42460" y2="35677"/>
                        <a14:foregroundMark x1="41947" y1="36849" x2="41947" y2="36849"/>
                        <a14:foregroundMark x1="35578" y1="34766" x2="35578" y2="34766"/>
                        <a14:foregroundMark x1="46193" y1="37500" x2="46193" y2="37500"/>
                        <a14:foregroundMark x1="48609" y1="41276" x2="48609" y2="41276"/>
                        <a14:foregroundMark x1="49488" y1="42318" x2="49488" y2="42318"/>
                        <a14:foregroundMark x1="51245" y1="34766" x2="51245" y2="34766"/>
                        <a14:foregroundMark x1="48975" y1="30339" x2="48975" y2="36979"/>
                        <a14:foregroundMark x1="34114" y1="40755" x2="34114" y2="40755"/>
                        <a14:foregroundMark x1="27233" y1="40755" x2="27233" y2="40755"/>
                        <a14:foregroundMark x1="30234" y1="42188" x2="30234" y2="42188"/>
                        <a14:foregroundMark x1="31332" y1="42188" x2="31332" y2="42188"/>
                        <a14:foregroundMark x1="44583" y1="31901" x2="48682" y2="38281"/>
                        <a14:foregroundMark x1="48682" y1="38281" x2="48682" y2="38542"/>
                      </a14:backgroundRemoval>
                    </a14:imgEffect>
                  </a14:imgLayer>
                </a14:imgProps>
              </a:ext>
            </a:extLst>
          </a:blip>
          <a:srcRect l="35182" t="26363" r="56244" b="55632"/>
          <a:stretch/>
        </p:blipFill>
        <p:spPr>
          <a:xfrm>
            <a:off x="744719" y="956694"/>
            <a:ext cx="586323" cy="692224"/>
          </a:xfrm>
          <a:prstGeom prst="rect">
            <a:avLst/>
          </a:prstGeom>
        </p:spPr>
      </p:pic>
    </p:spTree>
    <p:extLst>
      <p:ext uri="{BB962C8B-B14F-4D97-AF65-F5344CB8AC3E}">
        <p14:creationId xmlns:p14="http://schemas.microsoft.com/office/powerpoint/2010/main" val="4504306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Karaoke bar interior with stage for music Vector Image">
            <a:extLst>
              <a:ext uri="{FF2B5EF4-FFF2-40B4-BE49-F238E27FC236}">
                <a16:creationId xmlns:a16="http://schemas.microsoft.com/office/drawing/2014/main" id="{8F6719C3-D733-4530-A4DE-8639AEF29E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31" b="10145"/>
          <a:stretch/>
        </p:blipFill>
        <p:spPr bwMode="auto">
          <a:xfrm>
            <a:off x="-1" y="-10646"/>
            <a:ext cx="12192001" cy="68840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3">
            <a:extLst>
              <a:ext uri="{FF2B5EF4-FFF2-40B4-BE49-F238E27FC236}">
                <a16:creationId xmlns:a16="http://schemas.microsoft.com/office/drawing/2014/main" id="{CDE5C460-EF90-46AF-992A-1FAC3EBEE204}"/>
              </a:ext>
            </a:extLst>
          </p:cNvPr>
          <p:cNvSpPr/>
          <p:nvPr/>
        </p:nvSpPr>
        <p:spPr>
          <a:xfrm>
            <a:off x="4332158" y="1484026"/>
            <a:ext cx="3942413" cy="4362138"/>
          </a:xfrm>
          <a:custGeom>
            <a:avLst/>
            <a:gdLst>
              <a:gd name="connsiteX0" fmla="*/ 0 w 3942413"/>
              <a:gd name="connsiteY0" fmla="*/ 409183 h 4362138"/>
              <a:gd name="connsiteX1" fmla="*/ 409183 w 3942413"/>
              <a:gd name="connsiteY1" fmla="*/ 0 h 4362138"/>
              <a:gd name="connsiteX2" fmla="*/ 3533230 w 3942413"/>
              <a:gd name="connsiteY2" fmla="*/ 0 h 4362138"/>
              <a:gd name="connsiteX3" fmla="*/ 3942413 w 3942413"/>
              <a:gd name="connsiteY3" fmla="*/ 409183 h 4362138"/>
              <a:gd name="connsiteX4" fmla="*/ 3942413 w 3942413"/>
              <a:gd name="connsiteY4" fmla="*/ 3952955 h 4362138"/>
              <a:gd name="connsiteX5" fmla="*/ 3533230 w 3942413"/>
              <a:gd name="connsiteY5" fmla="*/ 4362138 h 4362138"/>
              <a:gd name="connsiteX6" fmla="*/ 409183 w 3942413"/>
              <a:gd name="connsiteY6" fmla="*/ 4362138 h 4362138"/>
              <a:gd name="connsiteX7" fmla="*/ 0 w 3942413"/>
              <a:gd name="connsiteY7" fmla="*/ 3952955 h 4362138"/>
              <a:gd name="connsiteX8" fmla="*/ 0 w 3942413"/>
              <a:gd name="connsiteY8" fmla="*/ 409183 h 436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42413" h="4362138" fill="none" extrusionOk="0">
                <a:moveTo>
                  <a:pt x="0" y="409183"/>
                </a:moveTo>
                <a:cubicBezTo>
                  <a:pt x="35189" y="209269"/>
                  <a:pt x="142010" y="-12038"/>
                  <a:pt x="409183" y="0"/>
                </a:cubicBezTo>
                <a:cubicBezTo>
                  <a:pt x="836280" y="109595"/>
                  <a:pt x="3184028" y="16756"/>
                  <a:pt x="3533230" y="0"/>
                </a:cubicBezTo>
                <a:cubicBezTo>
                  <a:pt x="3756056" y="-2614"/>
                  <a:pt x="3945532" y="194795"/>
                  <a:pt x="3942413" y="409183"/>
                </a:cubicBezTo>
                <a:cubicBezTo>
                  <a:pt x="3886095" y="1120069"/>
                  <a:pt x="3975324" y="3500474"/>
                  <a:pt x="3942413" y="3952955"/>
                </a:cubicBezTo>
                <a:cubicBezTo>
                  <a:pt x="3927398" y="4184083"/>
                  <a:pt x="3764656" y="4361592"/>
                  <a:pt x="3533230" y="4362138"/>
                </a:cubicBezTo>
                <a:cubicBezTo>
                  <a:pt x="3049545" y="4225937"/>
                  <a:pt x="822717" y="4287362"/>
                  <a:pt x="409183" y="4362138"/>
                </a:cubicBezTo>
                <a:cubicBezTo>
                  <a:pt x="167737" y="4340880"/>
                  <a:pt x="-7552" y="4175739"/>
                  <a:pt x="0" y="3952955"/>
                </a:cubicBezTo>
                <a:cubicBezTo>
                  <a:pt x="-157566" y="2241057"/>
                  <a:pt x="130870" y="1869082"/>
                  <a:pt x="0" y="409183"/>
                </a:cubicBezTo>
                <a:close/>
              </a:path>
              <a:path w="3942413" h="4362138" stroke="0" extrusionOk="0">
                <a:moveTo>
                  <a:pt x="0" y="409183"/>
                </a:moveTo>
                <a:cubicBezTo>
                  <a:pt x="-1455" y="179932"/>
                  <a:pt x="200168" y="-22653"/>
                  <a:pt x="409183" y="0"/>
                </a:cubicBezTo>
                <a:cubicBezTo>
                  <a:pt x="1230511" y="47539"/>
                  <a:pt x="2231147" y="42437"/>
                  <a:pt x="3533230" y="0"/>
                </a:cubicBezTo>
                <a:cubicBezTo>
                  <a:pt x="3767258" y="-4261"/>
                  <a:pt x="3961068" y="153248"/>
                  <a:pt x="3942413" y="409183"/>
                </a:cubicBezTo>
                <a:cubicBezTo>
                  <a:pt x="3860046" y="1166162"/>
                  <a:pt x="3960426" y="2384839"/>
                  <a:pt x="3942413" y="3952955"/>
                </a:cubicBezTo>
                <a:cubicBezTo>
                  <a:pt x="3947114" y="4192954"/>
                  <a:pt x="3735880" y="4337445"/>
                  <a:pt x="3533230" y="4362138"/>
                </a:cubicBezTo>
                <a:cubicBezTo>
                  <a:pt x="2106349" y="4335784"/>
                  <a:pt x="1919243" y="4243282"/>
                  <a:pt x="409183" y="4362138"/>
                </a:cubicBezTo>
                <a:cubicBezTo>
                  <a:pt x="151918" y="4331227"/>
                  <a:pt x="8852" y="4189673"/>
                  <a:pt x="0" y="3952955"/>
                </a:cubicBezTo>
                <a:cubicBezTo>
                  <a:pt x="88535" y="3026534"/>
                  <a:pt x="49637" y="1290087"/>
                  <a:pt x="0" y="409183"/>
                </a:cubicBezTo>
                <a:close/>
              </a:path>
            </a:pathLst>
          </a:custGeom>
          <a:solidFill>
            <a:srgbClr val="FFFFFF"/>
          </a:solidFill>
          <a:ln w="28575">
            <a:solidFill>
              <a:srgbClr val="C00000"/>
            </a:solidFill>
            <a:extLst>
              <a:ext uri="{C807C97D-BFC1-408E-A445-0C87EB9F89A2}">
                <ask:lineSketchStyleProps xmlns:ask="http://schemas.microsoft.com/office/drawing/2018/sketchyshape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3" name="Rectangle 2">
            <a:extLst>
              <a:ext uri="{FF2B5EF4-FFF2-40B4-BE49-F238E27FC236}">
                <a16:creationId xmlns:a16="http://schemas.microsoft.com/office/drawing/2014/main" id="{469F60C2-B074-46DC-B1CD-334ADED34E70}"/>
              </a:ext>
            </a:extLst>
          </p:cNvPr>
          <p:cNvSpPr/>
          <p:nvPr/>
        </p:nvSpPr>
        <p:spPr>
          <a:xfrm>
            <a:off x="5113644" y="1820826"/>
            <a:ext cx="2594300" cy="992579"/>
          </a:xfrm>
          <a:prstGeom prst="rect">
            <a:avLst/>
          </a:prstGeom>
          <a:noFill/>
        </p:spPr>
        <p:txBody>
          <a:bodyPr wrap="none" lIns="68580" tIns="34290" rIns="68580" bIns="34290">
            <a:spAutoFit/>
          </a:bodyPr>
          <a:lstStyle/>
          <a:p>
            <a:pPr algn="ctr"/>
            <a:r>
              <a:rPr lang="vi-VN" sz="6000" b="1" dirty="0">
                <a:ln w="13462">
                  <a:solidFill>
                    <a:schemeClr val="bg1"/>
                  </a:solidFill>
                  <a:prstDash val="solid"/>
                </a:ln>
                <a:solidFill>
                  <a:srgbClr val="002060"/>
                </a:solidFill>
                <a:effectLst>
                  <a:outerShdw dist="38100" dir="2700000" algn="bl" rotWithShape="0">
                    <a:schemeClr val="accent5"/>
                  </a:outerShdw>
                </a:effectLst>
                <a:latin typeface="#9Slide07 Cadena" panose="02000503000000020004" pitchFamily="2" charset="0"/>
              </a:rPr>
              <a:t>Từ khó </a:t>
            </a:r>
            <a:endParaRPr lang="en-US" sz="6000" b="1" dirty="0">
              <a:ln w="13462">
                <a:solidFill>
                  <a:schemeClr val="bg1"/>
                </a:solidFill>
                <a:prstDash val="solid"/>
              </a:ln>
              <a:solidFill>
                <a:srgbClr val="002060"/>
              </a:solidFill>
              <a:effectLst>
                <a:outerShdw dist="38100" dir="2700000" algn="bl" rotWithShape="0">
                  <a:schemeClr val="accent5"/>
                </a:outerShdw>
              </a:effectLst>
              <a:latin typeface="#9Slide07 Cadena" panose="02000503000000020004" pitchFamily="2" charset="0"/>
            </a:endParaRPr>
          </a:p>
        </p:txBody>
      </p:sp>
      <p:sp>
        <p:nvSpPr>
          <p:cNvPr id="25" name="Rectangle 24">
            <a:extLst>
              <a:ext uri="{FF2B5EF4-FFF2-40B4-BE49-F238E27FC236}">
                <a16:creationId xmlns:a16="http://schemas.microsoft.com/office/drawing/2014/main" id="{88CC35BE-6E11-4204-893C-5E5FED60F3B0}"/>
              </a:ext>
            </a:extLst>
          </p:cNvPr>
          <p:cNvSpPr/>
          <p:nvPr/>
        </p:nvSpPr>
        <p:spPr>
          <a:xfrm>
            <a:off x="5243488" y="2986240"/>
            <a:ext cx="2020425" cy="807913"/>
          </a:xfrm>
          <a:prstGeom prst="rect">
            <a:avLst/>
          </a:prstGeom>
          <a:noFill/>
          <a:ln>
            <a:noFill/>
          </a:ln>
        </p:spPr>
        <p:txBody>
          <a:bodyPr wrap="none" lIns="68580" tIns="34290" rIns="68580" bIns="34290">
            <a:spAutoFit/>
          </a:bodyPr>
          <a:lstStyle/>
          <a:p>
            <a:pPr algn="ctr"/>
            <a:r>
              <a:rPr lang="vi-VN" sz="4800" b="1" dirty="0">
                <a:ln w="13462">
                  <a:solidFill>
                    <a:schemeClr val="bg2">
                      <a:lumMod val="40000"/>
                      <a:lumOff val="60000"/>
                    </a:schemeClr>
                  </a:solidFill>
                  <a:prstDash val="solid"/>
                </a:ln>
                <a:solidFill>
                  <a:srgbClr val="FF0000"/>
                </a:solidFill>
                <a:latin typeface="#9Slide03 Quicksand" panose="00000500000000000000" pitchFamily="2" charset="0"/>
              </a:rPr>
              <a:t>Vi-ta-li</a:t>
            </a:r>
            <a:endParaRPr lang="en-US" sz="4800" b="1" dirty="0">
              <a:ln w="13462">
                <a:solidFill>
                  <a:schemeClr val="bg2">
                    <a:lumMod val="40000"/>
                    <a:lumOff val="60000"/>
                  </a:schemeClr>
                </a:solidFill>
                <a:prstDash val="solid"/>
              </a:ln>
              <a:solidFill>
                <a:srgbClr val="FF0000"/>
              </a:solidFill>
              <a:latin typeface="#9Slide03 Quicksand" panose="00000500000000000000" pitchFamily="2" charset="0"/>
            </a:endParaRPr>
          </a:p>
        </p:txBody>
      </p:sp>
      <p:pic>
        <p:nvPicPr>
          <p:cNvPr id="12" name="Picture 11">
            <a:extLst>
              <a:ext uri="{FF2B5EF4-FFF2-40B4-BE49-F238E27FC236}">
                <a16:creationId xmlns:a16="http://schemas.microsoft.com/office/drawing/2014/main" id="{45392C95-56D0-4FF6-8B94-359F1AB28F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0013" y="2635"/>
            <a:ext cx="4570243" cy="6855365"/>
          </a:xfrm>
          <a:prstGeom prst="rect">
            <a:avLst/>
          </a:prstGeom>
        </p:spPr>
      </p:pic>
      <p:sp>
        <p:nvSpPr>
          <p:cNvPr id="27" name="Rectangle 26">
            <a:extLst>
              <a:ext uri="{FF2B5EF4-FFF2-40B4-BE49-F238E27FC236}">
                <a16:creationId xmlns:a16="http://schemas.microsoft.com/office/drawing/2014/main" id="{876FA87D-66D4-4E79-ADEE-A54B58A7A5C6}"/>
              </a:ext>
            </a:extLst>
          </p:cNvPr>
          <p:cNvSpPr/>
          <p:nvPr/>
        </p:nvSpPr>
        <p:spPr>
          <a:xfrm>
            <a:off x="5424626" y="3815111"/>
            <a:ext cx="1658146" cy="807913"/>
          </a:xfrm>
          <a:prstGeom prst="rect">
            <a:avLst/>
          </a:prstGeom>
          <a:noFill/>
          <a:ln>
            <a:noFill/>
          </a:ln>
        </p:spPr>
        <p:txBody>
          <a:bodyPr wrap="none" lIns="68580" tIns="34290" rIns="68580" bIns="34290">
            <a:spAutoFit/>
          </a:bodyPr>
          <a:lstStyle/>
          <a:p>
            <a:pPr algn="ctr"/>
            <a:r>
              <a:rPr lang="vi-VN" sz="4800" b="1" dirty="0">
                <a:ln w="13462">
                  <a:solidFill>
                    <a:schemeClr val="bg2">
                      <a:lumMod val="40000"/>
                      <a:lumOff val="60000"/>
                    </a:schemeClr>
                  </a:solidFill>
                  <a:prstDash val="solid"/>
                </a:ln>
                <a:solidFill>
                  <a:schemeClr val="accent2">
                    <a:lumMod val="75000"/>
                  </a:schemeClr>
                </a:solidFill>
                <a:latin typeface="#9Slide03 Quicksand" panose="00000500000000000000" pitchFamily="2" charset="0"/>
              </a:rPr>
              <a:t>Ca-pi</a:t>
            </a:r>
            <a:endParaRPr lang="en-US" sz="4800" b="1" dirty="0">
              <a:ln w="13462">
                <a:solidFill>
                  <a:schemeClr val="bg2">
                    <a:lumMod val="40000"/>
                    <a:lumOff val="60000"/>
                  </a:schemeClr>
                </a:solidFill>
                <a:prstDash val="solid"/>
              </a:ln>
              <a:solidFill>
                <a:schemeClr val="accent2">
                  <a:lumMod val="75000"/>
                </a:schemeClr>
              </a:solidFill>
              <a:latin typeface="#9Slide03 Quicksand" panose="00000500000000000000" pitchFamily="2" charset="0"/>
            </a:endParaRPr>
          </a:p>
        </p:txBody>
      </p:sp>
      <p:sp>
        <p:nvSpPr>
          <p:cNvPr id="29" name="Rectangle 28">
            <a:extLst>
              <a:ext uri="{FF2B5EF4-FFF2-40B4-BE49-F238E27FC236}">
                <a16:creationId xmlns:a16="http://schemas.microsoft.com/office/drawing/2014/main" id="{B7F773AB-CB2A-4D4F-B1F0-E075AFD49D49}"/>
              </a:ext>
            </a:extLst>
          </p:cNvPr>
          <p:cNvSpPr/>
          <p:nvPr/>
        </p:nvSpPr>
        <p:spPr>
          <a:xfrm>
            <a:off x="5297360" y="4786605"/>
            <a:ext cx="1831271" cy="807913"/>
          </a:xfrm>
          <a:prstGeom prst="rect">
            <a:avLst/>
          </a:prstGeom>
          <a:noFill/>
          <a:ln>
            <a:noFill/>
          </a:ln>
        </p:spPr>
        <p:txBody>
          <a:bodyPr wrap="none" lIns="68580" tIns="34290" rIns="68580" bIns="34290">
            <a:spAutoFit/>
          </a:bodyPr>
          <a:lstStyle/>
          <a:p>
            <a:pPr algn="ctr"/>
            <a:r>
              <a:rPr lang="vi-VN" sz="4800" b="1">
                <a:ln w="13462">
                  <a:solidFill>
                    <a:schemeClr val="bg2">
                      <a:lumMod val="40000"/>
                      <a:lumOff val="60000"/>
                    </a:schemeClr>
                  </a:solidFill>
                  <a:prstDash val="solid"/>
                </a:ln>
                <a:solidFill>
                  <a:srgbClr val="00B050"/>
                </a:solidFill>
                <a:latin typeface="#9Slide03 Quicksand" panose="00000500000000000000" pitchFamily="2" charset="0"/>
              </a:rPr>
              <a:t>Rê-mi</a:t>
            </a:r>
            <a:endParaRPr lang="en-US" sz="4800" b="1" dirty="0">
              <a:ln w="13462">
                <a:solidFill>
                  <a:schemeClr val="bg2">
                    <a:lumMod val="40000"/>
                    <a:lumOff val="60000"/>
                  </a:schemeClr>
                </a:solidFill>
                <a:prstDash val="solid"/>
              </a:ln>
              <a:solidFill>
                <a:srgbClr val="00B050"/>
              </a:solidFill>
              <a:latin typeface="#9Slide03 Quicksand" panose="00000500000000000000" pitchFamily="2" charset="0"/>
            </a:endParaRPr>
          </a:p>
        </p:txBody>
      </p:sp>
      <p:pic>
        <p:nvPicPr>
          <p:cNvPr id="13" name="Picture 12">
            <a:extLst>
              <a:ext uri="{FF2B5EF4-FFF2-40B4-BE49-F238E27FC236}">
                <a16:creationId xmlns:a16="http://schemas.microsoft.com/office/drawing/2014/main" id="{640EF119-79B8-48AB-9AC5-AB0D898C7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1724" y="17997"/>
            <a:ext cx="4570243" cy="6855365"/>
          </a:xfrm>
          <a:prstGeom prst="rect">
            <a:avLst/>
          </a:prstGeom>
        </p:spPr>
      </p:pic>
    </p:spTree>
    <p:extLst>
      <p:ext uri="{BB962C8B-B14F-4D97-AF65-F5344CB8AC3E}">
        <p14:creationId xmlns:p14="http://schemas.microsoft.com/office/powerpoint/2010/main" val="396233708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Karaoke bar interior with stage for music Vector Image">
            <a:extLst>
              <a:ext uri="{FF2B5EF4-FFF2-40B4-BE49-F238E27FC236}">
                <a16:creationId xmlns:a16="http://schemas.microsoft.com/office/drawing/2014/main" id="{8F6719C3-D733-4530-A4DE-8639AEF29E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31" b="10145"/>
          <a:stretch/>
        </p:blipFill>
        <p:spPr bwMode="auto">
          <a:xfrm>
            <a:off x="-1" y="-10646"/>
            <a:ext cx="12192001" cy="68840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3">
            <a:extLst>
              <a:ext uri="{FF2B5EF4-FFF2-40B4-BE49-F238E27FC236}">
                <a16:creationId xmlns:a16="http://schemas.microsoft.com/office/drawing/2014/main" id="{CDE5C460-EF90-46AF-992A-1FAC3EBEE204}"/>
              </a:ext>
            </a:extLst>
          </p:cNvPr>
          <p:cNvSpPr/>
          <p:nvPr/>
        </p:nvSpPr>
        <p:spPr>
          <a:xfrm>
            <a:off x="596348" y="456829"/>
            <a:ext cx="11118574" cy="6216926"/>
          </a:xfrm>
          <a:custGeom>
            <a:avLst/>
            <a:gdLst>
              <a:gd name="connsiteX0" fmla="*/ 0 w 11118574"/>
              <a:gd name="connsiteY0" fmla="*/ 645255 h 6216926"/>
              <a:gd name="connsiteX1" fmla="*/ 645255 w 11118574"/>
              <a:gd name="connsiteY1" fmla="*/ 0 h 6216926"/>
              <a:gd name="connsiteX2" fmla="*/ 10473319 w 11118574"/>
              <a:gd name="connsiteY2" fmla="*/ 0 h 6216926"/>
              <a:gd name="connsiteX3" fmla="*/ 11118574 w 11118574"/>
              <a:gd name="connsiteY3" fmla="*/ 645255 h 6216926"/>
              <a:gd name="connsiteX4" fmla="*/ 11118574 w 11118574"/>
              <a:gd name="connsiteY4" fmla="*/ 5571671 h 6216926"/>
              <a:gd name="connsiteX5" fmla="*/ 10473319 w 11118574"/>
              <a:gd name="connsiteY5" fmla="*/ 6216926 h 6216926"/>
              <a:gd name="connsiteX6" fmla="*/ 645255 w 11118574"/>
              <a:gd name="connsiteY6" fmla="*/ 6216926 h 6216926"/>
              <a:gd name="connsiteX7" fmla="*/ 0 w 11118574"/>
              <a:gd name="connsiteY7" fmla="*/ 5571671 h 6216926"/>
              <a:gd name="connsiteX8" fmla="*/ 0 w 11118574"/>
              <a:gd name="connsiteY8" fmla="*/ 645255 h 621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18574" h="6216926" fill="none" extrusionOk="0">
                <a:moveTo>
                  <a:pt x="0" y="645255"/>
                </a:moveTo>
                <a:cubicBezTo>
                  <a:pt x="11250" y="297226"/>
                  <a:pt x="278169" y="-3134"/>
                  <a:pt x="645255" y="0"/>
                </a:cubicBezTo>
                <a:cubicBezTo>
                  <a:pt x="3138821" y="109595"/>
                  <a:pt x="8511368" y="16756"/>
                  <a:pt x="10473319" y="0"/>
                </a:cubicBezTo>
                <a:cubicBezTo>
                  <a:pt x="10795063" y="-28637"/>
                  <a:pt x="11126554" y="318562"/>
                  <a:pt x="11118574" y="645255"/>
                </a:cubicBezTo>
                <a:cubicBezTo>
                  <a:pt x="11062256" y="1720182"/>
                  <a:pt x="11151485" y="4983122"/>
                  <a:pt x="11118574" y="5571671"/>
                </a:cubicBezTo>
                <a:cubicBezTo>
                  <a:pt x="11062175" y="5947349"/>
                  <a:pt x="10884263" y="6211450"/>
                  <a:pt x="10473319" y="6216926"/>
                </a:cubicBezTo>
                <a:cubicBezTo>
                  <a:pt x="6850504" y="6080725"/>
                  <a:pt x="2166687" y="6142150"/>
                  <a:pt x="645255" y="6216926"/>
                </a:cubicBezTo>
                <a:cubicBezTo>
                  <a:pt x="251420" y="6165403"/>
                  <a:pt x="-60066" y="5902566"/>
                  <a:pt x="0" y="5571671"/>
                </a:cubicBezTo>
                <a:cubicBezTo>
                  <a:pt x="-157566" y="3840693"/>
                  <a:pt x="130870" y="2522747"/>
                  <a:pt x="0" y="645255"/>
                </a:cubicBezTo>
                <a:close/>
              </a:path>
              <a:path w="11118574" h="6216926" stroke="0" extrusionOk="0">
                <a:moveTo>
                  <a:pt x="0" y="645255"/>
                </a:moveTo>
                <a:cubicBezTo>
                  <a:pt x="-10832" y="264579"/>
                  <a:pt x="330801" y="-55942"/>
                  <a:pt x="645255" y="0"/>
                </a:cubicBezTo>
                <a:cubicBezTo>
                  <a:pt x="3464774" y="47539"/>
                  <a:pt x="8978779" y="42437"/>
                  <a:pt x="10473319" y="0"/>
                </a:cubicBezTo>
                <a:cubicBezTo>
                  <a:pt x="10886949" y="-30342"/>
                  <a:pt x="11135345" y="261966"/>
                  <a:pt x="11118574" y="645255"/>
                </a:cubicBezTo>
                <a:cubicBezTo>
                  <a:pt x="11036207" y="1522014"/>
                  <a:pt x="11136587" y="4759613"/>
                  <a:pt x="11118574" y="5571671"/>
                </a:cubicBezTo>
                <a:cubicBezTo>
                  <a:pt x="11123898" y="5943903"/>
                  <a:pt x="10782299" y="6166787"/>
                  <a:pt x="10473319" y="6216926"/>
                </a:cubicBezTo>
                <a:cubicBezTo>
                  <a:pt x="7341098" y="6190572"/>
                  <a:pt x="4932348" y="6098070"/>
                  <a:pt x="645255" y="6216926"/>
                </a:cubicBezTo>
                <a:cubicBezTo>
                  <a:pt x="245874" y="6174414"/>
                  <a:pt x="39525" y="5975950"/>
                  <a:pt x="0" y="5571671"/>
                </a:cubicBezTo>
                <a:cubicBezTo>
                  <a:pt x="88535" y="4505887"/>
                  <a:pt x="49637" y="1239445"/>
                  <a:pt x="0" y="645255"/>
                </a:cubicBezTo>
                <a:close/>
              </a:path>
            </a:pathLst>
          </a:custGeom>
          <a:solidFill>
            <a:srgbClr val="FFFFFF"/>
          </a:solidFill>
          <a:ln w="28575">
            <a:solidFill>
              <a:srgbClr val="C00000"/>
            </a:solidFill>
            <a:extLst>
              <a:ext uri="{C807C97D-BFC1-408E-A445-0C87EB9F89A2}">
                <ask:lineSketchStyleProps xmlns:ask="http://schemas.microsoft.com/office/drawing/2018/sketchyshape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3" name="Rectangle 2">
            <a:extLst>
              <a:ext uri="{FF2B5EF4-FFF2-40B4-BE49-F238E27FC236}">
                <a16:creationId xmlns:a16="http://schemas.microsoft.com/office/drawing/2014/main" id="{469F60C2-B074-46DC-B1CD-334ADED34E70}"/>
              </a:ext>
            </a:extLst>
          </p:cNvPr>
          <p:cNvSpPr/>
          <p:nvPr/>
        </p:nvSpPr>
        <p:spPr>
          <a:xfrm>
            <a:off x="4468372" y="1807118"/>
            <a:ext cx="6960433" cy="3516347"/>
          </a:xfrm>
          <a:prstGeom prst="rect">
            <a:avLst/>
          </a:prstGeom>
          <a:noFill/>
        </p:spPr>
        <p:txBody>
          <a:bodyPr wrap="square" lIns="68580" tIns="34290" rIns="68580" bIns="34290">
            <a:spAutoFit/>
          </a:bodyPr>
          <a:lstStyle/>
          <a:p>
            <a:pPr algn="just"/>
            <a:r>
              <a:rPr lang="vi-VN" sz="2800" b="1" dirty="0">
                <a:ln w="13462">
                  <a:noFill/>
                  <a:prstDash val="solid"/>
                </a:ln>
                <a:solidFill>
                  <a:srgbClr val="002060"/>
                </a:solidFill>
                <a:latin typeface="Pattaya" panose="00000500000000000000" pitchFamily="2" charset="-34"/>
                <a:cs typeface="Pattaya" panose="00000500000000000000" pitchFamily="2" charset="-34"/>
              </a:rPr>
              <a:t>Mẩu chuyện trên trích từ tiểu thuyết </a:t>
            </a:r>
            <a:r>
              <a:rPr lang="vi-VN" sz="2800" b="1" dirty="0">
                <a:ln w="13462">
                  <a:noFill/>
                  <a:prstDash val="solid"/>
                </a:ln>
                <a:solidFill>
                  <a:srgbClr val="C00000"/>
                </a:solidFill>
                <a:latin typeface="Pattaya" panose="00000500000000000000" pitchFamily="2" charset="-34"/>
                <a:cs typeface="Pattaya" panose="00000500000000000000" pitchFamily="2" charset="-34"/>
              </a:rPr>
              <a:t>Không gia đình</a:t>
            </a:r>
            <a:r>
              <a:rPr lang="vi-VN" sz="2800" b="1" dirty="0">
                <a:ln w="13462">
                  <a:noFill/>
                  <a:prstDash val="solid"/>
                </a:ln>
                <a:solidFill>
                  <a:srgbClr val="002060"/>
                </a:solidFill>
                <a:latin typeface="Pattaya" panose="00000500000000000000" pitchFamily="2" charset="-34"/>
                <a:cs typeface="Pattaya" panose="00000500000000000000" pitchFamily="2" charset="-34"/>
              </a:rPr>
              <a:t> của nhà văn Pháp Héc-to Ma-lô viết về cuộc đời lưu lạc của chú bé Rê-mi. Bị bắt cóc và vứt ra lề đường từ lúc mới sinh, Rê-mi được một gia đình nghèo nuôi, rồi được chủ một gánh xiếc rong là cụ Vi-ta-li dìu dắt nên người. Trải bao thăng trầm, cuối cùng cậu đã tìm được gia đình và sống hạnh phúc bên những người ruột thịt.</a:t>
            </a:r>
            <a:endParaRPr lang="en-US" sz="2800" b="1" dirty="0">
              <a:ln w="13462">
                <a:noFill/>
                <a:prstDash val="solid"/>
              </a:ln>
              <a:solidFill>
                <a:srgbClr val="002060"/>
              </a:solidFill>
              <a:latin typeface="Pattaya" panose="00000500000000000000" pitchFamily="2" charset="-34"/>
              <a:cs typeface="Pattaya" panose="00000500000000000000" pitchFamily="2" charset="-34"/>
            </a:endParaRPr>
          </a:p>
        </p:txBody>
      </p:sp>
      <p:pic>
        <p:nvPicPr>
          <p:cNvPr id="1026" name="Picture 2" descr="Không gia đình">
            <a:extLst>
              <a:ext uri="{FF2B5EF4-FFF2-40B4-BE49-F238E27FC236}">
                <a16:creationId xmlns:a16="http://schemas.microsoft.com/office/drawing/2014/main" id="{5B129566-71D0-4AD6-B1BD-6FFB812675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856" y="900803"/>
            <a:ext cx="3447009" cy="5056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29269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Karaoke bar interior with stage for music Vector Image">
            <a:extLst>
              <a:ext uri="{FF2B5EF4-FFF2-40B4-BE49-F238E27FC236}">
                <a16:creationId xmlns:a16="http://schemas.microsoft.com/office/drawing/2014/main" id="{8F6719C3-D733-4530-A4DE-8639AEF29E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31" b="10145"/>
          <a:stretch/>
        </p:blipFill>
        <p:spPr bwMode="auto">
          <a:xfrm>
            <a:off x="-1" y="-10646"/>
            <a:ext cx="12192001" cy="68840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3">
            <a:extLst>
              <a:ext uri="{FF2B5EF4-FFF2-40B4-BE49-F238E27FC236}">
                <a16:creationId xmlns:a16="http://schemas.microsoft.com/office/drawing/2014/main" id="{CDE5C460-EF90-46AF-992A-1FAC3EBEE204}"/>
              </a:ext>
            </a:extLst>
          </p:cNvPr>
          <p:cNvSpPr/>
          <p:nvPr/>
        </p:nvSpPr>
        <p:spPr>
          <a:xfrm>
            <a:off x="596348" y="1566095"/>
            <a:ext cx="11118574" cy="4754358"/>
          </a:xfrm>
          <a:custGeom>
            <a:avLst/>
            <a:gdLst>
              <a:gd name="connsiteX0" fmla="*/ 0 w 11118574"/>
              <a:gd name="connsiteY0" fmla="*/ 493455 h 4754358"/>
              <a:gd name="connsiteX1" fmla="*/ 493455 w 11118574"/>
              <a:gd name="connsiteY1" fmla="*/ 0 h 4754358"/>
              <a:gd name="connsiteX2" fmla="*/ 10625119 w 11118574"/>
              <a:gd name="connsiteY2" fmla="*/ 0 h 4754358"/>
              <a:gd name="connsiteX3" fmla="*/ 11118574 w 11118574"/>
              <a:gd name="connsiteY3" fmla="*/ 493455 h 4754358"/>
              <a:gd name="connsiteX4" fmla="*/ 11118574 w 11118574"/>
              <a:gd name="connsiteY4" fmla="*/ 4260903 h 4754358"/>
              <a:gd name="connsiteX5" fmla="*/ 10625119 w 11118574"/>
              <a:gd name="connsiteY5" fmla="*/ 4754358 h 4754358"/>
              <a:gd name="connsiteX6" fmla="*/ 493455 w 11118574"/>
              <a:gd name="connsiteY6" fmla="*/ 4754358 h 4754358"/>
              <a:gd name="connsiteX7" fmla="*/ 0 w 11118574"/>
              <a:gd name="connsiteY7" fmla="*/ 4260903 h 4754358"/>
              <a:gd name="connsiteX8" fmla="*/ 0 w 11118574"/>
              <a:gd name="connsiteY8" fmla="*/ 493455 h 4754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18574" h="4754358" fill="none" extrusionOk="0">
                <a:moveTo>
                  <a:pt x="0" y="493455"/>
                </a:moveTo>
                <a:cubicBezTo>
                  <a:pt x="22718" y="237759"/>
                  <a:pt x="194126" y="-7834"/>
                  <a:pt x="493455" y="0"/>
                </a:cubicBezTo>
                <a:cubicBezTo>
                  <a:pt x="2435034" y="109595"/>
                  <a:pt x="8817952" y="16756"/>
                  <a:pt x="10625119" y="0"/>
                </a:cubicBezTo>
                <a:cubicBezTo>
                  <a:pt x="10884050" y="-11248"/>
                  <a:pt x="11119964" y="226094"/>
                  <a:pt x="11118574" y="493455"/>
                </a:cubicBezTo>
                <a:cubicBezTo>
                  <a:pt x="11062256" y="1610265"/>
                  <a:pt x="11151485" y="3264166"/>
                  <a:pt x="11118574" y="4260903"/>
                </a:cubicBezTo>
                <a:cubicBezTo>
                  <a:pt x="11078862" y="4547031"/>
                  <a:pt x="10936245" y="4750485"/>
                  <a:pt x="10625119" y="4754358"/>
                </a:cubicBezTo>
                <a:cubicBezTo>
                  <a:pt x="6179600" y="4618157"/>
                  <a:pt x="5264981" y="4679582"/>
                  <a:pt x="493455" y="4754358"/>
                </a:cubicBezTo>
                <a:cubicBezTo>
                  <a:pt x="207235" y="4735532"/>
                  <a:pt x="-6725" y="4530580"/>
                  <a:pt x="0" y="4260903"/>
                </a:cubicBezTo>
                <a:cubicBezTo>
                  <a:pt x="-157566" y="3850485"/>
                  <a:pt x="130870" y="1442437"/>
                  <a:pt x="0" y="493455"/>
                </a:cubicBezTo>
                <a:close/>
              </a:path>
              <a:path w="11118574" h="4754358" stroke="0" extrusionOk="0">
                <a:moveTo>
                  <a:pt x="0" y="493455"/>
                </a:moveTo>
                <a:cubicBezTo>
                  <a:pt x="-11072" y="196076"/>
                  <a:pt x="239932" y="-25368"/>
                  <a:pt x="493455" y="0"/>
                </a:cubicBezTo>
                <a:cubicBezTo>
                  <a:pt x="3763653" y="47539"/>
                  <a:pt x="6134218" y="42437"/>
                  <a:pt x="10625119" y="0"/>
                </a:cubicBezTo>
                <a:cubicBezTo>
                  <a:pt x="10902538" y="-2592"/>
                  <a:pt x="11137902" y="189897"/>
                  <a:pt x="11118574" y="493455"/>
                </a:cubicBezTo>
                <a:cubicBezTo>
                  <a:pt x="11036207" y="1355460"/>
                  <a:pt x="11136587" y="3278242"/>
                  <a:pt x="11118574" y="4260903"/>
                </a:cubicBezTo>
                <a:cubicBezTo>
                  <a:pt x="11134751" y="4581649"/>
                  <a:pt x="10868381" y="4723390"/>
                  <a:pt x="10625119" y="4754358"/>
                </a:cubicBezTo>
                <a:cubicBezTo>
                  <a:pt x="8641233" y="4728004"/>
                  <a:pt x="2148669" y="4635502"/>
                  <a:pt x="493455" y="4754358"/>
                </a:cubicBezTo>
                <a:cubicBezTo>
                  <a:pt x="209949" y="4743509"/>
                  <a:pt x="11020" y="4546790"/>
                  <a:pt x="0" y="4260903"/>
                </a:cubicBezTo>
                <a:cubicBezTo>
                  <a:pt x="88535" y="3573059"/>
                  <a:pt x="49637" y="2199210"/>
                  <a:pt x="0" y="493455"/>
                </a:cubicBezTo>
                <a:close/>
              </a:path>
            </a:pathLst>
          </a:custGeom>
          <a:solidFill>
            <a:srgbClr val="FFFFFF"/>
          </a:solidFill>
          <a:ln w="28575">
            <a:solidFill>
              <a:srgbClr val="C00000"/>
            </a:solidFill>
            <a:extLst>
              <a:ext uri="{C807C97D-BFC1-408E-A445-0C87EB9F89A2}">
                <ask:lineSketchStyleProps xmlns:ask="http://schemas.microsoft.com/office/drawing/2018/sketchyshape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3" name="Rectangle 2">
            <a:extLst>
              <a:ext uri="{FF2B5EF4-FFF2-40B4-BE49-F238E27FC236}">
                <a16:creationId xmlns:a16="http://schemas.microsoft.com/office/drawing/2014/main" id="{469F60C2-B074-46DC-B1CD-334ADED34E70}"/>
              </a:ext>
            </a:extLst>
          </p:cNvPr>
          <p:cNvSpPr/>
          <p:nvPr/>
        </p:nvSpPr>
        <p:spPr>
          <a:xfrm>
            <a:off x="4435769" y="1687642"/>
            <a:ext cx="3320460" cy="992579"/>
          </a:xfrm>
          <a:prstGeom prst="rect">
            <a:avLst/>
          </a:prstGeom>
          <a:noFill/>
        </p:spPr>
        <p:txBody>
          <a:bodyPr wrap="none" lIns="68580" tIns="34290" rIns="68580" bIns="34290">
            <a:spAutoFit/>
          </a:bodyPr>
          <a:lstStyle/>
          <a:p>
            <a:pPr algn="ctr"/>
            <a:r>
              <a:rPr lang="vi-VN" sz="6000" b="1" dirty="0">
                <a:ln w="13462">
                  <a:solidFill>
                    <a:schemeClr val="bg1"/>
                  </a:solidFill>
                  <a:prstDash val="solid"/>
                </a:ln>
                <a:solidFill>
                  <a:srgbClr val="C00000"/>
                </a:solidFill>
                <a:effectLst>
                  <a:outerShdw dist="38100" dir="2700000" algn="bl" rotWithShape="0">
                    <a:schemeClr val="accent5"/>
                  </a:outerShdw>
                </a:effectLst>
                <a:latin typeface="#9Slide07 Cadena" panose="02000503000000020004" pitchFamily="2" charset="0"/>
              </a:rPr>
              <a:t>Chú thích</a:t>
            </a:r>
            <a:endParaRPr lang="en-US" sz="6000" b="1" dirty="0">
              <a:ln w="13462">
                <a:solidFill>
                  <a:schemeClr val="bg1"/>
                </a:solidFill>
                <a:prstDash val="solid"/>
              </a:ln>
              <a:solidFill>
                <a:srgbClr val="C00000"/>
              </a:solidFill>
              <a:effectLst>
                <a:outerShdw dist="38100" dir="2700000" algn="bl" rotWithShape="0">
                  <a:schemeClr val="accent5"/>
                </a:outerShdw>
              </a:effectLst>
              <a:latin typeface="#9Slide07 Cadena" panose="02000503000000020004" pitchFamily="2" charset="0"/>
            </a:endParaRPr>
          </a:p>
        </p:txBody>
      </p:sp>
      <p:sp>
        <p:nvSpPr>
          <p:cNvPr id="25" name="Rectangle 24">
            <a:extLst>
              <a:ext uri="{FF2B5EF4-FFF2-40B4-BE49-F238E27FC236}">
                <a16:creationId xmlns:a16="http://schemas.microsoft.com/office/drawing/2014/main" id="{88CC35BE-6E11-4204-893C-5E5FED60F3B0}"/>
              </a:ext>
            </a:extLst>
          </p:cNvPr>
          <p:cNvSpPr/>
          <p:nvPr/>
        </p:nvSpPr>
        <p:spPr>
          <a:xfrm>
            <a:off x="761779" y="2680221"/>
            <a:ext cx="4206921" cy="623248"/>
          </a:xfrm>
          <a:prstGeom prst="rect">
            <a:avLst/>
          </a:prstGeom>
          <a:noFill/>
          <a:ln>
            <a:noFill/>
          </a:ln>
        </p:spPr>
        <p:txBody>
          <a:bodyPr wrap="none" lIns="68580" tIns="34290" rIns="68580" bIns="34290">
            <a:spAutoFit/>
          </a:bodyPr>
          <a:lstStyle/>
          <a:p>
            <a:pPr algn="ctr"/>
            <a:r>
              <a:rPr lang="en-US" sz="3600" b="1" dirty="0">
                <a:ln w="13462">
                  <a:noFill/>
                  <a:prstDash val="solid"/>
                </a:ln>
                <a:solidFill>
                  <a:srgbClr val="FF0000"/>
                </a:solidFill>
                <a:latin typeface="#9Slide03 Quicksand" panose="00000500000000000000" pitchFamily="2" charset="0"/>
              </a:rPr>
              <a:t>n</a:t>
            </a:r>
            <a:r>
              <a:rPr lang="vi-VN" sz="3600" b="1" dirty="0">
                <a:ln w="13462">
                  <a:noFill/>
                  <a:prstDash val="solid"/>
                </a:ln>
                <a:solidFill>
                  <a:srgbClr val="FF0000"/>
                </a:solidFill>
                <a:latin typeface="#9Slide03 Quicksand" panose="00000500000000000000" pitchFamily="2" charset="0"/>
              </a:rPr>
              <a:t>gày một ngày hai</a:t>
            </a:r>
            <a:endParaRPr lang="en-US" sz="3600" b="1" dirty="0">
              <a:ln w="13462">
                <a:noFill/>
                <a:prstDash val="solid"/>
              </a:ln>
              <a:solidFill>
                <a:srgbClr val="FF0000"/>
              </a:solidFill>
              <a:latin typeface="#9Slide03 Quicksand" panose="00000500000000000000" pitchFamily="2" charset="0"/>
            </a:endParaRPr>
          </a:p>
        </p:txBody>
      </p:sp>
      <p:sp>
        <p:nvSpPr>
          <p:cNvPr id="8" name="TextBox 7">
            <a:extLst>
              <a:ext uri="{FF2B5EF4-FFF2-40B4-BE49-F238E27FC236}">
                <a16:creationId xmlns:a16="http://schemas.microsoft.com/office/drawing/2014/main" id="{C9272B56-F240-4FF6-8AC1-96D6E975A9C9}"/>
              </a:ext>
            </a:extLst>
          </p:cNvPr>
          <p:cNvSpPr txBox="1"/>
          <p:nvPr/>
        </p:nvSpPr>
        <p:spPr>
          <a:xfrm>
            <a:off x="5042046" y="2756079"/>
            <a:ext cx="5975724" cy="492443"/>
          </a:xfrm>
          <a:prstGeom prst="rect">
            <a:avLst/>
          </a:prstGeom>
          <a:noFill/>
        </p:spPr>
        <p:txBody>
          <a:bodyPr wrap="square" lIns="0" tIns="0" rIns="0" bIns="0" rtlCol="0">
            <a:spAutoFit/>
          </a:bodyPr>
          <a:lstStyle/>
          <a:p>
            <a:pPr algn="just"/>
            <a:r>
              <a:rPr lang="vi-VN" sz="3200" b="1" dirty="0">
                <a:solidFill>
                  <a:srgbClr val="002060"/>
                </a:solidFill>
                <a:latin typeface="Pattaya" panose="00000500000000000000" pitchFamily="2" charset="-34"/>
                <a:ea typeface="AvantGarde" panose="00000400000000000000" pitchFamily="2" charset="0"/>
                <a:cs typeface="Pattaya" panose="00000500000000000000" pitchFamily="2" charset="-34"/>
              </a:rPr>
              <a:t>: nhanh chóng, có kết quả ngay.</a:t>
            </a:r>
            <a:endParaRPr lang="en-US" sz="3200" b="1" dirty="0">
              <a:solidFill>
                <a:srgbClr val="002060"/>
              </a:solidFill>
              <a:latin typeface="Pattaya" panose="00000500000000000000" pitchFamily="2" charset="-34"/>
              <a:ea typeface="AvantGarde" panose="00000400000000000000" pitchFamily="2" charset="0"/>
              <a:cs typeface="Pattaya" panose="00000500000000000000" pitchFamily="2" charset="-34"/>
            </a:endParaRPr>
          </a:p>
        </p:txBody>
      </p:sp>
      <p:sp>
        <p:nvSpPr>
          <p:cNvPr id="9" name="Rectangle 8">
            <a:extLst>
              <a:ext uri="{FF2B5EF4-FFF2-40B4-BE49-F238E27FC236}">
                <a16:creationId xmlns:a16="http://schemas.microsoft.com/office/drawing/2014/main" id="{E34B76CF-ABF0-414D-AF73-B4D33CBE5C08}"/>
              </a:ext>
            </a:extLst>
          </p:cNvPr>
          <p:cNvSpPr/>
          <p:nvPr/>
        </p:nvSpPr>
        <p:spPr>
          <a:xfrm>
            <a:off x="2114715" y="3459320"/>
            <a:ext cx="1501053" cy="623248"/>
          </a:xfrm>
          <a:prstGeom prst="rect">
            <a:avLst/>
          </a:prstGeom>
          <a:noFill/>
          <a:ln>
            <a:noFill/>
          </a:ln>
        </p:spPr>
        <p:txBody>
          <a:bodyPr wrap="none" lIns="68580" tIns="34290" rIns="68580" bIns="34290">
            <a:spAutoFit/>
          </a:bodyPr>
          <a:lstStyle/>
          <a:p>
            <a:pPr algn="ctr"/>
            <a:r>
              <a:rPr lang="en-US" sz="3600" b="1" dirty="0">
                <a:ln w="13462">
                  <a:noFill/>
                  <a:prstDash val="solid"/>
                </a:ln>
                <a:solidFill>
                  <a:srgbClr val="FF0000"/>
                </a:solidFill>
                <a:latin typeface="#9Slide03 Quicksand" panose="00000500000000000000" pitchFamily="2" charset="0"/>
              </a:rPr>
              <a:t>t</a:t>
            </a:r>
            <a:r>
              <a:rPr lang="vi-VN" sz="3600" b="1" dirty="0">
                <a:ln w="13462">
                  <a:noFill/>
                  <a:prstDash val="solid"/>
                </a:ln>
                <a:solidFill>
                  <a:srgbClr val="FF0000"/>
                </a:solidFill>
                <a:latin typeface="#9Slide03 Quicksand" panose="00000500000000000000" pitchFamily="2" charset="0"/>
              </a:rPr>
              <a:t>ấn tới</a:t>
            </a:r>
            <a:endParaRPr lang="en-US" sz="3600" b="1" dirty="0">
              <a:ln w="13462">
                <a:noFill/>
                <a:prstDash val="solid"/>
              </a:ln>
              <a:solidFill>
                <a:srgbClr val="FF0000"/>
              </a:solidFill>
              <a:latin typeface="#9Slide03 Quicksand" panose="00000500000000000000" pitchFamily="2" charset="0"/>
            </a:endParaRPr>
          </a:p>
        </p:txBody>
      </p:sp>
      <p:sp>
        <p:nvSpPr>
          <p:cNvPr id="10" name="TextBox 9">
            <a:extLst>
              <a:ext uri="{FF2B5EF4-FFF2-40B4-BE49-F238E27FC236}">
                <a16:creationId xmlns:a16="http://schemas.microsoft.com/office/drawing/2014/main" id="{686D0434-F3A2-4D20-BD1D-12DD827E0036}"/>
              </a:ext>
            </a:extLst>
          </p:cNvPr>
          <p:cNvSpPr txBox="1"/>
          <p:nvPr/>
        </p:nvSpPr>
        <p:spPr>
          <a:xfrm>
            <a:off x="4967097" y="3524722"/>
            <a:ext cx="5975724" cy="492443"/>
          </a:xfrm>
          <a:prstGeom prst="rect">
            <a:avLst/>
          </a:prstGeom>
          <a:noFill/>
        </p:spPr>
        <p:txBody>
          <a:bodyPr wrap="square" lIns="0" tIns="0" rIns="0" bIns="0" rtlCol="0">
            <a:spAutoFit/>
          </a:bodyPr>
          <a:lstStyle/>
          <a:p>
            <a:pPr algn="just"/>
            <a:r>
              <a:rPr lang="vi-VN" sz="3200" b="1" dirty="0">
                <a:solidFill>
                  <a:srgbClr val="002060"/>
                </a:solidFill>
                <a:latin typeface="Pattaya" panose="00000500000000000000" pitchFamily="2" charset="-34"/>
                <a:ea typeface="AvantGarde" panose="00000400000000000000" pitchFamily="2" charset="0"/>
                <a:cs typeface="Pattaya" panose="00000500000000000000" pitchFamily="2" charset="-34"/>
              </a:rPr>
              <a:t>: tiến bộ, đạt nhiều kết quả.</a:t>
            </a:r>
            <a:endParaRPr lang="en-US" sz="3200" b="1" dirty="0">
              <a:solidFill>
                <a:srgbClr val="002060"/>
              </a:solidFill>
              <a:latin typeface="Pattaya" panose="00000500000000000000" pitchFamily="2" charset="-34"/>
              <a:ea typeface="AvantGarde" panose="00000400000000000000" pitchFamily="2" charset="0"/>
              <a:cs typeface="Pattaya" panose="00000500000000000000" pitchFamily="2" charset="-34"/>
            </a:endParaRPr>
          </a:p>
        </p:txBody>
      </p:sp>
      <p:sp>
        <p:nvSpPr>
          <p:cNvPr id="11" name="Rectangle 10">
            <a:extLst>
              <a:ext uri="{FF2B5EF4-FFF2-40B4-BE49-F238E27FC236}">
                <a16:creationId xmlns:a16="http://schemas.microsoft.com/office/drawing/2014/main" id="{7E3028EF-2A4B-4359-B6A8-19B08D0C5D15}"/>
              </a:ext>
            </a:extLst>
          </p:cNvPr>
          <p:cNvSpPr/>
          <p:nvPr/>
        </p:nvSpPr>
        <p:spPr>
          <a:xfrm>
            <a:off x="2035366" y="4294578"/>
            <a:ext cx="1659750" cy="623248"/>
          </a:xfrm>
          <a:prstGeom prst="rect">
            <a:avLst/>
          </a:prstGeom>
          <a:noFill/>
          <a:ln>
            <a:noFill/>
          </a:ln>
        </p:spPr>
        <p:txBody>
          <a:bodyPr wrap="none" lIns="68580" tIns="34290" rIns="68580" bIns="34290">
            <a:spAutoFit/>
          </a:bodyPr>
          <a:lstStyle/>
          <a:p>
            <a:pPr algn="ctr"/>
            <a:r>
              <a:rPr lang="en-US" sz="3600" b="1" dirty="0">
                <a:ln w="13462">
                  <a:noFill/>
                  <a:prstDash val="solid"/>
                </a:ln>
                <a:solidFill>
                  <a:srgbClr val="FF0000"/>
                </a:solidFill>
                <a:latin typeface="#9Slide03 Quicksand" panose="00000500000000000000" pitchFamily="2" charset="0"/>
              </a:rPr>
              <a:t>đ</a:t>
            </a:r>
            <a:r>
              <a:rPr lang="vi-VN" sz="3600" b="1" dirty="0">
                <a:ln w="13462">
                  <a:noFill/>
                  <a:prstDash val="solid"/>
                </a:ln>
                <a:solidFill>
                  <a:srgbClr val="FF0000"/>
                </a:solidFill>
                <a:latin typeface="#9Slide03 Quicksand" panose="00000500000000000000" pitchFamily="2" charset="0"/>
              </a:rPr>
              <a:t>ắc chí</a:t>
            </a:r>
            <a:endParaRPr lang="en-US" sz="3600" b="1" dirty="0">
              <a:ln w="13462">
                <a:noFill/>
                <a:prstDash val="solid"/>
              </a:ln>
              <a:solidFill>
                <a:srgbClr val="FF0000"/>
              </a:solidFill>
              <a:latin typeface="#9Slide03 Quicksand" panose="00000500000000000000" pitchFamily="2" charset="0"/>
            </a:endParaRPr>
          </a:p>
        </p:txBody>
      </p:sp>
      <p:sp>
        <p:nvSpPr>
          <p:cNvPr id="12" name="TextBox 11">
            <a:extLst>
              <a:ext uri="{FF2B5EF4-FFF2-40B4-BE49-F238E27FC236}">
                <a16:creationId xmlns:a16="http://schemas.microsoft.com/office/drawing/2014/main" id="{BA2AE6D1-40DC-4838-9DE9-98A705D5D543}"/>
              </a:ext>
            </a:extLst>
          </p:cNvPr>
          <p:cNvSpPr txBox="1"/>
          <p:nvPr/>
        </p:nvSpPr>
        <p:spPr>
          <a:xfrm>
            <a:off x="4479334" y="4359980"/>
            <a:ext cx="7045378" cy="492443"/>
          </a:xfrm>
          <a:prstGeom prst="rect">
            <a:avLst/>
          </a:prstGeom>
          <a:noFill/>
        </p:spPr>
        <p:txBody>
          <a:bodyPr wrap="square" lIns="0" tIns="0" rIns="0" bIns="0" rtlCol="0">
            <a:spAutoFit/>
          </a:bodyPr>
          <a:lstStyle/>
          <a:p>
            <a:pPr algn="just"/>
            <a:r>
              <a:rPr lang="vi-VN" sz="3200" b="1" dirty="0">
                <a:solidFill>
                  <a:srgbClr val="002060"/>
                </a:solidFill>
                <a:latin typeface="Pattaya" panose="00000500000000000000" pitchFamily="2" charset="-34"/>
                <a:ea typeface="AvantGarde" panose="00000400000000000000" pitchFamily="2" charset="0"/>
                <a:cs typeface="Pattaya" panose="00000500000000000000" pitchFamily="2" charset="-34"/>
              </a:rPr>
              <a:t>: tỏ ra thích thú vì đạt được mong muốn.</a:t>
            </a:r>
            <a:endParaRPr lang="en-US" sz="3200" b="1" dirty="0">
              <a:solidFill>
                <a:srgbClr val="002060"/>
              </a:solidFill>
              <a:latin typeface="Pattaya" panose="00000500000000000000" pitchFamily="2" charset="-34"/>
              <a:ea typeface="AvantGarde" panose="00000400000000000000" pitchFamily="2" charset="0"/>
              <a:cs typeface="Pattaya" panose="00000500000000000000" pitchFamily="2" charset="-34"/>
            </a:endParaRPr>
          </a:p>
        </p:txBody>
      </p:sp>
      <p:sp>
        <p:nvSpPr>
          <p:cNvPr id="14" name="Rectangle 13">
            <a:extLst>
              <a:ext uri="{FF2B5EF4-FFF2-40B4-BE49-F238E27FC236}">
                <a16:creationId xmlns:a16="http://schemas.microsoft.com/office/drawing/2014/main" id="{C8B41091-7623-4CCF-9FA1-9DF6B1913C44}"/>
              </a:ext>
            </a:extLst>
          </p:cNvPr>
          <p:cNvSpPr/>
          <p:nvPr/>
        </p:nvSpPr>
        <p:spPr>
          <a:xfrm>
            <a:off x="1292818" y="5125339"/>
            <a:ext cx="2400337" cy="623248"/>
          </a:xfrm>
          <a:prstGeom prst="rect">
            <a:avLst/>
          </a:prstGeom>
          <a:noFill/>
          <a:ln>
            <a:noFill/>
          </a:ln>
        </p:spPr>
        <p:txBody>
          <a:bodyPr wrap="none" lIns="68580" tIns="34290" rIns="68580" bIns="34290">
            <a:spAutoFit/>
          </a:bodyPr>
          <a:lstStyle/>
          <a:p>
            <a:pPr algn="ctr"/>
            <a:r>
              <a:rPr lang="en-US" sz="3600" b="1" dirty="0">
                <a:ln w="13462">
                  <a:noFill/>
                  <a:prstDash val="solid"/>
                </a:ln>
                <a:solidFill>
                  <a:srgbClr val="FF0000"/>
                </a:solidFill>
                <a:latin typeface="#9Slide03 Quicksand" panose="00000500000000000000" pitchFamily="2" charset="0"/>
              </a:rPr>
              <a:t>s</a:t>
            </a:r>
            <a:r>
              <a:rPr lang="vi-VN" sz="3600" b="1" dirty="0">
                <a:ln w="13462">
                  <a:noFill/>
                  <a:prstDash val="solid"/>
                </a:ln>
                <a:solidFill>
                  <a:srgbClr val="FF0000"/>
                </a:solidFill>
                <a:latin typeface="#9Slide03 Quicksand" panose="00000500000000000000" pitchFamily="2" charset="0"/>
              </a:rPr>
              <a:t>ao nhãng</a:t>
            </a:r>
            <a:endParaRPr lang="en-US" sz="3600" b="1" dirty="0">
              <a:ln w="13462">
                <a:noFill/>
                <a:prstDash val="solid"/>
              </a:ln>
              <a:solidFill>
                <a:srgbClr val="FF0000"/>
              </a:solidFill>
              <a:latin typeface="#9Slide03 Quicksand" panose="00000500000000000000" pitchFamily="2" charset="0"/>
            </a:endParaRPr>
          </a:p>
        </p:txBody>
      </p:sp>
      <p:sp>
        <p:nvSpPr>
          <p:cNvPr id="15" name="TextBox 14">
            <a:extLst>
              <a:ext uri="{FF2B5EF4-FFF2-40B4-BE49-F238E27FC236}">
                <a16:creationId xmlns:a16="http://schemas.microsoft.com/office/drawing/2014/main" id="{44AD05DD-5FC0-43F4-8172-2351A9105CAC}"/>
              </a:ext>
            </a:extLst>
          </p:cNvPr>
          <p:cNvSpPr txBox="1"/>
          <p:nvPr/>
        </p:nvSpPr>
        <p:spPr>
          <a:xfrm>
            <a:off x="4166922" y="5190741"/>
            <a:ext cx="7357790" cy="492443"/>
          </a:xfrm>
          <a:prstGeom prst="rect">
            <a:avLst/>
          </a:prstGeom>
          <a:noFill/>
        </p:spPr>
        <p:txBody>
          <a:bodyPr wrap="square" lIns="0" tIns="0" rIns="0" bIns="0" rtlCol="0">
            <a:spAutoFit/>
          </a:bodyPr>
          <a:lstStyle/>
          <a:p>
            <a:pPr algn="just"/>
            <a:r>
              <a:rPr lang="vi-VN" sz="3200" b="1" dirty="0">
                <a:solidFill>
                  <a:srgbClr val="002060"/>
                </a:solidFill>
                <a:latin typeface="Pattaya" panose="00000500000000000000" pitchFamily="2" charset="-34"/>
                <a:ea typeface="AvantGarde" panose="00000400000000000000" pitchFamily="2" charset="0"/>
                <a:cs typeface="Pattaya" panose="00000500000000000000" pitchFamily="2" charset="-34"/>
              </a:rPr>
              <a:t>: quên đi, không để tâm vào việc phải làm.</a:t>
            </a:r>
            <a:endParaRPr lang="en-US" sz="3200" b="1" dirty="0">
              <a:solidFill>
                <a:srgbClr val="002060"/>
              </a:solidFill>
              <a:latin typeface="Pattaya" panose="00000500000000000000" pitchFamily="2" charset="-34"/>
              <a:ea typeface="AvantGarde" panose="00000400000000000000" pitchFamily="2" charset="0"/>
              <a:cs typeface="Pattaya" panose="00000500000000000000" pitchFamily="2" charset="-34"/>
            </a:endParaRPr>
          </a:p>
        </p:txBody>
      </p:sp>
    </p:spTree>
    <p:extLst>
      <p:ext uri="{BB962C8B-B14F-4D97-AF65-F5344CB8AC3E}">
        <p14:creationId xmlns:p14="http://schemas.microsoft.com/office/powerpoint/2010/main" val="2033202278"/>
      </p:ext>
    </p:extLst>
  </p:cSld>
  <p:clrMapOvr>
    <a:masterClrMapping/>
  </p:clrMapOvr>
  <p:transition spd="slow">
    <p:wheel spokes="1"/>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14:presetBounceEnd="60000">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14:bounceEnd="60000">
                                          <p:cBhvr additive="base">
                                            <p:cTn id="12" dur="1300" fill="hold"/>
                                            <p:tgtEl>
                                              <p:spTgt spid="8"/>
                                            </p:tgtEl>
                                            <p:attrNameLst>
                                              <p:attrName>ppt_x</p:attrName>
                                            </p:attrNameLst>
                                          </p:cBhvr>
                                          <p:tavLst>
                                            <p:tav tm="0">
                                              <p:val>
                                                <p:strVal val="0-#ppt_w/2"/>
                                              </p:val>
                                            </p:tav>
                                            <p:tav tm="100000">
                                              <p:val>
                                                <p:strVal val="#ppt_x"/>
                                              </p:val>
                                            </p:tav>
                                          </p:tavLst>
                                        </p:anim>
                                        <p:anim calcmode="lin" valueType="num" p14:bounceEnd="60000">
                                          <p:cBhvr additive="base">
                                            <p:cTn id="13" dur="13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14:presetBounceEnd="60000">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14:bounceEnd="60000">
                                          <p:cBhvr additive="base">
                                            <p:cTn id="23" dur="1300" fill="hold"/>
                                            <p:tgtEl>
                                              <p:spTgt spid="10"/>
                                            </p:tgtEl>
                                            <p:attrNameLst>
                                              <p:attrName>ppt_x</p:attrName>
                                            </p:attrNameLst>
                                          </p:cBhvr>
                                          <p:tavLst>
                                            <p:tav tm="0">
                                              <p:val>
                                                <p:strVal val="0-#ppt_w/2"/>
                                              </p:val>
                                            </p:tav>
                                            <p:tav tm="100000">
                                              <p:val>
                                                <p:strVal val="#ppt_x"/>
                                              </p:val>
                                            </p:tav>
                                          </p:tavLst>
                                        </p:anim>
                                        <p:anim calcmode="lin" valueType="num" p14:bounceEnd="60000">
                                          <p:cBhvr additive="base">
                                            <p:cTn id="24" dur="13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14:presetBounceEnd="60000">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14:bounceEnd="60000">
                                          <p:cBhvr additive="base">
                                            <p:cTn id="34" dur="1300" fill="hold"/>
                                            <p:tgtEl>
                                              <p:spTgt spid="12"/>
                                            </p:tgtEl>
                                            <p:attrNameLst>
                                              <p:attrName>ppt_x</p:attrName>
                                            </p:attrNameLst>
                                          </p:cBhvr>
                                          <p:tavLst>
                                            <p:tav tm="0">
                                              <p:val>
                                                <p:strVal val="0-#ppt_w/2"/>
                                              </p:val>
                                            </p:tav>
                                            <p:tav tm="100000">
                                              <p:val>
                                                <p:strVal val="#ppt_x"/>
                                              </p:val>
                                            </p:tav>
                                          </p:tavLst>
                                        </p:anim>
                                        <p:anim calcmode="lin" valueType="num" p14:bounceEnd="60000">
                                          <p:cBhvr additive="base">
                                            <p:cTn id="35" dur="13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14:presetBounceEnd="60000">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14:bounceEnd="60000">
                                          <p:cBhvr additive="base">
                                            <p:cTn id="45" dur="1300" fill="hold"/>
                                            <p:tgtEl>
                                              <p:spTgt spid="15"/>
                                            </p:tgtEl>
                                            <p:attrNameLst>
                                              <p:attrName>ppt_x</p:attrName>
                                            </p:attrNameLst>
                                          </p:cBhvr>
                                          <p:tavLst>
                                            <p:tav tm="0">
                                              <p:val>
                                                <p:strVal val="0-#ppt_w/2"/>
                                              </p:val>
                                            </p:tav>
                                            <p:tav tm="100000">
                                              <p:val>
                                                <p:strVal val="#ppt_x"/>
                                              </p:val>
                                            </p:tav>
                                          </p:tavLst>
                                        </p:anim>
                                        <p:anim calcmode="lin" valueType="num" p14:bounceEnd="60000">
                                          <p:cBhvr additive="base">
                                            <p:cTn id="46" dur="13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8" grpId="0"/>
          <p:bldP spid="9" grpId="0"/>
          <p:bldP spid="10" grpId="0"/>
          <p:bldP spid="11" grpId="0"/>
          <p:bldP spid="12" grpId="0"/>
          <p:bldP spid="14" grpId="0"/>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1300" fill="hold"/>
                                            <p:tgtEl>
                                              <p:spTgt spid="8"/>
                                            </p:tgtEl>
                                            <p:attrNameLst>
                                              <p:attrName>ppt_x</p:attrName>
                                            </p:attrNameLst>
                                          </p:cBhvr>
                                          <p:tavLst>
                                            <p:tav tm="0">
                                              <p:val>
                                                <p:strVal val="0-#ppt_w/2"/>
                                              </p:val>
                                            </p:tav>
                                            <p:tav tm="100000">
                                              <p:val>
                                                <p:strVal val="#ppt_x"/>
                                              </p:val>
                                            </p:tav>
                                          </p:tavLst>
                                        </p:anim>
                                        <p:anim calcmode="lin" valueType="num">
                                          <p:cBhvr additive="base">
                                            <p:cTn id="13" dur="13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300" fill="hold"/>
                                            <p:tgtEl>
                                              <p:spTgt spid="10"/>
                                            </p:tgtEl>
                                            <p:attrNameLst>
                                              <p:attrName>ppt_x</p:attrName>
                                            </p:attrNameLst>
                                          </p:cBhvr>
                                          <p:tavLst>
                                            <p:tav tm="0">
                                              <p:val>
                                                <p:strVal val="0-#ppt_w/2"/>
                                              </p:val>
                                            </p:tav>
                                            <p:tav tm="100000">
                                              <p:val>
                                                <p:strVal val="#ppt_x"/>
                                              </p:val>
                                            </p:tav>
                                          </p:tavLst>
                                        </p:anim>
                                        <p:anim calcmode="lin" valueType="num">
                                          <p:cBhvr additive="base">
                                            <p:cTn id="24" dur="13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1300" fill="hold"/>
                                            <p:tgtEl>
                                              <p:spTgt spid="12"/>
                                            </p:tgtEl>
                                            <p:attrNameLst>
                                              <p:attrName>ppt_x</p:attrName>
                                            </p:attrNameLst>
                                          </p:cBhvr>
                                          <p:tavLst>
                                            <p:tav tm="0">
                                              <p:val>
                                                <p:strVal val="0-#ppt_w/2"/>
                                              </p:val>
                                            </p:tav>
                                            <p:tav tm="100000">
                                              <p:val>
                                                <p:strVal val="#ppt_x"/>
                                              </p:val>
                                            </p:tav>
                                          </p:tavLst>
                                        </p:anim>
                                        <p:anim calcmode="lin" valueType="num">
                                          <p:cBhvr additive="base">
                                            <p:cTn id="35" dur="13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1300" fill="hold"/>
                                            <p:tgtEl>
                                              <p:spTgt spid="15"/>
                                            </p:tgtEl>
                                            <p:attrNameLst>
                                              <p:attrName>ppt_x</p:attrName>
                                            </p:attrNameLst>
                                          </p:cBhvr>
                                          <p:tavLst>
                                            <p:tav tm="0">
                                              <p:val>
                                                <p:strVal val="0-#ppt_w/2"/>
                                              </p:val>
                                            </p:tav>
                                            <p:tav tm="100000">
                                              <p:val>
                                                <p:strVal val="#ppt_x"/>
                                              </p:val>
                                            </p:tav>
                                          </p:tavLst>
                                        </p:anim>
                                        <p:anim calcmode="lin" valueType="num">
                                          <p:cBhvr additive="base">
                                            <p:cTn id="46" dur="13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8" grpId="0"/>
          <p:bldP spid="9" grpId="0"/>
          <p:bldP spid="10" grpId="0"/>
          <p:bldP spid="11" grpId="0"/>
          <p:bldP spid="12" grpId="0"/>
          <p:bldP spid="14" grpId="0"/>
          <p:bldP spid="15"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NKNOELEADERBOARD" val="61379304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985</TotalTime>
  <Words>1113</Words>
  <Application>Microsoft Office PowerPoint</Application>
  <PresentationFormat>Widescreen</PresentationFormat>
  <Paragraphs>89</Paragraphs>
  <Slides>19</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Pattaya</vt:lpstr>
      <vt:lpstr>Times New Roman</vt:lpstr>
      <vt:lpstr>Calibri Light</vt:lpstr>
      <vt:lpstr>AvantGarde</vt:lpstr>
      <vt:lpstr>#9Slide03 Quicksand</vt:lpstr>
      <vt:lpstr>#9Slide07 Cadena</vt:lpstr>
      <vt:lpstr>iCiel Nabila</vt:lpstr>
      <vt:lpstr>Calibri</vt:lpstr>
      <vt:lpstr>Arial</vt:lpstr>
      <vt:lpstr>字魂27号-布丁体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phgiang.k21dgdth@gmail.com</dc:creator>
  <cp:lastModifiedBy>Đỗ Cẩm Huế</cp:lastModifiedBy>
  <cp:revision>43</cp:revision>
  <dcterms:created xsi:type="dcterms:W3CDTF">2022-04-11T07:29:22Z</dcterms:created>
  <dcterms:modified xsi:type="dcterms:W3CDTF">2024-05-15T15:11:07Z</dcterms:modified>
</cp:coreProperties>
</file>