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31"/>
  </p:notesMasterIdLst>
  <p:sldIdLst>
    <p:sldId id="280" r:id="rId4"/>
    <p:sldId id="256" r:id="rId5"/>
    <p:sldId id="260" r:id="rId6"/>
    <p:sldId id="258" r:id="rId7"/>
    <p:sldId id="259" r:id="rId8"/>
    <p:sldId id="262" r:id="rId9"/>
    <p:sldId id="298" r:id="rId10"/>
    <p:sldId id="261" r:id="rId11"/>
    <p:sldId id="263" r:id="rId12"/>
    <p:sldId id="300" r:id="rId13"/>
    <p:sldId id="301" r:id="rId14"/>
    <p:sldId id="264" r:id="rId15"/>
    <p:sldId id="266" r:id="rId16"/>
    <p:sldId id="302" r:id="rId17"/>
    <p:sldId id="303" r:id="rId18"/>
    <p:sldId id="268" r:id="rId19"/>
    <p:sldId id="265" r:id="rId20"/>
    <p:sldId id="304" r:id="rId21"/>
    <p:sldId id="305" r:id="rId22"/>
    <p:sldId id="306" r:id="rId23"/>
    <p:sldId id="307" r:id="rId24"/>
    <p:sldId id="308" r:id="rId25"/>
    <p:sldId id="279" r:id="rId26"/>
    <p:sldId id="309" r:id="rId27"/>
    <p:sldId id="310" r:id="rId28"/>
    <p:sldId id="297" r:id="rId29"/>
    <p:sldId id="311"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88D4"/>
    <a:srgbClr val="4C8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3" autoAdjust="0"/>
    <p:restoredTop sz="94660"/>
  </p:normalViewPr>
  <p:slideViewPr>
    <p:cSldViewPr snapToGrid="0">
      <p:cViewPr>
        <p:scale>
          <a:sx n="44" d="100"/>
          <a:sy n="44" d="100"/>
        </p:scale>
        <p:origin x="900"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37"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ễn Đoàn Xuân Bình" userId="e7663075-c39f-4d9d-a2ba-f0fc054c4526" providerId="ADAL" clId="{9FFD1B6D-73D9-478C-A525-CC065DF3F5DD}"/>
    <pc:docChg chg="modSld">
      <pc:chgData name="Nguyễn Đoàn Xuân Bình" userId="e7663075-c39f-4d9d-a2ba-f0fc054c4526" providerId="ADAL" clId="{9FFD1B6D-73D9-478C-A525-CC065DF3F5DD}" dt="2023-06-22T09:27:27.346" v="1" actId="1076"/>
      <pc:docMkLst>
        <pc:docMk/>
      </pc:docMkLst>
      <pc:sldChg chg="modSp mod">
        <pc:chgData name="Nguyễn Đoàn Xuân Bình" userId="e7663075-c39f-4d9d-a2ba-f0fc054c4526" providerId="ADAL" clId="{9FFD1B6D-73D9-478C-A525-CC065DF3F5DD}" dt="2023-06-22T09:27:27.346" v="1" actId="1076"/>
        <pc:sldMkLst>
          <pc:docMk/>
          <pc:sldMk cId="514252367" sldId="256"/>
        </pc:sldMkLst>
        <pc:picChg chg="mod">
          <ac:chgData name="Nguyễn Đoàn Xuân Bình" userId="e7663075-c39f-4d9d-a2ba-f0fc054c4526" providerId="ADAL" clId="{9FFD1B6D-73D9-478C-A525-CC065DF3F5DD}" dt="2023-06-22T09:27:26.125" v="0" actId="1076"/>
          <ac:picMkLst>
            <pc:docMk/>
            <pc:sldMk cId="514252367" sldId="256"/>
            <ac:picMk id="5" creationId="{00000000-0000-0000-0000-000000000000}"/>
          </ac:picMkLst>
        </pc:picChg>
        <pc:picChg chg="mod">
          <ac:chgData name="Nguyễn Đoàn Xuân Bình" userId="e7663075-c39f-4d9d-a2ba-f0fc054c4526" providerId="ADAL" clId="{9FFD1B6D-73D9-478C-A525-CC065DF3F5DD}" dt="2023-06-22T09:27:27.346" v="1" actId="1076"/>
          <ac:picMkLst>
            <pc:docMk/>
            <pc:sldMk cId="514252367" sldId="256"/>
            <ac:picMk id="9" creationId="{C6861B9B-E576-4DA1-B203-C886DFF716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588F-AD3D-4EC8-9890-2B6DD7E5838B}" type="datetimeFigureOut">
              <a:rPr lang="zh-CN" altLang="en-US" smtClean="0"/>
              <a:t>2024/3/26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3FF58-E0FE-47B3-8723-094839F73265}" type="slidenum">
              <a:rPr lang="zh-CN" altLang="en-US" smtClean="0"/>
              <a:t>‹#›</a:t>
            </a:fld>
            <a:endParaRPr lang="zh-CN" altLang="en-US"/>
          </a:p>
        </p:txBody>
      </p:sp>
    </p:spTree>
    <p:extLst>
      <p:ext uri="{BB962C8B-B14F-4D97-AF65-F5344CB8AC3E}">
        <p14:creationId xmlns:p14="http://schemas.microsoft.com/office/powerpoint/2010/main" val="359297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a:t>
            </a:fld>
            <a:endParaRPr lang="zh-CN" altLang="en-US"/>
          </a:p>
        </p:txBody>
      </p:sp>
    </p:spTree>
    <p:extLst>
      <p:ext uri="{BB962C8B-B14F-4D97-AF65-F5344CB8AC3E}">
        <p14:creationId xmlns:p14="http://schemas.microsoft.com/office/powerpoint/2010/main" val="789103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98954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12</a:t>
            </a:fld>
            <a:endParaRPr lang="zh-CN" altLang="en-US"/>
          </a:p>
        </p:txBody>
      </p:sp>
    </p:spTree>
    <p:extLst>
      <p:ext uri="{BB962C8B-B14F-4D97-AF65-F5344CB8AC3E}">
        <p14:creationId xmlns:p14="http://schemas.microsoft.com/office/powerpoint/2010/main" val="3996317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13</a:t>
            </a:fld>
            <a:endParaRPr lang="zh-CN" altLang="en-US"/>
          </a:p>
        </p:txBody>
      </p:sp>
    </p:spTree>
    <p:extLst>
      <p:ext uri="{BB962C8B-B14F-4D97-AF65-F5344CB8AC3E}">
        <p14:creationId xmlns:p14="http://schemas.microsoft.com/office/powerpoint/2010/main" val="24614247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71257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255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16</a:t>
            </a:fld>
            <a:endParaRPr lang="zh-CN" altLang="en-US"/>
          </a:p>
        </p:txBody>
      </p:sp>
    </p:spTree>
    <p:extLst>
      <p:ext uri="{BB962C8B-B14F-4D97-AF65-F5344CB8AC3E}">
        <p14:creationId xmlns:p14="http://schemas.microsoft.com/office/powerpoint/2010/main" val="387551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17</a:t>
            </a:fld>
            <a:endParaRPr lang="zh-CN" altLang="en-US"/>
          </a:p>
        </p:txBody>
      </p:sp>
    </p:spTree>
    <p:extLst>
      <p:ext uri="{BB962C8B-B14F-4D97-AF65-F5344CB8AC3E}">
        <p14:creationId xmlns:p14="http://schemas.microsoft.com/office/powerpoint/2010/main" val="326898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18</a:t>
            </a:fld>
            <a:endParaRPr lang="zh-CN" altLang="en-US"/>
          </a:p>
        </p:txBody>
      </p:sp>
    </p:spTree>
    <p:extLst>
      <p:ext uri="{BB962C8B-B14F-4D97-AF65-F5344CB8AC3E}">
        <p14:creationId xmlns:p14="http://schemas.microsoft.com/office/powerpoint/2010/main" val="38229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294746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7737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3</a:t>
            </a:fld>
            <a:endParaRPr lang="zh-CN" altLang="en-US"/>
          </a:p>
        </p:txBody>
      </p:sp>
    </p:spTree>
    <p:extLst>
      <p:ext uri="{BB962C8B-B14F-4D97-AF65-F5344CB8AC3E}">
        <p14:creationId xmlns:p14="http://schemas.microsoft.com/office/powerpoint/2010/main" val="3648808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75866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58615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23</a:t>
            </a:fld>
            <a:endParaRPr lang="zh-CN" altLang="en-US"/>
          </a:p>
        </p:txBody>
      </p:sp>
    </p:spTree>
    <p:extLst>
      <p:ext uri="{BB962C8B-B14F-4D97-AF65-F5344CB8AC3E}">
        <p14:creationId xmlns:p14="http://schemas.microsoft.com/office/powerpoint/2010/main" val="624237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04417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407192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26</a:t>
            </a:fld>
            <a:endParaRPr lang="zh-CN" altLang="en-US"/>
          </a:p>
        </p:txBody>
      </p:sp>
    </p:spTree>
    <p:extLst>
      <p:ext uri="{BB962C8B-B14F-4D97-AF65-F5344CB8AC3E}">
        <p14:creationId xmlns:p14="http://schemas.microsoft.com/office/powerpoint/2010/main" val="507974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4</a:t>
            </a:fld>
            <a:endParaRPr lang="zh-CN" altLang="en-US"/>
          </a:p>
        </p:txBody>
      </p:sp>
    </p:spTree>
    <p:extLst>
      <p:ext uri="{BB962C8B-B14F-4D97-AF65-F5344CB8AC3E}">
        <p14:creationId xmlns:p14="http://schemas.microsoft.com/office/powerpoint/2010/main" val="2803932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5</a:t>
            </a:fld>
            <a:endParaRPr lang="zh-CN" altLang="en-US"/>
          </a:p>
        </p:txBody>
      </p:sp>
    </p:spTree>
    <p:extLst>
      <p:ext uri="{BB962C8B-B14F-4D97-AF65-F5344CB8AC3E}">
        <p14:creationId xmlns:p14="http://schemas.microsoft.com/office/powerpoint/2010/main" val="418596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6</a:t>
            </a:fld>
            <a:endParaRPr lang="zh-CN" altLang="en-US"/>
          </a:p>
        </p:txBody>
      </p:sp>
    </p:spTree>
    <p:extLst>
      <p:ext uri="{BB962C8B-B14F-4D97-AF65-F5344CB8AC3E}">
        <p14:creationId xmlns:p14="http://schemas.microsoft.com/office/powerpoint/2010/main" val="51101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15786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8</a:t>
            </a:fld>
            <a:endParaRPr lang="zh-CN" altLang="en-US"/>
          </a:p>
        </p:txBody>
      </p:sp>
    </p:spTree>
    <p:extLst>
      <p:ext uri="{BB962C8B-B14F-4D97-AF65-F5344CB8AC3E}">
        <p14:creationId xmlns:p14="http://schemas.microsoft.com/office/powerpoint/2010/main" val="1572448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F3FF58-E0FE-47B3-8723-094839F73265}" type="slidenum">
              <a:rPr lang="zh-CN" altLang="en-US" smtClean="0"/>
              <a:t>9</a:t>
            </a:fld>
            <a:endParaRPr lang="zh-CN" altLang="en-US"/>
          </a:p>
        </p:txBody>
      </p:sp>
    </p:spTree>
    <p:extLst>
      <p:ext uri="{BB962C8B-B14F-4D97-AF65-F5344CB8AC3E}">
        <p14:creationId xmlns:p14="http://schemas.microsoft.com/office/powerpoint/2010/main" val="3843663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FF58-E0FE-47B3-8723-094839F7326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33305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2570690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41603997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12881142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890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178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906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34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1356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797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96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4281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5723232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343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706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22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8457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2337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18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3/26/2024</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1531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54050444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11703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65219515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8586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240216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33403051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67A3D0B-9A54-4F95-9B81-5E7CCBA0D4AB}" type="datetimeFigureOut">
              <a:rPr lang="zh-CN" altLang="en-US" smtClean="0"/>
              <a:t>2024/3/26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28FC83-B92E-4092-92F6-5D52D98C62B7}" type="slidenum">
              <a:rPr lang="zh-CN" altLang="en-US" smtClean="0"/>
              <a:t>‹#›</a:t>
            </a:fld>
            <a:endParaRPr lang="zh-CN" altLang="en-US"/>
          </a:p>
        </p:txBody>
      </p:sp>
    </p:spTree>
    <p:extLst>
      <p:ext uri="{BB962C8B-B14F-4D97-AF65-F5344CB8AC3E}">
        <p14:creationId xmlns:p14="http://schemas.microsoft.com/office/powerpoint/2010/main" val="24596728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17.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7A3D0B-9A54-4F95-9B81-5E7CCBA0D4AB}" type="datetimeFigureOut">
              <a:rPr lang="zh-CN" altLang="en-US" smtClean="0"/>
              <a:t>2024/3/26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28FC83-B92E-4092-92F6-5D52D98C62B7}" type="slidenum">
              <a:rPr lang="zh-CN" altLang="en-US" smtClean="0"/>
              <a:t>‹#›</a:t>
            </a:fld>
            <a:endParaRPr lang="zh-CN" altLang="en-US"/>
          </a:p>
        </p:txBody>
      </p:sp>
      <p:sp>
        <p:nvSpPr>
          <p:cNvPr id="7" name="TextBox 3">
            <a:extLst>
              <a:ext uri="{FF2B5EF4-FFF2-40B4-BE49-F238E27FC236}">
                <a16:creationId xmlns:a16="http://schemas.microsoft.com/office/drawing/2014/main" id="{6139CCF5-D85D-8690-2B3A-AD560673DF36}"/>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529C4379-3767-66DA-EB41-2C8299A1CA32}"/>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B0065806-194C-2203-A971-438AEAA45E74}"/>
              </a:ext>
            </a:extLst>
          </p:cNvPr>
          <p:cNvPicPr>
            <a:picLocks noChangeAspect="1"/>
          </p:cNvPicPr>
          <p:nvPr userDrawn="1"/>
        </p:nvPicPr>
        <p:blipFill>
          <a:blip r:embed="rId14"/>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00596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469296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21996001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10" Type="http://schemas.microsoft.com/office/2007/relationships/hdphoto" Target="../media/hdphoto5.wdp"/><Relationship Id="rId4" Type="http://schemas.microsoft.com/office/2007/relationships/hdphoto" Target="../media/hdphoto1.wdp"/><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2.wdp"/><Relationship Id="rId5" Type="http://schemas.openxmlformats.org/officeDocument/2006/relationships/image" Target="../media/image8.jp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8.jp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43.png"/><Relationship Id="rId5" Type="http://schemas.openxmlformats.org/officeDocument/2006/relationships/image" Target="../media/image8.jp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8.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8.jpg"/><Relationship Id="rId4" Type="http://schemas.microsoft.com/office/2007/relationships/hdphoto" Target="../media/hdphoto1.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8.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jpg"/><Relationship Id="rId4" Type="http://schemas.microsoft.com/office/2007/relationships/hdphoto" Target="../media/hdphoto1.wdp"/><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868161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7075257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338977" y="0"/>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898" y="2841360"/>
            <a:ext cx="5037719" cy="5037719"/>
          </a:xfrm>
          <a:prstGeom prst="rect">
            <a:avLst/>
          </a:prstGeom>
        </p:spPr>
      </p:pic>
      <p:pic>
        <p:nvPicPr>
          <p:cNvPr id="12" name="Picture 11">
            <a:extLst>
              <a:ext uri="{FF2B5EF4-FFF2-40B4-BE49-F238E27FC236}">
                <a16:creationId xmlns:a16="http://schemas.microsoft.com/office/drawing/2014/main" id="{B9CB2082-C616-43B5-7672-8595B7607688}"/>
              </a:ext>
            </a:extLst>
          </p:cNvPr>
          <p:cNvPicPr>
            <a:picLocks noChangeAspect="1"/>
          </p:cNvPicPr>
          <p:nvPr/>
        </p:nvPicPr>
        <p:blipFill>
          <a:blip r:embed="rId8"/>
          <a:stretch>
            <a:fillRect/>
          </a:stretch>
        </p:blipFill>
        <p:spPr>
          <a:xfrm>
            <a:off x="0" y="1064822"/>
            <a:ext cx="6657409" cy="1036410"/>
          </a:xfrm>
          <a:prstGeom prst="rect">
            <a:avLst/>
          </a:prstGeom>
        </p:spPr>
      </p:pic>
      <p:sp>
        <p:nvSpPr>
          <p:cNvPr id="13" name="Rectangle: Rounded Corners 12">
            <a:extLst>
              <a:ext uri="{FF2B5EF4-FFF2-40B4-BE49-F238E27FC236}">
                <a16:creationId xmlns:a16="http://schemas.microsoft.com/office/drawing/2014/main" id="{0D2B4B8E-45D9-9606-50F5-FDFF292EA8BB}"/>
              </a:ext>
            </a:extLst>
          </p:cNvPr>
          <p:cNvSpPr/>
          <p:nvPr/>
        </p:nvSpPr>
        <p:spPr>
          <a:xfrm>
            <a:off x="4618766" y="2612916"/>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Rectangle: Rounded Corners 13">
            <a:extLst>
              <a:ext uri="{FF2B5EF4-FFF2-40B4-BE49-F238E27FC236}">
                <a16:creationId xmlns:a16="http://schemas.microsoft.com/office/drawing/2014/main" id="{7E3BD012-184D-C806-2C01-31643D8EC0B3}"/>
              </a:ext>
            </a:extLst>
          </p:cNvPr>
          <p:cNvSpPr/>
          <p:nvPr/>
        </p:nvSpPr>
        <p:spPr>
          <a:xfrm>
            <a:off x="8171262" y="3769054"/>
            <a:ext cx="3400628"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Rectangle: Rounded Corners 14">
            <a:extLst>
              <a:ext uri="{FF2B5EF4-FFF2-40B4-BE49-F238E27FC236}">
                <a16:creationId xmlns:a16="http://schemas.microsoft.com/office/drawing/2014/main" id="{1B4C36F8-F6E4-8EF1-B088-BB3D9C0C84BA}"/>
              </a:ext>
            </a:extLst>
          </p:cNvPr>
          <p:cNvSpPr/>
          <p:nvPr/>
        </p:nvSpPr>
        <p:spPr>
          <a:xfrm>
            <a:off x="4957094" y="5337276"/>
            <a:ext cx="4218437" cy="106602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D9A2B489-DCBE-0671-2DE8-DC47072938B0}"/>
              </a:ext>
            </a:extLst>
          </p:cNvPr>
          <p:cNvSpPr txBox="1"/>
          <p:nvPr/>
        </p:nvSpPr>
        <p:spPr>
          <a:xfrm>
            <a:off x="5471686" y="2578803"/>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tuôn</a:t>
            </a:r>
            <a:endParaRPr lang="vi-VN" sz="6000" b="1" dirty="0">
              <a:solidFill>
                <a:srgbClr val="4C88D4"/>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B9D5FB9-6A4F-5510-AC84-D90444A91602}"/>
              </a:ext>
            </a:extLst>
          </p:cNvPr>
          <p:cNvSpPr txBox="1"/>
          <p:nvPr/>
        </p:nvSpPr>
        <p:spPr>
          <a:xfrm>
            <a:off x="9069688" y="3678936"/>
            <a:ext cx="2886037"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trút</a:t>
            </a:r>
            <a:endParaRPr lang="vi-VN" sz="6000" b="1" dirty="0">
              <a:solidFill>
                <a:srgbClr val="4C88D4"/>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3B6B4C8F-4605-36EA-CA61-D375E8B0FAB8}"/>
              </a:ext>
            </a:extLst>
          </p:cNvPr>
          <p:cNvSpPr txBox="1"/>
          <p:nvPr/>
        </p:nvSpPr>
        <p:spPr>
          <a:xfrm>
            <a:off x="5471687" y="5329413"/>
            <a:ext cx="3400628" cy="1015663"/>
          </a:xfrm>
          <a:prstGeom prst="rect">
            <a:avLst/>
          </a:prstGeom>
          <a:noFill/>
        </p:spPr>
        <p:txBody>
          <a:bodyPr wrap="square" rtlCol="0">
            <a:spAutoFit/>
          </a:bodyPr>
          <a:lstStyle/>
          <a:p>
            <a:r>
              <a:rPr lang="en-US" sz="6000" b="1" dirty="0" err="1">
                <a:solidFill>
                  <a:srgbClr val="4C88D4"/>
                </a:solidFill>
                <a:latin typeface="Cambria" panose="02040503050406030204" pitchFamily="18" charset="0"/>
                <a:ea typeface="Cambria" panose="02040503050406030204" pitchFamily="18" charset="0"/>
              </a:rPr>
              <a:t>nhẫn</a:t>
            </a:r>
            <a:r>
              <a:rPr lang="en-US" sz="6000" b="1" dirty="0">
                <a:solidFill>
                  <a:srgbClr val="4C88D4"/>
                </a:solidFill>
                <a:latin typeface="Cambria" panose="02040503050406030204" pitchFamily="18" charset="0"/>
                <a:ea typeface="Cambria" panose="02040503050406030204" pitchFamily="18" charset="0"/>
              </a:rPr>
              <a:t> </a:t>
            </a:r>
            <a:r>
              <a:rPr lang="en-US" sz="6000" b="1" dirty="0" err="1">
                <a:solidFill>
                  <a:srgbClr val="4C88D4"/>
                </a:solidFill>
                <a:latin typeface="Cambria" panose="02040503050406030204" pitchFamily="18" charset="0"/>
                <a:ea typeface="Cambria" panose="02040503050406030204" pitchFamily="18" charset="0"/>
              </a:rPr>
              <a:t>nại</a:t>
            </a:r>
            <a:endParaRPr lang="vi-VN" sz="6000" b="1" dirty="0">
              <a:solidFill>
                <a:srgbClr val="4C88D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72321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896887" y="67606"/>
            <a:ext cx="6059943" cy="2405798"/>
          </a:xfrm>
          <a:prstGeom prst="rect">
            <a:avLst/>
          </a:prstGeom>
        </p:spPr>
      </p:pic>
      <p:pic>
        <p:nvPicPr>
          <p:cNvPr id="12" name="Picture 11">
            <a:extLst>
              <a:ext uri="{FF2B5EF4-FFF2-40B4-BE49-F238E27FC236}">
                <a16:creationId xmlns:a16="http://schemas.microsoft.com/office/drawing/2014/main" id="{D7D98670-B3DE-06F4-4642-ADB469AEA029}"/>
              </a:ext>
            </a:extLst>
          </p:cNvPr>
          <p:cNvPicPr>
            <a:picLocks noChangeAspect="1"/>
          </p:cNvPicPr>
          <p:nvPr/>
        </p:nvPicPr>
        <p:blipFill>
          <a:blip r:embed="rId7"/>
          <a:stretch>
            <a:fillRect/>
          </a:stretch>
        </p:blipFill>
        <p:spPr>
          <a:xfrm>
            <a:off x="601202" y="1120988"/>
            <a:ext cx="6651312" cy="1042506"/>
          </a:xfrm>
          <a:prstGeom prst="rect">
            <a:avLst/>
          </a:prstGeom>
        </p:spPr>
      </p:pic>
      <p:sp>
        <p:nvSpPr>
          <p:cNvPr id="14" name="TextBox 13">
            <a:extLst>
              <a:ext uri="{FF2B5EF4-FFF2-40B4-BE49-F238E27FC236}">
                <a16:creationId xmlns:a16="http://schemas.microsoft.com/office/drawing/2014/main" id="{C7C1ED85-1394-DD2E-FF4B-28D7E287C19D}"/>
              </a:ext>
            </a:extLst>
          </p:cNvPr>
          <p:cNvSpPr txBox="1"/>
          <p:nvPr/>
        </p:nvSpPr>
        <p:spPr>
          <a:xfrm>
            <a:off x="430925" y="2831463"/>
            <a:ext cx="11498316"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ngày lộng gió,/ từ bờ tre làng,/ tôi nhìn thấy những cánh buồm căng phồng như ngực người khổng lồ / đẩy thuyền đi đến chốn,/ về đến nơi,/ mọi ngả mọi miền,/ cần cù nhẫn nại,/ suốt năm suốt tháng,/ bất kể ngày đêm.//</a:t>
            </a:r>
          </a:p>
        </p:txBody>
      </p:sp>
    </p:spTree>
    <p:extLst>
      <p:ext uri="{BB962C8B-B14F-4D97-AF65-F5344CB8AC3E}">
        <p14:creationId xmlns:p14="http://schemas.microsoft.com/office/powerpoint/2010/main" val="217401280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Rectangle 1">
            <a:extLst>
              <a:ext uri="{FF2B5EF4-FFF2-40B4-BE49-F238E27FC236}">
                <a16:creationId xmlns:a16="http://schemas.microsoft.com/office/drawing/2014/main" id="{35E29C3E-4911-D294-2E7A-C387FF127B60}"/>
              </a:ext>
            </a:extLst>
          </p:cNvPr>
          <p:cNvSpPr/>
          <p:nvPr/>
        </p:nvSpPr>
        <p:spPr>
          <a:xfrm>
            <a:off x="683173" y="788276"/>
            <a:ext cx="10909738" cy="1229710"/>
          </a:xfrm>
          <a:prstGeom prst="rect">
            <a:avLst/>
          </a:prstGeom>
          <a:solidFill>
            <a:schemeClr val="accent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4C52AEAC-D9F7-BB1E-1AFD-8B96B1D00FAC}"/>
              </a:ext>
            </a:extLst>
          </p:cNvPr>
          <p:cNvSpPr/>
          <p:nvPr/>
        </p:nvSpPr>
        <p:spPr>
          <a:xfrm>
            <a:off x="641131" y="2018060"/>
            <a:ext cx="10909738" cy="2627512"/>
          </a:xfrm>
          <a:prstGeom prst="rect">
            <a:avLst/>
          </a:prstGeom>
          <a:solidFill>
            <a:schemeClr val="accent2">
              <a:lumMod val="60000"/>
              <a:lumOff val="4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DAC58CF-6823-ED8E-3089-C7EE5AC9FD18}"/>
              </a:ext>
            </a:extLst>
          </p:cNvPr>
          <p:cNvSpPr/>
          <p:nvPr/>
        </p:nvSpPr>
        <p:spPr>
          <a:xfrm>
            <a:off x="641131" y="4645572"/>
            <a:ext cx="10909738" cy="1755191"/>
          </a:xfrm>
          <a:prstGeom prst="rect">
            <a:avLst/>
          </a:prstGeom>
          <a:solidFill>
            <a:schemeClr val="accent6">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770092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
        <p:nvSpPr>
          <p:cNvPr id="2" name="Rectangle 1">
            <a:extLst>
              <a:ext uri="{FF2B5EF4-FFF2-40B4-BE49-F238E27FC236}">
                <a16:creationId xmlns:a16="http://schemas.microsoft.com/office/drawing/2014/main" id="{4820DA89-B475-69DE-3A17-B1A25011C052}"/>
              </a:ext>
            </a:extLst>
          </p:cNvPr>
          <p:cNvSpPr/>
          <p:nvPr/>
        </p:nvSpPr>
        <p:spPr>
          <a:xfrm>
            <a:off x="641131" y="1555532"/>
            <a:ext cx="10909738" cy="1671144"/>
          </a:xfrm>
          <a:prstGeom prst="rect">
            <a:avLst/>
          </a:prstGeom>
          <a:solidFill>
            <a:schemeClr val="tx1">
              <a:lumMod val="65000"/>
              <a:lumOff val="3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680573CD-2949-7560-590E-FE510EBE10AE}"/>
              </a:ext>
            </a:extLst>
          </p:cNvPr>
          <p:cNvSpPr/>
          <p:nvPr/>
        </p:nvSpPr>
        <p:spPr>
          <a:xfrm>
            <a:off x="641131" y="3226676"/>
            <a:ext cx="10909738" cy="1671144"/>
          </a:xfrm>
          <a:prstGeom prst="rect">
            <a:avLst/>
          </a:prstGeom>
          <a:solidFill>
            <a:schemeClr val="accent2">
              <a:lumMod val="75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995820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67219" y="29519"/>
            <a:ext cx="6059943" cy="2405798"/>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62346" y="1982546"/>
            <a:ext cx="5629654" cy="6190973"/>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20366" y="2645664"/>
            <a:ext cx="3721614" cy="3721614"/>
          </a:xfrm>
          <a:prstGeom prst="rect">
            <a:avLst/>
          </a:prstGeom>
        </p:spPr>
      </p:pic>
      <p:pic>
        <p:nvPicPr>
          <p:cNvPr id="12" name="Picture 11">
            <a:extLst>
              <a:ext uri="{FF2B5EF4-FFF2-40B4-BE49-F238E27FC236}">
                <a16:creationId xmlns:a16="http://schemas.microsoft.com/office/drawing/2014/main" id="{3DE52624-7D5C-6F1E-127F-B7A3BFFCE34E}"/>
              </a:ext>
            </a:extLst>
          </p:cNvPr>
          <p:cNvPicPr>
            <a:picLocks noChangeAspect="1"/>
          </p:cNvPicPr>
          <p:nvPr/>
        </p:nvPicPr>
        <p:blipFill>
          <a:blip r:embed="rId9"/>
          <a:stretch>
            <a:fillRect/>
          </a:stretch>
        </p:blipFill>
        <p:spPr>
          <a:xfrm>
            <a:off x="4175850" y="1019201"/>
            <a:ext cx="6651312" cy="1127858"/>
          </a:xfrm>
          <a:prstGeom prst="rect">
            <a:avLst/>
          </a:prstGeom>
        </p:spPr>
      </p:pic>
    </p:spTree>
    <p:extLst>
      <p:ext uri="{BB962C8B-B14F-4D97-AF65-F5344CB8AC3E}">
        <p14:creationId xmlns:p14="http://schemas.microsoft.com/office/powerpoint/2010/main" val="412457445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b="0"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 là: những cánh buồm.</a:t>
            </a: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1: </a:t>
            </a:r>
            <a:r>
              <a:rPr lang="vi-VN" sz="4000" b="1" i="0" dirty="0">
                <a:solidFill>
                  <a:srgbClr val="000000"/>
                </a:solidFill>
                <a:effectLst/>
                <a:latin typeface="Cambria" panose="02040503050406030204" pitchFamily="18" charset="0"/>
                <a:ea typeface="Cambria" panose="02040503050406030204" pitchFamily="18" charset="0"/>
              </a:rPr>
              <a:t>Hình ảnh nào được tác giả cho là đẹp nhất khi nghĩ về làng quê của mình?</a:t>
            </a:r>
            <a:endParaRPr lang="vi-VN" sz="4000" b="1"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235857" y="4226342"/>
            <a:ext cx="2293991" cy="2494925"/>
          </a:xfrm>
          <a:prstGeom prst="ellipse">
            <a:avLst/>
          </a:prstGeom>
        </p:spPr>
      </p:pic>
    </p:spTree>
    <p:extLst>
      <p:ext uri="{BB962C8B-B14F-4D97-AF65-F5344CB8AC3E}">
        <p14:creationId xmlns:p14="http://schemas.microsoft.com/office/powerpoint/2010/main" val="180715558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4500" b="0" i="0" dirty="0">
              <a:solidFill>
                <a:srgbClr val="000000"/>
              </a:solidFill>
              <a:effectLst/>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Câu 2: </a:t>
            </a:r>
            <a:r>
              <a:rPr lang="vi-VN" sz="4000" b="1" i="0" dirty="0">
                <a:solidFill>
                  <a:srgbClr val="000000"/>
                </a:solidFill>
                <a:effectLst/>
                <a:latin typeface="Cambria" panose="02040503050406030204" pitchFamily="18" charset="0"/>
                <a:ea typeface="Cambria" panose="02040503050406030204" pitchFamily="18" charset="0"/>
              </a:rPr>
              <a:t>Cánh buồm được miêu tả thế nào vào mỗi thời điểm:</a:t>
            </a:r>
            <a:endParaRPr lang="vi-VN" sz="4000" b="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pic>
        <p:nvPicPr>
          <p:cNvPr id="9" name="Picture 8">
            <a:extLst>
              <a:ext uri="{FF2B5EF4-FFF2-40B4-BE49-F238E27FC236}">
                <a16:creationId xmlns:a16="http://schemas.microsoft.com/office/drawing/2014/main" id="{880DFD51-06E4-2CD4-63C7-E10723AAF293}"/>
              </a:ext>
            </a:extLst>
          </p:cNvPr>
          <p:cNvPicPr>
            <a:picLocks noChangeAspect="1"/>
          </p:cNvPicPr>
          <p:nvPr/>
        </p:nvPicPr>
        <p:blipFill>
          <a:blip r:embed="rId9">
            <a:extLst>
              <a:ext uri="{BEBA8EAE-BF5A-486C-A8C5-ECC9F3942E4B}">
                <a14:imgProps xmlns:a14="http://schemas.microsoft.com/office/drawing/2010/main">
                  <a14:imgLayer r:embed="rId10">
                    <a14:imgEffect>
                      <a14:saturation sat="400000"/>
                    </a14:imgEffect>
                  </a14:imgLayer>
                </a14:imgProps>
              </a:ext>
            </a:extLst>
          </a:blip>
          <a:stretch>
            <a:fillRect/>
          </a:stretch>
        </p:blipFill>
        <p:spPr>
          <a:xfrm>
            <a:off x="2608620" y="2535578"/>
            <a:ext cx="7916605" cy="2944512"/>
          </a:xfrm>
          <a:prstGeom prst="rect">
            <a:avLst/>
          </a:prstGeom>
        </p:spPr>
      </p:pic>
    </p:spTree>
    <p:extLst>
      <p:ext uri="{BB962C8B-B14F-4D97-AF65-F5344CB8AC3E}">
        <p14:creationId xmlns:p14="http://schemas.microsoft.com/office/powerpoint/2010/main" val="79450243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04439" y="173420"/>
            <a:ext cx="11330152" cy="6511159"/>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dirty="0">
              <a:solidFill>
                <a:schemeClr val="accent5">
                  <a:lumMod val="50000"/>
                </a:schemeClr>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Buổi nắng đẹp: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buồn xuôi ngược giữa dòng sông phẳng lặng. Có cánh màu nâu như màu áo của mẹ. Có cánh màu trắng như màu áo của chị. Có cánh màu xám bạc như màu áo bố.</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000" b="1" i="0" dirty="0">
              <a:solidFill>
                <a:schemeClr val="accent5">
                  <a:lumMod val="50000"/>
                </a:schemeClr>
              </a:solidFill>
              <a:effectLst/>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Ngày lộng gió: </a:t>
            </a:r>
            <a:r>
              <a:rPr lang="vi-VN" sz="3000" b="1" i="0" dirty="0">
                <a:solidFill>
                  <a:schemeClr val="accent5">
                    <a:lumMod val="50000"/>
                  </a:schemeClr>
                </a:solidFill>
                <a:effectLst/>
                <a:latin typeface="Cambria" panose="02040503050406030204" pitchFamily="18" charset="0"/>
                <a:ea typeface="Cambria" panose="02040503050406030204" pitchFamily="18" charset="0"/>
              </a:rPr>
              <a:t>những cánh buồm cuộn tròn nằm trên mui thuyền.</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vi-VN" sz="3200" dirty="0">
              <a:solidFill>
                <a:srgbClr val="000000"/>
              </a:solidFill>
              <a:latin typeface="Open Sans" panose="020B0606030504020204" pitchFamily="34"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3000" b="1" i="0" dirty="0">
                <a:solidFill>
                  <a:srgbClr val="C00000"/>
                </a:solidFill>
                <a:effectLst/>
                <a:latin typeface="Cambria" panose="02040503050406030204" pitchFamily="18" charset="0"/>
                <a:ea typeface="Cambria" panose="02040503050406030204" pitchFamily="18" charset="0"/>
              </a:rPr>
              <a:t>Khi giông bão: </a:t>
            </a:r>
            <a:r>
              <a:rPr lang="vi-VN" sz="3000" b="1" i="0" dirty="0">
                <a:solidFill>
                  <a:srgbClr val="000000"/>
                </a:solidFill>
                <a:effectLst/>
                <a:latin typeface="Cambria" panose="02040503050406030204" pitchFamily="18" charset="0"/>
                <a:ea typeface="Cambria" panose="02040503050406030204" pitchFamily="18" charset="0"/>
              </a:rPr>
              <a:t>những cánh buồm căng lồng ngực người khổng lồ đẩy thuyền đi đến chốn,về đến nơi, mọi ngả mọi miền, cần cù nhẫn nại.</a:t>
            </a:r>
            <a:endParaRPr kumimoji="0" lang="vi-VN" sz="3000" b="1" i="0" u="none" strike="noStrike" kern="1200" cap="none" spc="0" normalizeH="0" baseline="0" noProof="0" dirty="0">
              <a:ln>
                <a:noFill/>
              </a:ln>
              <a:solidFill>
                <a:schemeClr val="accent5">
                  <a:lumMod val="50000"/>
                </a:schemeClr>
              </a:solidFill>
              <a:effectLst/>
              <a:uLnTx/>
              <a:uFillTx/>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819598" y="588263"/>
            <a:ext cx="10499835" cy="792754"/>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881390" y="707641"/>
            <a:ext cx="106536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2: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buồm được miêu tả thế nào vào mỗi thời điểm:</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2289342" y="3428999"/>
            <a:ext cx="1591357" cy="1870390"/>
          </a:xfrm>
          <a:prstGeom prst="rect">
            <a:avLst/>
          </a:prstGeom>
        </p:spPr>
      </p:pic>
    </p:spTree>
    <p:extLst>
      <p:ext uri="{BB962C8B-B14F-4D97-AF65-F5344CB8AC3E}">
        <p14:creationId xmlns:p14="http://schemas.microsoft.com/office/powerpoint/2010/main" val="4020092209"/>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46132"/>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2" name="图片 1"/>
          <p:cNvPicPr>
            <a:picLocks noChangeAspect="1"/>
          </p:cNvPicPr>
          <p:nvPr/>
        </p:nvPicPr>
        <p:blipFill rotWithShape="1">
          <a:blip r:embed="rId8"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15" name="Picture 14">
            <a:extLst>
              <a:ext uri="{FF2B5EF4-FFF2-40B4-BE49-F238E27FC236}">
                <a16:creationId xmlns:a16="http://schemas.microsoft.com/office/drawing/2014/main" id="{7E42BD3A-CF83-1BE2-4FC6-8524C0B4DB81}"/>
              </a:ext>
            </a:extLst>
          </p:cNvPr>
          <p:cNvPicPr>
            <a:picLocks noChangeAspect="1"/>
          </p:cNvPicPr>
          <p:nvPr/>
        </p:nvPicPr>
        <p:blipFill>
          <a:blip r:embed="rId9"/>
          <a:stretch>
            <a:fillRect/>
          </a:stretch>
        </p:blipFill>
        <p:spPr>
          <a:xfrm>
            <a:off x="3370596" y="941479"/>
            <a:ext cx="9029771" cy="1638767"/>
          </a:xfrm>
          <a:prstGeom prst="rect">
            <a:avLst/>
          </a:prstGeom>
        </p:spPr>
      </p:pic>
      <p:pic>
        <p:nvPicPr>
          <p:cNvPr id="17" name="Picture 16">
            <a:extLst>
              <a:ext uri="{FF2B5EF4-FFF2-40B4-BE49-F238E27FC236}">
                <a16:creationId xmlns:a16="http://schemas.microsoft.com/office/drawing/2014/main" id="{307ECAE5-A83D-336B-21D3-AF2A0AD8A2A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124683" y="3080356"/>
            <a:ext cx="2037531" cy="2394797"/>
          </a:xfrm>
          <a:prstGeom prst="rect">
            <a:avLst/>
          </a:prstGeom>
        </p:spPr>
      </p:pic>
      <p:pic>
        <p:nvPicPr>
          <p:cNvPr id="19" name="Picture 18">
            <a:extLst>
              <a:ext uri="{FF2B5EF4-FFF2-40B4-BE49-F238E27FC236}">
                <a16:creationId xmlns:a16="http://schemas.microsoft.com/office/drawing/2014/main" id="{955E63B4-AA59-F9AD-795C-52EDB682A436}"/>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409" b="98249" l="9922" r="89556">
                        <a14:foregroundMark x1="20104" y1="93435" x2="72585" y2="98468"/>
                        <a14:foregroundMark x1="43603" y1="8972" x2="67624" y2="13129"/>
                        <a14:foregroundMark x1="67624" y1="13129" x2="74413" y2="9409"/>
                      </a14:backgroundRemoval>
                    </a14:imgEffect>
                  </a14:imgLayer>
                </a14:imgProps>
              </a:ext>
            </a:extLst>
          </a:blip>
          <a:stretch>
            <a:fillRect/>
          </a:stretch>
        </p:blipFill>
        <p:spPr>
          <a:xfrm>
            <a:off x="8389347" y="3521723"/>
            <a:ext cx="2264897" cy="2702502"/>
          </a:xfrm>
          <a:prstGeom prst="rect">
            <a:avLst/>
          </a:prstGeom>
        </p:spPr>
      </p:pic>
      <p:sp>
        <p:nvSpPr>
          <p:cNvPr id="20" name="Rectangle: Rounded Corners 19">
            <a:extLst>
              <a:ext uri="{FF2B5EF4-FFF2-40B4-BE49-F238E27FC236}">
                <a16:creationId xmlns:a16="http://schemas.microsoft.com/office/drawing/2014/main" id="{8A9C6BAC-12C0-0788-03BC-611D568E5F1F}"/>
              </a:ext>
            </a:extLst>
          </p:cNvPr>
          <p:cNvSpPr/>
          <p:nvPr/>
        </p:nvSpPr>
        <p:spPr>
          <a:xfrm>
            <a:off x="5346872" y="140843"/>
            <a:ext cx="1498256" cy="633240"/>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4C88D4"/>
                </a:solidFill>
                <a:latin typeface="Cambria" panose="02040503050406030204" pitchFamily="18" charset="0"/>
                <a:ea typeface="Cambria" panose="02040503050406030204" pitchFamily="18" charset="0"/>
              </a:rPr>
              <a:t>Đọc </a:t>
            </a:r>
          </a:p>
        </p:txBody>
      </p:sp>
      <p:pic>
        <p:nvPicPr>
          <p:cNvPr id="22" name="Picture 21" descr="A green and white logo&#10;&#10;Description automatically generated">
            <a:extLst>
              <a:ext uri="{FF2B5EF4-FFF2-40B4-BE49-F238E27FC236}">
                <a16:creationId xmlns:a16="http://schemas.microsoft.com/office/drawing/2014/main" id="{44F0AA48-6304-E59B-66B1-3165466E3C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160266"/>
            <a:ext cx="1666666" cy="1666666"/>
          </a:xfrm>
          <a:prstGeom prst="rect">
            <a:avLst/>
          </a:prstGeom>
        </p:spPr>
      </p:pic>
    </p:spTree>
    <p:extLst>
      <p:ext uri="{BB962C8B-B14F-4D97-AF65-F5344CB8AC3E}">
        <p14:creationId xmlns:p14="http://schemas.microsoft.com/office/powerpoint/2010/main" val="51425236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215320"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Câu 3: </a:t>
            </a:r>
            <a:r>
              <a:rPr lang="vi-VN" sz="4000" b="1" i="0" dirty="0">
                <a:solidFill>
                  <a:srgbClr val="C00000"/>
                </a:solidFill>
                <a:effectLst/>
                <a:latin typeface="Cambria" panose="02040503050406030204" pitchFamily="18" charset="0"/>
                <a:ea typeface="Cambria" panose="02040503050406030204" pitchFamily="18" charset="0"/>
              </a:rPr>
              <a:t>Em thích cách tả cánh buồm vào thời điểm nào? Vì sao?</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2572D-B072-7DBD-7094-168D2D042CA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163871" y="4987610"/>
            <a:ext cx="1591357" cy="1870390"/>
          </a:xfrm>
          <a:prstGeom prst="rect">
            <a:avLst/>
          </a:prstGeom>
        </p:spPr>
      </p:pic>
      <p:sp>
        <p:nvSpPr>
          <p:cNvPr id="10" name="TextBox 9">
            <a:extLst>
              <a:ext uri="{FF2B5EF4-FFF2-40B4-BE49-F238E27FC236}">
                <a16:creationId xmlns:a16="http://schemas.microsoft.com/office/drawing/2014/main" id="{1BB13792-698D-80E6-4E28-06B06D1AECE0}"/>
              </a:ext>
            </a:extLst>
          </p:cNvPr>
          <p:cNvSpPr txBox="1"/>
          <p:nvPr/>
        </p:nvSpPr>
        <p:spPr>
          <a:xfrm>
            <a:off x="1330368" y="2704325"/>
            <a:ext cx="9568294" cy="2554545"/>
          </a:xfrm>
          <a:prstGeom prst="rect">
            <a:avLst/>
          </a:prstGeom>
          <a:noFill/>
        </p:spPr>
        <p:txBody>
          <a:bodyPr wrap="square">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Em thích cách tả cánh buồm vào buổi nắng đẹp vì cách tả ấy cho thấy cánh buồm rất sinh động với nhiều màu sắc và sắc thái khác nhau.</a:t>
            </a:r>
            <a:endParaRPr lang="vi-VN"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723736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vi-VN" sz="4800" dirty="0">
              <a:solidFill>
                <a:srgbClr val="000000"/>
              </a:solidFill>
              <a:latin typeface="Open Sans" panose="020B0606030504020204" pitchFamily="34" charset="0"/>
              <a:ea typeface="Cambria" panose="02040503050406030204" pitchFamily="18" charset="0"/>
            </a:endParaRPr>
          </a:p>
          <a:p>
            <a:pPr algn="just"/>
            <a:r>
              <a:rPr lang="vi-VN" sz="3000" b="1" i="0" dirty="0">
                <a:solidFill>
                  <a:srgbClr val="C00000"/>
                </a:solidFill>
                <a:effectLst/>
                <a:latin typeface="Cambria" panose="02040503050406030204" pitchFamily="18" charset="0"/>
                <a:ea typeface="Cambria" panose="02040503050406030204" pitchFamily="18" charset="0"/>
              </a:rPr>
              <a:t>A. Vẻ đẹp của những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B. Vẻ đẹp của những cánh buồm trên dòng sông quê hương.</a:t>
            </a:r>
          </a:p>
          <a:p>
            <a:pPr algn="just"/>
            <a:r>
              <a:rPr lang="vi-VN" sz="3000" b="1" i="0" dirty="0">
                <a:solidFill>
                  <a:srgbClr val="C00000"/>
                </a:solidFill>
                <a:effectLst/>
                <a:latin typeface="Cambria" panose="02040503050406030204" pitchFamily="18" charset="0"/>
                <a:ea typeface="Cambria" panose="02040503050406030204" pitchFamily="18" charset="0"/>
              </a:rPr>
              <a:t>C. Vẻ đẹp của những con tàu vượt biển khơi.</a:t>
            </a:r>
          </a:p>
          <a:p>
            <a:pPr algn="just"/>
            <a:r>
              <a:rPr lang="vi-VN" sz="3000" b="1" i="0" dirty="0">
                <a:solidFill>
                  <a:srgbClr val="C00000"/>
                </a:solidFill>
                <a:effectLst/>
                <a:latin typeface="Cambria" panose="02040503050406030204" pitchFamily="18" charset="0"/>
                <a:ea typeface="Cambria" panose="02040503050406030204" pitchFamily="18" charset="0"/>
              </a:rPr>
              <a:t>D. Vẻ đẹp của những người lao động cần cù, chăm chỉ.</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1570520"/>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4: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Ý nào nêu đúng nhất về nội dung bài đọc?</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9750864" y="4505271"/>
            <a:ext cx="1810515" cy="1969101"/>
          </a:xfrm>
          <a:prstGeom prst="ellipse">
            <a:avLst/>
          </a:prstGeom>
        </p:spPr>
      </p:pic>
      <p:sp>
        <p:nvSpPr>
          <p:cNvPr id="5" name="Oval 4">
            <a:extLst>
              <a:ext uri="{FF2B5EF4-FFF2-40B4-BE49-F238E27FC236}">
                <a16:creationId xmlns:a16="http://schemas.microsoft.com/office/drawing/2014/main" id="{2D199714-B3FA-46E1-37BB-D95FECFF71FA}"/>
              </a:ext>
            </a:extLst>
          </p:cNvPr>
          <p:cNvSpPr/>
          <p:nvPr/>
        </p:nvSpPr>
        <p:spPr>
          <a:xfrm>
            <a:off x="608297" y="3002291"/>
            <a:ext cx="617476" cy="515007"/>
          </a:xfrm>
          <a:prstGeom prst="ellipse">
            <a:avLst/>
          </a:prstGeom>
          <a:noFill/>
          <a:ln w="412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56278431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1342" y="1088598"/>
            <a:ext cx="6858000" cy="6858000"/>
          </a:xfrm>
          <a:prstGeom prst="rect">
            <a:avLst/>
          </a:prstGeom>
        </p:spPr>
      </p:pic>
      <p:sp>
        <p:nvSpPr>
          <p:cNvPr id="3" name="Rectangle: Rounded Corners 2">
            <a:extLst>
              <a:ext uri="{FF2B5EF4-FFF2-40B4-BE49-F238E27FC236}">
                <a16:creationId xmlns:a16="http://schemas.microsoft.com/office/drawing/2014/main" id="{D3EA91A3-70DF-79A9-429B-6B546FBADD5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800" b="0" i="0" u="none" strike="noStrike" kern="1200" cap="none" spc="0" normalizeH="0" baseline="0" noProof="0" dirty="0">
              <a:ln>
                <a:noFill/>
              </a:ln>
              <a:solidFill>
                <a:srgbClr val="000000"/>
              </a:solidFill>
              <a:effectLst/>
              <a:uLnTx/>
              <a:uFillTx/>
              <a:latin typeface="Open Sans" panose="020B0606030504020204" pitchFamily="34"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70F68ADB-B0D2-27C5-CAE3-D02E4C2AB57E}"/>
              </a:ext>
            </a:extLst>
          </p:cNvPr>
          <p:cNvSpPr/>
          <p:nvPr/>
        </p:nvSpPr>
        <p:spPr>
          <a:xfrm>
            <a:off x="1072055" y="563080"/>
            <a:ext cx="10047890" cy="868188"/>
          </a:xfrm>
          <a:prstGeom prst="roundRect">
            <a:avLst/>
          </a:prstGeom>
          <a:noFill/>
          <a:ln w="34925">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3F08A6D1-65AA-23D1-D778-8950CFF0DD6F}"/>
              </a:ext>
            </a:extLst>
          </p:cNvPr>
          <p:cNvSpPr txBox="1"/>
          <p:nvPr/>
        </p:nvSpPr>
        <p:spPr>
          <a:xfrm>
            <a:off x="1387366" y="686620"/>
            <a:ext cx="995329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Câu 5: </a:t>
            </a:r>
            <a:r>
              <a:rPr kumimoji="0" lang="vi-VN" sz="3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Nói 2-3 câu về cảnh vật nơi mà em yêu thích?</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52BB725B-9473-231E-CC55-3C85AA8B49E9}"/>
              </a:ext>
            </a:extLst>
          </p:cNvPr>
          <p:cNvPicPr>
            <a:picLocks noChangeAspect="1"/>
          </p:cNvPicPr>
          <p:nvPr/>
        </p:nvPicPr>
        <p:blipFill>
          <a:blip r:embed="rId7"/>
          <a:stretch>
            <a:fillRect/>
          </a:stretch>
        </p:blipFill>
        <p:spPr>
          <a:xfrm>
            <a:off x="10453690" y="5416790"/>
            <a:ext cx="1011729" cy="1100348"/>
          </a:xfrm>
          <a:prstGeom prst="ellipse">
            <a:avLst/>
          </a:prstGeom>
        </p:spPr>
      </p:pic>
      <p:sp>
        <p:nvSpPr>
          <p:cNvPr id="9" name="TextBox 8">
            <a:extLst>
              <a:ext uri="{FF2B5EF4-FFF2-40B4-BE49-F238E27FC236}">
                <a16:creationId xmlns:a16="http://schemas.microsoft.com/office/drawing/2014/main" id="{30A5304D-259C-C8C8-DE9F-D00C5EE82FA1}"/>
              </a:ext>
            </a:extLst>
          </p:cNvPr>
          <p:cNvSpPr txBox="1"/>
          <p:nvPr/>
        </p:nvSpPr>
        <p:spPr>
          <a:xfrm>
            <a:off x="840828" y="1927207"/>
            <a:ext cx="10489324" cy="3862596"/>
          </a:xfrm>
          <a:prstGeom prst="rect">
            <a:avLst/>
          </a:prstGeom>
          <a:noFill/>
        </p:spPr>
        <p:txBody>
          <a:bodyPr wrap="square">
            <a:spAutoFit/>
          </a:bodyPr>
          <a:lstStyle/>
          <a:p>
            <a:pPr algn="just"/>
            <a:r>
              <a:rPr lang="vi-VN" sz="3500" b="0" i="0" dirty="0">
                <a:solidFill>
                  <a:srgbClr val="000000"/>
                </a:solidFill>
                <a:effectLst/>
                <a:latin typeface="Cambria" panose="02040503050406030204" pitchFamily="18" charset="0"/>
                <a:ea typeface="Cambria" panose="02040503050406030204" pitchFamily="18" charset="0"/>
              </a:rPr>
              <a:t>	Quê hương em không đẹp nên thơ nhưng em vẫn tự hào mà nói rằng được thả diều mỗi chiều trên đê quả là tuyệt. Những tia nắng cuối cùng trong ngày còn sót lại cũng là lúc lũ trẻ chúng em kéo nhau ra bãi cát chân đê chơi. Từng làn gió mát phả trong không khí đưa những chiếc diều bay xa và bay cao như ước mơ tuổi thơ của chúng em cũng được chấp cánh.</a:t>
            </a:r>
            <a:endParaRPr lang="vi-VN" sz="3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084702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828" y="601980"/>
            <a:ext cx="8303172" cy="6858000"/>
          </a:xfrm>
          <a:prstGeom prst="rect">
            <a:avLst/>
          </a:prstGeom>
        </p:spPr>
      </p:pic>
      <p:sp>
        <p:nvSpPr>
          <p:cNvPr id="10" name="TextBox 9">
            <a:extLst>
              <a:ext uri="{FF2B5EF4-FFF2-40B4-BE49-F238E27FC236}">
                <a16:creationId xmlns:a16="http://schemas.microsoft.com/office/drawing/2014/main" id="{6D57E141-9C81-912C-20B0-EB931019031E}"/>
              </a:ext>
            </a:extLst>
          </p:cNvPr>
          <p:cNvSpPr txBox="1"/>
          <p:nvPr/>
        </p:nvSpPr>
        <p:spPr>
          <a:xfrm>
            <a:off x="4811111" y="1772022"/>
            <a:ext cx="6458606" cy="3862596"/>
          </a:xfrm>
          <a:prstGeom prst="rect">
            <a:avLst/>
          </a:prstGeom>
          <a:noFill/>
        </p:spPr>
        <p:txBody>
          <a:bodyPr wrap="square">
            <a:spAutoFit/>
          </a:bodyPr>
          <a:lstStyle/>
          <a:p>
            <a:pPr algn="just"/>
            <a:r>
              <a:rPr lang="vi-VN" sz="3500" b="0" i="0" dirty="0">
                <a:solidFill>
                  <a:schemeClr val="bg1"/>
                </a:solidFill>
                <a:effectLst/>
                <a:latin typeface="Cambria" panose="02040503050406030204" pitchFamily="18" charset="0"/>
                <a:ea typeface="Cambria" panose="02040503050406030204" pitchFamily="18" charset="0"/>
              </a:rPr>
              <a:t>Văn bản đề cập đến vẻ đẹp của những cánh buồm trên dòng sông quê hương. Vào mỗi thời điểm, cánh buồm lại có một vẻ đẹp khác nhau. Những cánh buồm vẫn luôn gắn bó và sống mãi cùng sông nước, con người.</a:t>
            </a:r>
            <a:endParaRPr lang="vi-VN" sz="3500" dirty="0">
              <a:solidFill>
                <a:schemeClr val="bg1"/>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9D40F02-561C-E8CF-40FB-91869F2AA30D}"/>
              </a:ext>
            </a:extLst>
          </p:cNvPr>
          <p:cNvPicPr>
            <a:picLocks noChangeAspect="1"/>
          </p:cNvPicPr>
          <p:nvPr/>
        </p:nvPicPr>
        <p:blipFill>
          <a:blip r:embed="rId9"/>
          <a:stretch>
            <a:fillRect/>
          </a:stretch>
        </p:blipFill>
        <p:spPr>
          <a:xfrm>
            <a:off x="4624425" y="376617"/>
            <a:ext cx="6712278" cy="1127858"/>
          </a:xfrm>
          <a:prstGeom prst="rect">
            <a:avLst/>
          </a:prstGeom>
        </p:spPr>
      </p:pic>
    </p:spTree>
    <p:extLst>
      <p:ext uri="{BB962C8B-B14F-4D97-AF65-F5344CB8AC3E}">
        <p14:creationId xmlns:p14="http://schemas.microsoft.com/office/powerpoint/2010/main" val="104771949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Phía sau làng tôi có một con sông lớn chảy qua. Bốn mùa sông đầy nước. Tôi yêu con sông vì nhiều lẽ, trong đó có một hình ảnh tôi cho là đẹp nhất – đó là những cánh buồm.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
        <p:nvSpPr>
          <p:cNvPr id="2" name="TextBox 1">
            <a:extLst>
              <a:ext uri="{FF2B5EF4-FFF2-40B4-BE49-F238E27FC236}">
                <a16:creationId xmlns:a16="http://schemas.microsoft.com/office/drawing/2014/main" id="{F7703093-E212-3FB9-2F76-53520C5B6059}"/>
              </a:ext>
            </a:extLst>
          </p:cNvPr>
          <p:cNvSpPr txBox="1"/>
          <p:nvPr/>
        </p:nvSpPr>
        <p:spPr>
          <a:xfrm>
            <a:off x="9613243" y="66847"/>
            <a:ext cx="1912882" cy="369332"/>
          </a:xfrm>
          <a:prstGeom prst="rect">
            <a:avLst/>
          </a:prstGeom>
          <a:noFill/>
        </p:spPr>
        <p:txBody>
          <a:bodyPr wrap="square" rtlCol="0">
            <a:spAutoFit/>
          </a:bodyPr>
          <a:lstStyle/>
          <a:p>
            <a:r>
              <a:rPr lang="en-US" dirty="0" err="1"/>
              <a:t>Luyện</a:t>
            </a:r>
            <a:r>
              <a:rPr lang="en-US" dirty="0"/>
              <a:t> </a:t>
            </a:r>
            <a:r>
              <a:rPr lang="en-US" dirty="0" err="1"/>
              <a:t>đọc</a:t>
            </a:r>
            <a:r>
              <a:rPr lang="en-US" dirty="0"/>
              <a:t> </a:t>
            </a:r>
            <a:r>
              <a:rPr lang="en-US" dirty="0" err="1"/>
              <a:t>lại</a:t>
            </a:r>
            <a:endParaRPr lang="vi-VN" dirty="0"/>
          </a:p>
        </p:txBody>
      </p:sp>
    </p:spTree>
    <p:extLst>
      <p:ext uri="{BB962C8B-B14F-4D97-AF65-F5344CB8AC3E}">
        <p14:creationId xmlns:p14="http://schemas.microsoft.com/office/powerpoint/2010/main" val="3436594448"/>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246650271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图片 8">
            <a:extLst>
              <a:ext uri="{FF2B5EF4-FFF2-40B4-BE49-F238E27FC236}">
                <a16:creationId xmlns:a16="http://schemas.microsoft.com/office/drawing/2014/main" id="{C6861B9B-E576-4DA1-B203-C886DFF716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69" y="1566463"/>
            <a:ext cx="5679265" cy="5679265"/>
          </a:xfrm>
          <a:prstGeom prst="rect">
            <a:avLst/>
          </a:prstGeom>
        </p:spPr>
      </p:pic>
      <p:pic>
        <p:nvPicPr>
          <p:cNvPr id="8" name="图片 7"/>
          <p:cNvPicPr>
            <a:picLocks noChangeAspect="1"/>
          </p:cNvPicPr>
          <p:nvPr/>
        </p:nvPicPr>
        <p:blipFill rotWithShape="1">
          <a:blip r:embed="rId7" cstate="print">
            <a:extLst>
              <a:ext uri="{28A0092B-C50C-407E-A947-70E740481C1C}">
                <a14:useLocalDpi xmlns:a14="http://schemas.microsoft.com/office/drawing/2010/main" val="0"/>
              </a:ext>
            </a:extLst>
          </a:blip>
          <a:srcRect l="1861" t="43968" r="19238" b="13744"/>
          <a:stretch/>
        </p:blipFill>
        <p:spPr>
          <a:xfrm flipH="1">
            <a:off x="6096000" y="2747643"/>
            <a:ext cx="7719753" cy="5016445"/>
          </a:xfrm>
          <a:prstGeom prst="rect">
            <a:avLst/>
          </a:prstGeom>
        </p:spPr>
      </p:pic>
      <p:pic>
        <p:nvPicPr>
          <p:cNvPr id="3" name="图片 2"/>
          <p:cNvPicPr>
            <a:picLocks noChangeAspect="1"/>
          </p:cNvPicPr>
          <p:nvPr/>
        </p:nvPicPr>
        <p:blipFill rotWithShape="1">
          <a:blip r:embed="rId8" cstate="print">
            <a:extLst>
              <a:ext uri="{28A0092B-C50C-407E-A947-70E740481C1C}">
                <a14:useLocalDpi xmlns:a14="http://schemas.microsoft.com/office/drawing/2010/main" val="0"/>
              </a:ext>
            </a:extLst>
          </a:blip>
          <a:srcRect l="27344" t="57826"/>
          <a:stretch/>
        </p:blipFill>
        <p:spPr>
          <a:xfrm>
            <a:off x="7032567" y="3380075"/>
            <a:ext cx="4287672" cy="3731463"/>
          </a:xfrm>
          <a:prstGeom prst="rect">
            <a:avLst/>
          </a:prstGeom>
        </p:spPr>
      </p:pic>
      <p:pic>
        <p:nvPicPr>
          <p:cNvPr id="5" name="图片 4"/>
          <p:cNvPicPr>
            <a:picLocks noChangeAspect="1"/>
          </p:cNvPicPr>
          <p:nvPr/>
        </p:nvPicPr>
        <p:blipFill rotWithShape="1">
          <a:blip r:embed="rId9" cstate="print">
            <a:extLst>
              <a:ext uri="{28A0092B-C50C-407E-A947-70E740481C1C}">
                <a14:useLocalDpi xmlns:a14="http://schemas.microsoft.com/office/drawing/2010/main" val="0"/>
              </a:ext>
            </a:extLst>
          </a:blip>
          <a:srcRect l="19008" t="33939" r="30834" b="42061"/>
          <a:stretch/>
        </p:blipFill>
        <p:spPr>
          <a:xfrm>
            <a:off x="2457545" y="4247804"/>
            <a:ext cx="3638455" cy="2610196"/>
          </a:xfrm>
          <a:prstGeom prst="rect">
            <a:avLst/>
          </a:prstGeom>
        </p:spPr>
      </p:pic>
      <p:pic>
        <p:nvPicPr>
          <p:cNvPr id="2"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52720" b="51190"/>
          <a:stretch/>
        </p:blipFill>
        <p:spPr>
          <a:xfrm flipH="1">
            <a:off x="-37969" y="1"/>
            <a:ext cx="4117510" cy="3994266"/>
          </a:xfrm>
          <a:prstGeom prst="rect">
            <a:avLst/>
          </a:prstGeom>
        </p:spPr>
      </p:pic>
      <p:pic>
        <p:nvPicPr>
          <p:cNvPr id="7" name="Picture 6">
            <a:extLst>
              <a:ext uri="{FF2B5EF4-FFF2-40B4-BE49-F238E27FC236}">
                <a16:creationId xmlns:a16="http://schemas.microsoft.com/office/drawing/2014/main" id="{6116B386-A60C-7A97-DA6A-EA2B55ED51AC}"/>
              </a:ext>
            </a:extLst>
          </p:cNvPr>
          <p:cNvPicPr>
            <a:picLocks noChangeAspect="1"/>
          </p:cNvPicPr>
          <p:nvPr/>
        </p:nvPicPr>
        <p:blipFill>
          <a:blip r:embed="rId11"/>
          <a:stretch>
            <a:fillRect/>
          </a:stretch>
        </p:blipFill>
        <p:spPr>
          <a:xfrm>
            <a:off x="2457545" y="1053962"/>
            <a:ext cx="9955631" cy="2139881"/>
          </a:xfrm>
          <a:prstGeom prst="rect">
            <a:avLst/>
          </a:prstGeom>
        </p:spPr>
      </p:pic>
    </p:spTree>
    <p:extLst>
      <p:ext uri="{BB962C8B-B14F-4D97-AF65-F5344CB8AC3E}">
        <p14:creationId xmlns:p14="http://schemas.microsoft.com/office/powerpoint/2010/main" val="310029279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84083"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730" y="397369"/>
            <a:ext cx="6306207" cy="5501640"/>
          </a:xfrm>
          <a:prstGeom prst="rect">
            <a:avLst/>
          </a:prstGeom>
        </p:spPr>
      </p:pic>
      <p:pic>
        <p:nvPicPr>
          <p:cNvPr id="3" name="图片 2">
            <a:extLst>
              <a:ext uri="{FF2B5EF4-FFF2-40B4-BE49-F238E27FC236}">
                <a16:creationId xmlns:a16="http://schemas.microsoft.com/office/drawing/2014/main" id="{C08E962A-A6F2-C56B-3B39-0933AC4EE18E}"/>
              </a:ext>
            </a:extLst>
          </p:cNvPr>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766792" y="302197"/>
            <a:ext cx="4864609" cy="5413248"/>
          </a:xfrm>
          <a:prstGeom prst="rect">
            <a:avLst/>
          </a:prstGeom>
        </p:spPr>
      </p:pic>
      <p:pic>
        <p:nvPicPr>
          <p:cNvPr id="7" name="Picture 6">
            <a:extLst>
              <a:ext uri="{FF2B5EF4-FFF2-40B4-BE49-F238E27FC236}">
                <a16:creationId xmlns:a16="http://schemas.microsoft.com/office/drawing/2014/main" id="{DB7F4334-A78E-C593-31D6-EEC22C35E58B}"/>
              </a:ext>
            </a:extLst>
          </p:cNvPr>
          <p:cNvPicPr>
            <a:picLocks noChangeAspect="1"/>
          </p:cNvPicPr>
          <p:nvPr/>
        </p:nvPicPr>
        <p:blipFill>
          <a:blip r:embed="rId8"/>
          <a:stretch>
            <a:fillRect/>
          </a:stretch>
        </p:blipFill>
        <p:spPr>
          <a:xfrm>
            <a:off x="318861" y="1674299"/>
            <a:ext cx="7290630" cy="2085930"/>
          </a:xfrm>
          <a:prstGeom prst="rect">
            <a:avLst/>
          </a:prstGeom>
        </p:spPr>
      </p:pic>
    </p:spTree>
    <p:extLst>
      <p:ext uri="{BB962C8B-B14F-4D97-AF65-F5344CB8AC3E}">
        <p14:creationId xmlns:p14="http://schemas.microsoft.com/office/powerpoint/2010/main" val="222881515"/>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2849" y="1757445"/>
            <a:ext cx="6096012" cy="6096012"/>
          </a:xfrm>
          <a:prstGeom prst="rect">
            <a:avLst/>
          </a:prstGeom>
        </p:spPr>
      </p:pic>
      <p:sp>
        <p:nvSpPr>
          <p:cNvPr id="3" name="Rectangle: Rounded Corners 2">
            <a:extLst>
              <a:ext uri="{FF2B5EF4-FFF2-40B4-BE49-F238E27FC236}">
                <a16:creationId xmlns:a16="http://schemas.microsoft.com/office/drawing/2014/main" id="{8A491C50-5504-DB4E-353A-F36B64F8E937}"/>
              </a:ext>
            </a:extLst>
          </p:cNvPr>
          <p:cNvSpPr/>
          <p:nvPr/>
        </p:nvSpPr>
        <p:spPr>
          <a:xfrm>
            <a:off x="109827" y="1304154"/>
            <a:ext cx="8739883" cy="2725783"/>
          </a:xfrm>
          <a:prstGeom prst="roundRect">
            <a:avLst>
              <a:gd name="adj" fmla="val 50000"/>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11" name="Picture 10">
            <a:extLst>
              <a:ext uri="{FF2B5EF4-FFF2-40B4-BE49-F238E27FC236}">
                <a16:creationId xmlns:a16="http://schemas.microsoft.com/office/drawing/2014/main" id="{7A7CB63F-BAF7-9968-FD71-52CA349D295E}"/>
              </a:ext>
            </a:extLst>
          </p:cNvPr>
          <p:cNvPicPr>
            <a:picLocks noChangeAspect="1"/>
          </p:cNvPicPr>
          <p:nvPr/>
        </p:nvPicPr>
        <p:blipFill>
          <a:blip r:embed="rId7"/>
          <a:stretch>
            <a:fillRect/>
          </a:stretch>
        </p:blipFill>
        <p:spPr>
          <a:xfrm>
            <a:off x="3455417" y="91204"/>
            <a:ext cx="4590686" cy="1109568"/>
          </a:xfrm>
          <a:prstGeom prst="rect">
            <a:avLst/>
          </a:prstGeom>
        </p:spPr>
      </p:pic>
      <p:sp>
        <p:nvSpPr>
          <p:cNvPr id="12" name="TextBox 11">
            <a:extLst>
              <a:ext uri="{FF2B5EF4-FFF2-40B4-BE49-F238E27FC236}">
                <a16:creationId xmlns:a16="http://schemas.microsoft.com/office/drawing/2014/main" id="{7DBF8EDC-4C90-AC9F-A8C4-6EB15F1BC44A}"/>
              </a:ext>
            </a:extLst>
          </p:cNvPr>
          <p:cNvSpPr txBox="1"/>
          <p:nvPr/>
        </p:nvSpPr>
        <p:spPr>
          <a:xfrm>
            <a:off x="635342" y="1620859"/>
            <a:ext cx="7378263" cy="2400657"/>
          </a:xfrm>
          <a:prstGeom prst="rect">
            <a:avLst/>
          </a:prstGeom>
          <a:noFill/>
        </p:spPr>
        <p:txBody>
          <a:bodyPr wrap="square" rtlCol="0">
            <a:spAutoFit/>
          </a:bodyPr>
          <a:lstStyle/>
          <a:p>
            <a:r>
              <a:rPr lang="en-US" sz="3000" dirty="0" err="1">
                <a:latin typeface="Cambria" panose="02040503050406030204" pitchFamily="18" charset="0"/>
                <a:ea typeface="Cambria" panose="02040503050406030204" pitchFamily="18" charset="0"/>
                <a:cs typeface="Times New Roman" panose="02020603050405020304" pitchFamily="18" charset="0"/>
              </a:rPr>
              <a:t>Cũng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gọi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cánh</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như</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chim</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Những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ngày</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lặng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nằm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im</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khoang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Chờ</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cơn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gió</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lộng</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kéo</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lên</a:t>
            </a:r>
            <a:endParaRPr lang="en-US" sz="3000" dirty="0">
              <a:latin typeface="Cambria" panose="02040503050406030204" pitchFamily="18" charset="0"/>
              <a:ea typeface="Cambria" panose="02040503050406030204" pitchFamily="18" charset="0"/>
              <a:cs typeface="Times New Roman" panose="02020603050405020304" pitchFamily="18" charset="0"/>
            </a:endParaRPr>
          </a:p>
          <a:p>
            <a:r>
              <a:rPr lang="en-US" sz="3000" dirty="0" err="1">
                <a:latin typeface="Cambria" panose="02040503050406030204" pitchFamily="18" charset="0"/>
                <a:ea typeface="Cambria" panose="02040503050406030204" pitchFamily="18" charset="0"/>
                <a:cs typeface="Times New Roman" panose="02020603050405020304" pitchFamily="18" charset="0"/>
              </a:rPr>
              <a:t>Đưa</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thuyền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rời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bến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tới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miền</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khơi</a:t>
            </a:r>
            <a:r>
              <a:rPr lang="en-US" sz="3000" dirty="0">
                <a:latin typeface="Cambria" panose="02040503050406030204" pitchFamily="18" charset="0"/>
                <a:ea typeface="Cambria" panose="02040503050406030204" pitchFamily="18" charset="0"/>
                <a:cs typeface="Times New Roman" panose="02020603050405020304" pitchFamily="18" charset="0"/>
              </a:rPr>
              <a:t> xa </a:t>
            </a:r>
          </a:p>
          <a:p>
            <a:pPr algn="r"/>
            <a:r>
              <a:rPr lang="en-US" sz="3000" dirty="0" err="1">
                <a:latin typeface="Cambria" panose="02040503050406030204" pitchFamily="18" charset="0"/>
                <a:ea typeface="Cambria" panose="02040503050406030204" pitchFamily="18" charset="0"/>
                <a:cs typeface="Times New Roman" panose="02020603050405020304" pitchFamily="18" charset="0"/>
              </a:rPr>
              <a:t>Là</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cái</a:t>
            </a:r>
            <a:r>
              <a:rPr lang="en-US" sz="3000" dirty="0">
                <a:latin typeface="Cambria" panose="02040503050406030204" pitchFamily="18" charset="0"/>
                <a:ea typeface="Cambria" panose="02040503050406030204" pitchFamily="18" charset="0"/>
                <a:cs typeface="Times New Roman" panose="02020603050405020304" pitchFamily="18" charset="0"/>
              </a:rPr>
              <a:t> </a:t>
            </a:r>
            <a:r>
              <a:rPr lang="en-US" sz="3000" dirty="0" err="1">
                <a:latin typeface="Cambria" panose="02040503050406030204" pitchFamily="18" charset="0"/>
                <a:ea typeface="Cambria" panose="02040503050406030204" pitchFamily="18" charset="0"/>
                <a:cs typeface="Times New Roman" panose="02020603050405020304" pitchFamily="18" charset="0"/>
              </a:rPr>
              <a:t>gì</a:t>
            </a:r>
            <a:r>
              <a:rPr lang="en-US" sz="3000" dirty="0">
                <a:latin typeface="Cambria" panose="02040503050406030204" pitchFamily="18" charset="0"/>
                <a:ea typeface="Cambria" panose="02040503050406030204" pitchFamily="18" charset="0"/>
                <a:cs typeface="Times New Roman" panose="02020603050405020304" pitchFamily="18" charset="0"/>
              </a:rPr>
              <a:t>?</a:t>
            </a:r>
            <a:endParaRPr lang="vi-VN" sz="3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37D5C2CE-08D6-6175-A8BA-0B55ADF8883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93" b="95338" l="3836" r="88767">
                        <a14:foregroundMark x1="20548" y1="32401" x2="20822" y2="79254"/>
                        <a14:foregroundMark x1="20822" y1="79254" x2="38630" y2="93706"/>
                        <a14:foregroundMark x1="38630" y1="93706" x2="75890" y2="92541"/>
                        <a14:foregroundMark x1="75890" y1="92541" x2="75068" y2="85082"/>
                        <a14:foregroundMark x1="10411" y1="80886" x2="30137" y2="91841"/>
                        <a14:foregroundMark x1="30137" y1="91841" x2="66027" y2="93473"/>
                        <a14:foregroundMark x1="66027" y1="93473" x2="79726" y2="88345"/>
                        <a14:foregroundMark x1="79726" y1="88345" x2="84110" y2="84149"/>
                        <a14:foregroundMark x1="3836" y1="70629" x2="78082" y2="91608"/>
                        <a14:foregroundMark x1="78082" y1="91608" x2="34795" y2="89044"/>
                        <a14:foregroundMark x1="34795" y1="89044" x2="14247" y2="79953"/>
                        <a14:foregroundMark x1="14247" y1="79953" x2="10411" y2="76690"/>
                        <a14:foregroundMark x1="7123" y1="83450" x2="21644" y2="92541"/>
                        <a14:foregroundMark x1="21644" y1="92541" x2="59726" y2="95338"/>
                        <a14:foregroundMark x1="59726" y1="95338" x2="76712" y2="89510"/>
                        <a14:foregroundMark x1="76712" y1="89510" x2="82466" y2="82517"/>
                        <a14:foregroundMark x1="17534" y1="8858" x2="33151" y2="6993"/>
                        <a14:foregroundMark x1="33151" y1="6993" x2="33151" y2="6993"/>
                        <a14:foregroundMark x1="62740" y1="7459" x2="76986" y2="10490"/>
                      </a14:backgroundRemoval>
                    </a14:imgEffect>
                  </a14:imgLayer>
                </a14:imgProps>
              </a:ext>
            </a:extLst>
          </a:blip>
          <a:stretch>
            <a:fillRect/>
          </a:stretch>
        </p:blipFill>
        <p:spPr>
          <a:xfrm>
            <a:off x="5238322" y="4371999"/>
            <a:ext cx="2037531" cy="2394797"/>
          </a:xfrm>
          <a:prstGeom prst="rect">
            <a:avLst/>
          </a:prstGeom>
        </p:spPr>
      </p:pic>
      <p:sp>
        <p:nvSpPr>
          <p:cNvPr id="14" name="TextBox 13">
            <a:extLst>
              <a:ext uri="{FF2B5EF4-FFF2-40B4-BE49-F238E27FC236}">
                <a16:creationId xmlns:a16="http://schemas.microsoft.com/office/drawing/2014/main" id="{AB4E9E73-C516-04F0-2A4C-22C4E5493D32}"/>
              </a:ext>
            </a:extLst>
          </p:cNvPr>
          <p:cNvSpPr txBox="1"/>
          <p:nvPr/>
        </p:nvSpPr>
        <p:spPr>
          <a:xfrm>
            <a:off x="208070" y="4936137"/>
            <a:ext cx="4833257" cy="1015663"/>
          </a:xfrm>
          <a:prstGeom prst="rect">
            <a:avLst/>
          </a:prstGeom>
          <a:noFill/>
        </p:spPr>
        <p:txBody>
          <a:bodyPr wrap="square" rtlCol="0">
            <a:spAutoFit/>
          </a:bodyPr>
          <a:lstStyle/>
          <a:p>
            <a:r>
              <a:rPr lang="en-US" sz="6000" b="1" dirty="0">
                <a:solidFill>
                  <a:srgbClr val="0070C0"/>
                </a:solidFill>
                <a:latin typeface="Cambria" panose="02040503050406030204" pitchFamily="18" charset="0"/>
                <a:ea typeface="Cambria" panose="02040503050406030204" pitchFamily="18" charset="0"/>
              </a:rPr>
              <a:t>CÁNH BUỒM</a:t>
            </a:r>
            <a:endParaRPr lang="vi-VN" sz="60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266850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t="21900"/>
          <a:stretch/>
        </p:blipFill>
        <p:spPr>
          <a:xfrm>
            <a:off x="475489" y="338744"/>
            <a:ext cx="4951685" cy="3429000"/>
          </a:xfrm>
          <a:prstGeom prst="rect">
            <a:avLst/>
          </a:prstGeom>
        </p:spPr>
      </p:pic>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l="12042" t="8156" r="14908" b="12911"/>
          <a:stretch/>
        </p:blipFill>
        <p:spPr>
          <a:xfrm flipH="1">
            <a:off x="6851902" y="1243584"/>
            <a:ext cx="4864609" cy="5413248"/>
          </a:xfrm>
          <a:prstGeom prst="rect">
            <a:avLst/>
          </a:prstGeom>
        </p:spPr>
      </p:pic>
      <p:pic>
        <p:nvPicPr>
          <p:cNvPr id="33" name="图片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75820" y="1446901"/>
            <a:ext cx="2103124" cy="2596901"/>
          </a:xfrm>
          <a:prstGeom prst="rect">
            <a:avLst/>
          </a:prstGeom>
        </p:spPr>
      </p:pic>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49632" y="3152942"/>
            <a:ext cx="2103124" cy="2596901"/>
          </a:xfrm>
          <a:prstGeom prst="rect">
            <a:avLst/>
          </a:prstGeom>
        </p:spPr>
      </p:pic>
      <p:pic>
        <p:nvPicPr>
          <p:cNvPr id="35" name="图片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3353" y="4821452"/>
            <a:ext cx="2103124" cy="2596901"/>
          </a:xfrm>
          <a:prstGeom prst="rect">
            <a:avLst/>
          </a:prstGeom>
        </p:spPr>
      </p:pic>
      <p:pic>
        <p:nvPicPr>
          <p:cNvPr id="2" name="Picture 1">
            <a:extLst>
              <a:ext uri="{FF2B5EF4-FFF2-40B4-BE49-F238E27FC236}">
                <a16:creationId xmlns:a16="http://schemas.microsoft.com/office/drawing/2014/main" id="{3D0C1F95-E4B2-A3C0-CC2B-276B437AF77F}"/>
              </a:ext>
            </a:extLst>
          </p:cNvPr>
          <p:cNvPicPr>
            <a:picLocks noChangeAspect="1"/>
          </p:cNvPicPr>
          <p:nvPr/>
        </p:nvPicPr>
        <p:blipFill>
          <a:blip r:embed="rId9"/>
          <a:stretch>
            <a:fillRect/>
          </a:stretch>
        </p:blipFill>
        <p:spPr>
          <a:xfrm>
            <a:off x="-350890" y="1151029"/>
            <a:ext cx="6352084" cy="2955459"/>
          </a:xfrm>
          <a:prstGeom prst="rect">
            <a:avLst/>
          </a:prstGeom>
        </p:spPr>
      </p:pic>
    </p:spTree>
    <p:extLst>
      <p:ext uri="{BB962C8B-B14F-4D97-AF65-F5344CB8AC3E}">
        <p14:creationId xmlns:p14="http://schemas.microsoft.com/office/powerpoint/2010/main" val="168524165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ppt_x"/>
                                          </p:val>
                                        </p:tav>
                                        <p:tav tm="100000">
                                          <p:val>
                                            <p:strVal val="#ppt_x"/>
                                          </p:val>
                                        </p:tav>
                                      </p:tavLst>
                                    </p:anim>
                                    <p:anim calcmode="lin" valueType="num">
                                      <p:cBhvr additive="base">
                                        <p:cTn id="11" dur="500" fill="hold"/>
                                        <p:tgtEl>
                                          <p:spTgt spid="3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additive="base">
                                        <p:cTn id="18" dur="500" fill="hold"/>
                                        <p:tgtEl>
                                          <p:spTgt spid="35"/>
                                        </p:tgtEl>
                                        <p:attrNameLst>
                                          <p:attrName>ppt_x</p:attrName>
                                        </p:attrNameLst>
                                      </p:cBhvr>
                                      <p:tavLst>
                                        <p:tav tm="0">
                                          <p:val>
                                            <p:strVal val="#ppt_x"/>
                                          </p:val>
                                        </p:tav>
                                        <p:tav tm="100000">
                                          <p:val>
                                            <p:strVal val="#ppt_x"/>
                                          </p:val>
                                        </p:tav>
                                      </p:tavLst>
                                    </p:anim>
                                    <p:anim calcmode="lin" valueType="num">
                                      <p:cBhvr additive="base">
                                        <p:cTn id="1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30924" y="457237"/>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0" i="0" dirty="0">
                <a:solidFill>
                  <a:srgbClr val="000000"/>
                </a:solidFill>
                <a:effectLst/>
                <a:latin typeface="Cambria" panose="02040503050406030204" pitchFamily="18" charset="0"/>
                <a:ea typeface="Cambria" panose="02040503050406030204" pitchFamily="18" charset="0"/>
              </a:rPr>
              <a:t>	Phía sau làng tôi có một con sông lớn chảy qua. Bốn mùa sông đầy nước. Tôi yêu con sông vì nhiều lẽ, trong đó có một hình ảnh tôi cho là đẹp nhất – đó là những cánh buồm.</a:t>
            </a:r>
          </a:p>
          <a:p>
            <a:pPr algn="just"/>
            <a:r>
              <a:rPr lang="vi-VN" sz="2800" b="0" i="0" dirty="0">
                <a:solidFill>
                  <a:srgbClr val="000000"/>
                </a:solidFill>
                <a:effectLst/>
                <a:latin typeface="Cambria" panose="02040503050406030204" pitchFamily="18" charset="0"/>
                <a:ea typeface="Cambria" panose="02040503050406030204" pitchFamily="18" charset="0"/>
              </a:rPr>
              <a:t>	Ngày lại ngày, cánh buồm đi như rong chơi nhưng thực ra nó đang đẩy thuyền đi. Những buổi nắng đẹp, trời trong, những cánh buồm xuôi ngược giữa dòng sông phẳng lặng. Có cánh màu nâu như màu áo của mẹ tôi. Có cánh màu trắng như màu áo của chị tôi. Có cánh màu xám bạc như màu áo bố tôi đã suốt ngày lam lũ trên cánh đồng.</a:t>
            </a:r>
          </a:p>
          <a:p>
            <a:pPr algn="just"/>
            <a:r>
              <a:rPr lang="vi-VN" sz="2800" b="0" i="0" dirty="0">
                <a:solidFill>
                  <a:srgbClr val="000000"/>
                </a:solidFill>
                <a:effectLst/>
                <a:latin typeface="Cambria" panose="02040503050406030204" pitchFamily="18" charset="0"/>
                <a:ea typeface="Cambria" panose="02040503050406030204" pitchFamily="18" charset="0"/>
              </a:rPr>
              <a:t>	Gặp khi dông bão, dòng sông cuồn cuộn nổi sóng, những con thuyền phải ghé vào bến. Buồm được hạ xuống. Những cánh buồm cuộn tròn nằm trên mui thuyền. Không hiểu lúc ấy cánh buồm suy nghĩ gì trong khi gió ra sức gào thét và mưa tuôn như trút.</a:t>
            </a:r>
          </a:p>
        </p:txBody>
      </p:sp>
      <p:pic>
        <p:nvPicPr>
          <p:cNvPr id="8" name="Picture 7">
            <a:extLst>
              <a:ext uri="{FF2B5EF4-FFF2-40B4-BE49-F238E27FC236}">
                <a16:creationId xmlns:a16="http://schemas.microsoft.com/office/drawing/2014/main" id="{3B6F876F-DAAD-40C0-D012-F099948A53BE}"/>
              </a:ext>
            </a:extLst>
          </p:cNvPr>
          <p:cNvPicPr>
            <a:picLocks noChangeAspect="1"/>
          </p:cNvPicPr>
          <p:nvPr/>
        </p:nvPicPr>
        <p:blipFill>
          <a:blip r:embed="rId6"/>
          <a:stretch>
            <a:fillRect/>
          </a:stretch>
        </p:blipFill>
        <p:spPr>
          <a:xfrm>
            <a:off x="3576579" y="0"/>
            <a:ext cx="5038842" cy="914474"/>
          </a:xfrm>
          <a:prstGeom prst="rect">
            <a:avLst/>
          </a:prstGeom>
        </p:spPr>
      </p:pic>
    </p:spTree>
    <p:extLst>
      <p:ext uri="{BB962C8B-B14F-4D97-AF65-F5344CB8AC3E}">
        <p14:creationId xmlns:p14="http://schemas.microsoft.com/office/powerpoint/2010/main" val="365349599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sp>
        <p:nvSpPr>
          <p:cNvPr id="3" name="Rectangle: Rounded Corners 2">
            <a:extLst>
              <a:ext uri="{FF2B5EF4-FFF2-40B4-BE49-F238E27FC236}">
                <a16:creationId xmlns:a16="http://schemas.microsoft.com/office/drawing/2014/main" id="{7BA93EEB-FAB7-9BCB-7577-B2FFF6E4E81E}"/>
              </a:ext>
            </a:extLst>
          </p:cNvPr>
          <p:cNvSpPr/>
          <p:nvPr/>
        </p:nvSpPr>
        <p:spPr>
          <a:xfrm>
            <a:off x="420414" y="346841"/>
            <a:ext cx="11330152" cy="6127531"/>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ngày lộng gió, từ bờ tre làng, tôi nhìn thấy những cánh buồm căng phồng như ngực người khổng lồ đẩy thuyền đi đến chốn, về đến nơi, mọi ngả mọi miền, cần cù nhẫn nại, suốt năm suốt tháng, bất kể ngày đêm.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cánh buồm chung thuỷ cùng con người vượt qua bao nhiêu sóng nước, thời gian. Đến nay, con người đã có những con tàu to lớn vượt biển khơi, nhưng những cánh buồm vẫn sống mãi cùng sông nước và con người.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Băng Sơn)</a:t>
            </a:r>
          </a:p>
        </p:txBody>
      </p:sp>
    </p:spTree>
    <p:extLst>
      <p:ext uri="{BB962C8B-B14F-4D97-AF65-F5344CB8AC3E}">
        <p14:creationId xmlns:p14="http://schemas.microsoft.com/office/powerpoint/2010/main" val="183206937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5" name="图片 4">
            <a:extLst>
              <a:ext uri="{FF2B5EF4-FFF2-40B4-BE49-F238E27FC236}">
                <a16:creationId xmlns:a16="http://schemas.microsoft.com/office/drawing/2014/main" id="{195C990E-17C1-4C63-B108-295683A46E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9056" y="66886"/>
            <a:ext cx="1475295" cy="1475295"/>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40" y="-655320"/>
            <a:ext cx="8717280" cy="8717280"/>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165" y="542591"/>
            <a:ext cx="6858000" cy="6858000"/>
          </a:xfrm>
          <a:prstGeom prst="rect">
            <a:avLst/>
          </a:prstGeom>
        </p:spPr>
      </p:pic>
      <p:pic>
        <p:nvPicPr>
          <p:cNvPr id="7" name="Picture 6">
            <a:extLst>
              <a:ext uri="{FF2B5EF4-FFF2-40B4-BE49-F238E27FC236}">
                <a16:creationId xmlns:a16="http://schemas.microsoft.com/office/drawing/2014/main" id="{EF3A8B07-7CCD-7F5F-589C-E1050027BD9C}"/>
              </a:ext>
            </a:extLst>
          </p:cNvPr>
          <p:cNvPicPr>
            <a:picLocks noChangeAspect="1"/>
          </p:cNvPicPr>
          <p:nvPr/>
        </p:nvPicPr>
        <p:blipFill>
          <a:blip r:embed="rId9"/>
          <a:stretch>
            <a:fillRect/>
          </a:stretch>
        </p:blipFill>
        <p:spPr>
          <a:xfrm>
            <a:off x="4179557" y="2931617"/>
            <a:ext cx="9503215" cy="1543405"/>
          </a:xfrm>
          <a:prstGeom prst="rect">
            <a:avLst/>
          </a:prstGeom>
        </p:spPr>
      </p:pic>
    </p:spTree>
    <p:extLst>
      <p:ext uri="{BB962C8B-B14F-4D97-AF65-F5344CB8AC3E}">
        <p14:creationId xmlns:p14="http://schemas.microsoft.com/office/powerpoint/2010/main" val="62978226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6"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p:nvSpPr>
        <p:spPr>
          <a:xfrm>
            <a:off x="0" y="0"/>
            <a:ext cx="12192000" cy="6858000"/>
          </a:xfrm>
          <a:prstGeom prst="rect">
            <a:avLst/>
          </a:prstGeom>
          <a:blipFill dpi="0" rotWithShape="1">
            <a:blip r:embed="rId5">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7" name="图片 6"/>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10981" y="236991"/>
            <a:ext cx="11468916" cy="8340952"/>
          </a:xfrm>
          <a:prstGeom prst="rect">
            <a:avLst/>
          </a:prstGeom>
        </p:spPr>
      </p:pic>
      <p:sp>
        <p:nvSpPr>
          <p:cNvPr id="5" name="矩形 2"/>
          <p:cNvSpPr>
            <a:spLocks noChangeArrowheads="1"/>
          </p:cNvSpPr>
          <p:nvPr/>
        </p:nvSpPr>
        <p:spPr bwMode="auto">
          <a:xfrm>
            <a:off x="919980" y="1391065"/>
            <a:ext cx="9976619" cy="281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1: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Từ</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đầu</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đó</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là</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những</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buồm</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2: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cánh</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đồng</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3: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mưa</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tuôn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như</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trút</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4: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Tiếp</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bất</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kể</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ngày</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đêm</a:t>
            </a:r>
            <a:endPar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endParaRPr>
          </a:p>
          <a:p>
            <a:pPr>
              <a:lnSpc>
                <a:spcPct val="120000"/>
              </a:lnSpc>
            </a:pP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Đoạn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5: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Còn</a:t>
            </a:r>
            <a:r>
              <a:rPr lang="en-US" altLang="zh-CN" sz="3000" b="1" dirty="0">
                <a:solidFill>
                  <a:schemeClr val="bg1"/>
                </a:solidFill>
                <a:latin typeface="Cambria" panose="02040503050406030204" pitchFamily="18" charset="0"/>
                <a:ea typeface="Cambria" panose="02040503050406030204" pitchFamily="18" charset="0"/>
                <a:sym typeface="字魂105号-简雅黑" panose="00000500000000000000" pitchFamily="2" charset="-122"/>
              </a:rPr>
              <a:t> </a:t>
            </a:r>
            <a:r>
              <a:rPr lang="en-US" altLang="zh-CN" sz="3000" b="1" dirty="0" err="1">
                <a:solidFill>
                  <a:schemeClr val="bg1"/>
                </a:solidFill>
                <a:latin typeface="Cambria" panose="02040503050406030204" pitchFamily="18" charset="0"/>
                <a:ea typeface="Cambria" panose="02040503050406030204" pitchFamily="18" charset="0"/>
                <a:sym typeface="字魂105号-简雅黑" panose="00000500000000000000" pitchFamily="2" charset="-122"/>
              </a:rPr>
              <a:t>lại</a:t>
            </a:r>
            <a:endParaRPr lang="zh-CN" altLang="en-US" sz="3000" b="1" dirty="0">
              <a:solidFill>
                <a:schemeClr val="bg1"/>
              </a:solidFill>
              <a:latin typeface="Cambria" panose="02040503050406030204" pitchFamily="18" charset="0"/>
              <a:ea typeface="字魂105号-简雅黑" panose="00000500000000000000" pitchFamily="2" charset="-122"/>
              <a:sym typeface="字魂105号-简雅黑" panose="00000500000000000000" pitchFamily="2" charset="-122"/>
            </a:endParaRPr>
          </a:p>
        </p:txBody>
      </p:sp>
      <p:pic>
        <p:nvPicPr>
          <p:cNvPr id="2"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05984" y="3735373"/>
            <a:ext cx="3903903" cy="3903903"/>
          </a:xfrm>
          <a:prstGeom prst="rect">
            <a:avLst/>
          </a:prstGeom>
        </p:spPr>
      </p:pic>
    </p:spTree>
    <p:extLst>
      <p:ext uri="{BB962C8B-B14F-4D97-AF65-F5344CB8AC3E}">
        <p14:creationId xmlns:p14="http://schemas.microsoft.com/office/powerpoint/2010/main" val="60130150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1753</Words>
  <Application>Microsoft Office PowerPoint</Application>
  <PresentationFormat>Widescreen</PresentationFormat>
  <Paragraphs>90</Paragraphs>
  <Slides>27</Slides>
  <Notes>25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#9Slide07 HoneyCream</vt:lpstr>
      <vt:lpstr>Arial</vt:lpstr>
      <vt:lpstr>Calibri</vt:lpstr>
      <vt:lpstr>Calibri Light</vt:lpstr>
      <vt:lpstr>Cambria</vt:lpstr>
      <vt:lpstr>Open Sans</vt:lpstr>
      <vt:lpstr>SVN-Newton</vt:lpstr>
      <vt:lpstr>Times New Roman</vt:lpstr>
      <vt:lpstr>字魂105号-简雅黑</vt:lpstr>
      <vt:lpstr>Office 主题</vt:lpstr>
      <vt:lpstr>Chủ đề Office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hoai nam</cp:lastModifiedBy>
  <cp:revision>88</cp:revision>
  <dcterms:created xsi:type="dcterms:W3CDTF">2020-06-03T09:43:25Z</dcterms:created>
  <dcterms:modified xsi:type="dcterms:W3CDTF">2024-03-26T09:37:48Z</dcterms:modified>
</cp:coreProperties>
</file>