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9" r:id="rId3"/>
    <p:sldId id="260" r:id="rId4"/>
    <p:sldId id="261" r:id="rId5"/>
    <p:sldId id="262" r:id="rId6"/>
    <p:sldId id="271" r:id="rId7"/>
    <p:sldId id="270" r:id="rId8"/>
    <p:sldId id="263" r:id="rId9"/>
    <p:sldId id="264" r:id="rId10"/>
    <p:sldId id="265"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1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2" name="Title 1">
            <a:extLst>
              <a:ext uri="{FF2B5EF4-FFF2-40B4-BE49-F238E27FC236}">
                <a16:creationId xmlns=""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4" name="Title 1">
            <a:extLst>
              <a:ext uri="{FF2B5EF4-FFF2-40B4-BE49-F238E27FC236}">
                <a16:creationId xmlns=""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sp>
        <p:nvSpPr>
          <p:cNvPr id="8" name="Title 1">
            <a:extLst>
              <a:ext uri="{FF2B5EF4-FFF2-40B4-BE49-F238E27FC236}">
                <a16:creationId xmlns=""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1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smtClean="0">
                <a:solidFill>
                  <a:srgbClr val="006666"/>
                </a:solidFill>
                <a:latin typeface="Cambria" panose="02040503050406030204" pitchFamily="18" charset="0"/>
                <a:ea typeface="Cambria" panose="02040503050406030204" pitchFamily="18" charset="0"/>
              </a:rPr>
              <a:t>    </a:t>
            </a:r>
            <a:r>
              <a:rPr lang="en-US" sz="3200" b="1" i="1" smtClean="0">
                <a:solidFill>
                  <a:srgbClr val="006666"/>
                </a:solidFill>
                <a:latin typeface="Cambria" panose="02040503050406030204" pitchFamily="18" charset="0"/>
                <a:ea typeface="Cambria" panose="02040503050406030204" pitchFamily="18" charset="0"/>
              </a:rPr>
              <a:t>Góc sân và khoảng trời </a:t>
            </a:r>
            <a:r>
              <a:rPr lang="en-US" sz="3200" b="1" smtClean="0">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a:t>
            </a:r>
            <a:r>
              <a:rPr lang="vi-VN" sz="2400" smtClean="0">
                <a:latin typeface="Cambria" panose="02040503050406030204" pitchFamily="18" charset="0"/>
                <a:ea typeface="Cambria" panose="02040503050406030204" pitchFamily="18" charset="0"/>
              </a:rPr>
              <a:t>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smtClean="0">
                <a:latin typeface="Cambria" panose="02040503050406030204" pitchFamily="18" charset="0"/>
                <a:ea typeface="Cambria" panose="02040503050406030204" pitchFamily="18" charset="0"/>
              </a:rPr>
              <a:t>E</a:t>
            </a:r>
            <a:r>
              <a:rPr lang="vi-VN" sz="2800" smtClean="0">
                <a:latin typeface="Cambria" panose="02040503050406030204" pitchFamily="18" charset="0"/>
                <a:ea typeface="Cambria" panose="02040503050406030204" pitchFamily="18" charset="0"/>
              </a:rPr>
              <a:t>m </a:t>
            </a:r>
            <a:r>
              <a:rPr lang="vi-VN" sz="2800">
                <a:latin typeface="Cambria" panose="02040503050406030204" pitchFamily="18" charset="0"/>
                <a:ea typeface="Cambria" panose="02040503050406030204" pitchFamily="18" charset="0"/>
              </a:rPr>
              <a:t>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r>
              <a:rPr lang="vi-VN" sz="2800" smtClean="0">
                <a:latin typeface="Cambria" panose="02040503050406030204" pitchFamily="18" charset="0"/>
                <a:ea typeface="Cambria" panose="02040503050406030204" pitchFamily="18" charset="0"/>
              </a:rPr>
              <a:t>...</a:t>
            </a:r>
            <a:r>
              <a:rPr lang="vi-VN" sz="2800">
                <a:latin typeface="Cambria" panose="02040503050406030204" pitchFamily="18" charset="0"/>
                <a:ea typeface="Cambria" panose="02040503050406030204" pitchFamily="18" charset="0"/>
              </a:rPr>
              <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r>
              <a:rPr lang="vi-VN" sz="2400"/>
              <a:t/>
            </a: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smtClean="0">
                <a:latin typeface="Cambria" panose="02040503050406030204" pitchFamily="18" charset="0"/>
                <a:ea typeface="Cambria" panose="02040503050406030204" pitchFamily="18" charset="0"/>
              </a:rPr>
              <a:t>Sớm </a:t>
            </a:r>
            <a:r>
              <a:rPr lang="vi-VN" sz="2600">
                <a:latin typeface="Cambria" panose="02040503050406030204" pitchFamily="18" charset="0"/>
                <a:ea typeface="Cambria" panose="02040503050406030204" pitchFamily="18" charset="0"/>
              </a:rPr>
              <a:t>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a:t>
            </a:r>
            <a:r>
              <a:rPr lang="vi-VN" sz="2600" smtClean="0">
                <a:latin typeface="Cambria" panose="02040503050406030204" pitchFamily="18" charset="0"/>
                <a:ea typeface="Cambria" panose="02040503050406030204" pitchFamily="18" charset="0"/>
              </a:rPr>
              <a:t>sẽ</a:t>
            </a:r>
            <a:r>
              <a:rPr lang="en-US" sz="2600" smtClean="0">
                <a:latin typeface="Cambria" panose="02040503050406030204" pitchFamily="18" charset="0"/>
                <a:ea typeface="Cambria" panose="02040503050406030204" pitchFamily="18" charset="0"/>
              </a:rPr>
              <a:t>.</a:t>
            </a:r>
            <a:r>
              <a:rPr lang="vi-VN" sz="2600">
                <a:latin typeface="Cambria" panose="02040503050406030204" pitchFamily="18" charset="0"/>
                <a:ea typeface="Cambria" panose="02040503050406030204" pitchFamily="18" charset="0"/>
              </a:rPr>
              <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a:t>
            </a:r>
            <a:r>
              <a:rPr lang="vi-VN" sz="2600" smtClean="0">
                <a:latin typeface="Cambria" panose="02040503050406030204" pitchFamily="18" charset="0"/>
                <a:ea typeface="Cambria" panose="02040503050406030204" pitchFamily="18" charset="0"/>
              </a:rPr>
              <a:t>đâu</a:t>
            </a:r>
            <a:r>
              <a:rPr lang="en-US" sz="2600" smtClean="0">
                <a:latin typeface="Cambria" panose="02040503050406030204" pitchFamily="18" charset="0"/>
                <a:ea typeface="Cambria" panose="02040503050406030204" pitchFamily="18" charset="0"/>
              </a:rPr>
              <a:t>!</a:t>
            </a:r>
            <a:r>
              <a:rPr lang="vi-VN" sz="2600">
                <a:latin typeface="Cambria" panose="02040503050406030204" pitchFamily="18" charset="0"/>
                <a:ea typeface="Cambria" panose="02040503050406030204" pitchFamily="18" charset="0"/>
              </a:rPr>
              <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smtClean="0">
                <a:solidFill>
                  <a:srgbClr val="002060"/>
                </a:solidFill>
                <a:latin typeface="Cambria" panose="02040503050406030204" pitchFamily="18" charset="0"/>
                <a:ea typeface="Cambria" panose="02040503050406030204" pitchFamily="18" charset="0"/>
              </a:rPr>
              <a:t>Tao đi học về nhà</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Là mày chạy xồ ra</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Đầu tiên mày rối rít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Cái đuôi mừng ngoáy tít.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Rồi mày lắc cái đầu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Khịt khịt mũi, rung râu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Rồi mày rún chân sau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Chân trước chồm, mày bắt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Bắt tay tao rất chặt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Thế là mày tất bật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Đưa vội tao vào nhà</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Dù tao đi đâu xa</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Cũng nhớ mày lắm đấy</a:t>
            </a:r>
            <a:r>
              <a:rPr lang="en-US" sz="2600" smtClean="0">
                <a:solidFill>
                  <a:srgbClr val="002060"/>
                </a:solidFill>
                <a:latin typeface="Cambria" panose="02040503050406030204" pitchFamily="18" charset="0"/>
                <a:ea typeface="Cambria" panose="02040503050406030204" pitchFamily="18" charset="0"/>
              </a:rPr>
              <a:t>!</a:t>
            </a:r>
            <a:endParaRPr lang="en-US" sz="26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smtClean="0">
                <a:latin typeface="Cambria" panose="02040503050406030204" pitchFamily="18" charset="0"/>
                <a:ea typeface="Cambria" panose="02040503050406030204" pitchFamily="18" charset="0"/>
              </a:rPr>
              <a:t>(Trần Đăng Khoa)</a:t>
            </a:r>
            <a:endParaRPr lang="en-US" sz="24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smtClean="0">
                <a:latin typeface="Cambria" panose="02040503050406030204" pitchFamily="18" charset="0"/>
                <a:ea typeface="Cambria" panose="02040503050406030204" pitchFamily="18" charset="0"/>
              </a:rPr>
              <a:t>(Trần Đăng Khoa)</a:t>
            </a:r>
            <a:endParaRPr lang="en-US" sz="2400" i="1">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smtClean="0">
                <a:latin typeface="Cambria" panose="02040503050406030204" pitchFamily="18" charset="0"/>
                <a:ea typeface="Cambria" panose="02040503050406030204" pitchFamily="18" charset="0"/>
              </a:rPr>
              <a:t>Đừng </a:t>
            </a:r>
            <a:r>
              <a:rPr lang="vi-VN" sz="2600">
                <a:latin typeface="Cambria" panose="02040503050406030204" pitchFamily="18" charset="0"/>
                <a:ea typeface="Cambria" panose="02040503050406030204" pitchFamily="18" charset="0"/>
              </a:rPr>
              <a:t>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 xmlns:a16="http://schemas.microsoft.com/office/drawing/2014/main" val="3978263964"/>
                    </a:ext>
                  </a:extLst>
                </a:gridCol>
                <a:gridCol w="2587944">
                  <a:extLst>
                    <a:ext uri="{9D8B030D-6E8A-4147-A177-3AD203B41FA5}">
                      <a16:colId xmlns="" xmlns:a16="http://schemas.microsoft.com/office/drawing/2014/main" val="496916450"/>
                    </a:ext>
                  </a:extLst>
                </a:gridCol>
                <a:gridCol w="3348321">
                  <a:extLst>
                    <a:ext uri="{9D8B030D-6E8A-4147-A177-3AD203B41FA5}">
                      <a16:colId xmlns=""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smtClean="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smtClean="0">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 xmlns:a16="http://schemas.microsoft.com/office/drawing/2014/main" val="2770386688"/>
                  </a:ext>
                </a:extLst>
              </a:tr>
              <a:tr h="820595">
                <a:tc>
                  <a:txBody>
                    <a:bodyPr/>
                    <a:lstStyle/>
                    <a:p>
                      <a:r>
                        <a:rPr lang="en-US" sz="2800" smtClean="0"/>
                        <a:t>Tên</a:t>
                      </a:r>
                      <a:r>
                        <a:rPr lang="en-US" sz="2800" baseline="0" smtClean="0"/>
                        <a:t> bài thơ: </a:t>
                      </a:r>
                      <a:endParaRPr lang="en-US" sz="2800"/>
                    </a:p>
                  </a:txBody>
                  <a:tcPr anchor="ctr">
                    <a:solidFill>
                      <a:schemeClr val="bg1"/>
                    </a:solidFill>
                  </a:tcPr>
                </a:tc>
                <a:tc>
                  <a:txBody>
                    <a:bodyPr/>
                    <a:lstStyle/>
                    <a:p>
                      <a:r>
                        <a:rPr lang="en-US" sz="2800" smtClean="0"/>
                        <a:t>Tác</a:t>
                      </a:r>
                      <a:r>
                        <a:rPr lang="en-US" sz="2800" baseline="0" smtClean="0"/>
                        <a:t> giả: </a:t>
                      </a:r>
                      <a:endParaRPr lang="en-US" sz="2800"/>
                    </a:p>
                  </a:txBody>
                  <a:tcPr anchor="ctr">
                    <a:solidFill>
                      <a:schemeClr val="bg1"/>
                    </a:solidFill>
                  </a:tcPr>
                </a:tc>
                <a:tc>
                  <a:txBody>
                    <a:bodyPr/>
                    <a:lstStyle/>
                    <a:p>
                      <a:r>
                        <a:rPr lang="en-US" sz="2800" smtClean="0"/>
                        <a:t>Ngày</a:t>
                      </a:r>
                      <a:r>
                        <a:rPr lang="en-US" sz="2800" baseline="0" smtClean="0"/>
                        <a:t> đọc: </a:t>
                      </a:r>
                      <a:endParaRPr lang="en-US" sz="2800"/>
                    </a:p>
                  </a:txBody>
                  <a:tcPr anchor="ctr">
                    <a:solidFill>
                      <a:schemeClr val="bg1"/>
                    </a:solidFill>
                  </a:tcPr>
                </a:tc>
                <a:extLst>
                  <a:ext uri="{0D108BD9-81ED-4DB2-BD59-A6C34878D82A}">
                    <a16:rowId xmlns="" xmlns:a16="http://schemas.microsoft.com/office/drawing/2014/main" val="161848342"/>
                  </a:ext>
                </a:extLst>
              </a:tr>
              <a:tr h="890489">
                <a:tc gridSpan="3">
                  <a:txBody>
                    <a:bodyPr/>
                    <a:lstStyle/>
                    <a:p>
                      <a:r>
                        <a:rPr lang="en-US" sz="2800" smtClean="0"/>
                        <a:t>Hình</a:t>
                      </a:r>
                      <a:r>
                        <a:rPr lang="en-US" sz="2800" baseline="0" smtClean="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 xmlns:a16="http://schemas.microsoft.com/office/drawing/2014/main" val="2644174374"/>
                  </a:ext>
                </a:extLst>
              </a:tr>
              <a:tr h="820595">
                <a:tc gridSpan="3">
                  <a:txBody>
                    <a:bodyPr/>
                    <a:lstStyle/>
                    <a:p>
                      <a:r>
                        <a:rPr lang="en-US" sz="2800" smtClean="0"/>
                        <a:t>Cảm nghĩ</a:t>
                      </a:r>
                      <a:r>
                        <a:rPr lang="en-US" sz="2800" baseline="0" smtClean="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 xmlns:a16="http://schemas.microsoft.com/office/drawing/2014/main" val="311893325"/>
                  </a:ext>
                </a:extLst>
              </a:tr>
              <a:tr h="820595">
                <a:tc gridSpan="3">
                  <a:txBody>
                    <a:bodyPr/>
                    <a:lstStyle/>
                    <a:p>
                      <a:r>
                        <a:rPr lang="en-US" sz="2800" smtClean="0"/>
                        <a:t>Mức độ</a:t>
                      </a:r>
                      <a:r>
                        <a:rPr lang="en-US" sz="2800" baseline="0" smtClean="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pic>
        <p:nvPicPr>
          <p:cNvPr id="12" name="图片 4" descr="图片15"/>
          <p:cNvPicPr>
            <a:picLocks noChangeAspect="1"/>
          </p:cNvPicPr>
          <p:nvPr/>
        </p:nvPicPr>
        <p:blipFill>
          <a:blip r:embed="rId5"/>
          <a:stretch>
            <a:fillRect/>
          </a:stretch>
        </p:blipFill>
        <p:spPr>
          <a:xfrm>
            <a:off x="10682151" y="0"/>
            <a:ext cx="1282065" cy="1308735"/>
          </a:xfrm>
          <a:prstGeom prst="rect">
            <a:avLst/>
          </a:prstGeom>
        </p:spPr>
      </p:pic>
      <p:grpSp>
        <p:nvGrpSpPr>
          <p:cNvPr id="6" name="Group 5"/>
          <p:cNvGrpSpPr/>
          <p:nvPr/>
        </p:nvGrpSpPr>
        <p:grpSpPr>
          <a:xfrm>
            <a:off x="547957" y="957338"/>
            <a:ext cx="5688061" cy="3209624"/>
            <a:chOff x="547957" y="957338"/>
            <a:chExt cx="5688061" cy="3209624"/>
          </a:xfrm>
        </p:grpSpPr>
        <p:pic>
          <p:nvPicPr>
            <p:cNvPr id="3" name="Picture 2"/>
            <p:cNvPicPr>
              <a:picLocks noChangeAspect="1"/>
            </p:cNvPicPr>
            <p:nvPr/>
          </p:nvPicPr>
          <p:blipFill>
            <a:blip r:embed="rId6"/>
            <a:stretch>
              <a:fillRect/>
            </a:stretch>
          </p:blipFill>
          <p:spPr>
            <a:xfrm>
              <a:off x="2462497" y="957338"/>
              <a:ext cx="1322947" cy="1322947"/>
            </a:xfrm>
            <a:prstGeom prst="rect">
              <a:avLst/>
            </a:prstGeom>
          </p:spPr>
        </p:pic>
        <p:pic>
          <p:nvPicPr>
            <p:cNvPr id="4" name="Picture 3"/>
            <p:cNvPicPr>
              <a:picLocks noChangeAspect="1"/>
            </p:cNvPicPr>
            <p:nvPr/>
          </p:nvPicPr>
          <p:blipFill>
            <a:blip r:embed="rId7"/>
            <a:stretch>
              <a:fillRect/>
            </a:stretch>
          </p:blipFill>
          <p:spPr>
            <a:xfrm>
              <a:off x="547957" y="2636733"/>
              <a:ext cx="5688061" cy="1530229"/>
            </a:xfrm>
            <a:prstGeom prst="rect">
              <a:avLst/>
            </a:prstGeom>
          </p:spPr>
        </p:pic>
      </p:grpSp>
    </p:spTree>
    <p:extLst>
      <p:ext uri="{BB962C8B-B14F-4D97-AF65-F5344CB8AC3E}">
        <p14:creationId xmlns:p14="http://schemas.microsoft.com/office/powerpoint/2010/main" val="4271522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4" name="组合 6"/>
          <p:cNvGrpSpPr/>
          <p:nvPr/>
        </p:nvGrpSpPr>
        <p:grpSpPr>
          <a:xfrm>
            <a:off x="1372203" y="890316"/>
            <a:ext cx="9455449" cy="5163728"/>
            <a:chOff x="1227083" y="675833"/>
            <a:chExt cx="10162697" cy="5898322"/>
          </a:xfrm>
        </p:grpSpPr>
        <p:sp>
          <p:nvSpPr>
            <p:cNvPr id="5"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8"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0" name="TextBox 9"/>
          <p:cNvSpPr txBox="1"/>
          <p:nvPr/>
        </p:nvSpPr>
        <p:spPr>
          <a:xfrm>
            <a:off x="1515293" y="1584479"/>
            <a:ext cx="9078685" cy="3447098"/>
          </a:xfrm>
          <a:prstGeom prst="rect">
            <a:avLst/>
          </a:prstGeom>
          <a:noFill/>
        </p:spPr>
        <p:txBody>
          <a:bodyPr wrap="square" lIns="0" tIns="0" rIns="0" bIns="0" rtlCol="0" anchor="t">
            <a:spAutoFit/>
          </a:bodyPr>
          <a:lstStyle/>
          <a:p>
            <a:pPr algn="just"/>
            <a:r>
              <a:rPr lang="en-US" sz="3200" b="1" smtClean="0">
                <a:solidFill>
                  <a:srgbClr val="CC0066"/>
                </a:solidFill>
                <a:latin typeface="Cambria" panose="02040503050406030204" pitchFamily="18" charset="0"/>
                <a:ea typeface="Cambria" panose="02040503050406030204" pitchFamily="18" charset="0"/>
              </a:rPr>
              <a:t>* </a:t>
            </a:r>
            <a:r>
              <a:rPr lang="en-US" sz="3200" b="1">
                <a:solidFill>
                  <a:srgbClr val="CC0066"/>
                </a:solidFill>
                <a:latin typeface="Cambria" panose="02040503050406030204" pitchFamily="18" charset="0"/>
                <a:ea typeface="Cambria" panose="02040503050406030204" pitchFamily="18" charset="0"/>
              </a:rPr>
              <a:t>Năng lực đặc thù:</a:t>
            </a:r>
          </a:p>
          <a:p>
            <a:pPr algn="just"/>
            <a:r>
              <a:rPr lang="en-US" sz="3200">
                <a:solidFill>
                  <a:srgbClr val="CC0066"/>
                </a:solidFill>
                <a:latin typeface="Cambria" panose="02040503050406030204" pitchFamily="18" charset="0"/>
                <a:ea typeface="Cambria" panose="02040503050406030204" pitchFamily="18" charset="0"/>
              </a:rPr>
              <a:t>- Tìm đọc được sách báo để hiểu biết hơn về tình yêu thương giữa người với người, </a:t>
            </a:r>
            <a:r>
              <a:rPr lang="en-US" sz="3200" smtClean="0">
                <a:solidFill>
                  <a:srgbClr val="CC0066"/>
                </a:solidFill>
                <a:latin typeface="Cambria" panose="02040503050406030204" pitchFamily="18" charset="0"/>
                <a:ea typeface="Cambria" panose="02040503050406030204" pitchFamily="18" charset="0"/>
              </a:rPr>
              <a:t>người </a:t>
            </a:r>
            <a:r>
              <a:rPr lang="en-US" sz="3200">
                <a:solidFill>
                  <a:srgbClr val="CC0066"/>
                </a:solidFill>
                <a:latin typeface="Cambria" panose="02040503050406030204" pitchFamily="18" charset="0"/>
                <a:ea typeface="Cambria" panose="02040503050406030204" pitchFamily="18" charset="0"/>
              </a:rPr>
              <a:t>với vật. </a:t>
            </a:r>
          </a:p>
          <a:p>
            <a:pPr algn="just"/>
            <a:r>
              <a:rPr lang="en-US" sz="3200">
                <a:solidFill>
                  <a:srgbClr val="CC0066"/>
                </a:solidFill>
                <a:latin typeface="Cambria" panose="02040503050406030204" pitchFamily="18" charset="0"/>
                <a:ea typeface="Cambria" panose="02040503050406030204" pitchFamily="18" charset="0"/>
              </a:rPr>
              <a:t>- Viết được phiếu đọc sách theo mẫu.</a:t>
            </a:r>
          </a:p>
          <a:p>
            <a:pPr algn="just"/>
            <a:r>
              <a:rPr lang="en-US" sz="3200" b="1">
                <a:solidFill>
                  <a:srgbClr val="CC0066"/>
                </a:solidFill>
                <a:latin typeface="Cambria" panose="02040503050406030204" pitchFamily="18" charset="0"/>
                <a:ea typeface="Cambria" panose="02040503050406030204" pitchFamily="18" charset="0"/>
              </a:rPr>
              <a:t>* Năng lực chung: </a:t>
            </a:r>
            <a:r>
              <a:rPr lang="en-US" sz="3200">
                <a:solidFill>
                  <a:srgbClr val="CC0066"/>
                </a:solidFill>
                <a:latin typeface="Cambria" panose="02040503050406030204" pitchFamily="18" charset="0"/>
                <a:ea typeface="Cambria" panose="02040503050406030204" pitchFamily="18" charset="0"/>
              </a:rPr>
              <a:t>năng lực ngôn ngữ, giao tiếp và hợp tác, tự học, tự giải quyết vấn đề và sáng tạo.</a:t>
            </a:r>
          </a:p>
          <a:p>
            <a:pPr algn="just"/>
            <a:r>
              <a:rPr lang="en-US" sz="3200" b="1">
                <a:solidFill>
                  <a:srgbClr val="CC0066"/>
                </a:solidFill>
                <a:latin typeface="Cambria" panose="02040503050406030204" pitchFamily="18" charset="0"/>
                <a:ea typeface="Cambria" panose="02040503050406030204" pitchFamily="18" charset="0"/>
              </a:rPr>
              <a:t>* Phẩm chất: </a:t>
            </a:r>
            <a:r>
              <a:rPr lang="en-US" sz="3200">
                <a:solidFill>
                  <a:srgbClr val="CC0066"/>
                </a:solidFill>
                <a:latin typeface="Cambria" panose="02040503050406030204" pitchFamily="18" charset="0"/>
                <a:ea typeface="Cambria" panose="02040503050406030204" pitchFamily="18" charset="0"/>
              </a:rPr>
              <a:t>chăm chỉ, trách nhiệm.</a:t>
            </a:r>
          </a:p>
        </p:txBody>
      </p:sp>
      <p:pic>
        <p:nvPicPr>
          <p:cNvPr id="11" name="Picture 10"/>
          <p:cNvPicPr>
            <a:picLocks noChangeAspect="1"/>
          </p:cNvPicPr>
          <p:nvPr/>
        </p:nvPicPr>
        <p:blipFill>
          <a:blip r:embed="rId6"/>
          <a:stretch>
            <a:fillRect/>
          </a:stretch>
        </p:blipFill>
        <p:spPr>
          <a:xfrm>
            <a:off x="3615521" y="386073"/>
            <a:ext cx="5608806" cy="1237595"/>
          </a:xfrm>
          <a:prstGeom prst="rect">
            <a:avLst/>
          </a:prstGeom>
        </p:spPr>
      </p:pic>
      <p:pic>
        <p:nvPicPr>
          <p:cNvPr id="12" name="图片 4" descr="图片15"/>
          <p:cNvPicPr>
            <a:picLocks noChangeAspect="1"/>
          </p:cNvPicPr>
          <p:nvPr/>
        </p:nvPicPr>
        <p:blipFill>
          <a:blip r:embed="rId7"/>
          <a:stretch>
            <a:fillRect/>
          </a:stretch>
        </p:blipFill>
        <p:spPr>
          <a:xfrm flipH="1">
            <a:off x="96910" y="83806"/>
            <a:ext cx="1282065" cy="1308735"/>
          </a:xfrm>
          <a:prstGeom prst="rect">
            <a:avLst/>
          </a:prstGeom>
        </p:spPr>
      </p:pic>
    </p:spTree>
    <p:extLst>
      <p:ext uri="{BB962C8B-B14F-4D97-AF65-F5344CB8AC3E}">
        <p14:creationId xmlns:p14="http://schemas.microsoft.com/office/powerpoint/2010/main" val="39128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4" descr="图片15"/>
          <p:cNvPicPr>
            <a:picLocks noChangeAspect="1"/>
          </p:cNvPicPr>
          <p:nvPr/>
        </p:nvPicPr>
        <p:blipFill>
          <a:blip r:embed="rId4"/>
          <a:stretch>
            <a:fillRect/>
          </a:stretch>
        </p:blipFill>
        <p:spPr>
          <a:xfrm>
            <a:off x="10682151" y="0"/>
            <a:ext cx="1282065" cy="1308735"/>
          </a:xfrm>
          <a:prstGeom prst="rect">
            <a:avLst/>
          </a:prstGeom>
        </p:spPr>
      </p:pic>
      <p:pic>
        <p:nvPicPr>
          <p:cNvPr id="7" name="Picture 6"/>
          <p:cNvPicPr>
            <a:picLocks noChangeAspect="1"/>
          </p:cNvPicPr>
          <p:nvPr/>
        </p:nvPicPr>
        <p:blipFill>
          <a:blip r:embed="rId5"/>
          <a:stretch>
            <a:fillRect/>
          </a:stretch>
        </p:blipFill>
        <p:spPr>
          <a:xfrm>
            <a:off x="2506268" y="855345"/>
            <a:ext cx="1353429" cy="1335140"/>
          </a:xfrm>
          <a:prstGeom prst="rect">
            <a:avLst/>
          </a:prstGeom>
        </p:spPr>
      </p:pic>
      <p:pic>
        <p:nvPicPr>
          <p:cNvPr id="9" name="Picture 8"/>
          <p:cNvPicPr>
            <a:picLocks noChangeAspect="1"/>
          </p:cNvPicPr>
          <p:nvPr/>
        </p:nvPicPr>
        <p:blipFill>
          <a:blip r:embed="rId6"/>
          <a:stretch>
            <a:fillRect/>
          </a:stretch>
        </p:blipFill>
        <p:spPr>
          <a:xfrm>
            <a:off x="702435" y="2782379"/>
            <a:ext cx="5694158" cy="1469263"/>
          </a:xfrm>
          <a:prstGeom prst="rect">
            <a:avLst/>
          </a:prstGeom>
        </p:spPr>
      </p:pic>
      <p:pic>
        <p:nvPicPr>
          <p:cNvPr id="11" name="图片 7">
            <a:extLst>
              <a:ext uri="{FF2B5EF4-FFF2-40B4-BE49-F238E27FC236}">
                <a16:creationId xmlns="" xmlns:a16="http://schemas.microsoft.com/office/drawing/2014/main" id="{52F8BD76-9BA4-72AA-5DFC-87639F2FF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808" y="654367"/>
            <a:ext cx="3585032" cy="5373963"/>
          </a:xfrm>
          <a:prstGeom prst="rect">
            <a:avLst/>
          </a:prstGeom>
        </p:spPr>
      </p:pic>
    </p:spTree>
    <p:extLst>
      <p:ext uri="{BB962C8B-B14F-4D97-AF65-F5344CB8AC3E}">
        <p14:creationId xmlns:p14="http://schemas.microsoft.com/office/powerpoint/2010/main" val="176854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smtClean="0">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 xmlns:a16="http://schemas.microsoft.com/office/drawing/2014/main" id="{1AA90B01-BBF9-EF4E-6B35-5F1258E46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p:cNvSpPr txBox="1"/>
          <p:nvPr/>
        </p:nvSpPr>
        <p:spPr>
          <a:xfrm>
            <a:off x="1083855" y="2852410"/>
            <a:ext cx="5539014" cy="206210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smtClean="0">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endPar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1359172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3958046" y="692330"/>
            <a:ext cx="7360285" cy="5807636"/>
          </a:xfrm>
          <a:prstGeom prst="rect">
            <a:avLst/>
          </a:prstGeom>
        </p:spPr>
      </p:pic>
      <p:pic>
        <p:nvPicPr>
          <p:cNvPr id="3" name="图片 6" descr="61af0faad64fb"/>
          <p:cNvPicPr>
            <a:picLocks noChangeAspect="1"/>
          </p:cNvPicPr>
          <p:nvPr/>
        </p:nvPicPr>
        <p:blipFill>
          <a:blip r:embed="rId3"/>
          <a:stretch>
            <a:fillRect/>
          </a:stretch>
        </p:blipFill>
        <p:spPr>
          <a:xfrm>
            <a:off x="213340" y="3490004"/>
            <a:ext cx="4081145" cy="2549830"/>
          </a:xfrm>
          <a:prstGeom prst="rect">
            <a:avLst/>
          </a:prstGeom>
        </p:spPr>
      </p:pic>
      <p:pic>
        <p:nvPicPr>
          <p:cNvPr id="5"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7" name="Group 6"/>
          <p:cNvGrpSpPr/>
          <p:nvPr/>
        </p:nvGrpSpPr>
        <p:grpSpPr>
          <a:xfrm>
            <a:off x="4630925" y="951789"/>
            <a:ext cx="6014525" cy="3275895"/>
            <a:chOff x="4630925" y="951789"/>
            <a:chExt cx="6014525" cy="3275895"/>
          </a:xfrm>
        </p:grpSpPr>
        <p:pic>
          <p:nvPicPr>
            <p:cNvPr id="4" name="Picture 3"/>
            <p:cNvPicPr>
              <a:picLocks noChangeAspect="1"/>
            </p:cNvPicPr>
            <p:nvPr/>
          </p:nvPicPr>
          <p:blipFill>
            <a:blip r:embed="rId5"/>
            <a:stretch>
              <a:fillRect/>
            </a:stretch>
          </p:blipFill>
          <p:spPr>
            <a:xfrm>
              <a:off x="4630925" y="2752324"/>
              <a:ext cx="6014525" cy="1475360"/>
            </a:xfrm>
            <a:prstGeom prst="rect">
              <a:avLst/>
            </a:prstGeom>
          </p:spPr>
        </p:pic>
        <p:pic>
          <p:nvPicPr>
            <p:cNvPr id="6" name="Picture 5"/>
            <p:cNvPicPr>
              <a:picLocks noChangeAspect="1"/>
            </p:cNvPicPr>
            <p:nvPr/>
          </p:nvPicPr>
          <p:blipFill>
            <a:blip r:embed="rId6"/>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1529762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Xem Là Rơi Nước Mắt _ Thùy Chi _ Cha Và Con Gái-(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080" y="111035"/>
            <a:ext cx="11090366" cy="6654220"/>
          </a:xfrm>
          <a:prstGeom prst="rect">
            <a:avLst/>
          </a:prstGeom>
        </p:spPr>
      </p:pic>
    </p:spTree>
    <p:extLst>
      <p:ext uri="{BB962C8B-B14F-4D97-AF65-F5344CB8AC3E}">
        <p14:creationId xmlns:p14="http://schemas.microsoft.com/office/powerpoint/2010/main" val="411677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smtClean="0">
                <a:solidFill>
                  <a:srgbClr val="800080"/>
                </a:solidFill>
                <a:latin typeface="Cambria" panose="02040503050406030204" pitchFamily="18" charset="0"/>
                <a:ea typeface="Cambria" panose="02040503050406030204" pitchFamily="18" charset="0"/>
              </a:rPr>
              <a:t>Em hiểu “</a:t>
            </a:r>
            <a:r>
              <a:rPr lang="en-US" sz="5400" b="1" smtClean="0">
                <a:solidFill>
                  <a:srgbClr val="CC3300"/>
                </a:solidFill>
                <a:latin typeface="Cambria" panose="02040503050406030204" pitchFamily="18" charset="0"/>
                <a:ea typeface="Cambria" panose="02040503050406030204" pitchFamily="18" charset="0"/>
              </a:rPr>
              <a:t>tình yêu thương</a:t>
            </a:r>
            <a:r>
              <a:rPr lang="en-US" sz="5400" b="1" smtClean="0">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smtClean="0">
                <a:solidFill>
                  <a:srgbClr val="CC3300"/>
                </a:solidFill>
                <a:latin typeface="Cambria" panose="02040503050406030204" pitchFamily="18" charset="0"/>
                <a:ea typeface="Cambria" panose="02040503050406030204" pitchFamily="18" charset="0"/>
              </a:rPr>
              <a:t>Tình yêu thương </a:t>
            </a:r>
            <a:r>
              <a:rPr lang="en-US" sz="3600" smtClean="0">
                <a:latin typeface="Cambria" panose="02040503050406030204" pitchFamily="18" charset="0"/>
                <a:ea typeface="Cambria" panose="02040503050406030204" pitchFamily="18" charset="0"/>
              </a:rPr>
              <a:t>là </a:t>
            </a:r>
            <a:r>
              <a:rPr lang="en-US" sz="3600">
                <a:latin typeface="Cambria" panose="02040503050406030204" pitchFamily="18" charset="0"/>
                <a:ea typeface="Cambria" panose="02040503050406030204" pitchFamily="18" charset="0"/>
              </a:rPr>
              <a:t>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smtClean="0">
                <a:solidFill>
                  <a:srgbClr val="800080"/>
                </a:solidFill>
                <a:latin typeface="Cambria" panose="02040503050406030204" pitchFamily="18" charset="0"/>
                <a:ea typeface="Cambria" panose="02040503050406030204" pitchFamily="18" charset="0"/>
              </a:rPr>
              <a:t>1</a:t>
            </a:r>
            <a:r>
              <a:rPr lang="en-US" sz="3600" b="1" dirty="0" smtClean="0">
                <a:solidFill>
                  <a:srgbClr val="800080"/>
                </a:solidFill>
                <a:latin typeface="Cambria" panose="02040503050406030204" pitchFamily="18" charset="0"/>
                <a:ea typeface="Cambria" panose="02040503050406030204" pitchFamily="18" charset="0"/>
              </a:rPr>
              <a:t>.</a:t>
            </a:r>
            <a:r>
              <a:rPr lang="en-US" sz="3600" b="1" dirty="0" smtClean="0">
                <a:solidFill>
                  <a:srgbClr val="C00000"/>
                </a:solidFill>
                <a:latin typeface="Cambria" panose="02040503050406030204" pitchFamily="18" charset="0"/>
                <a:ea typeface="Cambria" panose="02040503050406030204" pitchFamily="18" charset="0"/>
              </a:rPr>
              <a:t> </a:t>
            </a:r>
            <a:r>
              <a:rPr lang="en-US" sz="3600" b="1" err="1" smtClean="0">
                <a:solidFill>
                  <a:schemeClr val="tx1">
                    <a:lumMod val="65000"/>
                    <a:lumOff val="35000"/>
                  </a:schemeClr>
                </a:solidFill>
                <a:latin typeface="Cambria" panose="02040503050406030204" pitchFamily="18" charset="0"/>
                <a:ea typeface="Cambria" panose="02040503050406030204" pitchFamily="18" charset="0"/>
              </a:rPr>
              <a:t>Đọc</a:t>
            </a:r>
            <a:r>
              <a:rPr lang="en-US" sz="3600" b="1" smtClean="0">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smtClean="0">
                <a:solidFill>
                  <a:srgbClr val="006666"/>
                </a:solidFill>
                <a:latin typeface="Cambria" panose="02040503050406030204" pitchFamily="18" charset="0"/>
                <a:ea typeface="Cambria" panose="02040503050406030204" pitchFamily="18" charset="0"/>
              </a:rPr>
              <a:t>    Đọc tập thơ </a:t>
            </a:r>
            <a:r>
              <a:rPr lang="en-US" sz="3600" b="1" i="1" smtClean="0">
                <a:solidFill>
                  <a:srgbClr val="006666"/>
                </a:solidFill>
                <a:latin typeface="Cambria" panose="02040503050406030204" pitchFamily="18" charset="0"/>
                <a:ea typeface="Cambria" panose="02040503050406030204" pitchFamily="18" charset="0"/>
              </a:rPr>
              <a:t>Lớp học thung mây</a:t>
            </a:r>
            <a:r>
              <a:rPr lang="en-US" sz="3600" b="1" smtClean="0">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smtClean="0">
                <a:solidFill>
                  <a:srgbClr val="006666"/>
                </a:solidFill>
                <a:latin typeface="Cambria" panose="02040503050406030204" pitchFamily="18" charset="0"/>
                <a:ea typeface="Cambria" panose="02040503050406030204" pitchFamily="18" charset="0"/>
              </a:rPr>
              <a:t>Hạt vàng góc ruộng</a:t>
            </a:r>
            <a:r>
              <a:rPr lang="en-US" sz="3600" b="1" smtClean="0">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472</Words>
  <Application>Microsoft Office PowerPoint</Application>
  <PresentationFormat>Widescreen</PresentationFormat>
  <Paragraphs>48</Paragraphs>
  <Slides>23</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微软雅黑</vt:lpstr>
      <vt:lpstr>#9Slide07 HoneyCream</vt:lpstr>
      <vt:lpstr>Arial</vt:lpstr>
      <vt:lpstr>Calibri</vt:lpstr>
      <vt:lpstr>Cambria</vt:lpstr>
      <vt:lpstr>Open Sans</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Trinh Dieu Linh</cp:lastModifiedBy>
  <cp:revision>37</cp:revision>
  <dcterms:created xsi:type="dcterms:W3CDTF">2023-12-22T01:04:53Z</dcterms:created>
  <dcterms:modified xsi:type="dcterms:W3CDTF">2024-01-14T14:14:09Z</dcterms:modified>
</cp:coreProperties>
</file>