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8" r:id="rId2"/>
    <p:sldId id="259" r:id="rId3"/>
    <p:sldId id="260" r:id="rId4"/>
    <p:sldId id="272" r:id="rId5"/>
    <p:sldId id="256" r:id="rId6"/>
    <p:sldId id="261" r:id="rId7"/>
    <p:sldId id="257" r:id="rId8"/>
    <p:sldId id="273" r:id="rId9"/>
    <p:sldId id="274" r:id="rId10"/>
    <p:sldId id="262" r:id="rId11"/>
    <p:sldId id="275" r:id="rId12"/>
    <p:sldId id="276" r:id="rId13"/>
    <p:sldId id="271" r:id="rId14"/>
  </p:sldIdLst>
  <p:sldSz cx="18288000" cy="10287000"/>
  <p:notesSz cx="6858000" cy="9144000"/>
  <p:embeddedFontLst>
    <p:embeddedFont>
      <p:font typeface="Jua" panose="020B0604020202020204" charset="-127"/>
      <p:regular r:id="rId16"/>
    </p:embeddedFont>
    <p:embeddedFont>
      <p:font typeface="Cambria" panose="02040503050406030204" pitchFamily="18" charset="0"/>
      <p:regular r:id="rId17"/>
      <p:bold r:id="rId18"/>
      <p:italic r:id="rId19"/>
      <p:boldItalic r:id="rId20"/>
    </p:embeddedFont>
    <p:embeddedFont>
      <p:font typeface="Calibri" panose="020F0502020204030204" pitchFamily="34" charset="0"/>
      <p:regular r:id="rId21"/>
      <p:bold r:id="rId22"/>
      <p:italic r:id="rId23"/>
      <p:boldItalic r:id="rId24"/>
    </p:embeddedFont>
    <p:embeddedFont>
      <p:font typeface="#9Slide05 SVNBulgary" panose="020B0604020202020204" charset="0"/>
      <p:regular r:id="rId25"/>
    </p:embeddedFont>
    <p:embeddedFont>
      <p:font typeface="#9Slide07 HoneyCream" panose="020B0604020202020204" charset="0"/>
      <p:regular r:id="rId26"/>
    </p:embeddedFont>
    <p:embeddedFont>
      <p:font typeface="#9Slide05 Dancing Script" panose="020B0604020202020204" charset="0"/>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852"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DAB666-7B97-4ACE-B427-35A15B49D4D7}" type="datetimeFigureOut">
              <a:rPr lang="en-US" smtClean="0"/>
              <a:t>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04DE26-43C9-4F2D-A459-9A836A503C54}" type="slidenum">
              <a:rPr lang="en-US" smtClean="0"/>
              <a:t>‹#›</a:t>
            </a:fld>
            <a:endParaRPr lang="en-US"/>
          </a:p>
        </p:txBody>
      </p:sp>
    </p:spTree>
    <p:extLst>
      <p:ext uri="{BB962C8B-B14F-4D97-AF65-F5344CB8AC3E}">
        <p14:creationId xmlns:p14="http://schemas.microsoft.com/office/powerpoint/2010/main" val="2465901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04DE26-43C9-4F2D-A459-9A836A503C54}" type="slidenum">
              <a:rPr lang="en-US" smtClean="0"/>
              <a:t>10</a:t>
            </a:fld>
            <a:endParaRPr lang="en-US"/>
          </a:p>
        </p:txBody>
      </p:sp>
    </p:spTree>
    <p:extLst>
      <p:ext uri="{BB962C8B-B14F-4D97-AF65-F5344CB8AC3E}">
        <p14:creationId xmlns:p14="http://schemas.microsoft.com/office/powerpoint/2010/main" val="1810025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xmlns=""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xmlns=""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xmlns=""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xmlns=""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xmlns=""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xmlns=""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xmlns=""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7" name="Picture 16">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
        <p:nvSpPr>
          <p:cNvPr id="21" name="Title 1">
            <a:extLst>
              <a:ext uri="{FF2B5EF4-FFF2-40B4-BE49-F238E27FC236}">
                <a16:creationId xmlns:a16="http://schemas.microsoft.com/office/drawing/2014/main" xmlns="" id="{6AA5128D-EAF5-483C-871A-4BFED87FD86D}"/>
              </a:ext>
            </a:extLst>
          </p:cNvPr>
          <p:cNvSpPr txBox="1">
            <a:spLocks/>
          </p:cNvSpPr>
          <p:nvPr userDrawn="1"/>
        </p:nvSpPr>
        <p:spPr>
          <a:xfrm>
            <a:off x="12274593" y="10143946"/>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smtClean="0">
                <a:ln>
                  <a:noFill/>
                </a:ln>
                <a:solidFill>
                  <a:prstClr val="black"/>
                </a:solidFill>
                <a:effectLst/>
                <a:uLnTx/>
                <a:uFillTx/>
                <a:latin typeface="#9Slide05 Dancing Script" panose="03080800040507000D00" pitchFamily="66" charset="0"/>
                <a:ea typeface="+mj-ea"/>
                <a:cs typeface="+mj-cs"/>
              </a:rPr>
              <a:t>By: Hồng Linh</a:t>
            </a:r>
            <a:endParaRPr kumimoji="0" lang="en-US" sz="3810" b="0" i="0" u="none" strike="noStrike" kern="1200" cap="none" spc="0" normalizeH="0" baseline="0" noProof="0" dirty="0">
              <a:ln>
                <a:noFill/>
              </a:ln>
              <a:solidFill>
                <a:prstClr val="black"/>
              </a:solidFill>
              <a:effectLst/>
              <a:uLnTx/>
              <a:uFillTx/>
              <a:latin typeface="#9Slide05 Dancing Script" panose="03080800040507000D00" pitchFamily="66"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9.svg"/><Relationship Id="rId2" Type="http://schemas.openxmlformats.org/officeDocument/2006/relationships/image" Target="../media/image28.png"/><Relationship Id="rId1" Type="http://schemas.openxmlformats.org/officeDocument/2006/relationships/slideLayout" Target="../slideLayouts/slideLayout7.xml"/><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gif"/></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25.sv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9.svg"/><Relationship Id="rId2" Type="http://schemas.openxmlformats.org/officeDocument/2006/relationships/image" Target="../media/image28.png"/><Relationship Id="rId1" Type="http://schemas.openxmlformats.org/officeDocument/2006/relationships/slideLayout" Target="../slideLayouts/slideLayout7.xml"/><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8.sv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9.svg"/><Relationship Id="rId2" Type="http://schemas.openxmlformats.org/officeDocument/2006/relationships/image" Target="../media/image28.png"/><Relationship Id="rId1" Type="http://schemas.openxmlformats.org/officeDocument/2006/relationships/slideLayout" Target="../slideLayouts/slideLayout7.xml"/><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74708"/>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11780" y="-514253"/>
            <a:ext cx="13674513" cy="4676037"/>
          </a:xfrm>
          <a:prstGeom prst="rect">
            <a:avLst/>
          </a:prstGeom>
        </p:spPr>
      </p:pic>
      <p:sp>
        <p:nvSpPr>
          <p:cNvPr id="2" name="Freeform 2"/>
          <p:cNvSpPr/>
          <p:nvPr/>
        </p:nvSpPr>
        <p:spPr>
          <a:xfrm>
            <a:off x="15183025" y="-2418999"/>
            <a:ext cx="4152550" cy="41148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1333818" y="9258300"/>
            <a:ext cx="4152550" cy="41148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1165134" y="3054645"/>
            <a:ext cx="771999" cy="771999"/>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id="6" name="Group 6"/>
          <p:cNvGrpSpPr/>
          <p:nvPr/>
        </p:nvGrpSpPr>
        <p:grpSpPr>
          <a:xfrm>
            <a:off x="1165134" y="4106205"/>
            <a:ext cx="771999" cy="771999"/>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grpSp>
        <p:nvGrpSpPr>
          <p:cNvPr id="8" name="Group 8"/>
          <p:cNvGrpSpPr/>
          <p:nvPr/>
        </p:nvGrpSpPr>
        <p:grpSpPr>
          <a:xfrm>
            <a:off x="1165134" y="5172045"/>
            <a:ext cx="771999" cy="771999"/>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sp>
      </p:grpSp>
      <p:sp>
        <p:nvSpPr>
          <p:cNvPr id="10" name="Freeform 10"/>
          <p:cNvSpPr/>
          <p:nvPr/>
        </p:nvSpPr>
        <p:spPr>
          <a:xfrm>
            <a:off x="13681943" y="4224794"/>
            <a:ext cx="4606057" cy="8485489"/>
          </a:xfrm>
          <a:custGeom>
            <a:avLst/>
            <a:gdLst/>
            <a:ahLst/>
            <a:cxnLst/>
            <a:rect l="l" t="t" r="r" b="b"/>
            <a:pathLst>
              <a:path w="4606057" h="8485489">
                <a:moveTo>
                  <a:pt x="0" y="0"/>
                </a:moveTo>
                <a:lnTo>
                  <a:pt x="4606057" y="0"/>
                </a:lnTo>
                <a:lnTo>
                  <a:pt x="4606057" y="8485490"/>
                </a:lnTo>
                <a:lnTo>
                  <a:pt x="0" y="8485490"/>
                </a:lnTo>
                <a:lnTo>
                  <a:pt x="0" y="0"/>
                </a:lnTo>
                <a:close/>
              </a:path>
            </a:pathLst>
          </a:custGeom>
          <a:blipFill>
            <a:blip r:embed="rId5"/>
            <a:stretch>
              <a:fillRect/>
            </a:stretch>
          </a:blipFill>
        </p:spPr>
      </p:sp>
      <p:sp>
        <p:nvSpPr>
          <p:cNvPr id="11" name="Freeform 11"/>
          <p:cNvSpPr/>
          <p:nvPr/>
        </p:nvSpPr>
        <p:spPr>
          <a:xfrm>
            <a:off x="12024471" y="469404"/>
            <a:ext cx="4982275" cy="3755390"/>
          </a:xfrm>
          <a:custGeom>
            <a:avLst/>
            <a:gdLst/>
            <a:ahLst/>
            <a:cxnLst/>
            <a:rect l="l" t="t" r="r" b="b"/>
            <a:pathLst>
              <a:path w="4982275" h="3755390">
                <a:moveTo>
                  <a:pt x="0" y="0"/>
                </a:moveTo>
                <a:lnTo>
                  <a:pt x="4982276" y="0"/>
                </a:lnTo>
                <a:lnTo>
                  <a:pt x="4982276" y="3755390"/>
                </a:lnTo>
                <a:lnTo>
                  <a:pt x="0" y="3755390"/>
                </a:lnTo>
                <a:lnTo>
                  <a:pt x="0" y="0"/>
                </a:lnTo>
                <a:close/>
              </a:path>
            </a:pathLst>
          </a:custGeom>
          <a:blipFill>
            <a:blip r:embed="rId6"/>
            <a:stretch>
              <a:fillRect/>
            </a:stretch>
          </a:blipFill>
        </p:spPr>
      </p:sp>
      <p:sp>
        <p:nvSpPr>
          <p:cNvPr id="12" name="Freeform 12"/>
          <p:cNvSpPr/>
          <p:nvPr/>
        </p:nvSpPr>
        <p:spPr>
          <a:xfrm>
            <a:off x="8991600" y="6275069"/>
            <a:ext cx="4980478" cy="3734346"/>
          </a:xfrm>
          <a:custGeom>
            <a:avLst/>
            <a:gdLst/>
            <a:ahLst/>
            <a:cxnLst/>
            <a:rect l="l" t="t" r="r" b="b"/>
            <a:pathLst>
              <a:path w="3895212" h="2322520">
                <a:moveTo>
                  <a:pt x="0" y="0"/>
                </a:moveTo>
                <a:lnTo>
                  <a:pt x="3895211" y="0"/>
                </a:lnTo>
                <a:lnTo>
                  <a:pt x="3895211" y="2322520"/>
                </a:lnTo>
                <a:lnTo>
                  <a:pt x="0" y="2322520"/>
                </a:lnTo>
                <a:lnTo>
                  <a:pt x="0" y="0"/>
                </a:lnTo>
                <a:close/>
              </a:path>
            </a:pathLst>
          </a:custGeom>
          <a:blipFill>
            <a:blip r:embed="rId7"/>
            <a:stretch>
              <a:fillRect/>
            </a:stretch>
          </a:blipFill>
        </p:spPr>
      </p:sp>
      <p:sp>
        <p:nvSpPr>
          <p:cNvPr id="13" name="Freeform 13"/>
          <p:cNvSpPr/>
          <p:nvPr/>
        </p:nvSpPr>
        <p:spPr>
          <a:xfrm>
            <a:off x="0" y="7252069"/>
            <a:ext cx="3430369" cy="2857212"/>
          </a:xfrm>
          <a:custGeom>
            <a:avLst/>
            <a:gdLst/>
            <a:ahLst/>
            <a:cxnLst/>
            <a:rect l="l" t="t" r="r" b="b"/>
            <a:pathLst>
              <a:path w="3430369" h="2857212">
                <a:moveTo>
                  <a:pt x="0" y="0"/>
                </a:moveTo>
                <a:lnTo>
                  <a:pt x="3430369" y="0"/>
                </a:lnTo>
                <a:lnTo>
                  <a:pt x="3430369" y="2857212"/>
                </a:lnTo>
                <a:lnTo>
                  <a:pt x="0" y="2857212"/>
                </a:lnTo>
                <a:lnTo>
                  <a:pt x="0" y="0"/>
                </a:lnTo>
                <a:close/>
              </a:path>
            </a:pathLst>
          </a:custGeom>
          <a:blipFill>
            <a:blip r:embed="rId8"/>
            <a:stretch>
              <a:fillRect/>
            </a:stretch>
          </a:blipFill>
        </p:spPr>
      </p:sp>
      <p:sp>
        <p:nvSpPr>
          <p:cNvPr id="14" name="TextBox 14"/>
          <p:cNvSpPr txBox="1"/>
          <p:nvPr/>
        </p:nvSpPr>
        <p:spPr>
          <a:xfrm>
            <a:off x="2444499" y="2835570"/>
            <a:ext cx="11696877" cy="910506"/>
          </a:xfrm>
          <a:prstGeom prst="rect">
            <a:avLst/>
          </a:prstGeom>
        </p:spPr>
        <p:txBody>
          <a:bodyPr lIns="0" tIns="0" rIns="0" bIns="0" rtlCol="0" anchor="t">
            <a:spAutoFit/>
          </a:bodyPr>
          <a:lstStyle/>
          <a:p>
            <a:pPr>
              <a:lnSpc>
                <a:spcPts val="7139"/>
              </a:lnSpc>
            </a:pPr>
            <a:r>
              <a:rPr lang="en-US" sz="5100" dirty="0" err="1">
                <a:solidFill>
                  <a:srgbClr val="FFFFFF"/>
                </a:solidFill>
              </a:rPr>
              <a:t>Em</a:t>
            </a:r>
            <a:r>
              <a:rPr lang="en-US" sz="5100" dirty="0">
                <a:solidFill>
                  <a:srgbClr val="FFFFFF"/>
                </a:solidFill>
              </a:rPr>
              <a:t> </a:t>
            </a:r>
            <a:r>
              <a:rPr lang="en-US" sz="5100" dirty="0" err="1">
                <a:solidFill>
                  <a:srgbClr val="FFFFFF"/>
                </a:solidFill>
              </a:rPr>
              <a:t>hãy</a:t>
            </a:r>
            <a:r>
              <a:rPr lang="en-US" sz="5100" dirty="0">
                <a:solidFill>
                  <a:srgbClr val="FFFFFF"/>
                </a:solidFill>
              </a:rPr>
              <a:t> </a:t>
            </a:r>
            <a:r>
              <a:rPr lang="en-US" sz="5100" dirty="0" err="1">
                <a:solidFill>
                  <a:srgbClr val="FFFFFF"/>
                </a:solidFill>
              </a:rPr>
              <a:t>nêu</a:t>
            </a:r>
            <a:r>
              <a:rPr lang="en-US" sz="5100" dirty="0">
                <a:solidFill>
                  <a:srgbClr val="FFFFFF"/>
                </a:solidFill>
              </a:rPr>
              <a:t> </a:t>
            </a:r>
            <a:r>
              <a:rPr lang="en-US" sz="5100" dirty="0" err="1">
                <a:solidFill>
                  <a:srgbClr val="FFFFFF"/>
                </a:solidFill>
              </a:rPr>
              <a:t>vai</a:t>
            </a:r>
            <a:r>
              <a:rPr lang="en-US" sz="5100" dirty="0">
                <a:solidFill>
                  <a:srgbClr val="FFFFFF"/>
                </a:solidFill>
              </a:rPr>
              <a:t> </a:t>
            </a:r>
            <a:r>
              <a:rPr lang="en-US" sz="5100" dirty="0" err="1">
                <a:solidFill>
                  <a:srgbClr val="FFFFFF"/>
                </a:solidFill>
              </a:rPr>
              <a:t>trò</a:t>
            </a:r>
            <a:r>
              <a:rPr lang="en-US" sz="5100" dirty="0">
                <a:solidFill>
                  <a:srgbClr val="FFFFFF"/>
                </a:solidFill>
              </a:rPr>
              <a:t> </a:t>
            </a:r>
            <a:r>
              <a:rPr lang="en-US" sz="5100" dirty="0" err="1">
                <a:solidFill>
                  <a:srgbClr val="FFFFFF"/>
                </a:solidFill>
              </a:rPr>
              <a:t>của</a:t>
            </a:r>
            <a:r>
              <a:rPr lang="en-US" sz="5100" dirty="0">
                <a:solidFill>
                  <a:srgbClr val="FFFFFF"/>
                </a:solidFill>
              </a:rPr>
              <a:t> </a:t>
            </a:r>
            <a:r>
              <a:rPr lang="en-US" sz="5100" dirty="0" err="1">
                <a:solidFill>
                  <a:srgbClr val="FFFFFF"/>
                </a:solidFill>
              </a:rPr>
              <a:t>nấm</a:t>
            </a:r>
            <a:r>
              <a:rPr lang="en-US" sz="5100" dirty="0">
                <a:solidFill>
                  <a:srgbClr val="FFFFFF"/>
                </a:solidFill>
              </a:rPr>
              <a:t>? </a:t>
            </a:r>
          </a:p>
        </p:txBody>
      </p:sp>
      <p:sp>
        <p:nvSpPr>
          <p:cNvPr id="15" name="TextBox 15"/>
          <p:cNvSpPr txBox="1"/>
          <p:nvPr/>
        </p:nvSpPr>
        <p:spPr>
          <a:xfrm>
            <a:off x="2444499" y="3887130"/>
            <a:ext cx="9630814" cy="910506"/>
          </a:xfrm>
          <a:prstGeom prst="rect">
            <a:avLst/>
          </a:prstGeom>
        </p:spPr>
        <p:txBody>
          <a:bodyPr lIns="0" tIns="0" rIns="0" bIns="0" rtlCol="0" anchor="t">
            <a:spAutoFit/>
          </a:bodyPr>
          <a:lstStyle/>
          <a:p>
            <a:pPr>
              <a:lnSpc>
                <a:spcPts val="7139"/>
              </a:lnSpc>
            </a:pPr>
            <a:r>
              <a:rPr lang="en-US" sz="5100">
                <a:solidFill>
                  <a:srgbClr val="FFFFFF"/>
                </a:solidFill>
              </a:rPr>
              <a:t>Nấm có tác hại gì?</a:t>
            </a:r>
          </a:p>
        </p:txBody>
      </p:sp>
      <p:sp>
        <p:nvSpPr>
          <p:cNvPr id="17" name="TextBox 17"/>
          <p:cNvSpPr txBox="1"/>
          <p:nvPr/>
        </p:nvSpPr>
        <p:spPr>
          <a:xfrm>
            <a:off x="2444499" y="5003460"/>
            <a:ext cx="9630814" cy="1821011"/>
          </a:xfrm>
          <a:prstGeom prst="rect">
            <a:avLst/>
          </a:prstGeom>
        </p:spPr>
        <p:txBody>
          <a:bodyPr lIns="0" tIns="0" rIns="0" bIns="0" rtlCol="0" anchor="t">
            <a:spAutoFit/>
          </a:bodyPr>
          <a:lstStyle/>
          <a:p>
            <a:pPr marL="0" lvl="1" indent="0" algn="l">
              <a:lnSpc>
                <a:spcPts val="7139"/>
              </a:lnSpc>
              <a:spcBef>
                <a:spcPct val="0"/>
              </a:spcBef>
            </a:pPr>
            <a:r>
              <a:rPr lang="en-US" sz="5100" dirty="0" err="1">
                <a:solidFill>
                  <a:srgbClr val="FFFFFF"/>
                </a:solidFill>
              </a:rPr>
              <a:t>Khi</a:t>
            </a:r>
            <a:r>
              <a:rPr lang="en-US" sz="5100" dirty="0">
                <a:solidFill>
                  <a:srgbClr val="FFFFFF"/>
                </a:solidFill>
              </a:rPr>
              <a:t> </a:t>
            </a:r>
            <a:r>
              <a:rPr lang="en-US" sz="5100" dirty="0" err="1">
                <a:solidFill>
                  <a:srgbClr val="FFFFFF"/>
                </a:solidFill>
              </a:rPr>
              <a:t>học</a:t>
            </a:r>
            <a:r>
              <a:rPr lang="en-US" sz="5100" dirty="0">
                <a:solidFill>
                  <a:srgbClr val="FFFFFF"/>
                </a:solidFill>
              </a:rPr>
              <a:t> </a:t>
            </a:r>
            <a:r>
              <a:rPr lang="en-US" sz="5100" dirty="0" err="1">
                <a:solidFill>
                  <a:srgbClr val="FFFFFF"/>
                </a:solidFill>
              </a:rPr>
              <a:t>và</a:t>
            </a:r>
            <a:r>
              <a:rPr lang="en-US" sz="5100" dirty="0">
                <a:solidFill>
                  <a:srgbClr val="FFFFFF"/>
                </a:solidFill>
              </a:rPr>
              <a:t> </a:t>
            </a:r>
            <a:r>
              <a:rPr lang="en-US" sz="5100" dirty="0" err="1">
                <a:solidFill>
                  <a:srgbClr val="FFFFFF"/>
                </a:solidFill>
              </a:rPr>
              <a:t>tìm</a:t>
            </a:r>
            <a:r>
              <a:rPr lang="en-US" sz="5100" dirty="0">
                <a:solidFill>
                  <a:srgbClr val="FFFFFF"/>
                </a:solidFill>
              </a:rPr>
              <a:t> </a:t>
            </a:r>
            <a:r>
              <a:rPr lang="en-US" sz="5100" dirty="0" err="1">
                <a:solidFill>
                  <a:srgbClr val="FFFFFF"/>
                </a:solidFill>
              </a:rPr>
              <a:t>hiểu</a:t>
            </a:r>
            <a:r>
              <a:rPr lang="en-US" sz="5100" dirty="0">
                <a:solidFill>
                  <a:srgbClr val="FFFFFF"/>
                </a:solidFill>
              </a:rPr>
              <a:t> </a:t>
            </a:r>
            <a:r>
              <a:rPr lang="en-US" sz="5100" dirty="0" err="1">
                <a:solidFill>
                  <a:srgbClr val="FFFFFF"/>
                </a:solidFill>
              </a:rPr>
              <a:t>về</a:t>
            </a:r>
            <a:r>
              <a:rPr lang="en-US" sz="5100" dirty="0">
                <a:solidFill>
                  <a:srgbClr val="FFFFFF"/>
                </a:solidFill>
              </a:rPr>
              <a:t> </a:t>
            </a:r>
            <a:r>
              <a:rPr lang="en-US" sz="5100" dirty="0" err="1">
                <a:solidFill>
                  <a:srgbClr val="FFFFFF"/>
                </a:solidFill>
              </a:rPr>
              <a:t>nấm</a:t>
            </a:r>
            <a:r>
              <a:rPr lang="en-US" sz="5100" dirty="0">
                <a:solidFill>
                  <a:srgbClr val="FFFFFF"/>
                </a:solidFill>
              </a:rPr>
              <a:t> </a:t>
            </a:r>
            <a:r>
              <a:rPr lang="en-US" sz="5100" dirty="0" err="1">
                <a:solidFill>
                  <a:srgbClr val="FFFFFF"/>
                </a:solidFill>
              </a:rPr>
              <a:t>điều</a:t>
            </a:r>
            <a:r>
              <a:rPr lang="en-US" sz="5100" dirty="0">
                <a:solidFill>
                  <a:srgbClr val="FFFFFF"/>
                </a:solidFill>
              </a:rPr>
              <a:t> </a:t>
            </a:r>
            <a:r>
              <a:rPr lang="en-US" sz="5100" dirty="0" err="1">
                <a:solidFill>
                  <a:srgbClr val="FFFFFF"/>
                </a:solidFill>
              </a:rPr>
              <a:t>gì</a:t>
            </a:r>
            <a:r>
              <a:rPr lang="en-US" sz="5100" dirty="0">
                <a:solidFill>
                  <a:srgbClr val="FFFFFF"/>
                </a:solidFill>
              </a:rPr>
              <a:t> </a:t>
            </a:r>
            <a:r>
              <a:rPr lang="en-US" sz="5100" dirty="0" err="1">
                <a:solidFill>
                  <a:srgbClr val="FFFFFF"/>
                </a:solidFill>
              </a:rPr>
              <a:t>em</a:t>
            </a:r>
            <a:r>
              <a:rPr lang="en-US" sz="5100" dirty="0">
                <a:solidFill>
                  <a:srgbClr val="FFFFFF"/>
                </a:solidFill>
              </a:rPr>
              <a:t> </a:t>
            </a:r>
            <a:r>
              <a:rPr lang="en-US" sz="5100" dirty="0" err="1">
                <a:solidFill>
                  <a:srgbClr val="FFFFFF"/>
                </a:solidFill>
              </a:rPr>
              <a:t>cảm</a:t>
            </a:r>
            <a:r>
              <a:rPr lang="en-US" sz="5100" dirty="0">
                <a:solidFill>
                  <a:srgbClr val="FFFFFF"/>
                </a:solidFill>
              </a:rPr>
              <a:t> </a:t>
            </a:r>
            <a:r>
              <a:rPr lang="en-US" sz="5100" dirty="0" err="1">
                <a:solidFill>
                  <a:srgbClr val="FFFFFF"/>
                </a:solidFill>
              </a:rPr>
              <a:t>thấy</a:t>
            </a:r>
            <a:r>
              <a:rPr lang="en-US" sz="5100" dirty="0">
                <a:solidFill>
                  <a:srgbClr val="FFFFFF"/>
                </a:solidFill>
              </a:rPr>
              <a:t> </a:t>
            </a:r>
            <a:r>
              <a:rPr lang="en-US" sz="5100" dirty="0" err="1">
                <a:solidFill>
                  <a:srgbClr val="FFFFFF"/>
                </a:solidFill>
              </a:rPr>
              <a:t>thú</a:t>
            </a:r>
            <a:r>
              <a:rPr lang="en-US" sz="5100" dirty="0">
                <a:solidFill>
                  <a:srgbClr val="FFFFFF"/>
                </a:solidFill>
              </a:rPr>
              <a:t> </a:t>
            </a:r>
            <a:r>
              <a:rPr lang="en-US" sz="5100" dirty="0" err="1">
                <a:solidFill>
                  <a:srgbClr val="FFFFFF"/>
                </a:solidFill>
              </a:rPr>
              <a:t>vị</a:t>
            </a:r>
            <a:r>
              <a:rPr lang="en-US" sz="5100" dirty="0">
                <a:solidFill>
                  <a:srgbClr val="FFFFFF"/>
                </a:solidFill>
              </a:rPr>
              <a:t> </a:t>
            </a:r>
            <a:r>
              <a:rPr lang="en-US" sz="5100" dirty="0" err="1">
                <a:solidFill>
                  <a:srgbClr val="FFFFFF"/>
                </a:solidFill>
              </a:rPr>
              <a:t>nhất</a:t>
            </a:r>
            <a:r>
              <a:rPr lang="en-US" sz="5100" dirty="0">
                <a:solidFill>
                  <a:srgbClr val="FFFFFF"/>
                </a:solidFill>
              </a:rPr>
              <a:t>?</a:t>
            </a:r>
          </a:p>
        </p:txBody>
      </p:sp>
      <p:sp>
        <p:nvSpPr>
          <p:cNvPr id="18" name="TextBox 18"/>
          <p:cNvSpPr txBox="1"/>
          <p:nvPr/>
        </p:nvSpPr>
        <p:spPr>
          <a:xfrm>
            <a:off x="1278528" y="2958489"/>
            <a:ext cx="545211" cy="754761"/>
          </a:xfrm>
          <a:prstGeom prst="rect">
            <a:avLst/>
          </a:prstGeom>
        </p:spPr>
        <p:txBody>
          <a:bodyPr lIns="0" tIns="0" rIns="0" bIns="0" rtlCol="0" anchor="t">
            <a:spAutoFit/>
          </a:bodyPr>
          <a:lstStyle/>
          <a:p>
            <a:pPr algn="ctr">
              <a:lnSpc>
                <a:spcPts val="5652"/>
              </a:lnSpc>
            </a:pPr>
            <a:r>
              <a:rPr lang="en-US" sz="3600">
                <a:solidFill>
                  <a:srgbClr val="000000"/>
                </a:solidFill>
                <a:latin typeface="Jua"/>
              </a:rPr>
              <a:t>1</a:t>
            </a:r>
          </a:p>
        </p:txBody>
      </p:sp>
      <p:sp>
        <p:nvSpPr>
          <p:cNvPr id="19" name="TextBox 19"/>
          <p:cNvSpPr txBox="1"/>
          <p:nvPr/>
        </p:nvSpPr>
        <p:spPr>
          <a:xfrm>
            <a:off x="1278528" y="4010049"/>
            <a:ext cx="545211" cy="754761"/>
          </a:xfrm>
          <a:prstGeom prst="rect">
            <a:avLst/>
          </a:prstGeom>
        </p:spPr>
        <p:txBody>
          <a:bodyPr lIns="0" tIns="0" rIns="0" bIns="0" rtlCol="0" anchor="t">
            <a:spAutoFit/>
          </a:bodyPr>
          <a:lstStyle/>
          <a:p>
            <a:pPr algn="ctr">
              <a:lnSpc>
                <a:spcPts val="5652"/>
              </a:lnSpc>
            </a:pPr>
            <a:r>
              <a:rPr lang="en-US" sz="3600">
                <a:solidFill>
                  <a:srgbClr val="000000"/>
                </a:solidFill>
                <a:latin typeface="Jua"/>
              </a:rPr>
              <a:t>2</a:t>
            </a:r>
          </a:p>
        </p:txBody>
      </p:sp>
      <p:sp>
        <p:nvSpPr>
          <p:cNvPr id="20" name="TextBox 20"/>
          <p:cNvSpPr txBox="1"/>
          <p:nvPr/>
        </p:nvSpPr>
        <p:spPr>
          <a:xfrm>
            <a:off x="1278528" y="5075889"/>
            <a:ext cx="545211" cy="754761"/>
          </a:xfrm>
          <a:prstGeom prst="rect">
            <a:avLst/>
          </a:prstGeom>
        </p:spPr>
        <p:txBody>
          <a:bodyPr lIns="0" tIns="0" rIns="0" bIns="0" rtlCol="0" anchor="t">
            <a:spAutoFit/>
          </a:bodyPr>
          <a:lstStyle/>
          <a:p>
            <a:pPr algn="ctr">
              <a:lnSpc>
                <a:spcPts val="5652"/>
              </a:lnSpc>
            </a:pPr>
            <a:r>
              <a:rPr lang="en-US" sz="3600">
                <a:solidFill>
                  <a:srgbClr val="000000"/>
                </a:solidFill>
                <a:latin typeface="Jua"/>
              </a:rPr>
              <a:t>3</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randombar(horizontal)">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8" grpId="0"/>
      <p:bldP spid="19"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graphicFrame>
        <p:nvGraphicFramePr>
          <p:cNvPr id="29" name="Table 28"/>
          <p:cNvGraphicFramePr>
            <a:graphicFrameLocks noGrp="1"/>
          </p:cNvGraphicFramePr>
          <p:nvPr>
            <p:extLst>
              <p:ext uri="{D42A27DB-BD31-4B8C-83A1-F6EECF244321}">
                <p14:modId xmlns:p14="http://schemas.microsoft.com/office/powerpoint/2010/main" val="2961319591"/>
              </p:ext>
            </p:extLst>
          </p:nvPr>
        </p:nvGraphicFramePr>
        <p:xfrm>
          <a:off x="304800" y="266700"/>
          <a:ext cx="17647921" cy="8732520"/>
        </p:xfrm>
        <a:graphic>
          <a:graphicData uri="http://schemas.openxmlformats.org/drawingml/2006/table">
            <a:tbl>
              <a:tblPr firstRow="1" firstCol="1" bandRow="1">
                <a:tableStyleId>{5C22544A-7EE6-4342-B048-85BDC9FD1C3A}</a:tableStyleId>
              </a:tblPr>
              <a:tblGrid>
                <a:gridCol w="1336964">
                  <a:extLst>
                    <a:ext uri="{9D8B030D-6E8A-4147-A177-3AD203B41FA5}">
                      <a16:colId xmlns:a16="http://schemas.microsoft.com/office/drawing/2014/main" xmlns="" val="4152334237"/>
                    </a:ext>
                  </a:extLst>
                </a:gridCol>
                <a:gridCol w="5199303">
                  <a:extLst>
                    <a:ext uri="{9D8B030D-6E8A-4147-A177-3AD203B41FA5}">
                      <a16:colId xmlns:a16="http://schemas.microsoft.com/office/drawing/2014/main" xmlns="" val="1920619387"/>
                    </a:ext>
                  </a:extLst>
                </a:gridCol>
                <a:gridCol w="5169593">
                  <a:extLst>
                    <a:ext uri="{9D8B030D-6E8A-4147-A177-3AD203B41FA5}">
                      <a16:colId xmlns:a16="http://schemas.microsoft.com/office/drawing/2014/main" xmlns="" val="3397923885"/>
                    </a:ext>
                  </a:extLst>
                </a:gridCol>
                <a:gridCol w="5942061">
                  <a:extLst>
                    <a:ext uri="{9D8B030D-6E8A-4147-A177-3AD203B41FA5}">
                      <a16:colId xmlns:a16="http://schemas.microsoft.com/office/drawing/2014/main" xmlns="" val="3013986663"/>
                    </a:ext>
                  </a:extLst>
                </a:gridCol>
              </a:tblGrid>
              <a:tr h="1005840">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STT</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75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Tên nấm</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75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Nơi sống</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75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Ích lợi hoặc tác hại</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75000"/>
                      </a:schemeClr>
                    </a:solidFill>
                  </a:tcPr>
                </a:tc>
                <a:extLst>
                  <a:ext uri="{0D108BD9-81ED-4DB2-BD59-A6C34878D82A}">
                    <a16:rowId xmlns:a16="http://schemas.microsoft.com/office/drawing/2014/main" xmlns="" val="1806401206"/>
                  </a:ext>
                </a:extLst>
              </a:tr>
              <a:tr h="1005840">
                <a:tc>
                  <a:txBody>
                    <a:bodyPr/>
                    <a:lstStyle/>
                    <a:p>
                      <a:pPr marL="30480" marR="30480" algn="ctr">
                        <a:lnSpc>
                          <a:spcPct val="135000"/>
                        </a:lnSpc>
                        <a:spcAft>
                          <a:spcPts val="0"/>
                        </a:spcAft>
                      </a:pPr>
                      <a:r>
                        <a:rPr lang="vi-VN" sz="3600" dirty="0">
                          <a:solidFill>
                            <a:schemeClr val="tx1"/>
                          </a:solidFill>
                          <a:effectLst/>
                          <a:latin typeface="Cambria" panose="02040503050406030204" pitchFamily="18" charset="0"/>
                          <a:ea typeface="Cambria" panose="02040503050406030204" pitchFamily="18" charset="0"/>
                        </a:rPr>
                        <a:t>1</a:t>
                      </a:r>
                      <a:endParaRPr lang="en-US" sz="3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Nấm rơm</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Rơm</a:t>
                      </a:r>
                      <a:r>
                        <a:rPr lang="vi-VN" sz="3600" dirty="0" smtClean="0">
                          <a:effectLst/>
                          <a:latin typeface="Cambria" panose="02040503050406030204" pitchFamily="18" charset="0"/>
                          <a:ea typeface="Cambria" panose="02040503050406030204" pitchFamily="18" charset="0"/>
                        </a:rPr>
                        <a:t>,</a:t>
                      </a:r>
                      <a:r>
                        <a:rPr lang="en-US" sz="3600" dirty="0" smtClean="0">
                          <a:effectLst/>
                          <a:latin typeface="Cambria" panose="02040503050406030204" pitchFamily="18" charset="0"/>
                          <a:ea typeface="Cambria" panose="02040503050406030204" pitchFamily="18" charset="0"/>
                        </a:rPr>
                        <a:t> </a:t>
                      </a:r>
                      <a:r>
                        <a:rPr lang="vi-VN" sz="3600" dirty="0" smtClean="0">
                          <a:effectLst/>
                          <a:latin typeface="Cambria" panose="02040503050406030204" pitchFamily="18" charset="0"/>
                          <a:ea typeface="Cambria" panose="02040503050406030204" pitchFamily="18" charset="0"/>
                        </a:rPr>
                        <a:t>rạ </a:t>
                      </a:r>
                      <a:r>
                        <a:rPr lang="vi-VN" sz="3600" dirty="0">
                          <a:effectLst/>
                          <a:latin typeface="Cambria" panose="02040503050406030204" pitchFamily="18" charset="0"/>
                          <a:ea typeface="Cambria" panose="02040503050406030204" pitchFamily="18" charset="0"/>
                        </a:rPr>
                        <a:t>mục</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Làm thức ăn</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extLst>
                  <a:ext uri="{0D108BD9-81ED-4DB2-BD59-A6C34878D82A}">
                    <a16:rowId xmlns:a16="http://schemas.microsoft.com/office/drawing/2014/main" xmlns="" val="5171283"/>
                  </a:ext>
                </a:extLst>
              </a:tr>
              <a:tr h="1005840">
                <a:tc>
                  <a:txBody>
                    <a:bodyPr/>
                    <a:lstStyle/>
                    <a:p>
                      <a:pPr marL="30480" marR="30480" algn="ctr">
                        <a:lnSpc>
                          <a:spcPct val="135000"/>
                        </a:lnSpc>
                        <a:spcAft>
                          <a:spcPts val="0"/>
                        </a:spcAft>
                      </a:pPr>
                      <a:r>
                        <a:rPr lang="vi-VN" sz="3600" dirty="0">
                          <a:solidFill>
                            <a:schemeClr val="tx1"/>
                          </a:solidFill>
                          <a:effectLst/>
                          <a:latin typeface="Cambria" panose="02040503050406030204" pitchFamily="18" charset="0"/>
                          <a:ea typeface="Cambria" panose="02040503050406030204" pitchFamily="18" charset="0"/>
                        </a:rPr>
                        <a:t>2</a:t>
                      </a:r>
                      <a:endParaRPr lang="en-US" sz="3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Nấm sò</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en-US" sz="3600" dirty="0" err="1">
                          <a:effectLst/>
                          <a:latin typeface="Cambria" panose="02040503050406030204" pitchFamily="18" charset="0"/>
                          <a:ea typeface="Cambria" panose="02040503050406030204" pitchFamily="18" charset="0"/>
                        </a:rPr>
                        <a:t>Thân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cây</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khô</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a:effectLst/>
                          <a:latin typeface="Cambria" panose="02040503050406030204" pitchFamily="18" charset="0"/>
                          <a:ea typeface="Cambria" panose="02040503050406030204" pitchFamily="18" charset="0"/>
                        </a:rPr>
                        <a:t>Làm thức ăn</a:t>
                      </a:r>
                      <a:endParaRPr lang="en-US" sz="360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extLst>
                  <a:ext uri="{0D108BD9-81ED-4DB2-BD59-A6C34878D82A}">
                    <a16:rowId xmlns:a16="http://schemas.microsoft.com/office/drawing/2014/main" xmlns="" val="2892643127"/>
                  </a:ext>
                </a:extLst>
              </a:tr>
              <a:tr h="1005840">
                <a:tc>
                  <a:txBody>
                    <a:bodyPr/>
                    <a:lstStyle/>
                    <a:p>
                      <a:pPr marL="30480" marR="30480" algn="ctr">
                        <a:lnSpc>
                          <a:spcPct val="135000"/>
                        </a:lnSpc>
                        <a:spcAft>
                          <a:spcPts val="0"/>
                        </a:spcAft>
                      </a:pPr>
                      <a:r>
                        <a:rPr lang="vi-VN" sz="3600" dirty="0">
                          <a:solidFill>
                            <a:schemeClr val="tx1"/>
                          </a:solidFill>
                          <a:effectLst/>
                          <a:latin typeface="Cambria" panose="02040503050406030204" pitchFamily="18" charset="0"/>
                          <a:ea typeface="Cambria" panose="02040503050406030204" pitchFamily="18" charset="0"/>
                        </a:rPr>
                        <a:t>3</a:t>
                      </a:r>
                      <a:endParaRPr lang="en-US" sz="3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Nấm tai mèo (mộc nhĩ)</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a:effectLst/>
                          <a:latin typeface="Cambria" panose="02040503050406030204" pitchFamily="18" charset="0"/>
                          <a:ea typeface="Cambria" panose="02040503050406030204" pitchFamily="18" charset="0"/>
                        </a:rPr>
                        <a:t>Gỗ mục</a:t>
                      </a:r>
                      <a:endParaRPr lang="en-US" sz="360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Làm thức ăn</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extLst>
                  <a:ext uri="{0D108BD9-81ED-4DB2-BD59-A6C34878D82A}">
                    <a16:rowId xmlns:a16="http://schemas.microsoft.com/office/drawing/2014/main" xmlns="" val="648791387"/>
                  </a:ext>
                </a:extLst>
              </a:tr>
              <a:tr h="1005840">
                <a:tc>
                  <a:txBody>
                    <a:bodyPr/>
                    <a:lstStyle/>
                    <a:p>
                      <a:pPr marL="30480" marR="30480" algn="ctr">
                        <a:lnSpc>
                          <a:spcPct val="135000"/>
                        </a:lnSpc>
                        <a:spcAft>
                          <a:spcPts val="0"/>
                        </a:spcAft>
                      </a:pPr>
                      <a:r>
                        <a:rPr lang="vi-VN" sz="3600" dirty="0">
                          <a:solidFill>
                            <a:schemeClr val="tx1"/>
                          </a:solidFill>
                          <a:effectLst/>
                          <a:latin typeface="Cambria" panose="02040503050406030204" pitchFamily="18" charset="0"/>
                          <a:ea typeface="Cambria" panose="02040503050406030204" pitchFamily="18" charset="0"/>
                        </a:rPr>
                        <a:t>4</a:t>
                      </a:r>
                      <a:endParaRPr lang="en-US" sz="3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Nấm mốc</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Thực phẩm lâu ngày</a:t>
                      </a:r>
                      <a:r>
                        <a:rPr lang="vi-VN" sz="3600" dirty="0" smtClean="0">
                          <a:effectLst/>
                          <a:latin typeface="Cambria" panose="02040503050406030204" pitchFamily="18" charset="0"/>
                          <a:ea typeface="Cambria" panose="02040503050406030204" pitchFamily="18" charset="0"/>
                        </a:rPr>
                        <a:t>,</a:t>
                      </a:r>
                      <a:r>
                        <a:rPr lang="en-US" sz="3600" dirty="0" smtClean="0">
                          <a:effectLst/>
                          <a:latin typeface="Cambria" panose="02040503050406030204" pitchFamily="18" charset="0"/>
                          <a:ea typeface="Cambria" panose="02040503050406030204" pitchFamily="18" charset="0"/>
                        </a:rPr>
                        <a:t> </a:t>
                      </a:r>
                      <a:r>
                        <a:rPr lang="vi-VN" sz="3600" dirty="0" smtClean="0">
                          <a:effectLst/>
                          <a:latin typeface="Cambria" panose="02040503050406030204" pitchFamily="18" charset="0"/>
                          <a:ea typeface="Cambria" panose="02040503050406030204" pitchFamily="18" charset="0"/>
                        </a:rPr>
                        <a:t>tường </a:t>
                      </a:r>
                      <a:r>
                        <a:rPr lang="vi-VN" sz="3600" dirty="0">
                          <a:effectLst/>
                          <a:latin typeface="Cambria" panose="02040503050406030204" pitchFamily="18" charset="0"/>
                          <a:ea typeface="Cambria" panose="02040503050406030204" pitchFamily="18" charset="0"/>
                        </a:rPr>
                        <a:t>ẩm,…</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Gây hại thực phẩm, gây hỏng đồ dùng</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extLst>
                  <a:ext uri="{0D108BD9-81ED-4DB2-BD59-A6C34878D82A}">
                    <a16:rowId xmlns:a16="http://schemas.microsoft.com/office/drawing/2014/main" xmlns="" val="442743570"/>
                  </a:ext>
                </a:extLst>
              </a:tr>
              <a:tr h="1005840">
                <a:tc>
                  <a:txBody>
                    <a:bodyPr/>
                    <a:lstStyle/>
                    <a:p>
                      <a:pPr marL="30480" marR="30480" algn="ctr">
                        <a:lnSpc>
                          <a:spcPct val="135000"/>
                        </a:lnSpc>
                        <a:spcAft>
                          <a:spcPts val="0"/>
                        </a:spcAft>
                      </a:pPr>
                      <a:r>
                        <a:rPr lang="vi-VN" sz="3600" dirty="0">
                          <a:solidFill>
                            <a:schemeClr val="tx1"/>
                          </a:solidFill>
                          <a:effectLst/>
                          <a:latin typeface="Cambria" panose="02040503050406030204" pitchFamily="18" charset="0"/>
                          <a:ea typeface="Cambria" panose="02040503050406030204" pitchFamily="18" charset="0"/>
                        </a:rPr>
                        <a:t>5</a:t>
                      </a:r>
                      <a:endParaRPr lang="en-US" sz="3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Nấm men</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a:effectLst/>
                          <a:latin typeface="Cambria" panose="02040503050406030204" pitchFamily="18" charset="0"/>
                          <a:ea typeface="Cambria" panose="02040503050406030204" pitchFamily="18" charset="0"/>
                        </a:rPr>
                        <a:t>Trên trái cây và quả mọng, trong dạ dày của động vật và trên da,…</a:t>
                      </a:r>
                      <a:endParaRPr lang="en-US" sz="360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en-US" sz="3600" dirty="0" err="1">
                          <a:effectLst/>
                          <a:latin typeface="Cambria" panose="02040503050406030204" pitchFamily="18" charset="0"/>
                          <a:ea typeface="Cambria" panose="02040503050406030204" pitchFamily="18" charset="0"/>
                        </a:rPr>
                        <a:t>Dùng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trong</a:t>
                      </a:r>
                      <a:r>
                        <a:rPr lang="en-US" sz="3600" dirty="0">
                          <a:effectLst/>
                          <a:latin typeface="Cambria" panose="02040503050406030204" pitchFamily="18" charset="0"/>
                          <a:ea typeface="Cambria" panose="02040503050406030204" pitchFamily="18" charset="0"/>
                        </a:rPr>
                        <a:t> c</a:t>
                      </a:r>
                      <a:r>
                        <a:rPr lang="vi-VN" sz="3600" dirty="0">
                          <a:effectLst/>
                          <a:latin typeface="Cambria" panose="02040503050406030204" pitchFamily="18" charset="0"/>
                          <a:ea typeface="Cambria" panose="02040503050406030204" pitchFamily="18" charset="0"/>
                        </a:rPr>
                        <a:t>hế biến thực phẩm</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extLst>
                  <a:ext uri="{0D108BD9-81ED-4DB2-BD59-A6C34878D82A}">
                    <a16:rowId xmlns:a16="http://schemas.microsoft.com/office/drawing/2014/main" xmlns="" val="3392261477"/>
                  </a:ext>
                </a:extLst>
              </a:tr>
              <a:tr h="1005840">
                <a:tc>
                  <a:txBody>
                    <a:bodyPr/>
                    <a:lstStyle/>
                    <a:p>
                      <a:pPr marL="30480" marR="30480" algn="ctr">
                        <a:lnSpc>
                          <a:spcPct val="135000"/>
                        </a:lnSpc>
                        <a:spcAft>
                          <a:spcPts val="0"/>
                        </a:spcAft>
                      </a:pPr>
                      <a:r>
                        <a:rPr lang="vi-VN" sz="3600" dirty="0">
                          <a:solidFill>
                            <a:schemeClr val="tx1"/>
                          </a:solidFill>
                          <a:effectLst/>
                          <a:latin typeface="Cambria" panose="02040503050406030204" pitchFamily="18" charset="0"/>
                          <a:ea typeface="Cambria" panose="02040503050406030204" pitchFamily="18" charset="0"/>
                        </a:rPr>
                        <a:t>6</a:t>
                      </a:r>
                      <a:endParaRPr lang="en-US" sz="36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Nấm độc đỏ</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en-US" sz="3600">
                          <a:effectLst/>
                          <a:latin typeface="Cambria" panose="02040503050406030204" pitchFamily="18" charset="0"/>
                          <a:ea typeface="Cambria" panose="02040503050406030204" pitchFamily="18" charset="0"/>
                        </a:rPr>
                        <a:t>Trên đất, cây mục,…</a:t>
                      </a:r>
                      <a:endParaRPr lang="en-US" sz="360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tc>
                  <a:txBody>
                    <a:bodyPr/>
                    <a:lstStyle/>
                    <a:p>
                      <a:pPr marL="30480" marR="30480" algn="ctr">
                        <a:lnSpc>
                          <a:spcPct val="135000"/>
                        </a:lnSpc>
                        <a:spcAft>
                          <a:spcPts val="0"/>
                        </a:spcAft>
                      </a:pPr>
                      <a:r>
                        <a:rPr lang="vi-VN" sz="3600" dirty="0">
                          <a:effectLst/>
                          <a:latin typeface="Cambria" panose="02040503050406030204" pitchFamily="18" charset="0"/>
                          <a:ea typeface="Cambria" panose="02040503050406030204" pitchFamily="18" charset="0"/>
                        </a:rPr>
                        <a:t>Gây </a:t>
                      </a:r>
                      <a:r>
                        <a:rPr lang="en-US" sz="3600" dirty="0" err="1">
                          <a:effectLst/>
                          <a:latin typeface="Cambria" panose="02040503050406030204" pitchFamily="18" charset="0"/>
                          <a:ea typeface="Cambria" panose="02040503050406030204" pitchFamily="18" charset="0"/>
                        </a:rPr>
                        <a:t>độc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nếu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ăn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phải</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a:txBody>
                  <a:tcPr marL="0" marR="0" marT="0" marB="0" anchor="ctr">
                    <a:solidFill>
                      <a:schemeClr val="accent4">
                        <a:lumMod val="20000"/>
                        <a:lumOff val="80000"/>
                      </a:schemeClr>
                    </a:solidFill>
                  </a:tcPr>
                </a:tc>
                <a:extLst>
                  <a:ext uri="{0D108BD9-81ED-4DB2-BD59-A6C34878D82A}">
                    <a16:rowId xmlns:a16="http://schemas.microsoft.com/office/drawing/2014/main" xmlns="" val="1350662222"/>
                  </a:ext>
                </a:extLst>
              </a:tr>
            </a:tbl>
          </a:graphicData>
        </a:graphic>
      </p:graphicFrame>
      <p:pic>
        <p:nvPicPr>
          <p:cNvPr id="30" name="Picture 29"/>
          <p:cNvPicPr>
            <a:picLocks noChangeAspect="1"/>
          </p:cNvPicPr>
          <p:nvPr/>
        </p:nvPicPr>
        <p:blipFill rotWithShape="1">
          <a:blip r:embed="rId3">
            <a:extLst>
              <a:ext uri="{28A0092B-C50C-407E-A947-70E740481C1C}">
                <a14:useLocalDpi xmlns:a14="http://schemas.microsoft.com/office/drawing/2010/main" val="0"/>
              </a:ext>
            </a:extLst>
          </a:blip>
          <a:srcRect t="48091"/>
          <a:stretch/>
        </p:blipFill>
        <p:spPr>
          <a:xfrm>
            <a:off x="5562600" y="9035034"/>
            <a:ext cx="6606540" cy="1442466"/>
          </a:xfrm>
          <a:prstGeom prst="rect">
            <a:avLst/>
          </a:prstGeom>
        </p:spPr>
      </p:pic>
      <p:sp>
        <p:nvSpPr>
          <p:cNvPr id="31" name="Rectangle 30"/>
          <p:cNvSpPr/>
          <p:nvPr/>
        </p:nvSpPr>
        <p:spPr>
          <a:xfrm>
            <a:off x="6934200" y="2400300"/>
            <a:ext cx="4953000" cy="762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1"/>
                </a:solidFill>
              </a:rPr>
              <a:t>?</a:t>
            </a:r>
            <a:endParaRPr lang="en-US" sz="4000" b="1" i="1" dirty="0">
              <a:solidFill>
                <a:schemeClr val="tx1"/>
              </a:solidFill>
            </a:endParaRPr>
          </a:p>
        </p:txBody>
      </p:sp>
      <p:sp>
        <p:nvSpPr>
          <p:cNvPr id="32" name="Rectangle 31"/>
          <p:cNvSpPr/>
          <p:nvPr/>
        </p:nvSpPr>
        <p:spPr>
          <a:xfrm>
            <a:off x="12573000" y="2400300"/>
            <a:ext cx="4953000" cy="762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1"/>
                </a:solidFill>
              </a:rPr>
              <a:t>?</a:t>
            </a:r>
            <a:endParaRPr lang="en-US" sz="4000" b="1" i="1" dirty="0">
              <a:solidFill>
                <a:schemeClr val="tx1"/>
              </a:solidFill>
            </a:endParaRPr>
          </a:p>
        </p:txBody>
      </p:sp>
      <p:sp>
        <p:nvSpPr>
          <p:cNvPr id="33" name="Rectangle 32"/>
          <p:cNvSpPr/>
          <p:nvPr/>
        </p:nvSpPr>
        <p:spPr>
          <a:xfrm>
            <a:off x="6964680" y="3360420"/>
            <a:ext cx="4953000" cy="762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1"/>
                </a:solidFill>
              </a:rPr>
              <a:t>?</a:t>
            </a:r>
            <a:endParaRPr lang="en-US" sz="4000" b="1" i="1" dirty="0">
              <a:solidFill>
                <a:schemeClr val="tx1"/>
              </a:solidFill>
            </a:endParaRPr>
          </a:p>
        </p:txBody>
      </p:sp>
      <p:sp>
        <p:nvSpPr>
          <p:cNvPr id="34" name="Rectangle 33"/>
          <p:cNvSpPr/>
          <p:nvPr/>
        </p:nvSpPr>
        <p:spPr>
          <a:xfrm>
            <a:off x="12603480" y="3360420"/>
            <a:ext cx="4953000" cy="762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1"/>
                </a:solidFill>
              </a:rPr>
              <a:t>?</a:t>
            </a:r>
            <a:endParaRPr lang="en-US" sz="4000" b="1" i="1" dirty="0">
              <a:solidFill>
                <a:schemeClr val="tx1"/>
              </a:solidFill>
            </a:endParaRPr>
          </a:p>
        </p:txBody>
      </p:sp>
      <p:sp>
        <p:nvSpPr>
          <p:cNvPr id="35" name="Rectangle 34"/>
          <p:cNvSpPr/>
          <p:nvPr/>
        </p:nvSpPr>
        <p:spPr>
          <a:xfrm>
            <a:off x="6918960" y="4406837"/>
            <a:ext cx="4953000" cy="12700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1"/>
                </a:solidFill>
              </a:rPr>
              <a:t>?</a:t>
            </a:r>
            <a:endParaRPr lang="en-US" sz="4000" b="1" i="1" dirty="0">
              <a:solidFill>
                <a:schemeClr val="tx1"/>
              </a:solidFill>
            </a:endParaRPr>
          </a:p>
        </p:txBody>
      </p:sp>
      <p:sp>
        <p:nvSpPr>
          <p:cNvPr id="36" name="Rectangle 35"/>
          <p:cNvSpPr/>
          <p:nvPr/>
        </p:nvSpPr>
        <p:spPr>
          <a:xfrm>
            <a:off x="12169140" y="4406836"/>
            <a:ext cx="5661660" cy="127006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1"/>
                </a:solidFill>
              </a:rPr>
              <a:t>?</a:t>
            </a:r>
            <a:endParaRPr lang="en-US" sz="4000" b="1" i="1" dirty="0">
              <a:solidFill>
                <a:schemeClr val="tx1"/>
              </a:solidFill>
            </a:endParaRPr>
          </a:p>
        </p:txBody>
      </p:sp>
      <p:sp>
        <p:nvSpPr>
          <p:cNvPr id="37" name="Rectangle 36"/>
          <p:cNvSpPr/>
          <p:nvPr/>
        </p:nvSpPr>
        <p:spPr>
          <a:xfrm>
            <a:off x="6995160" y="5844730"/>
            <a:ext cx="4953000" cy="196577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1"/>
                </a:solidFill>
              </a:rPr>
              <a:t>?</a:t>
            </a:r>
            <a:endParaRPr lang="en-US" sz="4000" b="1" i="1" dirty="0">
              <a:solidFill>
                <a:schemeClr val="tx1"/>
              </a:solidFill>
            </a:endParaRPr>
          </a:p>
        </p:txBody>
      </p:sp>
      <p:sp>
        <p:nvSpPr>
          <p:cNvPr id="38" name="Rectangle 37"/>
          <p:cNvSpPr/>
          <p:nvPr/>
        </p:nvSpPr>
        <p:spPr>
          <a:xfrm>
            <a:off x="12344400" y="5844730"/>
            <a:ext cx="5242560" cy="188957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1"/>
                </a:solidFill>
              </a:rPr>
              <a:t>?</a:t>
            </a:r>
            <a:endParaRPr lang="en-US" sz="4000" b="1" i="1" dirty="0">
              <a:solidFill>
                <a:schemeClr val="tx1"/>
              </a:solidFill>
            </a:endParaRPr>
          </a:p>
        </p:txBody>
      </p:sp>
      <p:sp>
        <p:nvSpPr>
          <p:cNvPr id="39" name="Rectangle 38"/>
          <p:cNvSpPr/>
          <p:nvPr/>
        </p:nvSpPr>
        <p:spPr>
          <a:xfrm>
            <a:off x="7330441" y="8031480"/>
            <a:ext cx="4328159" cy="762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1"/>
                </a:solidFill>
              </a:rPr>
              <a:t>?</a:t>
            </a:r>
            <a:endParaRPr lang="en-US" sz="4000" b="1" i="1" dirty="0">
              <a:solidFill>
                <a:schemeClr val="tx1"/>
              </a:solidFill>
            </a:endParaRPr>
          </a:p>
        </p:txBody>
      </p:sp>
      <p:sp>
        <p:nvSpPr>
          <p:cNvPr id="40" name="Rectangle 39"/>
          <p:cNvSpPr/>
          <p:nvPr/>
        </p:nvSpPr>
        <p:spPr>
          <a:xfrm>
            <a:off x="12489180" y="8031480"/>
            <a:ext cx="4953000" cy="762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smtClean="0">
                <a:solidFill>
                  <a:schemeClr val="tx1"/>
                </a:solidFill>
              </a:rPr>
              <a:t>?</a:t>
            </a:r>
            <a:endParaRPr lang="en-US" sz="4000" b="1" i="1"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31"/>
                                        </p:tgtEl>
                                        <p:attrNameLst>
                                          <p:attrName>ppt_x</p:attrName>
                                        </p:attrNameLst>
                                      </p:cBhvr>
                                      <p:tavLst>
                                        <p:tav tm="0">
                                          <p:val>
                                            <p:strVal val="ppt_x"/>
                                          </p:val>
                                        </p:tav>
                                        <p:tav tm="100000">
                                          <p:val>
                                            <p:strVal val="ppt_x"/>
                                          </p:val>
                                        </p:tav>
                                      </p:tavLst>
                                    </p:anim>
                                    <p:anim calcmode="lin" valueType="num">
                                      <p:cBhvr additive="base">
                                        <p:cTn id="12" dur="500"/>
                                        <p:tgtEl>
                                          <p:spTgt spid="31"/>
                                        </p:tgtEl>
                                        <p:attrNameLst>
                                          <p:attrName>ppt_y</p:attrName>
                                        </p:attrNameLst>
                                      </p:cBhvr>
                                      <p:tavLst>
                                        <p:tav tm="0">
                                          <p:val>
                                            <p:strVal val="ppt_y"/>
                                          </p:val>
                                        </p:tav>
                                        <p:tav tm="100000">
                                          <p:val>
                                            <p:strVal val="1+ppt_h/2"/>
                                          </p:val>
                                        </p:tav>
                                      </p:tavLst>
                                    </p:anim>
                                    <p:set>
                                      <p:cBhvr>
                                        <p:cTn id="13" dur="1" fill="hold">
                                          <p:stCondLst>
                                            <p:cond delay="499"/>
                                          </p:stCondLst>
                                        </p:cTn>
                                        <p:tgtEl>
                                          <p:spTgt spid="3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grpId="0" nodeType="clickEffect">
                                  <p:stCondLst>
                                    <p:cond delay="0"/>
                                  </p:stCondLst>
                                  <p:childTnLst>
                                    <p:anim calcmode="lin" valueType="num">
                                      <p:cBhvr additive="base">
                                        <p:cTn id="17" dur="500"/>
                                        <p:tgtEl>
                                          <p:spTgt spid="32"/>
                                        </p:tgtEl>
                                        <p:attrNameLst>
                                          <p:attrName>ppt_x</p:attrName>
                                        </p:attrNameLst>
                                      </p:cBhvr>
                                      <p:tavLst>
                                        <p:tav tm="0">
                                          <p:val>
                                            <p:strVal val="ppt_x"/>
                                          </p:val>
                                        </p:tav>
                                        <p:tav tm="100000">
                                          <p:val>
                                            <p:strVal val="ppt_x"/>
                                          </p:val>
                                        </p:tav>
                                      </p:tavLst>
                                    </p:anim>
                                    <p:anim calcmode="lin" valueType="num">
                                      <p:cBhvr additive="base">
                                        <p:cTn id="18" dur="500"/>
                                        <p:tgtEl>
                                          <p:spTgt spid="32"/>
                                        </p:tgtEl>
                                        <p:attrNameLst>
                                          <p:attrName>ppt_y</p:attrName>
                                        </p:attrNameLst>
                                      </p:cBhvr>
                                      <p:tavLst>
                                        <p:tav tm="0">
                                          <p:val>
                                            <p:strVal val="ppt_y"/>
                                          </p:val>
                                        </p:tav>
                                        <p:tav tm="100000">
                                          <p:val>
                                            <p:strVal val="1+ppt_h/2"/>
                                          </p:val>
                                        </p:tav>
                                      </p:tavLst>
                                    </p:anim>
                                    <p:set>
                                      <p:cBhvr>
                                        <p:cTn id="19" dur="1" fill="hold">
                                          <p:stCondLst>
                                            <p:cond delay="499"/>
                                          </p:stCondLst>
                                        </p:cTn>
                                        <p:tgtEl>
                                          <p:spTgt spid="3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grpId="0" nodeType="clickEffect">
                                  <p:stCondLst>
                                    <p:cond delay="0"/>
                                  </p:stCondLst>
                                  <p:childTnLst>
                                    <p:anim calcmode="lin" valueType="num">
                                      <p:cBhvr additive="base">
                                        <p:cTn id="23" dur="500"/>
                                        <p:tgtEl>
                                          <p:spTgt spid="33"/>
                                        </p:tgtEl>
                                        <p:attrNameLst>
                                          <p:attrName>ppt_x</p:attrName>
                                        </p:attrNameLst>
                                      </p:cBhvr>
                                      <p:tavLst>
                                        <p:tav tm="0">
                                          <p:val>
                                            <p:strVal val="ppt_x"/>
                                          </p:val>
                                        </p:tav>
                                        <p:tav tm="100000">
                                          <p:val>
                                            <p:strVal val="ppt_x"/>
                                          </p:val>
                                        </p:tav>
                                      </p:tavLst>
                                    </p:anim>
                                    <p:anim calcmode="lin" valueType="num">
                                      <p:cBhvr additive="base">
                                        <p:cTn id="24" dur="500"/>
                                        <p:tgtEl>
                                          <p:spTgt spid="33"/>
                                        </p:tgtEl>
                                        <p:attrNameLst>
                                          <p:attrName>ppt_y</p:attrName>
                                        </p:attrNameLst>
                                      </p:cBhvr>
                                      <p:tavLst>
                                        <p:tav tm="0">
                                          <p:val>
                                            <p:strVal val="ppt_y"/>
                                          </p:val>
                                        </p:tav>
                                        <p:tav tm="100000">
                                          <p:val>
                                            <p:strVal val="1+ppt_h/2"/>
                                          </p:val>
                                        </p:tav>
                                      </p:tavLst>
                                    </p:anim>
                                    <p:set>
                                      <p:cBhvr>
                                        <p:cTn id="25" dur="1" fill="hold">
                                          <p:stCondLst>
                                            <p:cond delay="499"/>
                                          </p:stCondLst>
                                        </p:cTn>
                                        <p:tgtEl>
                                          <p:spTgt spid="3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grpId="0" nodeType="clickEffect">
                                  <p:stCondLst>
                                    <p:cond delay="0"/>
                                  </p:stCondLst>
                                  <p:childTnLst>
                                    <p:anim calcmode="lin" valueType="num">
                                      <p:cBhvr additive="base">
                                        <p:cTn id="29" dur="500"/>
                                        <p:tgtEl>
                                          <p:spTgt spid="34"/>
                                        </p:tgtEl>
                                        <p:attrNameLst>
                                          <p:attrName>ppt_x</p:attrName>
                                        </p:attrNameLst>
                                      </p:cBhvr>
                                      <p:tavLst>
                                        <p:tav tm="0">
                                          <p:val>
                                            <p:strVal val="ppt_x"/>
                                          </p:val>
                                        </p:tav>
                                        <p:tav tm="100000">
                                          <p:val>
                                            <p:strVal val="ppt_x"/>
                                          </p:val>
                                        </p:tav>
                                      </p:tavLst>
                                    </p:anim>
                                    <p:anim calcmode="lin" valueType="num">
                                      <p:cBhvr additive="base">
                                        <p:cTn id="30" dur="500"/>
                                        <p:tgtEl>
                                          <p:spTgt spid="34"/>
                                        </p:tgtEl>
                                        <p:attrNameLst>
                                          <p:attrName>ppt_y</p:attrName>
                                        </p:attrNameLst>
                                      </p:cBhvr>
                                      <p:tavLst>
                                        <p:tav tm="0">
                                          <p:val>
                                            <p:strVal val="ppt_y"/>
                                          </p:val>
                                        </p:tav>
                                        <p:tav tm="100000">
                                          <p:val>
                                            <p:strVal val="1+ppt_h/2"/>
                                          </p:val>
                                        </p:tav>
                                      </p:tavLst>
                                    </p:anim>
                                    <p:set>
                                      <p:cBhvr>
                                        <p:cTn id="31" dur="1" fill="hold">
                                          <p:stCondLst>
                                            <p:cond delay="499"/>
                                          </p:stCondLst>
                                        </p:cTn>
                                        <p:tgtEl>
                                          <p:spTgt spid="3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0" nodeType="clickEffect">
                                  <p:stCondLst>
                                    <p:cond delay="0"/>
                                  </p:stCondLst>
                                  <p:childTnLst>
                                    <p:anim calcmode="lin" valueType="num">
                                      <p:cBhvr additive="base">
                                        <p:cTn id="35" dur="500"/>
                                        <p:tgtEl>
                                          <p:spTgt spid="35"/>
                                        </p:tgtEl>
                                        <p:attrNameLst>
                                          <p:attrName>ppt_x</p:attrName>
                                        </p:attrNameLst>
                                      </p:cBhvr>
                                      <p:tavLst>
                                        <p:tav tm="0">
                                          <p:val>
                                            <p:strVal val="ppt_x"/>
                                          </p:val>
                                        </p:tav>
                                        <p:tav tm="100000">
                                          <p:val>
                                            <p:strVal val="ppt_x"/>
                                          </p:val>
                                        </p:tav>
                                      </p:tavLst>
                                    </p:anim>
                                    <p:anim calcmode="lin" valueType="num">
                                      <p:cBhvr additive="base">
                                        <p:cTn id="36" dur="500"/>
                                        <p:tgtEl>
                                          <p:spTgt spid="35"/>
                                        </p:tgtEl>
                                        <p:attrNameLst>
                                          <p:attrName>ppt_y</p:attrName>
                                        </p:attrNameLst>
                                      </p:cBhvr>
                                      <p:tavLst>
                                        <p:tav tm="0">
                                          <p:val>
                                            <p:strVal val="ppt_y"/>
                                          </p:val>
                                        </p:tav>
                                        <p:tav tm="100000">
                                          <p:val>
                                            <p:strVal val="1+ppt_h/2"/>
                                          </p:val>
                                        </p:tav>
                                      </p:tavLst>
                                    </p:anim>
                                    <p:set>
                                      <p:cBhvr>
                                        <p:cTn id="37" dur="1" fill="hold">
                                          <p:stCondLst>
                                            <p:cond delay="499"/>
                                          </p:stCondLst>
                                        </p:cTn>
                                        <p:tgtEl>
                                          <p:spTgt spid="3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grpId="0" nodeType="clickEffect">
                                  <p:stCondLst>
                                    <p:cond delay="0"/>
                                  </p:stCondLst>
                                  <p:childTnLst>
                                    <p:anim calcmode="lin" valueType="num">
                                      <p:cBhvr additive="base">
                                        <p:cTn id="41" dur="500"/>
                                        <p:tgtEl>
                                          <p:spTgt spid="36"/>
                                        </p:tgtEl>
                                        <p:attrNameLst>
                                          <p:attrName>ppt_x</p:attrName>
                                        </p:attrNameLst>
                                      </p:cBhvr>
                                      <p:tavLst>
                                        <p:tav tm="0">
                                          <p:val>
                                            <p:strVal val="ppt_x"/>
                                          </p:val>
                                        </p:tav>
                                        <p:tav tm="100000">
                                          <p:val>
                                            <p:strVal val="ppt_x"/>
                                          </p:val>
                                        </p:tav>
                                      </p:tavLst>
                                    </p:anim>
                                    <p:anim calcmode="lin" valueType="num">
                                      <p:cBhvr additive="base">
                                        <p:cTn id="42" dur="500"/>
                                        <p:tgtEl>
                                          <p:spTgt spid="36"/>
                                        </p:tgtEl>
                                        <p:attrNameLst>
                                          <p:attrName>ppt_y</p:attrName>
                                        </p:attrNameLst>
                                      </p:cBhvr>
                                      <p:tavLst>
                                        <p:tav tm="0">
                                          <p:val>
                                            <p:strVal val="ppt_y"/>
                                          </p:val>
                                        </p:tav>
                                        <p:tav tm="100000">
                                          <p:val>
                                            <p:strVal val="1+ppt_h/2"/>
                                          </p:val>
                                        </p:tav>
                                      </p:tavLst>
                                    </p:anim>
                                    <p:set>
                                      <p:cBhvr>
                                        <p:cTn id="43" dur="1" fill="hold">
                                          <p:stCondLst>
                                            <p:cond delay="499"/>
                                          </p:stCondLst>
                                        </p:cTn>
                                        <p:tgtEl>
                                          <p:spTgt spid="3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grpId="0" nodeType="clickEffect">
                                  <p:stCondLst>
                                    <p:cond delay="0"/>
                                  </p:stCondLst>
                                  <p:childTnLst>
                                    <p:anim calcmode="lin" valueType="num">
                                      <p:cBhvr additive="base">
                                        <p:cTn id="47" dur="500"/>
                                        <p:tgtEl>
                                          <p:spTgt spid="37"/>
                                        </p:tgtEl>
                                        <p:attrNameLst>
                                          <p:attrName>ppt_x</p:attrName>
                                        </p:attrNameLst>
                                      </p:cBhvr>
                                      <p:tavLst>
                                        <p:tav tm="0">
                                          <p:val>
                                            <p:strVal val="ppt_x"/>
                                          </p:val>
                                        </p:tav>
                                        <p:tav tm="100000">
                                          <p:val>
                                            <p:strVal val="ppt_x"/>
                                          </p:val>
                                        </p:tav>
                                      </p:tavLst>
                                    </p:anim>
                                    <p:anim calcmode="lin" valueType="num">
                                      <p:cBhvr additive="base">
                                        <p:cTn id="48" dur="500"/>
                                        <p:tgtEl>
                                          <p:spTgt spid="37"/>
                                        </p:tgtEl>
                                        <p:attrNameLst>
                                          <p:attrName>ppt_y</p:attrName>
                                        </p:attrNameLst>
                                      </p:cBhvr>
                                      <p:tavLst>
                                        <p:tav tm="0">
                                          <p:val>
                                            <p:strVal val="ppt_y"/>
                                          </p:val>
                                        </p:tav>
                                        <p:tav tm="100000">
                                          <p:val>
                                            <p:strVal val="1+ppt_h/2"/>
                                          </p:val>
                                        </p:tav>
                                      </p:tavLst>
                                    </p:anim>
                                    <p:set>
                                      <p:cBhvr>
                                        <p:cTn id="49" dur="1" fill="hold">
                                          <p:stCondLst>
                                            <p:cond delay="499"/>
                                          </p:stCondLst>
                                        </p:cTn>
                                        <p:tgtEl>
                                          <p:spTgt spid="3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 presetClass="exit" presetSubtype="4" fill="hold" grpId="0" nodeType="clickEffect">
                                  <p:stCondLst>
                                    <p:cond delay="0"/>
                                  </p:stCondLst>
                                  <p:childTnLst>
                                    <p:anim calcmode="lin" valueType="num">
                                      <p:cBhvr additive="base">
                                        <p:cTn id="53" dur="500"/>
                                        <p:tgtEl>
                                          <p:spTgt spid="38"/>
                                        </p:tgtEl>
                                        <p:attrNameLst>
                                          <p:attrName>ppt_x</p:attrName>
                                        </p:attrNameLst>
                                      </p:cBhvr>
                                      <p:tavLst>
                                        <p:tav tm="0">
                                          <p:val>
                                            <p:strVal val="ppt_x"/>
                                          </p:val>
                                        </p:tav>
                                        <p:tav tm="100000">
                                          <p:val>
                                            <p:strVal val="ppt_x"/>
                                          </p:val>
                                        </p:tav>
                                      </p:tavLst>
                                    </p:anim>
                                    <p:anim calcmode="lin" valueType="num">
                                      <p:cBhvr additive="base">
                                        <p:cTn id="54" dur="500"/>
                                        <p:tgtEl>
                                          <p:spTgt spid="38"/>
                                        </p:tgtEl>
                                        <p:attrNameLst>
                                          <p:attrName>ppt_y</p:attrName>
                                        </p:attrNameLst>
                                      </p:cBhvr>
                                      <p:tavLst>
                                        <p:tav tm="0">
                                          <p:val>
                                            <p:strVal val="ppt_y"/>
                                          </p:val>
                                        </p:tav>
                                        <p:tav tm="100000">
                                          <p:val>
                                            <p:strVal val="1+ppt_h/2"/>
                                          </p:val>
                                        </p:tav>
                                      </p:tavLst>
                                    </p:anim>
                                    <p:set>
                                      <p:cBhvr>
                                        <p:cTn id="55" dur="1" fill="hold">
                                          <p:stCondLst>
                                            <p:cond delay="499"/>
                                          </p:stCondLst>
                                        </p:cTn>
                                        <p:tgtEl>
                                          <p:spTgt spid="38"/>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 presetClass="exit" presetSubtype="4" fill="hold" grpId="0" nodeType="clickEffect">
                                  <p:stCondLst>
                                    <p:cond delay="0"/>
                                  </p:stCondLst>
                                  <p:childTnLst>
                                    <p:anim calcmode="lin" valueType="num">
                                      <p:cBhvr additive="base">
                                        <p:cTn id="59" dur="500"/>
                                        <p:tgtEl>
                                          <p:spTgt spid="39"/>
                                        </p:tgtEl>
                                        <p:attrNameLst>
                                          <p:attrName>ppt_x</p:attrName>
                                        </p:attrNameLst>
                                      </p:cBhvr>
                                      <p:tavLst>
                                        <p:tav tm="0">
                                          <p:val>
                                            <p:strVal val="ppt_x"/>
                                          </p:val>
                                        </p:tav>
                                        <p:tav tm="100000">
                                          <p:val>
                                            <p:strVal val="ppt_x"/>
                                          </p:val>
                                        </p:tav>
                                      </p:tavLst>
                                    </p:anim>
                                    <p:anim calcmode="lin" valueType="num">
                                      <p:cBhvr additive="base">
                                        <p:cTn id="60" dur="500"/>
                                        <p:tgtEl>
                                          <p:spTgt spid="39"/>
                                        </p:tgtEl>
                                        <p:attrNameLst>
                                          <p:attrName>ppt_y</p:attrName>
                                        </p:attrNameLst>
                                      </p:cBhvr>
                                      <p:tavLst>
                                        <p:tav tm="0">
                                          <p:val>
                                            <p:strVal val="ppt_y"/>
                                          </p:val>
                                        </p:tav>
                                        <p:tav tm="100000">
                                          <p:val>
                                            <p:strVal val="1+ppt_h/2"/>
                                          </p:val>
                                        </p:tav>
                                      </p:tavLst>
                                    </p:anim>
                                    <p:set>
                                      <p:cBhvr>
                                        <p:cTn id="61" dur="1" fill="hold">
                                          <p:stCondLst>
                                            <p:cond delay="499"/>
                                          </p:stCondLst>
                                        </p:cTn>
                                        <p:tgtEl>
                                          <p:spTgt spid="39"/>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 presetClass="exit" presetSubtype="4" fill="hold" grpId="0" nodeType="clickEffect">
                                  <p:stCondLst>
                                    <p:cond delay="0"/>
                                  </p:stCondLst>
                                  <p:childTnLst>
                                    <p:anim calcmode="lin" valueType="num">
                                      <p:cBhvr additive="base">
                                        <p:cTn id="65" dur="500"/>
                                        <p:tgtEl>
                                          <p:spTgt spid="40"/>
                                        </p:tgtEl>
                                        <p:attrNameLst>
                                          <p:attrName>ppt_x</p:attrName>
                                        </p:attrNameLst>
                                      </p:cBhvr>
                                      <p:tavLst>
                                        <p:tav tm="0">
                                          <p:val>
                                            <p:strVal val="ppt_x"/>
                                          </p:val>
                                        </p:tav>
                                        <p:tav tm="100000">
                                          <p:val>
                                            <p:strVal val="ppt_x"/>
                                          </p:val>
                                        </p:tav>
                                      </p:tavLst>
                                    </p:anim>
                                    <p:anim calcmode="lin" valueType="num">
                                      <p:cBhvr additive="base">
                                        <p:cTn id="66" dur="500"/>
                                        <p:tgtEl>
                                          <p:spTgt spid="40"/>
                                        </p:tgtEl>
                                        <p:attrNameLst>
                                          <p:attrName>ppt_y</p:attrName>
                                        </p:attrNameLst>
                                      </p:cBhvr>
                                      <p:tavLst>
                                        <p:tav tm="0">
                                          <p:val>
                                            <p:strVal val="ppt_y"/>
                                          </p:val>
                                        </p:tav>
                                        <p:tav tm="100000">
                                          <p:val>
                                            <p:strVal val="1+ppt_h/2"/>
                                          </p:val>
                                        </p:tav>
                                      </p:tavLst>
                                    </p:anim>
                                    <p:set>
                                      <p:cBhvr>
                                        <p:cTn id="67"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623787" y="7904122"/>
            <a:ext cx="19070009" cy="3729854"/>
            <a:chOff x="0" y="0"/>
            <a:chExt cx="5022554" cy="982348"/>
          </a:xfrm>
        </p:grpSpPr>
        <p:sp>
          <p:nvSpPr>
            <p:cNvPr id="3" name="Freeform 3"/>
            <p:cNvSpPr/>
            <p:nvPr/>
          </p:nvSpPr>
          <p:spPr>
            <a:xfrm>
              <a:off x="0" y="0"/>
              <a:ext cx="5022554" cy="982348"/>
            </a:xfrm>
            <a:custGeom>
              <a:avLst/>
              <a:gdLst/>
              <a:ahLst/>
              <a:cxnLst/>
              <a:rect l="l" t="t" r="r" b="b"/>
              <a:pathLst>
                <a:path w="5022554" h="982348">
                  <a:moveTo>
                    <a:pt x="0" y="0"/>
                  </a:moveTo>
                  <a:lnTo>
                    <a:pt x="5022554" y="0"/>
                  </a:lnTo>
                  <a:lnTo>
                    <a:pt x="5022554" y="982348"/>
                  </a:lnTo>
                  <a:lnTo>
                    <a:pt x="0" y="982348"/>
                  </a:lnTo>
                  <a:close/>
                </a:path>
              </a:pathLst>
            </a:custGeom>
            <a:solidFill>
              <a:srgbClr val="2D2412"/>
            </a:solidFill>
          </p:spPr>
        </p:sp>
        <p:sp>
          <p:nvSpPr>
            <p:cNvPr id="4" name="TextBox 4"/>
            <p:cNvSpPr txBox="1"/>
            <p:nvPr/>
          </p:nvSpPr>
          <p:spPr>
            <a:xfrm>
              <a:off x="0" y="-38100"/>
              <a:ext cx="5022554" cy="1020448"/>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768707" y="6172200"/>
            <a:ext cx="4092356" cy="4114800"/>
          </a:xfrm>
          <a:custGeom>
            <a:avLst/>
            <a:gdLst/>
            <a:ahLst/>
            <a:cxnLst/>
            <a:rect l="l" t="t" r="r" b="b"/>
            <a:pathLst>
              <a:path w="4092356" h="4114800">
                <a:moveTo>
                  <a:pt x="0" y="0"/>
                </a:moveTo>
                <a:lnTo>
                  <a:pt x="4092355" y="0"/>
                </a:lnTo>
                <a:lnTo>
                  <a:pt x="4092355" y="4114800"/>
                </a:lnTo>
                <a:lnTo>
                  <a:pt x="0" y="4114800"/>
                </a:lnTo>
                <a:lnTo>
                  <a:pt x="0" y="0"/>
                </a:lnTo>
                <a:close/>
              </a:path>
            </a:pathLst>
          </a:custGeom>
          <a:blipFill>
            <a:blip r:embed="rId2">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10744200" y="1146642"/>
            <a:ext cx="7702022" cy="7082958"/>
          </a:xfrm>
          <a:custGeom>
            <a:avLst/>
            <a:gdLst/>
            <a:ahLst/>
            <a:cxnLst/>
            <a:rect l="l" t="t" r="r" b="b"/>
            <a:pathLst>
              <a:path w="8669105" h="7390412">
                <a:moveTo>
                  <a:pt x="0" y="0"/>
                </a:moveTo>
                <a:lnTo>
                  <a:pt x="8669105" y="0"/>
                </a:lnTo>
                <a:lnTo>
                  <a:pt x="8669105" y="7390412"/>
                </a:lnTo>
                <a:lnTo>
                  <a:pt x="0" y="7390412"/>
                </a:lnTo>
                <a:lnTo>
                  <a:pt x="0" y="0"/>
                </a:lnTo>
                <a:close/>
              </a:path>
            </a:pathLst>
          </a:custGeom>
          <a:blipFill>
            <a:blip r:embed="rId9"/>
            <a:stretch>
              <a:fillRect/>
            </a:stretch>
          </a:blipFill>
        </p:spPr>
      </p:sp>
      <p:sp>
        <p:nvSpPr>
          <p:cNvPr id="10" name="TextBox 10"/>
          <p:cNvSpPr txBox="1"/>
          <p:nvPr/>
        </p:nvSpPr>
        <p:spPr>
          <a:xfrm>
            <a:off x="304800" y="1269752"/>
            <a:ext cx="11277600" cy="4539704"/>
          </a:xfrm>
          <a:prstGeom prst="rect">
            <a:avLst/>
          </a:prstGeom>
        </p:spPr>
        <p:txBody>
          <a:bodyPr wrap="square" lIns="0" tIns="0" rIns="0" bIns="0" rtlCol="0" anchor="t">
            <a:spAutoFit/>
          </a:bodyPr>
          <a:lstStyle/>
          <a:p>
            <a:pPr algn="ctr">
              <a:spcBef>
                <a:spcPct val="0"/>
              </a:spcBef>
            </a:pPr>
            <a:r>
              <a:rPr lang="en-US" sz="11500" b="1" dirty="0" err="1" smtClean="0">
                <a:solidFill>
                  <a:schemeClr val="accent2">
                    <a:lumMod val="75000"/>
                  </a:schemeClr>
                </a:solidFill>
                <a:latin typeface="#9Slide05 SVNBulgary" pitchFamily="2" charset="0"/>
              </a:rPr>
              <a:t>Hoạt</a:t>
            </a:r>
            <a:r>
              <a:rPr lang="en-US" sz="11500" b="1" dirty="0" smtClean="0">
                <a:solidFill>
                  <a:schemeClr val="accent2">
                    <a:lumMod val="75000"/>
                  </a:schemeClr>
                </a:solidFill>
                <a:latin typeface="#9Slide05 SVNBulgary" pitchFamily="2" charset="0"/>
              </a:rPr>
              <a:t> </a:t>
            </a:r>
            <a:r>
              <a:rPr lang="en-US" sz="11500" b="1" dirty="0" err="1" smtClean="0">
                <a:solidFill>
                  <a:schemeClr val="accent2">
                    <a:lumMod val="75000"/>
                  </a:schemeClr>
                </a:solidFill>
                <a:latin typeface="#9Slide05 SVNBulgary" pitchFamily="2" charset="0"/>
              </a:rPr>
              <a:t>động</a:t>
            </a:r>
            <a:r>
              <a:rPr lang="en-US" sz="11500" b="1" dirty="0" smtClean="0">
                <a:solidFill>
                  <a:schemeClr val="accent2">
                    <a:lumMod val="75000"/>
                  </a:schemeClr>
                </a:solidFill>
                <a:latin typeface="#9Slide05 SVNBulgary" pitchFamily="2" charset="0"/>
              </a:rPr>
              <a:t> 3</a:t>
            </a:r>
          </a:p>
          <a:p>
            <a:pPr algn="ctr">
              <a:spcBef>
                <a:spcPct val="0"/>
              </a:spcBef>
            </a:pPr>
            <a:r>
              <a:rPr lang="vi-VN" sz="6000" b="1" dirty="0">
                <a:latin typeface="Cambria" panose="02040503050406030204" pitchFamily="18" charset="0"/>
                <a:ea typeface="Cambria" panose="02040503050406030204" pitchFamily="18" charset="0"/>
              </a:rPr>
              <a:t>Nêu cách bảo quản phù hợp để tránh nấm mốc cho những </a:t>
            </a:r>
            <a:endParaRPr lang="en-US" sz="6000" b="1" dirty="0" smtClean="0">
              <a:latin typeface="Cambria" panose="02040503050406030204" pitchFamily="18" charset="0"/>
              <a:ea typeface="Cambria" panose="02040503050406030204" pitchFamily="18" charset="0"/>
            </a:endParaRPr>
          </a:p>
          <a:p>
            <a:pPr algn="ctr">
              <a:spcBef>
                <a:spcPct val="0"/>
              </a:spcBef>
            </a:pPr>
            <a:r>
              <a:rPr lang="vi-VN" sz="6000" b="1" dirty="0" smtClean="0">
                <a:latin typeface="Cambria" panose="02040503050406030204" pitchFamily="18" charset="0"/>
                <a:ea typeface="Cambria" panose="02040503050406030204" pitchFamily="18" charset="0"/>
              </a:rPr>
              <a:t>thực </a:t>
            </a:r>
            <a:r>
              <a:rPr lang="vi-VN" sz="6000" b="1" dirty="0">
                <a:latin typeface="Cambria" panose="02040503050406030204" pitchFamily="18" charset="0"/>
                <a:ea typeface="Cambria" panose="02040503050406030204" pitchFamily="18" charset="0"/>
              </a:rPr>
              <a:t>phẩm ở hình 2.</a:t>
            </a:r>
            <a:endParaRPr lang="en-US" sz="400000" dirty="0">
              <a:solidFill>
                <a:schemeClr val="tx1">
                  <a:lumMod val="85000"/>
                  <a:lumOff val="1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31461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74708"/>
        </a:solidFill>
        <a:effectLst/>
      </p:bgPr>
    </p:bg>
    <p:spTree>
      <p:nvGrpSpPr>
        <p:cNvPr id="1" name=""/>
        <p:cNvGrpSpPr/>
        <p:nvPr/>
      </p:nvGrpSpPr>
      <p:grpSpPr>
        <a:xfrm>
          <a:off x="0" y="0"/>
          <a:ext cx="0" cy="0"/>
          <a:chOff x="0" y="0"/>
          <a:chExt cx="0" cy="0"/>
        </a:xfrm>
      </p:grpSpPr>
      <p:sp>
        <p:nvSpPr>
          <p:cNvPr id="2" name="Freeform 2"/>
          <p:cNvSpPr/>
          <p:nvPr/>
        </p:nvSpPr>
        <p:spPr>
          <a:xfrm>
            <a:off x="-637083" y="9258300"/>
            <a:ext cx="4152550" cy="41148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801239" y="-2746319"/>
            <a:ext cx="4152550" cy="4114800"/>
          </a:xfrm>
          <a:custGeom>
            <a:avLst/>
            <a:gdLst/>
            <a:ahLst/>
            <a:cxnLst/>
            <a:rect l="l" t="t" r="r" b="b"/>
            <a:pathLst>
              <a:path w="4152550" h="4114800">
                <a:moveTo>
                  <a:pt x="0" y="0"/>
                </a:moveTo>
                <a:lnTo>
                  <a:pt x="4152551" y="0"/>
                </a:lnTo>
                <a:lnTo>
                  <a:pt x="4152551"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4" name="Group 4"/>
          <p:cNvGrpSpPr/>
          <p:nvPr/>
        </p:nvGrpSpPr>
        <p:grpSpPr>
          <a:xfrm>
            <a:off x="10121587" y="-360206"/>
            <a:ext cx="8166414" cy="11007412"/>
            <a:chOff x="0" y="0"/>
            <a:chExt cx="2364065" cy="2899072"/>
          </a:xfrm>
        </p:grpSpPr>
        <p:sp>
          <p:nvSpPr>
            <p:cNvPr id="5" name="Freeform 5"/>
            <p:cNvSpPr/>
            <p:nvPr/>
          </p:nvSpPr>
          <p:spPr>
            <a:xfrm>
              <a:off x="0" y="0"/>
              <a:ext cx="2364065" cy="2899072"/>
            </a:xfrm>
            <a:custGeom>
              <a:avLst/>
              <a:gdLst/>
              <a:ahLst/>
              <a:cxnLst/>
              <a:rect l="l" t="t" r="r" b="b"/>
              <a:pathLst>
                <a:path w="2364065" h="2899072">
                  <a:moveTo>
                    <a:pt x="0" y="0"/>
                  </a:moveTo>
                  <a:lnTo>
                    <a:pt x="2364065" y="0"/>
                  </a:lnTo>
                  <a:lnTo>
                    <a:pt x="2364065" y="2899072"/>
                  </a:lnTo>
                  <a:lnTo>
                    <a:pt x="0" y="2899072"/>
                  </a:lnTo>
                  <a:close/>
                </a:path>
              </a:pathLst>
            </a:custGeom>
            <a:solidFill>
              <a:srgbClr val="FFFFFF"/>
            </a:solidFill>
          </p:spPr>
        </p:sp>
        <p:sp>
          <p:nvSpPr>
            <p:cNvPr id="6" name="TextBox 6"/>
            <p:cNvSpPr txBox="1"/>
            <p:nvPr/>
          </p:nvSpPr>
          <p:spPr>
            <a:xfrm>
              <a:off x="0" y="-47625"/>
              <a:ext cx="2364065" cy="2946697"/>
            </a:xfrm>
            <a:prstGeom prst="rect">
              <a:avLst/>
            </a:prstGeom>
          </p:spPr>
          <p:txBody>
            <a:bodyPr lIns="50800" tIns="50800" rIns="50800" bIns="50800" rtlCol="0" anchor="ctr"/>
            <a:lstStyle/>
            <a:p>
              <a:pPr algn="ctr">
                <a:lnSpc>
                  <a:spcPts val="2659"/>
                </a:lnSpc>
              </a:pPr>
              <a:endParaRPr/>
            </a:p>
          </p:txBody>
        </p:sp>
      </p:grpSp>
      <p:pic>
        <p:nvPicPr>
          <p:cNvPr id="19" name="Picture 18"/>
          <p:cNvPicPr>
            <a:picLocks noChangeAspect="1"/>
          </p:cNvPicPr>
          <p:nvPr/>
        </p:nvPicPr>
        <p:blipFill>
          <a:blip r:embed="rId4"/>
          <a:stretch>
            <a:fillRect/>
          </a:stretch>
        </p:blipFill>
        <p:spPr>
          <a:xfrm>
            <a:off x="990600" y="683360"/>
            <a:ext cx="8433996" cy="87394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Rectangle 19"/>
          <p:cNvSpPr/>
          <p:nvPr/>
        </p:nvSpPr>
        <p:spPr>
          <a:xfrm>
            <a:off x="10287000" y="3345960"/>
            <a:ext cx="7793185" cy="5262979"/>
          </a:xfrm>
          <a:prstGeom prst="rect">
            <a:avLst/>
          </a:prstGeom>
        </p:spPr>
        <p:txBody>
          <a:bodyPr wrap="square">
            <a:spAutoFit/>
          </a:bodyPr>
          <a:lstStyle/>
          <a:p>
            <a:pPr algn="just">
              <a:spcAft>
                <a:spcPts val="0"/>
              </a:spcAft>
            </a:pPr>
            <a:r>
              <a:rPr lang="vi-VN" sz="4800" dirty="0">
                <a:latin typeface="Cambria" panose="02040503050406030204" pitchFamily="18" charset="0"/>
                <a:ea typeface="Cambria" panose="02040503050406030204" pitchFamily="18" charset="0"/>
              </a:rPr>
              <a:t>+ Bảo quản lạnh: thịt </a:t>
            </a:r>
            <a:r>
              <a:rPr lang="en-US" sz="4800" dirty="0" err="1" smtClean="0">
                <a:latin typeface="Cambria" panose="02040503050406030204" pitchFamily="18" charset="0"/>
                <a:ea typeface="Cambria" panose="02040503050406030204" pitchFamily="18" charset="0"/>
              </a:rPr>
              <a:t>nguội</a:t>
            </a:r>
            <a:r>
              <a:rPr lang="vi-VN" sz="4800" dirty="0" smtClean="0">
                <a:latin typeface="Cambria" panose="02040503050406030204" pitchFamily="18" charset="0"/>
                <a:ea typeface="Cambria" panose="02040503050406030204" pitchFamily="18" charset="0"/>
              </a:rPr>
              <a:t>, </a:t>
            </a:r>
            <a:r>
              <a:rPr lang="vi-VN" sz="4800" dirty="0">
                <a:latin typeface="Cambria" panose="02040503050406030204" pitchFamily="18" charset="0"/>
                <a:ea typeface="Cambria" panose="02040503050406030204" pitchFamily="18" charset="0"/>
              </a:rPr>
              <a:t>xúc xích, cơm.</a:t>
            </a:r>
            <a:endParaRPr lang="en-US" sz="4400" dirty="0">
              <a:latin typeface="Cambria" panose="02040503050406030204" pitchFamily="18" charset="0"/>
              <a:ea typeface="Cambria" panose="02040503050406030204" pitchFamily="18" charset="0"/>
            </a:endParaRPr>
          </a:p>
          <a:p>
            <a:pPr algn="just">
              <a:spcAft>
                <a:spcPts val="0"/>
              </a:spcAft>
            </a:pPr>
            <a:r>
              <a:rPr lang="vi-VN" sz="4800" smtClean="0">
                <a:latin typeface="Cambria" panose="02040503050406030204" pitchFamily="18" charset="0"/>
                <a:ea typeface="Cambria" panose="02040503050406030204" pitchFamily="18" charset="0"/>
              </a:rPr>
              <a:t>+ </a:t>
            </a:r>
            <a:r>
              <a:rPr lang="vi-VN" sz="4800" dirty="0">
                <a:latin typeface="Cambria" panose="02040503050406030204" pitchFamily="18" charset="0"/>
                <a:ea typeface="Cambria" panose="02040503050406030204" pitchFamily="18" charset="0"/>
              </a:rPr>
              <a:t>Sấy khô: nho, nấm</a:t>
            </a:r>
            <a:r>
              <a:rPr lang="vi-VN" sz="4800">
                <a:latin typeface="Cambria" panose="02040503050406030204" pitchFamily="18" charset="0"/>
                <a:ea typeface="Cambria" panose="02040503050406030204" pitchFamily="18" charset="0"/>
              </a:rPr>
              <a:t>, </a:t>
            </a:r>
            <a:r>
              <a:rPr lang="vi-VN" sz="4800" smtClean="0">
                <a:latin typeface="Cambria" panose="02040503050406030204" pitchFamily="18" charset="0"/>
                <a:ea typeface="Cambria" panose="02040503050406030204" pitchFamily="18" charset="0"/>
              </a:rPr>
              <a:t>lạc,</a:t>
            </a:r>
            <a:r>
              <a:rPr lang="en-US" sz="4800" smtClean="0">
                <a:latin typeface="Cambria" panose="02040503050406030204" pitchFamily="18" charset="0"/>
                <a:ea typeface="Cambria" panose="02040503050406030204" pitchFamily="18" charset="0"/>
              </a:rPr>
              <a:t> </a:t>
            </a:r>
            <a:r>
              <a:rPr lang="vi-VN" sz="4800" smtClean="0">
                <a:latin typeface="Cambria" panose="02040503050406030204" pitchFamily="18" charset="0"/>
                <a:ea typeface="Cambria" panose="02040503050406030204" pitchFamily="18" charset="0"/>
              </a:rPr>
              <a:t>cơm</a:t>
            </a:r>
            <a:endParaRPr lang="en-US" sz="4400" dirty="0">
              <a:latin typeface="Cambria" panose="02040503050406030204" pitchFamily="18" charset="0"/>
              <a:ea typeface="Cambria" panose="02040503050406030204" pitchFamily="18" charset="0"/>
            </a:endParaRPr>
          </a:p>
          <a:p>
            <a:pPr algn="just"/>
            <a:r>
              <a:rPr lang="vi-VN" sz="4800" smtClean="0">
                <a:latin typeface="Cambria" panose="02040503050406030204" pitchFamily="18" charset="0"/>
                <a:ea typeface="Cambria" panose="02040503050406030204" pitchFamily="18" charset="0"/>
              </a:rPr>
              <a:t>+ </a:t>
            </a:r>
            <a:r>
              <a:rPr lang="vi-VN" sz="4800" dirty="0">
                <a:latin typeface="Cambria" panose="02040503050406030204" pitchFamily="18" charset="0"/>
                <a:ea typeface="Cambria" panose="02040503050406030204" pitchFamily="18" charset="0"/>
              </a:rPr>
              <a:t>Hút chân </a:t>
            </a:r>
            <a:r>
              <a:rPr lang="vi-VN" sz="4800" dirty="0" smtClean="0">
                <a:latin typeface="Cambria" panose="02040503050406030204" pitchFamily="18" charset="0"/>
                <a:ea typeface="Cambria" panose="02040503050406030204" pitchFamily="18" charset="0"/>
              </a:rPr>
              <a:t>không</a:t>
            </a:r>
            <a:r>
              <a:rPr lang="en-US" sz="4800" dirty="0" smtClean="0">
                <a:latin typeface="Cambria" panose="02040503050406030204" pitchFamily="18" charset="0"/>
                <a:ea typeface="Cambria" panose="02040503050406030204" pitchFamily="18" charset="0"/>
              </a:rPr>
              <a:t> </a:t>
            </a:r>
            <a:r>
              <a:rPr lang="vi-VN" sz="4800" dirty="0" smtClean="0">
                <a:latin typeface="Cambria" panose="02040503050406030204" pitchFamily="18" charset="0"/>
                <a:ea typeface="Cambria" panose="02040503050406030204" pitchFamily="18" charset="0"/>
              </a:rPr>
              <a:t>(để </a:t>
            </a:r>
            <a:r>
              <a:rPr lang="vi-VN" sz="4800" dirty="0">
                <a:latin typeface="Cambria" panose="02040503050406030204" pitchFamily="18" charset="0"/>
                <a:ea typeface="Cambria" panose="02040503050406030204" pitchFamily="18" charset="0"/>
              </a:rPr>
              <a:t>ở nhiệt độ phòng trong một khoảng thời gian ngắn): nho, nấm, lạc.</a:t>
            </a:r>
            <a:endParaRPr lang="en-US" sz="4800" dirty="0">
              <a:latin typeface="Cambria" panose="02040503050406030204" pitchFamily="18" charset="0"/>
              <a:ea typeface="Cambria" panose="02040503050406030204" pitchFamily="18" charset="0"/>
            </a:endParaRPr>
          </a:p>
        </p:txBody>
      </p:sp>
      <p:sp>
        <p:nvSpPr>
          <p:cNvPr id="21" name="Rectangle 20"/>
          <p:cNvSpPr/>
          <p:nvPr/>
        </p:nvSpPr>
        <p:spPr>
          <a:xfrm>
            <a:off x="10058400" y="579811"/>
            <a:ext cx="8153400" cy="2123658"/>
          </a:xfrm>
          <a:prstGeom prst="rect">
            <a:avLst/>
          </a:prstGeom>
        </p:spPr>
        <p:txBody>
          <a:bodyPr wrap="square">
            <a:spAutoFit/>
          </a:bodyPr>
          <a:lstStyle/>
          <a:p>
            <a:pPr algn="ctr">
              <a:spcBef>
                <a:spcPct val="0"/>
              </a:spcBef>
            </a:pPr>
            <a:r>
              <a:rPr lang="vi-VN" sz="4400" b="1" dirty="0">
                <a:solidFill>
                  <a:schemeClr val="accent2">
                    <a:lumMod val="75000"/>
                  </a:schemeClr>
                </a:solidFill>
                <a:latin typeface="Cambria" panose="02040503050406030204" pitchFamily="18" charset="0"/>
                <a:ea typeface="Cambria" panose="02040503050406030204" pitchFamily="18" charset="0"/>
              </a:rPr>
              <a:t>Nêu cách bảo quản phù hợp để tránh nấm mốc cho những </a:t>
            </a:r>
            <a:r>
              <a:rPr lang="vi-VN" sz="4400" b="1" dirty="0" smtClean="0">
                <a:solidFill>
                  <a:schemeClr val="accent2">
                    <a:lumMod val="75000"/>
                  </a:schemeClr>
                </a:solidFill>
                <a:latin typeface="Cambria" panose="02040503050406030204" pitchFamily="18" charset="0"/>
                <a:ea typeface="Cambria" panose="02040503050406030204" pitchFamily="18" charset="0"/>
              </a:rPr>
              <a:t>thực </a:t>
            </a:r>
            <a:r>
              <a:rPr lang="vi-VN" sz="4400" b="1" dirty="0">
                <a:solidFill>
                  <a:schemeClr val="accent2">
                    <a:lumMod val="75000"/>
                  </a:schemeClr>
                </a:solidFill>
                <a:latin typeface="Cambria" panose="02040503050406030204" pitchFamily="18" charset="0"/>
                <a:ea typeface="Cambria" panose="02040503050406030204" pitchFamily="18" charset="0"/>
              </a:rPr>
              <a:t>phẩm </a:t>
            </a:r>
            <a:r>
              <a:rPr lang="en-US" sz="4400" b="1" dirty="0" err="1" smtClean="0">
                <a:solidFill>
                  <a:schemeClr val="accent2">
                    <a:lumMod val="75000"/>
                  </a:schemeClr>
                </a:solidFill>
                <a:latin typeface="Cambria" panose="02040503050406030204" pitchFamily="18" charset="0"/>
                <a:ea typeface="Cambria" panose="02040503050406030204" pitchFamily="18" charset="0"/>
              </a:rPr>
              <a:t>bên</a:t>
            </a:r>
            <a:endParaRPr lang="en-US" sz="277800" dirty="0">
              <a:solidFill>
                <a:schemeClr val="accent2">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3252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1129406" y="3514017"/>
            <a:ext cx="16625193" cy="1343906"/>
            <a:chOff x="0" y="0"/>
            <a:chExt cx="2795729" cy="353951"/>
          </a:xfrm>
        </p:grpSpPr>
        <p:sp>
          <p:nvSpPr>
            <p:cNvPr id="3" name="Freeform 3"/>
            <p:cNvSpPr/>
            <p:nvPr/>
          </p:nvSpPr>
          <p:spPr>
            <a:xfrm>
              <a:off x="0" y="0"/>
              <a:ext cx="2795729" cy="353951"/>
            </a:xfrm>
            <a:custGeom>
              <a:avLst/>
              <a:gdLst/>
              <a:ahLst/>
              <a:cxnLst/>
              <a:rect l="l" t="t" r="r" b="b"/>
              <a:pathLst>
                <a:path w="2795729" h="353951">
                  <a:moveTo>
                    <a:pt x="37196" y="0"/>
                  </a:moveTo>
                  <a:lnTo>
                    <a:pt x="2758532" y="0"/>
                  </a:lnTo>
                  <a:cubicBezTo>
                    <a:pt x="2768397" y="0"/>
                    <a:pt x="2777859" y="3919"/>
                    <a:pt x="2784834" y="10894"/>
                  </a:cubicBezTo>
                  <a:cubicBezTo>
                    <a:pt x="2791810" y="17870"/>
                    <a:pt x="2795729" y="27331"/>
                    <a:pt x="2795729" y="37196"/>
                  </a:cubicBezTo>
                  <a:lnTo>
                    <a:pt x="2795729" y="316754"/>
                  </a:lnTo>
                  <a:cubicBezTo>
                    <a:pt x="2795729" y="337297"/>
                    <a:pt x="2779075" y="353951"/>
                    <a:pt x="2758532" y="353951"/>
                  </a:cubicBezTo>
                  <a:lnTo>
                    <a:pt x="37196" y="353951"/>
                  </a:lnTo>
                  <a:cubicBezTo>
                    <a:pt x="27331" y="353951"/>
                    <a:pt x="17870" y="350032"/>
                    <a:pt x="10894" y="343056"/>
                  </a:cubicBezTo>
                  <a:cubicBezTo>
                    <a:pt x="3919" y="336080"/>
                    <a:pt x="0" y="326619"/>
                    <a:pt x="0" y="316754"/>
                  </a:cubicBezTo>
                  <a:lnTo>
                    <a:pt x="0" y="37196"/>
                  </a:lnTo>
                  <a:cubicBezTo>
                    <a:pt x="0" y="16653"/>
                    <a:pt x="16653" y="0"/>
                    <a:pt x="37196" y="0"/>
                  </a:cubicBezTo>
                  <a:close/>
                </a:path>
              </a:pathLst>
            </a:custGeom>
            <a:solidFill>
              <a:srgbClr val="FFFFFF"/>
            </a:solidFill>
          </p:spPr>
        </p:sp>
        <p:sp>
          <p:nvSpPr>
            <p:cNvPr id="4" name="TextBox 4"/>
            <p:cNvSpPr txBox="1"/>
            <p:nvPr/>
          </p:nvSpPr>
          <p:spPr>
            <a:xfrm>
              <a:off x="0" y="-47625"/>
              <a:ext cx="2795729" cy="40157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129406" y="5123570"/>
            <a:ext cx="16625193" cy="2554947"/>
            <a:chOff x="0" y="0"/>
            <a:chExt cx="2795729" cy="353951"/>
          </a:xfrm>
        </p:grpSpPr>
        <p:sp>
          <p:nvSpPr>
            <p:cNvPr id="6" name="Freeform 6"/>
            <p:cNvSpPr/>
            <p:nvPr/>
          </p:nvSpPr>
          <p:spPr>
            <a:xfrm>
              <a:off x="0" y="0"/>
              <a:ext cx="2795729" cy="353951"/>
            </a:xfrm>
            <a:custGeom>
              <a:avLst/>
              <a:gdLst/>
              <a:ahLst/>
              <a:cxnLst/>
              <a:rect l="l" t="t" r="r" b="b"/>
              <a:pathLst>
                <a:path w="2795729" h="353951">
                  <a:moveTo>
                    <a:pt x="37196" y="0"/>
                  </a:moveTo>
                  <a:lnTo>
                    <a:pt x="2758532" y="0"/>
                  </a:lnTo>
                  <a:cubicBezTo>
                    <a:pt x="2768397" y="0"/>
                    <a:pt x="2777859" y="3919"/>
                    <a:pt x="2784834" y="10894"/>
                  </a:cubicBezTo>
                  <a:cubicBezTo>
                    <a:pt x="2791810" y="17870"/>
                    <a:pt x="2795729" y="27331"/>
                    <a:pt x="2795729" y="37196"/>
                  </a:cubicBezTo>
                  <a:lnTo>
                    <a:pt x="2795729" y="316754"/>
                  </a:lnTo>
                  <a:cubicBezTo>
                    <a:pt x="2795729" y="337297"/>
                    <a:pt x="2779075" y="353951"/>
                    <a:pt x="2758532" y="353951"/>
                  </a:cubicBezTo>
                  <a:lnTo>
                    <a:pt x="37196" y="353951"/>
                  </a:lnTo>
                  <a:cubicBezTo>
                    <a:pt x="27331" y="353951"/>
                    <a:pt x="17870" y="350032"/>
                    <a:pt x="10894" y="343056"/>
                  </a:cubicBezTo>
                  <a:cubicBezTo>
                    <a:pt x="3919" y="336080"/>
                    <a:pt x="0" y="326619"/>
                    <a:pt x="0" y="316754"/>
                  </a:cubicBezTo>
                  <a:lnTo>
                    <a:pt x="0" y="37196"/>
                  </a:lnTo>
                  <a:cubicBezTo>
                    <a:pt x="0" y="16653"/>
                    <a:pt x="16653" y="0"/>
                    <a:pt x="37196" y="0"/>
                  </a:cubicBezTo>
                  <a:close/>
                </a:path>
              </a:pathLst>
            </a:custGeom>
            <a:solidFill>
              <a:srgbClr val="FFFFFF"/>
            </a:solidFill>
          </p:spPr>
        </p:sp>
        <p:sp>
          <p:nvSpPr>
            <p:cNvPr id="7" name="TextBox 7"/>
            <p:cNvSpPr txBox="1"/>
            <p:nvPr/>
          </p:nvSpPr>
          <p:spPr>
            <a:xfrm>
              <a:off x="0" y="-47625"/>
              <a:ext cx="2795729" cy="401576"/>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630377" y="9213353"/>
            <a:ext cx="4152550" cy="41148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2">
              <a:duotone>
                <a:prstClr val="black"/>
                <a:schemeClr val="accent2">
                  <a:tint val="45000"/>
                  <a:satMod val="400000"/>
                </a:schemeClr>
              </a:duotone>
              <a:extLst>
                <a:ext uri="{96DAC541-7B7A-43D3-8B79-37D633B846F1}">
                  <asvg:svgBlip xmlns:asvg="http://schemas.microsoft.com/office/drawing/2016/SVG/main" xmlns="" r:embed="rId3"/>
                </a:ext>
              </a:extLst>
            </a:blip>
            <a:stretch>
              <a:fillRect/>
            </a:stretch>
          </a:blipFill>
        </p:spPr>
      </p:sp>
      <p:sp>
        <p:nvSpPr>
          <p:cNvPr id="12" name="Freeform 12"/>
          <p:cNvSpPr/>
          <p:nvPr/>
        </p:nvSpPr>
        <p:spPr>
          <a:xfrm>
            <a:off x="14484960" y="-2486562"/>
            <a:ext cx="4152550" cy="4114800"/>
          </a:xfrm>
          <a:custGeom>
            <a:avLst/>
            <a:gdLst/>
            <a:ahLst/>
            <a:cxnLst/>
            <a:rect l="l" t="t" r="r" b="b"/>
            <a:pathLst>
              <a:path w="4152550" h="4114800">
                <a:moveTo>
                  <a:pt x="0" y="0"/>
                </a:moveTo>
                <a:lnTo>
                  <a:pt x="4152550" y="0"/>
                </a:lnTo>
                <a:lnTo>
                  <a:pt x="4152550" y="4114800"/>
                </a:lnTo>
                <a:lnTo>
                  <a:pt x="0" y="4114800"/>
                </a:lnTo>
                <a:lnTo>
                  <a:pt x="0" y="0"/>
                </a:lnTo>
                <a:close/>
              </a:path>
            </a:pathLst>
          </a:custGeom>
          <a:blipFill>
            <a:blip r:embed="rId2">
              <a:duotone>
                <a:prstClr val="black"/>
                <a:schemeClr val="accent2">
                  <a:tint val="45000"/>
                  <a:satMod val="400000"/>
                </a:schemeClr>
              </a:duotone>
              <a:extLst>
                <a:ext uri="{96DAC541-7B7A-43D3-8B79-37D633B846F1}">
                  <asvg:svgBlip xmlns:asvg="http://schemas.microsoft.com/office/drawing/2016/SVG/main" xmlns="" r:embed="rId3"/>
                </a:ext>
              </a:extLst>
            </a:blip>
            <a:stretch>
              <a:fillRect/>
            </a:stretch>
          </a:blipFill>
        </p:spPr>
      </p:sp>
      <p:sp>
        <p:nvSpPr>
          <p:cNvPr id="15" name="TextBox 15"/>
          <p:cNvSpPr txBox="1"/>
          <p:nvPr/>
        </p:nvSpPr>
        <p:spPr>
          <a:xfrm>
            <a:off x="1307414" y="3712162"/>
            <a:ext cx="15887680" cy="974626"/>
          </a:xfrm>
          <a:prstGeom prst="rect">
            <a:avLst/>
          </a:prstGeom>
        </p:spPr>
        <p:txBody>
          <a:bodyPr wrap="square" lIns="0" tIns="0" rIns="0" bIns="0" rtlCol="0" anchor="t">
            <a:spAutoFit/>
          </a:bodyPr>
          <a:lstStyle/>
          <a:p>
            <a:pPr algn="ctr">
              <a:lnSpc>
                <a:spcPts val="7637"/>
              </a:lnSpc>
            </a:pPr>
            <a:r>
              <a:rPr lang="en-US" sz="5455" dirty="0" smtClean="0">
                <a:latin typeface="Cambria" panose="02040503050406030204" pitchFamily="18" charset="0"/>
                <a:ea typeface="Cambria" panose="02040503050406030204" pitchFamily="18" charset="0"/>
              </a:rPr>
              <a:t>Chia </a:t>
            </a:r>
            <a:r>
              <a:rPr lang="en-US" sz="5455" dirty="0" err="1" smtClean="0">
                <a:latin typeface="Cambria" panose="02040503050406030204" pitchFamily="18" charset="0"/>
                <a:ea typeface="Cambria" panose="02040503050406030204" pitchFamily="18" charset="0"/>
              </a:rPr>
              <a:t>sẻ</a:t>
            </a:r>
            <a:r>
              <a:rPr lang="en-US" sz="5455" dirty="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hiểu</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biết</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về</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Nấm</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cho</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người</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thân</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nghe</a:t>
            </a:r>
            <a:r>
              <a:rPr lang="en-US" sz="5455" dirty="0" smtClean="0">
                <a:latin typeface="Cambria" panose="02040503050406030204" pitchFamily="18" charset="0"/>
                <a:ea typeface="Cambria" panose="02040503050406030204" pitchFamily="18" charset="0"/>
              </a:rPr>
              <a:t>.</a:t>
            </a:r>
            <a:endParaRPr lang="en-US" sz="5455" dirty="0">
              <a:latin typeface="Cambria" panose="02040503050406030204" pitchFamily="18" charset="0"/>
              <a:ea typeface="Cambria" panose="02040503050406030204" pitchFamily="18" charset="0"/>
            </a:endParaRPr>
          </a:p>
        </p:txBody>
      </p:sp>
      <p:sp>
        <p:nvSpPr>
          <p:cNvPr id="16" name="TextBox 16"/>
          <p:cNvSpPr txBox="1"/>
          <p:nvPr/>
        </p:nvSpPr>
        <p:spPr>
          <a:xfrm>
            <a:off x="1498162" y="5375806"/>
            <a:ext cx="15887680" cy="1949252"/>
          </a:xfrm>
          <a:prstGeom prst="rect">
            <a:avLst/>
          </a:prstGeom>
        </p:spPr>
        <p:txBody>
          <a:bodyPr wrap="square" lIns="0" tIns="0" rIns="0" bIns="0" rtlCol="0" anchor="t">
            <a:spAutoFit/>
          </a:bodyPr>
          <a:lstStyle/>
          <a:p>
            <a:pPr marL="0" lvl="1" indent="0" algn="ctr">
              <a:lnSpc>
                <a:spcPts val="7637"/>
              </a:lnSpc>
              <a:spcBef>
                <a:spcPct val="0"/>
              </a:spcBef>
            </a:pPr>
            <a:r>
              <a:rPr lang="en-US" sz="5455" dirty="0" err="1" smtClean="0">
                <a:latin typeface="Cambria" panose="02040503050406030204" pitchFamily="18" charset="0"/>
                <a:ea typeface="Cambria" panose="02040503050406030204" pitchFamily="18" charset="0"/>
              </a:rPr>
              <a:t>Thực</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hành</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bảo</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quản</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thực</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phẩm</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trong</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gia</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đình</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ghi</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lại</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cách</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bảo</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quản</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và</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báo</a:t>
            </a:r>
            <a:r>
              <a:rPr lang="en-US" sz="5455" dirty="0" smtClean="0">
                <a:latin typeface="Cambria" panose="02040503050406030204" pitchFamily="18" charset="0"/>
                <a:ea typeface="Cambria" panose="02040503050406030204" pitchFamily="18" charset="0"/>
              </a:rPr>
              <a:t> </a:t>
            </a:r>
            <a:r>
              <a:rPr lang="en-US" sz="5455" dirty="0" err="1" smtClean="0">
                <a:latin typeface="Cambria" panose="02040503050406030204" pitchFamily="18" charset="0"/>
                <a:ea typeface="Cambria" panose="02040503050406030204" pitchFamily="18" charset="0"/>
              </a:rPr>
              <a:t>cáo</a:t>
            </a:r>
            <a:r>
              <a:rPr lang="en-US" sz="5455" dirty="0" smtClean="0">
                <a:latin typeface="Cambria" panose="02040503050406030204" pitchFamily="18" charset="0"/>
                <a:ea typeface="Cambria" panose="02040503050406030204" pitchFamily="18" charset="0"/>
              </a:rPr>
              <a:t>.</a:t>
            </a:r>
            <a:endParaRPr lang="en-US" sz="5455" dirty="0">
              <a:latin typeface="Cambria" panose="02040503050406030204" pitchFamily="18" charset="0"/>
              <a:ea typeface="Cambria" panose="02040503050406030204" pitchFamily="18" charset="0"/>
            </a:endParaRPr>
          </a:p>
        </p:txBody>
      </p:sp>
      <p:pic>
        <p:nvPicPr>
          <p:cNvPr id="18" name="Picture 18"/>
          <p:cNvPicPr>
            <a:picLocks noChangeAspect="1"/>
          </p:cNvPicPr>
          <p:nvPr/>
        </p:nvPicPr>
        <p:blipFill>
          <a:blip r:embed="rId4"/>
          <a:srcRect/>
          <a:stretch>
            <a:fillRect/>
          </a:stretch>
        </p:blipFill>
        <p:spPr>
          <a:xfrm>
            <a:off x="302452" y="1014348"/>
            <a:ext cx="2759784" cy="1975795"/>
          </a:xfrm>
          <a:prstGeom prst="rect">
            <a:avLst/>
          </a:prstGeom>
        </p:spPr>
      </p:pic>
      <p:pic>
        <p:nvPicPr>
          <p:cNvPr id="19" name="Picture 18"/>
          <p:cNvPicPr>
            <a:picLocks noChangeAspect="1"/>
          </p:cNvPicPr>
          <p:nvPr/>
        </p:nvPicPr>
        <p:blipFill>
          <a:blip r:embed="rId5"/>
          <a:stretch>
            <a:fillRect/>
          </a:stretch>
        </p:blipFill>
        <p:spPr>
          <a:xfrm>
            <a:off x="778770" y="527532"/>
            <a:ext cx="17509230" cy="3828620"/>
          </a:xfrm>
          <a:prstGeom prst="rect">
            <a:avLst/>
          </a:prstGeom>
        </p:spPr>
      </p:pic>
      <p:sp>
        <p:nvSpPr>
          <p:cNvPr id="20" name="Freeform 10"/>
          <p:cNvSpPr/>
          <p:nvPr/>
        </p:nvSpPr>
        <p:spPr>
          <a:xfrm flipH="1">
            <a:off x="14484959" y="6562876"/>
            <a:ext cx="3638395" cy="3820798"/>
          </a:xfrm>
          <a:custGeom>
            <a:avLst/>
            <a:gdLst/>
            <a:ahLst/>
            <a:cxnLst/>
            <a:rect l="l" t="t" r="r" b="b"/>
            <a:pathLst>
              <a:path w="7900416" h="8229600">
                <a:moveTo>
                  <a:pt x="0" y="0"/>
                </a:moveTo>
                <a:lnTo>
                  <a:pt x="7900416" y="0"/>
                </a:lnTo>
                <a:lnTo>
                  <a:pt x="7900416" y="8229600"/>
                </a:lnTo>
                <a:lnTo>
                  <a:pt x="0" y="8229600"/>
                </a:lnTo>
                <a:lnTo>
                  <a:pt x="0" y="0"/>
                </a:lnTo>
                <a:close/>
              </a:path>
            </a:pathLst>
          </a:custGeom>
          <a:blipFill>
            <a:blip r:embed="rId6"/>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74708"/>
        </a:solidFill>
        <a:effectLst/>
      </p:bgPr>
    </p:bg>
    <p:spTree>
      <p:nvGrpSpPr>
        <p:cNvPr id="1" name=""/>
        <p:cNvGrpSpPr/>
        <p:nvPr/>
      </p:nvGrpSpPr>
      <p:grpSpPr>
        <a:xfrm>
          <a:off x="0" y="0"/>
          <a:ext cx="0" cy="0"/>
          <a:chOff x="0" y="0"/>
          <a:chExt cx="0" cy="0"/>
        </a:xfrm>
      </p:grpSpPr>
      <p:sp>
        <p:nvSpPr>
          <p:cNvPr id="3" name="Freeform 3"/>
          <p:cNvSpPr/>
          <p:nvPr/>
        </p:nvSpPr>
        <p:spPr>
          <a:xfrm>
            <a:off x="457200" y="3695701"/>
            <a:ext cx="6462504" cy="5867400"/>
          </a:xfrm>
          <a:custGeom>
            <a:avLst/>
            <a:gdLst/>
            <a:ahLst/>
            <a:cxnLst/>
            <a:rect l="l" t="t" r="r" b="b"/>
            <a:pathLst>
              <a:path w="5639146" h="4229359">
                <a:moveTo>
                  <a:pt x="0" y="0"/>
                </a:moveTo>
                <a:lnTo>
                  <a:pt x="5639146" y="0"/>
                </a:lnTo>
                <a:lnTo>
                  <a:pt x="5639146" y="4229359"/>
                </a:lnTo>
                <a:lnTo>
                  <a:pt x="0" y="4229359"/>
                </a:lnTo>
                <a:lnTo>
                  <a:pt x="0" y="0"/>
                </a:lnTo>
                <a:close/>
              </a:path>
            </a:pathLst>
          </a:custGeom>
          <a:blipFill>
            <a:blip r:embed="rId2"/>
            <a:stretch>
              <a:fillRect/>
            </a:stretch>
          </a:blipFill>
        </p:spPr>
      </p:sp>
      <p:sp>
        <p:nvSpPr>
          <p:cNvPr id="4" name="Freeform 4"/>
          <p:cNvSpPr/>
          <p:nvPr/>
        </p:nvSpPr>
        <p:spPr>
          <a:xfrm>
            <a:off x="7315200" y="3695701"/>
            <a:ext cx="6462504" cy="5867400"/>
          </a:xfrm>
          <a:custGeom>
            <a:avLst/>
            <a:gdLst/>
            <a:ahLst/>
            <a:cxnLst/>
            <a:rect l="l" t="t" r="r" b="b"/>
            <a:pathLst>
              <a:path w="5478368" h="3652245">
                <a:moveTo>
                  <a:pt x="0" y="0"/>
                </a:moveTo>
                <a:lnTo>
                  <a:pt x="5478368" y="0"/>
                </a:lnTo>
                <a:lnTo>
                  <a:pt x="5478368" y="3652245"/>
                </a:lnTo>
                <a:lnTo>
                  <a:pt x="0" y="3652245"/>
                </a:lnTo>
                <a:lnTo>
                  <a:pt x="0" y="0"/>
                </a:lnTo>
                <a:close/>
              </a:path>
            </a:pathLst>
          </a:custGeom>
          <a:blipFill>
            <a:blip r:embed="rId3"/>
            <a:stretch>
              <a:fillRect/>
            </a:stretch>
          </a:blipFill>
        </p:spPr>
      </p:sp>
      <p:sp>
        <p:nvSpPr>
          <p:cNvPr id="5" name="Freeform 5"/>
          <p:cNvSpPr/>
          <p:nvPr/>
        </p:nvSpPr>
        <p:spPr>
          <a:xfrm>
            <a:off x="14173200" y="4731841"/>
            <a:ext cx="4114800" cy="5615583"/>
          </a:xfrm>
          <a:custGeom>
            <a:avLst/>
            <a:gdLst/>
            <a:ahLst/>
            <a:cxnLst/>
            <a:rect l="l" t="t" r="r" b="b"/>
            <a:pathLst>
              <a:path w="5904738" h="8229600">
                <a:moveTo>
                  <a:pt x="0" y="0"/>
                </a:moveTo>
                <a:lnTo>
                  <a:pt x="5904738" y="0"/>
                </a:lnTo>
                <a:lnTo>
                  <a:pt x="5904738" y="8229600"/>
                </a:lnTo>
                <a:lnTo>
                  <a:pt x="0" y="8229600"/>
                </a:lnTo>
                <a:lnTo>
                  <a:pt x="0" y="0"/>
                </a:lnTo>
                <a:close/>
              </a:path>
            </a:pathLst>
          </a:custGeom>
          <a:blipFill>
            <a:blip r:embed="rId4"/>
            <a:stretch>
              <a:fillRect/>
            </a:stretch>
          </a:blipFill>
        </p:spPr>
      </p:sp>
      <p:sp>
        <p:nvSpPr>
          <p:cNvPr id="6" name="TextBox 6"/>
          <p:cNvSpPr txBox="1"/>
          <p:nvPr/>
        </p:nvSpPr>
        <p:spPr>
          <a:xfrm>
            <a:off x="5715000" y="844651"/>
            <a:ext cx="11796505" cy="2180084"/>
          </a:xfrm>
          <a:prstGeom prst="rect">
            <a:avLst/>
          </a:prstGeom>
          <a:ln w="76200">
            <a:solidFill>
              <a:schemeClr val="tx1"/>
            </a:solidFill>
            <a:prstDash val="dash"/>
          </a:ln>
        </p:spPr>
        <p:style>
          <a:lnRef idx="2">
            <a:schemeClr val="accent6"/>
          </a:lnRef>
          <a:fillRef idx="1">
            <a:schemeClr val="lt1"/>
          </a:fillRef>
          <a:effectRef idx="0">
            <a:schemeClr val="accent6"/>
          </a:effectRef>
          <a:fontRef idx="minor">
            <a:schemeClr val="dk1"/>
          </a:fontRef>
        </p:style>
        <p:txBody>
          <a:bodyPr wrap="square" lIns="0" tIns="0" rIns="0" bIns="0" rtlCol="0" anchor="t">
            <a:spAutoFit/>
          </a:bodyPr>
          <a:lstStyle/>
          <a:p>
            <a:pPr algn="ctr">
              <a:lnSpc>
                <a:spcPts val="8546"/>
              </a:lnSpc>
            </a:pPr>
            <a:r>
              <a:rPr lang="en-US" sz="7200" dirty="0" err="1">
                <a:solidFill>
                  <a:srgbClr val="000000"/>
                </a:solidFill>
              </a:rPr>
              <a:t>Nấm</a:t>
            </a:r>
            <a:r>
              <a:rPr lang="en-US" sz="7200" dirty="0">
                <a:solidFill>
                  <a:srgbClr val="000000"/>
                </a:solidFill>
              </a:rPr>
              <a:t> </a:t>
            </a:r>
            <a:r>
              <a:rPr lang="en-US" sz="7200" dirty="0" err="1">
                <a:solidFill>
                  <a:srgbClr val="000000"/>
                </a:solidFill>
              </a:rPr>
              <a:t>dùng</a:t>
            </a:r>
            <a:r>
              <a:rPr lang="en-US" sz="7200" dirty="0">
                <a:solidFill>
                  <a:srgbClr val="000000"/>
                </a:solidFill>
              </a:rPr>
              <a:t> </a:t>
            </a:r>
            <a:r>
              <a:rPr lang="en-US" sz="7200" dirty="0" err="1">
                <a:solidFill>
                  <a:srgbClr val="000000"/>
                </a:solidFill>
              </a:rPr>
              <a:t>làm</a:t>
            </a:r>
            <a:r>
              <a:rPr lang="en-US" sz="7200" dirty="0">
                <a:solidFill>
                  <a:srgbClr val="000000"/>
                </a:solidFill>
              </a:rPr>
              <a:t> </a:t>
            </a:r>
            <a:r>
              <a:rPr lang="en-US" sz="7200" dirty="0" err="1">
                <a:solidFill>
                  <a:srgbClr val="000000"/>
                </a:solidFill>
              </a:rPr>
              <a:t>thức</a:t>
            </a:r>
            <a:r>
              <a:rPr lang="en-US" sz="7200" dirty="0">
                <a:solidFill>
                  <a:srgbClr val="000000"/>
                </a:solidFill>
              </a:rPr>
              <a:t> </a:t>
            </a:r>
            <a:r>
              <a:rPr lang="en-US" sz="7200" dirty="0" err="1">
                <a:solidFill>
                  <a:srgbClr val="000000"/>
                </a:solidFill>
              </a:rPr>
              <a:t>ăn</a:t>
            </a:r>
            <a:r>
              <a:rPr lang="en-US" sz="7200" dirty="0">
                <a:solidFill>
                  <a:srgbClr val="000000"/>
                </a:solidFill>
              </a:rPr>
              <a:t> </a:t>
            </a:r>
            <a:r>
              <a:rPr lang="en-US" sz="7200" dirty="0" err="1">
                <a:solidFill>
                  <a:srgbClr val="000000"/>
                </a:solidFill>
              </a:rPr>
              <a:t>và</a:t>
            </a:r>
            <a:r>
              <a:rPr lang="en-US" sz="7200" dirty="0">
                <a:solidFill>
                  <a:srgbClr val="000000"/>
                </a:solidFill>
              </a:rPr>
              <a:t> </a:t>
            </a:r>
            <a:r>
              <a:rPr lang="en-US" sz="7200" dirty="0" err="1">
                <a:solidFill>
                  <a:srgbClr val="000000"/>
                </a:solidFill>
              </a:rPr>
              <a:t>lên</a:t>
            </a:r>
            <a:r>
              <a:rPr lang="en-US" sz="7200" dirty="0">
                <a:solidFill>
                  <a:srgbClr val="000000"/>
                </a:solidFill>
              </a:rPr>
              <a:t> men </a:t>
            </a:r>
            <a:r>
              <a:rPr lang="en-US" sz="7200" dirty="0" err="1">
                <a:solidFill>
                  <a:srgbClr val="000000"/>
                </a:solidFill>
              </a:rPr>
              <a:t>chế</a:t>
            </a:r>
            <a:r>
              <a:rPr lang="en-US" sz="7200" dirty="0">
                <a:solidFill>
                  <a:srgbClr val="000000"/>
                </a:solidFill>
              </a:rPr>
              <a:t> </a:t>
            </a:r>
            <a:r>
              <a:rPr lang="en-US" sz="7200" dirty="0" err="1">
                <a:solidFill>
                  <a:srgbClr val="000000"/>
                </a:solidFill>
              </a:rPr>
              <a:t>biến</a:t>
            </a:r>
            <a:r>
              <a:rPr lang="en-US" sz="7200" dirty="0">
                <a:solidFill>
                  <a:srgbClr val="000000"/>
                </a:solidFill>
              </a:rPr>
              <a:t> </a:t>
            </a:r>
            <a:r>
              <a:rPr lang="en-US" sz="7200" dirty="0" err="1">
                <a:solidFill>
                  <a:srgbClr val="000000"/>
                </a:solidFill>
              </a:rPr>
              <a:t>thực</a:t>
            </a:r>
            <a:r>
              <a:rPr lang="en-US" sz="7200" dirty="0">
                <a:solidFill>
                  <a:srgbClr val="000000"/>
                </a:solidFill>
              </a:rPr>
              <a:t> </a:t>
            </a:r>
            <a:r>
              <a:rPr lang="en-US" sz="7200" dirty="0" err="1">
                <a:solidFill>
                  <a:srgbClr val="000000"/>
                </a:solidFill>
              </a:rPr>
              <a:t>phẩm</a:t>
            </a:r>
            <a:endParaRPr lang="en-US" sz="7200" dirty="0">
              <a:solidFill>
                <a:srgbClr val="000000"/>
              </a:solidFill>
            </a:endParaRPr>
          </a:p>
        </p:txBody>
      </p:sp>
      <p:pic>
        <p:nvPicPr>
          <p:cNvPr id="8" name="Picture 7"/>
          <p:cNvPicPr>
            <a:picLocks noChangeAspect="1"/>
          </p:cNvPicPr>
          <p:nvPr/>
        </p:nvPicPr>
        <p:blipFill>
          <a:blip r:embed="rId5"/>
          <a:stretch>
            <a:fillRect/>
          </a:stretch>
        </p:blipFill>
        <p:spPr>
          <a:xfrm>
            <a:off x="127921" y="342900"/>
            <a:ext cx="5389331" cy="37005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B7C6F"/>
        </a:solidFill>
        <a:effectLst/>
      </p:bgPr>
    </p:bg>
    <p:spTree>
      <p:nvGrpSpPr>
        <p:cNvPr id="1" name=""/>
        <p:cNvGrpSpPr/>
        <p:nvPr/>
      </p:nvGrpSpPr>
      <p:grpSpPr>
        <a:xfrm>
          <a:off x="0" y="0"/>
          <a:ext cx="0" cy="0"/>
          <a:chOff x="0" y="0"/>
          <a:chExt cx="0" cy="0"/>
        </a:xfrm>
      </p:grpSpPr>
      <p:sp>
        <p:nvSpPr>
          <p:cNvPr id="3" name="Freeform 3"/>
          <p:cNvSpPr/>
          <p:nvPr/>
        </p:nvSpPr>
        <p:spPr>
          <a:xfrm>
            <a:off x="533400" y="5067334"/>
            <a:ext cx="6749266" cy="4548748"/>
          </a:xfrm>
          <a:custGeom>
            <a:avLst/>
            <a:gdLst/>
            <a:ahLst/>
            <a:cxnLst/>
            <a:rect l="l" t="t" r="r" b="b"/>
            <a:pathLst>
              <a:path w="5387610" h="3591740">
                <a:moveTo>
                  <a:pt x="0" y="0"/>
                </a:moveTo>
                <a:lnTo>
                  <a:pt x="5387610" y="0"/>
                </a:lnTo>
                <a:lnTo>
                  <a:pt x="5387610" y="3591740"/>
                </a:lnTo>
                <a:lnTo>
                  <a:pt x="0" y="3591740"/>
                </a:lnTo>
                <a:lnTo>
                  <a:pt x="0" y="0"/>
                </a:lnTo>
                <a:close/>
              </a:path>
            </a:pathLst>
          </a:custGeom>
          <a:blipFill>
            <a:blip r:embed="rId2"/>
            <a:stretch>
              <a:fillRect/>
            </a:stretch>
          </a:blipFill>
        </p:spPr>
      </p:sp>
      <p:sp>
        <p:nvSpPr>
          <p:cNvPr id="4" name="Freeform 4"/>
          <p:cNvSpPr/>
          <p:nvPr/>
        </p:nvSpPr>
        <p:spPr>
          <a:xfrm>
            <a:off x="7590340" y="5074954"/>
            <a:ext cx="6749266" cy="4569172"/>
          </a:xfrm>
          <a:custGeom>
            <a:avLst/>
            <a:gdLst/>
            <a:ahLst/>
            <a:cxnLst/>
            <a:rect l="l" t="t" r="r" b="b"/>
            <a:pathLst>
              <a:path w="8459061" h="5278454">
                <a:moveTo>
                  <a:pt x="0" y="0"/>
                </a:moveTo>
                <a:lnTo>
                  <a:pt x="8459062" y="0"/>
                </a:lnTo>
                <a:lnTo>
                  <a:pt x="8459062" y="5278454"/>
                </a:lnTo>
                <a:lnTo>
                  <a:pt x="0" y="5278454"/>
                </a:lnTo>
                <a:lnTo>
                  <a:pt x="0" y="0"/>
                </a:lnTo>
                <a:close/>
              </a:path>
            </a:pathLst>
          </a:custGeom>
          <a:blipFill>
            <a:blip r:embed="rId3"/>
            <a:stretch>
              <a:fillRect/>
            </a:stretch>
          </a:blipFill>
        </p:spPr>
      </p:sp>
      <p:sp>
        <p:nvSpPr>
          <p:cNvPr id="5" name="Freeform 5"/>
          <p:cNvSpPr/>
          <p:nvPr/>
        </p:nvSpPr>
        <p:spPr>
          <a:xfrm>
            <a:off x="14339606" y="3473291"/>
            <a:ext cx="4770572" cy="6790849"/>
          </a:xfrm>
          <a:custGeom>
            <a:avLst/>
            <a:gdLst/>
            <a:ahLst/>
            <a:cxnLst/>
            <a:rect l="l" t="t" r="r" b="b"/>
            <a:pathLst>
              <a:path w="4770572" h="6790849">
                <a:moveTo>
                  <a:pt x="0" y="0"/>
                </a:moveTo>
                <a:lnTo>
                  <a:pt x="4770572" y="0"/>
                </a:lnTo>
                <a:lnTo>
                  <a:pt x="4770572" y="6790849"/>
                </a:lnTo>
                <a:lnTo>
                  <a:pt x="0" y="6790849"/>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6" name="TextBox 6"/>
          <p:cNvSpPr txBox="1"/>
          <p:nvPr/>
        </p:nvSpPr>
        <p:spPr>
          <a:xfrm>
            <a:off x="5334000" y="764857"/>
            <a:ext cx="12417067" cy="2708434"/>
          </a:xfrm>
          <a:prstGeom prst="rect">
            <a:avLst/>
          </a:prstGeom>
          <a:ln w="76200"/>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en-US" sz="8800" dirty="0" err="1">
                <a:solidFill>
                  <a:srgbClr val="000000"/>
                </a:solidFill>
              </a:rPr>
              <a:t>Nấm</a:t>
            </a:r>
            <a:r>
              <a:rPr lang="en-US" sz="8800" dirty="0">
                <a:solidFill>
                  <a:srgbClr val="000000"/>
                </a:solidFill>
              </a:rPr>
              <a:t> </a:t>
            </a:r>
            <a:r>
              <a:rPr lang="en-US" sz="8800" dirty="0" err="1">
                <a:solidFill>
                  <a:srgbClr val="000000"/>
                </a:solidFill>
              </a:rPr>
              <a:t>gây</a:t>
            </a:r>
            <a:r>
              <a:rPr lang="en-US" sz="8800" dirty="0">
                <a:solidFill>
                  <a:srgbClr val="000000"/>
                </a:solidFill>
              </a:rPr>
              <a:t> </a:t>
            </a:r>
            <a:r>
              <a:rPr lang="en-US" sz="8800" dirty="0" err="1">
                <a:solidFill>
                  <a:srgbClr val="000000"/>
                </a:solidFill>
              </a:rPr>
              <a:t>hỏng</a:t>
            </a:r>
            <a:r>
              <a:rPr lang="en-US" sz="8800" dirty="0">
                <a:solidFill>
                  <a:srgbClr val="000000"/>
                </a:solidFill>
              </a:rPr>
              <a:t> </a:t>
            </a:r>
            <a:r>
              <a:rPr lang="en-US" sz="8800" dirty="0" err="1">
                <a:solidFill>
                  <a:srgbClr val="000000"/>
                </a:solidFill>
              </a:rPr>
              <a:t>thực</a:t>
            </a:r>
            <a:r>
              <a:rPr lang="en-US" sz="8800" dirty="0">
                <a:solidFill>
                  <a:srgbClr val="000000"/>
                </a:solidFill>
              </a:rPr>
              <a:t> </a:t>
            </a:r>
            <a:r>
              <a:rPr lang="en-US" sz="8800" dirty="0" err="1">
                <a:solidFill>
                  <a:srgbClr val="000000"/>
                </a:solidFill>
              </a:rPr>
              <a:t>phẩm</a:t>
            </a:r>
            <a:r>
              <a:rPr lang="en-US" sz="8800" dirty="0">
                <a:solidFill>
                  <a:srgbClr val="000000"/>
                </a:solidFill>
              </a:rPr>
              <a:t>, </a:t>
            </a:r>
            <a:r>
              <a:rPr lang="en-US" sz="8800" dirty="0" err="1">
                <a:solidFill>
                  <a:srgbClr val="000000"/>
                </a:solidFill>
              </a:rPr>
              <a:t>gây</a:t>
            </a:r>
            <a:r>
              <a:rPr lang="en-US" sz="8800" dirty="0">
                <a:solidFill>
                  <a:srgbClr val="000000"/>
                </a:solidFill>
              </a:rPr>
              <a:t> </a:t>
            </a:r>
            <a:r>
              <a:rPr lang="en-US" sz="8800" dirty="0" err="1">
                <a:solidFill>
                  <a:srgbClr val="000000"/>
                </a:solidFill>
              </a:rPr>
              <a:t>độc</a:t>
            </a:r>
            <a:endParaRPr lang="en-US" sz="8800" dirty="0">
              <a:solidFill>
                <a:srgbClr val="000000"/>
              </a:solidFill>
            </a:endParaRPr>
          </a:p>
        </p:txBody>
      </p:sp>
      <p:pic>
        <p:nvPicPr>
          <p:cNvPr id="8" name="Picture 7"/>
          <p:cNvPicPr>
            <a:picLocks noChangeAspect="1"/>
          </p:cNvPicPr>
          <p:nvPr/>
        </p:nvPicPr>
        <p:blipFill>
          <a:blip r:embed="rId8"/>
          <a:stretch>
            <a:fillRect/>
          </a:stretch>
        </p:blipFill>
        <p:spPr>
          <a:xfrm>
            <a:off x="0" y="271826"/>
            <a:ext cx="5590517" cy="36944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19759" y="266700"/>
            <a:ext cx="4657748" cy="307874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235574"/>
            <a:ext cx="6742378" cy="6660266"/>
          </a:xfrm>
          <a:prstGeom prst="rect">
            <a:avLst/>
          </a:prstGeom>
        </p:spPr>
      </p:pic>
      <p:sp>
        <p:nvSpPr>
          <p:cNvPr id="10" name="Rectangle 9"/>
          <p:cNvSpPr/>
          <p:nvPr/>
        </p:nvSpPr>
        <p:spPr>
          <a:xfrm>
            <a:off x="5724548" y="390792"/>
            <a:ext cx="11877652" cy="4247317"/>
          </a:xfrm>
          <a:prstGeom prst="rect">
            <a:avLst/>
          </a:prstGeom>
          <a:ln w="57150">
            <a:solidFill>
              <a:schemeClr val="tx1"/>
            </a:solidFill>
            <a:prstDash val="dash"/>
          </a:ln>
        </p:spPr>
        <p:txBody>
          <a:bodyPr wrap="square">
            <a:spAutoFit/>
          </a:bodyPr>
          <a:lstStyle/>
          <a:p>
            <a:pPr algn="just"/>
            <a:r>
              <a:rPr lang="en-US" sz="5400" dirty="0" smtClean="0">
                <a:latin typeface="Calibri" panose="020F0502020204030204" pitchFamily="34" charset="0"/>
                <a:ea typeface="Calibri" panose="020F0502020204030204" pitchFamily="34" charset="0"/>
                <a:cs typeface="Calibri" panose="020F0502020204030204" pitchFamily="34" charset="0"/>
              </a:rPr>
              <a:t>	</a:t>
            </a:r>
            <a:r>
              <a:rPr lang="vi-VN" sz="5400" dirty="0" smtClean="0">
                <a:latin typeface="Calibri" panose="020F0502020204030204" pitchFamily="34" charset="0"/>
                <a:ea typeface="Calibri" panose="020F0502020204030204" pitchFamily="34" charset="0"/>
                <a:cs typeface="Calibri" panose="020F0502020204030204" pitchFamily="34" charset="0"/>
              </a:rPr>
              <a:t>Một số nấm được dùng làm thức ăn có hình dạng màu sắc khác nhau. Lại có một số nấm có hại với đời sống của con người và sinh vật, trong đó có nhiều nấm gây hỏng thực vật và nấm độc.)</a:t>
            </a:r>
            <a:endParaRPr lang="en-US" sz="5400" dirty="0">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Từ vựng tiếng Anh theo chủ đề Rau củ quả các loại nấm - Sylvan Learning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5400" y="5209540"/>
            <a:ext cx="7029450" cy="4686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653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89000"/>
            </a:blip>
            <a:stretch>
              <a:fillRect l="-21186" t="-25011" r="-37467" b="-31527"/>
            </a:stretch>
          </a:blipFill>
        </p:spPr>
      </p:sp>
      <p:sp>
        <p:nvSpPr>
          <p:cNvPr id="3" name="Freeform 3"/>
          <p:cNvSpPr/>
          <p:nvPr/>
        </p:nvSpPr>
        <p:spPr>
          <a:xfrm>
            <a:off x="10367010" y="2057400"/>
            <a:ext cx="7920990" cy="8229600"/>
          </a:xfrm>
          <a:custGeom>
            <a:avLst/>
            <a:gdLst/>
            <a:ahLst/>
            <a:cxnLst/>
            <a:rect l="l" t="t" r="r" b="b"/>
            <a:pathLst>
              <a:path w="7920990" h="8229600">
                <a:moveTo>
                  <a:pt x="0" y="0"/>
                </a:moveTo>
                <a:lnTo>
                  <a:pt x="7920990" y="0"/>
                </a:lnTo>
                <a:lnTo>
                  <a:pt x="7920990" y="8229600"/>
                </a:lnTo>
                <a:lnTo>
                  <a:pt x="0" y="8229600"/>
                </a:lnTo>
                <a:lnTo>
                  <a:pt x="0" y="0"/>
                </a:lnTo>
                <a:close/>
              </a:path>
            </a:pathLst>
          </a:custGeom>
          <a:blipFill>
            <a:blip r:embed="rId3"/>
            <a:stretch>
              <a:fillRect/>
            </a:stretch>
          </a:blipFill>
        </p:spPr>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293401"/>
            <a:ext cx="2742962" cy="274296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15800" y="9162844"/>
            <a:ext cx="932769" cy="957155"/>
          </a:xfrm>
          <a:prstGeom prst="rect">
            <a:avLst/>
          </a:prstGeom>
        </p:spPr>
      </p:pic>
      <p:pic>
        <p:nvPicPr>
          <p:cNvPr id="12" name="Picture 11"/>
          <p:cNvPicPr>
            <a:picLocks noChangeAspect="1"/>
          </p:cNvPicPr>
          <p:nvPr/>
        </p:nvPicPr>
        <p:blipFill>
          <a:blip r:embed="rId6"/>
          <a:stretch>
            <a:fillRect/>
          </a:stretch>
        </p:blipFill>
        <p:spPr>
          <a:xfrm>
            <a:off x="0" y="705267"/>
            <a:ext cx="14156139" cy="96690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74708"/>
        </a:solidFill>
        <a:effectLst/>
      </p:bgPr>
    </p:bg>
    <p:spTree>
      <p:nvGrpSpPr>
        <p:cNvPr id="1" name=""/>
        <p:cNvGrpSpPr/>
        <p:nvPr/>
      </p:nvGrpSpPr>
      <p:grpSpPr>
        <a:xfrm>
          <a:off x="0" y="0"/>
          <a:ext cx="0" cy="0"/>
          <a:chOff x="0" y="0"/>
          <a:chExt cx="0" cy="0"/>
        </a:xfrm>
      </p:grpSpPr>
      <p:sp>
        <p:nvSpPr>
          <p:cNvPr id="2" name="Freeform 2"/>
          <p:cNvSpPr/>
          <p:nvPr/>
        </p:nvSpPr>
        <p:spPr>
          <a:xfrm>
            <a:off x="11277600" y="3086100"/>
            <a:ext cx="6721770" cy="7200900"/>
          </a:xfrm>
          <a:custGeom>
            <a:avLst/>
            <a:gdLst/>
            <a:ahLst/>
            <a:cxnLst/>
            <a:rect l="l" t="t" r="r" b="b"/>
            <a:pathLst>
              <a:path w="7992999" h="8229600">
                <a:moveTo>
                  <a:pt x="0" y="0"/>
                </a:moveTo>
                <a:lnTo>
                  <a:pt x="7992999" y="0"/>
                </a:lnTo>
                <a:lnTo>
                  <a:pt x="7992999" y="8229600"/>
                </a:lnTo>
                <a:lnTo>
                  <a:pt x="0" y="8229600"/>
                </a:lnTo>
                <a:lnTo>
                  <a:pt x="0" y="0"/>
                </a:lnTo>
                <a:close/>
              </a:path>
            </a:pathLst>
          </a:custGeom>
          <a:blipFill>
            <a:blip r:embed="rId2"/>
            <a:stretch>
              <a:fillRect/>
            </a:stretch>
          </a:blipFill>
        </p:spPr>
      </p:sp>
      <p:pic>
        <p:nvPicPr>
          <p:cNvPr id="6" name="Picture 5"/>
          <p:cNvPicPr>
            <a:picLocks noChangeAspect="1"/>
          </p:cNvPicPr>
          <p:nvPr/>
        </p:nvPicPr>
        <p:blipFill>
          <a:blip r:embed="rId3"/>
          <a:stretch>
            <a:fillRect/>
          </a:stretch>
        </p:blipFill>
        <p:spPr>
          <a:xfrm>
            <a:off x="-381000" y="1485900"/>
            <a:ext cx="13881795" cy="72792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623787" y="7904122"/>
            <a:ext cx="19070009" cy="3729854"/>
            <a:chOff x="0" y="0"/>
            <a:chExt cx="5022554" cy="982348"/>
          </a:xfrm>
        </p:grpSpPr>
        <p:sp>
          <p:nvSpPr>
            <p:cNvPr id="3" name="Freeform 3"/>
            <p:cNvSpPr/>
            <p:nvPr/>
          </p:nvSpPr>
          <p:spPr>
            <a:xfrm>
              <a:off x="0" y="0"/>
              <a:ext cx="5022554" cy="982348"/>
            </a:xfrm>
            <a:custGeom>
              <a:avLst/>
              <a:gdLst/>
              <a:ahLst/>
              <a:cxnLst/>
              <a:rect l="l" t="t" r="r" b="b"/>
              <a:pathLst>
                <a:path w="5022554" h="982348">
                  <a:moveTo>
                    <a:pt x="0" y="0"/>
                  </a:moveTo>
                  <a:lnTo>
                    <a:pt x="5022554" y="0"/>
                  </a:lnTo>
                  <a:lnTo>
                    <a:pt x="5022554" y="982348"/>
                  </a:lnTo>
                  <a:lnTo>
                    <a:pt x="0" y="982348"/>
                  </a:lnTo>
                  <a:close/>
                </a:path>
              </a:pathLst>
            </a:custGeom>
            <a:solidFill>
              <a:srgbClr val="2D2412"/>
            </a:solidFill>
          </p:spPr>
        </p:sp>
        <p:sp>
          <p:nvSpPr>
            <p:cNvPr id="4" name="TextBox 4"/>
            <p:cNvSpPr txBox="1"/>
            <p:nvPr/>
          </p:nvSpPr>
          <p:spPr>
            <a:xfrm>
              <a:off x="0" y="-38100"/>
              <a:ext cx="5022554" cy="1020448"/>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768707" y="6172200"/>
            <a:ext cx="4092356" cy="4114800"/>
          </a:xfrm>
          <a:custGeom>
            <a:avLst/>
            <a:gdLst/>
            <a:ahLst/>
            <a:cxnLst/>
            <a:rect l="l" t="t" r="r" b="b"/>
            <a:pathLst>
              <a:path w="4092356" h="4114800">
                <a:moveTo>
                  <a:pt x="0" y="0"/>
                </a:moveTo>
                <a:lnTo>
                  <a:pt x="4092355" y="0"/>
                </a:lnTo>
                <a:lnTo>
                  <a:pt x="4092355" y="4114800"/>
                </a:lnTo>
                <a:lnTo>
                  <a:pt x="0" y="4114800"/>
                </a:lnTo>
                <a:lnTo>
                  <a:pt x="0" y="0"/>
                </a:lnTo>
                <a:close/>
              </a:path>
            </a:pathLst>
          </a:custGeom>
          <a:blipFill>
            <a:blip r:embed="rId2">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9777117" y="839188"/>
            <a:ext cx="8669105" cy="7390412"/>
          </a:xfrm>
          <a:custGeom>
            <a:avLst/>
            <a:gdLst/>
            <a:ahLst/>
            <a:cxnLst/>
            <a:rect l="l" t="t" r="r" b="b"/>
            <a:pathLst>
              <a:path w="8669105" h="7390412">
                <a:moveTo>
                  <a:pt x="0" y="0"/>
                </a:moveTo>
                <a:lnTo>
                  <a:pt x="8669105" y="0"/>
                </a:lnTo>
                <a:lnTo>
                  <a:pt x="8669105" y="7390412"/>
                </a:lnTo>
                <a:lnTo>
                  <a:pt x="0" y="7390412"/>
                </a:lnTo>
                <a:lnTo>
                  <a:pt x="0" y="0"/>
                </a:lnTo>
                <a:close/>
              </a:path>
            </a:pathLst>
          </a:custGeom>
          <a:blipFill>
            <a:blip r:embed="rId9"/>
            <a:stretch>
              <a:fillRect/>
            </a:stretch>
          </a:blipFill>
        </p:spPr>
      </p:sp>
      <p:sp>
        <p:nvSpPr>
          <p:cNvPr id="10" name="TextBox 10"/>
          <p:cNvSpPr txBox="1"/>
          <p:nvPr/>
        </p:nvSpPr>
        <p:spPr>
          <a:xfrm>
            <a:off x="457200" y="1247775"/>
            <a:ext cx="10187557" cy="4924425"/>
          </a:xfrm>
          <a:prstGeom prst="rect">
            <a:avLst/>
          </a:prstGeom>
        </p:spPr>
        <p:txBody>
          <a:bodyPr wrap="square" lIns="0" tIns="0" rIns="0" bIns="0" rtlCol="0" anchor="t">
            <a:spAutoFit/>
          </a:bodyPr>
          <a:lstStyle/>
          <a:p>
            <a:pPr algn="ctr">
              <a:spcBef>
                <a:spcPct val="0"/>
              </a:spcBef>
            </a:pPr>
            <a:r>
              <a:rPr lang="en-US" sz="8000" b="1" dirty="0" err="1" smtClean="0">
                <a:solidFill>
                  <a:schemeClr val="accent2">
                    <a:lumMod val="75000"/>
                  </a:schemeClr>
                </a:solidFill>
                <a:latin typeface="#9Slide05 SVNBulgary" pitchFamily="2" charset="0"/>
              </a:rPr>
              <a:t>Hoạt</a:t>
            </a:r>
            <a:r>
              <a:rPr lang="en-US" sz="8000" b="1" dirty="0" smtClean="0">
                <a:solidFill>
                  <a:schemeClr val="accent2">
                    <a:lumMod val="75000"/>
                  </a:schemeClr>
                </a:solidFill>
                <a:latin typeface="#9Slide05 SVNBulgary" pitchFamily="2" charset="0"/>
              </a:rPr>
              <a:t> </a:t>
            </a:r>
            <a:r>
              <a:rPr lang="en-US" sz="8000" b="1" dirty="0" err="1" smtClean="0">
                <a:solidFill>
                  <a:schemeClr val="accent2">
                    <a:lumMod val="75000"/>
                  </a:schemeClr>
                </a:solidFill>
                <a:latin typeface="#9Slide05 SVNBulgary" pitchFamily="2" charset="0"/>
              </a:rPr>
              <a:t>động</a:t>
            </a:r>
            <a:r>
              <a:rPr lang="en-US" sz="8000" b="1" dirty="0" smtClean="0">
                <a:solidFill>
                  <a:schemeClr val="accent2">
                    <a:lumMod val="75000"/>
                  </a:schemeClr>
                </a:solidFill>
                <a:latin typeface="#9Slide05 SVNBulgary" pitchFamily="2" charset="0"/>
              </a:rPr>
              <a:t> 1</a:t>
            </a:r>
          </a:p>
          <a:p>
            <a:pPr algn="ctr">
              <a:spcBef>
                <a:spcPct val="0"/>
              </a:spcBef>
            </a:pPr>
            <a:r>
              <a:rPr lang="vi-VN" sz="6000" b="1" dirty="0" smtClean="0">
                <a:solidFill>
                  <a:schemeClr val="tx1">
                    <a:lumMod val="85000"/>
                    <a:lumOff val="15000"/>
                  </a:schemeClr>
                </a:solidFill>
                <a:latin typeface="Cambria" panose="02040503050406030204" pitchFamily="18" charset="0"/>
                <a:ea typeface="Cambria" panose="02040503050406030204" pitchFamily="18" charset="0"/>
              </a:rPr>
              <a:t>Dựa </a:t>
            </a:r>
            <a:r>
              <a:rPr lang="vi-VN" sz="6000" b="1" dirty="0">
                <a:solidFill>
                  <a:schemeClr val="tx1">
                    <a:lumMod val="85000"/>
                    <a:lumOff val="15000"/>
                  </a:schemeClr>
                </a:solidFill>
                <a:latin typeface="Cambria" panose="02040503050406030204" pitchFamily="18" charset="0"/>
                <a:ea typeface="Cambria" panose="02040503050406030204" pitchFamily="18" charset="0"/>
              </a:rPr>
              <a:t>vào sơ đồ hình 1, hãy nêu đặc điểm, các bộ phận, lợi ích và tác hại của nấm đối với đời sống của con người</a:t>
            </a:r>
            <a:endParaRPr lang="en-US" sz="49600" dirty="0">
              <a:solidFill>
                <a:schemeClr val="tx1">
                  <a:lumMod val="85000"/>
                  <a:lumOff val="15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2"/>
          <a:stretch>
            <a:fillRect/>
          </a:stretch>
        </p:blipFill>
        <p:spPr>
          <a:xfrm>
            <a:off x="5298401" y="741176"/>
            <a:ext cx="12842315" cy="83961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9" name="TextBox 28"/>
          <p:cNvSpPr txBox="1"/>
          <p:nvPr/>
        </p:nvSpPr>
        <p:spPr>
          <a:xfrm>
            <a:off x="10778434" y="8721865"/>
            <a:ext cx="1882247" cy="830997"/>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4800" i="1" dirty="0" err="1" smtClean="0">
                <a:solidFill>
                  <a:schemeClr val="bg1"/>
                </a:solidFill>
                <a:latin typeface="Cambria" panose="02040503050406030204" pitchFamily="18" charset="0"/>
                <a:ea typeface="Cambria" panose="02040503050406030204" pitchFamily="18" charset="0"/>
              </a:rPr>
              <a:t>Hình</a:t>
            </a:r>
            <a:r>
              <a:rPr lang="en-US" sz="4800" i="1" dirty="0" smtClean="0">
                <a:solidFill>
                  <a:schemeClr val="bg1"/>
                </a:solidFill>
                <a:latin typeface="Cambria" panose="02040503050406030204" pitchFamily="18" charset="0"/>
                <a:ea typeface="Cambria" panose="02040503050406030204" pitchFamily="18" charset="0"/>
              </a:rPr>
              <a:t> 1</a:t>
            </a:r>
            <a:endParaRPr lang="en-US" sz="4800" i="1" dirty="0">
              <a:solidFill>
                <a:schemeClr val="bg1"/>
              </a:solidFill>
              <a:latin typeface="Cambria" panose="02040503050406030204" pitchFamily="18" charset="0"/>
              <a:ea typeface="Cambria" panose="02040503050406030204" pitchFamily="18" charset="0"/>
            </a:endParaRP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320" y="5503219"/>
            <a:ext cx="4265618" cy="2118431"/>
          </a:xfrm>
          <a:prstGeom prst="rect">
            <a:avLst/>
          </a:prstGeom>
        </p:spPr>
      </p:pic>
      <p:sp>
        <p:nvSpPr>
          <p:cNvPr id="31" name="Rectangle 30"/>
          <p:cNvSpPr/>
          <p:nvPr/>
        </p:nvSpPr>
        <p:spPr>
          <a:xfrm>
            <a:off x="478129" y="594360"/>
            <a:ext cx="4572000" cy="4832092"/>
          </a:xfrm>
          <a:prstGeom prst="rect">
            <a:avLst/>
          </a:prstGeom>
        </p:spPr>
        <p:txBody>
          <a:bodyPr wrap="square">
            <a:spAutoFit/>
          </a:bodyPr>
          <a:lstStyle/>
          <a:p>
            <a:pPr algn="ctr"/>
            <a:r>
              <a:rPr lang="vi-VN" sz="4400" b="1" dirty="0">
                <a:latin typeface="Cambria" panose="02040503050406030204" pitchFamily="18" charset="0"/>
                <a:ea typeface="Cambria" panose="02040503050406030204" pitchFamily="18" charset="0"/>
              </a:rPr>
              <a:t>Dựa vào sơ đồ hình 1, hãy nêu đặc điểm, các bộ phận, lợi ích và tác hại của nấm đối với đời sống của con người</a:t>
            </a:r>
            <a:endParaRPr lang="en-US" sz="4400" dirty="0">
              <a:latin typeface="Cambria" panose="02040503050406030204" pitchFamily="18" charset="0"/>
              <a:ea typeface="Cambria" panose="02040503050406030204" pitchFamily="18" charset="0"/>
            </a:endParaRPr>
          </a:p>
        </p:txBody>
      </p:sp>
      <p:sp>
        <p:nvSpPr>
          <p:cNvPr id="32" name="Freeform 3"/>
          <p:cNvSpPr/>
          <p:nvPr/>
        </p:nvSpPr>
        <p:spPr>
          <a:xfrm>
            <a:off x="1066908" y="7388715"/>
            <a:ext cx="3546949" cy="2898285"/>
          </a:xfrm>
          <a:custGeom>
            <a:avLst/>
            <a:gdLst/>
            <a:ahLst/>
            <a:cxnLst/>
            <a:rect l="l" t="t" r="r" b="b"/>
            <a:pathLst>
              <a:path w="3546949" h="2898285">
                <a:moveTo>
                  <a:pt x="0" y="0"/>
                </a:moveTo>
                <a:lnTo>
                  <a:pt x="3546949" y="0"/>
                </a:lnTo>
                <a:lnTo>
                  <a:pt x="3546949" y="2898285"/>
                </a:lnTo>
                <a:lnTo>
                  <a:pt x="0" y="289828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286" y="5495599"/>
            <a:ext cx="5529551" cy="1719221"/>
          </a:xfrm>
          <a:prstGeom prst="rect">
            <a:avLst/>
          </a:prstGeom>
        </p:spPr>
      </p:pic>
    </p:spTree>
    <p:extLst>
      <p:ext uri="{BB962C8B-B14F-4D97-AF65-F5344CB8AC3E}">
        <p14:creationId xmlns:p14="http://schemas.microsoft.com/office/powerpoint/2010/main" val="2775919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randombar(horizont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0"/>
                                        </p:tgtEl>
                                      </p:cBhvr>
                                    </p:animEffect>
                                    <p:set>
                                      <p:cBhvr>
                                        <p:cTn id="25" dur="1" fill="hold">
                                          <p:stCondLst>
                                            <p:cond delay="499"/>
                                          </p:stCondLst>
                                        </p:cTn>
                                        <p:tgtEl>
                                          <p:spTgt spid="3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down)">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623787" y="7904122"/>
            <a:ext cx="19070009" cy="3729854"/>
            <a:chOff x="0" y="0"/>
            <a:chExt cx="5022554" cy="982348"/>
          </a:xfrm>
        </p:grpSpPr>
        <p:sp>
          <p:nvSpPr>
            <p:cNvPr id="3" name="Freeform 3"/>
            <p:cNvSpPr/>
            <p:nvPr/>
          </p:nvSpPr>
          <p:spPr>
            <a:xfrm>
              <a:off x="0" y="0"/>
              <a:ext cx="5022554" cy="982348"/>
            </a:xfrm>
            <a:custGeom>
              <a:avLst/>
              <a:gdLst/>
              <a:ahLst/>
              <a:cxnLst/>
              <a:rect l="l" t="t" r="r" b="b"/>
              <a:pathLst>
                <a:path w="5022554" h="982348">
                  <a:moveTo>
                    <a:pt x="0" y="0"/>
                  </a:moveTo>
                  <a:lnTo>
                    <a:pt x="5022554" y="0"/>
                  </a:lnTo>
                  <a:lnTo>
                    <a:pt x="5022554" y="982348"/>
                  </a:lnTo>
                  <a:lnTo>
                    <a:pt x="0" y="982348"/>
                  </a:lnTo>
                  <a:close/>
                </a:path>
              </a:pathLst>
            </a:custGeom>
            <a:solidFill>
              <a:srgbClr val="2D2412"/>
            </a:solidFill>
          </p:spPr>
        </p:sp>
        <p:sp>
          <p:nvSpPr>
            <p:cNvPr id="4" name="TextBox 4"/>
            <p:cNvSpPr txBox="1"/>
            <p:nvPr/>
          </p:nvSpPr>
          <p:spPr>
            <a:xfrm>
              <a:off x="0" y="-38100"/>
              <a:ext cx="5022554" cy="1020448"/>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768707" y="6172200"/>
            <a:ext cx="4092356" cy="4114800"/>
          </a:xfrm>
          <a:custGeom>
            <a:avLst/>
            <a:gdLst/>
            <a:ahLst/>
            <a:cxnLst/>
            <a:rect l="l" t="t" r="r" b="b"/>
            <a:pathLst>
              <a:path w="4092356" h="4114800">
                <a:moveTo>
                  <a:pt x="0" y="0"/>
                </a:moveTo>
                <a:lnTo>
                  <a:pt x="4092355" y="0"/>
                </a:lnTo>
                <a:lnTo>
                  <a:pt x="4092355" y="4114800"/>
                </a:lnTo>
                <a:lnTo>
                  <a:pt x="0" y="4114800"/>
                </a:lnTo>
                <a:lnTo>
                  <a:pt x="0" y="0"/>
                </a:lnTo>
                <a:close/>
              </a:path>
            </a:pathLst>
          </a:custGeom>
          <a:blipFill>
            <a:blip r:embed="rId2">
              <a:extLst>
                <a:ext uri="{96DAC541-7B7A-43D3-8B79-37D633B846F1}">
                  <asvg:svgBlip xmlns:asvg="http://schemas.microsoft.com/office/drawing/2016/SVG/main" xmlns="" r:embed="rId8"/>
                </a:ext>
              </a:extLst>
            </a:blip>
            <a:stretch>
              <a:fillRect/>
            </a:stretch>
          </a:blipFill>
        </p:spPr>
      </p:sp>
      <p:sp>
        <p:nvSpPr>
          <p:cNvPr id="9" name="Freeform 9"/>
          <p:cNvSpPr/>
          <p:nvPr/>
        </p:nvSpPr>
        <p:spPr>
          <a:xfrm>
            <a:off x="10744200" y="1146642"/>
            <a:ext cx="7702022" cy="7082958"/>
          </a:xfrm>
          <a:custGeom>
            <a:avLst/>
            <a:gdLst/>
            <a:ahLst/>
            <a:cxnLst/>
            <a:rect l="l" t="t" r="r" b="b"/>
            <a:pathLst>
              <a:path w="8669105" h="7390412">
                <a:moveTo>
                  <a:pt x="0" y="0"/>
                </a:moveTo>
                <a:lnTo>
                  <a:pt x="8669105" y="0"/>
                </a:lnTo>
                <a:lnTo>
                  <a:pt x="8669105" y="7390412"/>
                </a:lnTo>
                <a:lnTo>
                  <a:pt x="0" y="7390412"/>
                </a:lnTo>
                <a:lnTo>
                  <a:pt x="0" y="0"/>
                </a:lnTo>
                <a:close/>
              </a:path>
            </a:pathLst>
          </a:custGeom>
          <a:blipFill>
            <a:blip r:embed="rId9"/>
            <a:stretch>
              <a:fillRect/>
            </a:stretch>
          </a:blipFill>
        </p:spPr>
      </p:sp>
      <p:sp>
        <p:nvSpPr>
          <p:cNvPr id="10" name="TextBox 10"/>
          <p:cNvSpPr txBox="1"/>
          <p:nvPr/>
        </p:nvSpPr>
        <p:spPr>
          <a:xfrm>
            <a:off x="533400" y="1050638"/>
            <a:ext cx="11277600" cy="5832366"/>
          </a:xfrm>
          <a:prstGeom prst="rect">
            <a:avLst/>
          </a:prstGeom>
        </p:spPr>
        <p:txBody>
          <a:bodyPr wrap="square" lIns="0" tIns="0" rIns="0" bIns="0" rtlCol="0" anchor="t">
            <a:spAutoFit/>
          </a:bodyPr>
          <a:lstStyle/>
          <a:p>
            <a:pPr algn="ctr">
              <a:spcBef>
                <a:spcPct val="0"/>
              </a:spcBef>
            </a:pPr>
            <a:r>
              <a:rPr lang="en-US" sz="11500" b="1" dirty="0" err="1" smtClean="0">
                <a:solidFill>
                  <a:schemeClr val="accent2">
                    <a:lumMod val="75000"/>
                  </a:schemeClr>
                </a:solidFill>
                <a:latin typeface="#9Slide05 SVNBulgary" pitchFamily="2" charset="0"/>
              </a:rPr>
              <a:t>Hoạt</a:t>
            </a:r>
            <a:r>
              <a:rPr lang="en-US" sz="11500" b="1" dirty="0" smtClean="0">
                <a:solidFill>
                  <a:schemeClr val="accent2">
                    <a:lumMod val="75000"/>
                  </a:schemeClr>
                </a:solidFill>
                <a:latin typeface="#9Slide05 SVNBulgary" pitchFamily="2" charset="0"/>
              </a:rPr>
              <a:t> </a:t>
            </a:r>
            <a:r>
              <a:rPr lang="en-US" sz="11500" b="1" dirty="0" err="1" smtClean="0">
                <a:solidFill>
                  <a:schemeClr val="accent2">
                    <a:lumMod val="75000"/>
                  </a:schemeClr>
                </a:solidFill>
                <a:latin typeface="#9Slide05 SVNBulgary" pitchFamily="2" charset="0"/>
              </a:rPr>
              <a:t>động</a:t>
            </a:r>
            <a:r>
              <a:rPr lang="en-US" sz="11500" b="1" dirty="0" smtClean="0">
                <a:solidFill>
                  <a:schemeClr val="accent2">
                    <a:lumMod val="75000"/>
                  </a:schemeClr>
                </a:solidFill>
                <a:latin typeface="#9Slide05 SVNBulgary" pitchFamily="2" charset="0"/>
              </a:rPr>
              <a:t> 2</a:t>
            </a:r>
          </a:p>
          <a:p>
            <a:pPr algn="ctr">
              <a:spcBef>
                <a:spcPct val="0"/>
              </a:spcBef>
            </a:pPr>
            <a:r>
              <a:rPr lang="en-US" sz="8800" b="1" dirty="0" err="1" smtClean="0">
                <a:latin typeface="Cambria" panose="02040503050406030204" pitchFamily="18" charset="0"/>
                <a:ea typeface="Cambria" panose="02040503050406030204" pitchFamily="18" charset="0"/>
              </a:rPr>
              <a:t>Thảo</a:t>
            </a:r>
            <a:r>
              <a:rPr lang="en-US" sz="8800" b="1" dirty="0" smtClean="0">
                <a:latin typeface="Cambria" panose="02040503050406030204" pitchFamily="18" charset="0"/>
                <a:ea typeface="Cambria" panose="02040503050406030204" pitchFamily="18" charset="0"/>
              </a:rPr>
              <a:t> </a:t>
            </a:r>
            <a:r>
              <a:rPr lang="en-US" sz="8800" b="1" dirty="0" err="1" smtClean="0">
                <a:latin typeface="Cambria" panose="02040503050406030204" pitchFamily="18" charset="0"/>
                <a:ea typeface="Cambria" panose="02040503050406030204" pitchFamily="18" charset="0"/>
              </a:rPr>
              <a:t>luận</a:t>
            </a:r>
            <a:r>
              <a:rPr lang="en-US" sz="8800" b="1" dirty="0" smtClean="0">
                <a:latin typeface="Cambria" panose="02040503050406030204" pitchFamily="18" charset="0"/>
                <a:ea typeface="Cambria" panose="02040503050406030204" pitchFamily="18" charset="0"/>
              </a:rPr>
              <a:t> </a:t>
            </a:r>
            <a:r>
              <a:rPr lang="en-US" sz="8800" b="1" dirty="0" err="1" smtClean="0">
                <a:latin typeface="Cambria" panose="02040503050406030204" pitchFamily="18" charset="0"/>
                <a:ea typeface="Cambria" panose="02040503050406030204" pitchFamily="18" charset="0"/>
              </a:rPr>
              <a:t>và</a:t>
            </a:r>
            <a:r>
              <a:rPr lang="en-US" sz="8800" b="1" dirty="0" smtClean="0">
                <a:latin typeface="Cambria" panose="02040503050406030204" pitchFamily="18" charset="0"/>
                <a:ea typeface="Cambria" panose="02040503050406030204" pitchFamily="18" charset="0"/>
              </a:rPr>
              <a:t> </a:t>
            </a:r>
          </a:p>
          <a:p>
            <a:pPr algn="ctr">
              <a:spcBef>
                <a:spcPct val="0"/>
              </a:spcBef>
            </a:pPr>
            <a:r>
              <a:rPr lang="en-US" sz="8800" b="1" dirty="0" err="1" smtClean="0">
                <a:latin typeface="Cambria" panose="02040503050406030204" pitchFamily="18" charset="0"/>
                <a:ea typeface="Cambria" panose="02040503050406030204" pitchFamily="18" charset="0"/>
              </a:rPr>
              <a:t>hoàn</a:t>
            </a:r>
            <a:r>
              <a:rPr lang="en-US" sz="8800" b="1" dirty="0" smtClean="0">
                <a:latin typeface="Cambria" panose="02040503050406030204" pitchFamily="18" charset="0"/>
                <a:ea typeface="Cambria" panose="02040503050406030204" pitchFamily="18" charset="0"/>
              </a:rPr>
              <a:t> </a:t>
            </a:r>
            <a:r>
              <a:rPr lang="en-US" sz="8800" b="1" dirty="0" err="1" smtClean="0">
                <a:latin typeface="Cambria" panose="02040503050406030204" pitchFamily="18" charset="0"/>
                <a:ea typeface="Cambria" panose="02040503050406030204" pitchFamily="18" charset="0"/>
              </a:rPr>
              <a:t>thành</a:t>
            </a:r>
            <a:r>
              <a:rPr lang="en-US" sz="8800" b="1" dirty="0" smtClean="0">
                <a:latin typeface="Cambria" panose="02040503050406030204" pitchFamily="18" charset="0"/>
                <a:ea typeface="Cambria" panose="02040503050406030204" pitchFamily="18" charset="0"/>
              </a:rPr>
              <a:t> </a:t>
            </a:r>
          </a:p>
          <a:p>
            <a:pPr algn="ctr">
              <a:spcBef>
                <a:spcPct val="0"/>
              </a:spcBef>
            </a:pPr>
            <a:r>
              <a:rPr lang="en-US" sz="8800" b="1" dirty="0" err="1" smtClean="0">
                <a:latin typeface="Cambria" panose="02040503050406030204" pitchFamily="18" charset="0"/>
                <a:ea typeface="Cambria" panose="02040503050406030204" pitchFamily="18" charset="0"/>
              </a:rPr>
              <a:t>phiếu</a:t>
            </a:r>
            <a:r>
              <a:rPr lang="en-US" sz="8800" b="1" dirty="0" smtClean="0">
                <a:latin typeface="Cambria" panose="02040503050406030204" pitchFamily="18" charset="0"/>
                <a:ea typeface="Cambria" panose="02040503050406030204" pitchFamily="18" charset="0"/>
              </a:rPr>
              <a:t> </a:t>
            </a:r>
            <a:r>
              <a:rPr lang="en-US" sz="8800" b="1" dirty="0" err="1" smtClean="0">
                <a:latin typeface="Cambria" panose="02040503050406030204" pitchFamily="18" charset="0"/>
                <a:ea typeface="Cambria" panose="02040503050406030204" pitchFamily="18" charset="0"/>
              </a:rPr>
              <a:t>bài</a:t>
            </a:r>
            <a:r>
              <a:rPr lang="en-US" sz="8800" b="1" dirty="0" smtClean="0">
                <a:latin typeface="Cambria" panose="02040503050406030204" pitchFamily="18" charset="0"/>
                <a:ea typeface="Cambria" panose="02040503050406030204" pitchFamily="18" charset="0"/>
              </a:rPr>
              <a:t> </a:t>
            </a:r>
            <a:r>
              <a:rPr lang="en-US" sz="8800" b="1" dirty="0" err="1" smtClean="0">
                <a:latin typeface="Cambria" panose="02040503050406030204" pitchFamily="18" charset="0"/>
                <a:ea typeface="Cambria" panose="02040503050406030204" pitchFamily="18" charset="0"/>
              </a:rPr>
              <a:t>tập</a:t>
            </a:r>
            <a:endParaRPr lang="en-US" sz="400000" dirty="0">
              <a:solidFill>
                <a:schemeClr val="tx1">
                  <a:lumMod val="85000"/>
                  <a:lumOff val="1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4688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357</Words>
  <Application>Microsoft Office PowerPoint</Application>
  <PresentationFormat>Custom</PresentationFormat>
  <Paragraphs>65</Paragraphs>
  <Slides>13</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Jua</vt:lpstr>
      <vt:lpstr>Cambria</vt:lpstr>
      <vt:lpstr>Calibri</vt:lpstr>
      <vt:lpstr>Times New Roman</vt:lpstr>
      <vt:lpstr>#9Slide05 SVNBulgary</vt:lpstr>
      <vt:lpstr>SVN-Newton</vt:lpstr>
      <vt:lpstr>Arial</vt:lpstr>
      <vt:lpstr>#9Slide07 HoneyCream</vt:lpstr>
      <vt:lpstr>#9Slide05 Dancing Script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Illustrative Parts of the Plant Science Presentation</dc:title>
  <dc:creator>Trinh Dieu Linh</dc:creator>
  <cp:lastModifiedBy>Trinh Dieu Linh</cp:lastModifiedBy>
  <cp:revision>10</cp:revision>
  <dcterms:created xsi:type="dcterms:W3CDTF">2006-08-16T00:00:00Z</dcterms:created>
  <dcterms:modified xsi:type="dcterms:W3CDTF">2024-01-14T14:28:14Z</dcterms:modified>
  <dc:identifier>DAF4KdZIFHo</dc:identifier>
</cp:coreProperties>
</file>