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7" r:id="rId2"/>
    <p:sldMasterId id="2147483684" r:id="rId3"/>
    <p:sldMasterId id="2147483723" r:id="rId4"/>
    <p:sldMasterId id="2147483744" r:id="rId5"/>
    <p:sldMasterId id="2147483765" r:id="rId6"/>
    <p:sldMasterId id="2147483786" r:id="rId7"/>
  </p:sldMasterIdLst>
  <p:notesMasterIdLst>
    <p:notesMasterId r:id="rId33"/>
  </p:notesMasterIdLst>
  <p:handoutMasterIdLst>
    <p:handoutMasterId r:id="rId34"/>
  </p:handoutMasterIdLst>
  <p:sldIdLst>
    <p:sldId id="257" r:id="rId8"/>
    <p:sldId id="259" r:id="rId9"/>
    <p:sldId id="260" r:id="rId10"/>
    <p:sldId id="261" r:id="rId11"/>
    <p:sldId id="262" r:id="rId12"/>
    <p:sldId id="263" r:id="rId13"/>
    <p:sldId id="267" r:id="rId14"/>
    <p:sldId id="276" r:id="rId15"/>
    <p:sldId id="277" r:id="rId16"/>
    <p:sldId id="269" r:id="rId17"/>
    <p:sldId id="278" r:id="rId18"/>
    <p:sldId id="279" r:id="rId19"/>
    <p:sldId id="280" r:id="rId20"/>
    <p:sldId id="281" r:id="rId21"/>
    <p:sldId id="270" r:id="rId22"/>
    <p:sldId id="283" r:id="rId23"/>
    <p:sldId id="284" r:id="rId24"/>
    <p:sldId id="282" r:id="rId25"/>
    <p:sldId id="285" r:id="rId26"/>
    <p:sldId id="286" r:id="rId27"/>
    <p:sldId id="287" r:id="rId28"/>
    <p:sldId id="273" r:id="rId29"/>
    <p:sldId id="290" r:id="rId30"/>
    <p:sldId id="291" r:id="rId31"/>
    <p:sldId id="288" r:id="rId32"/>
  </p:sldIdLst>
  <p:sldSz cx="12192000" cy="6858000"/>
  <p:notesSz cx="6858000" cy="9144000"/>
  <p:embeddedFontLst>
    <p:embeddedFont>
      <p:font typeface="Tw Cen MT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UTM Scriptina KT" panose="020B0604020202020204" charset="0"/>
      <p:regular r:id="rId45"/>
    </p:embeddedFont>
    <p:embeddedFont>
      <p:font typeface="Arial Black" panose="020B0A04020102020204" pitchFamily="34" charset="0"/>
      <p:bold r:id="rId46"/>
    </p:embeddedFont>
    <p:embeddedFont>
      <p:font typeface="#9Slide07 HoneyCream" panose="020B0604020202020204" charset="0"/>
      <p:regular r:id="rId47"/>
    </p:embeddedFon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#9Slide05 SVNVandella" charset="0"/>
      <p:regular r:id="rId54"/>
    </p:embeddedFont>
    <p:embeddedFont>
      <p:font typeface="等线" panose="020B0604020202020204" charset="0"/>
      <p:regular r:id="rId55"/>
      <p:bold r:id="rId56"/>
    </p:embeddedFont>
    <p:embeddedFont>
      <p:font typeface="#9Slide03 Arima Madurai Black" panose="020B0604020202020204" charset="0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57" autoAdjust="0"/>
  </p:normalViewPr>
  <p:slideViewPr>
    <p:cSldViewPr snapToGrid="0">
      <p:cViewPr varScale="1">
        <p:scale>
          <a:sx n="58" d="100"/>
          <a:sy n="58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1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8316-D6D7-43F7-A2DF-74B966C523B6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E3E5F-633A-47D3-B836-72D87EBD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62A8-AAA2-451C-AACB-D0D32BCB29F0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C313E-28B5-4C18-964D-4B2CE6CD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3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6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2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8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63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81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512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game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00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7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2810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8438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485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6516"/>
      </p:ext>
    </p:extLst>
  </p:cSld>
  <p:clrMapOvr>
    <a:masterClrMapping/>
  </p:clrMapOvr>
  <p:transition spd="slow" advTm="3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15931"/>
      </p:ext>
    </p:extLst>
  </p:cSld>
  <p:clrMapOvr>
    <a:masterClrMapping/>
  </p:clrMapOvr>
  <p:transition spd="slow" advTm="3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53971"/>
      </p:ext>
    </p:extLst>
  </p:cSld>
  <p:clrMapOvr>
    <a:masterClrMapping/>
  </p:clrMapOvr>
  <p:transition spd="slow" advTm="3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78726"/>
      </p:ext>
    </p:extLst>
  </p:cSld>
  <p:clrMapOvr>
    <a:masterClrMapping/>
  </p:clrMapOvr>
  <p:transition spd="slow" advTm="3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2911"/>
      </p:ext>
    </p:extLst>
  </p:cSld>
  <p:clrMapOvr>
    <a:masterClrMapping/>
  </p:clrMapOvr>
  <p:transition spd="slow" advTm="3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7111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408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3968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1559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05071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31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37367"/>
      </p:ext>
    </p:extLst>
  </p:cSld>
  <p:clrMapOvr>
    <a:masterClrMapping/>
  </p:clrMapOvr>
  <p:transition spd="slow" advTm="3000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65784"/>
      </p:ext>
    </p:extLst>
  </p:cSld>
  <p:clrMapOvr>
    <a:masterClrMapping/>
  </p:clrMapOvr>
  <p:transition spd="slow" advTm="3000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98035"/>
      </p:ext>
    </p:extLst>
  </p:cSld>
  <p:clrMapOvr>
    <a:masterClrMapping/>
  </p:clrMapOvr>
  <p:transition spd="slow" advTm="3000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79420"/>
      </p:ext>
    </p:extLst>
  </p:cSld>
  <p:clrMapOvr>
    <a:masterClrMapping/>
  </p:clrMapOvr>
  <p:transition spd="slow" advTm="3000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65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68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1226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757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57992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522"/>
      </p:ext>
    </p:extLst>
  </p:cSld>
  <p:clrMapOvr>
    <a:masterClrMapping/>
  </p:clrMapOvr>
  <p:transition spd="slow" advTm="3000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56076"/>
      </p:ext>
    </p:extLst>
  </p:cSld>
  <p:clrMapOvr>
    <a:masterClrMapping/>
  </p:clrMapOvr>
  <p:transition spd="slow" advTm="3000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39987"/>
      </p:ext>
    </p:extLst>
  </p:cSld>
  <p:clrMapOvr>
    <a:masterClrMapping/>
  </p:clrMapOvr>
  <p:transition spd="slow" advTm="3000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28645"/>
      </p:ext>
    </p:extLst>
  </p:cSld>
  <p:clrMapOvr>
    <a:masterClrMapping/>
  </p:clrMapOvr>
  <p:transition spd="slow" advTm="3000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16243"/>
      </p:ext>
    </p:extLst>
  </p:cSld>
  <p:clrMapOvr>
    <a:masterClrMapping/>
  </p:clrMapOvr>
  <p:transition spd="slow" advTm="3000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914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9445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3885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10090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25073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176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13181"/>
      </p:ext>
    </p:extLst>
  </p:cSld>
  <p:clrMapOvr>
    <a:masterClrMapping/>
  </p:clrMapOvr>
  <p:transition spd="slow" advTm="3000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41558"/>
      </p:ext>
    </p:extLst>
  </p:cSld>
  <p:clrMapOvr>
    <a:masterClrMapping/>
  </p:clrMapOvr>
  <p:transition spd="slow" advTm="3000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12317"/>
      </p:ext>
    </p:extLst>
  </p:cSld>
  <p:clrMapOvr>
    <a:masterClrMapping/>
  </p:clrMapOvr>
  <p:transition spd="slow" advTm="3000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65442"/>
      </p:ext>
    </p:extLst>
  </p:cSld>
  <p:clrMapOvr>
    <a:masterClrMapping/>
  </p:clrMapOvr>
  <p:transition spd="slow" advTm="3000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62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646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69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xmlns="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4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82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8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4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1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5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9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75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62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94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91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4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568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93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43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807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5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1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58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50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3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12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2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81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5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30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69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63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472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570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3501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9013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49001"/>
      </p:ext>
    </p:extLst>
  </p:cSld>
  <p:clrMapOvr>
    <a:masterClrMapping/>
  </p:clrMapOvr>
  <p:transition spd="slow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94620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38685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04205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01824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9280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1421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9726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8799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9304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275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71887"/>
      </p:ext>
    </p:extLst>
  </p:cSld>
  <p:clrMapOvr>
    <a:masterClrMapping/>
  </p:clrMapOvr>
  <p:transition spd="slow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48060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0428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956401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010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790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0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1321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679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928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6848"/>
      </p:ext>
    </p:extLst>
  </p:cSld>
  <p:clrMapOvr>
    <a:masterClrMapping/>
  </p:clrMapOvr>
  <p:transition spd="slow" advTm="3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19469"/>
      </p:ext>
    </p:extLst>
  </p:cSld>
  <p:clrMapOvr>
    <a:masterClrMapping/>
  </p:clrMapOvr>
  <p:transition spd="slow" advTm="3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5386"/>
      </p:ext>
    </p:extLst>
  </p:cSld>
  <p:clrMapOvr>
    <a:masterClrMapping/>
  </p:clrMapOvr>
  <p:transition spd="slow" advTm="3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28105"/>
      </p:ext>
    </p:extLst>
  </p:cSld>
  <p:clrMapOvr>
    <a:masterClrMapping/>
  </p:clrMapOvr>
  <p:transition spd="slow" advTm="3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39184"/>
      </p:ext>
    </p:extLst>
  </p:cSld>
  <p:clrMapOvr>
    <a:masterClrMapping/>
  </p:clrMapOvr>
  <p:transition spd="slow" advTm="3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6597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4863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8493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53146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0687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7609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26442"/>
      </p:ext>
    </p:extLst>
  </p:cSld>
  <p:clrMapOvr>
    <a:masterClrMapping/>
  </p:clrMapOvr>
  <p:transition spd="slow" advTm="3000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57707"/>
      </p:ext>
    </p:extLst>
  </p:cSld>
  <p:clrMapOvr>
    <a:masterClrMapping/>
  </p:clrMapOvr>
  <p:transition spd="slow" advTm="3000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97198"/>
      </p:ext>
    </p:extLst>
  </p:cSld>
  <p:clrMapOvr>
    <a:masterClrMapping/>
  </p:clrMapOvr>
  <p:transition spd="slow" advTm="3000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83274"/>
      </p:ext>
    </p:extLst>
  </p:cSld>
  <p:clrMapOvr>
    <a:masterClrMapping/>
  </p:clrMapOvr>
  <p:transition spd="slow" advTm="3000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13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544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10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1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55033"/>
            <a:ext cx="13982701" cy="69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6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5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6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0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5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3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CBC9E9-BE70-4968-8238-9B99CFF56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E01486-2628-4946-A20B-EB9920C92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19BB96A5-D199-4747-9750-A9F02E30C1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F30506C-F4A1-4480-A763-07430A83D1D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A1AB536-FF7D-4A78-9474-E7367772DE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9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31.pn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41.png"/><Relationship Id="rId23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45.gif"/><Relationship Id="rId4" Type="http://schemas.openxmlformats.org/officeDocument/2006/relationships/image" Target="../media/image35.png"/><Relationship Id="rId9" Type="http://schemas.openxmlformats.org/officeDocument/2006/relationships/image" Target="../media/image25.svg"/><Relationship Id="rId14" Type="http://schemas.openxmlformats.org/officeDocument/2006/relationships/image" Target="../media/image48.pn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sv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6.png"/><Relationship Id="rId7" Type="http://schemas.openxmlformats.org/officeDocument/2006/relationships/image" Target="../media/image21.sv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5.gif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5.svg"/><Relationship Id="rId24" Type="http://schemas.openxmlformats.org/officeDocument/2006/relationships/image" Target="../media/image49.pn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29.svg"/><Relationship Id="rId23" Type="http://schemas.openxmlformats.org/officeDocument/2006/relationships/image" Target="../media/image32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23.svg"/><Relationship Id="rId14" Type="http://schemas.openxmlformats.org/officeDocument/2006/relationships/image" Target="../media/image39.png"/><Relationship Id="rId2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svg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100.xml"/><Relationship Id="rId21" Type="http://schemas.openxmlformats.org/officeDocument/2006/relationships/image" Target="../media/image32.pn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42.png"/><Relationship Id="rId23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25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svg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100.xml"/><Relationship Id="rId21" Type="http://schemas.openxmlformats.org/officeDocument/2006/relationships/image" Target="../media/image32.pn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24" Type="http://schemas.openxmlformats.org/officeDocument/2006/relationships/image" Target="../media/image33.png"/><Relationship Id="rId5" Type="http://schemas.openxmlformats.org/officeDocument/2006/relationships/image" Target="../media/image21.svg"/><Relationship Id="rId15" Type="http://schemas.openxmlformats.org/officeDocument/2006/relationships/image" Target="../media/image42.png"/><Relationship Id="rId23" Type="http://schemas.openxmlformats.org/officeDocument/2006/relationships/image" Target="../media/image42.sv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25.svg"/><Relationship Id="rId14" Type="http://schemas.openxmlformats.org/officeDocument/2006/relationships/image" Target="../media/image41.png"/><Relationship Id="rId2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svg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120.xml"/><Relationship Id="rId21" Type="http://schemas.openxmlformats.org/officeDocument/2006/relationships/image" Target="../media/image32.pn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24" Type="http://schemas.openxmlformats.org/officeDocument/2006/relationships/image" Target="../media/image33.png"/><Relationship Id="rId5" Type="http://schemas.openxmlformats.org/officeDocument/2006/relationships/image" Target="../media/image21.svg"/><Relationship Id="rId15" Type="http://schemas.openxmlformats.org/officeDocument/2006/relationships/image" Target="../media/image42.png"/><Relationship Id="rId23" Type="http://schemas.openxmlformats.org/officeDocument/2006/relationships/image" Target="../media/image42.sv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25.svg"/><Relationship Id="rId14" Type="http://schemas.openxmlformats.org/officeDocument/2006/relationships/image" Target="../media/image41.png"/><Relationship Id="rId2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1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0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31.pn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41.png"/><Relationship Id="rId23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45.gif"/><Relationship Id="rId4" Type="http://schemas.openxmlformats.org/officeDocument/2006/relationships/image" Target="../media/image35.png"/><Relationship Id="rId9" Type="http://schemas.openxmlformats.org/officeDocument/2006/relationships/image" Target="../media/image25.svg"/><Relationship Id="rId14" Type="http://schemas.openxmlformats.org/officeDocument/2006/relationships/image" Target="../media/image40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xmlns="" id="{E6C1D72B-3052-4B4C-8361-12BBDAF888C7}"/>
              </a:ext>
            </a:extLst>
          </p:cNvPr>
          <p:cNvGrpSpPr/>
          <p:nvPr/>
        </p:nvGrpSpPr>
        <p:grpSpPr>
          <a:xfrm>
            <a:off x="1511516" y="827034"/>
            <a:ext cx="8415456" cy="3240734"/>
            <a:chOff x="-1452869" y="-4707712"/>
            <a:chExt cx="8415456" cy="324073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xmlns="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xmlns="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xmlns="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xmlns="" id="{31DF51D7-77BF-482B-BBCB-D4BA7936E677}"/>
                </a:ext>
              </a:extLst>
            </p:cNvPr>
            <p:cNvSpPr/>
            <p:nvPr/>
          </p:nvSpPr>
          <p:spPr>
            <a:xfrm>
              <a:off x="3624712" y="-4707712"/>
              <a:ext cx="3337875" cy="584775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 w="19050">
                    <a:solidFill>
                      <a:srgbClr val="F5909B">
                        <a:lumMod val="75000"/>
                      </a:srgbClr>
                    </a:solidFill>
                  </a:ln>
                  <a:solidFill>
                    <a:srgbClr val="F5909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TOÁN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5909B">
                      <a:lumMod val="75000"/>
                    </a:srgbClr>
                  </a:solidFill>
                </a:ln>
                <a:solidFill>
                  <a:srgbClr val="F5909B">
                    <a:lumMod val="40000"/>
                    <a:lumOff val="60000"/>
                  </a:srgbClr>
                </a:solidFill>
                <a:effectLst/>
                <a:uLnTx/>
                <a:uFillTx/>
                <a:latin typeface="UTM Flamenco" panose="02040603050506020204" pitchFamily="18" charset="0"/>
                <a:ea typeface="字魂162号-元气酪酪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94067" y="5275216"/>
            <a:ext cx="2687548" cy="483458"/>
            <a:chOff x="4667989" y="5141418"/>
            <a:chExt cx="2687548" cy="48345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43C9D657-8DF5-45D2-9D7A-1F029B2D1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989" y="5188124"/>
              <a:ext cx="2645831" cy="4367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50425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Trang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60962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42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855" y="4779495"/>
            <a:ext cx="932150" cy="1584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909B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criptina KT" panose="02000500000000000000" pitchFamily="2" charset="0"/>
                <a:ea typeface="+mn-ea"/>
                <a:cs typeface="+mn-cs"/>
              </a:rPr>
              <a:t>Linh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5909B">
                  <a:lumMod val="20000"/>
                  <a:lumOff val="80000"/>
                </a:srgbClr>
              </a:solidFill>
              <a:effectLst/>
              <a:uLnTx/>
              <a:uFillTx/>
              <a:latin typeface="UTM Scriptina KT" panose="020005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65" y="849337"/>
            <a:ext cx="10716490" cy="49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xmlns="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xmlns="" id="{A8F033AB-CB0C-41EA-BEBD-277113B901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0889" y="1555254"/>
            <a:ext cx="6433792" cy="92333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vi-VN" sz="5400" b="1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0374" y="155525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14 021 983 có: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08057" y="2794007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Chữ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4 thuộc lớp triệu.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85575" y="3711999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Chữ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0 thuộc hàng chục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50039" y="4629991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Chữ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9 thuộc lớp đơn vị.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7557" y="5547983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Chữ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3 thuộc lớp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8" name="矩形: 圆角 708">
            <a:extLst>
              <a:ext uri="{FF2B5EF4-FFF2-40B4-BE49-F238E27FC236}">
                <a16:creationId xmlns:a16="http://schemas.microsoft.com/office/drawing/2014/main" xmlns="" id="{E26A67C9-6105-4C29-8EAB-7C9F7ADB7644}"/>
              </a:ext>
            </a:extLst>
          </p:cNvPr>
          <p:cNvSpPr/>
          <p:nvPr/>
        </p:nvSpPr>
        <p:spPr>
          <a:xfrm>
            <a:off x="10190711" y="2796752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矩形: 圆角 708">
            <a:extLst>
              <a:ext uri="{FF2B5EF4-FFF2-40B4-BE49-F238E27FC236}">
                <a16:creationId xmlns:a16="http://schemas.microsoft.com/office/drawing/2014/main" xmlns="" id="{E26A67C9-6105-4C29-8EAB-7C9F7ADB7644}"/>
              </a:ext>
            </a:extLst>
          </p:cNvPr>
          <p:cNvSpPr/>
          <p:nvPr/>
        </p:nvSpPr>
        <p:spPr>
          <a:xfrm>
            <a:off x="10190710" y="3734194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矩形: 圆角 708">
            <a:extLst>
              <a:ext uri="{FF2B5EF4-FFF2-40B4-BE49-F238E27FC236}">
                <a16:creationId xmlns:a16="http://schemas.microsoft.com/office/drawing/2014/main" xmlns="" id="{E26A67C9-6105-4C29-8EAB-7C9F7ADB7644}"/>
              </a:ext>
            </a:extLst>
          </p:cNvPr>
          <p:cNvSpPr/>
          <p:nvPr/>
        </p:nvSpPr>
        <p:spPr>
          <a:xfrm>
            <a:off x="10210897" y="4671636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矩形: 圆角 708">
            <a:extLst>
              <a:ext uri="{FF2B5EF4-FFF2-40B4-BE49-F238E27FC236}">
                <a16:creationId xmlns:a16="http://schemas.microsoft.com/office/drawing/2014/main" xmlns="" id="{E26A67C9-6105-4C29-8EAB-7C9F7ADB7644}"/>
              </a:ext>
            </a:extLst>
          </p:cNvPr>
          <p:cNvSpPr/>
          <p:nvPr/>
        </p:nvSpPr>
        <p:spPr>
          <a:xfrm>
            <a:off x="10210896" y="5609079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371782" y="2689039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392040" y="3668416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402911" y="4540280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423169" y="5519657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4" grpId="0"/>
      <p:bldP spid="65" grpId="0"/>
      <p:bldP spid="66" grpId="0"/>
      <p:bldP spid="67" grpId="0"/>
      <p:bldP spid="68" grpId="0" animBg="1"/>
      <p:bldP spid="69" grpId="0" animBg="1"/>
      <p:bldP spid="72" grpId="0" animBg="1"/>
      <p:bldP spid="73" grpId="0" animBg="1"/>
      <p:bldP spid="74" grpId="0"/>
      <p:bldP spid="75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xmlns="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 Số?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02211"/>
              </p:ext>
            </p:extLst>
          </p:nvPr>
        </p:nvGraphicFramePr>
        <p:xfrm>
          <a:off x="952896" y="1460131"/>
          <a:ext cx="10048780" cy="45941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439">
                  <a:extLst>
                    <a:ext uri="{9D8B030D-6E8A-4147-A177-3AD203B41FA5}">
                      <a16:colId xmlns:a16="http://schemas.microsoft.com/office/drawing/2014/main" xmlns="" val="1333094078"/>
                    </a:ext>
                  </a:extLst>
                </a:gridCol>
                <a:gridCol w="885524">
                  <a:extLst>
                    <a:ext uri="{9D8B030D-6E8A-4147-A177-3AD203B41FA5}">
                      <a16:colId xmlns:a16="http://schemas.microsoft.com/office/drawing/2014/main" xmlns="" val="2478101006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xmlns="" val="543413259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xmlns="" val="2582100750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xmlns="" val="3850826731"/>
                    </a:ext>
                  </a:extLst>
                </a:gridCol>
                <a:gridCol w="1029903">
                  <a:extLst>
                    <a:ext uri="{9D8B030D-6E8A-4147-A177-3AD203B41FA5}">
                      <a16:colId xmlns:a16="http://schemas.microsoft.com/office/drawing/2014/main" xmlns="" val="2666219267"/>
                    </a:ext>
                  </a:extLst>
                </a:gridCol>
                <a:gridCol w="789272">
                  <a:extLst>
                    <a:ext uri="{9D8B030D-6E8A-4147-A177-3AD203B41FA5}">
                      <a16:colId xmlns:a16="http://schemas.microsoft.com/office/drawing/2014/main" xmlns="" val="334221284"/>
                    </a:ext>
                  </a:extLst>
                </a:gridCol>
                <a:gridCol w="904774">
                  <a:extLst>
                    <a:ext uri="{9D8B030D-6E8A-4147-A177-3AD203B41FA5}">
                      <a16:colId xmlns:a16="http://schemas.microsoft.com/office/drawing/2014/main" xmlns="" val="3728557549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xmlns="" val="469433624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xmlns="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sz="4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triệu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đơn</a:t>
                      </a:r>
                      <a:r>
                        <a:rPr lang="vi-VN" sz="24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đơn vị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1 999 371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28 111 031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2955201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122181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3443" y="3106652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200 198 261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9184" y="5559941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714 000 106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369" y="373674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2315" y="374670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8665" y="373436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5611" y="374432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1437" y="3743448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09913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26377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8533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5479" y="4766262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1829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8775" y="474968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77260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4166" y="475592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1072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1912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5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646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40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45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45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2443" y="2992467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xmlns="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89488" y="6370636"/>
            <a:ext cx="487363" cy="487363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473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7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xmlns="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9226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Mi cắt hai mảnh giấy đã ghi hai số thành 4 mảnh nhỏ như hình sau: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9870207">
            <a:off x="1299693" y="2755667"/>
            <a:ext cx="2127449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/>
              <a:t>000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 rot="2747171">
            <a:off x="3312944" y="2612983"/>
            <a:ext cx="2819401" cy="7620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 smtClean="0"/>
              <a:t>17 483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 rot="19962026">
            <a:off x="6161842" y="2778541"/>
            <a:ext cx="2691343" cy="7874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 smtClean="0"/>
              <a:t>75 175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 rot="2692600">
            <a:off x="8857846" y="2861148"/>
            <a:ext cx="2127457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/>
              <a:t>226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0904" y="4533743"/>
            <a:ext cx="994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 mảnh giấy nhỏ và cho biết số ghi trên mỗi mảnh giấy ban đầu là số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4" grpId="0" animBg="1"/>
      <p:bldP spid="15" grpId="0" animBg="1"/>
      <p:bldP spid="16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5971" y="1646498"/>
            <a:ext cx="994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trên mỗi mảnh giấy ban đầu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Rectangle 13"/>
          <p:cNvSpPr/>
          <p:nvPr/>
        </p:nvSpPr>
        <p:spPr>
          <a:xfrm>
            <a:off x="1485901" y="2671757"/>
            <a:ext cx="4429898" cy="1428029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 smtClean="0"/>
              <a:t>17 483</a:t>
            </a:r>
            <a:endParaRPr lang="en-US" sz="8800" dirty="0"/>
          </a:p>
        </p:txBody>
      </p:sp>
      <p:sp>
        <p:nvSpPr>
          <p:cNvPr id="53" name="Rectangle 15"/>
          <p:cNvSpPr/>
          <p:nvPr/>
        </p:nvSpPr>
        <p:spPr>
          <a:xfrm>
            <a:off x="5712611" y="2671757"/>
            <a:ext cx="3342702" cy="1428029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 smtClean="0"/>
              <a:t>226</a:t>
            </a:r>
            <a:endParaRPr lang="en-US" sz="8800" dirty="0"/>
          </a:p>
        </p:txBody>
      </p:sp>
      <p:sp>
        <p:nvSpPr>
          <p:cNvPr id="54" name="Rectangle 1"/>
          <p:cNvSpPr/>
          <p:nvPr/>
        </p:nvSpPr>
        <p:spPr>
          <a:xfrm>
            <a:off x="6930540" y="4592757"/>
            <a:ext cx="3033673" cy="132749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 smtClean="0"/>
              <a:t> 000</a:t>
            </a:r>
            <a:endParaRPr lang="en-US" sz="8800" dirty="0"/>
          </a:p>
        </p:txBody>
      </p:sp>
      <p:sp>
        <p:nvSpPr>
          <p:cNvPr id="55" name="Rectangle 14"/>
          <p:cNvSpPr/>
          <p:nvPr/>
        </p:nvSpPr>
        <p:spPr>
          <a:xfrm rot="91819">
            <a:off x="1397723" y="4570192"/>
            <a:ext cx="5900211" cy="1280815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 smtClean="0"/>
              <a:t>75 175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6648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xmlns="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62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xmlns="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7363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2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73135"/>
              </p:ext>
            </p:extLst>
          </p:nvPr>
        </p:nvGraphicFramePr>
        <p:xfrm>
          <a:off x="2493634" y="1591852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xmlns="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xmlns="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335838"/>
              </p:ext>
            </p:extLst>
          </p:nvPr>
        </p:nvGraphicFramePr>
        <p:xfrm>
          <a:off x="1897101" y="3623653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xmlns="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xmlns="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xmlns="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2600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1989" y="1078970"/>
            <a:ext cx="8486911" cy="935211"/>
            <a:chOff x="802985" y="3458989"/>
            <a:chExt cx="8486911" cy="935211"/>
          </a:xfrm>
        </p:grpSpPr>
        <p:sp>
          <p:nvSpPr>
            <p:cNvPr id="12" name="Rounded Rectangle 11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 smtClean="0"/>
                <a:t>   900 000 000 + 60 000 000 + 8 000 000 000 </a:t>
              </a:r>
              <a:endParaRPr lang="en-US" sz="2800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 smtClean="0">
                  <a:solidFill>
                    <a:schemeClr val="tx1"/>
                  </a:solidFill>
                </a:rPr>
                <a:t>A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989" y="2130731"/>
            <a:ext cx="8486911" cy="935211"/>
            <a:chOff x="802985" y="3458989"/>
            <a:chExt cx="8486911" cy="935211"/>
          </a:xfrm>
        </p:grpSpPr>
        <p:sp>
          <p:nvSpPr>
            <p:cNvPr id="15" name="Rounded Rectangle 14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 smtClean="0"/>
                <a:t>  Chín trăm tám mươi triệu</a:t>
              </a:r>
              <a:endParaRPr lang="en-US" sz="2800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 smtClean="0">
                  <a:solidFill>
                    <a:schemeClr val="tx1"/>
                  </a:solidFill>
                </a:rPr>
                <a:t>C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774" y="3182491"/>
            <a:ext cx="8455126" cy="935211"/>
            <a:chOff x="802985" y="3458989"/>
            <a:chExt cx="8455126" cy="935211"/>
          </a:xfrm>
        </p:grpSpPr>
        <p:sp>
          <p:nvSpPr>
            <p:cNvPr id="18" name="Rounded Rectangle 17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 smtClean="0"/>
                <a:t>  2 000 000 + 100 000 + 50 000 + 2 000</a:t>
              </a:r>
              <a:endParaRPr lang="en-US" sz="2800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 smtClean="0">
                  <a:solidFill>
                    <a:schemeClr val="tx1"/>
                  </a:solidFill>
                </a:rPr>
                <a:t>L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3774" y="4234251"/>
            <a:ext cx="8455126" cy="935211"/>
            <a:chOff x="802985" y="3458989"/>
            <a:chExt cx="8455126" cy="935211"/>
          </a:xfrm>
        </p:grpSpPr>
        <p:sp>
          <p:nvSpPr>
            <p:cNvPr id="23" name="Rounded Rectangle 22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 smtClean="0"/>
                <a:t>  Số liền trước của sô 1 000 000 </a:t>
              </a:r>
              <a:endParaRPr lang="en-US" sz="2800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400" dirty="0" smtClean="0">
                  <a:solidFill>
                    <a:schemeClr val="tx1"/>
                  </a:solidFill>
                </a:rPr>
                <a:t>O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989" y="5286012"/>
            <a:ext cx="8486911" cy="935211"/>
            <a:chOff x="802985" y="3458989"/>
            <a:chExt cx="8486911" cy="935211"/>
          </a:xfrm>
        </p:grpSpPr>
        <p:sp>
          <p:nvSpPr>
            <p:cNvPr id="26" name="Rounded Rectangle 25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 smtClean="0"/>
                <a:t>   Số liền sau của số 999 999 999</a:t>
              </a:r>
              <a:endParaRPr lang="en-US" sz="2800" dirty="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 smtClean="0">
                  <a:solidFill>
                    <a:schemeClr val="tx1"/>
                  </a:solidFill>
                </a:rPr>
                <a:t>Ổ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89734" y="461544"/>
            <a:ext cx="24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vi-VN" sz="4000" b="1" i="1" u="none" strike="noStrike" kern="1200" cap="none" spc="0" normalizeH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rằng: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6557" y="1317738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= 968 000 000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93437" y="2366335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980 000 000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2467" y="3400446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= 2 152 000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12449" y="4527233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999 999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17233" y="5575830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1 000 000 000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3" grpId="0"/>
      <p:bldP spid="35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91723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98966"/>
              </p:ext>
            </p:extLst>
          </p:nvPr>
        </p:nvGraphicFramePr>
        <p:xfrm>
          <a:off x="2464266" y="1296237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xmlns="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xmlns="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28191"/>
              </p:ext>
            </p:extLst>
          </p:nvPr>
        </p:nvGraphicFramePr>
        <p:xfrm>
          <a:off x="1909876" y="3498711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xmlns="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xmlns="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xmlns="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2600374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86600" y="2273300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0957" y="4887508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14103" y="4847124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71680" y="4867166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xmlns="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D2B0E780-0D4C-4294-9962-D8D956E9609A}"/>
              </a:ext>
            </a:extLst>
          </p:cNvPr>
          <p:cNvSpPr/>
          <p:nvPr/>
        </p:nvSpPr>
        <p:spPr>
          <a:xfrm>
            <a:off x="3302589" y="264633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1E419DA-085D-49E1-A70E-B1C75EE7C944}"/>
              </a:ext>
            </a:extLst>
          </p:cNvPr>
          <p:cNvSpPr txBox="1"/>
          <p:nvPr/>
        </p:nvSpPr>
        <p:spPr>
          <a:xfrm>
            <a:off x="3713797" y="794043"/>
            <a:ext cx="3935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rồi. </a:t>
            </a:r>
          </a:p>
        </p:txBody>
      </p:sp>
    </p:spTree>
    <p:extLst>
      <p:ext uri="{BB962C8B-B14F-4D97-AF65-F5344CB8AC3E}">
        <p14:creationId xmlns:p14="http://schemas.microsoft.com/office/powerpoint/2010/main" val="8427361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86" y="920278"/>
            <a:ext cx="5395428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xmlns="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xmlns="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xmlns="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xmlns="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xmlns="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xmlns="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xmlns="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xmlns="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xmlns="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xmlns="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xmlns="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xmlns="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xmlns="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xmlns="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100 000 000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635 909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909 999 000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707 000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889 999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123 456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104 500 990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345 000 787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234 878 999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256 777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500 99 88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w Cen MT" panose="020B0602020104020603" pitchFamily="34" charset="0"/>
                </a:rPr>
                <a:t>2 432 000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xmlns="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96" y="2890204"/>
            <a:ext cx="5561203" cy="4448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5845" y="595802"/>
            <a:ext cx="72424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2060"/>
                </a:solidFill>
              </a:rPr>
              <a:t>DẶN DÒ </a:t>
            </a:r>
          </a:p>
          <a:p>
            <a:r>
              <a:rPr lang="en-US" sz="6600" dirty="0" smtClean="0">
                <a:solidFill>
                  <a:srgbClr val="002060"/>
                </a:solidFill>
              </a:rPr>
              <a:t>- </a:t>
            </a:r>
            <a:r>
              <a:rPr lang="en-US" sz="6600" dirty="0" err="1" smtClean="0">
                <a:solidFill>
                  <a:srgbClr val="002060"/>
                </a:solidFill>
              </a:rPr>
              <a:t>Chuẩn</a:t>
            </a:r>
            <a:r>
              <a:rPr lang="en-US" sz="6600" dirty="0" smtClean="0">
                <a:solidFill>
                  <a:srgbClr val="002060"/>
                </a:solidFill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</a:rPr>
              <a:t>bị</a:t>
            </a:r>
            <a:r>
              <a:rPr lang="en-US" sz="6600" dirty="0" smtClean="0">
                <a:solidFill>
                  <a:srgbClr val="002060"/>
                </a:solidFill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</a:rPr>
              <a:t>bài</a:t>
            </a:r>
            <a:r>
              <a:rPr lang="en-US" sz="6600" dirty="0" smtClean="0">
                <a:solidFill>
                  <a:srgbClr val="002060"/>
                </a:solidFill>
              </a:rPr>
              <a:t> : </a:t>
            </a:r>
            <a:r>
              <a:rPr lang="en-US" sz="6600" dirty="0" err="1" smtClean="0">
                <a:solidFill>
                  <a:srgbClr val="002060"/>
                </a:solidFill>
              </a:rPr>
              <a:t>Luyện</a:t>
            </a:r>
            <a:r>
              <a:rPr lang="en-US" sz="6600" dirty="0" smtClean="0">
                <a:solidFill>
                  <a:srgbClr val="002060"/>
                </a:solidFill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</a:rPr>
              <a:t>tập</a:t>
            </a:r>
            <a:r>
              <a:rPr lang="en-US" sz="6600" dirty="0" smtClean="0">
                <a:solidFill>
                  <a:srgbClr val="002060"/>
                </a:solidFill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</a:rPr>
              <a:t>trang</a:t>
            </a:r>
            <a:r>
              <a:rPr lang="en-US" sz="6600" dirty="0" smtClean="0">
                <a:solidFill>
                  <a:srgbClr val="002060"/>
                </a:solidFill>
              </a:rPr>
              <a:t> 44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4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1075" y="192704"/>
            <a:ext cx="8362950" cy="1126390"/>
            <a:chOff x="1000125" y="745154"/>
            <a:chExt cx="8362950" cy="1126390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5850" y="755571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71575" y="745154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D600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KHO BÁU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D600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83318" y="497956"/>
            <a:ext cx="76949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triệu có bao nhiêu hàng?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7796494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2713" y="4087324"/>
              <a:ext cx="55093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 hàng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29680" y="452467"/>
            <a:ext cx="8515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6600" b="1" i="1" u="none" strike="noStrike" kern="1200" cap="none" spc="0" normalizeH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700 009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7223836" cy="4789573"/>
            <a:chOff x="1902694" y="2472952"/>
            <a:chExt cx="7223836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135869" y="3525762"/>
              <a:ext cx="546911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triệu</a:t>
              </a:r>
              <a:r>
                <a:rPr kumimoji="0" lang="vi-V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bảy trăm nghìn không trăm linh chín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7822" y="432994"/>
            <a:ext cx="11225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 số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được gạch chân dưới đây thuộc hàng nào, lớp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baseline="0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4800" b="1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sz="4800" b="1" u="sng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 smtClean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0 569</a:t>
            </a:r>
            <a:endParaRPr kumimoji="0" lang="en-US" sz="4800" b="1" i="1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45406" y="2472952"/>
            <a:ext cx="9201751" cy="4789573"/>
            <a:chOff x="2986271" y="2472952"/>
            <a:chExt cx="614025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661614" y="1797609"/>
              <a:ext cx="4789573" cy="6140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68244" y="3470695"/>
              <a:ext cx="508659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chục nghìn, lớp nghìn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898940"/>
            <a:ext cx="6901270" cy="50601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xmlns="" id="{8DE13FFB-8155-4034-8EA2-7C6DAC1E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组合 15">
            <a:extLst>
              <a:ext uri="{FF2B5EF4-FFF2-40B4-BE49-F238E27FC236}">
                <a16:creationId xmlns:a16="http://schemas.microsoft.com/office/drawing/2014/main" xmlns="" id="{D191C2B1-676B-4551-937F-CD8D34C2207E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53" name="图片 17">
              <a:extLst>
                <a:ext uri="{FF2B5EF4-FFF2-40B4-BE49-F238E27FC236}">
                  <a16:creationId xmlns:a16="http://schemas.microsoft.com/office/drawing/2014/main" xmlns="" id="{CF9208BC-ABFD-4CD5-A1B6-8CFAB20A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54" name="图片 18">
              <a:extLst>
                <a:ext uri="{FF2B5EF4-FFF2-40B4-BE49-F238E27FC236}">
                  <a16:creationId xmlns:a16="http://schemas.microsoft.com/office/drawing/2014/main" xmlns="" id="{35B02308-29BA-4B13-B35E-F709FCEA4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xmlns="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xmlns="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xmlns="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xmlns="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xmlns="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xmlns="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xmlns="" id="{8CA8EE58-C117-44E7-A45C-284749C9AFDE}"/>
              </a:ext>
            </a:extLst>
          </p:cNvPr>
          <p:cNvGrpSpPr/>
          <p:nvPr/>
        </p:nvGrpSpPr>
        <p:grpSpPr>
          <a:xfrm>
            <a:off x="8296498" y="113852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xmlns="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xmlns="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xmlns="" id="{AAB65B44-97AE-4098-94E1-036419F9D531}"/>
              </a:ext>
            </a:extLst>
          </p:cNvPr>
          <p:cNvGrpSpPr/>
          <p:nvPr/>
        </p:nvGrpSpPr>
        <p:grpSpPr>
          <a:xfrm>
            <a:off x="11616716" y="3603817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xmlns="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xmlns="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xmlns="" id="{C77EF830-1C15-473E-94ED-A76BBB6BEBE4}"/>
              </a:ext>
            </a:extLst>
          </p:cNvPr>
          <p:cNvGrpSpPr/>
          <p:nvPr/>
        </p:nvGrpSpPr>
        <p:grpSpPr>
          <a:xfrm>
            <a:off x="8312326" y="115164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xmlns="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xmlns="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xmlns="" id="{ACC9C3D6-2051-40F1-88BB-16DEF1783440}"/>
              </a:ext>
            </a:extLst>
          </p:cNvPr>
          <p:cNvGrpSpPr/>
          <p:nvPr/>
        </p:nvGrpSpPr>
        <p:grpSpPr>
          <a:xfrm>
            <a:off x="6765931" y="488973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xmlns="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xmlns="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xmlns="" id="{3AE4F215-A215-49FD-AA20-E244483F8C5D}"/>
              </a:ext>
            </a:extLst>
          </p:cNvPr>
          <p:cNvGrpSpPr/>
          <p:nvPr/>
        </p:nvGrpSpPr>
        <p:grpSpPr>
          <a:xfrm>
            <a:off x="10445259" y="221588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xmlns="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xmlns="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576536" y="651088"/>
            <a:ext cx="19159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Vượt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09993" y="1971157"/>
            <a:ext cx="29770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Chướng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32518" y="3586356"/>
            <a:ext cx="19543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Ngại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808466" y="5123224"/>
            <a:ext cx="1467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Vật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97" y="1198183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6223050" y="392965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72774" y="6283577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75557F24-6E56-4839-8250-968BA4DBB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302" y1="34317" x2="31167" y2="31285"/>
                        <a14:foregroundMark x1="31167" y1="31285" x2="30612" y2="51738"/>
                        <a14:foregroundMark x1="30612" y1="51738" x2="42286" y2="57397"/>
                        <a14:foregroundMark x1="42286" y1="57397" x2="49131" y2="45028"/>
                        <a14:foregroundMark x1="49131" y1="45028" x2="45969" y2="36136"/>
                        <a14:foregroundMark x1="45969" y1="36136" x2="45726" y2="36015"/>
                        <a14:foregroundMark x1="48714" y1="35570" x2="40097" y2="37510"/>
                        <a14:foregroundMark x1="40097" y1="37510" x2="32905" y2="49232"/>
                        <a14:foregroundMark x1="32905" y1="49232" x2="41522" y2="60631"/>
                        <a14:foregroundMark x1="41522" y1="60631" x2="54031" y2="56346"/>
                        <a14:foregroundMark x1="54031" y1="56346" x2="56567" y2="42765"/>
                        <a14:foregroundMark x1="56567" y1="42765" x2="50556" y2="37065"/>
                        <a14:foregroundMark x1="50556" y1="37065" x2="48019" y2="36015"/>
                        <a14:foregroundMark x1="48714" y1="37510" x2="43155" y2="46807"/>
                        <a14:foregroundMark x1="43155" y1="46807" x2="45344" y2="62247"/>
                        <a14:foregroundMark x1="45344" y1="62247" x2="54795" y2="48464"/>
                        <a14:foregroundMark x1="54795" y1="48464" x2="52606" y2="39410"/>
                        <a14:foregroundMark x1="52606" y1="39410" x2="51946" y2="38925"/>
                        <a14:foregroundMark x1="49792" y1="39046" x2="50452" y2="49232"/>
                        <a14:foregroundMark x1="50452" y1="49232" x2="49305" y2="54487"/>
                        <a14:foregroundMark x1="32488" y1="81973" x2="26025" y2="79386"/>
                        <a14:foregroundMark x1="26025" y1="79386" x2="30924" y2="7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72" y="1415633"/>
            <a:ext cx="7035958" cy="604786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B11DAAFE-536A-4A02-AC97-79A3B140395A}"/>
              </a:ext>
            </a:extLst>
          </p:cNvPr>
          <p:cNvSpPr/>
          <p:nvPr/>
        </p:nvSpPr>
        <p:spPr>
          <a:xfrm>
            <a:off x="53074" y="985804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58B0370-8DC9-4F85-AFF5-1F3DA9BF6331}"/>
              </a:ext>
            </a:extLst>
          </p:cNvPr>
          <p:cNvSpPr txBox="1"/>
          <p:nvPr/>
        </p:nvSpPr>
        <p:spPr>
          <a:xfrm>
            <a:off x="527105" y="1172927"/>
            <a:ext cx="3763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phải đi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26735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  <p:bldP spid="10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6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551</Words>
  <Application>Microsoft Office PowerPoint</Application>
  <PresentationFormat>Widescreen</PresentationFormat>
  <Paragraphs>175</Paragraphs>
  <Slides>25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Tw Cen MT</vt:lpstr>
      <vt:lpstr>Calibri</vt:lpstr>
      <vt:lpstr>微软雅黑</vt:lpstr>
      <vt:lpstr>UTM Scriptina KT</vt:lpstr>
      <vt:lpstr>字魂162号-元气酪酪体</vt:lpstr>
      <vt:lpstr>Arial Black</vt:lpstr>
      <vt:lpstr>#9Slide07 HoneyCream</vt:lpstr>
      <vt:lpstr>UTM Candombe</vt:lpstr>
      <vt:lpstr>Cambria</vt:lpstr>
      <vt:lpstr>思源黑体 CN Light</vt:lpstr>
      <vt:lpstr>字魂131号-酷乐潮玩体</vt:lpstr>
      <vt:lpstr>UVN Dzung Dakao</vt:lpstr>
      <vt:lpstr>SVN-Newton</vt:lpstr>
      <vt:lpstr>Arial</vt:lpstr>
      <vt:lpstr>Times New Roman</vt:lpstr>
      <vt:lpstr>Calibri Light</vt:lpstr>
      <vt:lpstr>UTM Guanine</vt:lpstr>
      <vt:lpstr>UTM Flamenco</vt:lpstr>
      <vt:lpstr>#9Slide05 SVNVandella</vt:lpstr>
      <vt:lpstr>SVN-SAF</vt:lpstr>
      <vt:lpstr>等线</vt:lpstr>
      <vt:lpstr>#9Slide03 Arima Madurai Black</vt:lpstr>
      <vt:lpstr>Office 主题</vt:lpstr>
      <vt:lpstr>Custom Design</vt:lpstr>
      <vt:lpstr>1_Office Theme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13</cp:revision>
  <dcterms:created xsi:type="dcterms:W3CDTF">2023-09-01T02:46:58Z</dcterms:created>
  <dcterms:modified xsi:type="dcterms:W3CDTF">2023-09-28T09:07:32Z</dcterms:modified>
</cp:coreProperties>
</file>